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18" r:id="rId12"/>
    <p:sldId id="308" r:id="rId13"/>
    <p:sldId id="309" r:id="rId14"/>
    <p:sldId id="306" r:id="rId15"/>
    <p:sldId id="307" r:id="rId16"/>
    <p:sldId id="319" r:id="rId17"/>
    <p:sldId id="310" r:id="rId18"/>
    <p:sldId id="311" r:id="rId19"/>
    <p:sldId id="312" r:id="rId20"/>
    <p:sldId id="313" r:id="rId21"/>
    <p:sldId id="314" r:id="rId22"/>
    <p:sldId id="315" r:id="rId23"/>
    <p:sldId id="322" r:id="rId24"/>
    <p:sldId id="258" r:id="rId25"/>
    <p:sldId id="323" r:id="rId26"/>
    <p:sldId id="261" r:id="rId27"/>
    <p:sldId id="262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276" r:id="rId41"/>
    <p:sldId id="277" r:id="rId42"/>
    <p:sldId id="279" r:id="rId43"/>
    <p:sldId id="324" r:id="rId44"/>
    <p:sldId id="259" r:id="rId45"/>
    <p:sldId id="278" r:id="rId46"/>
    <p:sldId id="320" r:id="rId47"/>
    <p:sldId id="321" r:id="rId48"/>
    <p:sldId id="325" r:id="rId49"/>
    <p:sldId id="280" r:id="rId50"/>
    <p:sldId id="281" r:id="rId51"/>
    <p:sldId id="282" r:id="rId52"/>
    <p:sldId id="286" r:id="rId53"/>
    <p:sldId id="283" r:id="rId54"/>
    <p:sldId id="288" r:id="rId55"/>
    <p:sldId id="287" r:id="rId56"/>
    <p:sldId id="285" r:id="rId57"/>
    <p:sldId id="326" r:id="rId58"/>
    <p:sldId id="289" r:id="rId59"/>
    <p:sldId id="290" r:id="rId60"/>
    <p:sldId id="291" r:id="rId61"/>
    <p:sldId id="292" r:id="rId62"/>
    <p:sldId id="293" r:id="rId63"/>
    <p:sldId id="294" r:id="rId64"/>
    <p:sldId id="295" r:id="rId65"/>
    <p:sldId id="296" r:id="rId66"/>
    <p:sldId id="316" r:id="rId67"/>
    <p:sldId id="327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CDDC-A1F6-44FC-A60F-42579B804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A561C-CAF7-4B77-BA8D-CF63F21D1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1FE1B-96DC-4373-A951-34EF5754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75D7-A356-4D36-A92E-07D7140B0CF6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30CD1-92E5-4FC9-9EF3-D5FF5B0C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96A1E-EF4F-42C3-9EC3-26550282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42BB-A613-43C3-BD22-51B38A15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6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ADDE-9949-41BE-823D-E9DDD83B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5C995-1F07-4BC8-8574-65F7E892F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E0652-B377-4974-904C-7D90F240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75D7-A356-4D36-A92E-07D7140B0CF6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95912-ED33-4371-941C-B4F468E8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2A54F-25CB-4DE1-8971-241BC1ED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42BB-A613-43C3-BD22-51B38A15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6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1EFDF-AD22-409C-B8FF-13527C48E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A968B-D74E-4929-AD10-1CD8D78C4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22AC8-743A-49F4-B39A-0E41401A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75D7-A356-4D36-A92E-07D7140B0CF6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6524-6473-4DCC-A121-8D987025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35BC-6FF9-493B-A1A7-FF2C0E86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42BB-A613-43C3-BD22-51B38A15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0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BF9D-3736-4724-9410-A3F4BDFD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651A8-1514-4F47-B636-EA97EA1CC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630A0-3C34-407E-BAC2-557BF623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75D7-A356-4D36-A92E-07D7140B0CF6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E8EF5-DC8A-45BD-9CF4-F17A8CE0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421AB-70B0-4CBE-90B2-0F47206F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42BB-A613-43C3-BD22-51B38A15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6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3351-8F7B-47AA-BCDA-81601627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3E389-2432-4060-97C2-543E90F94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1C599-B069-4327-8453-2DAD25A4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75D7-A356-4D36-A92E-07D7140B0CF6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FB93B-E394-49AF-8E7D-071A2E1D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5BFD8-20F4-4F6B-A0A4-D68894C3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42BB-A613-43C3-BD22-51B38A15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2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0003-02D0-4744-8384-0CA7E462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AC16B-7BFB-44E4-8E6C-F212828F6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4ADA4-A8F7-4A54-9E57-295E45B48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0EDD3-85B5-4ED9-82C2-43A53661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75D7-A356-4D36-A92E-07D7140B0CF6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19BFC-9B4D-419F-929C-9BAE21F5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83D95-109E-4363-A115-14A831A3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42BB-A613-43C3-BD22-51B38A15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6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AEF4-E209-46E4-931C-D72E9F3B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B7E1F-CF0C-4DD8-96B1-4B6B016C8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F8200-9823-4165-9B79-AF17AD7D8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01C95-7FB6-4225-B94E-B830269A1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2E21E-D062-46D2-A9F5-993E58A99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09AAC-2FAF-4C36-BDBC-D20E2725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75D7-A356-4D36-A92E-07D7140B0CF6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69BF0-6BFD-4605-96B8-7212BA8D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46C47B-DCD6-4ECE-937E-0451CA03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42BB-A613-43C3-BD22-51B38A15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5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421F-C071-4692-B766-1E469130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C2CFD-DC5A-42C7-93CB-2CE87870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75D7-A356-4D36-A92E-07D7140B0CF6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5C439-B321-4C63-B833-26ABDADC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58723-3D91-408F-AD91-10459F00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42BB-A613-43C3-BD22-51B38A15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9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1DDB1-2165-4CE3-A638-1F289B9B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75D7-A356-4D36-A92E-07D7140B0CF6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0F4C1-C19A-4AD4-AAF5-2CBE6187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8223E-D92D-44D9-B897-0E90A53E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42BB-A613-43C3-BD22-51B38A15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0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AC16-DCF8-403D-84BA-859F601B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E11CE-99ED-4876-9721-00C32B39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3E5BE-3343-4980-8522-F75972B0C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E83B5-B715-4734-9C5B-1DA7AA0E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75D7-A356-4D36-A92E-07D7140B0CF6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E3D25-0966-4FCC-AC15-5840F007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6DC5F-DF80-4F78-B143-3DFD91FF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42BB-A613-43C3-BD22-51B38A15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5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1E91-D5C7-4B14-A769-CA1B55F3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733E9-D5FE-43A2-A3A8-5D5F6014E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587DB-6313-4D1E-8BA2-3ADE77FD7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63997-B7D7-4F81-AE31-F740226F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75D7-A356-4D36-A92E-07D7140B0CF6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EA2C9-652B-4619-A84B-F9C41CFB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25CA9-F49C-4ADB-A7F4-60A363B0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42BB-A613-43C3-BD22-51B38A15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4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16DE2-848B-4D25-B6D3-4157A9B9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BFDC6-07D6-4802-9199-F3FF842C4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93DA3-E3E5-46FE-B775-39C69AC76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775D7-A356-4D36-A92E-07D7140B0CF6}" type="datetimeFigureOut">
              <a:rPr lang="en-US" smtClean="0"/>
              <a:t>03-May-20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41E38-364D-4C94-B66F-4172938F9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99271-FAA5-47CB-B336-C0590418C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142BB-A613-43C3-BD22-51B38A15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1F8C-76C2-452C-8FF2-562A77EDC2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Objektno-orijentisano</a:t>
            </a:r>
            <a:r>
              <a:rPr lang="en-US" dirty="0"/>
              <a:t> </a:t>
            </a:r>
            <a:r>
              <a:rPr lang="en-US" dirty="0" err="1"/>
              <a:t>programiranje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97E63-E414-4155-B3CC-2A0016B99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20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Konstruktor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svima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spolja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KorisnikBanke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ovako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izgleda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sr-Latn-RS" sz="2000" dirty="0">
                <a:latin typeface="Consolas" panose="020B0609020204030204" pitchFamily="49" charset="0"/>
              </a:rPr>
              <a:t>public class </a:t>
            </a:r>
            <a:r>
              <a:rPr lang="sr-Latn-RS" sz="2000" b="1" dirty="0">
                <a:latin typeface="Consolas" panose="020B0609020204030204" pitchFamily="49" charset="0"/>
              </a:rPr>
              <a:t>KorisnikBanke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r-Latn-R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sr-Latn-R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public </a:t>
            </a:r>
            <a:r>
              <a:rPr lang="sr-Latn-R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KorisnikBanke</a:t>
            </a:r>
            <a:r>
              <a:rPr lang="sr-Latn-R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(string </a:t>
            </a:r>
            <a:r>
              <a:rPr lang="sr-Latn-R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me</a:t>
            </a:r>
            <a:r>
              <a:rPr lang="sr-Cyrl-R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string 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prezime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) { ... }</a:t>
            </a:r>
            <a:endParaRPr lang="sr-Latn-RS" sz="20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public string </a:t>
            </a:r>
            <a:r>
              <a:rPr lang="en-US" sz="2000" b="1" dirty="0" err="1">
                <a:latin typeface="Consolas" panose="020B0609020204030204" pitchFamily="49" charset="0"/>
              </a:rPr>
              <a:t>Ime</a:t>
            </a:r>
            <a:r>
              <a:rPr lang="en-US" sz="2000" dirty="0">
                <a:latin typeface="Consolas" panose="020B0609020204030204" pitchFamily="49" charset="0"/>
              </a:rPr>
              <a:t>() { ... }</a:t>
            </a:r>
            <a:endParaRPr lang="sr-Latn-R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nsolas" panose="020B0609020204030204" pitchFamily="49" charset="0"/>
              </a:rPr>
              <a:t>    public string </a:t>
            </a:r>
            <a:r>
              <a:rPr lang="sr-Latn-RS" sz="2000" b="1" dirty="0">
                <a:latin typeface="Consolas" panose="020B0609020204030204" pitchFamily="49" charset="0"/>
              </a:rPr>
              <a:t>Prezime</a:t>
            </a:r>
            <a:r>
              <a:rPr lang="sr-Latn-RS" sz="2000" dirty="0">
                <a:latin typeface="Consolas" panose="020B0609020204030204" pitchFamily="49" charset="0"/>
              </a:rPr>
              <a:t>() </a:t>
            </a:r>
            <a:r>
              <a:rPr lang="en-US" sz="2000" dirty="0">
                <a:latin typeface="Consolas" panose="020B0609020204030204" pitchFamily="49" charset="0"/>
              </a:rPr>
              <a:t>{ ... }</a:t>
            </a:r>
            <a:endParaRPr lang="sr-Latn-R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nsolas" panose="020B0609020204030204" pitchFamily="49" charset="0"/>
              </a:rPr>
              <a:t>    public void </a:t>
            </a:r>
            <a:r>
              <a:rPr lang="sr-Latn-RS" sz="2000" b="1" dirty="0">
                <a:latin typeface="Consolas" panose="020B0609020204030204" pitchFamily="49" charset="0"/>
              </a:rPr>
              <a:t>NapraviTransakciju</a:t>
            </a:r>
            <a:r>
              <a:rPr lang="sr-Latn-RS" sz="2000" dirty="0">
                <a:latin typeface="Consolas" panose="020B0609020204030204" pitchFamily="49" charset="0"/>
              </a:rPr>
              <a:t>(double </a:t>
            </a:r>
            <a:r>
              <a:rPr lang="sr-Latn-RS" sz="2000" b="1" dirty="0">
                <a:latin typeface="Consolas" panose="020B0609020204030204" pitchFamily="49" charset="0"/>
              </a:rPr>
              <a:t>iznos</a:t>
            </a:r>
            <a:r>
              <a:rPr lang="sr-Latn-RS" sz="2000" dirty="0">
                <a:latin typeface="Consolas" panose="020B0609020204030204" pitchFamily="49" charset="0"/>
              </a:rPr>
              <a:t>) </a:t>
            </a:r>
            <a:r>
              <a:rPr lang="en-US" sz="2000" dirty="0">
                <a:latin typeface="Consolas" panose="020B0609020204030204" pitchFamily="49" charset="0"/>
              </a:rPr>
              <a:t>{ ...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KorisnikBanke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k</a:t>
            </a:r>
            <a:r>
              <a:rPr lang="en-US" sz="2000" dirty="0">
                <a:latin typeface="Consolas" panose="020B0609020204030204" pitchFamily="49" charset="0"/>
              </a:rPr>
              <a:t> = new </a:t>
            </a:r>
            <a:r>
              <a:rPr lang="en-US" sz="2000" dirty="0" err="1">
                <a:latin typeface="Consolas" panose="020B0609020204030204" pitchFamily="49" charset="0"/>
              </a:rPr>
              <a:t>KorisnikBanke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Milojko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Panti</a:t>
            </a:r>
            <a:r>
              <a:rPr lang="sr-Latn-R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ć“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3376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3F5E-4FEE-4E47-BD69-834C2C894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OOP u C#-u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1DB13-F7CC-49D8-AAD0-7F9119ED8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Property geteri i seteri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7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Property geteri i seteri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000" dirty="0"/>
              <a:t>Smara imati </a:t>
            </a:r>
            <a:r>
              <a:rPr lang="sr-Latn-RS" sz="2000" b="1" dirty="0"/>
              <a:t>private </a:t>
            </a:r>
            <a:r>
              <a:rPr lang="sr-Latn-RS" sz="2000" dirty="0"/>
              <a:t>polje i </a:t>
            </a:r>
            <a:r>
              <a:rPr lang="sr-Latn-RS" sz="2000" b="1" dirty="0"/>
              <a:t>public </a:t>
            </a:r>
            <a:r>
              <a:rPr lang="sr-Latn-RS" sz="2000" dirty="0"/>
              <a:t>metodu koja samo vrate to </a:t>
            </a:r>
            <a:r>
              <a:rPr lang="sr-Latn-RS" sz="2000" b="1" dirty="0"/>
              <a:t>private</a:t>
            </a:r>
            <a:r>
              <a:rPr lang="sr-Latn-RS" sz="2000" dirty="0"/>
              <a:t> polje.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Umesto</a:t>
            </a:r>
            <a:r>
              <a:rPr lang="en-US" sz="2000" dirty="0"/>
              <a:t> toga, C# </a:t>
            </a:r>
            <a:r>
              <a:rPr lang="en-US" sz="2000" dirty="0" err="1"/>
              <a:t>nudi</a:t>
            </a:r>
            <a:r>
              <a:rPr lang="en-US" sz="2000" dirty="0"/>
              <a:t> </a:t>
            </a:r>
            <a:r>
              <a:rPr lang="en-US" sz="2000" dirty="0" err="1"/>
              <a:t>slede</a:t>
            </a:r>
            <a:r>
              <a:rPr lang="sr-Latn-RS" sz="2000" dirty="0"/>
              <a:t>će rešenje: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sr-Latn-R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Ime</a:t>
            </a:r>
            <a:r>
              <a:rPr lang="en-US" sz="2000" dirty="0"/>
              <a:t> sad </a:t>
            </a:r>
            <a:r>
              <a:rPr lang="en-US" sz="2000" dirty="0" err="1"/>
              <a:t>mo</a:t>
            </a:r>
            <a:r>
              <a:rPr lang="sr-Latn-RS" sz="2000" dirty="0"/>
              <a:t>že da se čita kao da je public, ali da se piše kao da je private.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10E4B3-24EA-44D5-9166-71DC1B6BCB55}"/>
              </a:ext>
            </a:extLst>
          </p:cNvPr>
          <p:cNvSpPr txBox="1">
            <a:spLocks/>
          </p:cNvSpPr>
          <p:nvPr/>
        </p:nvSpPr>
        <p:spPr>
          <a:xfrm>
            <a:off x="1104900" y="2336165"/>
            <a:ext cx="5974080" cy="1511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latin typeface="Consolas" panose="020B0609020204030204" pitchFamily="49" charset="0"/>
              </a:rPr>
              <a:t>class KorisnikBanke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string </a:t>
            </a:r>
            <a:r>
              <a:rPr lang="en-US" sz="1600" b="1" dirty="0" err="1">
                <a:latin typeface="Consolas" panose="020B0609020204030204" pitchFamily="49" charset="0"/>
              </a:rPr>
              <a:t>ime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sr-Latn-RS" sz="1600" dirty="0">
                <a:latin typeface="Consolas" panose="020B0609020204030204" pitchFamily="49" charset="0"/>
              </a:rPr>
              <a:t>public string </a:t>
            </a:r>
            <a:r>
              <a:rPr lang="sr-Latn-RS" sz="1600" b="1" dirty="0">
                <a:latin typeface="Consolas" panose="020B0609020204030204" pitchFamily="49" charset="0"/>
              </a:rPr>
              <a:t>Ime</a:t>
            </a:r>
            <a:r>
              <a:rPr lang="sr-Latn-RS" sz="1600" dirty="0">
                <a:latin typeface="Consolas" panose="020B0609020204030204" pitchFamily="49" charset="0"/>
              </a:rPr>
              <a:t>() </a:t>
            </a:r>
            <a:r>
              <a:rPr lang="en-US" sz="1600" dirty="0">
                <a:latin typeface="Consolas" panose="020B0609020204030204" pitchFamily="49" charset="0"/>
              </a:rPr>
              <a:t>{ return </a:t>
            </a:r>
            <a:r>
              <a:rPr lang="en-US" sz="1600" b="1" dirty="0" err="1"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latin typeface="Consolas" panose="020B0609020204030204" pitchFamily="49" charset="0"/>
              </a:rPr>
              <a:t>ime</a:t>
            </a:r>
            <a:r>
              <a:rPr lang="en-US" sz="1600" dirty="0">
                <a:latin typeface="Consolas" panose="020B0609020204030204" pitchFamily="49" charset="0"/>
              </a:rPr>
              <a:t>; }</a:t>
            </a: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D24D97-2921-440B-8FD8-768A1DF0027A}"/>
              </a:ext>
            </a:extLst>
          </p:cNvPr>
          <p:cNvSpPr txBox="1">
            <a:spLocks/>
          </p:cNvSpPr>
          <p:nvPr/>
        </p:nvSpPr>
        <p:spPr>
          <a:xfrm>
            <a:off x="1226820" y="4606925"/>
            <a:ext cx="5974080" cy="1054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latin typeface="Consolas" panose="020B0609020204030204" pitchFamily="49" charset="0"/>
              </a:rPr>
              <a:t>class KorisnikBanke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sr-Latn-RS" sz="1600" dirty="0"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string </a:t>
            </a:r>
            <a:r>
              <a:rPr lang="sr-Latn-RS" sz="1600" b="1" dirty="0">
                <a:latin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</a:rPr>
              <a:t>me</a:t>
            </a:r>
            <a:r>
              <a:rPr lang="sr-Latn-R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b="1" dirty="0">
                <a:latin typeface="Consolas" panose="020B0609020204030204" pitchFamily="49" charset="0"/>
              </a:rPr>
              <a:t> public get; private set</a:t>
            </a:r>
            <a:r>
              <a:rPr lang="en-US" sz="16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0900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Property geteri i seteri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000" dirty="0"/>
              <a:t>Smara imati </a:t>
            </a:r>
            <a:r>
              <a:rPr lang="sr-Latn-RS" sz="2000" b="1" dirty="0"/>
              <a:t>private </a:t>
            </a:r>
            <a:r>
              <a:rPr lang="sr-Latn-RS" sz="2000" dirty="0"/>
              <a:t>polje i </a:t>
            </a:r>
            <a:r>
              <a:rPr lang="sr-Latn-RS" sz="2000" b="1" dirty="0"/>
              <a:t>public </a:t>
            </a:r>
            <a:r>
              <a:rPr lang="sr-Latn-RS" sz="2000" dirty="0"/>
              <a:t>metodu koja samo vrate to </a:t>
            </a:r>
            <a:r>
              <a:rPr lang="sr-Latn-RS" sz="2000" b="1" dirty="0"/>
              <a:t>private</a:t>
            </a:r>
            <a:r>
              <a:rPr lang="sr-Latn-RS" sz="2000" dirty="0"/>
              <a:t> polje.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Umesto</a:t>
            </a:r>
            <a:r>
              <a:rPr lang="en-US" sz="2000" dirty="0"/>
              <a:t> toga, C# </a:t>
            </a:r>
            <a:r>
              <a:rPr lang="en-US" sz="2000" dirty="0" err="1"/>
              <a:t>nudi</a:t>
            </a:r>
            <a:r>
              <a:rPr lang="en-US" sz="2000" dirty="0"/>
              <a:t> </a:t>
            </a:r>
            <a:r>
              <a:rPr lang="en-US" sz="2000" dirty="0" err="1"/>
              <a:t>slede</a:t>
            </a:r>
            <a:r>
              <a:rPr lang="sr-Latn-RS" sz="2000" dirty="0"/>
              <a:t>će rešenje: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sr-Latn-R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Ime</a:t>
            </a:r>
            <a:r>
              <a:rPr lang="en-US" sz="2000" dirty="0"/>
              <a:t> sad </a:t>
            </a:r>
            <a:r>
              <a:rPr lang="en-US" sz="2000" dirty="0" err="1"/>
              <a:t>mo</a:t>
            </a:r>
            <a:r>
              <a:rPr lang="sr-Latn-RS" sz="2000" dirty="0"/>
              <a:t>že da se čita kao da je public, ali da se piše kao da je private.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10E4B3-24EA-44D5-9166-71DC1B6BCB55}"/>
              </a:ext>
            </a:extLst>
          </p:cNvPr>
          <p:cNvSpPr txBox="1">
            <a:spLocks/>
          </p:cNvSpPr>
          <p:nvPr/>
        </p:nvSpPr>
        <p:spPr>
          <a:xfrm>
            <a:off x="1104900" y="2336165"/>
            <a:ext cx="5974080" cy="1511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latin typeface="Consolas" panose="020B0609020204030204" pitchFamily="49" charset="0"/>
              </a:rPr>
              <a:t>class KorisnikBanke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string </a:t>
            </a:r>
            <a:r>
              <a:rPr lang="en-US" sz="1600" b="1" dirty="0" err="1">
                <a:latin typeface="Consolas" panose="020B0609020204030204" pitchFamily="49" charset="0"/>
              </a:rPr>
              <a:t>ime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sr-Latn-RS" sz="1600" dirty="0">
                <a:latin typeface="Consolas" panose="020B0609020204030204" pitchFamily="49" charset="0"/>
              </a:rPr>
              <a:t>public string </a:t>
            </a:r>
            <a:r>
              <a:rPr lang="sr-Latn-RS" sz="1600" b="1" dirty="0">
                <a:latin typeface="Consolas" panose="020B0609020204030204" pitchFamily="49" charset="0"/>
              </a:rPr>
              <a:t>Ime</a:t>
            </a:r>
            <a:r>
              <a:rPr lang="sr-Latn-RS" sz="1600" dirty="0">
                <a:latin typeface="Consolas" panose="020B0609020204030204" pitchFamily="49" charset="0"/>
              </a:rPr>
              <a:t>() </a:t>
            </a:r>
            <a:r>
              <a:rPr lang="en-US" sz="1600" dirty="0">
                <a:latin typeface="Consolas" panose="020B0609020204030204" pitchFamily="49" charset="0"/>
              </a:rPr>
              <a:t>{ return </a:t>
            </a:r>
            <a:r>
              <a:rPr lang="en-US" sz="1600" b="1" dirty="0" err="1"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latin typeface="Consolas" panose="020B0609020204030204" pitchFamily="49" charset="0"/>
              </a:rPr>
              <a:t>ime</a:t>
            </a:r>
            <a:r>
              <a:rPr lang="en-US" sz="1600" dirty="0">
                <a:latin typeface="Consolas" panose="020B0609020204030204" pitchFamily="49" charset="0"/>
              </a:rPr>
              <a:t>; }</a:t>
            </a: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D24D97-2921-440B-8FD8-768A1DF0027A}"/>
              </a:ext>
            </a:extLst>
          </p:cNvPr>
          <p:cNvSpPr txBox="1">
            <a:spLocks/>
          </p:cNvSpPr>
          <p:nvPr/>
        </p:nvSpPr>
        <p:spPr>
          <a:xfrm>
            <a:off x="1226820" y="4606925"/>
            <a:ext cx="5974080" cy="1054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latin typeface="Consolas" panose="020B0609020204030204" pitchFamily="49" charset="0"/>
              </a:rPr>
              <a:t>class KorisnikBanke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sr-Latn-RS" sz="1600" dirty="0">
                <a:latin typeface="Consolas" panose="020B0609020204030204" pitchFamily="49" charset="0"/>
              </a:rPr>
              <a:t>public </a:t>
            </a:r>
            <a:r>
              <a:rPr lang="en-US" sz="1600" dirty="0">
                <a:latin typeface="Consolas" panose="020B0609020204030204" pitchFamily="49" charset="0"/>
              </a:rPr>
              <a:t>string </a:t>
            </a:r>
            <a:r>
              <a:rPr lang="sr-Latn-RS" sz="1600" b="1" dirty="0">
                <a:latin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</a:rPr>
              <a:t>me</a:t>
            </a:r>
            <a:r>
              <a:rPr lang="sr-Latn-R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b="1" dirty="0">
                <a:latin typeface="Consolas" panose="020B0609020204030204" pitchFamily="49" charset="0"/>
              </a:rPr>
              <a:t> public get; private set</a:t>
            </a:r>
            <a:r>
              <a:rPr lang="en-US" sz="16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0D918-4216-404B-9792-978014F59A74}"/>
              </a:ext>
            </a:extLst>
          </p:cNvPr>
          <p:cNvSpPr txBox="1"/>
          <p:nvPr/>
        </p:nvSpPr>
        <p:spPr>
          <a:xfrm>
            <a:off x="6096000" y="3616127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7030A0"/>
                </a:solidFill>
              </a:rPr>
              <a:t>property imena idu velikim slovom (kao metode)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ABB7C4-15CB-4C0A-A161-CEBBC9640BF8}"/>
              </a:ext>
            </a:extLst>
          </p:cNvPr>
          <p:cNvCxnSpPr/>
          <p:nvPr/>
        </p:nvCxnSpPr>
        <p:spPr>
          <a:xfrm flipH="1">
            <a:off x="3642360" y="3992880"/>
            <a:ext cx="2453640" cy="103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763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Property geteri i seteri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000" dirty="0"/>
              <a:t>Smara imati </a:t>
            </a:r>
            <a:r>
              <a:rPr lang="sr-Latn-RS" sz="2000" b="1" dirty="0"/>
              <a:t>private </a:t>
            </a:r>
            <a:r>
              <a:rPr lang="sr-Latn-RS" sz="2000" dirty="0"/>
              <a:t>polje i </a:t>
            </a:r>
            <a:r>
              <a:rPr lang="sr-Latn-RS" sz="2000" b="1" dirty="0"/>
              <a:t>public </a:t>
            </a:r>
            <a:r>
              <a:rPr lang="sr-Latn-RS" sz="2000" dirty="0"/>
              <a:t>metodu koja samo vrate to </a:t>
            </a:r>
            <a:r>
              <a:rPr lang="sr-Latn-RS" sz="2000" b="1" dirty="0"/>
              <a:t>private</a:t>
            </a:r>
            <a:r>
              <a:rPr lang="sr-Latn-RS" sz="2000" dirty="0"/>
              <a:t> polje.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Umesto</a:t>
            </a:r>
            <a:r>
              <a:rPr lang="en-US" sz="2000" dirty="0"/>
              <a:t> toga, C# </a:t>
            </a:r>
            <a:r>
              <a:rPr lang="en-US" sz="2000" dirty="0" err="1"/>
              <a:t>nudi</a:t>
            </a:r>
            <a:r>
              <a:rPr lang="en-US" sz="2000" dirty="0"/>
              <a:t> </a:t>
            </a:r>
            <a:r>
              <a:rPr lang="en-US" sz="2000" dirty="0" err="1"/>
              <a:t>slede</a:t>
            </a:r>
            <a:r>
              <a:rPr lang="sr-Latn-RS" sz="2000" dirty="0"/>
              <a:t>će rešenje: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sr-Latn-R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Ime</a:t>
            </a:r>
            <a:r>
              <a:rPr lang="en-US" sz="2000" dirty="0"/>
              <a:t> sad </a:t>
            </a:r>
            <a:r>
              <a:rPr lang="en-US" sz="2000" dirty="0" err="1"/>
              <a:t>mo</a:t>
            </a:r>
            <a:r>
              <a:rPr lang="sr-Latn-RS" sz="2000" dirty="0"/>
              <a:t>že da se čita kao da je public, ali da se piše kao da je private.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10E4B3-24EA-44D5-9166-71DC1B6BCB55}"/>
              </a:ext>
            </a:extLst>
          </p:cNvPr>
          <p:cNvSpPr txBox="1">
            <a:spLocks/>
          </p:cNvSpPr>
          <p:nvPr/>
        </p:nvSpPr>
        <p:spPr>
          <a:xfrm>
            <a:off x="1104900" y="2336165"/>
            <a:ext cx="5974080" cy="1511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latin typeface="Consolas" panose="020B0609020204030204" pitchFamily="49" charset="0"/>
              </a:rPr>
              <a:t>class KorisnikBanke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string </a:t>
            </a:r>
            <a:r>
              <a:rPr lang="en-US" sz="1600" b="1" dirty="0" err="1">
                <a:latin typeface="Consolas" panose="020B0609020204030204" pitchFamily="49" charset="0"/>
              </a:rPr>
              <a:t>ime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sr-Latn-RS" sz="1600" dirty="0">
                <a:latin typeface="Consolas" panose="020B0609020204030204" pitchFamily="49" charset="0"/>
              </a:rPr>
              <a:t>public string </a:t>
            </a:r>
            <a:r>
              <a:rPr lang="sr-Latn-RS" sz="1600" b="1" dirty="0">
                <a:latin typeface="Consolas" panose="020B0609020204030204" pitchFamily="49" charset="0"/>
              </a:rPr>
              <a:t>Ime</a:t>
            </a:r>
            <a:r>
              <a:rPr lang="sr-Latn-RS" sz="1600" dirty="0">
                <a:latin typeface="Consolas" panose="020B0609020204030204" pitchFamily="49" charset="0"/>
              </a:rPr>
              <a:t>() </a:t>
            </a:r>
            <a:r>
              <a:rPr lang="en-US" sz="1600" dirty="0">
                <a:latin typeface="Consolas" panose="020B0609020204030204" pitchFamily="49" charset="0"/>
              </a:rPr>
              <a:t>{ return </a:t>
            </a:r>
            <a:r>
              <a:rPr lang="en-US" sz="1600" b="1" dirty="0" err="1"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latin typeface="Consolas" panose="020B0609020204030204" pitchFamily="49" charset="0"/>
              </a:rPr>
              <a:t>ime</a:t>
            </a:r>
            <a:r>
              <a:rPr lang="en-US" sz="1600" dirty="0">
                <a:latin typeface="Consolas" panose="020B0609020204030204" pitchFamily="49" charset="0"/>
              </a:rPr>
              <a:t>; }</a:t>
            </a: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D24D97-2921-440B-8FD8-768A1DF0027A}"/>
              </a:ext>
            </a:extLst>
          </p:cNvPr>
          <p:cNvSpPr txBox="1">
            <a:spLocks/>
          </p:cNvSpPr>
          <p:nvPr/>
        </p:nvSpPr>
        <p:spPr>
          <a:xfrm>
            <a:off x="1226820" y="4606925"/>
            <a:ext cx="5974080" cy="1054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latin typeface="Consolas" panose="020B0609020204030204" pitchFamily="49" charset="0"/>
              </a:rPr>
              <a:t>class KorisnikBanke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sr-Latn-RS" sz="1600" dirty="0"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string </a:t>
            </a:r>
            <a:r>
              <a:rPr lang="sr-Latn-RS" sz="1600" b="1" dirty="0">
                <a:latin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</a:rPr>
              <a:t>me</a:t>
            </a:r>
            <a:r>
              <a:rPr lang="sr-Latn-R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b="1" dirty="0">
                <a:latin typeface="Consolas" panose="020B0609020204030204" pitchFamily="49" charset="0"/>
              </a:rPr>
              <a:t> public get; private set</a:t>
            </a:r>
            <a:r>
              <a:rPr lang="en-US" sz="16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0D918-4216-404B-9792-978014F59A74}"/>
              </a:ext>
            </a:extLst>
          </p:cNvPr>
          <p:cNvSpPr txBox="1"/>
          <p:nvPr/>
        </p:nvSpPr>
        <p:spPr>
          <a:xfrm>
            <a:off x="6096000" y="3616127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7030A0"/>
                </a:solidFill>
              </a:rPr>
              <a:t>property imena idu velikim slovom (kao metode)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ABB7C4-15CB-4C0A-A161-CEBBC9640BF8}"/>
              </a:ext>
            </a:extLst>
          </p:cNvPr>
          <p:cNvCxnSpPr/>
          <p:nvPr/>
        </p:nvCxnSpPr>
        <p:spPr>
          <a:xfrm flipH="1">
            <a:off x="3642360" y="3992880"/>
            <a:ext cx="2453640" cy="103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E9171C-2751-4A22-BE58-B8351838FD07}"/>
              </a:ext>
            </a:extLst>
          </p:cNvPr>
          <p:cNvSpPr txBox="1"/>
          <p:nvPr/>
        </p:nvSpPr>
        <p:spPr>
          <a:xfrm>
            <a:off x="6404610" y="402562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7030A0"/>
                </a:solidFill>
              </a:rPr>
              <a:t>nema zagrada </a:t>
            </a:r>
            <a:r>
              <a:rPr lang="sr-Latn-RS" b="1" dirty="0"/>
              <a:t>()</a:t>
            </a:r>
            <a:r>
              <a:rPr lang="sr-Latn-RS" dirty="0">
                <a:solidFill>
                  <a:srgbClr val="7030A0"/>
                </a:solidFill>
              </a:rPr>
              <a:t> iza (kao da su promenjive)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CFE874-A974-46FD-928B-AAEEBA628F8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695700" y="4210289"/>
            <a:ext cx="2708910" cy="917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023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Property geteri i seteri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000" dirty="0"/>
              <a:t>Inače, koriste se kao obične promenjive:</a:t>
            </a: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D24D97-2921-440B-8FD8-768A1DF0027A}"/>
              </a:ext>
            </a:extLst>
          </p:cNvPr>
          <p:cNvSpPr txBox="1">
            <a:spLocks/>
          </p:cNvSpPr>
          <p:nvPr/>
        </p:nvSpPr>
        <p:spPr>
          <a:xfrm>
            <a:off x="1318260" y="2318445"/>
            <a:ext cx="6743700" cy="2489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latin typeface="Consolas" panose="020B0609020204030204" pitchFamily="49" charset="0"/>
              </a:rPr>
              <a:t>class KorisnikBanke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sr-Latn-RS" sz="1600" dirty="0"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string </a:t>
            </a:r>
            <a:r>
              <a:rPr lang="sr-Latn-RS" sz="1600" b="1" dirty="0">
                <a:latin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</a:rPr>
              <a:t>me</a:t>
            </a:r>
            <a:r>
              <a:rPr lang="sr-Latn-R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b="1" dirty="0">
                <a:latin typeface="Consolas" panose="020B0609020204030204" pitchFamily="49" charset="0"/>
              </a:rPr>
              <a:t> public get; private set</a:t>
            </a:r>
            <a:r>
              <a:rPr lang="en-US" sz="16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latin typeface="Consolas" panose="020B0609020204030204" pitchFamily="49" charset="0"/>
              </a:rPr>
              <a:t>KorisnikBanke </a:t>
            </a:r>
            <a:r>
              <a:rPr lang="sr-Latn-RS" sz="1600" b="1" dirty="0">
                <a:latin typeface="Consolas" panose="020B0609020204030204" pitchFamily="49" charset="0"/>
              </a:rPr>
              <a:t>k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new </a:t>
            </a:r>
            <a:r>
              <a:rPr lang="en-US" sz="1600" dirty="0" err="1">
                <a:latin typeface="Consolas" panose="020B0609020204030204" pitchFamily="49" charset="0"/>
              </a:rPr>
              <a:t>KorisnikBanke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Milojko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“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Panti</a:t>
            </a:r>
            <a:r>
              <a:rPr lang="sr-Latn-R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ć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latin typeface="Consolas" panose="020B0609020204030204" pitchFamily="49" charset="0"/>
              </a:rPr>
              <a:t>WriteLine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</a:rPr>
              <a:t>k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latin typeface="Consolas" panose="020B0609020204030204" pitchFamily="49" charset="0"/>
              </a:rPr>
              <a:t>Ime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k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latin typeface="Consolas" panose="020B0609020204030204" pitchFamily="49" charset="0"/>
              </a:rPr>
              <a:t>Ime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“Dragan”</a:t>
            </a:r>
            <a:r>
              <a:rPr lang="en-US" sz="1600" dirty="0">
                <a:latin typeface="Consolas" panose="020B0609020204030204" pitchFamily="49" charset="0"/>
              </a:rPr>
              <a:t>;	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// ne</a:t>
            </a:r>
            <a:r>
              <a:rPr lang="sr-Latn-RS" sz="1600" dirty="0">
                <a:solidFill>
                  <a:srgbClr val="C00000"/>
                </a:solidFill>
                <a:latin typeface="Consolas" panose="020B0609020204030204" pitchFamily="49" charset="0"/>
              </a:rPr>
              <a:t>će proći, setter je private</a:t>
            </a:r>
          </a:p>
        </p:txBody>
      </p:sp>
    </p:spTree>
    <p:extLst>
      <p:ext uri="{BB962C8B-B14F-4D97-AF65-F5344CB8AC3E}">
        <p14:creationId xmlns:p14="http://schemas.microsoft.com/office/powerpoint/2010/main" val="5339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3F5E-4FEE-4E47-BD69-834C2C894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OOP u C#-u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1DB13-F7CC-49D8-AAD0-7F9119ED8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Inferenca tipova (var)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66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Inferenca tipova (var)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000" dirty="0"/>
              <a:t>Pošto se konstruktor uvek piše kao ime klase, to smara...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1484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Inferenca tipova (var)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000" dirty="0"/>
              <a:t>Pošto se konstruktor uvek piše kao ime klase, to smara...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E2409E-F526-4542-8E1F-060F842AD5B3}"/>
              </a:ext>
            </a:extLst>
          </p:cNvPr>
          <p:cNvSpPr txBox="1">
            <a:spLocks/>
          </p:cNvSpPr>
          <p:nvPr/>
        </p:nvSpPr>
        <p:spPr>
          <a:xfrm>
            <a:off x="1318260" y="2318445"/>
            <a:ext cx="6743700" cy="2489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latin typeface="Consolas" panose="020B0609020204030204" pitchFamily="49" charset="0"/>
              </a:rPr>
              <a:t>class KorisnikBanke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sr-Latn-RS" sz="1600" dirty="0"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string </a:t>
            </a:r>
            <a:r>
              <a:rPr lang="sr-Latn-RS" sz="1600" b="1" dirty="0">
                <a:latin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</a:rPr>
              <a:t>me</a:t>
            </a:r>
            <a:r>
              <a:rPr lang="sr-Latn-R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b="1" dirty="0">
                <a:latin typeface="Consolas" panose="020B0609020204030204" pitchFamily="49" charset="0"/>
              </a:rPr>
              <a:t> public get; private set</a:t>
            </a:r>
            <a:r>
              <a:rPr lang="en-US" sz="16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latin typeface="Consolas" panose="020B0609020204030204" pitchFamily="49" charset="0"/>
              </a:rPr>
              <a:t>KorisnikBanke </a:t>
            </a:r>
            <a:r>
              <a:rPr lang="sr-Latn-RS" sz="1600" b="1" dirty="0">
                <a:latin typeface="Consolas" panose="020B0609020204030204" pitchFamily="49" charset="0"/>
              </a:rPr>
              <a:t>k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new </a:t>
            </a:r>
            <a:r>
              <a:rPr lang="en-US" sz="1600" dirty="0" err="1">
                <a:latin typeface="Consolas" panose="020B0609020204030204" pitchFamily="49" charset="0"/>
              </a:rPr>
              <a:t>KorisnikBanke</a:t>
            </a:r>
            <a:r>
              <a:rPr lang="en-US" sz="1600" dirty="0"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latin typeface="Consolas" panose="020B0609020204030204" pitchFamily="49" charset="0"/>
              </a:rPr>
              <a:t>Milojko</a:t>
            </a:r>
            <a:r>
              <a:rPr lang="en-US" sz="1600" dirty="0">
                <a:latin typeface="Consolas" panose="020B0609020204030204" pitchFamily="49" charset="0"/>
              </a:rPr>
              <a:t>”, “</a:t>
            </a:r>
            <a:r>
              <a:rPr lang="en-US" sz="1600" dirty="0" err="1">
                <a:latin typeface="Consolas" panose="020B0609020204030204" pitchFamily="49" charset="0"/>
              </a:rPr>
              <a:t>Panti</a:t>
            </a:r>
            <a:r>
              <a:rPr lang="sr-Latn-RS" sz="1600" dirty="0">
                <a:latin typeface="Consolas" panose="020B0609020204030204" pitchFamily="49" charset="0"/>
              </a:rPr>
              <a:t>ć</a:t>
            </a:r>
            <a:r>
              <a:rPr lang="en-US" sz="1600" dirty="0">
                <a:latin typeface="Consolas" panose="020B0609020204030204" pitchFamily="49" charset="0"/>
              </a:rPr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3531668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Inferenca tipova (var)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000" dirty="0"/>
              <a:t>Pošto se konstruktor uvek piše kao ime klase, to smara...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E2409E-F526-4542-8E1F-060F842AD5B3}"/>
              </a:ext>
            </a:extLst>
          </p:cNvPr>
          <p:cNvSpPr txBox="1">
            <a:spLocks/>
          </p:cNvSpPr>
          <p:nvPr/>
        </p:nvSpPr>
        <p:spPr>
          <a:xfrm>
            <a:off x="1318260" y="2318445"/>
            <a:ext cx="6743700" cy="2489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latin typeface="Consolas" panose="020B0609020204030204" pitchFamily="49" charset="0"/>
              </a:rPr>
              <a:t>class KorisnikBanke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sr-Latn-RS" sz="1600" dirty="0"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string </a:t>
            </a:r>
            <a:r>
              <a:rPr lang="sr-Latn-RS" sz="1600" b="1" dirty="0">
                <a:latin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</a:rPr>
              <a:t>me</a:t>
            </a:r>
            <a:r>
              <a:rPr lang="sr-Latn-R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b="1" dirty="0">
                <a:latin typeface="Consolas" panose="020B0609020204030204" pitchFamily="49" charset="0"/>
              </a:rPr>
              <a:t> public get; private set</a:t>
            </a:r>
            <a:r>
              <a:rPr lang="en-US" sz="16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solidFill>
                  <a:srgbClr val="C00000"/>
                </a:solidFill>
                <a:latin typeface="Consolas" panose="020B0609020204030204" pitchFamily="49" charset="0"/>
              </a:rPr>
              <a:t>KorisnikBanke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r>
              <a:rPr lang="sr-Latn-RS" sz="1600" b="1" dirty="0">
                <a:latin typeface="Consolas" panose="020B0609020204030204" pitchFamily="49" charset="0"/>
              </a:rPr>
              <a:t>k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new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KorisnikBanke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Milojko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“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Panti</a:t>
            </a:r>
            <a:r>
              <a:rPr lang="sr-Latn-R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ć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817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3F5E-4FEE-4E47-BD69-834C2C894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OOP u C#-u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1DB13-F7CC-49D8-AAD0-7F9119ED8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Konstruktor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3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Inferenca tipova (var)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000" dirty="0"/>
              <a:t>Pošto se konstruktor uvek piše kao ime klase, to smara...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E2409E-F526-4542-8E1F-060F842AD5B3}"/>
              </a:ext>
            </a:extLst>
          </p:cNvPr>
          <p:cNvSpPr txBox="1">
            <a:spLocks/>
          </p:cNvSpPr>
          <p:nvPr/>
        </p:nvSpPr>
        <p:spPr>
          <a:xfrm>
            <a:off x="1318260" y="2318445"/>
            <a:ext cx="6743700" cy="2489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latin typeface="Consolas" panose="020B0609020204030204" pitchFamily="49" charset="0"/>
              </a:rPr>
              <a:t>class KorisnikBanke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sr-Latn-RS" sz="1600" dirty="0"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string </a:t>
            </a:r>
            <a:r>
              <a:rPr lang="sr-Latn-RS" sz="1600" b="1" dirty="0">
                <a:latin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</a:rPr>
              <a:t>me</a:t>
            </a:r>
            <a:r>
              <a:rPr lang="sr-Latn-R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b="1" dirty="0">
                <a:latin typeface="Consolas" panose="020B0609020204030204" pitchFamily="49" charset="0"/>
              </a:rPr>
              <a:t> public get; private set</a:t>
            </a:r>
            <a:r>
              <a:rPr lang="en-US" sz="16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solidFill>
                  <a:srgbClr val="7030A0"/>
                </a:solidFill>
                <a:latin typeface="Consolas" panose="020B0609020204030204" pitchFamily="49" charset="0"/>
              </a:rPr>
              <a:t>var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r>
              <a:rPr lang="sr-Latn-RS" sz="1600" b="1" dirty="0">
                <a:latin typeface="Consolas" panose="020B0609020204030204" pitchFamily="49" charset="0"/>
              </a:rPr>
              <a:t>k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new </a:t>
            </a:r>
            <a:r>
              <a:rPr lang="en-US" sz="1600" dirty="0" err="1">
                <a:latin typeface="Consolas" panose="020B0609020204030204" pitchFamily="49" charset="0"/>
              </a:rPr>
              <a:t>KorisnikBanke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Milojko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“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Panti</a:t>
            </a:r>
            <a:r>
              <a:rPr lang="sr-Latn-R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ć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02989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Inferenca tipova (var)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000" dirty="0"/>
              <a:t>Pošto se konstruktor uvek piše kao ime klase, to smara...</a:t>
            </a:r>
          </a:p>
          <a:p>
            <a:endParaRPr lang="sr-Latn-RS" sz="2000" dirty="0"/>
          </a:p>
          <a:p>
            <a:endParaRPr lang="sr-Latn-RS" sz="2000" dirty="0"/>
          </a:p>
          <a:p>
            <a:endParaRPr lang="sr-Latn-RS" sz="2000" dirty="0"/>
          </a:p>
          <a:p>
            <a:endParaRPr lang="sr-Latn-RS" sz="2000" dirty="0"/>
          </a:p>
          <a:p>
            <a:endParaRPr lang="sr-Latn-RS" sz="2000" dirty="0"/>
          </a:p>
          <a:p>
            <a:r>
              <a:rPr lang="sr-Latn-RS" sz="2000" dirty="0"/>
              <a:t>Ovo radi za sve tipove i mogli smo ga koristiti od početka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E2409E-F526-4542-8E1F-060F842AD5B3}"/>
              </a:ext>
            </a:extLst>
          </p:cNvPr>
          <p:cNvSpPr txBox="1">
            <a:spLocks/>
          </p:cNvSpPr>
          <p:nvPr/>
        </p:nvSpPr>
        <p:spPr>
          <a:xfrm>
            <a:off x="1318260" y="2318445"/>
            <a:ext cx="6743700" cy="3929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latin typeface="Consolas" panose="020B0609020204030204" pitchFamily="49" charset="0"/>
              </a:rPr>
              <a:t>class KorisnikBanke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sr-Latn-RS" sz="1600" dirty="0"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string </a:t>
            </a:r>
            <a:r>
              <a:rPr lang="sr-Latn-RS" sz="1600" b="1" dirty="0">
                <a:latin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</a:rPr>
              <a:t>me</a:t>
            </a:r>
            <a:r>
              <a:rPr lang="sr-Latn-R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b="1" dirty="0">
                <a:latin typeface="Consolas" panose="020B0609020204030204" pitchFamily="49" charset="0"/>
              </a:rPr>
              <a:t> public get; private set</a:t>
            </a:r>
            <a:r>
              <a:rPr lang="en-US" sz="16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solidFill>
                  <a:srgbClr val="7030A0"/>
                </a:solidFill>
                <a:latin typeface="Consolas" panose="020B0609020204030204" pitchFamily="49" charset="0"/>
              </a:rPr>
              <a:t>var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r>
              <a:rPr lang="sr-Latn-RS" sz="1600" b="1" dirty="0">
                <a:latin typeface="Consolas" panose="020B0609020204030204" pitchFamily="49" charset="0"/>
              </a:rPr>
              <a:t>k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new </a:t>
            </a:r>
            <a:r>
              <a:rPr lang="en-US" sz="1600" dirty="0" err="1">
                <a:latin typeface="Consolas" panose="020B0609020204030204" pitchFamily="49" charset="0"/>
              </a:rPr>
              <a:t>KorisnikBanke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Milojko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“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Panti</a:t>
            </a:r>
            <a:r>
              <a:rPr lang="sr-Latn-R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ć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solidFill>
                  <a:srgbClr val="7030A0"/>
                </a:solidFill>
                <a:latin typeface="Consolas" panose="020B0609020204030204" pitchFamily="49" charset="0"/>
              </a:rPr>
              <a:t>var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r>
              <a:rPr lang="sr-Latn-RS" sz="1600" b="1" dirty="0">
                <a:latin typeface="Consolas" panose="020B0609020204030204" pitchFamily="49" charset="0"/>
              </a:rPr>
              <a:t>i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5; 	    // </a:t>
            </a:r>
            <a:r>
              <a:rPr lang="en-US" sz="1600" dirty="0" err="1">
                <a:latin typeface="Consolas" panose="020B0609020204030204" pitchFamily="49" charset="0"/>
              </a:rPr>
              <a:t>inferenca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b="1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je </a:t>
            </a:r>
            <a:r>
              <a:rPr lang="en-US" sz="1600" dirty="0" err="1">
                <a:latin typeface="Consolas" panose="020B0609020204030204" pitchFamily="49" charset="0"/>
              </a:rPr>
              <a:t>tipa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ha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Blabla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latin typeface="Consolas" panose="020B0609020204030204" pitchFamily="49" charset="0"/>
              </a:rPr>
              <a:t>;  // </a:t>
            </a:r>
            <a:r>
              <a:rPr lang="en-US" sz="1600" dirty="0" err="1">
                <a:latin typeface="Consolas" panose="020B0609020204030204" pitchFamily="49" charset="0"/>
              </a:rPr>
              <a:t>inferenca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b="1" dirty="0">
                <a:latin typeface="Consolas" panose="020B0609020204030204" pitchFamily="49" charset="0"/>
              </a:rPr>
              <a:t>ha </a:t>
            </a:r>
            <a:r>
              <a:rPr lang="en-US" sz="1600" dirty="0">
                <a:latin typeface="Consolas" panose="020B0609020204030204" pitchFamily="49" charset="0"/>
              </a:rPr>
              <a:t>je </a:t>
            </a:r>
            <a:r>
              <a:rPr lang="en-US" sz="1600" dirty="0" err="1">
                <a:latin typeface="Consolas" panose="020B0609020204030204" pitchFamily="49" charset="0"/>
              </a:rPr>
              <a:t>tipa</a:t>
            </a:r>
            <a:r>
              <a:rPr lang="en-US" sz="1600" dirty="0">
                <a:latin typeface="Consolas" panose="020B0609020204030204" pitchFamily="49" charset="0"/>
              </a:rPr>
              <a:t> “</a:t>
            </a:r>
            <a:r>
              <a:rPr lang="en-US" sz="1600" dirty="0" err="1">
                <a:latin typeface="Consolas" panose="020B0609020204030204" pitchFamily="49" charset="0"/>
              </a:rPr>
              <a:t>Blabla</a:t>
            </a:r>
            <a:r>
              <a:rPr lang="en-US" sz="1600" dirty="0">
                <a:latin typeface="Consolas" panose="020B0609020204030204" pitchFamily="49" charset="0"/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r-Latn-R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248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Inferenca tipova (var)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000" dirty="0"/>
              <a:t>Pošto se konstruktor uvek piše kao ime klase, to smara...</a:t>
            </a:r>
          </a:p>
          <a:p>
            <a:endParaRPr lang="sr-Latn-RS" sz="2000" dirty="0"/>
          </a:p>
          <a:p>
            <a:endParaRPr lang="sr-Latn-RS" sz="2000" dirty="0"/>
          </a:p>
          <a:p>
            <a:endParaRPr lang="sr-Latn-RS" sz="2000" dirty="0"/>
          </a:p>
          <a:p>
            <a:endParaRPr lang="sr-Latn-RS" sz="2000" dirty="0"/>
          </a:p>
          <a:p>
            <a:endParaRPr lang="sr-Latn-RS" sz="2000" dirty="0"/>
          </a:p>
          <a:p>
            <a:r>
              <a:rPr lang="sr-Latn-RS" sz="2000" dirty="0"/>
              <a:t>Ovo radi za sve tipove i mogli smo ga koristiti od početka</a:t>
            </a:r>
            <a:endParaRPr lang="en-US" sz="2000" dirty="0"/>
          </a:p>
          <a:p>
            <a:endParaRPr lang="en-US" sz="2000" dirty="0"/>
          </a:p>
          <a:p>
            <a:endParaRPr lang="sr-Latn-RS" sz="2000" dirty="0"/>
          </a:p>
          <a:p>
            <a:endParaRPr lang="sr-Latn-RS" sz="2000" dirty="0"/>
          </a:p>
          <a:p>
            <a:r>
              <a:rPr lang="sr-Latn-RS" sz="2000" dirty="0"/>
              <a:t>Nemam opravdanje :P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E2409E-F526-4542-8E1F-060F842AD5B3}"/>
              </a:ext>
            </a:extLst>
          </p:cNvPr>
          <p:cNvSpPr txBox="1">
            <a:spLocks/>
          </p:cNvSpPr>
          <p:nvPr/>
        </p:nvSpPr>
        <p:spPr>
          <a:xfrm>
            <a:off x="1318260" y="2318445"/>
            <a:ext cx="6743700" cy="3929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latin typeface="Consolas" panose="020B0609020204030204" pitchFamily="49" charset="0"/>
              </a:rPr>
              <a:t>class KorisnikBanke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sr-Latn-RS" sz="1600" dirty="0"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string </a:t>
            </a:r>
            <a:r>
              <a:rPr lang="sr-Latn-RS" sz="1600" b="1" dirty="0">
                <a:latin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</a:rPr>
              <a:t>me</a:t>
            </a:r>
            <a:r>
              <a:rPr lang="sr-Latn-R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b="1" dirty="0">
                <a:latin typeface="Consolas" panose="020B0609020204030204" pitchFamily="49" charset="0"/>
              </a:rPr>
              <a:t> public get; private set</a:t>
            </a:r>
            <a:r>
              <a:rPr lang="en-US" sz="16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solidFill>
                  <a:srgbClr val="7030A0"/>
                </a:solidFill>
                <a:latin typeface="Consolas" panose="020B0609020204030204" pitchFamily="49" charset="0"/>
              </a:rPr>
              <a:t>var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r>
              <a:rPr lang="sr-Latn-RS" sz="1600" b="1" dirty="0">
                <a:latin typeface="Consolas" panose="020B0609020204030204" pitchFamily="49" charset="0"/>
              </a:rPr>
              <a:t>k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new </a:t>
            </a:r>
            <a:r>
              <a:rPr lang="en-US" sz="1600" dirty="0" err="1">
                <a:latin typeface="Consolas" panose="020B0609020204030204" pitchFamily="49" charset="0"/>
              </a:rPr>
              <a:t>KorisnikBanke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Milojko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“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Panti</a:t>
            </a:r>
            <a:r>
              <a:rPr lang="sr-Latn-R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ć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sr-Latn-R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sz="1600" dirty="0">
                <a:solidFill>
                  <a:srgbClr val="7030A0"/>
                </a:solidFill>
                <a:latin typeface="Consolas" panose="020B0609020204030204" pitchFamily="49" charset="0"/>
              </a:rPr>
              <a:t>var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r>
              <a:rPr lang="sr-Latn-RS" sz="1600" b="1" dirty="0">
                <a:latin typeface="Consolas" panose="020B0609020204030204" pitchFamily="49" charset="0"/>
              </a:rPr>
              <a:t>i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5; 	    // </a:t>
            </a:r>
            <a:r>
              <a:rPr lang="en-US" sz="1600" dirty="0" err="1">
                <a:latin typeface="Consolas" panose="020B0609020204030204" pitchFamily="49" charset="0"/>
              </a:rPr>
              <a:t>inferenca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b="1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je </a:t>
            </a:r>
            <a:r>
              <a:rPr lang="en-US" sz="1600" dirty="0" err="1">
                <a:latin typeface="Consolas" panose="020B0609020204030204" pitchFamily="49" charset="0"/>
              </a:rPr>
              <a:t>tipa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ha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Blabla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latin typeface="Consolas" panose="020B0609020204030204" pitchFamily="49" charset="0"/>
              </a:rPr>
              <a:t>;  // </a:t>
            </a:r>
            <a:r>
              <a:rPr lang="en-US" sz="1600" dirty="0" err="1">
                <a:latin typeface="Consolas" panose="020B0609020204030204" pitchFamily="49" charset="0"/>
              </a:rPr>
              <a:t>inferenca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b="1" dirty="0">
                <a:latin typeface="Consolas" panose="020B0609020204030204" pitchFamily="49" charset="0"/>
              </a:rPr>
              <a:t>ha </a:t>
            </a:r>
            <a:r>
              <a:rPr lang="en-US" sz="1600" dirty="0">
                <a:latin typeface="Consolas" panose="020B0609020204030204" pitchFamily="49" charset="0"/>
              </a:rPr>
              <a:t>je </a:t>
            </a:r>
            <a:r>
              <a:rPr lang="en-US" sz="1600" dirty="0" err="1">
                <a:latin typeface="Consolas" panose="020B0609020204030204" pitchFamily="49" charset="0"/>
              </a:rPr>
              <a:t>tipa</a:t>
            </a:r>
            <a:r>
              <a:rPr lang="en-US" sz="1600" dirty="0">
                <a:latin typeface="Consolas" panose="020B0609020204030204" pitchFamily="49" charset="0"/>
              </a:rPr>
              <a:t> “</a:t>
            </a:r>
            <a:r>
              <a:rPr lang="en-US" sz="1600" dirty="0" err="1">
                <a:latin typeface="Consolas" panose="020B0609020204030204" pitchFamily="49" charset="0"/>
              </a:rPr>
              <a:t>Blabla</a:t>
            </a:r>
            <a:r>
              <a:rPr lang="en-US" sz="1600" dirty="0">
                <a:latin typeface="Consolas" panose="020B0609020204030204" pitchFamily="49" charset="0"/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r-Latn-R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20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CC38DC-5B62-4EAC-897C-0EEFFB623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 u </a:t>
            </a:r>
            <a:r>
              <a:rPr lang="en-US" dirty="0" err="1"/>
              <a:t>teoriji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573804-F578-4F7D-ABA0-CEC7ACF75F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85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FED6-302A-43C5-81F3-F11C9729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</a:t>
            </a:r>
            <a:r>
              <a:rPr lang="sr-Latn-RS" dirty="0"/>
              <a:t>P, ukratko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E142D-3C2A-4816-942B-9B56587E4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sadr</a:t>
            </a:r>
            <a:r>
              <a:rPr lang="sr-Latn-RS" dirty="0"/>
              <a:t>ži i </a:t>
            </a:r>
            <a:r>
              <a:rPr lang="sr-Latn-RS" b="1" dirty="0"/>
              <a:t>podatke </a:t>
            </a:r>
            <a:r>
              <a:rPr lang="sr-Latn-RS" dirty="0"/>
              <a:t>i </a:t>
            </a:r>
            <a:r>
              <a:rPr lang="sr-Latn-RS" b="1" dirty="0"/>
              <a:t>ponašanja</a:t>
            </a:r>
            <a:r>
              <a:rPr lang="sr-Latn-RS" dirty="0"/>
              <a:t>, ali pokazuje samo ponašanja i krije svoje podatke.</a:t>
            </a:r>
          </a:p>
          <a:p>
            <a:r>
              <a:rPr lang="sr-Latn-RS" dirty="0"/>
              <a:t>Četiri stuba objektn</a:t>
            </a:r>
            <a:r>
              <a:rPr lang="en-US" dirty="0"/>
              <a:t>o-</a:t>
            </a:r>
            <a:r>
              <a:rPr lang="en-US" dirty="0" err="1"/>
              <a:t>orijentisanog</a:t>
            </a:r>
            <a:r>
              <a:rPr lang="en-US" dirty="0"/>
              <a:t> </a:t>
            </a:r>
            <a:r>
              <a:rPr lang="sr-Latn-RS" dirty="0"/>
              <a:t>programiranja:</a:t>
            </a:r>
          </a:p>
          <a:p>
            <a:pPr lvl="1"/>
            <a:r>
              <a:rPr lang="sr-Latn-RS" dirty="0"/>
              <a:t>Enkapsulacija</a:t>
            </a:r>
          </a:p>
          <a:p>
            <a:pPr lvl="1"/>
            <a:r>
              <a:rPr lang="sr-Latn-RS" dirty="0"/>
              <a:t>Apstrakcija</a:t>
            </a:r>
          </a:p>
          <a:p>
            <a:pPr lvl="1"/>
            <a:r>
              <a:rPr lang="sr-Latn-RS" dirty="0"/>
              <a:t>Nasleđivanje</a:t>
            </a:r>
          </a:p>
          <a:p>
            <a:pPr lvl="1"/>
            <a:r>
              <a:rPr lang="sr-Latn-RS" dirty="0"/>
              <a:t>Polimorfizam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09487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E6A86E-1EBB-4B65-87EF-144BB9556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 </a:t>
            </a:r>
            <a:r>
              <a:rPr lang="en-US" dirty="0" err="1"/>
              <a:t>Apstrakcije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844E98D-5F41-4C02-8993-C212F56AD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58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 = 0.0001;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while(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(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if(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&gt;= x)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else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5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 = 0.0001;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while(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(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if(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&gt;= x)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else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312B0F-D58A-44BE-883B-CBA2D0107C9F}"/>
              </a:ext>
            </a:extLst>
          </p:cNvPr>
          <p:cNvCxnSpPr>
            <a:cxnSpLocks/>
          </p:cNvCxnSpPr>
          <p:nvPr/>
        </p:nvCxnSpPr>
        <p:spPr>
          <a:xfrm>
            <a:off x="7245851" y="3491563"/>
            <a:ext cx="39174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6004B03-6EA5-4F1E-9915-0DAA5C2368D5}"/>
              </a:ext>
            </a:extLst>
          </p:cNvPr>
          <p:cNvSpPr/>
          <p:nvPr/>
        </p:nvSpPr>
        <p:spPr>
          <a:xfrm>
            <a:off x="7464678" y="3429002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8C23B8-E97F-4432-87D1-7F366B6DE3B0}"/>
              </a:ext>
            </a:extLst>
          </p:cNvPr>
          <p:cNvSpPr/>
          <p:nvPr/>
        </p:nvSpPr>
        <p:spPr>
          <a:xfrm>
            <a:off x="793775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FEE0F0-061C-4879-8172-210A8987C2A5}"/>
              </a:ext>
            </a:extLst>
          </p:cNvPr>
          <p:cNvSpPr/>
          <p:nvPr/>
        </p:nvSpPr>
        <p:spPr>
          <a:xfrm>
            <a:off x="8409358" y="3429002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7AEE9C-239A-4524-8672-28E982B905D3}"/>
              </a:ext>
            </a:extLst>
          </p:cNvPr>
          <p:cNvSpPr/>
          <p:nvPr/>
        </p:nvSpPr>
        <p:spPr>
          <a:xfrm>
            <a:off x="888243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CE580A-21DA-4A83-BCA9-867DD2F9F67A}"/>
              </a:ext>
            </a:extLst>
          </p:cNvPr>
          <p:cNvSpPr/>
          <p:nvPr/>
        </p:nvSpPr>
        <p:spPr>
          <a:xfrm>
            <a:off x="9354038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18868B-302B-44E8-B190-1157B8CA0FDF}"/>
              </a:ext>
            </a:extLst>
          </p:cNvPr>
          <p:cNvSpPr/>
          <p:nvPr/>
        </p:nvSpPr>
        <p:spPr>
          <a:xfrm>
            <a:off x="9827113" y="3429000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F42EBE-616D-4563-AC44-93BF9BB365F6}"/>
              </a:ext>
            </a:extLst>
          </p:cNvPr>
          <p:cNvSpPr/>
          <p:nvPr/>
        </p:nvSpPr>
        <p:spPr>
          <a:xfrm>
            <a:off x="10298718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3E6D6F-BD1D-4300-90E3-F772FDD241A8}"/>
              </a:ext>
            </a:extLst>
          </p:cNvPr>
          <p:cNvSpPr/>
          <p:nvPr/>
        </p:nvSpPr>
        <p:spPr>
          <a:xfrm>
            <a:off x="10771793" y="3429000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9F4068-1B18-4D3C-8B51-D9C04F8D63B4}"/>
              </a:ext>
            </a:extLst>
          </p:cNvPr>
          <p:cNvSpPr txBox="1"/>
          <p:nvPr/>
        </p:nvSpPr>
        <p:spPr>
          <a:xfrm>
            <a:off x="7343393" y="349156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E11956-58D7-4636-B6EB-AC01C867932B}"/>
              </a:ext>
            </a:extLst>
          </p:cNvPr>
          <p:cNvSpPr txBox="1"/>
          <p:nvPr/>
        </p:nvSpPr>
        <p:spPr>
          <a:xfrm>
            <a:off x="7845792" y="349156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09206B-CF94-4E62-BBDF-A007E4DA3938}"/>
              </a:ext>
            </a:extLst>
          </p:cNvPr>
          <p:cNvSpPr txBox="1"/>
          <p:nvPr/>
        </p:nvSpPr>
        <p:spPr>
          <a:xfrm>
            <a:off x="8303385" y="349918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C6B402-9433-4336-B374-D4A4FEEFFBFD}"/>
              </a:ext>
            </a:extLst>
          </p:cNvPr>
          <p:cNvSpPr txBox="1"/>
          <p:nvPr/>
        </p:nvSpPr>
        <p:spPr>
          <a:xfrm>
            <a:off x="8752564" y="350680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C393E0-63CD-4D09-94A8-80C14F0E71FE}"/>
              </a:ext>
            </a:extLst>
          </p:cNvPr>
          <p:cNvSpPr txBox="1"/>
          <p:nvPr/>
        </p:nvSpPr>
        <p:spPr>
          <a:xfrm>
            <a:off x="9202392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86A510-5AB0-4C75-9C83-8BD07624C944}"/>
              </a:ext>
            </a:extLst>
          </p:cNvPr>
          <p:cNvSpPr txBox="1"/>
          <p:nvPr/>
        </p:nvSpPr>
        <p:spPr>
          <a:xfrm>
            <a:off x="9677788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94280B-9571-499F-99F6-378C56751D27}"/>
              </a:ext>
            </a:extLst>
          </p:cNvPr>
          <p:cNvSpPr txBox="1"/>
          <p:nvPr/>
        </p:nvSpPr>
        <p:spPr>
          <a:xfrm>
            <a:off x="10146905" y="3519044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2BD9EF-8C89-4348-B42E-CDC4EBAEE480}"/>
              </a:ext>
            </a:extLst>
          </p:cNvPr>
          <p:cNvSpPr txBox="1"/>
          <p:nvPr/>
        </p:nvSpPr>
        <p:spPr>
          <a:xfrm>
            <a:off x="10604353" y="3531259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1D8EAB-BA71-4462-A773-897C9D172DC0}"/>
              </a:ext>
            </a:extLst>
          </p:cNvPr>
          <p:cNvSpPr txBox="1"/>
          <p:nvPr/>
        </p:nvSpPr>
        <p:spPr>
          <a:xfrm>
            <a:off x="7570858" y="3780810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3637648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 = 0.0001;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while(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(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if(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&gt;= x)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else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C1438-23BA-495F-AE83-CEFC719E62C1}"/>
              </a:ext>
            </a:extLst>
          </p:cNvPr>
          <p:cNvCxnSpPr>
            <a:cxnSpLocks/>
          </p:cNvCxnSpPr>
          <p:nvPr/>
        </p:nvCxnSpPr>
        <p:spPr>
          <a:xfrm>
            <a:off x="7245851" y="3491563"/>
            <a:ext cx="39174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0600C5-BCCA-429F-BB3C-5FEC13430D66}"/>
              </a:ext>
            </a:extLst>
          </p:cNvPr>
          <p:cNvSpPr/>
          <p:nvPr/>
        </p:nvSpPr>
        <p:spPr>
          <a:xfrm>
            <a:off x="7464678" y="3429002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ABE27-66A7-4909-A050-A654C6A59695}"/>
              </a:ext>
            </a:extLst>
          </p:cNvPr>
          <p:cNvSpPr/>
          <p:nvPr/>
        </p:nvSpPr>
        <p:spPr>
          <a:xfrm>
            <a:off x="793775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4913A-CBB6-4D5C-BB53-86CB95F107C8}"/>
              </a:ext>
            </a:extLst>
          </p:cNvPr>
          <p:cNvSpPr/>
          <p:nvPr/>
        </p:nvSpPr>
        <p:spPr>
          <a:xfrm>
            <a:off x="8409358" y="3429002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32AAF-4E84-4EA6-9FAB-48E6CD6F917E}"/>
              </a:ext>
            </a:extLst>
          </p:cNvPr>
          <p:cNvSpPr/>
          <p:nvPr/>
        </p:nvSpPr>
        <p:spPr>
          <a:xfrm>
            <a:off x="888243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9E15A-E32D-411D-B713-F1151ECD58CC}"/>
              </a:ext>
            </a:extLst>
          </p:cNvPr>
          <p:cNvSpPr/>
          <p:nvPr/>
        </p:nvSpPr>
        <p:spPr>
          <a:xfrm>
            <a:off x="9354038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442BC-32F7-4E83-BEFC-1EB4A896E483}"/>
              </a:ext>
            </a:extLst>
          </p:cNvPr>
          <p:cNvSpPr/>
          <p:nvPr/>
        </p:nvSpPr>
        <p:spPr>
          <a:xfrm>
            <a:off x="9827113" y="3429000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7EDC8-A4FF-45E2-95C8-A265415EACF2}"/>
              </a:ext>
            </a:extLst>
          </p:cNvPr>
          <p:cNvSpPr/>
          <p:nvPr/>
        </p:nvSpPr>
        <p:spPr>
          <a:xfrm>
            <a:off x="10298718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BC1F2-2AC1-403A-9D05-865C50FE6ED5}"/>
              </a:ext>
            </a:extLst>
          </p:cNvPr>
          <p:cNvSpPr/>
          <p:nvPr/>
        </p:nvSpPr>
        <p:spPr>
          <a:xfrm>
            <a:off x="10771793" y="3429000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F7FB9-FDAA-4A5D-BC40-6512A476BAD0}"/>
              </a:ext>
            </a:extLst>
          </p:cNvPr>
          <p:cNvSpPr txBox="1"/>
          <p:nvPr/>
        </p:nvSpPr>
        <p:spPr>
          <a:xfrm>
            <a:off x="7343393" y="349156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B93C28-0C5B-4A99-83DF-F59DCC0F9CB7}"/>
              </a:ext>
            </a:extLst>
          </p:cNvPr>
          <p:cNvSpPr txBox="1"/>
          <p:nvPr/>
        </p:nvSpPr>
        <p:spPr>
          <a:xfrm>
            <a:off x="7845792" y="349156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9B4D7-C740-43AC-958F-8F2E9B9C80EB}"/>
              </a:ext>
            </a:extLst>
          </p:cNvPr>
          <p:cNvSpPr txBox="1"/>
          <p:nvPr/>
        </p:nvSpPr>
        <p:spPr>
          <a:xfrm>
            <a:off x="8303385" y="349918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20B65-8FA8-4AB4-AE48-AF6DCD9C0CFE}"/>
              </a:ext>
            </a:extLst>
          </p:cNvPr>
          <p:cNvSpPr txBox="1"/>
          <p:nvPr/>
        </p:nvSpPr>
        <p:spPr>
          <a:xfrm>
            <a:off x="8752564" y="350680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A7245-D0B0-4C73-A17D-63DE0764125E}"/>
              </a:ext>
            </a:extLst>
          </p:cNvPr>
          <p:cNvSpPr txBox="1"/>
          <p:nvPr/>
        </p:nvSpPr>
        <p:spPr>
          <a:xfrm>
            <a:off x="9202392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BA196-A4E5-4D70-8994-759F98F39CD7}"/>
              </a:ext>
            </a:extLst>
          </p:cNvPr>
          <p:cNvSpPr txBox="1"/>
          <p:nvPr/>
        </p:nvSpPr>
        <p:spPr>
          <a:xfrm>
            <a:off x="9677788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47ED5-0ED3-4BA6-BA40-611608881AA5}"/>
              </a:ext>
            </a:extLst>
          </p:cNvPr>
          <p:cNvSpPr txBox="1"/>
          <p:nvPr/>
        </p:nvSpPr>
        <p:spPr>
          <a:xfrm>
            <a:off x="10146905" y="3519044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E26F3-BFB6-4821-9FC5-CCE80CA87706}"/>
              </a:ext>
            </a:extLst>
          </p:cNvPr>
          <p:cNvSpPr txBox="1"/>
          <p:nvPr/>
        </p:nvSpPr>
        <p:spPr>
          <a:xfrm>
            <a:off x="10604353" y="3531259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D1488-3C95-4A23-8C91-2903CF06A5D2}"/>
              </a:ext>
            </a:extLst>
          </p:cNvPr>
          <p:cNvSpPr txBox="1"/>
          <p:nvPr/>
        </p:nvSpPr>
        <p:spPr>
          <a:xfrm>
            <a:off x="7570858" y="3780810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(7)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A278CF8F-8FD7-44E0-B906-10D444232E98}"/>
              </a:ext>
            </a:extLst>
          </p:cNvPr>
          <p:cNvSpPr/>
          <p:nvPr/>
        </p:nvSpPr>
        <p:spPr>
          <a:xfrm>
            <a:off x="7356063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31B8E7-FDB4-462D-894D-91D2674F8E55}"/>
              </a:ext>
            </a:extLst>
          </p:cNvPr>
          <p:cNvSpPr txBox="1"/>
          <p:nvPr/>
        </p:nvSpPr>
        <p:spPr>
          <a:xfrm>
            <a:off x="6628961" y="2769279"/>
            <a:ext cx="181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min,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B7D1BA6B-B5F1-459A-9A7B-1242B011B90A}"/>
              </a:ext>
            </a:extLst>
          </p:cNvPr>
          <p:cNvSpPr/>
          <p:nvPr/>
        </p:nvSpPr>
        <p:spPr>
          <a:xfrm>
            <a:off x="10663178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7C7D3B-3726-4496-8AFC-7C819BEFE315}"/>
              </a:ext>
            </a:extLst>
          </p:cNvPr>
          <p:cNvSpPr txBox="1"/>
          <p:nvPr/>
        </p:nvSpPr>
        <p:spPr>
          <a:xfrm>
            <a:off x="10356672" y="2777056"/>
            <a:ext cx="96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x, max</a:t>
            </a:r>
          </a:p>
        </p:txBody>
      </p:sp>
    </p:spTree>
    <p:extLst>
      <p:ext uri="{BB962C8B-B14F-4D97-AF65-F5344CB8AC3E}">
        <p14:creationId xmlns:p14="http://schemas.microsoft.com/office/powerpoint/2010/main" val="1873230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 = 0.0001;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while(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(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if(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&gt;= x)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else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C1438-23BA-495F-AE83-CEFC719E62C1}"/>
              </a:ext>
            </a:extLst>
          </p:cNvPr>
          <p:cNvCxnSpPr>
            <a:cxnSpLocks/>
          </p:cNvCxnSpPr>
          <p:nvPr/>
        </p:nvCxnSpPr>
        <p:spPr>
          <a:xfrm>
            <a:off x="7245851" y="3491563"/>
            <a:ext cx="39174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0600C5-BCCA-429F-BB3C-5FEC13430D66}"/>
              </a:ext>
            </a:extLst>
          </p:cNvPr>
          <p:cNvSpPr/>
          <p:nvPr/>
        </p:nvSpPr>
        <p:spPr>
          <a:xfrm>
            <a:off x="7464678" y="3429002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ABE27-66A7-4909-A050-A654C6A59695}"/>
              </a:ext>
            </a:extLst>
          </p:cNvPr>
          <p:cNvSpPr/>
          <p:nvPr/>
        </p:nvSpPr>
        <p:spPr>
          <a:xfrm>
            <a:off x="793775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4913A-CBB6-4D5C-BB53-86CB95F107C8}"/>
              </a:ext>
            </a:extLst>
          </p:cNvPr>
          <p:cNvSpPr/>
          <p:nvPr/>
        </p:nvSpPr>
        <p:spPr>
          <a:xfrm>
            <a:off x="8409358" y="3429002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32AAF-4E84-4EA6-9FAB-48E6CD6F917E}"/>
              </a:ext>
            </a:extLst>
          </p:cNvPr>
          <p:cNvSpPr/>
          <p:nvPr/>
        </p:nvSpPr>
        <p:spPr>
          <a:xfrm>
            <a:off x="888243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9E15A-E32D-411D-B713-F1151ECD58CC}"/>
              </a:ext>
            </a:extLst>
          </p:cNvPr>
          <p:cNvSpPr/>
          <p:nvPr/>
        </p:nvSpPr>
        <p:spPr>
          <a:xfrm>
            <a:off x="9354038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442BC-32F7-4E83-BEFC-1EB4A896E483}"/>
              </a:ext>
            </a:extLst>
          </p:cNvPr>
          <p:cNvSpPr/>
          <p:nvPr/>
        </p:nvSpPr>
        <p:spPr>
          <a:xfrm>
            <a:off x="9827113" y="3429000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7EDC8-A4FF-45E2-95C8-A265415EACF2}"/>
              </a:ext>
            </a:extLst>
          </p:cNvPr>
          <p:cNvSpPr/>
          <p:nvPr/>
        </p:nvSpPr>
        <p:spPr>
          <a:xfrm>
            <a:off x="10298718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BC1F2-2AC1-403A-9D05-865C50FE6ED5}"/>
              </a:ext>
            </a:extLst>
          </p:cNvPr>
          <p:cNvSpPr/>
          <p:nvPr/>
        </p:nvSpPr>
        <p:spPr>
          <a:xfrm>
            <a:off x="10771793" y="3429000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F7FB9-FDAA-4A5D-BC40-6512A476BAD0}"/>
              </a:ext>
            </a:extLst>
          </p:cNvPr>
          <p:cNvSpPr txBox="1"/>
          <p:nvPr/>
        </p:nvSpPr>
        <p:spPr>
          <a:xfrm>
            <a:off x="7343393" y="349156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B93C28-0C5B-4A99-83DF-F59DCC0F9CB7}"/>
              </a:ext>
            </a:extLst>
          </p:cNvPr>
          <p:cNvSpPr txBox="1"/>
          <p:nvPr/>
        </p:nvSpPr>
        <p:spPr>
          <a:xfrm>
            <a:off x="7845792" y="349156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9B4D7-C740-43AC-958F-8F2E9B9C80EB}"/>
              </a:ext>
            </a:extLst>
          </p:cNvPr>
          <p:cNvSpPr txBox="1"/>
          <p:nvPr/>
        </p:nvSpPr>
        <p:spPr>
          <a:xfrm>
            <a:off x="8303385" y="349918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20B65-8FA8-4AB4-AE48-AF6DCD9C0CFE}"/>
              </a:ext>
            </a:extLst>
          </p:cNvPr>
          <p:cNvSpPr txBox="1"/>
          <p:nvPr/>
        </p:nvSpPr>
        <p:spPr>
          <a:xfrm>
            <a:off x="8752564" y="350680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A7245-D0B0-4C73-A17D-63DE0764125E}"/>
              </a:ext>
            </a:extLst>
          </p:cNvPr>
          <p:cNvSpPr txBox="1"/>
          <p:nvPr/>
        </p:nvSpPr>
        <p:spPr>
          <a:xfrm>
            <a:off x="9202392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BA196-A4E5-4D70-8994-759F98F39CD7}"/>
              </a:ext>
            </a:extLst>
          </p:cNvPr>
          <p:cNvSpPr txBox="1"/>
          <p:nvPr/>
        </p:nvSpPr>
        <p:spPr>
          <a:xfrm>
            <a:off x="9677788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47ED5-0ED3-4BA6-BA40-611608881AA5}"/>
              </a:ext>
            </a:extLst>
          </p:cNvPr>
          <p:cNvSpPr txBox="1"/>
          <p:nvPr/>
        </p:nvSpPr>
        <p:spPr>
          <a:xfrm>
            <a:off x="10146905" y="3519044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E26F3-BFB6-4821-9FC5-CCE80CA87706}"/>
              </a:ext>
            </a:extLst>
          </p:cNvPr>
          <p:cNvSpPr txBox="1"/>
          <p:nvPr/>
        </p:nvSpPr>
        <p:spPr>
          <a:xfrm>
            <a:off x="10604353" y="3531259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D1488-3C95-4A23-8C91-2903CF06A5D2}"/>
              </a:ext>
            </a:extLst>
          </p:cNvPr>
          <p:cNvSpPr txBox="1"/>
          <p:nvPr/>
        </p:nvSpPr>
        <p:spPr>
          <a:xfrm>
            <a:off x="7570858" y="3780810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(7)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A278CF8F-8FD7-44E0-B906-10D444232E98}"/>
              </a:ext>
            </a:extLst>
          </p:cNvPr>
          <p:cNvSpPr/>
          <p:nvPr/>
        </p:nvSpPr>
        <p:spPr>
          <a:xfrm>
            <a:off x="7356063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31B8E7-FDB4-462D-894D-91D2674F8E55}"/>
              </a:ext>
            </a:extLst>
          </p:cNvPr>
          <p:cNvSpPr txBox="1"/>
          <p:nvPr/>
        </p:nvSpPr>
        <p:spPr>
          <a:xfrm>
            <a:off x="7262413" y="2769019"/>
            <a:ext cx="61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min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CF2024B-A715-4612-8250-248D6CD09C70}"/>
              </a:ext>
            </a:extLst>
          </p:cNvPr>
          <p:cNvSpPr/>
          <p:nvPr/>
        </p:nvSpPr>
        <p:spPr>
          <a:xfrm>
            <a:off x="9021908" y="3171773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C371B7-48AD-4684-8EF5-7402631D67D0}"/>
              </a:ext>
            </a:extLst>
          </p:cNvPr>
          <p:cNvSpPr txBox="1"/>
          <p:nvPr/>
        </p:nvSpPr>
        <p:spPr>
          <a:xfrm>
            <a:off x="8332454" y="2810501"/>
            <a:ext cx="172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b="1" dirty="0">
                <a:latin typeface="Consolas" panose="020B0609020204030204" pitchFamily="49" charset="0"/>
              </a:rPr>
              <a:t>=3.5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50D7FB22-669C-49A5-9D46-5AD29E00490A}"/>
              </a:ext>
            </a:extLst>
          </p:cNvPr>
          <p:cNvSpPr/>
          <p:nvPr/>
        </p:nvSpPr>
        <p:spPr>
          <a:xfrm>
            <a:off x="10663178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067759-8CF1-4BD5-828F-B2BBCCAA4BA6}"/>
              </a:ext>
            </a:extLst>
          </p:cNvPr>
          <p:cNvSpPr txBox="1"/>
          <p:nvPr/>
        </p:nvSpPr>
        <p:spPr>
          <a:xfrm>
            <a:off x="10356672" y="2777056"/>
            <a:ext cx="96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x, max</a:t>
            </a:r>
          </a:p>
        </p:txBody>
      </p:sp>
    </p:spTree>
    <p:extLst>
      <p:ext uri="{BB962C8B-B14F-4D97-AF65-F5344CB8AC3E}">
        <p14:creationId xmlns:p14="http://schemas.microsoft.com/office/powerpoint/2010/main" val="4051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Konstruktor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Metoda koja se </a:t>
            </a:r>
            <a:r>
              <a:rPr lang="sr-Latn-RS" sz="2400" b="1" dirty="0"/>
              <a:t>zove isto kao i klasa</a:t>
            </a:r>
            <a:r>
              <a:rPr lang="sr-Latn-RS" sz="2400" dirty="0"/>
              <a:t>, i </a:t>
            </a:r>
            <a:r>
              <a:rPr lang="en-US" sz="2400" b="1" dirty="0" err="1"/>
              <a:t>nema</a:t>
            </a:r>
            <a:r>
              <a:rPr lang="en-US" sz="2400" b="1" dirty="0"/>
              <a:t> </a:t>
            </a:r>
            <a:r>
              <a:rPr lang="en-US" sz="2400" b="1" dirty="0" err="1"/>
              <a:t>povratni</a:t>
            </a:r>
            <a:r>
              <a:rPr lang="en-US" sz="2400" b="1" dirty="0"/>
              <a:t> tip </a:t>
            </a:r>
            <a:r>
              <a:rPr lang="en-US" sz="2400" dirty="0" err="1"/>
              <a:t>uop</a:t>
            </a:r>
            <a:r>
              <a:rPr lang="sr-Latn-RS" sz="2400" dirty="0"/>
              <a:t>šte.</a:t>
            </a:r>
          </a:p>
          <a:p>
            <a:r>
              <a:rPr lang="sr-Latn-RS" sz="2400" dirty="0"/>
              <a:t>Klasa može imati više konstruktor</a:t>
            </a:r>
            <a:r>
              <a:rPr lang="en-US" sz="2400" dirty="0"/>
              <a:t>a</a:t>
            </a:r>
            <a:r>
              <a:rPr lang="sr-Latn-RS" sz="2400" dirty="0"/>
              <a:t>.</a:t>
            </a:r>
          </a:p>
          <a:p>
            <a:r>
              <a:rPr lang="sr-Latn-RS" sz="2400" dirty="0"/>
              <a:t>Odmah po stvaranju, svaka klasa ima jedan public konstruktor bez parametara.</a:t>
            </a:r>
          </a:p>
          <a:p>
            <a:r>
              <a:rPr lang="sr-Latn-RS" sz="2400" dirty="0"/>
              <a:t>Konstruktori se </a:t>
            </a:r>
            <a:r>
              <a:rPr lang="sr-Latn-RS" sz="2400" b="1" dirty="0"/>
              <a:t>uvek </a:t>
            </a:r>
            <a:r>
              <a:rPr lang="sr-Latn-RS" sz="2400" dirty="0"/>
              <a:t>pozivaju uz ključnu reč </a:t>
            </a:r>
            <a:r>
              <a:rPr lang="sr-Latn-RS" sz="2400" b="1" dirty="0">
                <a:latin typeface="Consolas" panose="020B0609020204030204" pitchFamily="49" charset="0"/>
              </a:rPr>
              <a:t>new</a:t>
            </a:r>
            <a:r>
              <a:rPr lang="sr-Latn-RS" sz="2400" dirty="0"/>
              <a:t>.</a:t>
            </a:r>
          </a:p>
          <a:p>
            <a:pPr lvl="1"/>
            <a:r>
              <a:rPr lang="sr-Latn-RS" sz="2000" dirty="0"/>
              <a:t>Primer poziva konstruktora:</a:t>
            </a:r>
          </a:p>
          <a:p>
            <a:endParaRPr lang="sr-Latn-RS" sz="2400" dirty="0"/>
          </a:p>
          <a:p>
            <a:pPr marL="0" indent="0">
              <a:buNone/>
            </a:pPr>
            <a:r>
              <a:rPr lang="sr-Latn-R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KorisnikBanke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k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new 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KorisnikBanke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2234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 = 0.0001;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while(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(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if(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&gt;= x)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else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C1438-23BA-495F-AE83-CEFC719E62C1}"/>
              </a:ext>
            </a:extLst>
          </p:cNvPr>
          <p:cNvCxnSpPr>
            <a:cxnSpLocks/>
          </p:cNvCxnSpPr>
          <p:nvPr/>
        </p:nvCxnSpPr>
        <p:spPr>
          <a:xfrm>
            <a:off x="7245851" y="3491563"/>
            <a:ext cx="39174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0600C5-BCCA-429F-BB3C-5FEC13430D66}"/>
              </a:ext>
            </a:extLst>
          </p:cNvPr>
          <p:cNvSpPr/>
          <p:nvPr/>
        </p:nvSpPr>
        <p:spPr>
          <a:xfrm>
            <a:off x="7464678" y="3429002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ABE27-66A7-4909-A050-A654C6A59695}"/>
              </a:ext>
            </a:extLst>
          </p:cNvPr>
          <p:cNvSpPr/>
          <p:nvPr/>
        </p:nvSpPr>
        <p:spPr>
          <a:xfrm>
            <a:off x="793775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4913A-CBB6-4D5C-BB53-86CB95F107C8}"/>
              </a:ext>
            </a:extLst>
          </p:cNvPr>
          <p:cNvSpPr/>
          <p:nvPr/>
        </p:nvSpPr>
        <p:spPr>
          <a:xfrm>
            <a:off x="8409358" y="3429002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32AAF-4E84-4EA6-9FAB-48E6CD6F917E}"/>
              </a:ext>
            </a:extLst>
          </p:cNvPr>
          <p:cNvSpPr/>
          <p:nvPr/>
        </p:nvSpPr>
        <p:spPr>
          <a:xfrm>
            <a:off x="888243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9E15A-E32D-411D-B713-F1151ECD58CC}"/>
              </a:ext>
            </a:extLst>
          </p:cNvPr>
          <p:cNvSpPr/>
          <p:nvPr/>
        </p:nvSpPr>
        <p:spPr>
          <a:xfrm>
            <a:off x="9354038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442BC-32F7-4E83-BEFC-1EB4A896E483}"/>
              </a:ext>
            </a:extLst>
          </p:cNvPr>
          <p:cNvSpPr/>
          <p:nvPr/>
        </p:nvSpPr>
        <p:spPr>
          <a:xfrm>
            <a:off x="9827113" y="3429000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7EDC8-A4FF-45E2-95C8-A265415EACF2}"/>
              </a:ext>
            </a:extLst>
          </p:cNvPr>
          <p:cNvSpPr/>
          <p:nvPr/>
        </p:nvSpPr>
        <p:spPr>
          <a:xfrm>
            <a:off x="10298718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BC1F2-2AC1-403A-9D05-865C50FE6ED5}"/>
              </a:ext>
            </a:extLst>
          </p:cNvPr>
          <p:cNvSpPr/>
          <p:nvPr/>
        </p:nvSpPr>
        <p:spPr>
          <a:xfrm>
            <a:off x="10771793" y="3429000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F7FB9-FDAA-4A5D-BC40-6512A476BAD0}"/>
              </a:ext>
            </a:extLst>
          </p:cNvPr>
          <p:cNvSpPr txBox="1"/>
          <p:nvPr/>
        </p:nvSpPr>
        <p:spPr>
          <a:xfrm>
            <a:off x="7343393" y="349156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B93C28-0C5B-4A99-83DF-F59DCC0F9CB7}"/>
              </a:ext>
            </a:extLst>
          </p:cNvPr>
          <p:cNvSpPr txBox="1"/>
          <p:nvPr/>
        </p:nvSpPr>
        <p:spPr>
          <a:xfrm>
            <a:off x="7845792" y="349156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9B4D7-C740-43AC-958F-8F2E9B9C80EB}"/>
              </a:ext>
            </a:extLst>
          </p:cNvPr>
          <p:cNvSpPr txBox="1"/>
          <p:nvPr/>
        </p:nvSpPr>
        <p:spPr>
          <a:xfrm>
            <a:off x="8303385" y="349918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20B65-8FA8-4AB4-AE48-AF6DCD9C0CFE}"/>
              </a:ext>
            </a:extLst>
          </p:cNvPr>
          <p:cNvSpPr txBox="1"/>
          <p:nvPr/>
        </p:nvSpPr>
        <p:spPr>
          <a:xfrm>
            <a:off x="8752564" y="350680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A7245-D0B0-4C73-A17D-63DE0764125E}"/>
              </a:ext>
            </a:extLst>
          </p:cNvPr>
          <p:cNvSpPr txBox="1"/>
          <p:nvPr/>
        </p:nvSpPr>
        <p:spPr>
          <a:xfrm>
            <a:off x="9202392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BA196-A4E5-4D70-8994-759F98F39CD7}"/>
              </a:ext>
            </a:extLst>
          </p:cNvPr>
          <p:cNvSpPr txBox="1"/>
          <p:nvPr/>
        </p:nvSpPr>
        <p:spPr>
          <a:xfrm>
            <a:off x="9677788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47ED5-0ED3-4BA6-BA40-611608881AA5}"/>
              </a:ext>
            </a:extLst>
          </p:cNvPr>
          <p:cNvSpPr txBox="1"/>
          <p:nvPr/>
        </p:nvSpPr>
        <p:spPr>
          <a:xfrm>
            <a:off x="10146905" y="3519044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E26F3-BFB6-4821-9FC5-CCE80CA87706}"/>
              </a:ext>
            </a:extLst>
          </p:cNvPr>
          <p:cNvSpPr txBox="1"/>
          <p:nvPr/>
        </p:nvSpPr>
        <p:spPr>
          <a:xfrm>
            <a:off x="10604353" y="3531259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D1488-3C95-4A23-8C91-2903CF06A5D2}"/>
              </a:ext>
            </a:extLst>
          </p:cNvPr>
          <p:cNvSpPr txBox="1"/>
          <p:nvPr/>
        </p:nvSpPr>
        <p:spPr>
          <a:xfrm>
            <a:off x="7570858" y="3780810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(7)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A278CF8F-8FD7-44E0-B906-10D444232E98}"/>
              </a:ext>
            </a:extLst>
          </p:cNvPr>
          <p:cNvSpPr/>
          <p:nvPr/>
        </p:nvSpPr>
        <p:spPr>
          <a:xfrm>
            <a:off x="7356063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31B8E7-FDB4-462D-894D-91D2674F8E55}"/>
              </a:ext>
            </a:extLst>
          </p:cNvPr>
          <p:cNvSpPr txBox="1"/>
          <p:nvPr/>
        </p:nvSpPr>
        <p:spPr>
          <a:xfrm>
            <a:off x="7262413" y="2769019"/>
            <a:ext cx="61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min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CF2024B-A715-4612-8250-248D6CD09C70}"/>
              </a:ext>
            </a:extLst>
          </p:cNvPr>
          <p:cNvSpPr/>
          <p:nvPr/>
        </p:nvSpPr>
        <p:spPr>
          <a:xfrm>
            <a:off x="9021908" y="3171773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C371B7-48AD-4684-8EF5-7402631D67D0}"/>
              </a:ext>
            </a:extLst>
          </p:cNvPr>
          <p:cNvSpPr txBox="1"/>
          <p:nvPr/>
        </p:nvSpPr>
        <p:spPr>
          <a:xfrm>
            <a:off x="8332454" y="2810501"/>
            <a:ext cx="172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b="1" dirty="0">
                <a:latin typeface="Consolas" panose="020B0609020204030204" pitchFamily="49" charset="0"/>
              </a:rPr>
              <a:t>=3.5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7EDD16-8CB3-4C19-B627-42350D80BE7F}"/>
              </a:ext>
            </a:extLst>
          </p:cNvPr>
          <p:cNvSpPr txBox="1"/>
          <p:nvPr/>
        </p:nvSpPr>
        <p:spPr>
          <a:xfrm>
            <a:off x="8923665" y="2510971"/>
            <a:ext cx="233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3.5 * 3.5 = 12.25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160B031-6DB2-4696-A60B-A3B14F8CFB43}"/>
              </a:ext>
            </a:extLst>
          </p:cNvPr>
          <p:cNvSpPr/>
          <p:nvPr/>
        </p:nvSpPr>
        <p:spPr>
          <a:xfrm>
            <a:off x="10663178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DC5667-1AD8-4691-A8E7-08B641213324}"/>
              </a:ext>
            </a:extLst>
          </p:cNvPr>
          <p:cNvSpPr txBox="1"/>
          <p:nvPr/>
        </p:nvSpPr>
        <p:spPr>
          <a:xfrm>
            <a:off x="10356672" y="2777056"/>
            <a:ext cx="96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x, max</a:t>
            </a:r>
          </a:p>
        </p:txBody>
      </p:sp>
    </p:spTree>
    <p:extLst>
      <p:ext uri="{BB962C8B-B14F-4D97-AF65-F5344CB8AC3E}">
        <p14:creationId xmlns:p14="http://schemas.microsoft.com/office/powerpoint/2010/main" val="862454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 = 0.0001;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while(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(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if(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&gt;= x)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else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C1438-23BA-495F-AE83-CEFC719E62C1}"/>
              </a:ext>
            </a:extLst>
          </p:cNvPr>
          <p:cNvCxnSpPr>
            <a:cxnSpLocks/>
          </p:cNvCxnSpPr>
          <p:nvPr/>
        </p:nvCxnSpPr>
        <p:spPr>
          <a:xfrm>
            <a:off x="7245851" y="3491563"/>
            <a:ext cx="39174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0600C5-BCCA-429F-BB3C-5FEC13430D66}"/>
              </a:ext>
            </a:extLst>
          </p:cNvPr>
          <p:cNvSpPr/>
          <p:nvPr/>
        </p:nvSpPr>
        <p:spPr>
          <a:xfrm>
            <a:off x="7464678" y="3429002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ABE27-66A7-4909-A050-A654C6A59695}"/>
              </a:ext>
            </a:extLst>
          </p:cNvPr>
          <p:cNvSpPr/>
          <p:nvPr/>
        </p:nvSpPr>
        <p:spPr>
          <a:xfrm>
            <a:off x="793775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4913A-CBB6-4D5C-BB53-86CB95F107C8}"/>
              </a:ext>
            </a:extLst>
          </p:cNvPr>
          <p:cNvSpPr/>
          <p:nvPr/>
        </p:nvSpPr>
        <p:spPr>
          <a:xfrm>
            <a:off x="8409358" y="3429002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32AAF-4E84-4EA6-9FAB-48E6CD6F917E}"/>
              </a:ext>
            </a:extLst>
          </p:cNvPr>
          <p:cNvSpPr/>
          <p:nvPr/>
        </p:nvSpPr>
        <p:spPr>
          <a:xfrm>
            <a:off x="888243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9E15A-E32D-411D-B713-F1151ECD58CC}"/>
              </a:ext>
            </a:extLst>
          </p:cNvPr>
          <p:cNvSpPr/>
          <p:nvPr/>
        </p:nvSpPr>
        <p:spPr>
          <a:xfrm>
            <a:off x="9354038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442BC-32F7-4E83-BEFC-1EB4A896E483}"/>
              </a:ext>
            </a:extLst>
          </p:cNvPr>
          <p:cNvSpPr/>
          <p:nvPr/>
        </p:nvSpPr>
        <p:spPr>
          <a:xfrm>
            <a:off x="9827113" y="3429000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7EDC8-A4FF-45E2-95C8-A265415EACF2}"/>
              </a:ext>
            </a:extLst>
          </p:cNvPr>
          <p:cNvSpPr/>
          <p:nvPr/>
        </p:nvSpPr>
        <p:spPr>
          <a:xfrm>
            <a:off x="10298718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BC1F2-2AC1-403A-9D05-865C50FE6ED5}"/>
              </a:ext>
            </a:extLst>
          </p:cNvPr>
          <p:cNvSpPr/>
          <p:nvPr/>
        </p:nvSpPr>
        <p:spPr>
          <a:xfrm>
            <a:off x="10771793" y="3429000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F7FB9-FDAA-4A5D-BC40-6512A476BAD0}"/>
              </a:ext>
            </a:extLst>
          </p:cNvPr>
          <p:cNvSpPr txBox="1"/>
          <p:nvPr/>
        </p:nvSpPr>
        <p:spPr>
          <a:xfrm>
            <a:off x="7343393" y="349156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B93C28-0C5B-4A99-83DF-F59DCC0F9CB7}"/>
              </a:ext>
            </a:extLst>
          </p:cNvPr>
          <p:cNvSpPr txBox="1"/>
          <p:nvPr/>
        </p:nvSpPr>
        <p:spPr>
          <a:xfrm>
            <a:off x="7845792" y="349156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9B4D7-C740-43AC-958F-8F2E9B9C80EB}"/>
              </a:ext>
            </a:extLst>
          </p:cNvPr>
          <p:cNvSpPr txBox="1"/>
          <p:nvPr/>
        </p:nvSpPr>
        <p:spPr>
          <a:xfrm>
            <a:off x="8303385" y="349918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20B65-8FA8-4AB4-AE48-AF6DCD9C0CFE}"/>
              </a:ext>
            </a:extLst>
          </p:cNvPr>
          <p:cNvSpPr txBox="1"/>
          <p:nvPr/>
        </p:nvSpPr>
        <p:spPr>
          <a:xfrm>
            <a:off x="8752564" y="350680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A7245-D0B0-4C73-A17D-63DE0764125E}"/>
              </a:ext>
            </a:extLst>
          </p:cNvPr>
          <p:cNvSpPr txBox="1"/>
          <p:nvPr/>
        </p:nvSpPr>
        <p:spPr>
          <a:xfrm>
            <a:off x="9202392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BA196-A4E5-4D70-8994-759F98F39CD7}"/>
              </a:ext>
            </a:extLst>
          </p:cNvPr>
          <p:cNvSpPr txBox="1"/>
          <p:nvPr/>
        </p:nvSpPr>
        <p:spPr>
          <a:xfrm>
            <a:off x="9677788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47ED5-0ED3-4BA6-BA40-611608881AA5}"/>
              </a:ext>
            </a:extLst>
          </p:cNvPr>
          <p:cNvSpPr txBox="1"/>
          <p:nvPr/>
        </p:nvSpPr>
        <p:spPr>
          <a:xfrm>
            <a:off x="10146905" y="3519044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E26F3-BFB6-4821-9FC5-CCE80CA87706}"/>
              </a:ext>
            </a:extLst>
          </p:cNvPr>
          <p:cNvSpPr txBox="1"/>
          <p:nvPr/>
        </p:nvSpPr>
        <p:spPr>
          <a:xfrm>
            <a:off x="10604353" y="3531259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D1488-3C95-4A23-8C91-2903CF06A5D2}"/>
              </a:ext>
            </a:extLst>
          </p:cNvPr>
          <p:cNvSpPr txBox="1"/>
          <p:nvPr/>
        </p:nvSpPr>
        <p:spPr>
          <a:xfrm>
            <a:off x="7570858" y="3780810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(7)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A278CF8F-8FD7-44E0-B906-10D444232E98}"/>
              </a:ext>
            </a:extLst>
          </p:cNvPr>
          <p:cNvSpPr/>
          <p:nvPr/>
        </p:nvSpPr>
        <p:spPr>
          <a:xfrm>
            <a:off x="7356063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31B8E7-FDB4-462D-894D-91D2674F8E55}"/>
              </a:ext>
            </a:extLst>
          </p:cNvPr>
          <p:cNvSpPr txBox="1"/>
          <p:nvPr/>
        </p:nvSpPr>
        <p:spPr>
          <a:xfrm>
            <a:off x="7262413" y="2769019"/>
            <a:ext cx="61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min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CF2024B-A715-4612-8250-248D6CD09C70}"/>
              </a:ext>
            </a:extLst>
          </p:cNvPr>
          <p:cNvSpPr/>
          <p:nvPr/>
        </p:nvSpPr>
        <p:spPr>
          <a:xfrm>
            <a:off x="9021908" y="3171773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C371B7-48AD-4684-8EF5-7402631D67D0}"/>
              </a:ext>
            </a:extLst>
          </p:cNvPr>
          <p:cNvSpPr txBox="1"/>
          <p:nvPr/>
        </p:nvSpPr>
        <p:spPr>
          <a:xfrm>
            <a:off x="8332454" y="2810501"/>
            <a:ext cx="181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b="1" dirty="0">
                <a:latin typeface="Consolas" panose="020B0609020204030204" pitchFamily="49" charset="0"/>
              </a:rPr>
              <a:t>, max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160B031-6DB2-4696-A60B-A3B14F8CFB43}"/>
              </a:ext>
            </a:extLst>
          </p:cNvPr>
          <p:cNvSpPr/>
          <p:nvPr/>
        </p:nvSpPr>
        <p:spPr>
          <a:xfrm>
            <a:off x="10663178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DC5667-1AD8-4691-A8E7-08B641213324}"/>
              </a:ext>
            </a:extLst>
          </p:cNvPr>
          <p:cNvSpPr txBox="1"/>
          <p:nvPr/>
        </p:nvSpPr>
        <p:spPr>
          <a:xfrm>
            <a:off x="10683351" y="2777361"/>
            <a:ext cx="3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78565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 = 0.0001;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while(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(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if(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&gt;= x)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else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C1438-23BA-495F-AE83-CEFC719E62C1}"/>
              </a:ext>
            </a:extLst>
          </p:cNvPr>
          <p:cNvCxnSpPr>
            <a:cxnSpLocks/>
          </p:cNvCxnSpPr>
          <p:nvPr/>
        </p:nvCxnSpPr>
        <p:spPr>
          <a:xfrm>
            <a:off x="7245851" y="3491563"/>
            <a:ext cx="39174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0600C5-BCCA-429F-BB3C-5FEC13430D66}"/>
              </a:ext>
            </a:extLst>
          </p:cNvPr>
          <p:cNvSpPr/>
          <p:nvPr/>
        </p:nvSpPr>
        <p:spPr>
          <a:xfrm>
            <a:off x="7464678" y="3429002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ABE27-66A7-4909-A050-A654C6A59695}"/>
              </a:ext>
            </a:extLst>
          </p:cNvPr>
          <p:cNvSpPr/>
          <p:nvPr/>
        </p:nvSpPr>
        <p:spPr>
          <a:xfrm>
            <a:off x="793775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4913A-CBB6-4D5C-BB53-86CB95F107C8}"/>
              </a:ext>
            </a:extLst>
          </p:cNvPr>
          <p:cNvSpPr/>
          <p:nvPr/>
        </p:nvSpPr>
        <p:spPr>
          <a:xfrm>
            <a:off x="8409358" y="3429002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32AAF-4E84-4EA6-9FAB-48E6CD6F917E}"/>
              </a:ext>
            </a:extLst>
          </p:cNvPr>
          <p:cNvSpPr/>
          <p:nvPr/>
        </p:nvSpPr>
        <p:spPr>
          <a:xfrm>
            <a:off x="888243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9E15A-E32D-411D-B713-F1151ECD58CC}"/>
              </a:ext>
            </a:extLst>
          </p:cNvPr>
          <p:cNvSpPr/>
          <p:nvPr/>
        </p:nvSpPr>
        <p:spPr>
          <a:xfrm>
            <a:off x="935403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442BC-32F7-4E83-BEFC-1EB4A896E483}"/>
              </a:ext>
            </a:extLst>
          </p:cNvPr>
          <p:cNvSpPr/>
          <p:nvPr/>
        </p:nvSpPr>
        <p:spPr>
          <a:xfrm>
            <a:off x="982711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7EDC8-A4FF-45E2-95C8-A265415EACF2}"/>
              </a:ext>
            </a:extLst>
          </p:cNvPr>
          <p:cNvSpPr/>
          <p:nvPr/>
        </p:nvSpPr>
        <p:spPr>
          <a:xfrm>
            <a:off x="1029871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BC1F2-2AC1-403A-9D05-865C50FE6ED5}"/>
              </a:ext>
            </a:extLst>
          </p:cNvPr>
          <p:cNvSpPr/>
          <p:nvPr/>
        </p:nvSpPr>
        <p:spPr>
          <a:xfrm>
            <a:off x="1077179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F7FB9-FDAA-4A5D-BC40-6512A476BAD0}"/>
              </a:ext>
            </a:extLst>
          </p:cNvPr>
          <p:cNvSpPr txBox="1"/>
          <p:nvPr/>
        </p:nvSpPr>
        <p:spPr>
          <a:xfrm>
            <a:off x="7343393" y="349156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B93C28-0C5B-4A99-83DF-F59DCC0F9CB7}"/>
              </a:ext>
            </a:extLst>
          </p:cNvPr>
          <p:cNvSpPr txBox="1"/>
          <p:nvPr/>
        </p:nvSpPr>
        <p:spPr>
          <a:xfrm>
            <a:off x="7845792" y="349156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9B4D7-C740-43AC-958F-8F2E9B9C80EB}"/>
              </a:ext>
            </a:extLst>
          </p:cNvPr>
          <p:cNvSpPr txBox="1"/>
          <p:nvPr/>
        </p:nvSpPr>
        <p:spPr>
          <a:xfrm>
            <a:off x="8303385" y="349918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20B65-8FA8-4AB4-AE48-AF6DCD9C0CFE}"/>
              </a:ext>
            </a:extLst>
          </p:cNvPr>
          <p:cNvSpPr txBox="1"/>
          <p:nvPr/>
        </p:nvSpPr>
        <p:spPr>
          <a:xfrm>
            <a:off x="8752564" y="350680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A7245-D0B0-4C73-A17D-63DE0764125E}"/>
              </a:ext>
            </a:extLst>
          </p:cNvPr>
          <p:cNvSpPr txBox="1"/>
          <p:nvPr/>
        </p:nvSpPr>
        <p:spPr>
          <a:xfrm>
            <a:off x="9202392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BA196-A4E5-4D70-8994-759F98F39CD7}"/>
              </a:ext>
            </a:extLst>
          </p:cNvPr>
          <p:cNvSpPr txBox="1"/>
          <p:nvPr/>
        </p:nvSpPr>
        <p:spPr>
          <a:xfrm>
            <a:off x="9677788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47ED5-0ED3-4BA6-BA40-611608881AA5}"/>
              </a:ext>
            </a:extLst>
          </p:cNvPr>
          <p:cNvSpPr txBox="1"/>
          <p:nvPr/>
        </p:nvSpPr>
        <p:spPr>
          <a:xfrm>
            <a:off x="10146905" y="3519044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E26F3-BFB6-4821-9FC5-CCE80CA87706}"/>
              </a:ext>
            </a:extLst>
          </p:cNvPr>
          <p:cNvSpPr txBox="1"/>
          <p:nvPr/>
        </p:nvSpPr>
        <p:spPr>
          <a:xfrm>
            <a:off x="10604353" y="3531259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D1488-3C95-4A23-8C91-2903CF06A5D2}"/>
              </a:ext>
            </a:extLst>
          </p:cNvPr>
          <p:cNvSpPr txBox="1"/>
          <p:nvPr/>
        </p:nvSpPr>
        <p:spPr>
          <a:xfrm>
            <a:off x="7570858" y="3780810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(7)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A278CF8F-8FD7-44E0-B906-10D444232E98}"/>
              </a:ext>
            </a:extLst>
          </p:cNvPr>
          <p:cNvSpPr/>
          <p:nvPr/>
        </p:nvSpPr>
        <p:spPr>
          <a:xfrm>
            <a:off x="7356063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31B8E7-FDB4-462D-894D-91D2674F8E55}"/>
              </a:ext>
            </a:extLst>
          </p:cNvPr>
          <p:cNvSpPr txBox="1"/>
          <p:nvPr/>
        </p:nvSpPr>
        <p:spPr>
          <a:xfrm>
            <a:off x="7262413" y="2769019"/>
            <a:ext cx="61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min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CF2024B-A715-4612-8250-248D6CD09C70}"/>
              </a:ext>
            </a:extLst>
          </p:cNvPr>
          <p:cNvSpPr/>
          <p:nvPr/>
        </p:nvSpPr>
        <p:spPr>
          <a:xfrm>
            <a:off x="9021908" y="3171773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C371B7-48AD-4684-8EF5-7402631D67D0}"/>
              </a:ext>
            </a:extLst>
          </p:cNvPr>
          <p:cNvSpPr txBox="1"/>
          <p:nvPr/>
        </p:nvSpPr>
        <p:spPr>
          <a:xfrm>
            <a:off x="8332454" y="2810501"/>
            <a:ext cx="181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b="1" dirty="0">
                <a:latin typeface="Consolas" panose="020B0609020204030204" pitchFamily="49" charset="0"/>
              </a:rPr>
              <a:t>, max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160B031-6DB2-4696-A60B-A3B14F8CFB43}"/>
              </a:ext>
            </a:extLst>
          </p:cNvPr>
          <p:cNvSpPr/>
          <p:nvPr/>
        </p:nvSpPr>
        <p:spPr>
          <a:xfrm>
            <a:off x="10663178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DC5667-1AD8-4691-A8E7-08B641213324}"/>
              </a:ext>
            </a:extLst>
          </p:cNvPr>
          <p:cNvSpPr txBox="1"/>
          <p:nvPr/>
        </p:nvSpPr>
        <p:spPr>
          <a:xfrm>
            <a:off x="10683351" y="2777361"/>
            <a:ext cx="3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24679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 = 0.0001;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while(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(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if(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&gt;= x)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else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C1438-23BA-495F-AE83-CEFC719E62C1}"/>
              </a:ext>
            </a:extLst>
          </p:cNvPr>
          <p:cNvCxnSpPr>
            <a:cxnSpLocks/>
          </p:cNvCxnSpPr>
          <p:nvPr/>
        </p:nvCxnSpPr>
        <p:spPr>
          <a:xfrm>
            <a:off x="7245851" y="3491563"/>
            <a:ext cx="39174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0600C5-BCCA-429F-BB3C-5FEC13430D66}"/>
              </a:ext>
            </a:extLst>
          </p:cNvPr>
          <p:cNvSpPr/>
          <p:nvPr/>
        </p:nvSpPr>
        <p:spPr>
          <a:xfrm>
            <a:off x="7464678" y="3429002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ABE27-66A7-4909-A050-A654C6A59695}"/>
              </a:ext>
            </a:extLst>
          </p:cNvPr>
          <p:cNvSpPr/>
          <p:nvPr/>
        </p:nvSpPr>
        <p:spPr>
          <a:xfrm>
            <a:off x="793775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4913A-CBB6-4D5C-BB53-86CB95F107C8}"/>
              </a:ext>
            </a:extLst>
          </p:cNvPr>
          <p:cNvSpPr/>
          <p:nvPr/>
        </p:nvSpPr>
        <p:spPr>
          <a:xfrm>
            <a:off x="8409358" y="3429002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32AAF-4E84-4EA6-9FAB-48E6CD6F917E}"/>
              </a:ext>
            </a:extLst>
          </p:cNvPr>
          <p:cNvSpPr/>
          <p:nvPr/>
        </p:nvSpPr>
        <p:spPr>
          <a:xfrm>
            <a:off x="888243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9E15A-E32D-411D-B713-F1151ECD58CC}"/>
              </a:ext>
            </a:extLst>
          </p:cNvPr>
          <p:cNvSpPr/>
          <p:nvPr/>
        </p:nvSpPr>
        <p:spPr>
          <a:xfrm>
            <a:off x="935403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442BC-32F7-4E83-BEFC-1EB4A896E483}"/>
              </a:ext>
            </a:extLst>
          </p:cNvPr>
          <p:cNvSpPr/>
          <p:nvPr/>
        </p:nvSpPr>
        <p:spPr>
          <a:xfrm>
            <a:off x="982711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7EDC8-A4FF-45E2-95C8-A265415EACF2}"/>
              </a:ext>
            </a:extLst>
          </p:cNvPr>
          <p:cNvSpPr/>
          <p:nvPr/>
        </p:nvSpPr>
        <p:spPr>
          <a:xfrm>
            <a:off x="1029871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BC1F2-2AC1-403A-9D05-865C50FE6ED5}"/>
              </a:ext>
            </a:extLst>
          </p:cNvPr>
          <p:cNvSpPr/>
          <p:nvPr/>
        </p:nvSpPr>
        <p:spPr>
          <a:xfrm>
            <a:off x="1077179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F7FB9-FDAA-4A5D-BC40-6512A476BAD0}"/>
              </a:ext>
            </a:extLst>
          </p:cNvPr>
          <p:cNvSpPr txBox="1"/>
          <p:nvPr/>
        </p:nvSpPr>
        <p:spPr>
          <a:xfrm>
            <a:off x="7343393" y="349156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B93C28-0C5B-4A99-83DF-F59DCC0F9CB7}"/>
              </a:ext>
            </a:extLst>
          </p:cNvPr>
          <p:cNvSpPr txBox="1"/>
          <p:nvPr/>
        </p:nvSpPr>
        <p:spPr>
          <a:xfrm>
            <a:off x="7845792" y="349156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9B4D7-C740-43AC-958F-8F2E9B9C80EB}"/>
              </a:ext>
            </a:extLst>
          </p:cNvPr>
          <p:cNvSpPr txBox="1"/>
          <p:nvPr/>
        </p:nvSpPr>
        <p:spPr>
          <a:xfrm>
            <a:off x="8303385" y="349918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20B65-8FA8-4AB4-AE48-AF6DCD9C0CFE}"/>
              </a:ext>
            </a:extLst>
          </p:cNvPr>
          <p:cNvSpPr txBox="1"/>
          <p:nvPr/>
        </p:nvSpPr>
        <p:spPr>
          <a:xfrm>
            <a:off x="8752564" y="350680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A7245-D0B0-4C73-A17D-63DE0764125E}"/>
              </a:ext>
            </a:extLst>
          </p:cNvPr>
          <p:cNvSpPr txBox="1"/>
          <p:nvPr/>
        </p:nvSpPr>
        <p:spPr>
          <a:xfrm>
            <a:off x="9202392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BA196-A4E5-4D70-8994-759F98F39CD7}"/>
              </a:ext>
            </a:extLst>
          </p:cNvPr>
          <p:cNvSpPr txBox="1"/>
          <p:nvPr/>
        </p:nvSpPr>
        <p:spPr>
          <a:xfrm>
            <a:off x="9677788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47ED5-0ED3-4BA6-BA40-611608881AA5}"/>
              </a:ext>
            </a:extLst>
          </p:cNvPr>
          <p:cNvSpPr txBox="1"/>
          <p:nvPr/>
        </p:nvSpPr>
        <p:spPr>
          <a:xfrm>
            <a:off x="10146905" y="3519044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E26F3-BFB6-4821-9FC5-CCE80CA87706}"/>
              </a:ext>
            </a:extLst>
          </p:cNvPr>
          <p:cNvSpPr txBox="1"/>
          <p:nvPr/>
        </p:nvSpPr>
        <p:spPr>
          <a:xfrm>
            <a:off x="10604353" y="3531259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D1488-3C95-4A23-8C91-2903CF06A5D2}"/>
              </a:ext>
            </a:extLst>
          </p:cNvPr>
          <p:cNvSpPr txBox="1"/>
          <p:nvPr/>
        </p:nvSpPr>
        <p:spPr>
          <a:xfrm>
            <a:off x="7570858" y="3780810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(7)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A278CF8F-8FD7-44E0-B906-10D444232E98}"/>
              </a:ext>
            </a:extLst>
          </p:cNvPr>
          <p:cNvSpPr/>
          <p:nvPr/>
        </p:nvSpPr>
        <p:spPr>
          <a:xfrm>
            <a:off x="7356063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31B8E7-FDB4-462D-894D-91D2674F8E55}"/>
              </a:ext>
            </a:extLst>
          </p:cNvPr>
          <p:cNvSpPr txBox="1"/>
          <p:nvPr/>
        </p:nvSpPr>
        <p:spPr>
          <a:xfrm>
            <a:off x="7262413" y="2769019"/>
            <a:ext cx="61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min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CF2024B-A715-4612-8250-248D6CD09C70}"/>
              </a:ext>
            </a:extLst>
          </p:cNvPr>
          <p:cNvSpPr/>
          <p:nvPr/>
        </p:nvSpPr>
        <p:spPr>
          <a:xfrm>
            <a:off x="9021908" y="3171773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C371B7-48AD-4684-8EF5-7402631D67D0}"/>
              </a:ext>
            </a:extLst>
          </p:cNvPr>
          <p:cNvSpPr txBox="1"/>
          <p:nvPr/>
        </p:nvSpPr>
        <p:spPr>
          <a:xfrm>
            <a:off x="8928302" y="2833568"/>
            <a:ext cx="58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max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160B031-6DB2-4696-A60B-A3B14F8CFB43}"/>
              </a:ext>
            </a:extLst>
          </p:cNvPr>
          <p:cNvSpPr/>
          <p:nvPr/>
        </p:nvSpPr>
        <p:spPr>
          <a:xfrm>
            <a:off x="10663178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DC5667-1AD8-4691-A8E7-08B641213324}"/>
              </a:ext>
            </a:extLst>
          </p:cNvPr>
          <p:cNvSpPr txBox="1"/>
          <p:nvPr/>
        </p:nvSpPr>
        <p:spPr>
          <a:xfrm>
            <a:off x="10683351" y="2777361"/>
            <a:ext cx="3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CE658118-3861-4DDD-BFF1-B3CB1892ED9E}"/>
              </a:ext>
            </a:extLst>
          </p:cNvPr>
          <p:cNvSpPr/>
          <p:nvPr/>
        </p:nvSpPr>
        <p:spPr>
          <a:xfrm>
            <a:off x="8168483" y="3171739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D344F4-721B-4860-843F-09AB9F22A55F}"/>
              </a:ext>
            </a:extLst>
          </p:cNvPr>
          <p:cNvSpPr txBox="1"/>
          <p:nvPr/>
        </p:nvSpPr>
        <p:spPr>
          <a:xfrm>
            <a:off x="8074877" y="2833534"/>
            <a:ext cx="58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rez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67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 = 0.0001;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while(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(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if(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&gt;= x)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else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C1438-23BA-495F-AE83-CEFC719E62C1}"/>
              </a:ext>
            </a:extLst>
          </p:cNvPr>
          <p:cNvCxnSpPr>
            <a:cxnSpLocks/>
          </p:cNvCxnSpPr>
          <p:nvPr/>
        </p:nvCxnSpPr>
        <p:spPr>
          <a:xfrm>
            <a:off x="7245851" y="3491563"/>
            <a:ext cx="39174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0600C5-BCCA-429F-BB3C-5FEC13430D66}"/>
              </a:ext>
            </a:extLst>
          </p:cNvPr>
          <p:cNvSpPr/>
          <p:nvPr/>
        </p:nvSpPr>
        <p:spPr>
          <a:xfrm>
            <a:off x="7464678" y="3429002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ABE27-66A7-4909-A050-A654C6A59695}"/>
              </a:ext>
            </a:extLst>
          </p:cNvPr>
          <p:cNvSpPr/>
          <p:nvPr/>
        </p:nvSpPr>
        <p:spPr>
          <a:xfrm>
            <a:off x="7937753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4913A-CBB6-4D5C-BB53-86CB95F107C8}"/>
              </a:ext>
            </a:extLst>
          </p:cNvPr>
          <p:cNvSpPr/>
          <p:nvPr/>
        </p:nvSpPr>
        <p:spPr>
          <a:xfrm>
            <a:off x="8409358" y="3429002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32AAF-4E84-4EA6-9FAB-48E6CD6F917E}"/>
              </a:ext>
            </a:extLst>
          </p:cNvPr>
          <p:cNvSpPr/>
          <p:nvPr/>
        </p:nvSpPr>
        <p:spPr>
          <a:xfrm>
            <a:off x="888243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9E15A-E32D-411D-B713-F1151ECD58CC}"/>
              </a:ext>
            </a:extLst>
          </p:cNvPr>
          <p:cNvSpPr/>
          <p:nvPr/>
        </p:nvSpPr>
        <p:spPr>
          <a:xfrm>
            <a:off x="935403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442BC-32F7-4E83-BEFC-1EB4A896E483}"/>
              </a:ext>
            </a:extLst>
          </p:cNvPr>
          <p:cNvSpPr/>
          <p:nvPr/>
        </p:nvSpPr>
        <p:spPr>
          <a:xfrm>
            <a:off x="982711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7EDC8-A4FF-45E2-95C8-A265415EACF2}"/>
              </a:ext>
            </a:extLst>
          </p:cNvPr>
          <p:cNvSpPr/>
          <p:nvPr/>
        </p:nvSpPr>
        <p:spPr>
          <a:xfrm>
            <a:off x="1029871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BC1F2-2AC1-403A-9D05-865C50FE6ED5}"/>
              </a:ext>
            </a:extLst>
          </p:cNvPr>
          <p:cNvSpPr/>
          <p:nvPr/>
        </p:nvSpPr>
        <p:spPr>
          <a:xfrm>
            <a:off x="1077179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F7FB9-FDAA-4A5D-BC40-6512A476BAD0}"/>
              </a:ext>
            </a:extLst>
          </p:cNvPr>
          <p:cNvSpPr txBox="1"/>
          <p:nvPr/>
        </p:nvSpPr>
        <p:spPr>
          <a:xfrm>
            <a:off x="7343393" y="349156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B93C28-0C5B-4A99-83DF-F59DCC0F9CB7}"/>
              </a:ext>
            </a:extLst>
          </p:cNvPr>
          <p:cNvSpPr txBox="1"/>
          <p:nvPr/>
        </p:nvSpPr>
        <p:spPr>
          <a:xfrm>
            <a:off x="7845792" y="349156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9B4D7-C740-43AC-958F-8F2E9B9C80EB}"/>
              </a:ext>
            </a:extLst>
          </p:cNvPr>
          <p:cNvSpPr txBox="1"/>
          <p:nvPr/>
        </p:nvSpPr>
        <p:spPr>
          <a:xfrm>
            <a:off x="8303385" y="349918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20B65-8FA8-4AB4-AE48-AF6DCD9C0CFE}"/>
              </a:ext>
            </a:extLst>
          </p:cNvPr>
          <p:cNvSpPr txBox="1"/>
          <p:nvPr/>
        </p:nvSpPr>
        <p:spPr>
          <a:xfrm>
            <a:off x="8752564" y="350680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A7245-D0B0-4C73-A17D-63DE0764125E}"/>
              </a:ext>
            </a:extLst>
          </p:cNvPr>
          <p:cNvSpPr txBox="1"/>
          <p:nvPr/>
        </p:nvSpPr>
        <p:spPr>
          <a:xfrm>
            <a:off x="9202392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BA196-A4E5-4D70-8994-759F98F39CD7}"/>
              </a:ext>
            </a:extLst>
          </p:cNvPr>
          <p:cNvSpPr txBox="1"/>
          <p:nvPr/>
        </p:nvSpPr>
        <p:spPr>
          <a:xfrm>
            <a:off x="9677788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47ED5-0ED3-4BA6-BA40-611608881AA5}"/>
              </a:ext>
            </a:extLst>
          </p:cNvPr>
          <p:cNvSpPr txBox="1"/>
          <p:nvPr/>
        </p:nvSpPr>
        <p:spPr>
          <a:xfrm>
            <a:off x="10146905" y="3519044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E26F3-BFB6-4821-9FC5-CCE80CA87706}"/>
              </a:ext>
            </a:extLst>
          </p:cNvPr>
          <p:cNvSpPr txBox="1"/>
          <p:nvPr/>
        </p:nvSpPr>
        <p:spPr>
          <a:xfrm>
            <a:off x="10604353" y="3531259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D1488-3C95-4A23-8C91-2903CF06A5D2}"/>
              </a:ext>
            </a:extLst>
          </p:cNvPr>
          <p:cNvSpPr txBox="1"/>
          <p:nvPr/>
        </p:nvSpPr>
        <p:spPr>
          <a:xfrm>
            <a:off x="7570858" y="3780810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(7)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CF2024B-A715-4612-8250-248D6CD09C70}"/>
              </a:ext>
            </a:extLst>
          </p:cNvPr>
          <p:cNvSpPr/>
          <p:nvPr/>
        </p:nvSpPr>
        <p:spPr>
          <a:xfrm>
            <a:off x="9021908" y="3171773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C371B7-48AD-4684-8EF5-7402631D67D0}"/>
              </a:ext>
            </a:extLst>
          </p:cNvPr>
          <p:cNvSpPr txBox="1"/>
          <p:nvPr/>
        </p:nvSpPr>
        <p:spPr>
          <a:xfrm>
            <a:off x="8928302" y="2833568"/>
            <a:ext cx="58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max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160B031-6DB2-4696-A60B-A3B14F8CFB43}"/>
              </a:ext>
            </a:extLst>
          </p:cNvPr>
          <p:cNvSpPr/>
          <p:nvPr/>
        </p:nvSpPr>
        <p:spPr>
          <a:xfrm>
            <a:off x="10663178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DC5667-1AD8-4691-A8E7-08B641213324}"/>
              </a:ext>
            </a:extLst>
          </p:cNvPr>
          <p:cNvSpPr txBox="1"/>
          <p:nvPr/>
        </p:nvSpPr>
        <p:spPr>
          <a:xfrm>
            <a:off x="10683351" y="2777361"/>
            <a:ext cx="3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CE658118-3861-4DDD-BFF1-B3CB1892ED9E}"/>
              </a:ext>
            </a:extLst>
          </p:cNvPr>
          <p:cNvSpPr/>
          <p:nvPr/>
        </p:nvSpPr>
        <p:spPr>
          <a:xfrm>
            <a:off x="8168483" y="3171739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D344F4-721B-4860-843F-09AB9F22A55F}"/>
              </a:ext>
            </a:extLst>
          </p:cNvPr>
          <p:cNvSpPr txBox="1"/>
          <p:nvPr/>
        </p:nvSpPr>
        <p:spPr>
          <a:xfrm>
            <a:off x="7804810" y="2833568"/>
            <a:ext cx="11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min,rez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332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 = 0.0001;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while(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(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if(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&gt;= x)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else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C1438-23BA-495F-AE83-CEFC719E62C1}"/>
              </a:ext>
            </a:extLst>
          </p:cNvPr>
          <p:cNvCxnSpPr>
            <a:cxnSpLocks/>
          </p:cNvCxnSpPr>
          <p:nvPr/>
        </p:nvCxnSpPr>
        <p:spPr>
          <a:xfrm>
            <a:off x="7245851" y="3491563"/>
            <a:ext cx="39174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0600C5-BCCA-429F-BB3C-5FEC13430D66}"/>
              </a:ext>
            </a:extLst>
          </p:cNvPr>
          <p:cNvSpPr/>
          <p:nvPr/>
        </p:nvSpPr>
        <p:spPr>
          <a:xfrm>
            <a:off x="7464678" y="3429002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ABE27-66A7-4909-A050-A654C6A59695}"/>
              </a:ext>
            </a:extLst>
          </p:cNvPr>
          <p:cNvSpPr/>
          <p:nvPr/>
        </p:nvSpPr>
        <p:spPr>
          <a:xfrm>
            <a:off x="7937753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4913A-CBB6-4D5C-BB53-86CB95F107C8}"/>
              </a:ext>
            </a:extLst>
          </p:cNvPr>
          <p:cNvSpPr/>
          <p:nvPr/>
        </p:nvSpPr>
        <p:spPr>
          <a:xfrm>
            <a:off x="8409358" y="3429002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32AAF-4E84-4EA6-9FAB-48E6CD6F917E}"/>
              </a:ext>
            </a:extLst>
          </p:cNvPr>
          <p:cNvSpPr/>
          <p:nvPr/>
        </p:nvSpPr>
        <p:spPr>
          <a:xfrm>
            <a:off x="888243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9E15A-E32D-411D-B713-F1151ECD58CC}"/>
              </a:ext>
            </a:extLst>
          </p:cNvPr>
          <p:cNvSpPr/>
          <p:nvPr/>
        </p:nvSpPr>
        <p:spPr>
          <a:xfrm>
            <a:off x="935403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442BC-32F7-4E83-BEFC-1EB4A896E483}"/>
              </a:ext>
            </a:extLst>
          </p:cNvPr>
          <p:cNvSpPr/>
          <p:nvPr/>
        </p:nvSpPr>
        <p:spPr>
          <a:xfrm>
            <a:off x="982711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7EDC8-A4FF-45E2-95C8-A265415EACF2}"/>
              </a:ext>
            </a:extLst>
          </p:cNvPr>
          <p:cNvSpPr/>
          <p:nvPr/>
        </p:nvSpPr>
        <p:spPr>
          <a:xfrm>
            <a:off x="1029871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BC1F2-2AC1-403A-9D05-865C50FE6ED5}"/>
              </a:ext>
            </a:extLst>
          </p:cNvPr>
          <p:cNvSpPr/>
          <p:nvPr/>
        </p:nvSpPr>
        <p:spPr>
          <a:xfrm>
            <a:off x="1077179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F7FB9-FDAA-4A5D-BC40-6512A476BAD0}"/>
              </a:ext>
            </a:extLst>
          </p:cNvPr>
          <p:cNvSpPr txBox="1"/>
          <p:nvPr/>
        </p:nvSpPr>
        <p:spPr>
          <a:xfrm>
            <a:off x="7343393" y="349156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B93C28-0C5B-4A99-83DF-F59DCC0F9CB7}"/>
              </a:ext>
            </a:extLst>
          </p:cNvPr>
          <p:cNvSpPr txBox="1"/>
          <p:nvPr/>
        </p:nvSpPr>
        <p:spPr>
          <a:xfrm>
            <a:off x="7845792" y="349156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9B4D7-C740-43AC-958F-8F2E9B9C80EB}"/>
              </a:ext>
            </a:extLst>
          </p:cNvPr>
          <p:cNvSpPr txBox="1"/>
          <p:nvPr/>
        </p:nvSpPr>
        <p:spPr>
          <a:xfrm>
            <a:off x="8303385" y="349918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20B65-8FA8-4AB4-AE48-AF6DCD9C0CFE}"/>
              </a:ext>
            </a:extLst>
          </p:cNvPr>
          <p:cNvSpPr txBox="1"/>
          <p:nvPr/>
        </p:nvSpPr>
        <p:spPr>
          <a:xfrm>
            <a:off x="8752564" y="350680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A7245-D0B0-4C73-A17D-63DE0764125E}"/>
              </a:ext>
            </a:extLst>
          </p:cNvPr>
          <p:cNvSpPr txBox="1"/>
          <p:nvPr/>
        </p:nvSpPr>
        <p:spPr>
          <a:xfrm>
            <a:off x="9202392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BA196-A4E5-4D70-8994-759F98F39CD7}"/>
              </a:ext>
            </a:extLst>
          </p:cNvPr>
          <p:cNvSpPr txBox="1"/>
          <p:nvPr/>
        </p:nvSpPr>
        <p:spPr>
          <a:xfrm>
            <a:off x="9677788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47ED5-0ED3-4BA6-BA40-611608881AA5}"/>
              </a:ext>
            </a:extLst>
          </p:cNvPr>
          <p:cNvSpPr txBox="1"/>
          <p:nvPr/>
        </p:nvSpPr>
        <p:spPr>
          <a:xfrm>
            <a:off x="10146905" y="3519044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E26F3-BFB6-4821-9FC5-CCE80CA87706}"/>
              </a:ext>
            </a:extLst>
          </p:cNvPr>
          <p:cNvSpPr txBox="1"/>
          <p:nvPr/>
        </p:nvSpPr>
        <p:spPr>
          <a:xfrm>
            <a:off x="10604353" y="3531259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D1488-3C95-4A23-8C91-2903CF06A5D2}"/>
              </a:ext>
            </a:extLst>
          </p:cNvPr>
          <p:cNvSpPr txBox="1"/>
          <p:nvPr/>
        </p:nvSpPr>
        <p:spPr>
          <a:xfrm>
            <a:off x="7570858" y="3780810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(7)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CF2024B-A715-4612-8250-248D6CD09C70}"/>
              </a:ext>
            </a:extLst>
          </p:cNvPr>
          <p:cNvSpPr/>
          <p:nvPr/>
        </p:nvSpPr>
        <p:spPr>
          <a:xfrm>
            <a:off x="9021908" y="3171773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C371B7-48AD-4684-8EF5-7402631D67D0}"/>
              </a:ext>
            </a:extLst>
          </p:cNvPr>
          <p:cNvSpPr txBox="1"/>
          <p:nvPr/>
        </p:nvSpPr>
        <p:spPr>
          <a:xfrm>
            <a:off x="8928302" y="2833568"/>
            <a:ext cx="58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max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160B031-6DB2-4696-A60B-A3B14F8CFB43}"/>
              </a:ext>
            </a:extLst>
          </p:cNvPr>
          <p:cNvSpPr/>
          <p:nvPr/>
        </p:nvSpPr>
        <p:spPr>
          <a:xfrm>
            <a:off x="10663178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DC5667-1AD8-4691-A8E7-08B641213324}"/>
              </a:ext>
            </a:extLst>
          </p:cNvPr>
          <p:cNvSpPr txBox="1"/>
          <p:nvPr/>
        </p:nvSpPr>
        <p:spPr>
          <a:xfrm>
            <a:off x="10683351" y="2777361"/>
            <a:ext cx="3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CE658118-3861-4DDD-BFF1-B3CB1892ED9E}"/>
              </a:ext>
            </a:extLst>
          </p:cNvPr>
          <p:cNvSpPr/>
          <p:nvPr/>
        </p:nvSpPr>
        <p:spPr>
          <a:xfrm>
            <a:off x="8168483" y="3171739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D344F4-721B-4860-843F-09AB9F22A55F}"/>
              </a:ext>
            </a:extLst>
          </p:cNvPr>
          <p:cNvSpPr txBox="1"/>
          <p:nvPr/>
        </p:nvSpPr>
        <p:spPr>
          <a:xfrm>
            <a:off x="8070932" y="2841303"/>
            <a:ext cx="56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min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F255FDC-5A2F-4D43-BF94-F2F854222D22}"/>
              </a:ext>
            </a:extLst>
          </p:cNvPr>
          <p:cNvSpPr/>
          <p:nvPr/>
        </p:nvSpPr>
        <p:spPr>
          <a:xfrm>
            <a:off x="8596850" y="2913063"/>
            <a:ext cx="347954" cy="563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AE4EFA-369C-4105-B7E5-205F35CC0591}"/>
              </a:ext>
            </a:extLst>
          </p:cNvPr>
          <p:cNvSpPr txBox="1"/>
          <p:nvPr/>
        </p:nvSpPr>
        <p:spPr>
          <a:xfrm>
            <a:off x="8499299" y="2591208"/>
            <a:ext cx="568031" cy="8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rez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907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 = 0.0001;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while(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(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if(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&gt;= x)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else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C1438-23BA-495F-AE83-CEFC719E62C1}"/>
              </a:ext>
            </a:extLst>
          </p:cNvPr>
          <p:cNvCxnSpPr>
            <a:cxnSpLocks/>
          </p:cNvCxnSpPr>
          <p:nvPr/>
        </p:nvCxnSpPr>
        <p:spPr>
          <a:xfrm>
            <a:off x="7245851" y="3491563"/>
            <a:ext cx="39174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0600C5-BCCA-429F-BB3C-5FEC13430D66}"/>
              </a:ext>
            </a:extLst>
          </p:cNvPr>
          <p:cNvSpPr/>
          <p:nvPr/>
        </p:nvSpPr>
        <p:spPr>
          <a:xfrm>
            <a:off x="7464678" y="3429002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ABE27-66A7-4909-A050-A654C6A59695}"/>
              </a:ext>
            </a:extLst>
          </p:cNvPr>
          <p:cNvSpPr/>
          <p:nvPr/>
        </p:nvSpPr>
        <p:spPr>
          <a:xfrm>
            <a:off x="7937753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4913A-CBB6-4D5C-BB53-86CB95F107C8}"/>
              </a:ext>
            </a:extLst>
          </p:cNvPr>
          <p:cNvSpPr/>
          <p:nvPr/>
        </p:nvSpPr>
        <p:spPr>
          <a:xfrm>
            <a:off x="8409358" y="3429002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32AAF-4E84-4EA6-9FAB-48E6CD6F917E}"/>
              </a:ext>
            </a:extLst>
          </p:cNvPr>
          <p:cNvSpPr/>
          <p:nvPr/>
        </p:nvSpPr>
        <p:spPr>
          <a:xfrm>
            <a:off x="8882433" y="3429001"/>
            <a:ext cx="125121" cy="12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9E15A-E32D-411D-B713-F1151ECD58CC}"/>
              </a:ext>
            </a:extLst>
          </p:cNvPr>
          <p:cNvSpPr/>
          <p:nvPr/>
        </p:nvSpPr>
        <p:spPr>
          <a:xfrm>
            <a:off x="935403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442BC-32F7-4E83-BEFC-1EB4A896E483}"/>
              </a:ext>
            </a:extLst>
          </p:cNvPr>
          <p:cNvSpPr/>
          <p:nvPr/>
        </p:nvSpPr>
        <p:spPr>
          <a:xfrm>
            <a:off x="982711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7EDC8-A4FF-45E2-95C8-A265415EACF2}"/>
              </a:ext>
            </a:extLst>
          </p:cNvPr>
          <p:cNvSpPr/>
          <p:nvPr/>
        </p:nvSpPr>
        <p:spPr>
          <a:xfrm>
            <a:off x="1029871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BC1F2-2AC1-403A-9D05-865C50FE6ED5}"/>
              </a:ext>
            </a:extLst>
          </p:cNvPr>
          <p:cNvSpPr/>
          <p:nvPr/>
        </p:nvSpPr>
        <p:spPr>
          <a:xfrm>
            <a:off x="1077179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F7FB9-FDAA-4A5D-BC40-6512A476BAD0}"/>
              </a:ext>
            </a:extLst>
          </p:cNvPr>
          <p:cNvSpPr txBox="1"/>
          <p:nvPr/>
        </p:nvSpPr>
        <p:spPr>
          <a:xfrm>
            <a:off x="7343393" y="349156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B93C28-0C5B-4A99-83DF-F59DCC0F9CB7}"/>
              </a:ext>
            </a:extLst>
          </p:cNvPr>
          <p:cNvSpPr txBox="1"/>
          <p:nvPr/>
        </p:nvSpPr>
        <p:spPr>
          <a:xfrm>
            <a:off x="7845792" y="349156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9B4D7-C740-43AC-958F-8F2E9B9C80EB}"/>
              </a:ext>
            </a:extLst>
          </p:cNvPr>
          <p:cNvSpPr txBox="1"/>
          <p:nvPr/>
        </p:nvSpPr>
        <p:spPr>
          <a:xfrm>
            <a:off x="8303385" y="349918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20B65-8FA8-4AB4-AE48-AF6DCD9C0CFE}"/>
              </a:ext>
            </a:extLst>
          </p:cNvPr>
          <p:cNvSpPr txBox="1"/>
          <p:nvPr/>
        </p:nvSpPr>
        <p:spPr>
          <a:xfrm>
            <a:off x="8752564" y="350680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A7245-D0B0-4C73-A17D-63DE0764125E}"/>
              </a:ext>
            </a:extLst>
          </p:cNvPr>
          <p:cNvSpPr txBox="1"/>
          <p:nvPr/>
        </p:nvSpPr>
        <p:spPr>
          <a:xfrm>
            <a:off x="9202392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BA196-A4E5-4D70-8994-759F98F39CD7}"/>
              </a:ext>
            </a:extLst>
          </p:cNvPr>
          <p:cNvSpPr txBox="1"/>
          <p:nvPr/>
        </p:nvSpPr>
        <p:spPr>
          <a:xfrm>
            <a:off x="9677788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47ED5-0ED3-4BA6-BA40-611608881AA5}"/>
              </a:ext>
            </a:extLst>
          </p:cNvPr>
          <p:cNvSpPr txBox="1"/>
          <p:nvPr/>
        </p:nvSpPr>
        <p:spPr>
          <a:xfrm>
            <a:off x="10146905" y="3519044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E26F3-BFB6-4821-9FC5-CCE80CA87706}"/>
              </a:ext>
            </a:extLst>
          </p:cNvPr>
          <p:cNvSpPr txBox="1"/>
          <p:nvPr/>
        </p:nvSpPr>
        <p:spPr>
          <a:xfrm>
            <a:off x="10604353" y="3531259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D1488-3C95-4A23-8C91-2903CF06A5D2}"/>
              </a:ext>
            </a:extLst>
          </p:cNvPr>
          <p:cNvSpPr txBox="1"/>
          <p:nvPr/>
        </p:nvSpPr>
        <p:spPr>
          <a:xfrm>
            <a:off x="7570858" y="3780810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(7)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CF2024B-A715-4612-8250-248D6CD09C70}"/>
              </a:ext>
            </a:extLst>
          </p:cNvPr>
          <p:cNvSpPr/>
          <p:nvPr/>
        </p:nvSpPr>
        <p:spPr>
          <a:xfrm>
            <a:off x="8798062" y="3171773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C371B7-48AD-4684-8EF5-7402631D67D0}"/>
              </a:ext>
            </a:extLst>
          </p:cNvPr>
          <p:cNvSpPr txBox="1"/>
          <p:nvPr/>
        </p:nvSpPr>
        <p:spPr>
          <a:xfrm>
            <a:off x="8704456" y="2833568"/>
            <a:ext cx="58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max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160B031-6DB2-4696-A60B-A3B14F8CFB43}"/>
              </a:ext>
            </a:extLst>
          </p:cNvPr>
          <p:cNvSpPr/>
          <p:nvPr/>
        </p:nvSpPr>
        <p:spPr>
          <a:xfrm>
            <a:off x="10663178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DC5667-1AD8-4691-A8E7-08B641213324}"/>
              </a:ext>
            </a:extLst>
          </p:cNvPr>
          <p:cNvSpPr txBox="1"/>
          <p:nvPr/>
        </p:nvSpPr>
        <p:spPr>
          <a:xfrm>
            <a:off x="10683351" y="2777361"/>
            <a:ext cx="3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CE658118-3861-4DDD-BFF1-B3CB1892ED9E}"/>
              </a:ext>
            </a:extLst>
          </p:cNvPr>
          <p:cNvSpPr/>
          <p:nvPr/>
        </p:nvSpPr>
        <p:spPr>
          <a:xfrm>
            <a:off x="8463762" y="3171739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D344F4-721B-4860-843F-09AB9F22A55F}"/>
              </a:ext>
            </a:extLst>
          </p:cNvPr>
          <p:cNvSpPr txBox="1"/>
          <p:nvPr/>
        </p:nvSpPr>
        <p:spPr>
          <a:xfrm>
            <a:off x="8366211" y="2841303"/>
            <a:ext cx="56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min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F255FDC-5A2F-4D43-BF94-F2F854222D22}"/>
              </a:ext>
            </a:extLst>
          </p:cNvPr>
          <p:cNvSpPr/>
          <p:nvPr/>
        </p:nvSpPr>
        <p:spPr>
          <a:xfrm>
            <a:off x="8649243" y="2913063"/>
            <a:ext cx="347954" cy="563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D60B98-9A07-40BE-A6BC-4203F97D0617}"/>
              </a:ext>
            </a:extLst>
          </p:cNvPr>
          <p:cNvSpPr txBox="1"/>
          <p:nvPr/>
        </p:nvSpPr>
        <p:spPr>
          <a:xfrm>
            <a:off x="8573724" y="2592062"/>
            <a:ext cx="58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rez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10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 = 0.0001;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while(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(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if(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&gt;= x)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else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C1438-23BA-495F-AE83-CEFC719E62C1}"/>
              </a:ext>
            </a:extLst>
          </p:cNvPr>
          <p:cNvCxnSpPr>
            <a:cxnSpLocks/>
          </p:cNvCxnSpPr>
          <p:nvPr/>
        </p:nvCxnSpPr>
        <p:spPr>
          <a:xfrm>
            <a:off x="7245851" y="3491563"/>
            <a:ext cx="39174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0600C5-BCCA-429F-BB3C-5FEC13430D66}"/>
              </a:ext>
            </a:extLst>
          </p:cNvPr>
          <p:cNvSpPr/>
          <p:nvPr/>
        </p:nvSpPr>
        <p:spPr>
          <a:xfrm>
            <a:off x="7464678" y="3429002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ABE27-66A7-4909-A050-A654C6A59695}"/>
              </a:ext>
            </a:extLst>
          </p:cNvPr>
          <p:cNvSpPr/>
          <p:nvPr/>
        </p:nvSpPr>
        <p:spPr>
          <a:xfrm>
            <a:off x="7937753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4913A-CBB6-4D5C-BB53-86CB95F107C8}"/>
              </a:ext>
            </a:extLst>
          </p:cNvPr>
          <p:cNvSpPr/>
          <p:nvPr/>
        </p:nvSpPr>
        <p:spPr>
          <a:xfrm>
            <a:off x="8409358" y="3429002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32AAF-4E84-4EA6-9FAB-48E6CD6F917E}"/>
              </a:ext>
            </a:extLst>
          </p:cNvPr>
          <p:cNvSpPr/>
          <p:nvPr/>
        </p:nvSpPr>
        <p:spPr>
          <a:xfrm>
            <a:off x="8882433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9E15A-E32D-411D-B713-F1151ECD58CC}"/>
              </a:ext>
            </a:extLst>
          </p:cNvPr>
          <p:cNvSpPr/>
          <p:nvPr/>
        </p:nvSpPr>
        <p:spPr>
          <a:xfrm>
            <a:off x="935403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442BC-32F7-4E83-BEFC-1EB4A896E483}"/>
              </a:ext>
            </a:extLst>
          </p:cNvPr>
          <p:cNvSpPr/>
          <p:nvPr/>
        </p:nvSpPr>
        <p:spPr>
          <a:xfrm>
            <a:off x="982711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7EDC8-A4FF-45E2-95C8-A265415EACF2}"/>
              </a:ext>
            </a:extLst>
          </p:cNvPr>
          <p:cNvSpPr/>
          <p:nvPr/>
        </p:nvSpPr>
        <p:spPr>
          <a:xfrm>
            <a:off x="1029871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BC1F2-2AC1-403A-9D05-865C50FE6ED5}"/>
              </a:ext>
            </a:extLst>
          </p:cNvPr>
          <p:cNvSpPr/>
          <p:nvPr/>
        </p:nvSpPr>
        <p:spPr>
          <a:xfrm>
            <a:off x="1077179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F7FB9-FDAA-4A5D-BC40-6512A476BAD0}"/>
              </a:ext>
            </a:extLst>
          </p:cNvPr>
          <p:cNvSpPr txBox="1"/>
          <p:nvPr/>
        </p:nvSpPr>
        <p:spPr>
          <a:xfrm>
            <a:off x="7343393" y="349156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B93C28-0C5B-4A99-83DF-F59DCC0F9CB7}"/>
              </a:ext>
            </a:extLst>
          </p:cNvPr>
          <p:cNvSpPr txBox="1"/>
          <p:nvPr/>
        </p:nvSpPr>
        <p:spPr>
          <a:xfrm>
            <a:off x="7845792" y="349156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9B4D7-C740-43AC-958F-8F2E9B9C80EB}"/>
              </a:ext>
            </a:extLst>
          </p:cNvPr>
          <p:cNvSpPr txBox="1"/>
          <p:nvPr/>
        </p:nvSpPr>
        <p:spPr>
          <a:xfrm>
            <a:off x="8303385" y="349918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20B65-8FA8-4AB4-AE48-AF6DCD9C0CFE}"/>
              </a:ext>
            </a:extLst>
          </p:cNvPr>
          <p:cNvSpPr txBox="1"/>
          <p:nvPr/>
        </p:nvSpPr>
        <p:spPr>
          <a:xfrm>
            <a:off x="8752564" y="350680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A7245-D0B0-4C73-A17D-63DE0764125E}"/>
              </a:ext>
            </a:extLst>
          </p:cNvPr>
          <p:cNvSpPr txBox="1"/>
          <p:nvPr/>
        </p:nvSpPr>
        <p:spPr>
          <a:xfrm>
            <a:off x="9202392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BA196-A4E5-4D70-8994-759F98F39CD7}"/>
              </a:ext>
            </a:extLst>
          </p:cNvPr>
          <p:cNvSpPr txBox="1"/>
          <p:nvPr/>
        </p:nvSpPr>
        <p:spPr>
          <a:xfrm>
            <a:off x="9677788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47ED5-0ED3-4BA6-BA40-611608881AA5}"/>
              </a:ext>
            </a:extLst>
          </p:cNvPr>
          <p:cNvSpPr txBox="1"/>
          <p:nvPr/>
        </p:nvSpPr>
        <p:spPr>
          <a:xfrm>
            <a:off x="10146905" y="3519044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E26F3-BFB6-4821-9FC5-CCE80CA87706}"/>
              </a:ext>
            </a:extLst>
          </p:cNvPr>
          <p:cNvSpPr txBox="1"/>
          <p:nvPr/>
        </p:nvSpPr>
        <p:spPr>
          <a:xfrm>
            <a:off x="10604353" y="3531259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D1488-3C95-4A23-8C91-2903CF06A5D2}"/>
              </a:ext>
            </a:extLst>
          </p:cNvPr>
          <p:cNvSpPr txBox="1"/>
          <p:nvPr/>
        </p:nvSpPr>
        <p:spPr>
          <a:xfrm>
            <a:off x="7570858" y="3780810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(7)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CF2024B-A715-4612-8250-248D6CD09C70}"/>
              </a:ext>
            </a:extLst>
          </p:cNvPr>
          <p:cNvSpPr/>
          <p:nvPr/>
        </p:nvSpPr>
        <p:spPr>
          <a:xfrm>
            <a:off x="8559937" y="3171773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C371B7-48AD-4684-8EF5-7402631D67D0}"/>
              </a:ext>
            </a:extLst>
          </p:cNvPr>
          <p:cNvSpPr txBox="1"/>
          <p:nvPr/>
        </p:nvSpPr>
        <p:spPr>
          <a:xfrm>
            <a:off x="8466331" y="2833568"/>
            <a:ext cx="58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max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160B031-6DB2-4696-A60B-A3B14F8CFB43}"/>
              </a:ext>
            </a:extLst>
          </p:cNvPr>
          <p:cNvSpPr/>
          <p:nvPr/>
        </p:nvSpPr>
        <p:spPr>
          <a:xfrm>
            <a:off x="10663178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DC5667-1AD8-4691-A8E7-08B641213324}"/>
              </a:ext>
            </a:extLst>
          </p:cNvPr>
          <p:cNvSpPr txBox="1"/>
          <p:nvPr/>
        </p:nvSpPr>
        <p:spPr>
          <a:xfrm>
            <a:off x="10683351" y="2777361"/>
            <a:ext cx="3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CE658118-3861-4DDD-BFF1-B3CB1892ED9E}"/>
              </a:ext>
            </a:extLst>
          </p:cNvPr>
          <p:cNvSpPr/>
          <p:nvPr/>
        </p:nvSpPr>
        <p:spPr>
          <a:xfrm>
            <a:off x="8497097" y="3171739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D344F4-721B-4860-843F-09AB9F22A55F}"/>
              </a:ext>
            </a:extLst>
          </p:cNvPr>
          <p:cNvSpPr txBox="1"/>
          <p:nvPr/>
        </p:nvSpPr>
        <p:spPr>
          <a:xfrm>
            <a:off x="8399546" y="2841303"/>
            <a:ext cx="56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min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F255FDC-5A2F-4D43-BF94-F2F854222D22}"/>
              </a:ext>
            </a:extLst>
          </p:cNvPr>
          <p:cNvSpPr/>
          <p:nvPr/>
        </p:nvSpPr>
        <p:spPr>
          <a:xfrm>
            <a:off x="8515891" y="2913063"/>
            <a:ext cx="347954" cy="563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D60B98-9A07-40BE-A6BC-4203F97D0617}"/>
              </a:ext>
            </a:extLst>
          </p:cNvPr>
          <p:cNvSpPr txBox="1"/>
          <p:nvPr/>
        </p:nvSpPr>
        <p:spPr>
          <a:xfrm>
            <a:off x="8440372" y="2592062"/>
            <a:ext cx="58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rez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263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 = 0.0001;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while(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(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if(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&gt;= x)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else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C1438-23BA-495F-AE83-CEFC719E62C1}"/>
              </a:ext>
            </a:extLst>
          </p:cNvPr>
          <p:cNvCxnSpPr>
            <a:cxnSpLocks/>
          </p:cNvCxnSpPr>
          <p:nvPr/>
        </p:nvCxnSpPr>
        <p:spPr>
          <a:xfrm>
            <a:off x="7245851" y="3491563"/>
            <a:ext cx="39174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0600C5-BCCA-429F-BB3C-5FEC13430D66}"/>
              </a:ext>
            </a:extLst>
          </p:cNvPr>
          <p:cNvSpPr/>
          <p:nvPr/>
        </p:nvSpPr>
        <p:spPr>
          <a:xfrm>
            <a:off x="7464678" y="3429002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ABE27-66A7-4909-A050-A654C6A59695}"/>
              </a:ext>
            </a:extLst>
          </p:cNvPr>
          <p:cNvSpPr/>
          <p:nvPr/>
        </p:nvSpPr>
        <p:spPr>
          <a:xfrm>
            <a:off x="7937753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4913A-CBB6-4D5C-BB53-86CB95F107C8}"/>
              </a:ext>
            </a:extLst>
          </p:cNvPr>
          <p:cNvSpPr/>
          <p:nvPr/>
        </p:nvSpPr>
        <p:spPr>
          <a:xfrm>
            <a:off x="8409358" y="3429002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32AAF-4E84-4EA6-9FAB-48E6CD6F917E}"/>
              </a:ext>
            </a:extLst>
          </p:cNvPr>
          <p:cNvSpPr/>
          <p:nvPr/>
        </p:nvSpPr>
        <p:spPr>
          <a:xfrm>
            <a:off x="8882433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9E15A-E32D-411D-B713-F1151ECD58CC}"/>
              </a:ext>
            </a:extLst>
          </p:cNvPr>
          <p:cNvSpPr/>
          <p:nvPr/>
        </p:nvSpPr>
        <p:spPr>
          <a:xfrm>
            <a:off x="935403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442BC-32F7-4E83-BEFC-1EB4A896E483}"/>
              </a:ext>
            </a:extLst>
          </p:cNvPr>
          <p:cNvSpPr/>
          <p:nvPr/>
        </p:nvSpPr>
        <p:spPr>
          <a:xfrm>
            <a:off x="982711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7EDC8-A4FF-45E2-95C8-A265415EACF2}"/>
              </a:ext>
            </a:extLst>
          </p:cNvPr>
          <p:cNvSpPr/>
          <p:nvPr/>
        </p:nvSpPr>
        <p:spPr>
          <a:xfrm>
            <a:off x="1029871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BC1F2-2AC1-403A-9D05-865C50FE6ED5}"/>
              </a:ext>
            </a:extLst>
          </p:cNvPr>
          <p:cNvSpPr/>
          <p:nvPr/>
        </p:nvSpPr>
        <p:spPr>
          <a:xfrm>
            <a:off x="1077179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F7FB9-FDAA-4A5D-BC40-6512A476BAD0}"/>
              </a:ext>
            </a:extLst>
          </p:cNvPr>
          <p:cNvSpPr txBox="1"/>
          <p:nvPr/>
        </p:nvSpPr>
        <p:spPr>
          <a:xfrm>
            <a:off x="7343393" y="349156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B93C28-0C5B-4A99-83DF-F59DCC0F9CB7}"/>
              </a:ext>
            </a:extLst>
          </p:cNvPr>
          <p:cNvSpPr txBox="1"/>
          <p:nvPr/>
        </p:nvSpPr>
        <p:spPr>
          <a:xfrm>
            <a:off x="7845792" y="349156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9B4D7-C740-43AC-958F-8F2E9B9C80EB}"/>
              </a:ext>
            </a:extLst>
          </p:cNvPr>
          <p:cNvSpPr txBox="1"/>
          <p:nvPr/>
        </p:nvSpPr>
        <p:spPr>
          <a:xfrm>
            <a:off x="8303385" y="349918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20B65-8FA8-4AB4-AE48-AF6DCD9C0CFE}"/>
              </a:ext>
            </a:extLst>
          </p:cNvPr>
          <p:cNvSpPr txBox="1"/>
          <p:nvPr/>
        </p:nvSpPr>
        <p:spPr>
          <a:xfrm>
            <a:off x="8752564" y="350680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A7245-D0B0-4C73-A17D-63DE0764125E}"/>
              </a:ext>
            </a:extLst>
          </p:cNvPr>
          <p:cNvSpPr txBox="1"/>
          <p:nvPr/>
        </p:nvSpPr>
        <p:spPr>
          <a:xfrm>
            <a:off x="9202392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BA196-A4E5-4D70-8994-759F98F39CD7}"/>
              </a:ext>
            </a:extLst>
          </p:cNvPr>
          <p:cNvSpPr txBox="1"/>
          <p:nvPr/>
        </p:nvSpPr>
        <p:spPr>
          <a:xfrm>
            <a:off x="9677788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47ED5-0ED3-4BA6-BA40-611608881AA5}"/>
              </a:ext>
            </a:extLst>
          </p:cNvPr>
          <p:cNvSpPr txBox="1"/>
          <p:nvPr/>
        </p:nvSpPr>
        <p:spPr>
          <a:xfrm>
            <a:off x="10146905" y="3519044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E26F3-BFB6-4821-9FC5-CCE80CA87706}"/>
              </a:ext>
            </a:extLst>
          </p:cNvPr>
          <p:cNvSpPr txBox="1"/>
          <p:nvPr/>
        </p:nvSpPr>
        <p:spPr>
          <a:xfrm>
            <a:off x="10604353" y="3531259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D1488-3C95-4A23-8C91-2903CF06A5D2}"/>
              </a:ext>
            </a:extLst>
          </p:cNvPr>
          <p:cNvSpPr txBox="1"/>
          <p:nvPr/>
        </p:nvSpPr>
        <p:spPr>
          <a:xfrm>
            <a:off x="7570858" y="3780810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(7)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160B031-6DB2-4696-A60B-A3B14F8CFB43}"/>
              </a:ext>
            </a:extLst>
          </p:cNvPr>
          <p:cNvSpPr/>
          <p:nvPr/>
        </p:nvSpPr>
        <p:spPr>
          <a:xfrm>
            <a:off x="10663178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DC5667-1AD8-4691-A8E7-08B641213324}"/>
              </a:ext>
            </a:extLst>
          </p:cNvPr>
          <p:cNvSpPr txBox="1"/>
          <p:nvPr/>
        </p:nvSpPr>
        <p:spPr>
          <a:xfrm>
            <a:off x="10683351" y="2777361"/>
            <a:ext cx="3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F255FDC-5A2F-4D43-BF94-F2F854222D22}"/>
              </a:ext>
            </a:extLst>
          </p:cNvPr>
          <p:cNvSpPr/>
          <p:nvPr/>
        </p:nvSpPr>
        <p:spPr>
          <a:xfrm>
            <a:off x="8577808" y="2913063"/>
            <a:ext cx="347954" cy="563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D60B98-9A07-40BE-A6BC-4203F97D0617}"/>
              </a:ext>
            </a:extLst>
          </p:cNvPr>
          <p:cNvSpPr txBox="1"/>
          <p:nvPr/>
        </p:nvSpPr>
        <p:spPr>
          <a:xfrm>
            <a:off x="7525695" y="2630796"/>
            <a:ext cx="2456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min, max, </a:t>
            </a:r>
            <a:r>
              <a:rPr lang="en-US" sz="1400" b="1" dirty="0" err="1">
                <a:latin typeface="Consolas" panose="020B0609020204030204" pitchFamily="49" charset="0"/>
              </a:rPr>
              <a:t>rezultat</a:t>
            </a:r>
            <a:r>
              <a:rPr lang="en-US" sz="1400" b="1" dirty="0">
                <a:latin typeface="Consolas" panose="020B0609020204030204" pitchFamily="49" charset="0"/>
              </a:rPr>
              <a:t>=2.64</a:t>
            </a:r>
          </a:p>
        </p:txBody>
      </p:sp>
    </p:spTree>
    <p:extLst>
      <p:ext uri="{BB962C8B-B14F-4D97-AF65-F5344CB8AC3E}">
        <p14:creationId xmlns:p14="http://schemas.microsoft.com/office/powerpoint/2010/main" val="1509296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 = 0.0001;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while(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= (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if(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 &gt;= x)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else 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b="1" dirty="0" err="1">
                <a:latin typeface="Consolas" panose="020B0609020204030204" pitchFamily="49" charset="0"/>
              </a:rPr>
              <a:t>rezultat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C1438-23BA-495F-AE83-CEFC719E62C1}"/>
              </a:ext>
            </a:extLst>
          </p:cNvPr>
          <p:cNvCxnSpPr>
            <a:cxnSpLocks/>
          </p:cNvCxnSpPr>
          <p:nvPr/>
        </p:nvCxnSpPr>
        <p:spPr>
          <a:xfrm>
            <a:off x="7245851" y="3491563"/>
            <a:ext cx="39174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0600C5-BCCA-429F-BB3C-5FEC13430D66}"/>
              </a:ext>
            </a:extLst>
          </p:cNvPr>
          <p:cNvSpPr/>
          <p:nvPr/>
        </p:nvSpPr>
        <p:spPr>
          <a:xfrm>
            <a:off x="7464678" y="3429002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ABE27-66A7-4909-A050-A654C6A59695}"/>
              </a:ext>
            </a:extLst>
          </p:cNvPr>
          <p:cNvSpPr/>
          <p:nvPr/>
        </p:nvSpPr>
        <p:spPr>
          <a:xfrm>
            <a:off x="7937753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4913A-CBB6-4D5C-BB53-86CB95F107C8}"/>
              </a:ext>
            </a:extLst>
          </p:cNvPr>
          <p:cNvSpPr/>
          <p:nvPr/>
        </p:nvSpPr>
        <p:spPr>
          <a:xfrm>
            <a:off x="8409358" y="3429002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32AAF-4E84-4EA6-9FAB-48E6CD6F917E}"/>
              </a:ext>
            </a:extLst>
          </p:cNvPr>
          <p:cNvSpPr/>
          <p:nvPr/>
        </p:nvSpPr>
        <p:spPr>
          <a:xfrm>
            <a:off x="8882433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9E15A-E32D-411D-B713-F1151ECD58CC}"/>
              </a:ext>
            </a:extLst>
          </p:cNvPr>
          <p:cNvSpPr/>
          <p:nvPr/>
        </p:nvSpPr>
        <p:spPr>
          <a:xfrm>
            <a:off x="935403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442BC-32F7-4E83-BEFC-1EB4A896E483}"/>
              </a:ext>
            </a:extLst>
          </p:cNvPr>
          <p:cNvSpPr/>
          <p:nvPr/>
        </p:nvSpPr>
        <p:spPr>
          <a:xfrm>
            <a:off x="982711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7EDC8-A4FF-45E2-95C8-A265415EACF2}"/>
              </a:ext>
            </a:extLst>
          </p:cNvPr>
          <p:cNvSpPr/>
          <p:nvPr/>
        </p:nvSpPr>
        <p:spPr>
          <a:xfrm>
            <a:off x="1029871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BC1F2-2AC1-403A-9D05-865C50FE6ED5}"/>
              </a:ext>
            </a:extLst>
          </p:cNvPr>
          <p:cNvSpPr/>
          <p:nvPr/>
        </p:nvSpPr>
        <p:spPr>
          <a:xfrm>
            <a:off x="1077179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F7FB9-FDAA-4A5D-BC40-6512A476BAD0}"/>
              </a:ext>
            </a:extLst>
          </p:cNvPr>
          <p:cNvSpPr txBox="1"/>
          <p:nvPr/>
        </p:nvSpPr>
        <p:spPr>
          <a:xfrm>
            <a:off x="7343393" y="349156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B93C28-0C5B-4A99-83DF-F59DCC0F9CB7}"/>
              </a:ext>
            </a:extLst>
          </p:cNvPr>
          <p:cNvSpPr txBox="1"/>
          <p:nvPr/>
        </p:nvSpPr>
        <p:spPr>
          <a:xfrm>
            <a:off x="7845792" y="349156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9B4D7-C740-43AC-958F-8F2E9B9C80EB}"/>
              </a:ext>
            </a:extLst>
          </p:cNvPr>
          <p:cNvSpPr txBox="1"/>
          <p:nvPr/>
        </p:nvSpPr>
        <p:spPr>
          <a:xfrm>
            <a:off x="8303385" y="349918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20B65-8FA8-4AB4-AE48-AF6DCD9C0CFE}"/>
              </a:ext>
            </a:extLst>
          </p:cNvPr>
          <p:cNvSpPr txBox="1"/>
          <p:nvPr/>
        </p:nvSpPr>
        <p:spPr>
          <a:xfrm>
            <a:off x="8752564" y="350680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A7245-D0B0-4C73-A17D-63DE0764125E}"/>
              </a:ext>
            </a:extLst>
          </p:cNvPr>
          <p:cNvSpPr txBox="1"/>
          <p:nvPr/>
        </p:nvSpPr>
        <p:spPr>
          <a:xfrm>
            <a:off x="9202392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BA196-A4E5-4D70-8994-759F98F39CD7}"/>
              </a:ext>
            </a:extLst>
          </p:cNvPr>
          <p:cNvSpPr txBox="1"/>
          <p:nvPr/>
        </p:nvSpPr>
        <p:spPr>
          <a:xfrm>
            <a:off x="9677788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47ED5-0ED3-4BA6-BA40-611608881AA5}"/>
              </a:ext>
            </a:extLst>
          </p:cNvPr>
          <p:cNvSpPr txBox="1"/>
          <p:nvPr/>
        </p:nvSpPr>
        <p:spPr>
          <a:xfrm>
            <a:off x="10146905" y="3519044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E26F3-BFB6-4821-9FC5-CCE80CA87706}"/>
              </a:ext>
            </a:extLst>
          </p:cNvPr>
          <p:cNvSpPr txBox="1"/>
          <p:nvPr/>
        </p:nvSpPr>
        <p:spPr>
          <a:xfrm>
            <a:off x="10604353" y="3531259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D1488-3C95-4A23-8C91-2903CF06A5D2}"/>
              </a:ext>
            </a:extLst>
          </p:cNvPr>
          <p:cNvSpPr txBox="1"/>
          <p:nvPr/>
        </p:nvSpPr>
        <p:spPr>
          <a:xfrm>
            <a:off x="7570858" y="3780810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(7)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160B031-6DB2-4696-A60B-A3B14F8CFB43}"/>
              </a:ext>
            </a:extLst>
          </p:cNvPr>
          <p:cNvSpPr/>
          <p:nvPr/>
        </p:nvSpPr>
        <p:spPr>
          <a:xfrm>
            <a:off x="10663178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DC5667-1AD8-4691-A8E7-08B641213324}"/>
              </a:ext>
            </a:extLst>
          </p:cNvPr>
          <p:cNvSpPr txBox="1"/>
          <p:nvPr/>
        </p:nvSpPr>
        <p:spPr>
          <a:xfrm>
            <a:off x="10683351" y="2777361"/>
            <a:ext cx="3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F255FDC-5A2F-4D43-BF94-F2F854222D22}"/>
              </a:ext>
            </a:extLst>
          </p:cNvPr>
          <p:cNvSpPr/>
          <p:nvPr/>
        </p:nvSpPr>
        <p:spPr>
          <a:xfrm>
            <a:off x="8577808" y="2913063"/>
            <a:ext cx="347954" cy="563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D60B98-9A07-40BE-A6BC-4203F97D0617}"/>
              </a:ext>
            </a:extLst>
          </p:cNvPr>
          <p:cNvSpPr txBox="1"/>
          <p:nvPr/>
        </p:nvSpPr>
        <p:spPr>
          <a:xfrm>
            <a:off x="7525695" y="2630796"/>
            <a:ext cx="2456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min, max, </a:t>
            </a:r>
            <a:r>
              <a:rPr lang="en-US" sz="1400" b="1" dirty="0" err="1">
                <a:latin typeface="Consolas" panose="020B0609020204030204" pitchFamily="49" charset="0"/>
              </a:rPr>
              <a:t>rezultat</a:t>
            </a:r>
            <a:r>
              <a:rPr lang="en-US" sz="1400" b="1" dirty="0">
                <a:latin typeface="Consolas" panose="020B0609020204030204" pitchFamily="49" charset="0"/>
              </a:rPr>
              <a:t>=2.64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CBB810-0275-414D-BCC6-35642BE82AAF}"/>
              </a:ext>
            </a:extLst>
          </p:cNvPr>
          <p:cNvSpPr txBox="1"/>
          <p:nvPr/>
        </p:nvSpPr>
        <p:spPr>
          <a:xfrm>
            <a:off x="7594667" y="4023163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= 2.64</a:t>
            </a:r>
          </a:p>
        </p:txBody>
      </p:sp>
    </p:spTree>
    <p:extLst>
      <p:ext uri="{BB962C8B-B14F-4D97-AF65-F5344CB8AC3E}">
        <p14:creationId xmlns:p14="http://schemas.microsoft.com/office/powerpoint/2010/main" val="112125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Konstruktor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r-Latn-RS" sz="2400" dirty="0">
                <a:latin typeface="Consolas" panose="020B0609020204030204" pitchFamily="49" charset="0"/>
              </a:rPr>
              <a:t>class KorisnikBanke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private string </a:t>
            </a:r>
            <a:r>
              <a:rPr lang="en-US" sz="2400" b="1" dirty="0" err="1">
                <a:latin typeface="Consolas" panose="020B0609020204030204" pitchFamily="49" charset="0"/>
              </a:rPr>
              <a:t>ime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private string </a:t>
            </a:r>
            <a:r>
              <a:rPr lang="en-US" sz="2400" b="1" dirty="0" err="1">
                <a:latin typeface="Consolas" panose="020B0609020204030204" pitchFamily="49" charset="0"/>
              </a:rPr>
              <a:t>prezime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private int </a:t>
            </a:r>
            <a:r>
              <a:rPr lang="en-US" sz="2400" b="1" dirty="0" err="1">
                <a:latin typeface="Consolas" panose="020B0609020204030204" pitchFamily="49" charset="0"/>
              </a:rPr>
              <a:t>pib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sr-Latn-R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KorisnikBanke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k</a:t>
            </a:r>
            <a:r>
              <a:rPr lang="en-US" sz="2400" dirty="0">
                <a:latin typeface="Consolas" panose="020B0609020204030204" pitchFamily="49" charset="0"/>
              </a:rPr>
              <a:t> = new </a:t>
            </a:r>
            <a:r>
              <a:rPr lang="en-US" sz="2400" dirty="0" err="1">
                <a:latin typeface="Consolas" panose="020B0609020204030204" pitchFamily="49" charset="0"/>
              </a:rPr>
              <a:t>KorisnikBanke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09439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double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preciznost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0.0001;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double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0,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float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rezultat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while(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–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&gt;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preciznost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rezultat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if(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rezultat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*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rezultat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&gt;= x)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rezultat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else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rezultat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return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rezultat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355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 ...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dovoljno</a:t>
            </a:r>
            <a:r>
              <a:rPr lang="en-US" dirty="0">
                <a:latin typeface="Consolas" panose="020B0609020204030204" pitchFamily="49" charset="0"/>
              </a:rPr>
              <a:t> je da </a:t>
            </a:r>
            <a:r>
              <a:rPr lang="en-US" dirty="0" err="1">
                <a:latin typeface="Consolas" panose="020B0609020204030204" pitchFamily="49" charset="0"/>
              </a:rPr>
              <a:t>ovoliko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znamo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mo</a:t>
            </a:r>
            <a:r>
              <a:rPr lang="sr-Latn-RS" dirty="0">
                <a:latin typeface="Consolas" panose="020B0609020204030204" pitchFamily="49" charset="0"/>
              </a:rPr>
              <a:t>žemo da</a:t>
            </a:r>
          </a:p>
          <a:p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sr-Latn-RS" dirty="0">
                <a:latin typeface="Consolas" panose="020B0609020204030204" pitchFamily="49" charset="0"/>
              </a:rPr>
              <a:t>računamo koren bez problema!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C1438-23BA-495F-AE83-CEFC719E62C1}"/>
              </a:ext>
            </a:extLst>
          </p:cNvPr>
          <p:cNvCxnSpPr>
            <a:cxnSpLocks/>
          </p:cNvCxnSpPr>
          <p:nvPr/>
        </p:nvCxnSpPr>
        <p:spPr>
          <a:xfrm>
            <a:off x="7245851" y="3491563"/>
            <a:ext cx="39174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0600C5-BCCA-429F-BB3C-5FEC13430D66}"/>
              </a:ext>
            </a:extLst>
          </p:cNvPr>
          <p:cNvSpPr/>
          <p:nvPr/>
        </p:nvSpPr>
        <p:spPr>
          <a:xfrm>
            <a:off x="7464678" y="3429002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ABE27-66A7-4909-A050-A654C6A59695}"/>
              </a:ext>
            </a:extLst>
          </p:cNvPr>
          <p:cNvSpPr/>
          <p:nvPr/>
        </p:nvSpPr>
        <p:spPr>
          <a:xfrm>
            <a:off x="7937753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4913A-CBB6-4D5C-BB53-86CB95F107C8}"/>
              </a:ext>
            </a:extLst>
          </p:cNvPr>
          <p:cNvSpPr/>
          <p:nvPr/>
        </p:nvSpPr>
        <p:spPr>
          <a:xfrm>
            <a:off x="8409358" y="3429002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32AAF-4E84-4EA6-9FAB-48E6CD6F917E}"/>
              </a:ext>
            </a:extLst>
          </p:cNvPr>
          <p:cNvSpPr/>
          <p:nvPr/>
        </p:nvSpPr>
        <p:spPr>
          <a:xfrm>
            <a:off x="8882433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9E15A-E32D-411D-B713-F1151ECD58CC}"/>
              </a:ext>
            </a:extLst>
          </p:cNvPr>
          <p:cNvSpPr/>
          <p:nvPr/>
        </p:nvSpPr>
        <p:spPr>
          <a:xfrm>
            <a:off x="935403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442BC-32F7-4E83-BEFC-1EB4A896E483}"/>
              </a:ext>
            </a:extLst>
          </p:cNvPr>
          <p:cNvSpPr/>
          <p:nvPr/>
        </p:nvSpPr>
        <p:spPr>
          <a:xfrm>
            <a:off x="982711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7EDC8-A4FF-45E2-95C8-A265415EACF2}"/>
              </a:ext>
            </a:extLst>
          </p:cNvPr>
          <p:cNvSpPr/>
          <p:nvPr/>
        </p:nvSpPr>
        <p:spPr>
          <a:xfrm>
            <a:off x="1029871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BC1F2-2AC1-403A-9D05-865C50FE6ED5}"/>
              </a:ext>
            </a:extLst>
          </p:cNvPr>
          <p:cNvSpPr/>
          <p:nvPr/>
        </p:nvSpPr>
        <p:spPr>
          <a:xfrm>
            <a:off x="1077179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F7FB9-FDAA-4A5D-BC40-6512A476BAD0}"/>
              </a:ext>
            </a:extLst>
          </p:cNvPr>
          <p:cNvSpPr txBox="1"/>
          <p:nvPr/>
        </p:nvSpPr>
        <p:spPr>
          <a:xfrm>
            <a:off x="7343393" y="349156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B93C28-0C5B-4A99-83DF-F59DCC0F9CB7}"/>
              </a:ext>
            </a:extLst>
          </p:cNvPr>
          <p:cNvSpPr txBox="1"/>
          <p:nvPr/>
        </p:nvSpPr>
        <p:spPr>
          <a:xfrm>
            <a:off x="7845792" y="349156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9B4D7-C740-43AC-958F-8F2E9B9C80EB}"/>
              </a:ext>
            </a:extLst>
          </p:cNvPr>
          <p:cNvSpPr txBox="1"/>
          <p:nvPr/>
        </p:nvSpPr>
        <p:spPr>
          <a:xfrm>
            <a:off x="8303385" y="349918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20B65-8FA8-4AB4-AE48-AF6DCD9C0CFE}"/>
              </a:ext>
            </a:extLst>
          </p:cNvPr>
          <p:cNvSpPr txBox="1"/>
          <p:nvPr/>
        </p:nvSpPr>
        <p:spPr>
          <a:xfrm>
            <a:off x="8752564" y="350680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A7245-D0B0-4C73-A17D-63DE0764125E}"/>
              </a:ext>
            </a:extLst>
          </p:cNvPr>
          <p:cNvSpPr txBox="1"/>
          <p:nvPr/>
        </p:nvSpPr>
        <p:spPr>
          <a:xfrm>
            <a:off x="9202392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BA196-A4E5-4D70-8994-759F98F39CD7}"/>
              </a:ext>
            </a:extLst>
          </p:cNvPr>
          <p:cNvSpPr txBox="1"/>
          <p:nvPr/>
        </p:nvSpPr>
        <p:spPr>
          <a:xfrm>
            <a:off x="9677788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47ED5-0ED3-4BA6-BA40-611608881AA5}"/>
              </a:ext>
            </a:extLst>
          </p:cNvPr>
          <p:cNvSpPr txBox="1"/>
          <p:nvPr/>
        </p:nvSpPr>
        <p:spPr>
          <a:xfrm>
            <a:off x="10146905" y="3519044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E26F3-BFB6-4821-9FC5-CCE80CA87706}"/>
              </a:ext>
            </a:extLst>
          </p:cNvPr>
          <p:cNvSpPr txBox="1"/>
          <p:nvPr/>
        </p:nvSpPr>
        <p:spPr>
          <a:xfrm>
            <a:off x="10604353" y="3531259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D1488-3C95-4A23-8C91-2903CF06A5D2}"/>
              </a:ext>
            </a:extLst>
          </p:cNvPr>
          <p:cNvSpPr txBox="1"/>
          <p:nvPr/>
        </p:nvSpPr>
        <p:spPr>
          <a:xfrm>
            <a:off x="7570858" y="3780810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(7)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160B031-6DB2-4696-A60B-A3B14F8CFB43}"/>
              </a:ext>
            </a:extLst>
          </p:cNvPr>
          <p:cNvSpPr/>
          <p:nvPr/>
        </p:nvSpPr>
        <p:spPr>
          <a:xfrm>
            <a:off x="10663178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DC5667-1AD8-4691-A8E7-08B641213324}"/>
              </a:ext>
            </a:extLst>
          </p:cNvPr>
          <p:cNvSpPr txBox="1"/>
          <p:nvPr/>
        </p:nvSpPr>
        <p:spPr>
          <a:xfrm>
            <a:off x="10683351" y="2777361"/>
            <a:ext cx="3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545025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179-A491-4E55-9244-7C9D9EDB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Apstrakcija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167B-A1EC-4AD8-BBD3-6B77296C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spolja</a:t>
            </a:r>
            <a:r>
              <a:rPr lang="sr-Latn-RS" dirty="0"/>
              <a:t>šnjosti samo imena podataka i ponašanja koje ima u sebi, </a:t>
            </a:r>
            <a:r>
              <a:rPr lang="sr-Latn-RS" b="1" dirty="0"/>
              <a:t>ne i implementacione detalje</a:t>
            </a:r>
            <a:r>
              <a:rPr lang="sr-Latn-RS" dirty="0"/>
              <a:t> istih.</a:t>
            </a:r>
            <a:endParaRPr lang="sr-Latn-R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A7F2-09D1-419D-9B75-928875DC8DC4}"/>
              </a:ext>
            </a:extLst>
          </p:cNvPr>
          <p:cNvSpPr txBox="1"/>
          <p:nvPr/>
        </p:nvSpPr>
        <p:spPr>
          <a:xfrm>
            <a:off x="838200" y="2785145"/>
            <a:ext cx="74410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 ...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dovoljno</a:t>
            </a:r>
            <a:r>
              <a:rPr lang="en-US" dirty="0">
                <a:latin typeface="Consolas" panose="020B0609020204030204" pitchFamily="49" charset="0"/>
              </a:rPr>
              <a:t> je da </a:t>
            </a:r>
            <a:r>
              <a:rPr lang="en-US" dirty="0" err="1">
                <a:latin typeface="Consolas" panose="020B0609020204030204" pitchFamily="49" charset="0"/>
              </a:rPr>
              <a:t>ovoliko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znamo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mo</a:t>
            </a:r>
            <a:r>
              <a:rPr lang="sr-Latn-RS" dirty="0">
                <a:latin typeface="Consolas" panose="020B0609020204030204" pitchFamily="49" charset="0"/>
              </a:rPr>
              <a:t>žemo da</a:t>
            </a:r>
          </a:p>
          <a:p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sr-Latn-RS" dirty="0">
                <a:latin typeface="Consolas" panose="020B0609020204030204" pitchFamily="49" charset="0"/>
              </a:rPr>
              <a:t>računamo koren bez problema!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C1438-23BA-495F-AE83-CEFC719E62C1}"/>
              </a:ext>
            </a:extLst>
          </p:cNvPr>
          <p:cNvCxnSpPr>
            <a:cxnSpLocks/>
          </p:cNvCxnSpPr>
          <p:nvPr/>
        </p:nvCxnSpPr>
        <p:spPr>
          <a:xfrm>
            <a:off x="7245851" y="3491563"/>
            <a:ext cx="39174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0600C5-BCCA-429F-BB3C-5FEC13430D66}"/>
              </a:ext>
            </a:extLst>
          </p:cNvPr>
          <p:cNvSpPr/>
          <p:nvPr/>
        </p:nvSpPr>
        <p:spPr>
          <a:xfrm>
            <a:off x="7464678" y="3429002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ABE27-66A7-4909-A050-A654C6A59695}"/>
              </a:ext>
            </a:extLst>
          </p:cNvPr>
          <p:cNvSpPr/>
          <p:nvPr/>
        </p:nvSpPr>
        <p:spPr>
          <a:xfrm>
            <a:off x="7937753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4913A-CBB6-4D5C-BB53-86CB95F107C8}"/>
              </a:ext>
            </a:extLst>
          </p:cNvPr>
          <p:cNvSpPr/>
          <p:nvPr/>
        </p:nvSpPr>
        <p:spPr>
          <a:xfrm>
            <a:off x="8409358" y="3429002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32AAF-4E84-4EA6-9FAB-48E6CD6F917E}"/>
              </a:ext>
            </a:extLst>
          </p:cNvPr>
          <p:cNvSpPr/>
          <p:nvPr/>
        </p:nvSpPr>
        <p:spPr>
          <a:xfrm>
            <a:off x="8882433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9E15A-E32D-411D-B713-F1151ECD58CC}"/>
              </a:ext>
            </a:extLst>
          </p:cNvPr>
          <p:cNvSpPr/>
          <p:nvPr/>
        </p:nvSpPr>
        <p:spPr>
          <a:xfrm>
            <a:off x="935403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442BC-32F7-4E83-BEFC-1EB4A896E483}"/>
              </a:ext>
            </a:extLst>
          </p:cNvPr>
          <p:cNvSpPr/>
          <p:nvPr/>
        </p:nvSpPr>
        <p:spPr>
          <a:xfrm>
            <a:off x="982711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7EDC8-A4FF-45E2-95C8-A265415EACF2}"/>
              </a:ext>
            </a:extLst>
          </p:cNvPr>
          <p:cNvSpPr/>
          <p:nvPr/>
        </p:nvSpPr>
        <p:spPr>
          <a:xfrm>
            <a:off x="10298718" y="3429001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BC1F2-2AC1-403A-9D05-865C50FE6ED5}"/>
              </a:ext>
            </a:extLst>
          </p:cNvPr>
          <p:cNvSpPr/>
          <p:nvPr/>
        </p:nvSpPr>
        <p:spPr>
          <a:xfrm>
            <a:off x="10771793" y="3429000"/>
            <a:ext cx="125121" cy="125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F7FB9-FDAA-4A5D-BC40-6512A476BAD0}"/>
              </a:ext>
            </a:extLst>
          </p:cNvPr>
          <p:cNvSpPr txBox="1"/>
          <p:nvPr/>
        </p:nvSpPr>
        <p:spPr>
          <a:xfrm>
            <a:off x="7343393" y="349156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B93C28-0C5B-4A99-83DF-F59DCC0F9CB7}"/>
              </a:ext>
            </a:extLst>
          </p:cNvPr>
          <p:cNvSpPr txBox="1"/>
          <p:nvPr/>
        </p:nvSpPr>
        <p:spPr>
          <a:xfrm>
            <a:off x="7845792" y="349156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9B4D7-C740-43AC-958F-8F2E9B9C80EB}"/>
              </a:ext>
            </a:extLst>
          </p:cNvPr>
          <p:cNvSpPr txBox="1"/>
          <p:nvPr/>
        </p:nvSpPr>
        <p:spPr>
          <a:xfrm>
            <a:off x="8303385" y="349918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20B65-8FA8-4AB4-AE48-AF6DCD9C0CFE}"/>
              </a:ext>
            </a:extLst>
          </p:cNvPr>
          <p:cNvSpPr txBox="1"/>
          <p:nvPr/>
        </p:nvSpPr>
        <p:spPr>
          <a:xfrm>
            <a:off x="8752564" y="350680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A7245-D0B0-4C73-A17D-63DE0764125E}"/>
              </a:ext>
            </a:extLst>
          </p:cNvPr>
          <p:cNvSpPr txBox="1"/>
          <p:nvPr/>
        </p:nvSpPr>
        <p:spPr>
          <a:xfrm>
            <a:off x="9202392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BA196-A4E5-4D70-8994-759F98F39CD7}"/>
              </a:ext>
            </a:extLst>
          </p:cNvPr>
          <p:cNvSpPr txBox="1"/>
          <p:nvPr/>
        </p:nvSpPr>
        <p:spPr>
          <a:xfrm>
            <a:off x="9677788" y="3514420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47ED5-0ED3-4BA6-BA40-611608881AA5}"/>
              </a:ext>
            </a:extLst>
          </p:cNvPr>
          <p:cNvSpPr txBox="1"/>
          <p:nvPr/>
        </p:nvSpPr>
        <p:spPr>
          <a:xfrm>
            <a:off x="10146905" y="3519044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E26F3-BFB6-4821-9FC5-CCE80CA87706}"/>
              </a:ext>
            </a:extLst>
          </p:cNvPr>
          <p:cNvSpPr txBox="1"/>
          <p:nvPr/>
        </p:nvSpPr>
        <p:spPr>
          <a:xfrm>
            <a:off x="10604353" y="3531259"/>
            <a:ext cx="34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D1488-3C95-4A23-8C91-2903CF06A5D2}"/>
              </a:ext>
            </a:extLst>
          </p:cNvPr>
          <p:cNvSpPr txBox="1"/>
          <p:nvPr/>
        </p:nvSpPr>
        <p:spPr>
          <a:xfrm>
            <a:off x="7570858" y="3780810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b="1" dirty="0" err="1">
                <a:latin typeface="Consolas" panose="020B0609020204030204" pitchFamily="49" charset="0"/>
              </a:rPr>
              <a:t>Matematika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(7)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160B031-6DB2-4696-A60B-A3B14F8CFB43}"/>
              </a:ext>
            </a:extLst>
          </p:cNvPr>
          <p:cNvSpPr/>
          <p:nvPr/>
        </p:nvSpPr>
        <p:spPr>
          <a:xfrm>
            <a:off x="10663178" y="3106992"/>
            <a:ext cx="347954" cy="29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DC5667-1AD8-4691-A8E7-08B641213324}"/>
              </a:ext>
            </a:extLst>
          </p:cNvPr>
          <p:cNvSpPr txBox="1"/>
          <p:nvPr/>
        </p:nvSpPr>
        <p:spPr>
          <a:xfrm>
            <a:off x="10683351" y="2777361"/>
            <a:ext cx="30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F255FDC-5A2F-4D43-BF94-F2F854222D22}"/>
              </a:ext>
            </a:extLst>
          </p:cNvPr>
          <p:cNvSpPr/>
          <p:nvPr/>
        </p:nvSpPr>
        <p:spPr>
          <a:xfrm>
            <a:off x="8577808" y="2913063"/>
            <a:ext cx="347954" cy="563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D60B98-9A07-40BE-A6BC-4203F97D0617}"/>
              </a:ext>
            </a:extLst>
          </p:cNvPr>
          <p:cNvSpPr txBox="1"/>
          <p:nvPr/>
        </p:nvSpPr>
        <p:spPr>
          <a:xfrm>
            <a:off x="8016893" y="2599567"/>
            <a:ext cx="148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nsolas" panose="020B0609020204030204" pitchFamily="49" charset="0"/>
              </a:rPr>
              <a:t>Koren</a:t>
            </a:r>
            <a:r>
              <a:rPr lang="en-US" sz="1400" b="1" dirty="0">
                <a:latin typeface="Consolas" panose="020B0609020204030204" pitchFamily="49" charset="0"/>
              </a:rPr>
              <a:t>(7)=2.64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CBB810-0275-414D-BCC6-35642BE82AAF}"/>
              </a:ext>
            </a:extLst>
          </p:cNvPr>
          <p:cNvSpPr txBox="1"/>
          <p:nvPr/>
        </p:nvSpPr>
        <p:spPr>
          <a:xfrm>
            <a:off x="7594667" y="4023163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= 2.64</a:t>
            </a:r>
          </a:p>
        </p:txBody>
      </p:sp>
    </p:spTree>
    <p:extLst>
      <p:ext uri="{BB962C8B-B14F-4D97-AF65-F5344CB8AC3E}">
        <p14:creationId xmlns:p14="http://schemas.microsoft.com/office/powerpoint/2010/main" val="3547196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E6A86E-1EBB-4B65-87EF-144BB9556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 </a:t>
            </a:r>
            <a:r>
              <a:rPr lang="en-US" dirty="0" err="1"/>
              <a:t>Enkapsulacije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844E98D-5F41-4C02-8993-C212F56AD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284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Enkapsulacija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sadr</a:t>
            </a:r>
            <a:r>
              <a:rPr lang="sr-Latn-RS" dirty="0"/>
              <a:t>ži i </a:t>
            </a:r>
            <a:r>
              <a:rPr lang="sr-Latn-RS" b="1" dirty="0"/>
              <a:t>podatke </a:t>
            </a:r>
            <a:r>
              <a:rPr lang="sr-Latn-RS" dirty="0"/>
              <a:t>i </a:t>
            </a:r>
            <a:r>
              <a:rPr lang="sr-Latn-RS" b="1" dirty="0"/>
              <a:t>ponašanja</a:t>
            </a:r>
            <a:r>
              <a:rPr lang="sr-Latn-RS" dirty="0"/>
              <a:t>, ali pokazuje samo ponašanja i krije svoje podatke.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sz="1800" dirty="0">
                <a:latin typeface="Consolas" panose="020B0609020204030204" pitchFamily="49" charset="0"/>
              </a:rPr>
              <a:t>public class </a:t>
            </a:r>
            <a:r>
              <a:rPr lang="sr-Latn-RS" sz="1800" b="1" dirty="0">
                <a:latin typeface="Consolas" panose="020B0609020204030204" pitchFamily="49" charset="0"/>
              </a:rPr>
              <a:t>KorisnikBanke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private string </a:t>
            </a:r>
            <a:r>
              <a:rPr lang="en-US" sz="1800" b="1" dirty="0" err="1">
                <a:latin typeface="Consolas" panose="020B0609020204030204" pitchFamily="49" charset="0"/>
              </a:rPr>
              <a:t>ime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private string </a:t>
            </a:r>
            <a:r>
              <a:rPr lang="en-US" sz="1800" b="1" dirty="0" err="1">
                <a:latin typeface="Consolas" panose="020B0609020204030204" pitchFamily="49" charset="0"/>
              </a:rPr>
              <a:t>prezime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private int </a:t>
            </a:r>
            <a:r>
              <a:rPr lang="en-US" sz="1800" b="1" dirty="0" err="1">
                <a:latin typeface="Consolas" panose="020B0609020204030204" pitchFamily="49" charset="0"/>
              </a:rPr>
              <a:t>pib</a:t>
            </a:r>
            <a:r>
              <a:rPr lang="en-US" sz="1800" dirty="0">
                <a:latin typeface="Consolas" panose="020B0609020204030204" pitchFamily="49" charset="0"/>
              </a:rPr>
              <a:t>; 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potpuno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skriveno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mo</a:t>
            </a:r>
            <a:r>
              <a:rPr lang="sr-Latn-R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že da se koristi samo u ovoj klasi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public string </a:t>
            </a:r>
            <a:r>
              <a:rPr lang="en-US" sz="1800" b="1" dirty="0" err="1">
                <a:latin typeface="Consolas" panose="020B0609020204030204" pitchFamily="49" charset="0"/>
              </a:rPr>
              <a:t>Ime</a:t>
            </a:r>
            <a:r>
              <a:rPr lang="en-US" sz="1800" dirty="0">
                <a:latin typeface="Consolas" panose="020B0609020204030204" pitchFamily="49" charset="0"/>
              </a:rPr>
              <a:t>() { return </a:t>
            </a:r>
            <a:r>
              <a:rPr lang="en-US" sz="1800" b="1" dirty="0" err="1"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latin typeface="Consolas" panose="020B0609020204030204" pitchFamily="49" charset="0"/>
              </a:rPr>
              <a:t>ime</a:t>
            </a:r>
            <a:r>
              <a:rPr lang="en-US" sz="1800" dirty="0">
                <a:latin typeface="Consolas" panose="020B0609020204030204" pitchFamily="49" charset="0"/>
              </a:rPr>
              <a:t>; }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mo</a:t>
            </a:r>
            <a:r>
              <a:rPr lang="sr-Latn-R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že da se čita, ne i da se piše</a:t>
            </a:r>
          </a:p>
          <a:p>
            <a:pPr marL="0" indent="0">
              <a:buNone/>
            </a:pPr>
            <a:r>
              <a:rPr lang="sr-Latn-RS" sz="1800" dirty="0">
                <a:latin typeface="Consolas" panose="020B0609020204030204" pitchFamily="49" charset="0"/>
              </a:rPr>
              <a:t>    public string </a:t>
            </a:r>
            <a:r>
              <a:rPr lang="sr-Latn-RS" sz="1800" b="1" dirty="0">
                <a:latin typeface="Consolas" panose="020B0609020204030204" pitchFamily="49" charset="0"/>
              </a:rPr>
              <a:t>Prezime</a:t>
            </a:r>
            <a:r>
              <a:rPr lang="sr-Latn-RS" sz="1800" dirty="0">
                <a:latin typeface="Consolas" panose="020B0609020204030204" pitchFamily="49" charset="0"/>
              </a:rPr>
              <a:t>() </a:t>
            </a:r>
            <a:r>
              <a:rPr lang="en-US" sz="1800" dirty="0">
                <a:latin typeface="Consolas" panose="020B0609020204030204" pitchFamily="49" charset="0"/>
              </a:rPr>
              <a:t>{ return </a:t>
            </a:r>
            <a:r>
              <a:rPr lang="en-US" sz="1800" b="1" dirty="0" err="1"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latin typeface="Consolas" panose="020B0609020204030204" pitchFamily="49" charset="0"/>
              </a:rPr>
              <a:t>prezime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sr-Latn-R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1800" dirty="0">
                <a:latin typeface="Consolas" panose="020B0609020204030204" pitchFamily="49" charset="0"/>
              </a:rPr>
              <a:t>    public void </a:t>
            </a:r>
            <a:r>
              <a:rPr lang="sr-Latn-RS" sz="1800" b="1" dirty="0">
                <a:latin typeface="Consolas" panose="020B0609020204030204" pitchFamily="49" charset="0"/>
              </a:rPr>
              <a:t>NapraviTransakciju</a:t>
            </a:r>
            <a:r>
              <a:rPr lang="sr-Latn-RS" sz="1800" dirty="0">
                <a:latin typeface="Consolas" panose="020B0609020204030204" pitchFamily="49" charset="0"/>
              </a:rPr>
              <a:t>(double </a:t>
            </a:r>
            <a:r>
              <a:rPr lang="sr-Latn-RS" sz="1800" b="1" dirty="0">
                <a:latin typeface="Consolas" panose="020B0609020204030204" pitchFamily="49" charset="0"/>
              </a:rPr>
              <a:t>iznos</a:t>
            </a:r>
            <a:r>
              <a:rPr lang="sr-Latn-RS" sz="1800" dirty="0">
                <a:latin typeface="Consolas" panose="020B0609020204030204" pitchFamily="49" charset="0"/>
              </a:rPr>
              <a:t>)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koristi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pib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ovde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nekako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sr-Latn-R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6929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Enkapsulacija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sadr</a:t>
            </a:r>
            <a:r>
              <a:rPr lang="sr-Latn-RS" dirty="0"/>
              <a:t>ži i </a:t>
            </a:r>
            <a:r>
              <a:rPr lang="sr-Latn-RS" b="1" dirty="0"/>
              <a:t>podatke </a:t>
            </a:r>
            <a:r>
              <a:rPr lang="sr-Latn-RS" dirty="0"/>
              <a:t>i </a:t>
            </a:r>
            <a:r>
              <a:rPr lang="sr-Latn-RS" b="1" dirty="0"/>
              <a:t>ponašanja</a:t>
            </a:r>
            <a:r>
              <a:rPr lang="sr-Latn-RS" dirty="0"/>
              <a:t>, ali pokazuje samo ponašanja i krije svoje podatke.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svima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spolja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KorisnikBanke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ovako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izgleda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sr-Latn-RS" sz="1800" dirty="0">
                <a:latin typeface="Consolas" panose="020B0609020204030204" pitchFamily="49" charset="0"/>
              </a:rPr>
              <a:t>public class </a:t>
            </a:r>
            <a:r>
              <a:rPr lang="sr-Latn-RS" sz="1800" b="1" dirty="0">
                <a:latin typeface="Consolas" panose="020B0609020204030204" pitchFamily="49" charset="0"/>
              </a:rPr>
              <a:t>KorisnikBanke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public string </a:t>
            </a:r>
            <a:r>
              <a:rPr lang="en-US" sz="1800" b="1" dirty="0" err="1">
                <a:latin typeface="Consolas" panose="020B0609020204030204" pitchFamily="49" charset="0"/>
              </a:rPr>
              <a:t>Ime</a:t>
            </a:r>
            <a:r>
              <a:rPr lang="en-US" sz="1800" dirty="0">
                <a:latin typeface="Consolas" panose="020B0609020204030204" pitchFamily="49" charset="0"/>
              </a:rPr>
              <a:t>() { ... }</a:t>
            </a:r>
            <a:endParaRPr lang="sr-Latn-RS" sz="1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1800" dirty="0">
                <a:latin typeface="Consolas" panose="020B0609020204030204" pitchFamily="49" charset="0"/>
              </a:rPr>
              <a:t>    public string </a:t>
            </a:r>
            <a:r>
              <a:rPr lang="sr-Latn-RS" sz="1800" b="1" dirty="0">
                <a:latin typeface="Consolas" panose="020B0609020204030204" pitchFamily="49" charset="0"/>
              </a:rPr>
              <a:t>Prezime</a:t>
            </a:r>
            <a:r>
              <a:rPr lang="sr-Latn-RS" sz="1800" dirty="0">
                <a:latin typeface="Consolas" panose="020B0609020204030204" pitchFamily="49" charset="0"/>
              </a:rPr>
              <a:t>() </a:t>
            </a:r>
            <a:r>
              <a:rPr lang="en-US" sz="1800" dirty="0">
                <a:latin typeface="Consolas" panose="020B0609020204030204" pitchFamily="49" charset="0"/>
              </a:rPr>
              <a:t>{ ... }</a:t>
            </a:r>
            <a:endParaRPr lang="sr-Latn-R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1800" dirty="0">
                <a:latin typeface="Consolas" panose="020B0609020204030204" pitchFamily="49" charset="0"/>
              </a:rPr>
              <a:t>    public void </a:t>
            </a:r>
            <a:r>
              <a:rPr lang="sr-Latn-RS" sz="1800" b="1" dirty="0">
                <a:latin typeface="Consolas" panose="020B0609020204030204" pitchFamily="49" charset="0"/>
              </a:rPr>
              <a:t>NapraviTransakciju</a:t>
            </a:r>
            <a:r>
              <a:rPr lang="sr-Latn-RS" sz="1800" dirty="0">
                <a:latin typeface="Consolas" panose="020B0609020204030204" pitchFamily="49" charset="0"/>
              </a:rPr>
              <a:t>(double </a:t>
            </a:r>
            <a:r>
              <a:rPr lang="sr-Latn-RS" sz="1800" b="1" dirty="0">
                <a:latin typeface="Consolas" panose="020B0609020204030204" pitchFamily="49" charset="0"/>
              </a:rPr>
              <a:t>iznos</a:t>
            </a:r>
            <a:r>
              <a:rPr lang="sr-Latn-RS" sz="1800" dirty="0">
                <a:latin typeface="Consolas" panose="020B0609020204030204" pitchFamily="49" charset="0"/>
              </a:rPr>
              <a:t>) </a:t>
            </a:r>
            <a:r>
              <a:rPr lang="en-US" sz="1800" dirty="0">
                <a:latin typeface="Consolas" panose="020B0609020204030204" pitchFamily="49" charset="0"/>
              </a:rPr>
              <a:t>{ ...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sr-Latn-R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0330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Enkapsulacija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sadr</a:t>
            </a:r>
            <a:r>
              <a:rPr lang="sr-Latn-RS" dirty="0"/>
              <a:t>ži i </a:t>
            </a:r>
            <a:r>
              <a:rPr lang="sr-Latn-RS" b="1" dirty="0"/>
              <a:t>podatke </a:t>
            </a:r>
            <a:r>
              <a:rPr lang="sr-Latn-RS" dirty="0"/>
              <a:t>i </a:t>
            </a:r>
            <a:r>
              <a:rPr lang="sr-Latn-RS" b="1" dirty="0"/>
              <a:t>ponašanja</a:t>
            </a:r>
            <a:r>
              <a:rPr lang="sr-Latn-RS" dirty="0"/>
              <a:t>, ali pokazuje samo ponašanja i krije svoje podatke.</a:t>
            </a:r>
          </a:p>
          <a:p>
            <a:r>
              <a:rPr lang="sr-Latn-RS" dirty="0"/>
              <a:t>Interfejs: mehanizam za prenos </a:t>
            </a:r>
            <a:r>
              <a:rPr lang="sr-Latn-RS" b="1" dirty="0"/>
              <a:t>dogovora o</a:t>
            </a:r>
            <a:r>
              <a:rPr lang="sr-Latn-RS" dirty="0"/>
              <a:t> </a:t>
            </a:r>
            <a:r>
              <a:rPr lang="sr-Latn-RS" b="1" dirty="0"/>
              <a:t>ponašanju </a:t>
            </a:r>
            <a:r>
              <a:rPr lang="sr-Latn-RS" dirty="0"/>
              <a:t>klasa.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1800" dirty="0">
                <a:latin typeface="Consolas" panose="020B0609020204030204" pitchFamily="49" charset="0"/>
              </a:rPr>
              <a:t>public </a:t>
            </a:r>
            <a:r>
              <a:rPr lang="en-US" sz="1800" dirty="0">
                <a:latin typeface="Consolas" panose="020B0609020204030204" pitchFamily="49" charset="0"/>
              </a:rPr>
              <a:t>interface </a:t>
            </a:r>
            <a:r>
              <a:rPr lang="en-US" sz="1800" b="1" dirty="0">
                <a:latin typeface="Consolas" panose="020B0609020204030204" pitchFamily="49" charset="0"/>
              </a:rPr>
              <a:t>I</a:t>
            </a:r>
            <a:r>
              <a:rPr lang="sr-Latn-RS" sz="1800" b="1" dirty="0">
                <a:latin typeface="Consolas" panose="020B0609020204030204" pitchFamily="49" charset="0"/>
              </a:rPr>
              <a:t>KorisnikBanke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{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nterfejs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KorisnikBanke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public string </a:t>
            </a:r>
            <a:r>
              <a:rPr lang="en-US" sz="1800" b="1" dirty="0" err="1">
                <a:latin typeface="Consolas" panose="020B0609020204030204" pitchFamily="49" charset="0"/>
              </a:rPr>
              <a:t>Ime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sr-Latn-RS" sz="1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1800" dirty="0">
                <a:latin typeface="Consolas" panose="020B0609020204030204" pitchFamily="49" charset="0"/>
              </a:rPr>
              <a:t>    public string </a:t>
            </a:r>
            <a:r>
              <a:rPr lang="sr-Latn-RS" sz="1800" b="1" dirty="0">
                <a:latin typeface="Consolas" panose="020B0609020204030204" pitchFamily="49" charset="0"/>
              </a:rPr>
              <a:t>Prezime</a:t>
            </a:r>
            <a:r>
              <a:rPr lang="sr-Latn-RS" sz="1800" dirty="0">
                <a:latin typeface="Consolas" panose="020B0609020204030204" pitchFamily="49" charset="0"/>
              </a:rPr>
              <a:t>()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  <a:endParaRPr lang="sr-Latn-R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1800" dirty="0">
                <a:latin typeface="Consolas" panose="020B0609020204030204" pitchFamily="49" charset="0"/>
              </a:rPr>
              <a:t>    public void </a:t>
            </a:r>
            <a:r>
              <a:rPr lang="sr-Latn-RS" sz="1800" b="1" dirty="0">
                <a:latin typeface="Consolas" panose="020B0609020204030204" pitchFamily="49" charset="0"/>
              </a:rPr>
              <a:t>NapraviTransakciju</a:t>
            </a:r>
            <a:r>
              <a:rPr lang="sr-Latn-RS" sz="1800" dirty="0">
                <a:latin typeface="Consolas" panose="020B0609020204030204" pitchFamily="49" charset="0"/>
              </a:rPr>
              <a:t>(double </a:t>
            </a:r>
            <a:r>
              <a:rPr lang="sr-Latn-RS" sz="1800" b="1" dirty="0">
                <a:latin typeface="Consolas" panose="020B0609020204030204" pitchFamily="49" charset="0"/>
              </a:rPr>
              <a:t>iznos</a:t>
            </a:r>
            <a:r>
              <a:rPr lang="sr-Latn-RS" sz="1800" dirty="0">
                <a:latin typeface="Consolas" panose="020B0609020204030204" pitchFamily="49" charset="0"/>
              </a:rPr>
              <a:t>)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class </a:t>
            </a:r>
            <a:r>
              <a:rPr lang="en-US" sz="1800" b="1" dirty="0" err="1">
                <a:latin typeface="Consolas" panose="020B0609020204030204" pitchFamily="49" charset="0"/>
              </a:rPr>
              <a:t>KorisnikBanke</a:t>
            </a:r>
            <a:r>
              <a:rPr lang="en-US" sz="1800" dirty="0">
                <a:latin typeface="Consolas" panose="020B0609020204030204" pitchFamily="49" charset="0"/>
              </a:rPr>
              <a:t> : </a:t>
            </a:r>
            <a:r>
              <a:rPr lang="en-US" sz="1800" b="1" dirty="0" err="1">
                <a:latin typeface="Consolas" panose="020B0609020204030204" pitchFamily="49" charset="0"/>
              </a:rPr>
              <a:t>IKorisnikBanke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// od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ove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klase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je sad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zahtevano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da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ispuni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dogovor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IKorisnikBanke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tj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 mora da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ima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metode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Ime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Prezime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NapraviTransakciju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(double)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sr-Latn-R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2127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Enkapsulacija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sadr</a:t>
            </a:r>
            <a:r>
              <a:rPr lang="sr-Latn-RS" dirty="0"/>
              <a:t>ži i </a:t>
            </a:r>
            <a:r>
              <a:rPr lang="sr-Latn-RS" b="1" dirty="0"/>
              <a:t>podatke </a:t>
            </a:r>
            <a:r>
              <a:rPr lang="sr-Latn-RS" dirty="0"/>
              <a:t>i </a:t>
            </a:r>
            <a:r>
              <a:rPr lang="sr-Latn-RS" b="1" dirty="0"/>
              <a:t>ponašanja</a:t>
            </a:r>
            <a:r>
              <a:rPr lang="sr-Latn-RS" dirty="0"/>
              <a:t>, ali pokazuje samo ponašanja i krije svoje podatke.</a:t>
            </a:r>
          </a:p>
          <a:p>
            <a:r>
              <a:rPr lang="sr-Latn-RS" dirty="0"/>
              <a:t>Interfejs: mehanizam za prenos </a:t>
            </a:r>
            <a:r>
              <a:rPr lang="sr-Latn-RS" b="1" dirty="0"/>
              <a:t>dogovora o</a:t>
            </a:r>
            <a:r>
              <a:rPr lang="sr-Latn-RS" dirty="0"/>
              <a:t> </a:t>
            </a:r>
            <a:r>
              <a:rPr lang="sr-Latn-RS" b="1" dirty="0"/>
              <a:t>ponašanju </a:t>
            </a:r>
            <a:r>
              <a:rPr lang="sr-Latn-RS" dirty="0"/>
              <a:t>klasa.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1800" dirty="0">
                <a:latin typeface="Consolas" panose="020B0609020204030204" pitchFamily="49" charset="0"/>
              </a:rPr>
              <a:t>public </a:t>
            </a:r>
            <a:r>
              <a:rPr lang="en-US" sz="1800" dirty="0">
                <a:latin typeface="Consolas" panose="020B0609020204030204" pitchFamily="49" charset="0"/>
              </a:rPr>
              <a:t>interface </a:t>
            </a:r>
            <a:r>
              <a:rPr lang="en-US" sz="1800" b="1" dirty="0">
                <a:latin typeface="Consolas" panose="020B0609020204030204" pitchFamily="49" charset="0"/>
              </a:rPr>
              <a:t>I</a:t>
            </a:r>
            <a:r>
              <a:rPr lang="sr-Latn-RS" sz="1800" b="1" dirty="0">
                <a:latin typeface="Consolas" panose="020B0609020204030204" pitchFamily="49" charset="0"/>
              </a:rPr>
              <a:t>KorisnikBanke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{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nterfejs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KorisnikBanke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public string </a:t>
            </a:r>
            <a:r>
              <a:rPr lang="en-US" sz="1800" b="1" dirty="0" err="1">
                <a:latin typeface="Consolas" panose="020B0609020204030204" pitchFamily="49" charset="0"/>
              </a:rPr>
              <a:t>Ime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endParaRPr lang="sr-Latn-RS" sz="1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1800" dirty="0">
                <a:latin typeface="Consolas" panose="020B0609020204030204" pitchFamily="49" charset="0"/>
              </a:rPr>
              <a:t>    public string </a:t>
            </a:r>
            <a:r>
              <a:rPr lang="sr-Latn-RS" sz="1800" b="1" dirty="0">
                <a:latin typeface="Consolas" panose="020B0609020204030204" pitchFamily="49" charset="0"/>
              </a:rPr>
              <a:t>Prezime</a:t>
            </a:r>
            <a:r>
              <a:rPr lang="sr-Latn-RS" sz="1800" dirty="0">
                <a:latin typeface="Consolas" panose="020B0609020204030204" pitchFamily="49" charset="0"/>
              </a:rPr>
              <a:t>()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  <a:endParaRPr lang="sr-Latn-R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1800" dirty="0">
                <a:latin typeface="Consolas" panose="020B0609020204030204" pitchFamily="49" charset="0"/>
              </a:rPr>
              <a:t>    public void </a:t>
            </a:r>
            <a:r>
              <a:rPr lang="sr-Latn-RS" sz="1800" b="1" dirty="0">
                <a:latin typeface="Consolas" panose="020B0609020204030204" pitchFamily="49" charset="0"/>
              </a:rPr>
              <a:t>NapraviTransakciju</a:t>
            </a:r>
            <a:r>
              <a:rPr lang="sr-Latn-RS" sz="1800" dirty="0">
                <a:latin typeface="Consolas" panose="020B0609020204030204" pitchFamily="49" charset="0"/>
              </a:rPr>
              <a:t>(double </a:t>
            </a:r>
            <a:r>
              <a:rPr lang="sr-Latn-RS" sz="1800" b="1" dirty="0">
                <a:latin typeface="Consolas" panose="020B0609020204030204" pitchFamily="49" charset="0"/>
              </a:rPr>
              <a:t>iznos</a:t>
            </a:r>
            <a:r>
              <a:rPr lang="sr-Latn-RS" sz="1800" dirty="0">
                <a:latin typeface="Consolas" panose="020B0609020204030204" pitchFamily="49" charset="0"/>
              </a:rPr>
              <a:t>)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class </a:t>
            </a:r>
            <a:r>
              <a:rPr lang="en-US" sz="1800" b="1" dirty="0" err="1">
                <a:latin typeface="Consolas" panose="020B0609020204030204" pitchFamily="49" charset="0"/>
              </a:rPr>
              <a:t>KorisnikBanke</a:t>
            </a:r>
            <a:r>
              <a:rPr lang="en-US" sz="1800" dirty="0">
                <a:latin typeface="Consolas" panose="020B0609020204030204" pitchFamily="49" charset="0"/>
              </a:rPr>
              <a:t> : </a:t>
            </a:r>
            <a:r>
              <a:rPr lang="en-US" sz="1800" b="1" dirty="0" err="1">
                <a:latin typeface="Consolas" panose="020B0609020204030204" pitchFamily="49" charset="0"/>
              </a:rPr>
              <a:t>IKorisnikBanke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// od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ove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klase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je sad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zahtevano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da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ispuni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dogovor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IKorisnikBanke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tj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 mora da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ima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metode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Ime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Prezime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NapraviTransakciju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(double)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sr-Latn-RS" sz="1800" dirty="0">
              <a:latin typeface="Consolas" panose="020B06090202040302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33AD14-B576-4C46-A9A9-2A605808E3C3}"/>
              </a:ext>
            </a:extLst>
          </p:cNvPr>
          <p:cNvSpPr/>
          <p:nvPr/>
        </p:nvSpPr>
        <p:spPr>
          <a:xfrm>
            <a:off x="3699545" y="4823670"/>
            <a:ext cx="227930" cy="30078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7C6EB-29C0-4610-8040-5217D67F4768}"/>
              </a:ext>
            </a:extLst>
          </p:cNvPr>
          <p:cNvSpPr txBox="1"/>
          <p:nvPr/>
        </p:nvSpPr>
        <p:spPr>
          <a:xfrm>
            <a:off x="2565400" y="4519715"/>
            <a:ext cx="784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“</a:t>
            </a:r>
            <a:r>
              <a:rPr lang="en-US" sz="1400" dirty="0" err="1">
                <a:solidFill>
                  <a:srgbClr val="7030A0"/>
                </a:solidFill>
              </a:rPr>
              <a:t>KorisnikBanke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b="1" u="sng" dirty="0">
                <a:solidFill>
                  <a:srgbClr val="7030A0"/>
                </a:solidFill>
              </a:rPr>
              <a:t>je</a:t>
            </a:r>
            <a:r>
              <a:rPr lang="en-US" sz="1400" i="1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IKorisnikBanke</a:t>
            </a:r>
            <a:r>
              <a:rPr lang="en-US" sz="1400" i="1" dirty="0">
                <a:solidFill>
                  <a:srgbClr val="7030A0"/>
                </a:solidFill>
              </a:rPr>
              <a:t>”</a:t>
            </a:r>
            <a:r>
              <a:rPr lang="sr-Latn-RS" sz="1400" i="1" dirty="0">
                <a:solidFill>
                  <a:srgbClr val="7030A0"/>
                </a:solidFill>
              </a:rPr>
              <a:t> </a:t>
            </a:r>
            <a:r>
              <a:rPr lang="sr-Latn-RS" sz="1400" dirty="0">
                <a:solidFill>
                  <a:srgbClr val="7030A0"/>
                </a:solidFill>
              </a:rPr>
              <a:t>tj. KorisnikBanke ispunjava ugovor koji se zove </a:t>
            </a:r>
            <a:r>
              <a:rPr lang="sr-Latn-RS" sz="1400" b="1" dirty="0">
                <a:solidFill>
                  <a:srgbClr val="7030A0"/>
                </a:solidFill>
              </a:rPr>
              <a:t>IKorisnikBanke</a:t>
            </a:r>
            <a:endParaRPr 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478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E6A86E-1EBB-4B65-87EF-144BB9556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 </a:t>
            </a:r>
            <a:r>
              <a:rPr lang="en-US" dirty="0" err="1"/>
              <a:t>Nasle</a:t>
            </a:r>
            <a:r>
              <a:rPr lang="sr-Latn-RS" dirty="0"/>
              <a:t>đivanja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844E98D-5F41-4C02-8993-C212F56AD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47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Nasle</a:t>
            </a:r>
            <a:r>
              <a:rPr lang="sr-Latn-RS" dirty="0"/>
              <a:t>đivanje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Treba da imamo što manje ponavljanja u kodu. Treba dozvoliti sličnim stvarima da budu povezane u hijerarhiji.</a:t>
            </a:r>
          </a:p>
          <a:p>
            <a:r>
              <a:rPr lang="sr-Latn-RS" dirty="0"/>
              <a:t>DRY princip: </a:t>
            </a:r>
            <a:r>
              <a:rPr lang="sr-Latn-RS" b="1" dirty="0"/>
              <a:t>D</a:t>
            </a:r>
            <a:r>
              <a:rPr lang="sr-Latn-RS" dirty="0"/>
              <a:t>on</a:t>
            </a:r>
            <a:r>
              <a:rPr lang="en-US" dirty="0"/>
              <a:t>’t </a:t>
            </a:r>
            <a:r>
              <a:rPr lang="en-US" b="1" dirty="0"/>
              <a:t>R</a:t>
            </a:r>
            <a:r>
              <a:rPr lang="en-US" dirty="0"/>
              <a:t>epeat </a:t>
            </a:r>
            <a:r>
              <a:rPr lang="en-US" b="1" dirty="0"/>
              <a:t>Y</a:t>
            </a:r>
            <a:r>
              <a:rPr lang="en-US" dirty="0"/>
              <a:t>ourself</a:t>
            </a:r>
            <a:endParaRPr lang="sr-Latn-R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086FA-A86D-4B93-B2AD-B204BBFC1EED}"/>
              </a:ext>
            </a:extLst>
          </p:cNvPr>
          <p:cNvSpPr txBox="1"/>
          <p:nvPr/>
        </p:nvSpPr>
        <p:spPr>
          <a:xfrm>
            <a:off x="754380" y="3246120"/>
            <a:ext cx="8100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>
                <a:latin typeface="Consolas" panose="020B0609020204030204" pitchFamily="49" charset="0"/>
              </a:rPr>
              <a:t>Mac</a:t>
            </a:r>
            <a:r>
              <a:rPr lang="sr-Latn-RS" b="1" dirty="0">
                <a:latin typeface="Consolas" panose="020B0609020204030204" pitchFamily="49" charset="0"/>
              </a:rPr>
              <a:t>ka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string </a:t>
            </a:r>
            <a:r>
              <a:rPr lang="sr-Latn-RS" b="1" dirty="0">
                <a:latin typeface="Consolas" panose="020B0609020204030204" pitchFamily="49" charset="0"/>
              </a:rPr>
              <a:t>uzvik </a:t>
            </a:r>
            <a:r>
              <a:rPr lang="en-US" dirty="0">
                <a:latin typeface="Consolas" panose="020B0609020204030204" pitchFamily="49" charset="0"/>
              </a:rPr>
              <a:t>= “</a:t>
            </a:r>
            <a:r>
              <a:rPr lang="en-US" dirty="0" err="1">
                <a:latin typeface="Consolas" panose="020B0609020204030204" pitchFamily="49" charset="0"/>
              </a:rPr>
              <a:t>Mjau</a:t>
            </a:r>
            <a:r>
              <a:rPr lang="en-US" dirty="0">
                <a:latin typeface="Consolas" panose="020B0609020204030204" pitchFamily="49" charset="0"/>
              </a:rPr>
              <a:t>”;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void </a:t>
            </a:r>
            <a:r>
              <a:rPr lang="en-US" b="1" dirty="0" err="1">
                <a:latin typeface="Consolas" panose="020B0609020204030204" pitchFamily="49" charset="0"/>
              </a:rPr>
              <a:t>Prica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8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Konstruktor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r-Latn-RS" sz="2400" dirty="0">
                <a:latin typeface="Consolas" panose="020B0609020204030204" pitchFamily="49" charset="0"/>
              </a:rPr>
              <a:t>class KorisnikBanke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private string </a:t>
            </a:r>
            <a:r>
              <a:rPr lang="en-US" sz="2400" b="1" dirty="0" err="1">
                <a:latin typeface="Consolas" panose="020B0609020204030204" pitchFamily="49" charset="0"/>
              </a:rPr>
              <a:t>ime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private string </a:t>
            </a:r>
            <a:r>
              <a:rPr lang="en-US" sz="2400" b="1" dirty="0" err="1">
                <a:latin typeface="Consolas" panose="020B0609020204030204" pitchFamily="49" charset="0"/>
              </a:rPr>
              <a:t>prezime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private int </a:t>
            </a:r>
            <a:r>
              <a:rPr lang="en-US" sz="2400" b="1" dirty="0" err="1">
                <a:latin typeface="Consolas" panose="020B0609020204030204" pitchFamily="49" charset="0"/>
              </a:rPr>
              <a:t>pib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KorisnikBanke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k</a:t>
            </a:r>
            <a:r>
              <a:rPr lang="en-US" sz="2400" dirty="0">
                <a:latin typeface="Consolas" panose="020B0609020204030204" pitchFamily="49" charset="0"/>
              </a:rPr>
              <a:t> = new </a:t>
            </a:r>
            <a:r>
              <a:rPr lang="en-US" sz="2400" dirty="0" err="1">
                <a:latin typeface="Consolas" panose="020B0609020204030204" pitchFamily="49" charset="0"/>
              </a:rPr>
              <a:t>KorisnikBanke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k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latin typeface="Consolas" panose="020B0609020204030204" pitchFamily="49" charset="0"/>
              </a:rPr>
              <a:t>ime</a:t>
            </a:r>
            <a:r>
              <a:rPr lang="en-US" sz="2400" dirty="0">
                <a:latin typeface="Consolas" panose="020B0609020204030204" pitchFamily="49" charset="0"/>
              </a:rPr>
              <a:t> = “</a:t>
            </a:r>
            <a:r>
              <a:rPr lang="en-US" sz="2400" dirty="0" err="1">
                <a:latin typeface="Consolas" panose="020B0609020204030204" pitchFamily="49" charset="0"/>
              </a:rPr>
              <a:t>Milojko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23492903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Nasle</a:t>
            </a:r>
            <a:r>
              <a:rPr lang="sr-Latn-RS" dirty="0"/>
              <a:t>đivanje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Treba da imamo što manje ponavljanja u kodu. Treba dozvoliti sličnim stvarima da budu povezane u hijerarhiji.</a:t>
            </a:r>
          </a:p>
          <a:p>
            <a:r>
              <a:rPr lang="sr-Latn-RS" dirty="0"/>
              <a:t>DRY princip: </a:t>
            </a:r>
            <a:r>
              <a:rPr lang="sr-Latn-RS" b="1" dirty="0"/>
              <a:t>D</a:t>
            </a:r>
            <a:r>
              <a:rPr lang="sr-Latn-RS" dirty="0"/>
              <a:t>on</a:t>
            </a:r>
            <a:r>
              <a:rPr lang="en-US" dirty="0"/>
              <a:t>’t </a:t>
            </a:r>
            <a:r>
              <a:rPr lang="en-US" b="1" dirty="0"/>
              <a:t>R</a:t>
            </a:r>
            <a:r>
              <a:rPr lang="en-US" dirty="0"/>
              <a:t>epeat </a:t>
            </a:r>
            <a:r>
              <a:rPr lang="en-US" b="1" dirty="0"/>
              <a:t>Y</a:t>
            </a:r>
            <a:r>
              <a:rPr lang="en-US" dirty="0"/>
              <a:t>ourself</a:t>
            </a:r>
            <a:endParaRPr lang="sr-Latn-R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086FA-A86D-4B93-B2AD-B204BBFC1EED}"/>
              </a:ext>
            </a:extLst>
          </p:cNvPr>
          <p:cNvSpPr txBox="1"/>
          <p:nvPr/>
        </p:nvSpPr>
        <p:spPr>
          <a:xfrm>
            <a:off x="754380" y="3246120"/>
            <a:ext cx="8100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>
                <a:latin typeface="Consolas" panose="020B0609020204030204" pitchFamily="49" charset="0"/>
              </a:rPr>
              <a:t>Mac</a:t>
            </a:r>
            <a:r>
              <a:rPr lang="sr-Latn-RS" b="1" dirty="0">
                <a:latin typeface="Consolas" panose="020B0609020204030204" pitchFamily="49" charset="0"/>
              </a:rPr>
              <a:t>ka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string </a:t>
            </a:r>
            <a:r>
              <a:rPr lang="sr-Latn-RS" b="1" dirty="0">
                <a:latin typeface="Consolas" panose="020B0609020204030204" pitchFamily="49" charset="0"/>
              </a:rPr>
              <a:t>uzvik </a:t>
            </a:r>
            <a:r>
              <a:rPr lang="en-US" dirty="0">
                <a:latin typeface="Consolas" panose="020B0609020204030204" pitchFamily="49" charset="0"/>
              </a:rPr>
              <a:t>= “</a:t>
            </a:r>
            <a:r>
              <a:rPr lang="en-US" dirty="0" err="1">
                <a:latin typeface="Consolas" panose="020B0609020204030204" pitchFamily="49" charset="0"/>
              </a:rPr>
              <a:t>Mjau</a:t>
            </a:r>
            <a:r>
              <a:rPr lang="en-US" dirty="0">
                <a:latin typeface="Consolas" panose="020B0609020204030204" pitchFamily="49" charset="0"/>
              </a:rPr>
              <a:t>”;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void </a:t>
            </a:r>
            <a:r>
              <a:rPr lang="en-US" b="1" dirty="0" err="1">
                <a:latin typeface="Consolas" panose="020B0609020204030204" pitchFamily="49" charset="0"/>
              </a:rPr>
              <a:t>Prica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D27A3-E45D-451C-889B-3E0E96A558D8}"/>
              </a:ext>
            </a:extLst>
          </p:cNvPr>
          <p:cNvSpPr txBox="1"/>
          <p:nvPr/>
        </p:nvSpPr>
        <p:spPr>
          <a:xfrm>
            <a:off x="5890260" y="3246119"/>
            <a:ext cx="8100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>
                <a:latin typeface="Consolas" panose="020B0609020204030204" pitchFamily="49" charset="0"/>
              </a:rPr>
              <a:t>Pas</a:t>
            </a:r>
            <a:r>
              <a:rPr lang="sr-Latn-R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string </a:t>
            </a:r>
            <a:r>
              <a:rPr lang="sr-Latn-RS" b="1" dirty="0">
                <a:latin typeface="Consolas" panose="020B0609020204030204" pitchFamily="49" charset="0"/>
              </a:rPr>
              <a:t>uzvik </a:t>
            </a:r>
            <a:r>
              <a:rPr lang="en-US" dirty="0">
                <a:latin typeface="Consolas" panose="020B0609020204030204" pitchFamily="49" charset="0"/>
              </a:rPr>
              <a:t>= “</a:t>
            </a:r>
            <a:r>
              <a:rPr lang="en-US" dirty="0" err="1">
                <a:latin typeface="Consolas" panose="020B0609020204030204" pitchFamily="49" charset="0"/>
              </a:rPr>
              <a:t>Vau</a:t>
            </a:r>
            <a:r>
              <a:rPr lang="en-US" dirty="0">
                <a:latin typeface="Consolas" panose="020B0609020204030204" pitchFamily="49" charset="0"/>
              </a:rPr>
              <a:t>”;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void </a:t>
            </a:r>
            <a:r>
              <a:rPr lang="en-US" b="1" dirty="0" err="1">
                <a:latin typeface="Consolas" panose="020B0609020204030204" pitchFamily="49" charset="0"/>
              </a:rPr>
              <a:t>Prica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997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Nasle</a:t>
            </a:r>
            <a:r>
              <a:rPr lang="sr-Latn-RS" dirty="0"/>
              <a:t>đivanje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Treba da imamo što manje ponavljanja u kodu. Treba dozvoliti sličnim stvarima da budu povezane u hijerarhiji.</a:t>
            </a:r>
          </a:p>
          <a:p>
            <a:r>
              <a:rPr lang="sr-Latn-RS" dirty="0"/>
              <a:t>DRY princip: </a:t>
            </a:r>
            <a:r>
              <a:rPr lang="sr-Latn-RS" b="1" dirty="0"/>
              <a:t>D</a:t>
            </a:r>
            <a:r>
              <a:rPr lang="sr-Latn-RS" dirty="0"/>
              <a:t>on</a:t>
            </a:r>
            <a:r>
              <a:rPr lang="en-US" dirty="0"/>
              <a:t>’t </a:t>
            </a:r>
            <a:r>
              <a:rPr lang="en-US" b="1" dirty="0"/>
              <a:t>R</a:t>
            </a:r>
            <a:r>
              <a:rPr lang="en-US" dirty="0"/>
              <a:t>epeat </a:t>
            </a:r>
            <a:r>
              <a:rPr lang="en-US" b="1" dirty="0"/>
              <a:t>Y</a:t>
            </a:r>
            <a:r>
              <a:rPr lang="en-US" dirty="0"/>
              <a:t>ourself</a:t>
            </a:r>
            <a:endParaRPr lang="sr-Latn-R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086FA-A86D-4B93-B2AD-B204BBFC1EED}"/>
              </a:ext>
            </a:extLst>
          </p:cNvPr>
          <p:cNvSpPr txBox="1"/>
          <p:nvPr/>
        </p:nvSpPr>
        <p:spPr>
          <a:xfrm>
            <a:off x="754380" y="3246120"/>
            <a:ext cx="8100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>
                <a:latin typeface="Consolas" panose="020B0609020204030204" pitchFamily="49" charset="0"/>
              </a:rPr>
              <a:t>Mac</a:t>
            </a:r>
            <a:r>
              <a:rPr lang="sr-Latn-RS" b="1" dirty="0">
                <a:latin typeface="Consolas" panose="020B0609020204030204" pitchFamily="49" charset="0"/>
              </a:rPr>
              <a:t>ka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string </a:t>
            </a:r>
            <a:r>
              <a:rPr lang="sr-Latn-RS" b="1" dirty="0">
                <a:latin typeface="Consolas" panose="020B0609020204030204" pitchFamily="49" charset="0"/>
              </a:rPr>
              <a:t>uzvik </a:t>
            </a:r>
            <a:r>
              <a:rPr lang="en-US" dirty="0">
                <a:latin typeface="Consolas" panose="020B0609020204030204" pitchFamily="49" charset="0"/>
              </a:rPr>
              <a:t>= “</a:t>
            </a:r>
            <a:r>
              <a:rPr lang="en-US" dirty="0" err="1">
                <a:latin typeface="Consolas" panose="020B0609020204030204" pitchFamily="49" charset="0"/>
              </a:rPr>
              <a:t>Mjau</a:t>
            </a:r>
            <a:r>
              <a:rPr lang="en-US" dirty="0">
                <a:latin typeface="Consolas" panose="020B0609020204030204" pitchFamily="49" charset="0"/>
              </a:rPr>
              <a:t>”;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void </a:t>
            </a:r>
            <a:r>
              <a:rPr lang="en-US" b="1" dirty="0" err="1">
                <a:latin typeface="Consolas" panose="020B0609020204030204" pitchFamily="49" charset="0"/>
              </a:rPr>
              <a:t>Prica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D27A3-E45D-451C-889B-3E0E96A558D8}"/>
              </a:ext>
            </a:extLst>
          </p:cNvPr>
          <p:cNvSpPr txBox="1"/>
          <p:nvPr/>
        </p:nvSpPr>
        <p:spPr>
          <a:xfrm>
            <a:off x="5890260" y="3246119"/>
            <a:ext cx="8100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>
                <a:latin typeface="Consolas" panose="020B0609020204030204" pitchFamily="49" charset="0"/>
              </a:rPr>
              <a:t>Pas</a:t>
            </a:r>
            <a:r>
              <a:rPr lang="sr-Latn-R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string </a:t>
            </a:r>
            <a:r>
              <a:rPr lang="sr-Latn-RS" b="1" dirty="0">
                <a:latin typeface="Consolas" panose="020B0609020204030204" pitchFamily="49" charset="0"/>
              </a:rPr>
              <a:t>uzvik </a:t>
            </a:r>
            <a:r>
              <a:rPr lang="en-US" dirty="0">
                <a:latin typeface="Consolas" panose="020B0609020204030204" pitchFamily="49" charset="0"/>
              </a:rPr>
              <a:t>= “</a:t>
            </a:r>
            <a:r>
              <a:rPr lang="en-US" dirty="0" err="1">
                <a:latin typeface="Consolas" panose="020B0609020204030204" pitchFamily="49" charset="0"/>
              </a:rPr>
              <a:t>Vau</a:t>
            </a:r>
            <a:r>
              <a:rPr lang="en-US" dirty="0">
                <a:latin typeface="Consolas" panose="020B0609020204030204" pitchFamily="49" charset="0"/>
              </a:rPr>
              <a:t>”;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void </a:t>
            </a:r>
            <a:r>
              <a:rPr lang="en-US" b="1" dirty="0" err="1">
                <a:latin typeface="Consolas" panose="020B0609020204030204" pitchFamily="49" charset="0"/>
              </a:rPr>
              <a:t>Prica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DCE85-15E9-44C8-99FB-5CABAA9CAC2B}"/>
              </a:ext>
            </a:extLst>
          </p:cNvPr>
          <p:cNvSpPr txBox="1"/>
          <p:nvPr/>
        </p:nvSpPr>
        <p:spPr>
          <a:xfrm>
            <a:off x="754380" y="5006340"/>
            <a:ext cx="8100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>
                <a:latin typeface="Consolas" panose="020B0609020204030204" pitchFamily="49" charset="0"/>
              </a:rPr>
              <a:t>Mis</a:t>
            </a:r>
            <a:r>
              <a:rPr lang="sr-Latn-R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string </a:t>
            </a:r>
            <a:r>
              <a:rPr lang="sr-Latn-RS" b="1" dirty="0">
                <a:latin typeface="Consolas" panose="020B0609020204030204" pitchFamily="49" charset="0"/>
              </a:rPr>
              <a:t>uzvik </a:t>
            </a:r>
            <a:r>
              <a:rPr lang="en-US" dirty="0">
                <a:latin typeface="Consolas" panose="020B0609020204030204" pitchFamily="49" charset="0"/>
              </a:rPr>
              <a:t>= “</a:t>
            </a:r>
            <a:r>
              <a:rPr lang="en-US" dirty="0" err="1">
                <a:latin typeface="Consolas" panose="020B0609020204030204" pitchFamily="49" charset="0"/>
              </a:rPr>
              <a:t>Miu</a:t>
            </a:r>
            <a:r>
              <a:rPr lang="en-US" dirty="0">
                <a:latin typeface="Consolas" panose="020B0609020204030204" pitchFamily="49" charset="0"/>
              </a:rPr>
              <a:t>”;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void </a:t>
            </a:r>
            <a:r>
              <a:rPr lang="en-US" b="1" dirty="0" err="1">
                <a:latin typeface="Consolas" panose="020B0609020204030204" pitchFamily="49" charset="0"/>
              </a:rPr>
              <a:t>Prica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036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Nasle</a:t>
            </a:r>
            <a:r>
              <a:rPr lang="sr-Latn-RS" dirty="0"/>
              <a:t>đivanje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Treba da imamo što manje ponavljanja u kodu. Treba dozvoliti sličnim stvarima da budu povezane u hijerarhiji.</a:t>
            </a:r>
          </a:p>
          <a:p>
            <a:r>
              <a:rPr lang="sr-Latn-RS" dirty="0"/>
              <a:t>DRY princip: </a:t>
            </a:r>
            <a:r>
              <a:rPr lang="sr-Latn-RS" b="1" dirty="0"/>
              <a:t>D</a:t>
            </a:r>
            <a:r>
              <a:rPr lang="sr-Latn-RS" dirty="0"/>
              <a:t>on</a:t>
            </a:r>
            <a:r>
              <a:rPr lang="en-US" dirty="0"/>
              <a:t>’t </a:t>
            </a:r>
            <a:r>
              <a:rPr lang="en-US" b="1" dirty="0"/>
              <a:t>R</a:t>
            </a:r>
            <a:r>
              <a:rPr lang="en-US" dirty="0"/>
              <a:t>epeat </a:t>
            </a:r>
            <a:r>
              <a:rPr lang="en-US" b="1" dirty="0"/>
              <a:t>Y</a:t>
            </a:r>
            <a:r>
              <a:rPr lang="en-US" dirty="0"/>
              <a:t>ourself</a:t>
            </a:r>
            <a:endParaRPr lang="sr-Latn-R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9D7AD-BB75-42F5-86BE-115C268676B6}"/>
              </a:ext>
            </a:extLst>
          </p:cNvPr>
          <p:cNvSpPr txBox="1"/>
          <p:nvPr/>
        </p:nvSpPr>
        <p:spPr>
          <a:xfrm>
            <a:off x="754380" y="3246120"/>
            <a:ext cx="8100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</a:t>
            </a: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b="1" dirty="0" err="1">
                <a:latin typeface="Consolas" panose="020B0609020204030204" pitchFamily="49" charset="0"/>
              </a:rPr>
              <a:t>Zivotinja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string </a:t>
            </a:r>
            <a:r>
              <a:rPr lang="sr-Latn-RS" b="1" dirty="0">
                <a:latin typeface="Consolas" panose="020B0609020204030204" pitchFamily="49" charset="0"/>
              </a:rPr>
              <a:t>Uzvik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b="1" dirty="0">
                <a:latin typeface="Consolas" panose="020B0609020204030204" pitchFamily="49" charset="0"/>
              </a:rPr>
              <a:t> get;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protected</a:t>
            </a:r>
            <a:r>
              <a:rPr lang="en-US" b="1" dirty="0">
                <a:latin typeface="Consolas" panose="020B0609020204030204" pitchFamily="49" charset="0"/>
              </a:rPr>
              <a:t> set </a:t>
            </a: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void </a:t>
            </a:r>
            <a:r>
              <a:rPr lang="en-US" b="1" dirty="0" err="1">
                <a:latin typeface="Consolas" panose="020B0609020204030204" pitchFamily="49" charset="0"/>
              </a:rPr>
              <a:t>Prica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41357B-64E6-4591-B014-A9B303F7B1CD}"/>
              </a:ext>
            </a:extLst>
          </p:cNvPr>
          <p:cNvSpPr txBox="1"/>
          <p:nvPr/>
        </p:nvSpPr>
        <p:spPr>
          <a:xfrm>
            <a:off x="4555222" y="3275111"/>
            <a:ext cx="6375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>
                <a:solidFill>
                  <a:srgbClr val="7030A0"/>
                </a:solidFill>
              </a:rPr>
              <a:t>kao private, ali dostupno ovoj klasi i svim koje je naslede</a:t>
            </a:r>
            <a:endParaRPr 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5521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Nasle</a:t>
            </a:r>
            <a:r>
              <a:rPr lang="sr-Latn-RS" dirty="0"/>
              <a:t>đivanje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Treba da imamo što manje ponavljanja u kodu. Treba dozvoliti sličnim stvarima da budu povezane u hijerarhiji.</a:t>
            </a:r>
          </a:p>
          <a:p>
            <a:r>
              <a:rPr lang="sr-Latn-RS" dirty="0"/>
              <a:t>DRY princip: </a:t>
            </a:r>
            <a:r>
              <a:rPr lang="sr-Latn-RS" b="1" dirty="0"/>
              <a:t>D</a:t>
            </a:r>
            <a:r>
              <a:rPr lang="sr-Latn-RS" dirty="0"/>
              <a:t>on</a:t>
            </a:r>
            <a:r>
              <a:rPr lang="en-US" dirty="0"/>
              <a:t>’t </a:t>
            </a:r>
            <a:r>
              <a:rPr lang="en-US" b="1" dirty="0"/>
              <a:t>R</a:t>
            </a:r>
            <a:r>
              <a:rPr lang="en-US" dirty="0"/>
              <a:t>epeat </a:t>
            </a:r>
            <a:r>
              <a:rPr lang="en-US" b="1" dirty="0"/>
              <a:t>Y</a:t>
            </a:r>
            <a:r>
              <a:rPr lang="en-US" dirty="0"/>
              <a:t>ourself</a:t>
            </a:r>
            <a:endParaRPr lang="sr-Latn-R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9D7AD-BB75-42F5-86BE-115C268676B6}"/>
              </a:ext>
            </a:extLst>
          </p:cNvPr>
          <p:cNvSpPr txBox="1"/>
          <p:nvPr/>
        </p:nvSpPr>
        <p:spPr>
          <a:xfrm>
            <a:off x="754380" y="3246120"/>
            <a:ext cx="81000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</a:t>
            </a: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b="1" dirty="0" err="1">
                <a:latin typeface="Consolas" panose="020B0609020204030204" pitchFamily="49" charset="0"/>
              </a:rPr>
              <a:t>Zivotinja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sr-Latn-RS" dirty="0">
                <a:latin typeface="Consolas" panose="020B0609020204030204" pitchFamily="49" charset="0"/>
              </a:rPr>
              <a:t>string </a:t>
            </a:r>
            <a:r>
              <a:rPr lang="sr-Latn-RS" b="1" dirty="0">
                <a:latin typeface="Consolas" panose="020B0609020204030204" pitchFamily="49" charset="0"/>
              </a:rPr>
              <a:t>Uzvik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b="1" dirty="0">
                <a:latin typeface="Consolas" panose="020B0609020204030204" pitchFamily="49" charset="0"/>
              </a:rPr>
              <a:t> get; protected set </a:t>
            </a: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void </a:t>
            </a:r>
            <a:r>
              <a:rPr lang="en-US" b="1" dirty="0" err="1">
                <a:latin typeface="Consolas" panose="020B0609020204030204" pitchFamily="49" charset="0"/>
              </a:rPr>
              <a:t>Prica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Macka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Zivotinja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</a:t>
            </a:r>
            <a:r>
              <a:rPr lang="en-US" dirty="0" err="1">
                <a:latin typeface="Consolas" panose="020B0609020204030204" pitchFamily="49" charset="0"/>
              </a:rPr>
              <a:t>Macka</a:t>
            </a:r>
            <a:r>
              <a:rPr lang="en-US" dirty="0">
                <a:latin typeface="Consolas" panose="020B0609020204030204" pitchFamily="49" charset="0"/>
              </a:rPr>
              <a:t>() { </a:t>
            </a:r>
            <a:r>
              <a:rPr lang="en-US" dirty="0" err="1">
                <a:latin typeface="Consolas" panose="020B0609020204030204" pitchFamily="49" charset="0"/>
              </a:rPr>
              <a:t>this.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 = “</a:t>
            </a:r>
            <a:r>
              <a:rPr lang="en-US" dirty="0" err="1">
                <a:latin typeface="Consolas" panose="020B0609020204030204" pitchFamily="49" charset="0"/>
              </a:rPr>
              <a:t>Mjau</a:t>
            </a:r>
            <a:r>
              <a:rPr lang="en-US" dirty="0">
                <a:latin typeface="Consolas" panose="020B0609020204030204" pitchFamily="49" charset="0"/>
              </a:rPr>
              <a:t>”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130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Nasle</a:t>
            </a:r>
            <a:r>
              <a:rPr lang="sr-Latn-RS" dirty="0"/>
              <a:t>đivanje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Treba da imamo što manje ponavljanja u kodu. Treba dozvoliti sličnim stvarima da budu povezane u hijerarhiji.</a:t>
            </a:r>
          </a:p>
          <a:p>
            <a:r>
              <a:rPr lang="sr-Latn-RS" dirty="0"/>
              <a:t>DRY princip: </a:t>
            </a:r>
            <a:r>
              <a:rPr lang="sr-Latn-RS" b="1" dirty="0"/>
              <a:t>D</a:t>
            </a:r>
            <a:r>
              <a:rPr lang="sr-Latn-RS" dirty="0"/>
              <a:t>on</a:t>
            </a:r>
            <a:r>
              <a:rPr lang="en-US" dirty="0"/>
              <a:t>’t </a:t>
            </a:r>
            <a:r>
              <a:rPr lang="en-US" b="1" dirty="0"/>
              <a:t>R</a:t>
            </a:r>
            <a:r>
              <a:rPr lang="en-US" dirty="0"/>
              <a:t>epeat </a:t>
            </a:r>
            <a:r>
              <a:rPr lang="en-US" b="1" dirty="0"/>
              <a:t>Y</a:t>
            </a:r>
            <a:r>
              <a:rPr lang="en-US" dirty="0"/>
              <a:t>ourself</a:t>
            </a:r>
            <a:endParaRPr lang="sr-Latn-R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9D7AD-BB75-42F5-86BE-115C268676B6}"/>
              </a:ext>
            </a:extLst>
          </p:cNvPr>
          <p:cNvSpPr txBox="1"/>
          <p:nvPr/>
        </p:nvSpPr>
        <p:spPr>
          <a:xfrm>
            <a:off x="754380" y="3246120"/>
            <a:ext cx="81000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latin typeface="Consolas" panose="020B0609020204030204" pitchFamily="49" charset="0"/>
              </a:rPr>
              <a:t>public </a:t>
            </a:r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b="1" dirty="0" err="1">
                <a:latin typeface="Consolas" panose="020B0609020204030204" pitchFamily="49" charset="0"/>
              </a:rPr>
              <a:t>Zivotinja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endParaRPr lang="sr-Latn-R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sr-Latn-RS" sz="1600" dirty="0">
                <a:latin typeface="Consolas" panose="020B0609020204030204" pitchFamily="49" charset="0"/>
              </a:rPr>
              <a:t>string </a:t>
            </a:r>
            <a:r>
              <a:rPr lang="sr-Latn-RS" sz="1600" b="1" dirty="0">
                <a:latin typeface="Consolas" panose="020B0609020204030204" pitchFamily="49" charset="0"/>
              </a:rPr>
              <a:t>Uzvik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b="1" dirty="0">
                <a:latin typeface="Consolas" panose="020B0609020204030204" pitchFamily="49" charset="0"/>
              </a:rPr>
              <a:t> get; protected set </a:t>
            </a:r>
            <a:r>
              <a:rPr lang="en-US" sz="1600" dirty="0"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public void </a:t>
            </a:r>
            <a:r>
              <a:rPr lang="en-US" sz="1600" b="1" dirty="0" err="1">
                <a:latin typeface="Consolas" panose="020B0609020204030204" pitchFamily="49" charset="0"/>
              </a:rPr>
              <a:t>Prica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latin typeface="Consolas" panose="020B0609020204030204" pitchFamily="49" charset="0"/>
              </a:rPr>
              <a:t>WriteLine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latin typeface="Consolas" panose="020B0609020204030204" pitchFamily="49" charset="0"/>
              </a:rPr>
              <a:t>Uzvik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b="1" dirty="0" err="1">
                <a:latin typeface="Consolas" panose="020B0609020204030204" pitchFamily="49" charset="0"/>
              </a:rPr>
              <a:t>Macka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b="1" dirty="0" err="1">
                <a:latin typeface="Consolas" panose="020B0609020204030204" pitchFamily="49" charset="0"/>
              </a:rPr>
              <a:t>Zivotinja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latin typeface="Consolas" panose="020B0609020204030204" pitchFamily="49" charset="0"/>
              </a:rPr>
              <a:t>Macka</a:t>
            </a:r>
            <a:r>
              <a:rPr lang="en-US" sz="1600" dirty="0">
                <a:latin typeface="Consolas" panose="020B0609020204030204" pitchFamily="49" charset="0"/>
              </a:rPr>
              <a:t>() { </a:t>
            </a:r>
            <a:r>
              <a:rPr lang="en-US" sz="1600" dirty="0" err="1">
                <a:latin typeface="Consolas" panose="020B0609020204030204" pitchFamily="49" charset="0"/>
              </a:rPr>
              <a:t>this.</a:t>
            </a:r>
            <a:r>
              <a:rPr lang="en-US" sz="1600" b="1" dirty="0" err="1">
                <a:latin typeface="Consolas" panose="020B0609020204030204" pitchFamily="49" charset="0"/>
              </a:rPr>
              <a:t>Uzvik</a:t>
            </a:r>
            <a:r>
              <a:rPr lang="en-US" sz="1600" dirty="0">
                <a:latin typeface="Consolas" panose="020B0609020204030204" pitchFamily="49" charset="0"/>
              </a:rPr>
              <a:t> = “</a:t>
            </a:r>
            <a:r>
              <a:rPr lang="en-US" sz="1600" dirty="0" err="1">
                <a:latin typeface="Consolas" panose="020B0609020204030204" pitchFamily="49" charset="0"/>
              </a:rPr>
              <a:t>Mjau</a:t>
            </a:r>
            <a:r>
              <a:rPr lang="en-US" sz="1600" dirty="0">
                <a:latin typeface="Consolas" panose="020B0609020204030204" pitchFamily="49" charset="0"/>
              </a:rPr>
              <a:t>”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sr-Latn-R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 err="1">
                <a:latin typeface="Consolas" panose="020B0609020204030204" pitchFamily="49" charset="0"/>
              </a:rPr>
              <a:t>Macka</a:t>
            </a:r>
            <a:r>
              <a:rPr lang="en-US" sz="1600" dirty="0">
                <a:latin typeface="Consolas" panose="020B0609020204030204" pitchFamily="49" charset="0"/>
              </a:rPr>
              <a:t> m = new </a:t>
            </a:r>
            <a:r>
              <a:rPr lang="en-US" sz="1600" b="1" dirty="0" err="1">
                <a:latin typeface="Consolas" panose="020B0609020204030204" pitchFamily="49" charset="0"/>
              </a:rPr>
              <a:t>Macka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m.</a:t>
            </a:r>
            <a:r>
              <a:rPr lang="en-US" sz="1600" b="1" dirty="0" err="1">
                <a:latin typeface="Consolas" panose="020B0609020204030204" pitchFamily="49" charset="0"/>
              </a:rPr>
              <a:t>Prica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endParaRPr lang="sr-Latn-RS" sz="1600" dirty="0">
              <a:latin typeface="Consolas" panose="020B0609020204030204" pitchFamily="49" charset="0"/>
            </a:endParaRP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73CED8-A3CC-4FF3-B47B-39F51C4D779C}"/>
              </a:ext>
            </a:extLst>
          </p:cNvPr>
          <p:cNvSpPr/>
          <p:nvPr/>
        </p:nvSpPr>
        <p:spPr>
          <a:xfrm>
            <a:off x="1005840" y="3794760"/>
            <a:ext cx="4785360" cy="7239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074AF6-2871-4A29-82E7-05BD56B9B08D}"/>
              </a:ext>
            </a:extLst>
          </p:cNvPr>
          <p:cNvCxnSpPr>
            <a:cxnSpLocks/>
          </p:cNvCxnSpPr>
          <p:nvPr/>
        </p:nvCxnSpPr>
        <p:spPr>
          <a:xfrm flipH="1">
            <a:off x="1310640" y="4518660"/>
            <a:ext cx="2049780" cy="10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364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Nasle</a:t>
            </a:r>
            <a:r>
              <a:rPr lang="sr-Latn-RS" dirty="0"/>
              <a:t>đivanje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Treba da imamo što manje ponavljanja u kodu. Treba dozvoliti sličnim stvarima da budu povezane u hijerarhiji.</a:t>
            </a:r>
          </a:p>
          <a:p>
            <a:r>
              <a:rPr lang="sr-Latn-RS" dirty="0"/>
              <a:t>DRY princip: </a:t>
            </a:r>
            <a:r>
              <a:rPr lang="sr-Latn-RS" b="1" dirty="0"/>
              <a:t>D</a:t>
            </a:r>
            <a:r>
              <a:rPr lang="sr-Latn-RS" dirty="0"/>
              <a:t>on</a:t>
            </a:r>
            <a:r>
              <a:rPr lang="en-US" dirty="0"/>
              <a:t>’t </a:t>
            </a:r>
            <a:r>
              <a:rPr lang="en-US" b="1" dirty="0"/>
              <a:t>R</a:t>
            </a:r>
            <a:r>
              <a:rPr lang="en-US" dirty="0"/>
              <a:t>epeat </a:t>
            </a:r>
            <a:r>
              <a:rPr lang="en-US" b="1" dirty="0"/>
              <a:t>Y</a:t>
            </a:r>
            <a:r>
              <a:rPr lang="en-US" dirty="0"/>
              <a:t>ourself</a:t>
            </a:r>
            <a:endParaRPr lang="sr-Latn-R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9D7AD-BB75-42F5-86BE-115C268676B6}"/>
              </a:ext>
            </a:extLst>
          </p:cNvPr>
          <p:cNvSpPr txBox="1"/>
          <p:nvPr/>
        </p:nvSpPr>
        <p:spPr>
          <a:xfrm>
            <a:off x="754380" y="3246120"/>
            <a:ext cx="81000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latin typeface="Consolas" panose="020B0609020204030204" pitchFamily="49" charset="0"/>
              </a:rPr>
              <a:t>public </a:t>
            </a:r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b="1" dirty="0" err="1">
                <a:latin typeface="Consolas" panose="020B0609020204030204" pitchFamily="49" charset="0"/>
              </a:rPr>
              <a:t>Zivotinja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endParaRPr lang="sr-Latn-R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sr-Latn-RS" sz="1600" dirty="0">
                <a:latin typeface="Consolas" panose="020B0609020204030204" pitchFamily="49" charset="0"/>
              </a:rPr>
              <a:t>string </a:t>
            </a:r>
            <a:r>
              <a:rPr lang="sr-Latn-RS" sz="1600" b="1" dirty="0">
                <a:latin typeface="Consolas" panose="020B0609020204030204" pitchFamily="49" charset="0"/>
              </a:rPr>
              <a:t>Uzvik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b="1" dirty="0">
                <a:latin typeface="Consolas" panose="020B0609020204030204" pitchFamily="49" charset="0"/>
              </a:rPr>
              <a:t> get; protected set </a:t>
            </a:r>
            <a:r>
              <a:rPr lang="en-US" sz="1600" dirty="0"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public void </a:t>
            </a:r>
            <a:r>
              <a:rPr lang="en-US" sz="1600" b="1" dirty="0" err="1">
                <a:latin typeface="Consolas" panose="020B0609020204030204" pitchFamily="49" charset="0"/>
              </a:rPr>
              <a:t>Prica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latin typeface="Consolas" panose="020B0609020204030204" pitchFamily="49" charset="0"/>
              </a:rPr>
              <a:t>WriteLine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latin typeface="Consolas" panose="020B0609020204030204" pitchFamily="49" charset="0"/>
              </a:rPr>
              <a:t>Uzvik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b="1" dirty="0" err="1">
                <a:latin typeface="Consolas" panose="020B0609020204030204" pitchFamily="49" charset="0"/>
              </a:rPr>
              <a:t>Macka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b="1" dirty="0" err="1">
                <a:latin typeface="Consolas" panose="020B0609020204030204" pitchFamily="49" charset="0"/>
              </a:rPr>
              <a:t>Zivotinja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latin typeface="Consolas" panose="020B0609020204030204" pitchFamily="49" charset="0"/>
              </a:rPr>
              <a:t>Macka</a:t>
            </a:r>
            <a:r>
              <a:rPr lang="en-US" sz="1600" dirty="0">
                <a:latin typeface="Consolas" panose="020B0609020204030204" pitchFamily="49" charset="0"/>
              </a:rPr>
              <a:t>() { </a:t>
            </a:r>
            <a:r>
              <a:rPr lang="en-US" sz="1600" dirty="0" err="1">
                <a:latin typeface="Consolas" panose="020B0609020204030204" pitchFamily="49" charset="0"/>
              </a:rPr>
              <a:t>this.</a:t>
            </a:r>
            <a:r>
              <a:rPr lang="en-US" sz="1600" b="1" dirty="0" err="1">
                <a:latin typeface="Consolas" panose="020B0609020204030204" pitchFamily="49" charset="0"/>
              </a:rPr>
              <a:t>Uzvik</a:t>
            </a:r>
            <a:r>
              <a:rPr lang="en-US" sz="1600" dirty="0">
                <a:latin typeface="Consolas" panose="020B0609020204030204" pitchFamily="49" charset="0"/>
              </a:rPr>
              <a:t> = “</a:t>
            </a:r>
            <a:r>
              <a:rPr lang="en-US" sz="1600" dirty="0" err="1">
                <a:latin typeface="Consolas" panose="020B0609020204030204" pitchFamily="49" charset="0"/>
              </a:rPr>
              <a:t>Mjau</a:t>
            </a:r>
            <a:r>
              <a:rPr lang="en-US" sz="1600" dirty="0">
                <a:latin typeface="Consolas" panose="020B0609020204030204" pitchFamily="49" charset="0"/>
              </a:rPr>
              <a:t>”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sr-Latn-RS" sz="1600" dirty="0">
              <a:latin typeface="Consolas" panose="020B0609020204030204" pitchFamily="49" charset="0"/>
            </a:endParaRP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7192E-B003-4630-BF6A-112E20C2966A}"/>
              </a:ext>
            </a:extLst>
          </p:cNvPr>
          <p:cNvSpPr txBox="1"/>
          <p:nvPr/>
        </p:nvSpPr>
        <p:spPr>
          <a:xfrm>
            <a:off x="6650836" y="3246120"/>
            <a:ext cx="81000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b="1" dirty="0">
                <a:latin typeface="Consolas" panose="020B0609020204030204" pitchFamily="49" charset="0"/>
              </a:rPr>
              <a:t>Pas 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b="1" dirty="0" err="1">
                <a:latin typeface="Consolas" panose="020B0609020204030204" pitchFamily="49" charset="0"/>
              </a:rPr>
              <a:t>Zivotinja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public Pas() { </a:t>
            </a:r>
            <a:r>
              <a:rPr lang="en-US" sz="1600" dirty="0" err="1">
                <a:latin typeface="Consolas" panose="020B0609020204030204" pitchFamily="49" charset="0"/>
              </a:rPr>
              <a:t>this.</a:t>
            </a:r>
            <a:r>
              <a:rPr lang="en-US" sz="1600" b="1" dirty="0" err="1">
                <a:latin typeface="Consolas" panose="020B0609020204030204" pitchFamily="49" charset="0"/>
              </a:rPr>
              <a:t>Uzvik</a:t>
            </a:r>
            <a:r>
              <a:rPr lang="en-US" sz="1600" dirty="0">
                <a:latin typeface="Consolas" panose="020B0609020204030204" pitchFamily="49" charset="0"/>
              </a:rPr>
              <a:t> = “</a:t>
            </a:r>
            <a:r>
              <a:rPr lang="en-US" sz="1600" dirty="0" err="1">
                <a:latin typeface="Consolas" panose="020B0609020204030204" pitchFamily="49" charset="0"/>
              </a:rPr>
              <a:t>Vau</a:t>
            </a:r>
            <a:r>
              <a:rPr lang="en-US" sz="1600" dirty="0">
                <a:latin typeface="Consolas" panose="020B0609020204030204" pitchFamily="49" charset="0"/>
              </a:rPr>
              <a:t>”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sr-Latn-RS" sz="1600" dirty="0">
              <a:latin typeface="Consolas" panose="020B0609020204030204" pitchFamily="49" charset="0"/>
            </a:endParaRPr>
          </a:p>
          <a:p>
            <a:endParaRPr lang="en-US" sz="1600" dirty="0"/>
          </a:p>
          <a:p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b="1" dirty="0">
                <a:latin typeface="Consolas" panose="020B0609020204030204" pitchFamily="49" charset="0"/>
              </a:rPr>
              <a:t>Mis 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b="1" dirty="0" err="1">
                <a:latin typeface="Consolas" panose="020B0609020204030204" pitchFamily="49" charset="0"/>
              </a:rPr>
              <a:t>Zivotinja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public Mis() { </a:t>
            </a:r>
            <a:r>
              <a:rPr lang="en-US" sz="1600" dirty="0" err="1">
                <a:latin typeface="Consolas" panose="020B0609020204030204" pitchFamily="49" charset="0"/>
              </a:rPr>
              <a:t>this.</a:t>
            </a:r>
            <a:r>
              <a:rPr lang="en-US" sz="1600" b="1" dirty="0" err="1">
                <a:latin typeface="Consolas" panose="020B0609020204030204" pitchFamily="49" charset="0"/>
              </a:rPr>
              <a:t>Uzvik</a:t>
            </a:r>
            <a:r>
              <a:rPr lang="en-US" sz="1600" dirty="0">
                <a:latin typeface="Consolas" panose="020B0609020204030204" pitchFamily="49" charset="0"/>
              </a:rPr>
              <a:t> = “</a:t>
            </a:r>
            <a:r>
              <a:rPr lang="en-US" sz="1600" dirty="0" err="1">
                <a:latin typeface="Consolas" panose="020B0609020204030204" pitchFamily="49" charset="0"/>
              </a:rPr>
              <a:t>Miu</a:t>
            </a:r>
            <a:r>
              <a:rPr lang="en-US" sz="1600" dirty="0">
                <a:latin typeface="Consolas" panose="020B0609020204030204" pitchFamily="49" charset="0"/>
              </a:rPr>
              <a:t>”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sr-Latn-R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3193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Nasle</a:t>
            </a:r>
            <a:r>
              <a:rPr lang="sr-Latn-RS" dirty="0"/>
              <a:t>đivanje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Treba da imamo što manje ponavljanja u kodu. Treba dozvoliti sličnim stvarima da budu povezane u hijerarhiji.</a:t>
            </a:r>
          </a:p>
          <a:p>
            <a:r>
              <a:rPr lang="sr-Latn-RS" dirty="0"/>
              <a:t>DRY princip: </a:t>
            </a:r>
            <a:r>
              <a:rPr lang="sr-Latn-RS" b="1" dirty="0"/>
              <a:t>D</a:t>
            </a:r>
            <a:r>
              <a:rPr lang="sr-Latn-RS" dirty="0"/>
              <a:t>on</a:t>
            </a:r>
            <a:r>
              <a:rPr lang="en-US" dirty="0"/>
              <a:t>’t </a:t>
            </a:r>
            <a:r>
              <a:rPr lang="en-US" b="1" dirty="0"/>
              <a:t>R</a:t>
            </a:r>
            <a:r>
              <a:rPr lang="en-US" dirty="0"/>
              <a:t>epeat </a:t>
            </a:r>
            <a:r>
              <a:rPr lang="en-US" b="1" dirty="0"/>
              <a:t>Y</a:t>
            </a:r>
            <a:r>
              <a:rPr lang="en-US" dirty="0"/>
              <a:t>ourself</a:t>
            </a:r>
            <a:endParaRPr lang="sr-Latn-R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5A575-5FAB-4B18-B4C3-7FE5D055422D}"/>
              </a:ext>
            </a:extLst>
          </p:cNvPr>
          <p:cNvSpPr txBox="1"/>
          <p:nvPr/>
        </p:nvSpPr>
        <p:spPr>
          <a:xfrm>
            <a:off x="754380" y="3246120"/>
            <a:ext cx="81000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latin typeface="Consolas" panose="020B0609020204030204" pitchFamily="49" charset="0"/>
              </a:rPr>
              <a:t>public </a:t>
            </a:r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b="1" dirty="0" err="1">
                <a:latin typeface="Consolas" panose="020B0609020204030204" pitchFamily="49" charset="0"/>
              </a:rPr>
              <a:t>Zivotinja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endParaRPr lang="sr-Latn-R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sr-Latn-RS" sz="1600" dirty="0">
                <a:latin typeface="Consolas" panose="020B0609020204030204" pitchFamily="49" charset="0"/>
              </a:rPr>
              <a:t>string </a:t>
            </a:r>
            <a:r>
              <a:rPr lang="sr-Latn-RS" sz="1600" b="1" dirty="0">
                <a:latin typeface="Consolas" panose="020B0609020204030204" pitchFamily="49" charset="0"/>
              </a:rPr>
              <a:t>Uzvik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b="1" dirty="0">
                <a:latin typeface="Consolas" panose="020B0609020204030204" pitchFamily="49" charset="0"/>
              </a:rPr>
              <a:t> get; protected set </a:t>
            </a:r>
            <a:r>
              <a:rPr lang="en-US" sz="1600" dirty="0"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public void </a:t>
            </a:r>
            <a:r>
              <a:rPr lang="en-US" sz="1600" b="1" dirty="0" err="1">
                <a:latin typeface="Consolas" panose="020B0609020204030204" pitchFamily="49" charset="0"/>
              </a:rPr>
              <a:t>Prica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latin typeface="Consolas" panose="020B0609020204030204" pitchFamily="49" charset="0"/>
              </a:rPr>
              <a:t>WriteLine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latin typeface="Consolas" panose="020B0609020204030204" pitchFamily="49" charset="0"/>
              </a:rPr>
              <a:t>Uzvik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b="1" dirty="0" err="1">
                <a:latin typeface="Consolas" panose="020B0609020204030204" pitchFamily="49" charset="0"/>
              </a:rPr>
              <a:t>Macka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b="1" dirty="0" err="1">
                <a:latin typeface="Consolas" panose="020B0609020204030204" pitchFamily="49" charset="0"/>
              </a:rPr>
              <a:t>Zivotinja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latin typeface="Consolas" panose="020B0609020204030204" pitchFamily="49" charset="0"/>
              </a:rPr>
              <a:t>Macka</a:t>
            </a:r>
            <a:r>
              <a:rPr lang="en-US" sz="1600" dirty="0">
                <a:latin typeface="Consolas" panose="020B0609020204030204" pitchFamily="49" charset="0"/>
              </a:rPr>
              <a:t>() { </a:t>
            </a:r>
            <a:r>
              <a:rPr lang="en-US" sz="1600" dirty="0" err="1">
                <a:latin typeface="Consolas" panose="020B0609020204030204" pitchFamily="49" charset="0"/>
              </a:rPr>
              <a:t>this.</a:t>
            </a:r>
            <a:r>
              <a:rPr lang="en-US" sz="1600" b="1" dirty="0" err="1">
                <a:latin typeface="Consolas" panose="020B0609020204030204" pitchFamily="49" charset="0"/>
              </a:rPr>
              <a:t>Uzvik</a:t>
            </a:r>
            <a:r>
              <a:rPr lang="en-US" sz="1600" dirty="0">
                <a:latin typeface="Consolas" panose="020B0609020204030204" pitchFamily="49" charset="0"/>
              </a:rPr>
              <a:t> = “</a:t>
            </a:r>
            <a:r>
              <a:rPr lang="en-US" sz="1600" dirty="0" err="1">
                <a:latin typeface="Consolas" panose="020B0609020204030204" pitchFamily="49" charset="0"/>
              </a:rPr>
              <a:t>Mjau</a:t>
            </a:r>
            <a:r>
              <a:rPr lang="en-US" sz="1600" dirty="0">
                <a:latin typeface="Consolas" panose="020B0609020204030204" pitchFamily="49" charset="0"/>
              </a:rPr>
              <a:t>”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sr-Latn-RS" sz="1600" dirty="0">
              <a:latin typeface="Consolas" panose="020B0609020204030204" pitchFamily="49" charset="0"/>
            </a:endParaRP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8DB12-AE67-46E2-8116-462D8E9B5F67}"/>
              </a:ext>
            </a:extLst>
          </p:cNvPr>
          <p:cNvSpPr txBox="1"/>
          <p:nvPr/>
        </p:nvSpPr>
        <p:spPr>
          <a:xfrm>
            <a:off x="6650836" y="3246120"/>
            <a:ext cx="810006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b="1" dirty="0">
                <a:latin typeface="Consolas" panose="020B0609020204030204" pitchFamily="49" charset="0"/>
              </a:rPr>
              <a:t>Pas 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b="1" dirty="0" err="1">
                <a:latin typeface="Consolas" panose="020B0609020204030204" pitchFamily="49" charset="0"/>
              </a:rPr>
              <a:t>Zivotinja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public Pas() { </a:t>
            </a:r>
            <a:r>
              <a:rPr lang="en-US" sz="1600" dirty="0" err="1">
                <a:latin typeface="Consolas" panose="020B0609020204030204" pitchFamily="49" charset="0"/>
              </a:rPr>
              <a:t>this.</a:t>
            </a:r>
            <a:r>
              <a:rPr lang="en-US" sz="1600" b="1" dirty="0" err="1">
                <a:latin typeface="Consolas" panose="020B0609020204030204" pitchFamily="49" charset="0"/>
              </a:rPr>
              <a:t>Uzvik</a:t>
            </a:r>
            <a:r>
              <a:rPr lang="en-US" sz="1600" dirty="0">
                <a:latin typeface="Consolas" panose="020B0609020204030204" pitchFamily="49" charset="0"/>
              </a:rPr>
              <a:t> = “</a:t>
            </a:r>
            <a:r>
              <a:rPr lang="en-US" sz="1600" dirty="0" err="1">
                <a:latin typeface="Consolas" panose="020B0609020204030204" pitchFamily="49" charset="0"/>
              </a:rPr>
              <a:t>Vau</a:t>
            </a:r>
            <a:r>
              <a:rPr lang="en-US" sz="1600" dirty="0">
                <a:latin typeface="Consolas" panose="020B0609020204030204" pitchFamily="49" charset="0"/>
              </a:rPr>
              <a:t>”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sr-Latn-RS" sz="1600" dirty="0">
              <a:latin typeface="Consolas" panose="020B0609020204030204" pitchFamily="49" charset="0"/>
            </a:endParaRPr>
          </a:p>
          <a:p>
            <a:endParaRPr lang="en-US" sz="1600" dirty="0"/>
          </a:p>
          <a:p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b="1" dirty="0">
                <a:latin typeface="Consolas" panose="020B0609020204030204" pitchFamily="49" charset="0"/>
              </a:rPr>
              <a:t>Mis 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b="1" dirty="0" err="1">
                <a:latin typeface="Consolas" panose="020B0609020204030204" pitchFamily="49" charset="0"/>
              </a:rPr>
              <a:t>Zivotinja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public Mis() { </a:t>
            </a:r>
            <a:r>
              <a:rPr lang="en-US" sz="1600" dirty="0" err="1">
                <a:latin typeface="Consolas" panose="020B0609020204030204" pitchFamily="49" charset="0"/>
              </a:rPr>
              <a:t>this.</a:t>
            </a:r>
            <a:r>
              <a:rPr lang="en-US" sz="1600" b="1" dirty="0" err="1">
                <a:latin typeface="Consolas" panose="020B0609020204030204" pitchFamily="49" charset="0"/>
              </a:rPr>
              <a:t>Uzvik</a:t>
            </a:r>
            <a:r>
              <a:rPr lang="en-US" sz="1600" dirty="0">
                <a:latin typeface="Consolas" panose="020B0609020204030204" pitchFamily="49" charset="0"/>
              </a:rPr>
              <a:t> = “</a:t>
            </a:r>
            <a:r>
              <a:rPr lang="en-US" sz="1600" dirty="0" err="1">
                <a:latin typeface="Consolas" panose="020B0609020204030204" pitchFamily="49" charset="0"/>
              </a:rPr>
              <a:t>Miu</a:t>
            </a:r>
            <a:r>
              <a:rPr lang="en-US" sz="1600" dirty="0">
                <a:latin typeface="Consolas" panose="020B0609020204030204" pitchFamily="49" charset="0"/>
              </a:rPr>
              <a:t>”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1600" b="1" dirty="0" err="1">
                <a:latin typeface="Consolas" panose="020B0609020204030204" pitchFamily="49" charset="0"/>
              </a:rPr>
              <a:t>Zivotinja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z = new </a:t>
            </a:r>
            <a:r>
              <a:rPr lang="en-US" sz="1600" b="1" dirty="0">
                <a:latin typeface="Consolas" panose="020B0609020204030204" pitchFamily="49" charset="0"/>
              </a:rPr>
              <a:t>Mis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 err="1">
                <a:latin typeface="Consolas" panose="020B0609020204030204" pitchFamily="49" charset="0"/>
              </a:rPr>
              <a:t>Zivotinja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x = new </a:t>
            </a:r>
            <a:r>
              <a:rPr lang="en-US" sz="1600" b="1" dirty="0">
                <a:latin typeface="Consolas" panose="020B0609020204030204" pitchFamily="49" charset="0"/>
              </a:rPr>
              <a:t>Pas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z.</a:t>
            </a:r>
            <a:r>
              <a:rPr lang="en-US" sz="1600" b="1" dirty="0" err="1">
                <a:latin typeface="Consolas" panose="020B0609020204030204" pitchFamily="49" charset="0"/>
              </a:rPr>
              <a:t>Prica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“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Miu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x.</a:t>
            </a:r>
            <a:r>
              <a:rPr lang="en-US" sz="1600" b="1" dirty="0" err="1">
                <a:latin typeface="Consolas" panose="020B0609020204030204" pitchFamily="49" charset="0"/>
              </a:rPr>
              <a:t>Prica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“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Vau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</a:t>
            </a:r>
            <a:endParaRPr lang="sr-Latn-RS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8057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E6A86E-1EBB-4B65-87EF-144BB9556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 </a:t>
            </a:r>
            <a:r>
              <a:rPr lang="sr-Latn-RS" dirty="0"/>
              <a:t>Polimorfizma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844E98D-5F41-4C02-8993-C212F56AD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003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Polimorfizam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 + </a:t>
            </a:r>
            <a:r>
              <a:rPr lang="en-US" dirty="0" err="1"/>
              <a:t>morphis</a:t>
            </a:r>
            <a:r>
              <a:rPr lang="en-US" dirty="0"/>
              <a:t> = Vi</a:t>
            </a:r>
            <a:r>
              <a:rPr lang="sr-Latn-RS" dirty="0"/>
              <a:t>še oblika</a:t>
            </a:r>
          </a:p>
          <a:p>
            <a:r>
              <a:rPr lang="sr-Latn-RS" dirty="0"/>
              <a:t>Znači dve ra</a:t>
            </a:r>
            <a:r>
              <a:rPr lang="en-US" dirty="0" err="1"/>
              <a:t>zli</a:t>
            </a:r>
            <a:r>
              <a:rPr lang="sr-Latn-RS" dirty="0"/>
              <a:t>čite stvari:</a:t>
            </a:r>
          </a:p>
          <a:p>
            <a:pPr lvl="1"/>
            <a:r>
              <a:rPr lang="sr-Latn-RS" dirty="0"/>
              <a:t>Možemo imati nekoliko istoimenih funkcija sa različitim parametrima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7192E-B003-4630-BF6A-112E20C2966A}"/>
              </a:ext>
            </a:extLst>
          </p:cNvPr>
          <p:cNvSpPr txBox="1"/>
          <p:nvPr/>
        </p:nvSpPr>
        <p:spPr>
          <a:xfrm>
            <a:off x="2247900" y="3746758"/>
            <a:ext cx="8100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double </a:t>
            </a:r>
            <a:r>
              <a:rPr lang="sr-Latn-RS" b="1" dirty="0">
                <a:latin typeface="Consolas" panose="020B0609020204030204" pitchFamily="49" charset="0"/>
              </a:rPr>
              <a:t>Koren</a:t>
            </a:r>
            <a:r>
              <a:rPr lang="sr-Latn-RS" dirty="0">
                <a:latin typeface="Consolas" panose="020B0609020204030204" pitchFamily="49" charset="0"/>
              </a:rPr>
              <a:t>(double </a:t>
            </a:r>
            <a:r>
              <a:rPr lang="sr-Latn-RS" b="1" dirty="0">
                <a:latin typeface="Consolas" panose="020B0609020204030204" pitchFamily="49" charset="0"/>
              </a:rPr>
              <a:t>x</a:t>
            </a:r>
            <a:r>
              <a:rPr lang="sr-Latn-RS" dirty="0"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(float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(int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public double </a:t>
            </a:r>
            <a:r>
              <a:rPr lang="en-US" b="1" dirty="0" err="1">
                <a:latin typeface="Consolas" panose="020B0609020204030204" pitchFamily="49" charset="0"/>
              </a:rPr>
              <a:t>Koren</a:t>
            </a:r>
            <a:r>
              <a:rPr lang="en-US" dirty="0">
                <a:latin typeface="Consolas" panose="020B0609020204030204" pitchFamily="49" charset="0"/>
              </a:rPr>
              <a:t>(double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, double </a:t>
            </a:r>
            <a:r>
              <a:rPr lang="en-US" b="1" dirty="0" err="1">
                <a:latin typeface="Consolas" panose="020B0609020204030204" pitchFamily="49" charset="0"/>
              </a:rPr>
              <a:t>preciznost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592000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Polimorfizam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 + </a:t>
            </a:r>
            <a:r>
              <a:rPr lang="en-US" dirty="0" err="1"/>
              <a:t>morphis</a:t>
            </a:r>
            <a:r>
              <a:rPr lang="en-US" dirty="0"/>
              <a:t> = Vi</a:t>
            </a:r>
            <a:r>
              <a:rPr lang="sr-Latn-RS" dirty="0"/>
              <a:t>še oblika</a:t>
            </a:r>
          </a:p>
          <a:p>
            <a:r>
              <a:rPr lang="sr-Latn-RS" dirty="0"/>
              <a:t>Znači dve ra</a:t>
            </a:r>
            <a:r>
              <a:rPr lang="en-US" dirty="0" err="1"/>
              <a:t>zli</a:t>
            </a:r>
            <a:r>
              <a:rPr lang="sr-Latn-RS" dirty="0"/>
              <a:t>čite stvari:</a:t>
            </a:r>
          </a:p>
          <a:p>
            <a:pPr lvl="1"/>
            <a:r>
              <a:rPr lang="sr-Latn-RS" dirty="0"/>
              <a:t>Možemo imati nekoliko istoimenih funkcija sa različitim parametrima</a:t>
            </a:r>
            <a:endParaRPr lang="en-US" dirty="0"/>
          </a:p>
          <a:p>
            <a:pPr lvl="1"/>
            <a:r>
              <a:rPr lang="en-US" dirty="0" err="1"/>
              <a:t>Podklasa</a:t>
            </a:r>
            <a:r>
              <a:rPr lang="en-US" dirty="0"/>
              <a:t> </a:t>
            </a:r>
            <a:r>
              <a:rPr lang="sr-Latn-RS" dirty="0"/>
              <a:t>može da promeni ponašanje svojih metoda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E5FCB-DE1E-49C0-8823-F3B2EF990D20}"/>
              </a:ext>
            </a:extLst>
          </p:cNvPr>
          <p:cNvSpPr txBox="1"/>
          <p:nvPr/>
        </p:nvSpPr>
        <p:spPr>
          <a:xfrm>
            <a:off x="838200" y="3596640"/>
            <a:ext cx="8100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Zivotinja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string </a:t>
            </a:r>
            <a:r>
              <a:rPr lang="sr-Latn-RS" b="1" dirty="0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void </a:t>
            </a:r>
            <a:r>
              <a:rPr lang="en-US" b="1" dirty="0" err="1">
                <a:latin typeface="Consolas" panose="020B0609020204030204" pitchFamily="49" charset="0"/>
              </a:rPr>
              <a:t>Prica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28377-7342-43CC-84E6-668D4ECB1175}"/>
              </a:ext>
            </a:extLst>
          </p:cNvPr>
          <p:cNvSpPr/>
          <p:nvPr/>
        </p:nvSpPr>
        <p:spPr>
          <a:xfrm>
            <a:off x="6096000" y="35966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Macka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Zivotinja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string 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 = “</a:t>
            </a:r>
            <a:r>
              <a:rPr lang="en-US" dirty="0" err="1">
                <a:latin typeface="Consolas" panose="020B0609020204030204" pitchFamily="49" charset="0"/>
              </a:rPr>
              <a:t>Mjau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4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Konstruktor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r-Latn-RS" sz="2400" dirty="0">
                <a:latin typeface="Consolas" panose="020B0609020204030204" pitchFamily="49" charset="0"/>
              </a:rPr>
              <a:t>class KorisnikBanke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private string </a:t>
            </a:r>
            <a:r>
              <a:rPr lang="en-US" sz="2400" b="1" dirty="0" err="1">
                <a:latin typeface="Consolas" panose="020B0609020204030204" pitchFamily="49" charset="0"/>
              </a:rPr>
              <a:t>ime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private string </a:t>
            </a:r>
            <a:r>
              <a:rPr lang="en-US" sz="2400" b="1" dirty="0" err="1">
                <a:latin typeface="Consolas" panose="020B0609020204030204" pitchFamily="49" charset="0"/>
              </a:rPr>
              <a:t>prezime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private int </a:t>
            </a:r>
            <a:r>
              <a:rPr lang="en-US" sz="2400" b="1" dirty="0" err="1">
                <a:latin typeface="Consolas" panose="020B0609020204030204" pitchFamily="49" charset="0"/>
              </a:rPr>
              <a:t>pib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KorisnikBanke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k</a:t>
            </a:r>
            <a:r>
              <a:rPr lang="en-US" sz="2400" dirty="0">
                <a:latin typeface="Consolas" panose="020B0609020204030204" pitchFamily="49" charset="0"/>
              </a:rPr>
              <a:t> = new </a:t>
            </a:r>
            <a:r>
              <a:rPr lang="en-US" sz="2400" dirty="0" err="1">
                <a:latin typeface="Consolas" panose="020B0609020204030204" pitchFamily="49" charset="0"/>
              </a:rPr>
              <a:t>KorisnikBanke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k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latin typeface="Consolas" panose="020B0609020204030204" pitchFamily="49" charset="0"/>
              </a:rPr>
              <a:t>ime</a:t>
            </a:r>
            <a:r>
              <a:rPr lang="en-US" sz="2400" dirty="0">
                <a:latin typeface="Consolas" panose="020B0609020204030204" pitchFamily="49" charset="0"/>
              </a:rPr>
              <a:t> = “</a:t>
            </a:r>
            <a:r>
              <a:rPr lang="en-US" sz="2400" dirty="0" err="1">
                <a:latin typeface="Consolas" panose="020B0609020204030204" pitchFamily="49" charset="0"/>
              </a:rPr>
              <a:t>Milojko</a:t>
            </a:r>
            <a:r>
              <a:rPr lang="en-US" sz="2400" dirty="0">
                <a:latin typeface="Consolas" panose="020B0609020204030204" pitchFamily="49" charset="0"/>
              </a:rPr>
              <a:t>”;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// ne</a:t>
            </a:r>
            <a:r>
              <a:rPr lang="sr-Latn-RS" sz="2400" dirty="0">
                <a:solidFill>
                  <a:srgbClr val="FF0000"/>
                </a:solidFill>
                <a:latin typeface="Consolas" panose="020B0609020204030204" pitchFamily="49" charset="0"/>
              </a:rPr>
              <a:t>će proći, private polje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1708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Polimorfizam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 + </a:t>
            </a:r>
            <a:r>
              <a:rPr lang="en-US" dirty="0" err="1"/>
              <a:t>morphis</a:t>
            </a:r>
            <a:r>
              <a:rPr lang="en-US" dirty="0"/>
              <a:t> = Vi</a:t>
            </a:r>
            <a:r>
              <a:rPr lang="sr-Latn-RS" dirty="0"/>
              <a:t>še oblika</a:t>
            </a:r>
          </a:p>
          <a:p>
            <a:r>
              <a:rPr lang="sr-Latn-RS" dirty="0"/>
              <a:t>Znači dve ra</a:t>
            </a:r>
            <a:r>
              <a:rPr lang="en-US" dirty="0" err="1"/>
              <a:t>zli</a:t>
            </a:r>
            <a:r>
              <a:rPr lang="sr-Latn-RS" dirty="0"/>
              <a:t>čite stvari:</a:t>
            </a:r>
          </a:p>
          <a:p>
            <a:pPr lvl="1"/>
            <a:r>
              <a:rPr lang="sr-Latn-RS" dirty="0"/>
              <a:t>Možemo imati nekoliko istoimenih funkcija sa različitim parametrima</a:t>
            </a:r>
            <a:endParaRPr lang="en-US" dirty="0"/>
          </a:p>
          <a:p>
            <a:pPr lvl="1"/>
            <a:r>
              <a:rPr lang="en-US" dirty="0" err="1"/>
              <a:t>Podklasa</a:t>
            </a:r>
            <a:r>
              <a:rPr lang="en-US" dirty="0"/>
              <a:t> </a:t>
            </a:r>
            <a:r>
              <a:rPr lang="sr-Latn-RS" dirty="0"/>
              <a:t>može da promeni ponašanje svojih metoda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E5FCB-DE1E-49C0-8823-F3B2EF990D20}"/>
              </a:ext>
            </a:extLst>
          </p:cNvPr>
          <p:cNvSpPr txBox="1"/>
          <p:nvPr/>
        </p:nvSpPr>
        <p:spPr>
          <a:xfrm>
            <a:off x="838200" y="3596640"/>
            <a:ext cx="8100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Zivotinja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string </a:t>
            </a:r>
            <a:r>
              <a:rPr lang="sr-Latn-RS" b="1" dirty="0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void </a:t>
            </a:r>
            <a:r>
              <a:rPr lang="en-US" b="1" dirty="0" err="1">
                <a:latin typeface="Consolas" panose="020B0609020204030204" pitchFamily="49" charset="0"/>
              </a:rPr>
              <a:t>Prica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28377-7342-43CC-84E6-668D4ECB1175}"/>
              </a:ext>
            </a:extLst>
          </p:cNvPr>
          <p:cNvSpPr/>
          <p:nvPr/>
        </p:nvSpPr>
        <p:spPr>
          <a:xfrm>
            <a:off x="6096000" y="359664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Macka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Zivotinja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string 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 = “</a:t>
            </a:r>
            <a:r>
              <a:rPr lang="en-US" dirty="0" err="1">
                <a:latin typeface="Consolas" panose="020B0609020204030204" pitchFamily="49" charset="0"/>
              </a:rPr>
              <a:t>Mjau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bool </a:t>
            </a:r>
            <a:r>
              <a:rPr lang="sr-Latn-RS" b="1" dirty="0">
                <a:latin typeface="Consolas" panose="020B0609020204030204" pitchFamily="49" charset="0"/>
              </a:rPr>
              <a:t>gladna </a:t>
            </a:r>
            <a:r>
              <a:rPr lang="en-US" dirty="0">
                <a:latin typeface="Consolas" panose="020B0609020204030204" pitchFamily="49" charset="0"/>
              </a:rPr>
              <a:t>= false;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6758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Polimorfizam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 + </a:t>
            </a:r>
            <a:r>
              <a:rPr lang="en-US" dirty="0" err="1"/>
              <a:t>morphis</a:t>
            </a:r>
            <a:r>
              <a:rPr lang="en-US" dirty="0"/>
              <a:t> = Vi</a:t>
            </a:r>
            <a:r>
              <a:rPr lang="sr-Latn-RS" dirty="0"/>
              <a:t>še oblika</a:t>
            </a:r>
          </a:p>
          <a:p>
            <a:r>
              <a:rPr lang="sr-Latn-RS" dirty="0"/>
              <a:t>Znači dve ra</a:t>
            </a:r>
            <a:r>
              <a:rPr lang="en-US" dirty="0" err="1"/>
              <a:t>zli</a:t>
            </a:r>
            <a:r>
              <a:rPr lang="sr-Latn-RS" dirty="0"/>
              <a:t>čite stvari:</a:t>
            </a:r>
          </a:p>
          <a:p>
            <a:pPr lvl="1"/>
            <a:r>
              <a:rPr lang="sr-Latn-RS" dirty="0"/>
              <a:t>Možemo imati nekoliko istoimenih funkcija sa različitim parametrima</a:t>
            </a:r>
            <a:endParaRPr lang="en-US" dirty="0"/>
          </a:p>
          <a:p>
            <a:pPr lvl="1"/>
            <a:r>
              <a:rPr lang="en-US" dirty="0" err="1"/>
              <a:t>Podklasa</a:t>
            </a:r>
            <a:r>
              <a:rPr lang="en-US" dirty="0"/>
              <a:t> </a:t>
            </a:r>
            <a:r>
              <a:rPr lang="sr-Latn-RS" dirty="0"/>
              <a:t>može da promeni ponašanje svojih metoda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E5FCB-DE1E-49C0-8823-F3B2EF990D20}"/>
              </a:ext>
            </a:extLst>
          </p:cNvPr>
          <p:cNvSpPr txBox="1"/>
          <p:nvPr/>
        </p:nvSpPr>
        <p:spPr>
          <a:xfrm>
            <a:off x="838200" y="3596640"/>
            <a:ext cx="8100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Zivotinja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string </a:t>
            </a:r>
            <a:r>
              <a:rPr lang="sr-Latn-RS" b="1" dirty="0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void </a:t>
            </a:r>
            <a:r>
              <a:rPr lang="en-US" b="1" dirty="0" err="1">
                <a:latin typeface="Consolas" panose="020B0609020204030204" pitchFamily="49" charset="0"/>
              </a:rPr>
              <a:t>Prica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28377-7342-43CC-84E6-668D4ECB1175}"/>
              </a:ext>
            </a:extLst>
          </p:cNvPr>
          <p:cNvSpPr/>
          <p:nvPr/>
        </p:nvSpPr>
        <p:spPr>
          <a:xfrm>
            <a:off x="6096000" y="35966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Macka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Zivotinja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string 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 = “</a:t>
            </a:r>
            <a:r>
              <a:rPr lang="en-US" dirty="0" err="1">
                <a:latin typeface="Consolas" panose="020B0609020204030204" pitchFamily="49" charset="0"/>
              </a:rPr>
              <a:t>Mjau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bool </a:t>
            </a:r>
            <a:r>
              <a:rPr lang="sr-Latn-RS" b="1" dirty="0">
                <a:latin typeface="Consolas" panose="020B0609020204030204" pitchFamily="49" charset="0"/>
              </a:rPr>
              <a:t>gladna </a:t>
            </a:r>
            <a:r>
              <a:rPr lang="en-US" dirty="0">
                <a:latin typeface="Consolas" panose="020B0609020204030204" pitchFamily="49" charset="0"/>
              </a:rPr>
              <a:t>= false;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public void </a:t>
            </a:r>
            <a:r>
              <a:rPr lang="en-US" b="1" dirty="0" err="1">
                <a:latin typeface="Consolas" panose="020B0609020204030204" pitchFamily="49" charset="0"/>
              </a:rPr>
              <a:t>Prica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if(</a:t>
            </a:r>
            <a:r>
              <a:rPr lang="en-US" b="1" dirty="0" err="1">
                <a:latin typeface="Consolas" panose="020B0609020204030204" pitchFamily="49" charset="0"/>
              </a:rPr>
              <a:t>gladna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Prr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prr</a:t>
            </a:r>
            <a:r>
              <a:rPr lang="en-US" dirty="0">
                <a:latin typeface="Consolas" panose="020B0609020204030204" pitchFamily="49" charset="0"/>
              </a:rPr>
              <a:t>”);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base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Prica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0796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Polimorfizam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 + </a:t>
            </a:r>
            <a:r>
              <a:rPr lang="en-US" dirty="0" err="1"/>
              <a:t>morphis</a:t>
            </a:r>
            <a:r>
              <a:rPr lang="en-US" dirty="0"/>
              <a:t> = Vi</a:t>
            </a:r>
            <a:r>
              <a:rPr lang="sr-Latn-RS" dirty="0"/>
              <a:t>še oblika</a:t>
            </a:r>
          </a:p>
          <a:p>
            <a:r>
              <a:rPr lang="sr-Latn-RS" dirty="0"/>
              <a:t>Znači dve ra</a:t>
            </a:r>
            <a:r>
              <a:rPr lang="en-US" dirty="0" err="1"/>
              <a:t>zli</a:t>
            </a:r>
            <a:r>
              <a:rPr lang="sr-Latn-RS" dirty="0"/>
              <a:t>čite stvari:</a:t>
            </a:r>
          </a:p>
          <a:p>
            <a:pPr lvl="1"/>
            <a:r>
              <a:rPr lang="sr-Latn-RS" dirty="0"/>
              <a:t>Možemo imati nekoliko istoimenih funkcija sa različitim parametrima</a:t>
            </a:r>
            <a:endParaRPr lang="en-US" dirty="0"/>
          </a:p>
          <a:p>
            <a:pPr lvl="1"/>
            <a:r>
              <a:rPr lang="en-US" dirty="0" err="1"/>
              <a:t>Podklasa</a:t>
            </a:r>
            <a:r>
              <a:rPr lang="en-US" dirty="0"/>
              <a:t> </a:t>
            </a:r>
            <a:r>
              <a:rPr lang="sr-Latn-RS" dirty="0"/>
              <a:t>može da promeni ponašanje svojih metoda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E5FCB-DE1E-49C0-8823-F3B2EF990D20}"/>
              </a:ext>
            </a:extLst>
          </p:cNvPr>
          <p:cNvSpPr txBox="1"/>
          <p:nvPr/>
        </p:nvSpPr>
        <p:spPr>
          <a:xfrm>
            <a:off x="838200" y="3596640"/>
            <a:ext cx="8100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Zivotinja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string </a:t>
            </a:r>
            <a:r>
              <a:rPr lang="sr-Latn-RS" b="1" dirty="0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public void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Prica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28377-7342-43CC-84E6-668D4ECB1175}"/>
              </a:ext>
            </a:extLst>
          </p:cNvPr>
          <p:cNvSpPr/>
          <p:nvPr/>
        </p:nvSpPr>
        <p:spPr>
          <a:xfrm>
            <a:off x="6096000" y="35966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Macka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Zivotinja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string 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 = “</a:t>
            </a:r>
            <a:r>
              <a:rPr lang="en-US" dirty="0" err="1">
                <a:latin typeface="Consolas" panose="020B0609020204030204" pitchFamily="49" charset="0"/>
              </a:rPr>
              <a:t>Mjau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bool </a:t>
            </a:r>
            <a:r>
              <a:rPr lang="sr-Latn-RS" b="1" dirty="0">
                <a:latin typeface="Consolas" panose="020B0609020204030204" pitchFamily="49" charset="0"/>
              </a:rPr>
              <a:t>gladna </a:t>
            </a:r>
            <a:r>
              <a:rPr lang="en-US" dirty="0">
                <a:latin typeface="Consolas" panose="020B0609020204030204" pitchFamily="49" charset="0"/>
              </a:rPr>
              <a:t>= false;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public void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Prica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if(</a:t>
            </a:r>
            <a:r>
              <a:rPr lang="en-US" b="1" dirty="0" err="1">
                <a:latin typeface="Consolas" panose="020B0609020204030204" pitchFamily="49" charset="0"/>
              </a:rPr>
              <a:t>gladna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Prr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prr</a:t>
            </a:r>
            <a:r>
              <a:rPr lang="en-US" dirty="0">
                <a:latin typeface="Consolas" panose="020B0609020204030204" pitchFamily="49" charset="0"/>
              </a:rPr>
              <a:t>”);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base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Prica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3976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Polimorfizam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 + </a:t>
            </a:r>
            <a:r>
              <a:rPr lang="en-US" dirty="0" err="1"/>
              <a:t>morphis</a:t>
            </a:r>
            <a:r>
              <a:rPr lang="en-US" dirty="0"/>
              <a:t> = Vi</a:t>
            </a:r>
            <a:r>
              <a:rPr lang="sr-Latn-RS" dirty="0"/>
              <a:t>še oblika</a:t>
            </a:r>
          </a:p>
          <a:p>
            <a:r>
              <a:rPr lang="sr-Latn-RS" dirty="0"/>
              <a:t>Znači dve ra</a:t>
            </a:r>
            <a:r>
              <a:rPr lang="en-US" dirty="0" err="1"/>
              <a:t>zli</a:t>
            </a:r>
            <a:r>
              <a:rPr lang="sr-Latn-RS" dirty="0"/>
              <a:t>čite stvari:</a:t>
            </a:r>
          </a:p>
          <a:p>
            <a:pPr lvl="1"/>
            <a:r>
              <a:rPr lang="sr-Latn-RS" dirty="0"/>
              <a:t>Možemo imati nekoliko istoimenih funkcija sa različitim parametrima</a:t>
            </a:r>
            <a:endParaRPr lang="en-US" dirty="0"/>
          </a:p>
          <a:p>
            <a:pPr lvl="1"/>
            <a:r>
              <a:rPr lang="en-US" dirty="0" err="1"/>
              <a:t>Podklasa</a:t>
            </a:r>
            <a:r>
              <a:rPr lang="en-US" dirty="0"/>
              <a:t> </a:t>
            </a:r>
            <a:r>
              <a:rPr lang="sr-Latn-RS" dirty="0"/>
              <a:t>može da promeni ponašanje svojih metoda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E5FCB-DE1E-49C0-8823-F3B2EF990D20}"/>
              </a:ext>
            </a:extLst>
          </p:cNvPr>
          <p:cNvSpPr txBox="1"/>
          <p:nvPr/>
        </p:nvSpPr>
        <p:spPr>
          <a:xfrm>
            <a:off x="838200" y="3596640"/>
            <a:ext cx="8100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Zivotinja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string </a:t>
            </a:r>
            <a:r>
              <a:rPr lang="sr-Latn-RS" b="1" dirty="0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public void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Prica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28377-7342-43CC-84E6-668D4ECB1175}"/>
              </a:ext>
            </a:extLst>
          </p:cNvPr>
          <p:cNvSpPr/>
          <p:nvPr/>
        </p:nvSpPr>
        <p:spPr>
          <a:xfrm>
            <a:off x="6096000" y="35966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Macka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Zivotinja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string </a:t>
            </a:r>
            <a:r>
              <a:rPr lang="en-US" b="1" dirty="0" err="1">
                <a:latin typeface="Consolas" panose="020B0609020204030204" pitchFamily="49" charset="0"/>
              </a:rPr>
              <a:t>uzvik</a:t>
            </a:r>
            <a:r>
              <a:rPr lang="en-US" dirty="0">
                <a:latin typeface="Consolas" panose="020B0609020204030204" pitchFamily="49" charset="0"/>
              </a:rPr>
              <a:t> = “</a:t>
            </a:r>
            <a:r>
              <a:rPr lang="en-US" dirty="0" err="1">
                <a:latin typeface="Consolas" panose="020B0609020204030204" pitchFamily="49" charset="0"/>
              </a:rPr>
              <a:t>Mjau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    public bool </a:t>
            </a:r>
            <a:r>
              <a:rPr lang="sr-Latn-RS" b="1" dirty="0">
                <a:latin typeface="Consolas" panose="020B0609020204030204" pitchFamily="49" charset="0"/>
              </a:rPr>
              <a:t>gladna </a:t>
            </a:r>
            <a:r>
              <a:rPr lang="en-US" dirty="0">
                <a:latin typeface="Consolas" panose="020B0609020204030204" pitchFamily="49" charset="0"/>
              </a:rPr>
              <a:t>= false;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public void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Prica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if(</a:t>
            </a:r>
            <a:r>
              <a:rPr lang="en-US" b="1" dirty="0" err="1">
                <a:latin typeface="Consolas" panose="020B0609020204030204" pitchFamily="49" charset="0"/>
              </a:rPr>
              <a:t>gladna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Prr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prr</a:t>
            </a:r>
            <a:r>
              <a:rPr lang="en-US" dirty="0">
                <a:latin typeface="Consolas" panose="020B0609020204030204" pitchFamily="49" charset="0"/>
              </a:rPr>
              <a:t>”);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base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b="1" dirty="0" err="1">
                <a:latin typeface="Consolas" panose="020B0609020204030204" pitchFamily="49" charset="0"/>
              </a:rPr>
              <a:t>Prica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sr-Latn-R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5C979-244C-44FE-99D1-30F9AB54CBCD}"/>
              </a:ext>
            </a:extLst>
          </p:cNvPr>
          <p:cNvSpPr txBox="1"/>
          <p:nvPr/>
        </p:nvSpPr>
        <p:spPr>
          <a:xfrm>
            <a:off x="1577340" y="5412522"/>
            <a:ext cx="4206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</a:rPr>
              <a:t>Macka</a:t>
            </a:r>
            <a:r>
              <a:rPr lang="en-US" sz="2000" dirty="0">
                <a:latin typeface="Consolas" panose="020B0609020204030204" pitchFamily="49" charset="0"/>
              </a:rPr>
              <a:t> m = new </a:t>
            </a:r>
            <a:r>
              <a:rPr lang="en-US" sz="2000" b="1" dirty="0" err="1">
                <a:latin typeface="Consolas" panose="020B0609020204030204" pitchFamily="49" charset="0"/>
              </a:rPr>
              <a:t>Macka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m.</a:t>
            </a:r>
            <a:r>
              <a:rPr lang="en-US" sz="2000" b="1" dirty="0" err="1">
                <a:latin typeface="Consolas" panose="020B0609020204030204" pitchFamily="49" charset="0"/>
              </a:rPr>
              <a:t>Prica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Mjau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m.</a:t>
            </a:r>
            <a:r>
              <a:rPr lang="en-US" sz="2000" b="1" dirty="0" err="1">
                <a:latin typeface="Consolas" panose="020B0609020204030204" pitchFamily="49" charset="0"/>
              </a:rPr>
              <a:t>gladna</a:t>
            </a:r>
            <a:r>
              <a:rPr lang="en-US" sz="2000" dirty="0">
                <a:latin typeface="Consolas" panose="020B0609020204030204" pitchFamily="49" charset="0"/>
              </a:rPr>
              <a:t> = true;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m.</a:t>
            </a:r>
            <a:r>
              <a:rPr lang="en-US" sz="2000" b="1" dirty="0" err="1">
                <a:latin typeface="Consolas" panose="020B0609020204030204" pitchFamily="49" charset="0"/>
              </a:rPr>
              <a:t>Prica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Prr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4105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Polimorfizam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 + </a:t>
            </a:r>
            <a:r>
              <a:rPr lang="en-US" dirty="0" err="1"/>
              <a:t>morphis</a:t>
            </a:r>
            <a:r>
              <a:rPr lang="en-US" dirty="0"/>
              <a:t> = Vi</a:t>
            </a:r>
            <a:r>
              <a:rPr lang="sr-Latn-RS" dirty="0"/>
              <a:t>še oblika</a:t>
            </a:r>
          </a:p>
          <a:p>
            <a:r>
              <a:rPr lang="sr-Latn-RS" dirty="0"/>
              <a:t>Znači dve ra</a:t>
            </a:r>
            <a:r>
              <a:rPr lang="en-US" dirty="0" err="1"/>
              <a:t>zli</a:t>
            </a:r>
            <a:r>
              <a:rPr lang="sr-Latn-RS" dirty="0"/>
              <a:t>čite stvari:</a:t>
            </a:r>
          </a:p>
          <a:p>
            <a:pPr lvl="1"/>
            <a:r>
              <a:rPr lang="sr-Latn-RS" dirty="0"/>
              <a:t>Možemo imati nekoliko istoimenih funkcija sa različitim parametrima</a:t>
            </a:r>
            <a:endParaRPr lang="en-US" dirty="0"/>
          </a:p>
          <a:p>
            <a:pPr lvl="1"/>
            <a:r>
              <a:rPr lang="en-US" dirty="0" err="1"/>
              <a:t>Podklasa</a:t>
            </a:r>
            <a:r>
              <a:rPr lang="en-US" dirty="0"/>
              <a:t> </a:t>
            </a:r>
            <a:r>
              <a:rPr lang="sr-Latn-RS" dirty="0"/>
              <a:t>može da promeni ponašanje svojih metoda</a:t>
            </a:r>
            <a:endParaRPr lang="en-US" dirty="0"/>
          </a:p>
          <a:p>
            <a:r>
              <a:rPr lang="en-US" dirty="0" err="1"/>
              <a:t>Mnogi</a:t>
            </a:r>
            <a:r>
              <a:rPr lang="en-US" dirty="0"/>
              <a:t> se </a:t>
            </a:r>
            <a:r>
              <a:rPr lang="sr-Latn-RS" dirty="0"/>
              <a:t>zanesu sa polimorfizmom...</a:t>
            </a:r>
          </a:p>
          <a:p>
            <a:pPr lvl="1"/>
            <a:r>
              <a:rPr lang="sr-Latn-RS" dirty="0"/>
              <a:t>Životinja može da pušta zvukove</a:t>
            </a:r>
          </a:p>
          <a:p>
            <a:pPr lvl="1"/>
            <a:r>
              <a:rPr lang="sr-Latn-RS" dirty="0"/>
              <a:t>Ptica je životinja, ali može i da leti</a:t>
            </a:r>
          </a:p>
          <a:p>
            <a:pPr lvl="1"/>
            <a:r>
              <a:rPr lang="sr-Latn-RS" dirty="0"/>
              <a:t>Kokoška je ptica, ali ne može da leti</a:t>
            </a:r>
          </a:p>
        </p:txBody>
      </p:sp>
    </p:spTree>
    <p:extLst>
      <p:ext uri="{BB962C8B-B14F-4D97-AF65-F5344CB8AC3E}">
        <p14:creationId xmlns:p14="http://schemas.microsoft.com/office/powerpoint/2010/main" val="18679451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Polimorfizam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 + </a:t>
            </a:r>
            <a:r>
              <a:rPr lang="en-US" dirty="0" err="1"/>
              <a:t>morphis</a:t>
            </a:r>
            <a:r>
              <a:rPr lang="en-US" dirty="0"/>
              <a:t> = Vi</a:t>
            </a:r>
            <a:r>
              <a:rPr lang="sr-Latn-RS" dirty="0"/>
              <a:t>še oblika</a:t>
            </a:r>
          </a:p>
          <a:p>
            <a:r>
              <a:rPr lang="sr-Latn-RS" dirty="0"/>
              <a:t>Znači dve ra</a:t>
            </a:r>
            <a:r>
              <a:rPr lang="en-US" dirty="0" err="1"/>
              <a:t>zli</a:t>
            </a:r>
            <a:r>
              <a:rPr lang="sr-Latn-RS" dirty="0"/>
              <a:t>čite stvari:</a:t>
            </a:r>
          </a:p>
          <a:p>
            <a:pPr lvl="1"/>
            <a:r>
              <a:rPr lang="sr-Latn-RS" dirty="0"/>
              <a:t>Možemo imati nekoliko istoimenih funkcija sa različitim parametrima</a:t>
            </a:r>
            <a:endParaRPr lang="en-US" dirty="0"/>
          </a:p>
          <a:p>
            <a:pPr lvl="1"/>
            <a:r>
              <a:rPr lang="en-US" dirty="0" err="1"/>
              <a:t>Podklasa</a:t>
            </a:r>
            <a:r>
              <a:rPr lang="en-US" dirty="0"/>
              <a:t> </a:t>
            </a:r>
            <a:r>
              <a:rPr lang="sr-Latn-RS" dirty="0"/>
              <a:t>može da promeni ponašanje svojih metoda</a:t>
            </a:r>
            <a:endParaRPr lang="en-US" dirty="0"/>
          </a:p>
          <a:p>
            <a:r>
              <a:rPr lang="en-US" dirty="0" err="1"/>
              <a:t>Mnogi</a:t>
            </a:r>
            <a:r>
              <a:rPr lang="en-US" dirty="0"/>
              <a:t> se </a:t>
            </a:r>
            <a:r>
              <a:rPr lang="sr-Latn-RS" dirty="0"/>
              <a:t>zanesu sa polimorfizmom...</a:t>
            </a:r>
          </a:p>
          <a:p>
            <a:pPr lvl="1"/>
            <a:r>
              <a:rPr lang="sr-Latn-RS" dirty="0"/>
              <a:t>Životinja može da pušta zvukove</a:t>
            </a:r>
          </a:p>
          <a:p>
            <a:pPr lvl="1"/>
            <a:r>
              <a:rPr lang="sr-Latn-RS" dirty="0"/>
              <a:t>Ptica je životinja, ali može i da leti</a:t>
            </a:r>
          </a:p>
          <a:p>
            <a:pPr lvl="1"/>
            <a:r>
              <a:rPr lang="sr-Latn-RS" dirty="0"/>
              <a:t>Kokoška je ptica, ali ne može da leti</a:t>
            </a:r>
          </a:p>
          <a:p>
            <a:pPr lvl="1"/>
            <a:r>
              <a:rPr lang="sr-Latn-RS" dirty="0"/>
              <a:t>Drvo je ptica, ali ne može da leti, ne pušta zvukove i vrši fotosintezu</a:t>
            </a:r>
          </a:p>
        </p:txBody>
      </p:sp>
    </p:spTree>
    <p:extLst>
      <p:ext uri="{BB962C8B-B14F-4D97-AF65-F5344CB8AC3E}">
        <p14:creationId xmlns:p14="http://schemas.microsoft.com/office/powerpoint/2010/main" val="5172419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6A12-525B-425A-B343-A0E32FBA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Polimorfizam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B9E-8AE5-472C-8BAC-4BA5B098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 + </a:t>
            </a:r>
            <a:r>
              <a:rPr lang="en-US" dirty="0" err="1"/>
              <a:t>morphis</a:t>
            </a:r>
            <a:r>
              <a:rPr lang="en-US" dirty="0"/>
              <a:t> = Vi</a:t>
            </a:r>
            <a:r>
              <a:rPr lang="sr-Latn-RS" dirty="0"/>
              <a:t>še oblika</a:t>
            </a:r>
          </a:p>
          <a:p>
            <a:r>
              <a:rPr lang="sr-Latn-RS" dirty="0"/>
              <a:t>Znači dve ra</a:t>
            </a:r>
            <a:r>
              <a:rPr lang="en-US" dirty="0" err="1"/>
              <a:t>zli</a:t>
            </a:r>
            <a:r>
              <a:rPr lang="sr-Latn-RS" dirty="0"/>
              <a:t>čite stvari:</a:t>
            </a:r>
          </a:p>
          <a:p>
            <a:pPr lvl="1"/>
            <a:r>
              <a:rPr lang="sr-Latn-RS" dirty="0"/>
              <a:t>Možemo imati nekoliko istoimenih funkcija sa različitim parametrima</a:t>
            </a:r>
            <a:endParaRPr lang="en-US" dirty="0"/>
          </a:p>
          <a:p>
            <a:pPr lvl="1"/>
            <a:r>
              <a:rPr lang="en-US" dirty="0" err="1"/>
              <a:t>Podklasa</a:t>
            </a:r>
            <a:r>
              <a:rPr lang="en-US" dirty="0"/>
              <a:t> </a:t>
            </a:r>
            <a:r>
              <a:rPr lang="sr-Latn-RS" dirty="0"/>
              <a:t>može da promeni ponašanje svojih metoda</a:t>
            </a:r>
            <a:endParaRPr lang="en-US" dirty="0"/>
          </a:p>
          <a:p>
            <a:r>
              <a:rPr lang="en-US" dirty="0" err="1"/>
              <a:t>Mnogi</a:t>
            </a:r>
            <a:r>
              <a:rPr lang="en-US" dirty="0"/>
              <a:t> se </a:t>
            </a:r>
            <a:r>
              <a:rPr lang="sr-Latn-RS" dirty="0"/>
              <a:t>zanesu sa polimorfizmom...</a:t>
            </a:r>
          </a:p>
          <a:p>
            <a:pPr lvl="1"/>
            <a:r>
              <a:rPr lang="sr-Latn-RS" dirty="0"/>
              <a:t>Životinja može da pušta zvukove</a:t>
            </a:r>
          </a:p>
          <a:p>
            <a:pPr lvl="1"/>
            <a:r>
              <a:rPr lang="sr-Latn-RS" dirty="0"/>
              <a:t>Ptica je životinja, ali može i da leti</a:t>
            </a:r>
          </a:p>
          <a:p>
            <a:pPr lvl="1"/>
            <a:r>
              <a:rPr lang="sr-Latn-RS" dirty="0"/>
              <a:t>Kokoška je ptica, ali ne može da leti</a:t>
            </a:r>
          </a:p>
          <a:p>
            <a:pPr lvl="1"/>
            <a:r>
              <a:rPr lang="sr-Latn-RS" dirty="0"/>
              <a:t>Drvo je ptica, ali ne može da leti, ne pušta zvukove i vrši fotosintezu</a:t>
            </a:r>
          </a:p>
          <a:p>
            <a:pPr lvl="1"/>
            <a:r>
              <a:rPr lang="sr-Latn-RS" dirty="0"/>
              <a:t>Kamen je drvo, ali ne vrši fotosintezu</a:t>
            </a:r>
          </a:p>
        </p:txBody>
      </p:sp>
    </p:spTree>
    <p:extLst>
      <p:ext uri="{BB962C8B-B14F-4D97-AF65-F5344CB8AC3E}">
        <p14:creationId xmlns:p14="http://schemas.microsoft.com/office/powerpoint/2010/main" val="14068459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85FFBC-F6A0-41D6-9774-53CA97F23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Hvala! </a:t>
            </a:r>
            <a:r>
              <a:rPr lang="en-US" dirty="0"/>
              <a:t>&lt;3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551CC9C-7F10-4F97-AD1C-0DBB96460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1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Konstruktor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600" dirty="0">
                <a:latin typeface="Consolas" panose="020B0609020204030204" pitchFamily="49" charset="0"/>
              </a:rPr>
              <a:t>class KorisnikBanke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string </a:t>
            </a:r>
            <a:r>
              <a:rPr lang="en-US" sz="1600" b="1" dirty="0" err="1">
                <a:latin typeface="Consolas" panose="020B0609020204030204" pitchFamily="49" charset="0"/>
              </a:rPr>
              <a:t>ime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string </a:t>
            </a:r>
            <a:r>
              <a:rPr lang="en-US" sz="1600" b="1" dirty="0" err="1">
                <a:latin typeface="Consolas" panose="020B0609020204030204" pitchFamily="49" charset="0"/>
              </a:rPr>
              <a:t>prezime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int </a:t>
            </a:r>
            <a:r>
              <a:rPr lang="en-US" sz="1600" b="1" dirty="0" err="1">
                <a:latin typeface="Consolas" panose="020B0609020204030204" pitchFamily="49" charset="0"/>
              </a:rPr>
              <a:t>pib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sr-Latn-R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public </a:t>
            </a:r>
            <a:r>
              <a:rPr lang="sr-Latn-R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KorisnikBanke</a:t>
            </a:r>
            <a:r>
              <a:rPr lang="sr-Latn-R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(string </a:t>
            </a:r>
            <a:r>
              <a:rPr lang="sr-Latn-R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me</a:t>
            </a:r>
            <a:r>
              <a:rPr lang="sr-Cyrl-R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string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prezime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ime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=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ime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prezime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=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prezime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jos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toga dole...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001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Konstruktor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600" dirty="0">
                <a:latin typeface="Consolas" panose="020B0609020204030204" pitchFamily="49" charset="0"/>
              </a:rPr>
              <a:t>class KorisnikBanke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string </a:t>
            </a:r>
            <a:r>
              <a:rPr lang="en-US" sz="1600" b="1" dirty="0" err="1">
                <a:latin typeface="Consolas" panose="020B0609020204030204" pitchFamily="49" charset="0"/>
              </a:rPr>
              <a:t>ime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string </a:t>
            </a:r>
            <a:r>
              <a:rPr lang="en-US" sz="1600" b="1" dirty="0" err="1">
                <a:latin typeface="Consolas" panose="020B0609020204030204" pitchFamily="49" charset="0"/>
              </a:rPr>
              <a:t>prezime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int </a:t>
            </a:r>
            <a:r>
              <a:rPr lang="en-US" sz="1600" b="1" dirty="0" err="1">
                <a:latin typeface="Consolas" panose="020B0609020204030204" pitchFamily="49" charset="0"/>
              </a:rPr>
              <a:t>pib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sr-Latn-R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public </a:t>
            </a:r>
            <a:r>
              <a:rPr lang="sr-Latn-R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KorisnikBanke</a:t>
            </a:r>
            <a:r>
              <a:rPr lang="sr-Latn-R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(string </a:t>
            </a:r>
            <a:r>
              <a:rPr lang="sr-Latn-R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me</a:t>
            </a:r>
            <a:r>
              <a:rPr lang="sr-Cyrl-R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string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prezime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ime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=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ime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prezime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=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prezime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pib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=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NapraviNoviPIB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PosaljiKorisnikuMejl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(“</a:t>
            </a:r>
            <a:r>
              <a:rPr lang="sr-Latn-R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Hvala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V</a:t>
            </a:r>
            <a:r>
              <a:rPr lang="sr-Latn-R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am na poverenju. Vaš pib je: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“ +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pib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jos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toga dole...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987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750-DC4A-46AA-8D8B-130E375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Konstruktor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612-23BD-4A0F-A288-895AD5BE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svima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spolja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KorisnikBanke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ovako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izgleda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sr-Latn-RS" sz="2000" dirty="0">
                <a:latin typeface="Consolas" panose="020B0609020204030204" pitchFamily="49" charset="0"/>
              </a:rPr>
              <a:t>public class </a:t>
            </a:r>
            <a:r>
              <a:rPr lang="sr-Latn-RS" sz="2000" b="1" dirty="0">
                <a:latin typeface="Consolas" panose="020B0609020204030204" pitchFamily="49" charset="0"/>
              </a:rPr>
              <a:t>KorisnikBanke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sr-Latn-R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  public </a:t>
            </a:r>
            <a:r>
              <a:rPr lang="sr-Latn-R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KorisnikBanke</a:t>
            </a:r>
            <a:r>
              <a:rPr lang="sr-Latn-R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(string </a:t>
            </a:r>
            <a:r>
              <a:rPr lang="sr-Latn-R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me</a:t>
            </a:r>
            <a:r>
              <a:rPr lang="sr-Cyrl-R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string 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prezime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) { ... }</a:t>
            </a:r>
            <a:endParaRPr lang="sr-Latn-RS" sz="20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public string </a:t>
            </a:r>
            <a:r>
              <a:rPr lang="en-US" sz="2000" b="1" dirty="0" err="1">
                <a:latin typeface="Consolas" panose="020B0609020204030204" pitchFamily="49" charset="0"/>
              </a:rPr>
              <a:t>Ime</a:t>
            </a:r>
            <a:r>
              <a:rPr lang="en-US" sz="2000" dirty="0">
                <a:latin typeface="Consolas" panose="020B0609020204030204" pitchFamily="49" charset="0"/>
              </a:rPr>
              <a:t>() { ... }</a:t>
            </a:r>
            <a:endParaRPr lang="sr-Latn-R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nsolas" panose="020B0609020204030204" pitchFamily="49" charset="0"/>
              </a:rPr>
              <a:t>    public string </a:t>
            </a:r>
            <a:r>
              <a:rPr lang="sr-Latn-RS" sz="2000" b="1" dirty="0">
                <a:latin typeface="Consolas" panose="020B0609020204030204" pitchFamily="49" charset="0"/>
              </a:rPr>
              <a:t>Prezime</a:t>
            </a:r>
            <a:r>
              <a:rPr lang="sr-Latn-RS" sz="2000" dirty="0">
                <a:latin typeface="Consolas" panose="020B0609020204030204" pitchFamily="49" charset="0"/>
              </a:rPr>
              <a:t>() </a:t>
            </a:r>
            <a:r>
              <a:rPr lang="en-US" sz="2000" dirty="0">
                <a:latin typeface="Consolas" panose="020B0609020204030204" pitchFamily="49" charset="0"/>
              </a:rPr>
              <a:t>{ ... }</a:t>
            </a:r>
            <a:endParaRPr lang="sr-Latn-R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nsolas" panose="020B0609020204030204" pitchFamily="49" charset="0"/>
              </a:rPr>
              <a:t>    public void </a:t>
            </a:r>
            <a:r>
              <a:rPr lang="sr-Latn-RS" sz="2000" b="1" dirty="0">
                <a:latin typeface="Consolas" panose="020B0609020204030204" pitchFamily="49" charset="0"/>
              </a:rPr>
              <a:t>NapraviTransakciju</a:t>
            </a:r>
            <a:r>
              <a:rPr lang="sr-Latn-RS" sz="2000" dirty="0">
                <a:latin typeface="Consolas" panose="020B0609020204030204" pitchFamily="49" charset="0"/>
              </a:rPr>
              <a:t>(double </a:t>
            </a:r>
            <a:r>
              <a:rPr lang="sr-Latn-RS" sz="2000" b="1" dirty="0">
                <a:latin typeface="Consolas" panose="020B0609020204030204" pitchFamily="49" charset="0"/>
              </a:rPr>
              <a:t>iznos</a:t>
            </a:r>
            <a:r>
              <a:rPr lang="sr-Latn-RS" sz="2000" dirty="0">
                <a:latin typeface="Consolas" panose="020B0609020204030204" pitchFamily="49" charset="0"/>
              </a:rPr>
              <a:t>) </a:t>
            </a:r>
            <a:r>
              <a:rPr lang="en-US" sz="2000" dirty="0">
                <a:latin typeface="Consolas" panose="020B0609020204030204" pitchFamily="49" charset="0"/>
              </a:rPr>
              <a:t>{ ...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sr-Latn-R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27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5010</Words>
  <Application>Microsoft Office PowerPoint</Application>
  <PresentationFormat>Widescreen</PresentationFormat>
  <Paragraphs>966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Consolas</vt:lpstr>
      <vt:lpstr>Office Theme</vt:lpstr>
      <vt:lpstr>Objektno-orijentisano programiranje #2</vt:lpstr>
      <vt:lpstr>OOP u C#-u</vt:lpstr>
      <vt:lpstr>Konstruktor</vt:lpstr>
      <vt:lpstr>Konstruktor</vt:lpstr>
      <vt:lpstr>Konstruktor</vt:lpstr>
      <vt:lpstr>Konstruktor</vt:lpstr>
      <vt:lpstr>Konstruktor</vt:lpstr>
      <vt:lpstr>Konstruktor</vt:lpstr>
      <vt:lpstr>Konstruktor</vt:lpstr>
      <vt:lpstr>Konstruktor</vt:lpstr>
      <vt:lpstr>OOP u C#-u</vt:lpstr>
      <vt:lpstr>Property geteri i seteri</vt:lpstr>
      <vt:lpstr>Property geteri i seteri</vt:lpstr>
      <vt:lpstr>Property geteri i seteri</vt:lpstr>
      <vt:lpstr>Property geteri i seteri</vt:lpstr>
      <vt:lpstr>OOP u C#-u</vt:lpstr>
      <vt:lpstr>Inferenca tipova (var)</vt:lpstr>
      <vt:lpstr>Inferenca tipova (var)</vt:lpstr>
      <vt:lpstr>Inferenca tipova (var)</vt:lpstr>
      <vt:lpstr>Inferenca tipova (var)</vt:lpstr>
      <vt:lpstr>Inferenca tipova (var)</vt:lpstr>
      <vt:lpstr>Inferenca tipova (var)</vt:lpstr>
      <vt:lpstr>OOP u teoriji</vt:lpstr>
      <vt:lpstr>OOP, ukratko</vt:lpstr>
      <vt:lpstr>Princip Apstrakcije</vt:lpstr>
      <vt:lpstr>Apstrakcija</vt:lpstr>
      <vt:lpstr>Apstrakcija</vt:lpstr>
      <vt:lpstr>Apstrakcija</vt:lpstr>
      <vt:lpstr>Apstrakcija</vt:lpstr>
      <vt:lpstr>Apstrakcija</vt:lpstr>
      <vt:lpstr>Apstrakcija</vt:lpstr>
      <vt:lpstr>Apstrakcija</vt:lpstr>
      <vt:lpstr>Apstrakcija</vt:lpstr>
      <vt:lpstr>Apstrakcija</vt:lpstr>
      <vt:lpstr>Apstrakcija</vt:lpstr>
      <vt:lpstr>Apstrakcija</vt:lpstr>
      <vt:lpstr>Apstrakcija</vt:lpstr>
      <vt:lpstr>Apstrakcija</vt:lpstr>
      <vt:lpstr>Apstrakcija</vt:lpstr>
      <vt:lpstr>Apstrakcija</vt:lpstr>
      <vt:lpstr>Apstrakcija</vt:lpstr>
      <vt:lpstr>Apstrakcija</vt:lpstr>
      <vt:lpstr>Princip Enkapsulacije</vt:lpstr>
      <vt:lpstr>Enkapsulacija</vt:lpstr>
      <vt:lpstr>Enkapsulacija</vt:lpstr>
      <vt:lpstr>Enkapsulacija</vt:lpstr>
      <vt:lpstr>Enkapsulacija</vt:lpstr>
      <vt:lpstr>Princip Nasleđivanja</vt:lpstr>
      <vt:lpstr>Nasleđivanje</vt:lpstr>
      <vt:lpstr>Nasleđivanje</vt:lpstr>
      <vt:lpstr>Nasleđivanje</vt:lpstr>
      <vt:lpstr>Nasleđivanje</vt:lpstr>
      <vt:lpstr>Nasleđivanje</vt:lpstr>
      <vt:lpstr>Nasleđivanje</vt:lpstr>
      <vt:lpstr>Nasleđivanje</vt:lpstr>
      <vt:lpstr>Nasleđivanje</vt:lpstr>
      <vt:lpstr>Princip Polimorfizma</vt:lpstr>
      <vt:lpstr>Polimorfizam</vt:lpstr>
      <vt:lpstr>Polimorfizam</vt:lpstr>
      <vt:lpstr>Polimorfizam</vt:lpstr>
      <vt:lpstr>Polimorfizam</vt:lpstr>
      <vt:lpstr>Polimorfizam</vt:lpstr>
      <vt:lpstr>Polimorfizam</vt:lpstr>
      <vt:lpstr>Polimorfizam</vt:lpstr>
      <vt:lpstr>Polimorfizam</vt:lpstr>
      <vt:lpstr>Polimorfizam</vt:lpstr>
      <vt:lpstr>Hvala! &lt;3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Objektno-orijentisano programiranje #2</dc:title>
  <dc:creator>Miroslav Gavrilov</dc:creator>
  <cp:lastModifiedBy>Miroslav Gavrilov</cp:lastModifiedBy>
  <cp:revision>16</cp:revision>
  <dcterms:created xsi:type="dcterms:W3CDTF">2020-05-03T09:48:54Z</dcterms:created>
  <dcterms:modified xsi:type="dcterms:W3CDTF">2020-05-03T15:33:49Z</dcterms:modified>
</cp:coreProperties>
</file>