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F444-87A5-4EC2-A020-479764B2E30B}" v="27" dt="2020-03-22T17:29:08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D8E-CA81-42C5-878F-228D2551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7D18-C051-4BA7-A885-47BCB2E9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8B79-B8FB-4037-B1CD-AB2F0ED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990-B5C8-41F5-97BA-843D7EDA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EC6F-D6F1-4C52-BC46-0166A557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2F9-6C95-4CB8-A86A-2AE23DB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E8F6-A763-4F88-861E-6CC9AE7D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CA0F-BAC2-430A-BC93-F1B9D39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7353-D881-47F4-B27B-C0ABA3D9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291E-67CE-4547-9EDE-B064E43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2698E-4718-4ACD-B85F-EFA4E61C5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77BE-71E2-4082-89E0-9C08E7E0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B80A-42A1-4E32-998D-02C4CA6B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72DE-D38C-4F45-99FE-4A973D41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3EDC-E824-42FF-A129-755F9AC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687E-7987-4125-9F91-1B443D7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EB3-736A-4C2F-A1B4-9D931CE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D3A5-8409-48AB-872B-A95D0417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AE5C-AF02-4F1E-AC9A-E7E23521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5073-93C6-45C3-B9A3-04AD13FE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FBC-699B-4099-808F-A4B0B67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17A4-F8B8-42A9-BD76-CD41240D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BE9E-FA34-4936-859C-5619898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735E-85C1-4D52-8D45-6E85E43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533C-03F1-490A-8D26-FC1163B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4DA-7569-462D-874C-49BBAF8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F53-5C06-4B57-BF53-57712CE96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02AC-4095-47DA-AA78-BB38D1C4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201A-8282-40D0-9E90-6BC9E142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662F-B637-4D34-8270-3ABA74BB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A6CFF-2F12-4A39-98AF-CC790047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5590-EED3-4492-AFAA-5FC334AA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EED-051E-44A8-BD6A-F4C30001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9DAB-D8FF-44E8-984E-33F98DD5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29805-F756-45EA-84D7-A7B1EA12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06E7D-2530-4B26-8D78-CD92092FB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57B0-EFA7-4138-9DB2-2E73EC7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DBBA7-132C-4B17-88B1-C8EF7EDC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772C-85D0-447F-8373-A3DEF64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B570-A654-4A71-BCB1-42BEA961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D7CA-8AEA-40EA-A69E-93BDDAF6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7EC2B-B737-4F91-9E9C-D72ECBE8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1B551-D949-44AC-BB59-47A1A0E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38422-CE67-46E0-A5CB-68EA1BC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416AB-040F-4F56-BA84-AEC03DAA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EFE6C-ED9C-4E8B-8326-582F915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A37A-FEB8-4F76-B87B-9783041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5437-B682-4712-B72C-5834A44B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7D5E-AF24-4EF2-9B7A-FCC56C04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A6BC-3889-4B52-9930-5832AD2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D5D8-77A8-47D5-9957-01F80216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DDC7-F02D-4EC4-83A2-82C801C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EDDB-2F22-4EA0-BA7C-B679E06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56027-3874-41C8-A673-C54B2A3E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CA4A-3EED-4131-92ED-39953641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2DAC-88A6-4B93-971F-999D5E7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2E9A-7AF9-4817-A660-9218FFA4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A84-C4E9-4BCA-AD5A-D3AECC8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C807-669E-4904-9CDB-71249EE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CE9CA-5B64-49FD-B9F8-BA435FE9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DBDC-2C73-4222-8CAC-81CDA44C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DF3-BE63-4356-BCBD-71A42AD592BC}" type="datetimeFigureOut">
              <a:rPr lang="en-US" smtClean="0"/>
              <a:t>22-Mar-20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1506-1CE0-4501-8592-6AF92349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04A2-2184-41B9-A344-C280BA9F3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242B-DA08-41BE-A40B-E5CAE77D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kompjuteri</a:t>
            </a:r>
            <a:r>
              <a:rPr lang="en-US" dirty="0"/>
              <a:t> </a:t>
            </a:r>
            <a:r>
              <a:rPr lang="en-US" dirty="0" err="1"/>
              <a:t>razumeju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sr-Latn-RS" dirty="0"/>
              <a:t>čate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4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/>
              <a:t>Deklaracija promenjive:</a:t>
            </a:r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</a:t>
            </a:r>
            <a:r>
              <a:rPr lang="sr-Latn-RS" b="1" dirty="0"/>
              <a:t> </a:t>
            </a:r>
            <a:r>
              <a:rPr lang="sr-Latn-RS" dirty="0"/>
              <a:t>na prvo sledeće slobodno mesto u memoriji upiši </a:t>
            </a:r>
            <a:r>
              <a:rPr lang="sr-Latn-RS" b="1" dirty="0"/>
              <a:t>ime </a:t>
            </a:r>
            <a:r>
              <a:rPr lang="sr-Latn-RS" dirty="0"/>
              <a:t>i vrednost, ako je ima.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&lt;tip&gt;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</a:rPr>
              <a:t>[= &lt;</a:t>
            </a:r>
            <a:r>
              <a:rPr lang="en-US" sz="4800" dirty="0" err="1">
                <a:solidFill>
                  <a:srgbClr val="00B0F0"/>
                </a:solidFill>
                <a:latin typeface="Consolas" panose="020B0609020204030204" pitchFamily="49" charset="0"/>
              </a:rPr>
              <a:t>vrednost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</a:rPr>
              <a:t>&gt;]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A6CF0-1A96-43FC-8C30-27B2C7B0F598}"/>
              </a:ext>
            </a:extLst>
          </p:cNvPr>
          <p:cNvSpPr txBox="1"/>
          <p:nvPr/>
        </p:nvSpPr>
        <p:spPr>
          <a:xfrm>
            <a:off x="6431281" y="3173910"/>
            <a:ext cx="42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en-US" dirty="0"/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6CACE-306A-4596-9E24-1E567EF9FF29}"/>
              </a:ext>
            </a:extLst>
          </p:cNvPr>
          <p:cNvSpPr/>
          <p:nvPr/>
        </p:nvSpPr>
        <p:spPr>
          <a:xfrm>
            <a:off x="2102965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D6A116-F2F2-4558-B1A2-9D05B4B0C957}"/>
              </a:ext>
            </a:extLst>
          </p:cNvPr>
          <p:cNvCxnSpPr/>
          <p:nvPr/>
        </p:nvCxnSpPr>
        <p:spPr>
          <a:xfrm>
            <a:off x="2706972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8A1D6-3B60-4EE1-93C2-FD9C890FD2D7}"/>
              </a:ext>
            </a:extLst>
          </p:cNvPr>
          <p:cNvCxnSpPr/>
          <p:nvPr/>
        </p:nvCxnSpPr>
        <p:spPr>
          <a:xfrm>
            <a:off x="336271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1AB8F2-240D-4B9B-AE1E-1A0C7FE5F254}"/>
              </a:ext>
            </a:extLst>
          </p:cNvPr>
          <p:cNvCxnSpPr/>
          <p:nvPr/>
        </p:nvCxnSpPr>
        <p:spPr>
          <a:xfrm>
            <a:off x="3907996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990A87-B54F-4156-AC7E-7ED6789FFDD4}"/>
              </a:ext>
            </a:extLst>
          </p:cNvPr>
          <p:cNvCxnSpPr/>
          <p:nvPr/>
        </p:nvCxnSpPr>
        <p:spPr>
          <a:xfrm>
            <a:off x="456373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F53F54-A8FC-4DAC-9DDB-DA7138F173A2}"/>
              </a:ext>
            </a:extLst>
          </p:cNvPr>
          <p:cNvSpPr/>
          <p:nvPr/>
        </p:nvSpPr>
        <p:spPr>
          <a:xfrm>
            <a:off x="7012144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4CF83-24F7-4F1C-A83E-433CCF886FA7}"/>
              </a:ext>
            </a:extLst>
          </p:cNvPr>
          <p:cNvCxnSpPr/>
          <p:nvPr/>
        </p:nvCxnSpPr>
        <p:spPr>
          <a:xfrm>
            <a:off x="761615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C9B113-1621-413C-B54D-98CC581C3E53}"/>
              </a:ext>
            </a:extLst>
          </p:cNvPr>
          <p:cNvCxnSpPr/>
          <p:nvPr/>
        </p:nvCxnSpPr>
        <p:spPr>
          <a:xfrm>
            <a:off x="8271890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7A2DFA-A7DD-4456-8ABC-125150FE6EA4}"/>
              </a:ext>
            </a:extLst>
          </p:cNvPr>
          <p:cNvCxnSpPr/>
          <p:nvPr/>
        </p:nvCxnSpPr>
        <p:spPr>
          <a:xfrm>
            <a:off x="881717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E86C4-D7A4-43E5-A4E6-B999567E41E2}"/>
              </a:ext>
            </a:extLst>
          </p:cNvPr>
          <p:cNvCxnSpPr/>
          <p:nvPr/>
        </p:nvCxnSpPr>
        <p:spPr>
          <a:xfrm>
            <a:off x="9472914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A00459-7FED-4AD8-AD13-2EEAFBE45035}"/>
              </a:ext>
            </a:extLst>
          </p:cNvPr>
          <p:cNvSpPr txBox="1"/>
          <p:nvPr/>
        </p:nvSpPr>
        <p:spPr>
          <a:xfrm>
            <a:off x="7007543" y="5132383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987D52-CF21-46D6-90EC-F1101C595623}"/>
              </a:ext>
            </a:extLst>
          </p:cNvPr>
          <p:cNvSpPr txBox="1"/>
          <p:nvPr/>
        </p:nvSpPr>
        <p:spPr>
          <a:xfrm>
            <a:off x="7165714" y="550021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52F828-C952-4744-B656-5C40F1B7E12F}"/>
              </a:ext>
            </a:extLst>
          </p:cNvPr>
          <p:cNvSpPr txBox="1"/>
          <p:nvPr/>
        </p:nvSpPr>
        <p:spPr>
          <a:xfrm>
            <a:off x="6996227" y="59600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8161F-8EFB-4F4C-AC9F-1BEED08F4FC9}"/>
              </a:ext>
            </a:extLst>
          </p:cNvPr>
          <p:cNvCxnSpPr/>
          <p:nvPr/>
        </p:nvCxnSpPr>
        <p:spPr>
          <a:xfrm>
            <a:off x="5348875" y="5667890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4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en-US" dirty="0"/>
              <a:t>, mora se </a:t>
            </a:r>
            <a:r>
              <a:rPr lang="en-US" dirty="0" err="1"/>
              <a:t>sra</a:t>
            </a:r>
            <a:r>
              <a:rPr lang="sr-Latn-RS" dirty="0"/>
              <a:t>čunati bez čuvanja u memoriju. Ovo se radi na steku.</a:t>
            </a:r>
          </a:p>
          <a:p>
            <a:r>
              <a:rPr lang="sr-Latn-RS" dirty="0"/>
              <a:t>Prvo se izraz pretvori u stablo: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3893820" y="4579622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x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4968240" y="3718562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6545581" y="4579622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5684520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7415238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4594860" y="4328162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6149340" y="4328162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6400800" y="5189222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7269481" y="5189222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2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 se izraz pretvori u stablo:</a:t>
            </a:r>
            <a:endParaRPr lang="en-US" dirty="0"/>
          </a:p>
          <a:p>
            <a:r>
              <a:rPr lang="en-US" dirty="0" err="1"/>
              <a:t>Kre</a:t>
            </a:r>
            <a:r>
              <a:rPr lang="sr-Latn-RS" dirty="0"/>
              <a:t>će se od vrha i ide na dole. </a:t>
            </a:r>
            <a:br>
              <a:rPr lang="sr-Latn-RS" dirty="0"/>
            </a:br>
            <a:r>
              <a:rPr lang="sr-Latn-RS" dirty="0"/>
              <a:t>Svaka krajnja vrednost se doda </a:t>
            </a:r>
            <a:br>
              <a:rPr lang="sr-Latn-RS" dirty="0"/>
            </a:br>
            <a:r>
              <a:rPr lang="sr-Latn-RS" dirty="0"/>
              <a:t>na stek, a onda se </a:t>
            </a:r>
            <a:r>
              <a:rPr lang="sr-Latn-RS" b="1" dirty="0"/>
              <a:t>desi </a:t>
            </a:r>
            <a:r>
              <a:rPr lang="sr-Latn-RS" dirty="0"/>
              <a:t>operacija</a:t>
            </a:r>
            <a:br>
              <a:rPr lang="sr-Latn-RS" dirty="0"/>
            </a:br>
            <a:r>
              <a:rPr lang="sr-Latn-RS" dirty="0"/>
              <a:t>iznad.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x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9862236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971647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9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x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9862236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971647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0A64B-E98F-4DFB-9107-85547AA59FA6}"/>
              </a:ext>
            </a:extLst>
          </p:cNvPr>
          <p:cNvSpPr/>
          <p:nvPr/>
        </p:nvSpPr>
        <p:spPr>
          <a:xfrm>
            <a:off x="2130806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A3243-2102-4CF9-8601-9C909696397B}"/>
              </a:ext>
            </a:extLst>
          </p:cNvPr>
          <p:cNvCxnSpPr>
            <a:cxnSpLocks/>
          </p:cNvCxnSpPr>
          <p:nvPr/>
        </p:nvCxnSpPr>
        <p:spPr>
          <a:xfrm>
            <a:off x="2130806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DC28C-2E66-4493-B66F-7C161BB4D45B}"/>
              </a:ext>
            </a:extLst>
          </p:cNvPr>
          <p:cNvCxnSpPr>
            <a:cxnSpLocks/>
          </p:cNvCxnSpPr>
          <p:nvPr/>
        </p:nvCxnSpPr>
        <p:spPr>
          <a:xfrm>
            <a:off x="2130806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2A154-D3BA-4BB9-9EBA-B4D1CE92F55E}"/>
              </a:ext>
            </a:extLst>
          </p:cNvPr>
          <p:cNvCxnSpPr>
            <a:cxnSpLocks/>
          </p:cNvCxnSpPr>
          <p:nvPr/>
        </p:nvCxnSpPr>
        <p:spPr>
          <a:xfrm>
            <a:off x="2130806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029C9C-08E4-43F9-A50F-77997244716B}"/>
              </a:ext>
            </a:extLst>
          </p:cNvPr>
          <p:cNvCxnSpPr>
            <a:cxnSpLocks/>
          </p:cNvCxnSpPr>
          <p:nvPr/>
        </p:nvCxnSpPr>
        <p:spPr>
          <a:xfrm>
            <a:off x="2007775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B2904A-65EB-4725-A37C-363B792C1E3D}"/>
              </a:ext>
            </a:extLst>
          </p:cNvPr>
          <p:cNvSpPr txBox="1"/>
          <p:nvPr/>
        </p:nvSpPr>
        <p:spPr>
          <a:xfrm>
            <a:off x="2267104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6129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x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9862236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971647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0A64B-E98F-4DFB-9107-85547AA59FA6}"/>
              </a:ext>
            </a:extLst>
          </p:cNvPr>
          <p:cNvSpPr/>
          <p:nvPr/>
        </p:nvSpPr>
        <p:spPr>
          <a:xfrm>
            <a:off x="2130806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A3243-2102-4CF9-8601-9C909696397B}"/>
              </a:ext>
            </a:extLst>
          </p:cNvPr>
          <p:cNvCxnSpPr>
            <a:cxnSpLocks/>
          </p:cNvCxnSpPr>
          <p:nvPr/>
        </p:nvCxnSpPr>
        <p:spPr>
          <a:xfrm>
            <a:off x="2130806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DC28C-2E66-4493-B66F-7C161BB4D45B}"/>
              </a:ext>
            </a:extLst>
          </p:cNvPr>
          <p:cNvCxnSpPr>
            <a:cxnSpLocks/>
          </p:cNvCxnSpPr>
          <p:nvPr/>
        </p:nvCxnSpPr>
        <p:spPr>
          <a:xfrm>
            <a:off x="2130806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2A154-D3BA-4BB9-9EBA-B4D1CE92F55E}"/>
              </a:ext>
            </a:extLst>
          </p:cNvPr>
          <p:cNvCxnSpPr>
            <a:cxnSpLocks/>
          </p:cNvCxnSpPr>
          <p:nvPr/>
        </p:nvCxnSpPr>
        <p:spPr>
          <a:xfrm>
            <a:off x="2130806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029C9C-08E4-43F9-A50F-77997244716B}"/>
              </a:ext>
            </a:extLst>
          </p:cNvPr>
          <p:cNvCxnSpPr>
            <a:cxnSpLocks/>
          </p:cNvCxnSpPr>
          <p:nvPr/>
        </p:nvCxnSpPr>
        <p:spPr>
          <a:xfrm>
            <a:off x="2007775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B2904A-65EB-4725-A37C-363B792C1E3D}"/>
              </a:ext>
            </a:extLst>
          </p:cNvPr>
          <p:cNvSpPr txBox="1"/>
          <p:nvPr/>
        </p:nvSpPr>
        <p:spPr>
          <a:xfrm>
            <a:off x="2267104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AD9C5-C139-4D70-BD67-4FED4F3E5BA7}"/>
              </a:ext>
            </a:extLst>
          </p:cNvPr>
          <p:cNvSpPr txBox="1"/>
          <p:nvPr/>
        </p:nvSpPr>
        <p:spPr>
          <a:xfrm>
            <a:off x="2274724" y="3993468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7843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x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9862236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971647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0A64B-E98F-4DFB-9107-85547AA59FA6}"/>
              </a:ext>
            </a:extLst>
          </p:cNvPr>
          <p:cNvSpPr/>
          <p:nvPr/>
        </p:nvSpPr>
        <p:spPr>
          <a:xfrm>
            <a:off x="2130806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A3243-2102-4CF9-8601-9C909696397B}"/>
              </a:ext>
            </a:extLst>
          </p:cNvPr>
          <p:cNvCxnSpPr>
            <a:cxnSpLocks/>
          </p:cNvCxnSpPr>
          <p:nvPr/>
        </p:nvCxnSpPr>
        <p:spPr>
          <a:xfrm>
            <a:off x="2130806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DC28C-2E66-4493-B66F-7C161BB4D45B}"/>
              </a:ext>
            </a:extLst>
          </p:cNvPr>
          <p:cNvCxnSpPr>
            <a:cxnSpLocks/>
          </p:cNvCxnSpPr>
          <p:nvPr/>
        </p:nvCxnSpPr>
        <p:spPr>
          <a:xfrm>
            <a:off x="2130806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2A154-D3BA-4BB9-9EBA-B4D1CE92F55E}"/>
              </a:ext>
            </a:extLst>
          </p:cNvPr>
          <p:cNvCxnSpPr>
            <a:cxnSpLocks/>
          </p:cNvCxnSpPr>
          <p:nvPr/>
        </p:nvCxnSpPr>
        <p:spPr>
          <a:xfrm>
            <a:off x="2130806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029C9C-08E4-43F9-A50F-77997244716B}"/>
              </a:ext>
            </a:extLst>
          </p:cNvPr>
          <p:cNvCxnSpPr>
            <a:cxnSpLocks/>
          </p:cNvCxnSpPr>
          <p:nvPr/>
        </p:nvCxnSpPr>
        <p:spPr>
          <a:xfrm>
            <a:off x="2007775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B2904A-65EB-4725-A37C-363B792C1E3D}"/>
              </a:ext>
            </a:extLst>
          </p:cNvPr>
          <p:cNvSpPr txBox="1"/>
          <p:nvPr/>
        </p:nvSpPr>
        <p:spPr>
          <a:xfrm>
            <a:off x="2267104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AD9C5-C139-4D70-BD67-4FED4F3E5BA7}"/>
              </a:ext>
            </a:extLst>
          </p:cNvPr>
          <p:cNvSpPr txBox="1"/>
          <p:nvPr/>
        </p:nvSpPr>
        <p:spPr>
          <a:xfrm>
            <a:off x="2274724" y="3993468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6FEFB-685E-4B0D-A98D-B371262B9C35}"/>
              </a:ext>
            </a:extLst>
          </p:cNvPr>
          <p:cNvSpPr txBox="1"/>
          <p:nvPr/>
        </p:nvSpPr>
        <p:spPr>
          <a:xfrm>
            <a:off x="2282344" y="3757004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104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x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9862236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971647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0A64B-E98F-4DFB-9107-85547AA59FA6}"/>
              </a:ext>
            </a:extLst>
          </p:cNvPr>
          <p:cNvSpPr/>
          <p:nvPr/>
        </p:nvSpPr>
        <p:spPr>
          <a:xfrm>
            <a:off x="2130806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A3243-2102-4CF9-8601-9C909696397B}"/>
              </a:ext>
            </a:extLst>
          </p:cNvPr>
          <p:cNvCxnSpPr>
            <a:cxnSpLocks/>
          </p:cNvCxnSpPr>
          <p:nvPr/>
        </p:nvCxnSpPr>
        <p:spPr>
          <a:xfrm>
            <a:off x="2130806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DC28C-2E66-4493-B66F-7C161BB4D45B}"/>
              </a:ext>
            </a:extLst>
          </p:cNvPr>
          <p:cNvCxnSpPr>
            <a:cxnSpLocks/>
          </p:cNvCxnSpPr>
          <p:nvPr/>
        </p:nvCxnSpPr>
        <p:spPr>
          <a:xfrm>
            <a:off x="2130806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2A154-D3BA-4BB9-9EBA-B4D1CE92F55E}"/>
              </a:ext>
            </a:extLst>
          </p:cNvPr>
          <p:cNvCxnSpPr>
            <a:cxnSpLocks/>
          </p:cNvCxnSpPr>
          <p:nvPr/>
        </p:nvCxnSpPr>
        <p:spPr>
          <a:xfrm>
            <a:off x="2130806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029C9C-08E4-43F9-A50F-77997244716B}"/>
              </a:ext>
            </a:extLst>
          </p:cNvPr>
          <p:cNvCxnSpPr>
            <a:cxnSpLocks/>
          </p:cNvCxnSpPr>
          <p:nvPr/>
        </p:nvCxnSpPr>
        <p:spPr>
          <a:xfrm>
            <a:off x="2007775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B2904A-65EB-4725-A37C-363B792C1E3D}"/>
              </a:ext>
            </a:extLst>
          </p:cNvPr>
          <p:cNvSpPr txBox="1"/>
          <p:nvPr/>
        </p:nvSpPr>
        <p:spPr>
          <a:xfrm>
            <a:off x="2267104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AD9C5-C139-4D70-BD67-4FED4F3E5BA7}"/>
              </a:ext>
            </a:extLst>
          </p:cNvPr>
          <p:cNvSpPr txBox="1"/>
          <p:nvPr/>
        </p:nvSpPr>
        <p:spPr>
          <a:xfrm>
            <a:off x="2274724" y="3993468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6FEFB-685E-4B0D-A98D-B371262B9C35}"/>
              </a:ext>
            </a:extLst>
          </p:cNvPr>
          <p:cNvSpPr txBox="1"/>
          <p:nvPr/>
        </p:nvSpPr>
        <p:spPr>
          <a:xfrm>
            <a:off x="2282344" y="3757004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B2457-20DE-4F9E-B1B1-6342E02C4012}"/>
              </a:ext>
            </a:extLst>
          </p:cNvPr>
          <p:cNvSpPr txBox="1"/>
          <p:nvPr/>
        </p:nvSpPr>
        <p:spPr>
          <a:xfrm>
            <a:off x="1899212" y="4649632"/>
            <a:ext cx="42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 se </a:t>
            </a:r>
            <a:r>
              <a:rPr lang="en-US" b="1" dirty="0"/>
              <a:t>+</a:t>
            </a:r>
            <a:r>
              <a:rPr lang="en-US" dirty="0"/>
              <a:t>: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gornje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vrha</a:t>
            </a:r>
            <a:r>
              <a:rPr lang="en-US" dirty="0"/>
              <a:t>, </a:t>
            </a:r>
            <a:r>
              <a:rPr lang="en-US" dirty="0" err="1"/>
              <a:t>sabere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81B36-48DA-433F-BC11-4348D85B7F9B}"/>
              </a:ext>
            </a:extLst>
          </p:cNvPr>
          <p:cNvSpPr/>
          <p:nvPr/>
        </p:nvSpPr>
        <p:spPr>
          <a:xfrm>
            <a:off x="3291312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77F54-4E28-446E-A87E-47E5A6AA2E05}"/>
              </a:ext>
            </a:extLst>
          </p:cNvPr>
          <p:cNvCxnSpPr>
            <a:cxnSpLocks/>
          </p:cNvCxnSpPr>
          <p:nvPr/>
        </p:nvCxnSpPr>
        <p:spPr>
          <a:xfrm>
            <a:off x="3291312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449839-4D6A-4B54-97A3-78E901D5C567}"/>
              </a:ext>
            </a:extLst>
          </p:cNvPr>
          <p:cNvCxnSpPr>
            <a:cxnSpLocks/>
          </p:cNvCxnSpPr>
          <p:nvPr/>
        </p:nvCxnSpPr>
        <p:spPr>
          <a:xfrm>
            <a:off x="3291312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4DEFA-E040-486E-AEB0-5DA4914E7C53}"/>
              </a:ext>
            </a:extLst>
          </p:cNvPr>
          <p:cNvCxnSpPr>
            <a:cxnSpLocks/>
          </p:cNvCxnSpPr>
          <p:nvPr/>
        </p:nvCxnSpPr>
        <p:spPr>
          <a:xfrm>
            <a:off x="3291312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37F3C2-BF76-4E27-A1B3-09B1A0F3510F}"/>
              </a:ext>
            </a:extLst>
          </p:cNvPr>
          <p:cNvCxnSpPr>
            <a:cxnSpLocks/>
          </p:cNvCxnSpPr>
          <p:nvPr/>
        </p:nvCxnSpPr>
        <p:spPr>
          <a:xfrm>
            <a:off x="3168281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C9ABDC-A0F8-4383-A195-77785619717D}"/>
              </a:ext>
            </a:extLst>
          </p:cNvPr>
          <p:cNvSpPr txBox="1"/>
          <p:nvPr/>
        </p:nvSpPr>
        <p:spPr>
          <a:xfrm>
            <a:off x="3427610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4390D-F9DC-4DA8-AA30-B5D617AF87D3}"/>
              </a:ext>
            </a:extLst>
          </p:cNvPr>
          <p:cNvSpPr/>
          <p:nvPr/>
        </p:nvSpPr>
        <p:spPr>
          <a:xfrm>
            <a:off x="4441798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1D44E4-C73F-448D-AFED-7D1BED533C19}"/>
              </a:ext>
            </a:extLst>
          </p:cNvPr>
          <p:cNvCxnSpPr>
            <a:cxnSpLocks/>
          </p:cNvCxnSpPr>
          <p:nvPr/>
        </p:nvCxnSpPr>
        <p:spPr>
          <a:xfrm>
            <a:off x="4441798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971D21-0FBC-4F3A-8331-29CE7E005ACA}"/>
              </a:ext>
            </a:extLst>
          </p:cNvPr>
          <p:cNvCxnSpPr>
            <a:cxnSpLocks/>
          </p:cNvCxnSpPr>
          <p:nvPr/>
        </p:nvCxnSpPr>
        <p:spPr>
          <a:xfrm>
            <a:off x="4441798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AFA49E-9EE2-4DEF-B613-6656C3A8231D}"/>
              </a:ext>
            </a:extLst>
          </p:cNvPr>
          <p:cNvCxnSpPr>
            <a:cxnSpLocks/>
          </p:cNvCxnSpPr>
          <p:nvPr/>
        </p:nvCxnSpPr>
        <p:spPr>
          <a:xfrm>
            <a:off x="4441798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02404-5C5B-42EE-883E-59572073A599}"/>
              </a:ext>
            </a:extLst>
          </p:cNvPr>
          <p:cNvCxnSpPr>
            <a:cxnSpLocks/>
          </p:cNvCxnSpPr>
          <p:nvPr/>
        </p:nvCxnSpPr>
        <p:spPr>
          <a:xfrm>
            <a:off x="4318767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CFFC65-7147-4BAF-BEBC-A24127C00AC3}"/>
              </a:ext>
            </a:extLst>
          </p:cNvPr>
          <p:cNvSpPr txBox="1"/>
          <p:nvPr/>
        </p:nvSpPr>
        <p:spPr>
          <a:xfrm>
            <a:off x="4578096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FC174-3822-49B1-8892-A77481F36199}"/>
              </a:ext>
            </a:extLst>
          </p:cNvPr>
          <p:cNvSpPr txBox="1"/>
          <p:nvPr/>
        </p:nvSpPr>
        <p:spPr>
          <a:xfrm>
            <a:off x="4577790" y="3987979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546E86-680F-4D24-934D-09593BC4542C}"/>
              </a:ext>
            </a:extLst>
          </p:cNvPr>
          <p:cNvCxnSpPr/>
          <p:nvPr/>
        </p:nvCxnSpPr>
        <p:spPr>
          <a:xfrm>
            <a:off x="2282344" y="3288959"/>
            <a:ext cx="254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6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x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9862236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971647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0A64B-E98F-4DFB-9107-85547AA59FA6}"/>
              </a:ext>
            </a:extLst>
          </p:cNvPr>
          <p:cNvSpPr/>
          <p:nvPr/>
        </p:nvSpPr>
        <p:spPr>
          <a:xfrm>
            <a:off x="2130806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A3243-2102-4CF9-8601-9C909696397B}"/>
              </a:ext>
            </a:extLst>
          </p:cNvPr>
          <p:cNvCxnSpPr>
            <a:cxnSpLocks/>
          </p:cNvCxnSpPr>
          <p:nvPr/>
        </p:nvCxnSpPr>
        <p:spPr>
          <a:xfrm>
            <a:off x="2130806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DC28C-2E66-4493-B66F-7C161BB4D45B}"/>
              </a:ext>
            </a:extLst>
          </p:cNvPr>
          <p:cNvCxnSpPr>
            <a:cxnSpLocks/>
          </p:cNvCxnSpPr>
          <p:nvPr/>
        </p:nvCxnSpPr>
        <p:spPr>
          <a:xfrm>
            <a:off x="2130806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2A154-D3BA-4BB9-9EBA-B4D1CE92F55E}"/>
              </a:ext>
            </a:extLst>
          </p:cNvPr>
          <p:cNvCxnSpPr>
            <a:cxnSpLocks/>
          </p:cNvCxnSpPr>
          <p:nvPr/>
        </p:nvCxnSpPr>
        <p:spPr>
          <a:xfrm>
            <a:off x="2130806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029C9C-08E4-43F9-A50F-77997244716B}"/>
              </a:ext>
            </a:extLst>
          </p:cNvPr>
          <p:cNvCxnSpPr>
            <a:cxnSpLocks/>
          </p:cNvCxnSpPr>
          <p:nvPr/>
        </p:nvCxnSpPr>
        <p:spPr>
          <a:xfrm>
            <a:off x="2007775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B2904A-65EB-4725-A37C-363B792C1E3D}"/>
              </a:ext>
            </a:extLst>
          </p:cNvPr>
          <p:cNvSpPr txBox="1"/>
          <p:nvPr/>
        </p:nvSpPr>
        <p:spPr>
          <a:xfrm>
            <a:off x="2267104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AD9C5-C139-4D70-BD67-4FED4F3E5BA7}"/>
              </a:ext>
            </a:extLst>
          </p:cNvPr>
          <p:cNvSpPr txBox="1"/>
          <p:nvPr/>
        </p:nvSpPr>
        <p:spPr>
          <a:xfrm>
            <a:off x="2274724" y="3993468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B2457-20DE-4F9E-B1B1-6342E02C4012}"/>
              </a:ext>
            </a:extLst>
          </p:cNvPr>
          <p:cNvSpPr txBox="1"/>
          <p:nvPr/>
        </p:nvSpPr>
        <p:spPr>
          <a:xfrm>
            <a:off x="1899212" y="4649632"/>
            <a:ext cx="42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 se </a:t>
            </a:r>
            <a:r>
              <a:rPr lang="en-US" b="1" dirty="0"/>
              <a:t>=</a:t>
            </a:r>
            <a:r>
              <a:rPr lang="en-US" dirty="0"/>
              <a:t>: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gornje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vrha</a:t>
            </a:r>
            <a:r>
              <a:rPr lang="en-US" dirty="0"/>
              <a:t>, </a:t>
            </a:r>
            <a:r>
              <a:rPr lang="en-US" dirty="0" err="1"/>
              <a:t>dodeli</a:t>
            </a:r>
            <a:r>
              <a:rPr lang="en-US" dirty="0"/>
              <a:t> </a:t>
            </a:r>
            <a:r>
              <a:rPr lang="en-US" dirty="0" err="1"/>
              <a:t>gornju</a:t>
            </a:r>
            <a:r>
              <a:rPr lang="en-US" dirty="0"/>
              <a:t> </a:t>
            </a:r>
            <a:r>
              <a:rPr lang="en-US" dirty="0" err="1"/>
              <a:t>donjoj</a:t>
            </a:r>
            <a:r>
              <a:rPr lang="en-US" dirty="0"/>
              <a:t> u </a:t>
            </a:r>
            <a:r>
              <a:rPr lang="en-US" dirty="0" err="1"/>
              <a:t>memoriji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81B36-48DA-433F-BC11-4348D85B7F9B}"/>
              </a:ext>
            </a:extLst>
          </p:cNvPr>
          <p:cNvSpPr/>
          <p:nvPr/>
        </p:nvSpPr>
        <p:spPr>
          <a:xfrm>
            <a:off x="4454887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77F54-4E28-446E-A87E-47E5A6AA2E05}"/>
              </a:ext>
            </a:extLst>
          </p:cNvPr>
          <p:cNvCxnSpPr>
            <a:cxnSpLocks/>
          </p:cNvCxnSpPr>
          <p:nvPr/>
        </p:nvCxnSpPr>
        <p:spPr>
          <a:xfrm>
            <a:off x="4454887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449839-4D6A-4B54-97A3-78E901D5C567}"/>
              </a:ext>
            </a:extLst>
          </p:cNvPr>
          <p:cNvCxnSpPr>
            <a:cxnSpLocks/>
          </p:cNvCxnSpPr>
          <p:nvPr/>
        </p:nvCxnSpPr>
        <p:spPr>
          <a:xfrm>
            <a:off x="4454887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4DEFA-E040-486E-AEB0-5DA4914E7C53}"/>
              </a:ext>
            </a:extLst>
          </p:cNvPr>
          <p:cNvCxnSpPr>
            <a:cxnSpLocks/>
          </p:cNvCxnSpPr>
          <p:nvPr/>
        </p:nvCxnSpPr>
        <p:spPr>
          <a:xfrm>
            <a:off x="4454887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37F3C2-BF76-4E27-A1B3-09B1A0F3510F}"/>
              </a:ext>
            </a:extLst>
          </p:cNvPr>
          <p:cNvCxnSpPr>
            <a:cxnSpLocks/>
          </p:cNvCxnSpPr>
          <p:nvPr/>
        </p:nvCxnSpPr>
        <p:spPr>
          <a:xfrm>
            <a:off x="4331856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546E86-680F-4D24-934D-09593BC4542C}"/>
              </a:ext>
            </a:extLst>
          </p:cNvPr>
          <p:cNvCxnSpPr/>
          <p:nvPr/>
        </p:nvCxnSpPr>
        <p:spPr>
          <a:xfrm>
            <a:off x="2282344" y="3288959"/>
            <a:ext cx="254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5BFA2E4-D0BD-4C8D-A9AA-96F0176147FD}"/>
              </a:ext>
            </a:extLst>
          </p:cNvPr>
          <p:cNvSpPr/>
          <p:nvPr/>
        </p:nvSpPr>
        <p:spPr>
          <a:xfrm>
            <a:off x="2102965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7FE5D7-C8E1-43DF-99E9-3E16366B4C0C}"/>
              </a:ext>
            </a:extLst>
          </p:cNvPr>
          <p:cNvCxnSpPr/>
          <p:nvPr/>
        </p:nvCxnSpPr>
        <p:spPr>
          <a:xfrm>
            <a:off x="2706972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40F6CD-9D4F-43BD-965B-44F15138FC90}"/>
              </a:ext>
            </a:extLst>
          </p:cNvPr>
          <p:cNvCxnSpPr/>
          <p:nvPr/>
        </p:nvCxnSpPr>
        <p:spPr>
          <a:xfrm>
            <a:off x="336271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C93154-6DED-4E1E-B9C4-09FDC768E43F}"/>
              </a:ext>
            </a:extLst>
          </p:cNvPr>
          <p:cNvCxnSpPr/>
          <p:nvPr/>
        </p:nvCxnSpPr>
        <p:spPr>
          <a:xfrm>
            <a:off x="3907996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86C3B3-9FB6-4F90-8F30-9E14733CF8AF}"/>
              </a:ext>
            </a:extLst>
          </p:cNvPr>
          <p:cNvCxnSpPr/>
          <p:nvPr/>
        </p:nvCxnSpPr>
        <p:spPr>
          <a:xfrm>
            <a:off x="456373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FD3DED2-23E9-48F4-8204-E8A61EDED99D}"/>
              </a:ext>
            </a:extLst>
          </p:cNvPr>
          <p:cNvSpPr/>
          <p:nvPr/>
        </p:nvSpPr>
        <p:spPr>
          <a:xfrm>
            <a:off x="7012144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0912A0-BF83-424C-A692-B5CEAF70DD3D}"/>
              </a:ext>
            </a:extLst>
          </p:cNvPr>
          <p:cNvCxnSpPr/>
          <p:nvPr/>
        </p:nvCxnSpPr>
        <p:spPr>
          <a:xfrm>
            <a:off x="761615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DEEE70-3297-476E-A558-52E31CE9C341}"/>
              </a:ext>
            </a:extLst>
          </p:cNvPr>
          <p:cNvCxnSpPr/>
          <p:nvPr/>
        </p:nvCxnSpPr>
        <p:spPr>
          <a:xfrm>
            <a:off x="8271890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C74F67-0EE8-44CA-9A4F-F007FF07E22E}"/>
              </a:ext>
            </a:extLst>
          </p:cNvPr>
          <p:cNvCxnSpPr/>
          <p:nvPr/>
        </p:nvCxnSpPr>
        <p:spPr>
          <a:xfrm>
            <a:off x="881717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9AFF25-225C-4EED-9DF9-9E1BE0581F80}"/>
              </a:ext>
            </a:extLst>
          </p:cNvPr>
          <p:cNvCxnSpPr/>
          <p:nvPr/>
        </p:nvCxnSpPr>
        <p:spPr>
          <a:xfrm>
            <a:off x="9472914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503EC07-F842-4C4A-A2CA-2256ACBC1A30}"/>
              </a:ext>
            </a:extLst>
          </p:cNvPr>
          <p:cNvSpPr txBox="1"/>
          <p:nvPr/>
        </p:nvSpPr>
        <p:spPr>
          <a:xfrm>
            <a:off x="7007543" y="5132383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08A901-2F7B-4BDD-BF71-0EF61D4F4C2C}"/>
              </a:ext>
            </a:extLst>
          </p:cNvPr>
          <p:cNvSpPr txBox="1"/>
          <p:nvPr/>
        </p:nvSpPr>
        <p:spPr>
          <a:xfrm>
            <a:off x="7165714" y="550021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6FD8BB-4FA1-4B35-8DA6-361E5BD27BFE}"/>
              </a:ext>
            </a:extLst>
          </p:cNvPr>
          <p:cNvSpPr txBox="1"/>
          <p:nvPr/>
        </p:nvSpPr>
        <p:spPr>
          <a:xfrm>
            <a:off x="6996227" y="59600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F2ADC-4697-41DE-B8F7-57D601F07324}"/>
              </a:ext>
            </a:extLst>
          </p:cNvPr>
          <p:cNvCxnSpPr/>
          <p:nvPr/>
        </p:nvCxnSpPr>
        <p:spPr>
          <a:xfrm>
            <a:off x="5348875" y="5667890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8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if(x &gt; 5) </a:t>
            </a:r>
            <a:r>
              <a:rPr lang="sr-Latn-RS" sz="4800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 else </a:t>
            </a:r>
            <a:r>
              <a:rPr lang="sr-Latn-RS" sz="4800" i="1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Uslovno</a:t>
            </a:r>
            <a:r>
              <a:rPr lang="en-US" b="1" dirty="0"/>
              <a:t> </a:t>
            </a:r>
            <a:r>
              <a:rPr lang="en-US" b="1" dirty="0" err="1"/>
              <a:t>skakanje</a:t>
            </a:r>
            <a:r>
              <a:rPr lang="sr-Latn-RS" b="1" dirty="0"/>
              <a:t>:</a:t>
            </a:r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</a:t>
            </a:r>
            <a:r>
              <a:rPr lang="sr-Latn-RS" b="1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b="1" dirty="0" err="1"/>
              <a:t>uslov</a:t>
            </a:r>
            <a:r>
              <a:rPr lang="en-US" b="1" dirty="0"/>
              <a:t> == true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sko</a:t>
            </a:r>
            <a:r>
              <a:rPr lang="sr-Latn-RS" dirty="0"/>
              <a:t>či u </a:t>
            </a:r>
            <a:r>
              <a:rPr lang="sr-Latn-RS" b="1" dirty="0"/>
              <a:t>blok A</a:t>
            </a:r>
            <a:r>
              <a:rPr lang="sr-Latn-RS" dirty="0"/>
              <a:t>, a ako nije, i ako je prisutan </a:t>
            </a:r>
            <a:r>
              <a:rPr lang="sr-Latn-RS" b="1" dirty="0"/>
              <a:t>else </a:t>
            </a:r>
            <a:r>
              <a:rPr lang="sr-Latn-RS" dirty="0"/>
              <a:t>izraz, idi u </a:t>
            </a:r>
            <a:r>
              <a:rPr lang="sr-Latn-RS" b="1" dirty="0"/>
              <a:t>blok B</a:t>
            </a:r>
            <a:r>
              <a:rPr lang="sr-Latn-RS" dirty="0"/>
              <a:t>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0" y="3704318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(&lt;</a:t>
            </a:r>
            <a:r>
              <a:rPr lang="en-US" sz="4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uslov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tipa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bool&gt;)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A&gt; [</a:t>
            </a:r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B&gt;]</a:t>
            </a:r>
          </a:p>
        </p:txBody>
      </p:sp>
    </p:spTree>
    <p:extLst>
      <p:ext uri="{BB962C8B-B14F-4D97-AF65-F5344CB8AC3E}">
        <p14:creationId xmlns:p14="http://schemas.microsoft.com/office/powerpoint/2010/main" val="232608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 se izraz </a:t>
            </a:r>
            <a:r>
              <a:rPr lang="en-US" dirty="0"/>
              <a:t>u </a:t>
            </a:r>
            <a:r>
              <a:rPr lang="en-US" dirty="0" err="1"/>
              <a:t>zagradama</a:t>
            </a:r>
            <a:r>
              <a:rPr lang="en-US" dirty="0"/>
              <a:t> mora </a:t>
            </a:r>
            <a:r>
              <a:rPr lang="en-US" dirty="0" err="1"/>
              <a:t>porediti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b="1" dirty="0"/>
              <a:t>true</a:t>
            </a:r>
            <a:r>
              <a:rPr lang="sr-Latn-RS" dirty="0"/>
              <a:t>, da se vidi da li je izraz tačan: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90" y="1541662"/>
            <a:ext cx="3620333" cy="715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if(x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...</a:t>
            </a:r>
            <a:endParaRPr lang="en-US" sz="48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551860" y="4579622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4968240" y="3718562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3875441" y="4572730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3006760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4737478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4594860" y="4328162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6149340" y="4328162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3723040" y="5189222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4591721" y="5189222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1D7F-4DD8-4DAB-A7CF-6B7FA621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CC92-8BFF-4FEA-9E14-44D5FA43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  <a:p>
            <a:r>
              <a:rPr lang="sr-Latn-RS" dirty="0"/>
              <a:t>Kako kompjuter čita program</a:t>
            </a:r>
          </a:p>
        </p:txBody>
      </p:sp>
    </p:spTree>
    <p:extLst>
      <p:ext uri="{BB962C8B-B14F-4D97-AF65-F5344CB8AC3E}">
        <p14:creationId xmlns:p14="http://schemas.microsoft.com/office/powerpoint/2010/main" val="393597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 se izraz </a:t>
            </a:r>
            <a:r>
              <a:rPr lang="en-US" dirty="0"/>
              <a:t>u </a:t>
            </a:r>
            <a:r>
              <a:rPr lang="en-US" dirty="0" err="1"/>
              <a:t>zagradama</a:t>
            </a:r>
            <a:r>
              <a:rPr lang="en-US" dirty="0"/>
              <a:t> mora </a:t>
            </a:r>
            <a:r>
              <a:rPr lang="en-US" dirty="0" err="1"/>
              <a:t>porediti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b="1" dirty="0"/>
              <a:t>true</a:t>
            </a:r>
            <a:r>
              <a:rPr lang="sr-Latn-RS" dirty="0"/>
              <a:t>, da se vidi da li je izraz tačan: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90" y="1541662"/>
            <a:ext cx="3620333" cy="715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if(x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...</a:t>
            </a:r>
            <a:endParaRPr lang="en-US" sz="48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551860" y="4579622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4968240" y="3718562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3875441" y="4572730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3006760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4737478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4594860" y="4328162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6149340" y="4328162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3723040" y="5189222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4591721" y="5189222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14C32-7835-4367-9DBE-23B8ED3EF017}"/>
              </a:ext>
            </a:extLst>
          </p:cNvPr>
          <p:cNvSpPr/>
          <p:nvPr/>
        </p:nvSpPr>
        <p:spPr>
          <a:xfrm>
            <a:off x="8976184" y="4328162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211EC7-F936-4482-8B36-505328EA311B}"/>
              </a:ext>
            </a:extLst>
          </p:cNvPr>
          <p:cNvCxnSpPr>
            <a:cxnSpLocks/>
          </p:cNvCxnSpPr>
          <p:nvPr/>
        </p:nvCxnSpPr>
        <p:spPr>
          <a:xfrm>
            <a:off x="8976184" y="4556762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432605-0DBB-4055-A985-0BBD5F7F4E34}"/>
              </a:ext>
            </a:extLst>
          </p:cNvPr>
          <p:cNvCxnSpPr>
            <a:cxnSpLocks/>
          </p:cNvCxnSpPr>
          <p:nvPr/>
        </p:nvCxnSpPr>
        <p:spPr>
          <a:xfrm>
            <a:off x="8976184" y="4794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4AD3B-7696-416F-A906-091FE25F0C1F}"/>
              </a:ext>
            </a:extLst>
          </p:cNvPr>
          <p:cNvCxnSpPr>
            <a:cxnSpLocks/>
          </p:cNvCxnSpPr>
          <p:nvPr/>
        </p:nvCxnSpPr>
        <p:spPr>
          <a:xfrm>
            <a:off x="8976184" y="5048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013B6-2E43-487F-BF52-90CA5CD09B2A}"/>
              </a:ext>
            </a:extLst>
          </p:cNvPr>
          <p:cNvCxnSpPr>
            <a:cxnSpLocks/>
          </p:cNvCxnSpPr>
          <p:nvPr/>
        </p:nvCxnSpPr>
        <p:spPr>
          <a:xfrm>
            <a:off x="8853153" y="5293362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A0B08A-4F3D-46D1-82F9-068D8529A1E1}"/>
              </a:ext>
            </a:extLst>
          </p:cNvPr>
          <p:cNvSpPr txBox="1"/>
          <p:nvPr/>
        </p:nvSpPr>
        <p:spPr>
          <a:xfrm>
            <a:off x="9086434" y="4974413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EB3077-54D4-4850-AA84-BF1ED35314E6}"/>
              </a:ext>
            </a:extLst>
          </p:cNvPr>
          <p:cNvSpPr txBox="1"/>
          <p:nvPr/>
        </p:nvSpPr>
        <p:spPr>
          <a:xfrm>
            <a:off x="9096692" y="4739365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363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 se izraz </a:t>
            </a:r>
            <a:r>
              <a:rPr lang="en-US" dirty="0"/>
              <a:t>u </a:t>
            </a:r>
            <a:r>
              <a:rPr lang="en-US" dirty="0" err="1"/>
              <a:t>zagradama</a:t>
            </a:r>
            <a:r>
              <a:rPr lang="en-US" dirty="0"/>
              <a:t> mora </a:t>
            </a:r>
            <a:r>
              <a:rPr lang="en-US" dirty="0" err="1"/>
              <a:t>porediti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b="1" dirty="0"/>
              <a:t>true</a:t>
            </a:r>
            <a:r>
              <a:rPr lang="sr-Latn-RS" dirty="0"/>
              <a:t>, da se vidi da li je izraz tačan: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90" y="1541662"/>
            <a:ext cx="3620333" cy="715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if(x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...</a:t>
            </a:r>
            <a:endParaRPr lang="en-US" sz="48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551860" y="4579622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4968240" y="3718562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3875441" y="4572730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3006760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4737478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4594860" y="4328162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6149340" y="4328162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3723040" y="5189222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4591721" y="5189222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14C32-7835-4367-9DBE-23B8ED3EF017}"/>
              </a:ext>
            </a:extLst>
          </p:cNvPr>
          <p:cNvSpPr/>
          <p:nvPr/>
        </p:nvSpPr>
        <p:spPr>
          <a:xfrm>
            <a:off x="8976184" y="4328162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211EC7-F936-4482-8B36-505328EA311B}"/>
              </a:ext>
            </a:extLst>
          </p:cNvPr>
          <p:cNvCxnSpPr>
            <a:cxnSpLocks/>
          </p:cNvCxnSpPr>
          <p:nvPr/>
        </p:nvCxnSpPr>
        <p:spPr>
          <a:xfrm>
            <a:off x="8976184" y="4556762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432605-0DBB-4055-A985-0BBD5F7F4E34}"/>
              </a:ext>
            </a:extLst>
          </p:cNvPr>
          <p:cNvCxnSpPr>
            <a:cxnSpLocks/>
          </p:cNvCxnSpPr>
          <p:nvPr/>
        </p:nvCxnSpPr>
        <p:spPr>
          <a:xfrm>
            <a:off x="8976184" y="4794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4AD3B-7696-416F-A906-091FE25F0C1F}"/>
              </a:ext>
            </a:extLst>
          </p:cNvPr>
          <p:cNvCxnSpPr>
            <a:cxnSpLocks/>
          </p:cNvCxnSpPr>
          <p:nvPr/>
        </p:nvCxnSpPr>
        <p:spPr>
          <a:xfrm>
            <a:off x="8976184" y="5048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013B6-2E43-487F-BF52-90CA5CD09B2A}"/>
              </a:ext>
            </a:extLst>
          </p:cNvPr>
          <p:cNvCxnSpPr>
            <a:cxnSpLocks/>
          </p:cNvCxnSpPr>
          <p:nvPr/>
        </p:nvCxnSpPr>
        <p:spPr>
          <a:xfrm>
            <a:off x="8853153" y="5293362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627A9ED-FF3E-40D5-BF32-53D80EDB2693}"/>
              </a:ext>
            </a:extLst>
          </p:cNvPr>
          <p:cNvSpPr txBox="1"/>
          <p:nvPr/>
        </p:nvSpPr>
        <p:spPr>
          <a:xfrm>
            <a:off x="6865257" y="5399117"/>
            <a:ext cx="453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 se </a:t>
            </a:r>
            <a:r>
              <a:rPr lang="en-US" b="1" dirty="0"/>
              <a:t>&gt;</a:t>
            </a:r>
            <a:r>
              <a:rPr lang="en-US" dirty="0"/>
              <a:t>: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gornje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vrha</a:t>
            </a:r>
            <a:r>
              <a:rPr lang="en-US" dirty="0"/>
              <a:t>, </a:t>
            </a:r>
            <a:r>
              <a:rPr lang="en-US" dirty="0" err="1"/>
              <a:t>uporedi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(true </a:t>
            </a:r>
            <a:r>
              <a:rPr lang="en-US" dirty="0" err="1"/>
              <a:t>ili</a:t>
            </a:r>
            <a:r>
              <a:rPr lang="en-US" dirty="0"/>
              <a:t> false) </a:t>
            </a:r>
            <a:r>
              <a:rPr lang="en-US" dirty="0" err="1"/>
              <a:t>gura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stek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4C946D-44E3-4C3F-89AC-CB48DAA67508}"/>
              </a:ext>
            </a:extLst>
          </p:cNvPr>
          <p:cNvSpPr txBox="1"/>
          <p:nvPr/>
        </p:nvSpPr>
        <p:spPr>
          <a:xfrm>
            <a:off x="8948471" y="498957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8003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 se izraz </a:t>
            </a:r>
            <a:r>
              <a:rPr lang="en-US" dirty="0"/>
              <a:t>u </a:t>
            </a:r>
            <a:r>
              <a:rPr lang="en-US" dirty="0" err="1"/>
              <a:t>zagradama</a:t>
            </a:r>
            <a:r>
              <a:rPr lang="en-US" dirty="0"/>
              <a:t> mora </a:t>
            </a:r>
            <a:r>
              <a:rPr lang="en-US" dirty="0" err="1"/>
              <a:t>porediti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b="1" dirty="0"/>
              <a:t>true</a:t>
            </a:r>
            <a:r>
              <a:rPr lang="sr-Latn-RS" dirty="0"/>
              <a:t>, da se vidi da li je izraz tačan: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90" y="1541662"/>
            <a:ext cx="3620333" cy="715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if(x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...</a:t>
            </a:r>
            <a:endParaRPr lang="en-US" sz="48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551860" y="4579622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4968240" y="3718562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3875441" y="4572730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3006760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4737478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4594860" y="4328162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6149340" y="4328162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3723040" y="5189222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4591721" y="5189222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14C32-7835-4367-9DBE-23B8ED3EF017}"/>
              </a:ext>
            </a:extLst>
          </p:cNvPr>
          <p:cNvSpPr/>
          <p:nvPr/>
        </p:nvSpPr>
        <p:spPr>
          <a:xfrm>
            <a:off x="8976184" y="4328162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211EC7-F936-4482-8B36-505328EA311B}"/>
              </a:ext>
            </a:extLst>
          </p:cNvPr>
          <p:cNvCxnSpPr>
            <a:cxnSpLocks/>
          </p:cNvCxnSpPr>
          <p:nvPr/>
        </p:nvCxnSpPr>
        <p:spPr>
          <a:xfrm>
            <a:off x="8976184" y="4556762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432605-0DBB-4055-A985-0BBD5F7F4E34}"/>
              </a:ext>
            </a:extLst>
          </p:cNvPr>
          <p:cNvCxnSpPr>
            <a:cxnSpLocks/>
          </p:cNvCxnSpPr>
          <p:nvPr/>
        </p:nvCxnSpPr>
        <p:spPr>
          <a:xfrm>
            <a:off x="8976184" y="4794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4AD3B-7696-416F-A906-091FE25F0C1F}"/>
              </a:ext>
            </a:extLst>
          </p:cNvPr>
          <p:cNvCxnSpPr>
            <a:cxnSpLocks/>
          </p:cNvCxnSpPr>
          <p:nvPr/>
        </p:nvCxnSpPr>
        <p:spPr>
          <a:xfrm>
            <a:off x="8976184" y="5048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013B6-2E43-487F-BF52-90CA5CD09B2A}"/>
              </a:ext>
            </a:extLst>
          </p:cNvPr>
          <p:cNvCxnSpPr>
            <a:cxnSpLocks/>
          </p:cNvCxnSpPr>
          <p:nvPr/>
        </p:nvCxnSpPr>
        <p:spPr>
          <a:xfrm>
            <a:off x="8853153" y="5293362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627A9ED-FF3E-40D5-BF32-53D80EDB2693}"/>
              </a:ext>
            </a:extLst>
          </p:cNvPr>
          <p:cNvSpPr txBox="1"/>
          <p:nvPr/>
        </p:nvSpPr>
        <p:spPr>
          <a:xfrm>
            <a:off x="8090730" y="5399195"/>
            <a:ext cx="306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dodaje</a:t>
            </a:r>
            <a:r>
              <a:rPr lang="en-US" dirty="0"/>
              <a:t> se </a:t>
            </a:r>
            <a:r>
              <a:rPr lang="en-US" b="1" dirty="0"/>
              <a:t>true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if </a:t>
            </a:r>
            <a:r>
              <a:rPr lang="en-US" dirty="0" err="1"/>
              <a:t>provere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4C946D-44E3-4C3F-89AC-CB48DAA67508}"/>
              </a:ext>
            </a:extLst>
          </p:cNvPr>
          <p:cNvSpPr txBox="1"/>
          <p:nvPr/>
        </p:nvSpPr>
        <p:spPr>
          <a:xfrm>
            <a:off x="8948471" y="498957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DC33A-3A0B-407F-A03C-3FACA47CCCD4}"/>
              </a:ext>
            </a:extLst>
          </p:cNvPr>
          <p:cNvSpPr txBox="1"/>
          <p:nvPr/>
        </p:nvSpPr>
        <p:spPr>
          <a:xfrm>
            <a:off x="8976184" y="4732365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1657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2322351"/>
            <a:ext cx="10515600" cy="38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 se izraz </a:t>
            </a:r>
            <a:r>
              <a:rPr lang="en-US" dirty="0"/>
              <a:t>u </a:t>
            </a:r>
            <a:r>
              <a:rPr lang="en-US" dirty="0" err="1"/>
              <a:t>zagradama</a:t>
            </a:r>
            <a:r>
              <a:rPr lang="en-US" dirty="0"/>
              <a:t> mora </a:t>
            </a:r>
            <a:r>
              <a:rPr lang="en-US" dirty="0" err="1"/>
              <a:t>porediti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b="1" dirty="0"/>
              <a:t>true</a:t>
            </a:r>
            <a:r>
              <a:rPr lang="sr-Latn-RS" dirty="0"/>
              <a:t>, da se vidi da li je izraz tačan: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33" y="1514471"/>
            <a:ext cx="8285953" cy="7151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if(x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... === if(true)</a:t>
            </a:r>
            <a:endParaRPr lang="en-US" sz="48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551860" y="4579622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4968240" y="3718562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3875441" y="4572730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3006760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4737478" y="556736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4594860" y="4328162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6149340" y="4328162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3723040" y="5189222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4591721" y="5189222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14C32-7835-4367-9DBE-23B8ED3EF017}"/>
              </a:ext>
            </a:extLst>
          </p:cNvPr>
          <p:cNvSpPr/>
          <p:nvPr/>
        </p:nvSpPr>
        <p:spPr>
          <a:xfrm>
            <a:off x="8976184" y="4328162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211EC7-F936-4482-8B36-505328EA311B}"/>
              </a:ext>
            </a:extLst>
          </p:cNvPr>
          <p:cNvCxnSpPr>
            <a:cxnSpLocks/>
          </p:cNvCxnSpPr>
          <p:nvPr/>
        </p:nvCxnSpPr>
        <p:spPr>
          <a:xfrm>
            <a:off x="8976184" y="4556762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432605-0DBB-4055-A985-0BBD5F7F4E34}"/>
              </a:ext>
            </a:extLst>
          </p:cNvPr>
          <p:cNvCxnSpPr>
            <a:cxnSpLocks/>
          </p:cNvCxnSpPr>
          <p:nvPr/>
        </p:nvCxnSpPr>
        <p:spPr>
          <a:xfrm>
            <a:off x="8976184" y="4794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4AD3B-7696-416F-A906-091FE25F0C1F}"/>
              </a:ext>
            </a:extLst>
          </p:cNvPr>
          <p:cNvCxnSpPr>
            <a:cxnSpLocks/>
          </p:cNvCxnSpPr>
          <p:nvPr/>
        </p:nvCxnSpPr>
        <p:spPr>
          <a:xfrm>
            <a:off x="8976184" y="5048887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013B6-2E43-487F-BF52-90CA5CD09B2A}"/>
              </a:ext>
            </a:extLst>
          </p:cNvPr>
          <p:cNvCxnSpPr>
            <a:cxnSpLocks/>
          </p:cNvCxnSpPr>
          <p:nvPr/>
        </p:nvCxnSpPr>
        <p:spPr>
          <a:xfrm>
            <a:off x="8853153" y="5293362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627A9ED-FF3E-40D5-BF32-53D80EDB2693}"/>
              </a:ext>
            </a:extLst>
          </p:cNvPr>
          <p:cNvSpPr txBox="1"/>
          <p:nvPr/>
        </p:nvSpPr>
        <p:spPr>
          <a:xfrm>
            <a:off x="6865257" y="5399117"/>
            <a:ext cx="453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 se </a:t>
            </a:r>
            <a:r>
              <a:rPr lang="en-US" b="1" dirty="0"/>
              <a:t>==</a:t>
            </a:r>
            <a:r>
              <a:rPr lang="en-US" dirty="0"/>
              <a:t>: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gornje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vrha</a:t>
            </a:r>
            <a:r>
              <a:rPr lang="en-US" dirty="0"/>
              <a:t>, </a:t>
            </a:r>
            <a:r>
              <a:rPr lang="en-US" dirty="0" err="1"/>
              <a:t>uporedi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(true </a:t>
            </a:r>
            <a:r>
              <a:rPr lang="en-US" dirty="0" err="1"/>
              <a:t>ili</a:t>
            </a:r>
            <a:r>
              <a:rPr lang="en-US" dirty="0"/>
              <a:t> false) </a:t>
            </a:r>
            <a:r>
              <a:rPr lang="en-US" dirty="0" err="1"/>
              <a:t>gura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367AEE-2F84-4F28-943D-980BB9BECC48}"/>
              </a:ext>
            </a:extLst>
          </p:cNvPr>
          <p:cNvSpPr txBox="1"/>
          <p:nvPr/>
        </p:nvSpPr>
        <p:spPr>
          <a:xfrm>
            <a:off x="8976184" y="4980229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0586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840" y="1515653"/>
            <a:ext cx="5501640" cy="7151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7 + 2 + 5;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66A-D451-453A-A6B9-5F3D535C68D7}"/>
              </a:ext>
            </a:extLst>
          </p:cNvPr>
          <p:cNvSpPr/>
          <p:nvPr/>
        </p:nvSpPr>
        <p:spPr>
          <a:xfrm>
            <a:off x="6340818" y="3288959"/>
            <a:ext cx="71628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x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28DA-7B36-42BA-B9F2-B8387D938B3F}"/>
              </a:ext>
            </a:extLst>
          </p:cNvPr>
          <p:cNvSpPr/>
          <p:nvPr/>
        </p:nvSpPr>
        <p:spPr>
          <a:xfrm>
            <a:off x="7415238" y="2427899"/>
            <a:ext cx="1181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48540-3136-4573-BE26-5EF956A07F90}"/>
              </a:ext>
            </a:extLst>
          </p:cNvPr>
          <p:cNvSpPr/>
          <p:nvPr/>
        </p:nvSpPr>
        <p:spPr>
          <a:xfrm>
            <a:off x="8992579" y="328895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B7AC8-281A-4C02-913A-A493C653CDE3}"/>
              </a:ext>
            </a:extLst>
          </p:cNvPr>
          <p:cNvSpPr/>
          <p:nvPr/>
        </p:nvSpPr>
        <p:spPr>
          <a:xfrm>
            <a:off x="8131518" y="4276699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A9344-3E42-4E1D-8436-22A0B7F0C94E}"/>
              </a:ext>
            </a:extLst>
          </p:cNvPr>
          <p:cNvSpPr/>
          <p:nvPr/>
        </p:nvSpPr>
        <p:spPr>
          <a:xfrm>
            <a:off x="8962192" y="526117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1AE8-CDBD-46EA-823D-A1B03DF8A492}"/>
              </a:ext>
            </a:extLst>
          </p:cNvPr>
          <p:cNvCxnSpPr/>
          <p:nvPr/>
        </p:nvCxnSpPr>
        <p:spPr>
          <a:xfrm flipH="1">
            <a:off x="7041858" y="3037499"/>
            <a:ext cx="373380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8C99F-094F-4D3E-9A97-BDFE2932BEAE}"/>
              </a:ext>
            </a:extLst>
          </p:cNvPr>
          <p:cNvCxnSpPr/>
          <p:nvPr/>
        </p:nvCxnSpPr>
        <p:spPr>
          <a:xfrm>
            <a:off x="8596338" y="3037499"/>
            <a:ext cx="396241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B581C-08FC-46E5-915A-D654DEAC0A5E}"/>
              </a:ext>
            </a:extLst>
          </p:cNvPr>
          <p:cNvCxnSpPr>
            <a:cxnSpLocks/>
          </p:cNvCxnSpPr>
          <p:nvPr/>
        </p:nvCxnSpPr>
        <p:spPr>
          <a:xfrm flipH="1">
            <a:off x="8847798" y="3898559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F4C4D3-3AF1-400E-8F4C-83029D0464A9}"/>
              </a:ext>
            </a:extLst>
          </p:cNvPr>
          <p:cNvCxnSpPr>
            <a:cxnSpLocks/>
          </p:cNvCxnSpPr>
          <p:nvPr/>
        </p:nvCxnSpPr>
        <p:spPr>
          <a:xfrm>
            <a:off x="10542365" y="488629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F0A64B-E98F-4DFB-9107-85547AA59FA6}"/>
              </a:ext>
            </a:extLst>
          </p:cNvPr>
          <p:cNvSpPr/>
          <p:nvPr/>
        </p:nvSpPr>
        <p:spPr>
          <a:xfrm>
            <a:off x="2130806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A3243-2102-4CF9-8601-9C909696397B}"/>
              </a:ext>
            </a:extLst>
          </p:cNvPr>
          <p:cNvCxnSpPr>
            <a:cxnSpLocks/>
          </p:cNvCxnSpPr>
          <p:nvPr/>
        </p:nvCxnSpPr>
        <p:spPr>
          <a:xfrm>
            <a:off x="2130806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DC28C-2E66-4493-B66F-7C161BB4D45B}"/>
              </a:ext>
            </a:extLst>
          </p:cNvPr>
          <p:cNvCxnSpPr>
            <a:cxnSpLocks/>
          </p:cNvCxnSpPr>
          <p:nvPr/>
        </p:nvCxnSpPr>
        <p:spPr>
          <a:xfrm>
            <a:off x="2130806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2A154-D3BA-4BB9-9EBA-B4D1CE92F55E}"/>
              </a:ext>
            </a:extLst>
          </p:cNvPr>
          <p:cNvCxnSpPr>
            <a:cxnSpLocks/>
          </p:cNvCxnSpPr>
          <p:nvPr/>
        </p:nvCxnSpPr>
        <p:spPr>
          <a:xfrm>
            <a:off x="2130806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029C9C-08E4-43F9-A50F-77997244716B}"/>
              </a:ext>
            </a:extLst>
          </p:cNvPr>
          <p:cNvCxnSpPr>
            <a:cxnSpLocks/>
          </p:cNvCxnSpPr>
          <p:nvPr/>
        </p:nvCxnSpPr>
        <p:spPr>
          <a:xfrm>
            <a:off x="2007775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B2904A-65EB-4725-A37C-363B792C1E3D}"/>
              </a:ext>
            </a:extLst>
          </p:cNvPr>
          <p:cNvSpPr txBox="1"/>
          <p:nvPr/>
        </p:nvSpPr>
        <p:spPr>
          <a:xfrm>
            <a:off x="2267104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AD9C5-C139-4D70-BD67-4FED4F3E5BA7}"/>
              </a:ext>
            </a:extLst>
          </p:cNvPr>
          <p:cNvSpPr txBox="1"/>
          <p:nvPr/>
        </p:nvSpPr>
        <p:spPr>
          <a:xfrm>
            <a:off x="2274724" y="3993468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6FEFB-685E-4B0D-A98D-B371262B9C35}"/>
              </a:ext>
            </a:extLst>
          </p:cNvPr>
          <p:cNvSpPr txBox="1"/>
          <p:nvPr/>
        </p:nvSpPr>
        <p:spPr>
          <a:xfrm>
            <a:off x="2282344" y="3757004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B2457-20DE-4F9E-B1B1-6342E02C4012}"/>
              </a:ext>
            </a:extLst>
          </p:cNvPr>
          <p:cNvSpPr txBox="1"/>
          <p:nvPr/>
        </p:nvSpPr>
        <p:spPr>
          <a:xfrm>
            <a:off x="1899212" y="4649632"/>
            <a:ext cx="42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 se </a:t>
            </a:r>
            <a:r>
              <a:rPr lang="en-US" b="1" dirty="0"/>
              <a:t>+</a:t>
            </a:r>
            <a:r>
              <a:rPr lang="en-US" dirty="0"/>
              <a:t>: </a:t>
            </a:r>
            <a:r>
              <a:rPr lang="en-US" dirty="0" err="1"/>
              <a:t>skine</a:t>
            </a:r>
            <a:r>
              <a:rPr lang="en-US" dirty="0"/>
              <a:t> </a:t>
            </a:r>
            <a:r>
              <a:rPr lang="en-US" dirty="0" err="1"/>
              <a:t>gornje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vrha</a:t>
            </a:r>
            <a:r>
              <a:rPr lang="en-US" dirty="0"/>
              <a:t>, </a:t>
            </a:r>
            <a:r>
              <a:rPr lang="en-US" dirty="0" err="1"/>
              <a:t>sabere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stek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81B36-48DA-433F-BC11-4348D85B7F9B}"/>
              </a:ext>
            </a:extLst>
          </p:cNvPr>
          <p:cNvSpPr/>
          <p:nvPr/>
        </p:nvSpPr>
        <p:spPr>
          <a:xfrm>
            <a:off x="3291312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77F54-4E28-446E-A87E-47E5A6AA2E05}"/>
              </a:ext>
            </a:extLst>
          </p:cNvPr>
          <p:cNvCxnSpPr>
            <a:cxnSpLocks/>
          </p:cNvCxnSpPr>
          <p:nvPr/>
        </p:nvCxnSpPr>
        <p:spPr>
          <a:xfrm>
            <a:off x="3291312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449839-4D6A-4B54-97A3-78E901D5C567}"/>
              </a:ext>
            </a:extLst>
          </p:cNvPr>
          <p:cNvCxnSpPr>
            <a:cxnSpLocks/>
          </p:cNvCxnSpPr>
          <p:nvPr/>
        </p:nvCxnSpPr>
        <p:spPr>
          <a:xfrm>
            <a:off x="3291312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4DEFA-E040-486E-AEB0-5DA4914E7C53}"/>
              </a:ext>
            </a:extLst>
          </p:cNvPr>
          <p:cNvCxnSpPr>
            <a:cxnSpLocks/>
          </p:cNvCxnSpPr>
          <p:nvPr/>
        </p:nvCxnSpPr>
        <p:spPr>
          <a:xfrm>
            <a:off x="3291312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37F3C2-BF76-4E27-A1B3-09B1A0F3510F}"/>
              </a:ext>
            </a:extLst>
          </p:cNvPr>
          <p:cNvCxnSpPr>
            <a:cxnSpLocks/>
          </p:cNvCxnSpPr>
          <p:nvPr/>
        </p:nvCxnSpPr>
        <p:spPr>
          <a:xfrm>
            <a:off x="3168281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C9ABDC-A0F8-4383-A195-77785619717D}"/>
              </a:ext>
            </a:extLst>
          </p:cNvPr>
          <p:cNvSpPr txBox="1"/>
          <p:nvPr/>
        </p:nvSpPr>
        <p:spPr>
          <a:xfrm>
            <a:off x="3427610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4390D-F9DC-4DA8-AA30-B5D617AF87D3}"/>
              </a:ext>
            </a:extLst>
          </p:cNvPr>
          <p:cNvSpPr/>
          <p:nvPr/>
        </p:nvSpPr>
        <p:spPr>
          <a:xfrm>
            <a:off x="4441798" y="3578519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1D44E4-C73F-448D-AFED-7D1BED533C19}"/>
              </a:ext>
            </a:extLst>
          </p:cNvPr>
          <p:cNvCxnSpPr>
            <a:cxnSpLocks/>
          </p:cNvCxnSpPr>
          <p:nvPr/>
        </p:nvCxnSpPr>
        <p:spPr>
          <a:xfrm>
            <a:off x="4441798" y="3807119"/>
            <a:ext cx="50419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971D21-0FBC-4F3A-8331-29CE7E005ACA}"/>
              </a:ext>
            </a:extLst>
          </p:cNvPr>
          <p:cNvCxnSpPr>
            <a:cxnSpLocks/>
          </p:cNvCxnSpPr>
          <p:nvPr/>
        </p:nvCxnSpPr>
        <p:spPr>
          <a:xfrm>
            <a:off x="4441798" y="4045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AFA49E-9EE2-4DEF-B613-6656C3A8231D}"/>
              </a:ext>
            </a:extLst>
          </p:cNvPr>
          <p:cNvCxnSpPr>
            <a:cxnSpLocks/>
          </p:cNvCxnSpPr>
          <p:nvPr/>
        </p:nvCxnSpPr>
        <p:spPr>
          <a:xfrm>
            <a:off x="4441798" y="4299244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02404-5C5B-42EE-883E-59572073A599}"/>
              </a:ext>
            </a:extLst>
          </p:cNvPr>
          <p:cNvCxnSpPr>
            <a:cxnSpLocks/>
          </p:cNvCxnSpPr>
          <p:nvPr/>
        </p:nvCxnSpPr>
        <p:spPr>
          <a:xfrm>
            <a:off x="4318767" y="4543719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CFFC65-7147-4BAF-BEBC-A24127C00AC3}"/>
              </a:ext>
            </a:extLst>
          </p:cNvPr>
          <p:cNvSpPr txBox="1"/>
          <p:nvPr/>
        </p:nvSpPr>
        <p:spPr>
          <a:xfrm>
            <a:off x="4578096" y="4221241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FC174-3822-49B1-8892-A77481F36199}"/>
              </a:ext>
            </a:extLst>
          </p:cNvPr>
          <p:cNvSpPr txBox="1"/>
          <p:nvPr/>
        </p:nvSpPr>
        <p:spPr>
          <a:xfrm>
            <a:off x="4577790" y="3987979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546E86-680F-4D24-934D-09593BC4542C}"/>
              </a:ext>
            </a:extLst>
          </p:cNvPr>
          <p:cNvCxnSpPr/>
          <p:nvPr/>
        </p:nvCxnSpPr>
        <p:spPr>
          <a:xfrm>
            <a:off x="2282344" y="3288959"/>
            <a:ext cx="254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38C422-E214-49BA-BC55-162263C59477}"/>
              </a:ext>
            </a:extLst>
          </p:cNvPr>
          <p:cNvSpPr/>
          <p:nvPr/>
        </p:nvSpPr>
        <p:spPr>
          <a:xfrm>
            <a:off x="9826085" y="4276699"/>
            <a:ext cx="7162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4E843E-69B1-4139-AC6B-71F781DB9C9A}"/>
              </a:ext>
            </a:extLst>
          </p:cNvPr>
          <p:cNvCxnSpPr>
            <a:cxnSpLocks/>
          </p:cNvCxnSpPr>
          <p:nvPr/>
        </p:nvCxnSpPr>
        <p:spPr>
          <a:xfrm>
            <a:off x="9708859" y="3898559"/>
            <a:ext cx="144779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48FBD1-A19D-4120-9F13-27C838C22FE0}"/>
              </a:ext>
            </a:extLst>
          </p:cNvPr>
          <p:cNvCxnSpPr>
            <a:cxnSpLocks/>
          </p:cNvCxnSpPr>
          <p:nvPr/>
        </p:nvCxnSpPr>
        <p:spPr>
          <a:xfrm flipH="1">
            <a:off x="9678472" y="4873800"/>
            <a:ext cx="144781" cy="37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1916E2D-89EB-470D-A298-12D7A3B760D9}"/>
              </a:ext>
            </a:extLst>
          </p:cNvPr>
          <p:cNvSpPr/>
          <p:nvPr/>
        </p:nvSpPr>
        <p:spPr>
          <a:xfrm>
            <a:off x="10693629" y="5261172"/>
            <a:ext cx="71628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868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C40-1F77-40CF-A70A-1594A09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977" y="3748603"/>
            <a:ext cx="4114368" cy="1111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4800" dirty="0">
                <a:latin typeface="Consolas" panose="020B0609020204030204" pitchFamily="49" charset="0"/>
              </a:rPr>
              <a:t>int x </a:t>
            </a:r>
            <a:r>
              <a:rPr lang="en-US" sz="4800" dirty="0"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C0092-36C7-4FCD-B840-3FABE34A1823}"/>
              </a:ext>
            </a:extLst>
          </p:cNvPr>
          <p:cNvSpPr txBox="1"/>
          <p:nvPr/>
        </p:nvSpPr>
        <p:spPr>
          <a:xfrm>
            <a:off x="5059796" y="4372346"/>
            <a:ext cx="9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ime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C162A-9D3A-4693-96E1-DD21F5502B2F}"/>
              </a:ext>
            </a:extLst>
          </p:cNvPr>
          <p:cNvSpPr txBox="1"/>
          <p:nvPr/>
        </p:nvSpPr>
        <p:spPr>
          <a:xfrm>
            <a:off x="3965977" y="3431891"/>
            <a:ext cx="9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0889C-2690-4F82-91AC-5930B842F342}"/>
              </a:ext>
            </a:extLst>
          </p:cNvPr>
          <p:cNvSpPr txBox="1"/>
          <p:nvPr/>
        </p:nvSpPr>
        <p:spPr>
          <a:xfrm>
            <a:off x="6523837" y="3429000"/>
            <a:ext cx="11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vrednost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b="1" dirty="0" err="1"/>
              <a:t>vrednost</a:t>
            </a:r>
            <a:r>
              <a:rPr lang="en-US" b="1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b="1" dirty="0"/>
              <a:t>tip</a:t>
            </a:r>
            <a:r>
              <a:rPr lang="en-US" dirty="0"/>
              <a:t>.</a:t>
            </a:r>
          </a:p>
          <a:p>
            <a:r>
              <a:rPr lang="en-US" b="1" dirty="0"/>
              <a:t>Tip</a:t>
            </a:r>
            <a:r>
              <a:rPr lang="en-US" dirty="0"/>
              <a:t> </a:t>
            </a:r>
            <a:r>
              <a:rPr lang="en-US" dirty="0" err="1"/>
              <a:t>promenjive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koje vrednosti mogu da joj se dodele.</a:t>
            </a:r>
          </a:p>
          <a:p>
            <a:r>
              <a:rPr lang="sr-Latn-RS" dirty="0"/>
              <a:t>Osnovni tipovi su unapred određeni.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4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Osnovni tipovi</a:t>
            </a:r>
          </a:p>
          <a:p>
            <a:pPr lvl="1"/>
            <a:r>
              <a:rPr lang="sr-Latn-RS" b="1" dirty="0"/>
              <a:t>int</a:t>
            </a:r>
            <a:r>
              <a:rPr lang="sr-Latn-RS" dirty="0"/>
              <a:t>: integer, tip prirodnih brojeva (vrednosti: </a:t>
            </a:r>
            <a:r>
              <a:rPr lang="sr-Latn-RS" b="1" dirty="0"/>
              <a:t>2</a:t>
            </a:r>
            <a:r>
              <a:rPr lang="sr-Latn-RS" dirty="0"/>
              <a:t>, </a:t>
            </a:r>
            <a:r>
              <a:rPr lang="sr-Latn-RS" b="1" dirty="0"/>
              <a:t>13</a:t>
            </a:r>
            <a:r>
              <a:rPr lang="sr-Latn-RS" dirty="0"/>
              <a:t>, </a:t>
            </a:r>
            <a:r>
              <a:rPr lang="sr-Latn-RS" b="1" dirty="0"/>
              <a:t>5</a:t>
            </a:r>
            <a:r>
              <a:rPr lang="sr-Latn-RS" dirty="0"/>
              <a:t>, </a:t>
            </a:r>
            <a:r>
              <a:rPr lang="sr-Latn-RS" b="1" dirty="0"/>
              <a:t>0</a:t>
            </a:r>
            <a:r>
              <a:rPr lang="sr-Latn-RS" dirty="0"/>
              <a:t>, </a:t>
            </a:r>
            <a:r>
              <a:rPr lang="sr-Latn-RS" b="1" dirty="0"/>
              <a:t>-5</a:t>
            </a:r>
            <a:r>
              <a:rPr lang="sr-Latn-RS" dirty="0"/>
              <a:t>, </a:t>
            </a:r>
            <a:r>
              <a:rPr lang="sr-Latn-RS" b="1" dirty="0"/>
              <a:t>7</a:t>
            </a:r>
            <a:r>
              <a:rPr lang="sr-Latn-RS" dirty="0"/>
              <a:t>, ...)</a:t>
            </a:r>
          </a:p>
          <a:p>
            <a:pPr lvl="1"/>
            <a:r>
              <a:rPr lang="sr-Latn-RS" b="1" dirty="0"/>
              <a:t>bool</a:t>
            </a:r>
            <a:r>
              <a:rPr lang="sr-Latn-RS" dirty="0"/>
              <a:t>: boolean, istinitonosni tip (vrednosti: </a:t>
            </a:r>
            <a:r>
              <a:rPr lang="sr-Latn-RS" b="1" dirty="0"/>
              <a:t>true</a:t>
            </a:r>
            <a:r>
              <a:rPr lang="sr-Latn-RS" dirty="0"/>
              <a:t>, </a:t>
            </a:r>
            <a:r>
              <a:rPr lang="sr-Latn-RS" b="1" dirty="0"/>
              <a:t>false</a:t>
            </a:r>
            <a:r>
              <a:rPr lang="sr-Latn-RS" dirty="0"/>
              <a:t>)</a:t>
            </a:r>
          </a:p>
          <a:p>
            <a:pPr lvl="1"/>
            <a:r>
              <a:rPr lang="sr-Latn-RS" b="1" dirty="0"/>
              <a:t>double</a:t>
            </a:r>
            <a:r>
              <a:rPr lang="sr-Latn-RS" dirty="0"/>
              <a:t>: double precision, decimalni brojevi (vrednosti: </a:t>
            </a:r>
            <a:r>
              <a:rPr lang="sr-Latn-RS" b="1" dirty="0"/>
              <a:t>3.14, 37.2</a:t>
            </a:r>
            <a:r>
              <a:rPr lang="sr-Latn-RS" dirty="0"/>
              <a:t>, ...)</a:t>
            </a:r>
          </a:p>
          <a:p>
            <a:r>
              <a:rPr lang="sr-Latn-RS" dirty="0"/>
              <a:t>Klase</a:t>
            </a:r>
          </a:p>
          <a:p>
            <a:pPr lvl="1"/>
            <a:r>
              <a:rPr lang="sr-Latn-RS" dirty="0"/>
              <a:t>tipovi koje sami definišemo ili ih je neko drugi već definisao</a:t>
            </a:r>
          </a:p>
          <a:p>
            <a:pPr lvl="1"/>
            <a:r>
              <a:rPr lang="sr-Latn-RS" b="1" dirty="0"/>
              <a:t>string</a:t>
            </a:r>
            <a:r>
              <a:rPr lang="sr-Latn-RS" dirty="0"/>
              <a:t>: tekstualni tip (vrednosti: “abc“, “hello world“, ...)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66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C40-1F77-40CF-A70A-1594A09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36" y="3689072"/>
            <a:ext cx="4114368" cy="1111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C0092-36C7-4FCD-B840-3FABE34A1823}"/>
              </a:ext>
            </a:extLst>
          </p:cNvPr>
          <p:cNvSpPr txBox="1"/>
          <p:nvPr/>
        </p:nvSpPr>
        <p:spPr>
          <a:xfrm>
            <a:off x="2082755" y="4312815"/>
            <a:ext cx="9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ime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C162A-9D3A-4693-96E1-DD21F5502B2F}"/>
              </a:ext>
            </a:extLst>
          </p:cNvPr>
          <p:cNvSpPr txBox="1"/>
          <p:nvPr/>
        </p:nvSpPr>
        <p:spPr>
          <a:xfrm>
            <a:off x="988936" y="3372360"/>
            <a:ext cx="9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sr-Latn-RS" b="1" dirty="0"/>
              <a:t>i</a:t>
            </a:r>
            <a:r>
              <a:rPr lang="en-US" b="1" dirty="0"/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0889C-2690-4F82-91AC-5930B842F342}"/>
              </a:ext>
            </a:extLst>
          </p:cNvPr>
          <p:cNvSpPr txBox="1"/>
          <p:nvPr/>
        </p:nvSpPr>
        <p:spPr>
          <a:xfrm>
            <a:off x="3379871" y="3369469"/>
            <a:ext cx="11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vrednost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Ako se vrednost i tip ne poklapaju: </a:t>
            </a:r>
            <a:r>
              <a:rPr lang="sr-Latn-RS" b="1" dirty="0"/>
              <a:t>greška</a:t>
            </a:r>
            <a:r>
              <a:rPr lang="sr-Latn-RS" dirty="0"/>
              <a:t>!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2125B3-7197-49D2-BA9C-5C7B1EFC9F4B}"/>
              </a:ext>
            </a:extLst>
          </p:cNvPr>
          <p:cNvSpPr txBox="1">
            <a:spLocks/>
          </p:cNvSpPr>
          <p:nvPr/>
        </p:nvSpPr>
        <p:spPr>
          <a:xfrm>
            <a:off x="7239434" y="3133315"/>
            <a:ext cx="4114368" cy="1111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4800" dirty="0">
                <a:solidFill>
                  <a:srgbClr val="FF0000"/>
                </a:solidFill>
                <a:latin typeface="Consolas" panose="020B0609020204030204" pitchFamily="49" charset="0"/>
              </a:rPr>
              <a:t>bool x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ED9B3-B2BB-4BE5-9FCD-F40429475C36}"/>
              </a:ext>
            </a:extLst>
          </p:cNvPr>
          <p:cNvSpPr txBox="1"/>
          <p:nvPr/>
        </p:nvSpPr>
        <p:spPr>
          <a:xfrm>
            <a:off x="8744314" y="3757058"/>
            <a:ext cx="9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ime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03BD0-CC39-4C0E-920D-3C970444617B}"/>
              </a:ext>
            </a:extLst>
          </p:cNvPr>
          <p:cNvSpPr txBox="1"/>
          <p:nvPr/>
        </p:nvSpPr>
        <p:spPr>
          <a:xfrm>
            <a:off x="7239434" y="2816603"/>
            <a:ext cx="9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sr-Latn-RS" b="1" dirty="0"/>
              <a:t>i</a:t>
            </a:r>
            <a:r>
              <a:rPr lang="en-US" b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D5638-27C7-46A1-9FB9-1323142F81D2}"/>
              </a:ext>
            </a:extLst>
          </p:cNvPr>
          <p:cNvSpPr txBox="1"/>
          <p:nvPr/>
        </p:nvSpPr>
        <p:spPr>
          <a:xfrm>
            <a:off x="9419788" y="2813712"/>
            <a:ext cx="18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vrednost</a:t>
            </a:r>
            <a:r>
              <a:rPr lang="sr-Latn-RS" b="1" dirty="0"/>
              <a:t> tipa int</a:t>
            </a:r>
            <a:endParaRPr lang="en-U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C090C4-9DF0-40F2-9A53-0330F2A7C849}"/>
              </a:ext>
            </a:extLst>
          </p:cNvPr>
          <p:cNvSpPr txBox="1">
            <a:spLocks/>
          </p:cNvSpPr>
          <p:nvPr/>
        </p:nvSpPr>
        <p:spPr>
          <a:xfrm>
            <a:off x="7088697" y="4209017"/>
            <a:ext cx="4301647" cy="1111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4800" dirty="0">
                <a:solidFill>
                  <a:srgbClr val="FF0000"/>
                </a:solidFill>
                <a:latin typeface="Consolas" panose="020B0609020204030204" pitchFamily="49" charset="0"/>
              </a:rPr>
              <a:t>int y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sr-Latn-RS" sz="4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37230-0C87-4B02-A296-7A7C8D38C6B1}"/>
              </a:ext>
            </a:extLst>
          </p:cNvPr>
          <p:cNvSpPr txBox="1"/>
          <p:nvPr/>
        </p:nvSpPr>
        <p:spPr>
          <a:xfrm>
            <a:off x="9419787" y="4898580"/>
            <a:ext cx="19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vrednost</a:t>
            </a:r>
            <a:r>
              <a:rPr lang="sr-Latn-RS" b="1" dirty="0"/>
              <a:t> tipa bool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78C9F-4A2A-4730-8978-1B5BCACAA4EF}"/>
              </a:ext>
            </a:extLst>
          </p:cNvPr>
          <p:cNvSpPr txBox="1"/>
          <p:nvPr/>
        </p:nvSpPr>
        <p:spPr>
          <a:xfrm>
            <a:off x="6809195" y="4898580"/>
            <a:ext cx="128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sr-Latn-RS" b="1" dirty="0"/>
              <a:t>i</a:t>
            </a:r>
            <a:r>
              <a:rPr lang="en-US" b="1" dirty="0"/>
              <a:t>p</a:t>
            </a:r>
            <a:r>
              <a:rPr lang="sr-Latn-RS" b="1" dirty="0"/>
              <a:t> brojeva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28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Deo jezika koji proverava </a:t>
            </a:r>
            <a:r>
              <a:rPr lang="en-US" dirty="0" err="1"/>
              <a:t>poklapanje</a:t>
            </a:r>
            <a:r>
              <a:rPr lang="en-US" dirty="0"/>
              <a:t> </a:t>
            </a:r>
            <a:r>
              <a:rPr lang="sr-Latn-RS" dirty="0"/>
              <a:t>tipove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sr-Latn-RS" dirty="0"/>
              <a:t>: </a:t>
            </a:r>
            <a:r>
              <a:rPr lang="en-US" b="1" dirty="0"/>
              <a:t>type checker</a:t>
            </a:r>
            <a:endParaRPr lang="sr-Latn-RS" b="1" dirty="0"/>
          </a:p>
          <a:p>
            <a:r>
              <a:rPr lang="sr-Latn-RS" dirty="0"/>
              <a:t>Deo </a:t>
            </a:r>
            <a:r>
              <a:rPr lang="en-US" dirty="0" err="1"/>
              <a:t>jezika</a:t>
            </a:r>
            <a:r>
              <a:rPr lang="sr-Latn-RS" dirty="0"/>
              <a:t> koji ide korak po korak kroz program: </a:t>
            </a:r>
            <a:r>
              <a:rPr lang="sr-Latn-RS" b="1" dirty="0"/>
              <a:t>interpreter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416CECB-B197-4B27-B89B-E0676D3292DA}"/>
              </a:ext>
            </a:extLst>
          </p:cNvPr>
          <p:cNvSpPr/>
          <p:nvPr/>
        </p:nvSpPr>
        <p:spPr>
          <a:xfrm>
            <a:off x="2297885" y="3020037"/>
            <a:ext cx="939566" cy="1593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573B6-5170-4A66-8112-65038D12DA5B}"/>
              </a:ext>
            </a:extLst>
          </p:cNvPr>
          <p:cNvSpPr txBox="1"/>
          <p:nvPr/>
        </p:nvSpPr>
        <p:spPr>
          <a:xfrm>
            <a:off x="1520156" y="3616884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program</a:t>
            </a:r>
            <a:endParaRPr lang="en-US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0732C7C-2528-4192-ACB4-B33D175BDB03}"/>
              </a:ext>
            </a:extLst>
          </p:cNvPr>
          <p:cNvSpPr/>
          <p:nvPr/>
        </p:nvSpPr>
        <p:spPr>
          <a:xfrm>
            <a:off x="4697136" y="3020037"/>
            <a:ext cx="939566" cy="1593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7A386-1291-4201-8A05-D398EE92BC5F}"/>
              </a:ext>
            </a:extLst>
          </p:cNvPr>
          <p:cNvSpPr txBox="1"/>
          <p:nvPr/>
        </p:nvSpPr>
        <p:spPr>
          <a:xfrm>
            <a:off x="3480732" y="3631962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type checker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CDA1CA-206C-41BD-8F02-B67DBEB5C1BF}"/>
              </a:ext>
            </a:extLst>
          </p:cNvPr>
          <p:cNvCxnSpPr/>
          <p:nvPr/>
        </p:nvCxnSpPr>
        <p:spPr>
          <a:xfrm>
            <a:off x="2284428" y="4613937"/>
            <a:ext cx="6443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E6CA0-D061-459B-B005-34D9535FDBE3}"/>
              </a:ext>
            </a:extLst>
          </p:cNvPr>
          <p:cNvCxnSpPr/>
          <p:nvPr/>
        </p:nvCxnSpPr>
        <p:spPr>
          <a:xfrm>
            <a:off x="2297885" y="3020037"/>
            <a:ext cx="6443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DFD8DE-DF22-44BB-A8AB-F7331DD85387}"/>
              </a:ext>
            </a:extLst>
          </p:cNvPr>
          <p:cNvCxnSpPr>
            <a:cxnSpLocks/>
          </p:cNvCxnSpPr>
          <p:nvPr/>
        </p:nvCxnSpPr>
        <p:spPr>
          <a:xfrm>
            <a:off x="3993511" y="4115411"/>
            <a:ext cx="0" cy="95634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F9CF6B-4F82-4780-8FEC-3403E1B37286}"/>
              </a:ext>
            </a:extLst>
          </p:cNvPr>
          <p:cNvSpPr txBox="1"/>
          <p:nvPr/>
        </p:nvSpPr>
        <p:spPr>
          <a:xfrm>
            <a:off x="2777108" y="5035230"/>
            <a:ext cx="260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greška u kompajliranju</a:t>
            </a:r>
          </a:p>
          <a:p>
            <a:pPr algn="ctr"/>
            <a:r>
              <a:rPr lang="sr-Latn-RS" b="1" dirty="0">
                <a:solidFill>
                  <a:srgbClr val="FF0000"/>
                </a:solidFill>
              </a:rPr>
              <a:t>(Visual Studio se žali)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13031-1E05-4B22-9186-A17CE477C88F}"/>
              </a:ext>
            </a:extLst>
          </p:cNvPr>
          <p:cNvSpPr txBox="1"/>
          <p:nvPr/>
        </p:nvSpPr>
        <p:spPr>
          <a:xfrm>
            <a:off x="5888372" y="3631962"/>
            <a:ext cx="128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interpreter</a:t>
            </a:r>
            <a:endParaRPr lang="en-US" dirty="0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883A750-EEF5-42FD-A94E-B4D82CBF0B8C}"/>
              </a:ext>
            </a:extLst>
          </p:cNvPr>
          <p:cNvSpPr/>
          <p:nvPr/>
        </p:nvSpPr>
        <p:spPr>
          <a:xfrm>
            <a:off x="7072270" y="3020037"/>
            <a:ext cx="939566" cy="1593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B75DA-3F46-4579-91EA-ECF05DC758EE}"/>
              </a:ext>
            </a:extLst>
          </p:cNvPr>
          <p:cNvSpPr txBox="1"/>
          <p:nvPr/>
        </p:nvSpPr>
        <p:spPr>
          <a:xfrm>
            <a:off x="8276962" y="3616884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rezultat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468338-F671-4A55-93D7-76AF3905555E}"/>
              </a:ext>
            </a:extLst>
          </p:cNvPr>
          <p:cNvCxnSpPr>
            <a:cxnSpLocks/>
          </p:cNvCxnSpPr>
          <p:nvPr/>
        </p:nvCxnSpPr>
        <p:spPr>
          <a:xfrm>
            <a:off x="6486440" y="4115411"/>
            <a:ext cx="0" cy="95634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3086AA-6115-4801-B391-9D8E8BC69FC8}"/>
              </a:ext>
            </a:extLst>
          </p:cNvPr>
          <p:cNvSpPr txBox="1"/>
          <p:nvPr/>
        </p:nvSpPr>
        <p:spPr>
          <a:xfrm>
            <a:off x="5527995" y="5035230"/>
            <a:ext cx="248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>
                <a:solidFill>
                  <a:srgbClr val="FF0000"/>
                </a:solidFill>
              </a:rPr>
              <a:t>greška u interpretiranju</a:t>
            </a:r>
          </a:p>
          <a:p>
            <a:pPr algn="ctr"/>
            <a:r>
              <a:rPr lang="sr-Latn-RS" b="1" dirty="0">
                <a:solidFill>
                  <a:srgbClr val="FF0000"/>
                </a:solidFill>
              </a:rPr>
              <a:t>(program pukne)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6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238469-2E5F-4640-8362-238C91A73C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Svaki izraz u programu ima </a:t>
            </a:r>
            <a:r>
              <a:rPr lang="sr-Latn-RS" b="1" dirty="0"/>
              <a:t>sintaksu</a:t>
            </a:r>
            <a:r>
              <a:rPr lang="sr-Latn-RS" dirty="0"/>
              <a:t> i </a:t>
            </a:r>
            <a:r>
              <a:rPr lang="sr-Latn-RS" b="1" dirty="0"/>
              <a:t>semantiku</a:t>
            </a:r>
            <a:r>
              <a:rPr lang="sr-Latn-RS" dirty="0"/>
              <a:t>.</a:t>
            </a:r>
          </a:p>
          <a:p>
            <a:pPr lvl="1"/>
            <a:r>
              <a:rPr lang="sr-Latn-RS" dirty="0"/>
              <a:t>Sintaksa: kako i šta pišemo u jeziku</a:t>
            </a:r>
          </a:p>
          <a:p>
            <a:pPr lvl="1"/>
            <a:r>
              <a:rPr lang="sr-Latn-RS" dirty="0"/>
              <a:t>Semantika: kako i šta to što napišemo radi</a:t>
            </a:r>
          </a:p>
          <a:p>
            <a:r>
              <a:rPr lang="sr-Latn-RS" dirty="0"/>
              <a:t>Pomoćne konstrukcije za izvršavanje programa</a:t>
            </a:r>
          </a:p>
          <a:p>
            <a:pPr lvl="1"/>
            <a:r>
              <a:rPr lang="sr-Latn-RS" dirty="0"/>
              <a:t>Memorija (čuva imena i vrednosti promenjivih)</a:t>
            </a:r>
          </a:p>
          <a:p>
            <a:pPr lvl="2"/>
            <a:r>
              <a:rPr lang="sr-Latn-RS" dirty="0"/>
              <a:t>linearna, pretraživa po adresi</a:t>
            </a:r>
          </a:p>
          <a:p>
            <a:pPr lvl="1"/>
            <a:r>
              <a:rPr lang="sr-Latn-RS" dirty="0"/>
              <a:t>Stek (pomaže sa sprovođenjem semantike)</a:t>
            </a:r>
          </a:p>
          <a:p>
            <a:pPr lvl="2"/>
            <a:r>
              <a:rPr lang="sr-Latn-RS" dirty="0"/>
              <a:t>pristup samo izrazu na vrhu steka, dodajemo sa jednog kraja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D5A36-7BA6-4B11-812D-207CC714D6FA}"/>
              </a:ext>
            </a:extLst>
          </p:cNvPr>
          <p:cNvSpPr/>
          <p:nvPr/>
        </p:nvSpPr>
        <p:spPr>
          <a:xfrm>
            <a:off x="8633670" y="363243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6990E1-CF90-4B8D-B1B3-B990E0BDD9D5}"/>
              </a:ext>
            </a:extLst>
          </p:cNvPr>
          <p:cNvCxnSpPr/>
          <p:nvPr/>
        </p:nvCxnSpPr>
        <p:spPr>
          <a:xfrm>
            <a:off x="9237677" y="363243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BD5DE2-EBE8-41C9-96B0-EAB7CF92AF04}"/>
              </a:ext>
            </a:extLst>
          </p:cNvPr>
          <p:cNvCxnSpPr/>
          <p:nvPr/>
        </p:nvCxnSpPr>
        <p:spPr>
          <a:xfrm>
            <a:off x="9893416" y="363243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66426E-DA19-421C-8C28-2E1846ADABB2}"/>
              </a:ext>
            </a:extLst>
          </p:cNvPr>
          <p:cNvCxnSpPr/>
          <p:nvPr/>
        </p:nvCxnSpPr>
        <p:spPr>
          <a:xfrm>
            <a:off x="10438701" y="361565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B4FD5F-F11D-446C-95C2-2CB2600A5670}"/>
              </a:ext>
            </a:extLst>
          </p:cNvPr>
          <p:cNvCxnSpPr/>
          <p:nvPr/>
        </p:nvCxnSpPr>
        <p:spPr>
          <a:xfrm>
            <a:off x="11094440" y="361565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33C5B5-94E5-4A8F-8E2F-6758C444FA9C}"/>
              </a:ext>
            </a:extLst>
          </p:cNvPr>
          <p:cNvSpPr txBox="1"/>
          <p:nvPr/>
        </p:nvSpPr>
        <p:spPr>
          <a:xfrm>
            <a:off x="8629069" y="3344193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8A65-A7F3-4CC4-A84D-75F1012DA85C}"/>
              </a:ext>
            </a:extLst>
          </p:cNvPr>
          <p:cNvSpPr txBox="1"/>
          <p:nvPr/>
        </p:nvSpPr>
        <p:spPr>
          <a:xfrm>
            <a:off x="8736250" y="3703631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F6AEF3-BBD3-445B-BC4E-DB02139ACAD6}"/>
              </a:ext>
            </a:extLst>
          </p:cNvPr>
          <p:cNvSpPr txBox="1"/>
          <p:nvPr/>
        </p:nvSpPr>
        <p:spPr>
          <a:xfrm>
            <a:off x="8617753" y="417184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274B7-BCF8-4267-AA06-C3113AB4F91C}"/>
              </a:ext>
            </a:extLst>
          </p:cNvPr>
          <p:cNvSpPr txBox="1"/>
          <p:nvPr/>
        </p:nvSpPr>
        <p:spPr>
          <a:xfrm>
            <a:off x="9175706" y="3344193"/>
            <a:ext cx="76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bool 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5159F2-8509-46EC-8565-62F4662D8281}"/>
              </a:ext>
            </a:extLst>
          </p:cNvPr>
          <p:cNvSpPr txBox="1"/>
          <p:nvPr/>
        </p:nvSpPr>
        <p:spPr>
          <a:xfrm>
            <a:off x="9258301" y="3703631"/>
            <a:ext cx="6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false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C7900-E4F9-48D0-AE25-3473C694ADEA}"/>
              </a:ext>
            </a:extLst>
          </p:cNvPr>
          <p:cNvSpPr txBox="1"/>
          <p:nvPr/>
        </p:nvSpPr>
        <p:spPr>
          <a:xfrm>
            <a:off x="9236175" y="417184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0x2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BFEFFC-2561-4F7D-BDA9-19071DF6901B}"/>
              </a:ext>
            </a:extLst>
          </p:cNvPr>
          <p:cNvSpPr/>
          <p:nvPr/>
        </p:nvSpPr>
        <p:spPr>
          <a:xfrm>
            <a:off x="10064750" y="4476750"/>
            <a:ext cx="533382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0A6090-CDE6-44A5-9527-462E1212868C}"/>
              </a:ext>
            </a:extLst>
          </p:cNvPr>
          <p:cNvCxnSpPr/>
          <p:nvPr/>
        </p:nvCxnSpPr>
        <p:spPr>
          <a:xfrm>
            <a:off x="10064750" y="4705350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C579E8-E264-4B4D-87B8-C9798AA30C89}"/>
              </a:ext>
            </a:extLst>
          </p:cNvPr>
          <p:cNvCxnSpPr/>
          <p:nvPr/>
        </p:nvCxnSpPr>
        <p:spPr>
          <a:xfrm>
            <a:off x="10064750" y="4943475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E6861A-C791-49E8-B8FD-7BA9937539F7}"/>
              </a:ext>
            </a:extLst>
          </p:cNvPr>
          <p:cNvCxnSpPr/>
          <p:nvPr/>
        </p:nvCxnSpPr>
        <p:spPr>
          <a:xfrm>
            <a:off x="10064750" y="5197475"/>
            <a:ext cx="53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856062-B4BD-4F60-A4EC-2E9335578713}"/>
              </a:ext>
            </a:extLst>
          </p:cNvPr>
          <p:cNvCxnSpPr/>
          <p:nvPr/>
        </p:nvCxnSpPr>
        <p:spPr>
          <a:xfrm>
            <a:off x="9941719" y="5441950"/>
            <a:ext cx="802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BE3EAC-5525-42FA-868E-87F34F7DCBC6}"/>
              </a:ext>
            </a:extLst>
          </p:cNvPr>
          <p:cNvSpPr txBox="1"/>
          <p:nvPr/>
        </p:nvSpPr>
        <p:spPr>
          <a:xfrm>
            <a:off x="10175852" y="5128141"/>
            <a:ext cx="42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9CEB9-7801-44EA-8F73-EBAF3C96810D}"/>
              </a:ext>
            </a:extLst>
          </p:cNvPr>
          <p:cNvSpPr txBox="1"/>
          <p:nvPr/>
        </p:nvSpPr>
        <p:spPr>
          <a:xfrm>
            <a:off x="10120301" y="4888191"/>
            <a:ext cx="42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F7C66-E350-4897-ADA5-A4A674064ED8}"/>
              </a:ext>
            </a:extLst>
          </p:cNvPr>
          <p:cNvSpPr txBox="1"/>
          <p:nvPr/>
        </p:nvSpPr>
        <p:spPr>
          <a:xfrm>
            <a:off x="10608072" y="4845884"/>
            <a:ext cx="73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vrh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= 5;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/>
              <a:t>Deklaracija promenjive:</a:t>
            </a:r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</a:t>
            </a:r>
            <a:r>
              <a:rPr lang="sr-Latn-RS" b="1" dirty="0"/>
              <a:t> </a:t>
            </a:r>
            <a:r>
              <a:rPr lang="sr-Latn-RS" dirty="0"/>
              <a:t>na prvo sledeće slobodno mesto u memoriji upiši </a:t>
            </a:r>
            <a:r>
              <a:rPr lang="sr-Latn-RS" b="1" dirty="0"/>
              <a:t>ime </a:t>
            </a:r>
            <a:r>
              <a:rPr lang="sr-Latn-RS" dirty="0"/>
              <a:t>i vrednost, ako je ima.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&lt;tip&gt;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[=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vrednost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&gt;];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A6CF0-1A96-43FC-8C30-27B2C7B0F598}"/>
              </a:ext>
            </a:extLst>
          </p:cNvPr>
          <p:cNvSpPr txBox="1"/>
          <p:nvPr/>
        </p:nvSpPr>
        <p:spPr>
          <a:xfrm>
            <a:off x="8524609" y="3173910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= </a:t>
            </a:r>
            <a:r>
              <a:rPr lang="sr-Latn-RS" dirty="0"/>
              <a:t>neobavezno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A0792-22CA-40C0-80D8-81D08E90B1DE}"/>
              </a:ext>
            </a:extLst>
          </p:cNvPr>
          <p:cNvSpPr/>
          <p:nvPr/>
        </p:nvSpPr>
        <p:spPr>
          <a:xfrm>
            <a:off x="2102965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B4A0A5-8F7C-4DF8-9871-AE0DD61C1A62}"/>
              </a:ext>
            </a:extLst>
          </p:cNvPr>
          <p:cNvCxnSpPr/>
          <p:nvPr/>
        </p:nvCxnSpPr>
        <p:spPr>
          <a:xfrm>
            <a:off x="2706972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2B83E6-B5F8-48CC-A2F8-796146C8756B}"/>
              </a:ext>
            </a:extLst>
          </p:cNvPr>
          <p:cNvCxnSpPr/>
          <p:nvPr/>
        </p:nvCxnSpPr>
        <p:spPr>
          <a:xfrm>
            <a:off x="336271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74E9C-9E33-412A-86A4-A6CBA911F8E3}"/>
              </a:ext>
            </a:extLst>
          </p:cNvPr>
          <p:cNvCxnSpPr/>
          <p:nvPr/>
        </p:nvCxnSpPr>
        <p:spPr>
          <a:xfrm>
            <a:off x="3907996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C5F201-44D6-475B-90E2-337974AEB7EC}"/>
              </a:ext>
            </a:extLst>
          </p:cNvPr>
          <p:cNvCxnSpPr/>
          <p:nvPr/>
        </p:nvCxnSpPr>
        <p:spPr>
          <a:xfrm>
            <a:off x="456373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05A1BB4-CDDB-46B6-99DE-B1CFA409ECA3}"/>
              </a:ext>
            </a:extLst>
          </p:cNvPr>
          <p:cNvSpPr/>
          <p:nvPr/>
        </p:nvSpPr>
        <p:spPr>
          <a:xfrm>
            <a:off x="7012144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E8D6FD-6226-448A-BE64-E58BBD6B547C}"/>
              </a:ext>
            </a:extLst>
          </p:cNvPr>
          <p:cNvCxnSpPr/>
          <p:nvPr/>
        </p:nvCxnSpPr>
        <p:spPr>
          <a:xfrm>
            <a:off x="761615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BC2023-838E-45F5-9F6D-B18E27E7B31F}"/>
              </a:ext>
            </a:extLst>
          </p:cNvPr>
          <p:cNvCxnSpPr/>
          <p:nvPr/>
        </p:nvCxnSpPr>
        <p:spPr>
          <a:xfrm>
            <a:off x="8271890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4174A1-0E7D-465D-B067-11E78D871241}"/>
              </a:ext>
            </a:extLst>
          </p:cNvPr>
          <p:cNvCxnSpPr/>
          <p:nvPr/>
        </p:nvCxnSpPr>
        <p:spPr>
          <a:xfrm>
            <a:off x="881717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20672F-9640-4BC6-880E-E4223CB5D926}"/>
              </a:ext>
            </a:extLst>
          </p:cNvPr>
          <p:cNvCxnSpPr/>
          <p:nvPr/>
        </p:nvCxnSpPr>
        <p:spPr>
          <a:xfrm>
            <a:off x="9472914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B9B5C1-F99F-4F3B-AC54-A3AE60B66EB7}"/>
              </a:ext>
            </a:extLst>
          </p:cNvPr>
          <p:cNvSpPr txBox="1"/>
          <p:nvPr/>
        </p:nvSpPr>
        <p:spPr>
          <a:xfrm>
            <a:off x="7007543" y="5132383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09238-C550-436E-9DF7-17D4B26D0430}"/>
              </a:ext>
            </a:extLst>
          </p:cNvPr>
          <p:cNvSpPr txBox="1"/>
          <p:nvPr/>
        </p:nvSpPr>
        <p:spPr>
          <a:xfrm>
            <a:off x="7165714" y="550021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315F14-E8B3-4570-AD2D-BAB76010A040}"/>
              </a:ext>
            </a:extLst>
          </p:cNvPr>
          <p:cNvSpPr txBox="1"/>
          <p:nvPr/>
        </p:nvSpPr>
        <p:spPr>
          <a:xfrm>
            <a:off x="6996227" y="59600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F76B7B-9814-4B80-9763-ECE98158B648}"/>
              </a:ext>
            </a:extLst>
          </p:cNvPr>
          <p:cNvCxnSpPr/>
          <p:nvPr/>
        </p:nvCxnSpPr>
        <p:spPr>
          <a:xfrm>
            <a:off x="5348875" y="5667890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kompjuter čita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816" y="1759605"/>
            <a:ext cx="3620333" cy="715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int x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/>
              <a:t>Deklaracija promenjive:</a:t>
            </a:r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</a:t>
            </a:r>
            <a:r>
              <a:rPr lang="sr-Latn-RS" b="1" dirty="0"/>
              <a:t> </a:t>
            </a:r>
            <a:r>
              <a:rPr lang="sr-Latn-RS" dirty="0"/>
              <a:t>na prvo sledeće slobodno mesto u memoriji upiši </a:t>
            </a:r>
            <a:r>
              <a:rPr lang="sr-Latn-RS" b="1" dirty="0"/>
              <a:t>ime </a:t>
            </a:r>
            <a:r>
              <a:rPr lang="sr-Latn-RS" dirty="0"/>
              <a:t>i vrednost, ako je ima.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&lt;tip&gt;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ime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[= &lt;</a:t>
            </a:r>
            <a:r>
              <a:rPr lang="en-US" sz="4800" dirty="0" err="1">
                <a:solidFill>
                  <a:srgbClr val="FF0000"/>
                </a:solidFill>
                <a:latin typeface="Consolas" panose="020B0609020204030204" pitchFamily="49" charset="0"/>
              </a:rPr>
              <a:t>vrednost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&gt;]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A6CF0-1A96-43FC-8C30-27B2C7B0F598}"/>
              </a:ext>
            </a:extLst>
          </p:cNvPr>
          <p:cNvSpPr txBox="1"/>
          <p:nvPr/>
        </p:nvSpPr>
        <p:spPr>
          <a:xfrm>
            <a:off x="8524609" y="3173910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= </a:t>
            </a:r>
            <a:r>
              <a:rPr lang="sr-Latn-RS" dirty="0"/>
              <a:t>neobavezno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6CACE-306A-4596-9E24-1E567EF9FF29}"/>
              </a:ext>
            </a:extLst>
          </p:cNvPr>
          <p:cNvSpPr/>
          <p:nvPr/>
        </p:nvSpPr>
        <p:spPr>
          <a:xfrm>
            <a:off x="2102965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D6A116-F2F2-4558-B1A2-9D05B4B0C957}"/>
              </a:ext>
            </a:extLst>
          </p:cNvPr>
          <p:cNvCxnSpPr/>
          <p:nvPr/>
        </p:nvCxnSpPr>
        <p:spPr>
          <a:xfrm>
            <a:off x="2706972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8A1D6-3B60-4EE1-93C2-FD9C890FD2D7}"/>
              </a:ext>
            </a:extLst>
          </p:cNvPr>
          <p:cNvCxnSpPr/>
          <p:nvPr/>
        </p:nvCxnSpPr>
        <p:spPr>
          <a:xfrm>
            <a:off x="336271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1AB8F2-240D-4B9B-AE1E-1A0C7FE5F254}"/>
              </a:ext>
            </a:extLst>
          </p:cNvPr>
          <p:cNvCxnSpPr/>
          <p:nvPr/>
        </p:nvCxnSpPr>
        <p:spPr>
          <a:xfrm>
            <a:off x="3907996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990A87-B54F-4156-AC7E-7ED6789FFDD4}"/>
              </a:ext>
            </a:extLst>
          </p:cNvPr>
          <p:cNvCxnSpPr/>
          <p:nvPr/>
        </p:nvCxnSpPr>
        <p:spPr>
          <a:xfrm>
            <a:off x="456373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F53F54-A8FC-4DAC-9DDB-DA7138F173A2}"/>
              </a:ext>
            </a:extLst>
          </p:cNvPr>
          <p:cNvSpPr/>
          <p:nvPr/>
        </p:nvSpPr>
        <p:spPr>
          <a:xfrm>
            <a:off x="7012144" y="5420623"/>
            <a:ext cx="3024930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4CF83-24F7-4F1C-A83E-433CCF886FA7}"/>
              </a:ext>
            </a:extLst>
          </p:cNvPr>
          <p:cNvCxnSpPr/>
          <p:nvPr/>
        </p:nvCxnSpPr>
        <p:spPr>
          <a:xfrm>
            <a:off x="7616151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C9B113-1621-413C-B54D-98CC581C3E53}"/>
              </a:ext>
            </a:extLst>
          </p:cNvPr>
          <p:cNvCxnSpPr/>
          <p:nvPr/>
        </p:nvCxnSpPr>
        <p:spPr>
          <a:xfrm>
            <a:off x="8271890" y="5420623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7A2DFA-A7DD-4456-8ABC-125150FE6EA4}"/>
              </a:ext>
            </a:extLst>
          </p:cNvPr>
          <p:cNvCxnSpPr/>
          <p:nvPr/>
        </p:nvCxnSpPr>
        <p:spPr>
          <a:xfrm>
            <a:off x="8817175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E86C4-D7A4-43E5-A4E6-B999567E41E2}"/>
              </a:ext>
            </a:extLst>
          </p:cNvPr>
          <p:cNvCxnSpPr/>
          <p:nvPr/>
        </p:nvCxnSpPr>
        <p:spPr>
          <a:xfrm>
            <a:off x="9472914" y="5403845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A00459-7FED-4AD8-AD13-2EEAFBE45035}"/>
              </a:ext>
            </a:extLst>
          </p:cNvPr>
          <p:cNvSpPr txBox="1"/>
          <p:nvPr/>
        </p:nvSpPr>
        <p:spPr>
          <a:xfrm>
            <a:off x="7007543" y="5132383"/>
            <a:ext cx="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 x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987D52-CF21-46D6-90EC-F1101C595623}"/>
              </a:ext>
            </a:extLst>
          </p:cNvPr>
          <p:cNvSpPr txBox="1"/>
          <p:nvPr/>
        </p:nvSpPr>
        <p:spPr>
          <a:xfrm>
            <a:off x="7165714" y="550021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0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52F828-C952-4744-B656-5C40F1B7E12F}"/>
              </a:ext>
            </a:extLst>
          </p:cNvPr>
          <p:cNvSpPr txBox="1"/>
          <p:nvPr/>
        </p:nvSpPr>
        <p:spPr>
          <a:xfrm>
            <a:off x="6996227" y="5960031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8161F-8EFB-4F4C-AC9F-1BEED08F4FC9}"/>
              </a:ext>
            </a:extLst>
          </p:cNvPr>
          <p:cNvCxnSpPr/>
          <p:nvPr/>
        </p:nvCxnSpPr>
        <p:spPr>
          <a:xfrm>
            <a:off x="5348875" y="5667890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4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1003</Words>
  <Application>Microsoft Office PowerPoint</Application>
  <PresentationFormat>Widescreen</PresentationFormat>
  <Paragraphs>247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Kako kompjuteri razumeju sta im pričate</vt:lpstr>
      <vt:lpstr>Pregled</vt:lpstr>
      <vt:lpstr>Vrednosti i tipovi</vt:lpstr>
      <vt:lpstr>Vrednosti i tipovi</vt:lpstr>
      <vt:lpstr>Vrednosti i tipovi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  <vt:lpstr>Kako kompjuter čita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kompjuteri razumeju sta im pričate</dc:title>
  <dc:creator>Miroslav Gavrilov</dc:creator>
  <cp:lastModifiedBy>Miroslav Gavrilov</cp:lastModifiedBy>
  <cp:revision>12</cp:revision>
  <dcterms:created xsi:type="dcterms:W3CDTF">2020-03-22T14:51:55Z</dcterms:created>
  <dcterms:modified xsi:type="dcterms:W3CDTF">2020-03-22T17:38:06Z</dcterms:modified>
</cp:coreProperties>
</file>