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Fredoka"/>
      <p:regular r:id="rId13"/>
      <p:bold r:id="rId14"/>
    </p:embeddedFont>
    <p:embeddedFont>
      <p:font typeface="Quicksand"/>
      <p:regular r:id="rId15"/>
      <p:bold r:id="rId16"/>
    </p:embeddedFon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VGQmxqZbD2GpliWrRlKmb740U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5591E7-97FE-4BEC-9C8B-9415F0815FB0}">
  <a:tblStyle styleId="{1A5591E7-97FE-4BEC-9C8B-9415F0815FB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Fredok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icksand-regular.fntdata"/><Relationship Id="rId14" Type="http://schemas.openxmlformats.org/officeDocument/2006/relationships/font" Target="fonts/Fredoka-bold.fntdata"/><Relationship Id="rId17" Type="http://schemas.openxmlformats.org/officeDocument/2006/relationships/font" Target="fonts/CenturyGothic-regular.fntdata"/><Relationship Id="rId16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a768304e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0a768304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328d35df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1328d35d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c604b8a9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30c604b8a9e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a768304e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30a768304ea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c604b8a9e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0c604b8a9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rusiano/madrid-airbnb-data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ublic.tableau.com/app/profile/carlos.rodr.guez.vidondo/viz/AirbnbFinalProject-Carlos/Dashboard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448799" y="4407550"/>
            <a:ext cx="113904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2199D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Ironhack</a:t>
            </a:r>
            <a:r>
              <a:rPr b="0" i="0" lang="en-US" sz="8000" u="none" cap="none" strike="noStrike">
                <a:solidFill>
                  <a:srgbClr val="2199D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8000" u="none" cap="none" strike="noStrike">
              <a:solidFill>
                <a:srgbClr val="2199D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2199D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</a:t>
            </a:r>
            <a:r>
              <a:rPr b="0" i="0" lang="en-US" sz="8000" u="none" cap="none" strike="noStrike">
                <a:solidFill>
                  <a:srgbClr val="2199D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</a:t>
            </a:r>
            <a:endParaRPr b="0" i="0" sz="8000" u="none" cap="none" strike="noStrike">
              <a:solidFill>
                <a:srgbClr val="2199D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7354513" y="1028700"/>
            <a:ext cx="3578973" cy="3578973"/>
          </a:xfrm>
          <a:custGeom>
            <a:rect b="b" l="l" r="r" t="t"/>
            <a:pathLst>
              <a:path extrusionOk="0" h="3578973" w="3578973">
                <a:moveTo>
                  <a:pt x="0" y="0"/>
                </a:moveTo>
                <a:lnTo>
                  <a:pt x="3578974" y="0"/>
                </a:lnTo>
                <a:lnTo>
                  <a:pt x="3578974" y="3578973"/>
                </a:lnTo>
                <a:lnTo>
                  <a:pt x="0" y="3578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448799" y="7119975"/>
            <a:ext cx="113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rgbClr val="888888"/>
                </a:solidFill>
              </a:rPr>
              <a:t>Airbnb Price Prediction App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902874" y="8352750"/>
            <a:ext cx="11390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Carlos Rodríguez Vidondo</a:t>
            </a:r>
            <a:endParaRPr b="0" i="0" sz="30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Data Science &amp; Machine Learning Bootcamp    </a:t>
            </a:r>
            <a:r>
              <a:rPr lang="en-US" sz="2500">
                <a:solidFill>
                  <a:srgbClr val="888888"/>
                </a:solidFill>
              </a:rPr>
              <a:t>0</a:t>
            </a:r>
            <a:r>
              <a:rPr b="0" i="0" lang="en-US" sz="2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8/1</a:t>
            </a:r>
            <a:r>
              <a:rPr lang="en-US" sz="2500">
                <a:solidFill>
                  <a:srgbClr val="888888"/>
                </a:solidFill>
              </a:rPr>
              <a:t>1</a:t>
            </a:r>
            <a:r>
              <a:rPr b="0" i="0" lang="en-US" sz="2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/2024</a:t>
            </a:r>
            <a:endParaRPr b="0" i="0" sz="25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48973" y="-3637800"/>
            <a:ext cx="7653952" cy="82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a768304ea_0_5"/>
          <p:cNvSpPr txBox="1"/>
          <p:nvPr/>
        </p:nvSpPr>
        <p:spPr>
          <a:xfrm>
            <a:off x="949008" y="1028700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0a768304ea_0_5"/>
          <p:cNvSpPr txBox="1"/>
          <p:nvPr/>
        </p:nvSpPr>
        <p:spPr>
          <a:xfrm>
            <a:off x="949000" y="2350125"/>
            <a:ext cx="1631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888888"/>
                </a:solidFill>
              </a:rPr>
              <a:t>Goal</a:t>
            </a:r>
            <a:r>
              <a:rPr lang="en-US" sz="3000">
                <a:solidFill>
                  <a:srgbClr val="888888"/>
                </a:solidFill>
              </a:rPr>
              <a:t>: Build a predictive model to estimate the price of an Airbnb listing based on its features.</a:t>
            </a:r>
            <a:endParaRPr b="0" i="0" sz="25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30a768304ea_0_5"/>
          <p:cNvSpPr txBox="1"/>
          <p:nvPr/>
        </p:nvSpPr>
        <p:spPr>
          <a:xfrm>
            <a:off x="949000" y="3550025"/>
            <a:ext cx="16316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888888"/>
                </a:solidFill>
              </a:rPr>
              <a:t>Dataset selection:</a:t>
            </a:r>
            <a:r>
              <a:rPr lang="en-US" sz="3000">
                <a:solidFill>
                  <a:srgbClr val="888888"/>
                </a:solidFill>
              </a:rPr>
              <a:t> 'Madrid Airbnb Data', by Murray Cox, from Kaggle.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https://www.kaggle.com/datasets/rusiano/madrid-airbnb-data/data</a:t>
            </a:r>
            <a:endParaRPr sz="3000">
              <a:solidFill>
                <a:srgbClr val="88888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●"/>
            </a:pPr>
            <a:r>
              <a:rPr lang="en-US" sz="3000">
                <a:solidFill>
                  <a:srgbClr val="888888"/>
                </a:solidFill>
              </a:rPr>
              <a:t>7 files</a:t>
            </a:r>
            <a:endParaRPr sz="3000">
              <a:solidFill>
                <a:srgbClr val="888888"/>
              </a:solidFill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●"/>
            </a:pPr>
            <a:r>
              <a:rPr lang="en-US" sz="3000">
                <a:solidFill>
                  <a:srgbClr val="888888"/>
                </a:solidFill>
              </a:rPr>
              <a:t>107 columns</a:t>
            </a:r>
            <a:endParaRPr sz="3000">
              <a:solidFill>
                <a:srgbClr val="888888"/>
              </a:solidFill>
            </a:endParaRPr>
          </a:p>
          <a:p>
            <a:pPr indent="-4191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●"/>
            </a:pPr>
            <a:r>
              <a:rPr lang="en-US" sz="3000">
                <a:solidFill>
                  <a:srgbClr val="888888"/>
                </a:solidFill>
              </a:rPr>
              <a:t>+ 1.000.000 data points</a:t>
            </a:r>
            <a:endParaRPr sz="3000">
              <a:solidFill>
                <a:srgbClr val="888888"/>
              </a:solidFill>
            </a:endParaRPr>
          </a:p>
        </p:txBody>
      </p:sp>
      <p:sp>
        <p:nvSpPr>
          <p:cNvPr id="96" name="Google Shape;96;g30a768304ea_0_5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g30a768304ea_0_5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98" name="Google Shape;98;g30a768304ea_0_5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g30a768304ea_0_5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00" name="Google Shape;100;g30a768304ea_0_5"/>
          <p:cNvSpPr txBox="1"/>
          <p:nvPr/>
        </p:nvSpPr>
        <p:spPr>
          <a:xfrm>
            <a:off x="875788" y="6953025"/>
            <a:ext cx="1638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888888"/>
                </a:solidFill>
              </a:rPr>
              <a:t>Data merging:</a:t>
            </a:r>
            <a:endParaRPr b="1" baseline="30000" sz="3000">
              <a:solidFill>
                <a:srgbClr val="888888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arenR"/>
            </a:pPr>
            <a:r>
              <a:rPr lang="en-US" sz="3000">
                <a:solidFill>
                  <a:srgbClr val="888888"/>
                </a:solidFill>
              </a:rPr>
              <a:t>Multiple datasets were merged into one by using joins.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arenR"/>
            </a:pPr>
            <a:r>
              <a:rPr lang="en-US" sz="3000">
                <a:solidFill>
                  <a:srgbClr val="888888"/>
                </a:solidFill>
              </a:rPr>
              <a:t>From the total 100 columns only 16 were essential for the project and were selected.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arenR"/>
            </a:pPr>
            <a:r>
              <a:rPr lang="en-US" sz="3000">
                <a:solidFill>
                  <a:srgbClr val="888888"/>
                </a:solidFill>
              </a:rPr>
              <a:t>Columns were renamed for easy management.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328d35df2_0_1"/>
          <p:cNvSpPr txBox="1"/>
          <p:nvPr/>
        </p:nvSpPr>
        <p:spPr>
          <a:xfrm>
            <a:off x="949008" y="1028700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DATA </a:t>
            </a: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CLEANING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31328d35df2_0_1"/>
          <p:cNvSpPr txBox="1"/>
          <p:nvPr/>
        </p:nvSpPr>
        <p:spPr>
          <a:xfrm>
            <a:off x="949000" y="2145625"/>
            <a:ext cx="8441400" cy="6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arenR"/>
            </a:pPr>
            <a:r>
              <a:rPr lang="en-US" sz="3000">
                <a:solidFill>
                  <a:srgbClr val="888888"/>
                </a:solidFill>
              </a:rPr>
              <a:t>Rows with </a:t>
            </a:r>
            <a:r>
              <a:rPr b="1" lang="en-US" sz="3000">
                <a:solidFill>
                  <a:srgbClr val="888888"/>
                </a:solidFill>
              </a:rPr>
              <a:t>NaN values</a:t>
            </a:r>
            <a:r>
              <a:rPr lang="en-US" sz="3000">
                <a:solidFill>
                  <a:srgbClr val="888888"/>
                </a:solidFill>
              </a:rPr>
              <a:t> in 'Superhost' column were dropped. 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arenR"/>
            </a:pPr>
            <a:r>
              <a:rPr b="1" lang="en-US" sz="3000">
                <a:solidFill>
                  <a:srgbClr val="888888"/>
                </a:solidFill>
              </a:rPr>
              <a:t>Missing values</a:t>
            </a:r>
            <a:r>
              <a:rPr lang="en-US" sz="3000">
                <a:solidFill>
                  <a:srgbClr val="888888"/>
                </a:solidFill>
              </a:rPr>
              <a:t> in numerical columns were handled by using imputation strategies (filling with the median).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arenR"/>
            </a:pPr>
            <a:r>
              <a:rPr b="1" lang="en-US" sz="3000">
                <a:solidFill>
                  <a:srgbClr val="888888"/>
                </a:solidFill>
              </a:rPr>
              <a:t>Binary categorical</a:t>
            </a:r>
            <a:r>
              <a:rPr lang="en-US" sz="3000">
                <a:solidFill>
                  <a:srgbClr val="888888"/>
                </a:solidFill>
              </a:rPr>
              <a:t> variables (True/False) were converted to numeric formats using label encoding ('Superhost', 'Available').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arenR"/>
            </a:pPr>
            <a:r>
              <a:rPr lang="en-US" sz="3000">
                <a:solidFill>
                  <a:srgbClr val="888888"/>
                </a:solidFill>
              </a:rPr>
              <a:t>Multi-class categorical columns ('Room Type', 'Location') were converted into numerical using </a:t>
            </a:r>
            <a:r>
              <a:rPr b="1" lang="en-US" sz="3000">
                <a:solidFill>
                  <a:srgbClr val="888888"/>
                </a:solidFill>
              </a:rPr>
              <a:t>One-Hot Encoding</a:t>
            </a:r>
            <a:r>
              <a:rPr lang="en-US" sz="3000">
                <a:solidFill>
                  <a:srgbClr val="888888"/>
                </a:solidFill>
              </a:rPr>
              <a:t> and new columns were displayed.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arenR"/>
            </a:pPr>
            <a:r>
              <a:rPr lang="en-US" sz="3000">
                <a:solidFill>
                  <a:srgbClr val="888888"/>
                </a:solidFill>
              </a:rPr>
              <a:t>Created binary columns for specific </a:t>
            </a:r>
            <a:r>
              <a:rPr b="1" lang="en-US" sz="3000">
                <a:solidFill>
                  <a:srgbClr val="888888"/>
                </a:solidFill>
              </a:rPr>
              <a:t>high-value amenities</a:t>
            </a:r>
            <a:r>
              <a:rPr lang="en-US" sz="3000">
                <a:solidFill>
                  <a:srgbClr val="888888"/>
                </a:solidFill>
              </a:rPr>
              <a:t> that will upgrade the price for the AirBnb.</a:t>
            </a:r>
            <a:endParaRPr sz="3000">
              <a:solidFill>
                <a:srgbClr val="888888"/>
              </a:solidFill>
            </a:endParaRPr>
          </a:p>
        </p:txBody>
      </p:sp>
      <p:sp>
        <p:nvSpPr>
          <p:cNvPr id="107" name="Google Shape;107;g31328d35df2_0_1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g31328d35df2_0_1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09" name="Google Shape;109;g31328d35df2_0_1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g31328d35df2_0_1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pic>
        <p:nvPicPr>
          <p:cNvPr id="111" name="Google Shape;111;g31328d35df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2301" y="398125"/>
            <a:ext cx="8031175" cy="87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-247933" y="9617423"/>
            <a:ext cx="18796165" cy="904716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949008" y="1153200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EXPLORATORY DATA ANALYSIS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18" name="Google Shape;118;p2"/>
          <p:cNvGrpSpPr/>
          <p:nvPr/>
        </p:nvGrpSpPr>
        <p:grpSpPr>
          <a:xfrm>
            <a:off x="-247933" y="9620598"/>
            <a:ext cx="18796165" cy="901541"/>
            <a:chOff x="0" y="0"/>
            <a:chExt cx="25061553" cy="1202055"/>
          </a:xfrm>
        </p:grpSpPr>
        <p:sp>
          <p:nvSpPr>
            <p:cNvPr id="119" name="Google Shape;119;p2"/>
            <p:cNvSpPr/>
            <p:nvPr/>
          </p:nvSpPr>
          <p:spPr>
            <a:xfrm>
              <a:off x="0" y="0"/>
              <a:ext cx="25061553" cy="1202055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21" name="Google Shape;121;p2"/>
          <p:cNvSpPr txBox="1"/>
          <p:nvPr/>
        </p:nvSpPr>
        <p:spPr>
          <a:xfrm>
            <a:off x="949000" y="2412825"/>
            <a:ext cx="16337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In Python…</a:t>
            </a:r>
            <a:endParaRPr sz="30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arenR"/>
            </a:pPr>
            <a:r>
              <a:rPr b="1" lang="en-US" sz="3000">
                <a:solidFill>
                  <a:srgbClr val="888888"/>
                </a:solidFill>
              </a:rPr>
              <a:t>Outliers </a:t>
            </a:r>
            <a:r>
              <a:rPr lang="en-US" sz="3000">
                <a:solidFill>
                  <a:srgbClr val="888888"/>
                </a:solidFill>
              </a:rPr>
              <a:t>in 'Price' column were removed by using the IQR method.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arenR"/>
            </a:pPr>
            <a:r>
              <a:rPr lang="en-US" sz="3000">
                <a:solidFill>
                  <a:srgbClr val="888888"/>
                </a:solidFill>
              </a:rPr>
              <a:t>Checked </a:t>
            </a:r>
            <a:r>
              <a:rPr b="1" lang="en-US" sz="3000">
                <a:solidFill>
                  <a:srgbClr val="888888"/>
                </a:solidFill>
              </a:rPr>
              <a:t>distributions </a:t>
            </a:r>
            <a:r>
              <a:rPr lang="en-US" sz="3000">
                <a:solidFill>
                  <a:srgbClr val="888888"/>
                </a:solidFill>
              </a:rPr>
              <a:t>and visualized relationships between key features and the target variable.</a:t>
            </a:r>
            <a:endParaRPr sz="3000">
              <a:solidFill>
                <a:srgbClr val="888888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AutoNum type="arabicParenR"/>
            </a:pPr>
            <a:r>
              <a:rPr lang="en-US" sz="3000">
                <a:solidFill>
                  <a:srgbClr val="888888"/>
                </a:solidFill>
              </a:rPr>
              <a:t>Used </a:t>
            </a:r>
            <a:r>
              <a:rPr b="1" lang="en-US" sz="3000">
                <a:solidFill>
                  <a:srgbClr val="888888"/>
                </a:solidFill>
              </a:rPr>
              <a:t>correlation </a:t>
            </a:r>
            <a:r>
              <a:rPr lang="en-US" sz="3000">
                <a:solidFill>
                  <a:srgbClr val="888888"/>
                </a:solidFill>
              </a:rPr>
              <a:t>matrices, </a:t>
            </a:r>
            <a:r>
              <a:rPr b="1" lang="en-US" sz="3000">
                <a:solidFill>
                  <a:srgbClr val="888888"/>
                </a:solidFill>
              </a:rPr>
              <a:t>scatter </a:t>
            </a:r>
            <a:r>
              <a:rPr lang="en-US" sz="3000">
                <a:solidFill>
                  <a:srgbClr val="888888"/>
                </a:solidFill>
              </a:rPr>
              <a:t>plots and </a:t>
            </a:r>
            <a:r>
              <a:rPr b="1" lang="en-US" sz="3000">
                <a:solidFill>
                  <a:srgbClr val="888888"/>
                </a:solidFill>
              </a:rPr>
              <a:t>histograms </a:t>
            </a:r>
            <a:r>
              <a:rPr lang="en-US" sz="3000">
                <a:solidFill>
                  <a:srgbClr val="888888"/>
                </a:solidFill>
              </a:rPr>
              <a:t>to understand distributions.</a:t>
            </a:r>
            <a:endParaRPr sz="3000">
              <a:solidFill>
                <a:srgbClr val="888888"/>
              </a:solidFill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949000" y="6307475"/>
            <a:ext cx="163377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Let’s have a look to the Tableau Dashboard…</a:t>
            </a:r>
            <a:endParaRPr sz="30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https://public.tableau.com/app/profile/carlos.rodr.guez.vidondo/viz/AirbnbFinalProject-Carlos/Dashboard1</a:t>
            </a:r>
            <a:endParaRPr sz="22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c604b8a9e_1_12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0c604b8a9e_1_12"/>
          <p:cNvSpPr txBox="1"/>
          <p:nvPr/>
        </p:nvSpPr>
        <p:spPr>
          <a:xfrm>
            <a:off x="949008" y="1153200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MACHINE LEARNING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29" name="Google Shape;129;g30c604b8a9e_1_12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30" name="Google Shape;130;g30c604b8a9e_1_12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g30c604b8a9e_1_12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32" name="Google Shape;132;g30c604b8a9e_1_12"/>
          <p:cNvSpPr txBox="1"/>
          <p:nvPr/>
        </p:nvSpPr>
        <p:spPr>
          <a:xfrm>
            <a:off x="949000" y="2412825"/>
            <a:ext cx="81897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888888"/>
                </a:solidFill>
              </a:rPr>
              <a:t>— Feature Engineering:</a:t>
            </a:r>
            <a:r>
              <a:rPr lang="en-US" sz="3000">
                <a:solidFill>
                  <a:srgbClr val="888888"/>
                </a:solidFill>
              </a:rPr>
              <a:t> Selected relevant numerical columns for scaling and applied StandardScaler to standardize their values. (saved into a pickle file)</a:t>
            </a:r>
            <a:endParaRPr sz="30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888888"/>
                </a:solidFill>
              </a:rPr>
              <a:t>— Model selection:</a:t>
            </a:r>
            <a:r>
              <a:rPr lang="en-US" sz="3000">
                <a:solidFill>
                  <a:srgbClr val="888888"/>
                </a:solidFill>
              </a:rPr>
              <a:t> Trained multiple regression models, including Linear Regression, Random Forest, Gradient Boosting, Decision Tree, Support Vector Regressor and XGBoost.</a:t>
            </a:r>
            <a:endParaRPr sz="30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888888"/>
                </a:solidFill>
              </a:rPr>
              <a:t>— Evaluation</a:t>
            </a:r>
            <a:r>
              <a:rPr lang="en-US" sz="3000">
                <a:solidFill>
                  <a:srgbClr val="888888"/>
                </a:solidFill>
              </a:rPr>
              <a:t>: Using metrics like RMSE, MAE, and R².</a:t>
            </a:r>
            <a:endParaRPr sz="3000">
              <a:solidFill>
                <a:srgbClr val="888888"/>
              </a:solidFill>
            </a:endParaRPr>
          </a:p>
        </p:txBody>
      </p:sp>
      <p:pic>
        <p:nvPicPr>
          <p:cNvPr id="133" name="Google Shape;133;g30c604b8a9e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000" y="2188688"/>
            <a:ext cx="7733900" cy="59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a768304ea_0_162"/>
          <p:cNvSpPr/>
          <p:nvPr/>
        </p:nvSpPr>
        <p:spPr>
          <a:xfrm>
            <a:off x="-247933" y="9617423"/>
            <a:ext cx="18796200" cy="904800"/>
          </a:xfrm>
          <a:prstGeom prst="rect">
            <a:avLst/>
          </a:prstGeom>
          <a:solidFill>
            <a:srgbClr val="EAF0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0a768304ea_0_162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BEST MODEL?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40" name="Google Shape;140;g30a768304ea_0_162"/>
          <p:cNvGrpSpPr/>
          <p:nvPr/>
        </p:nvGrpSpPr>
        <p:grpSpPr>
          <a:xfrm>
            <a:off x="-247933" y="9620598"/>
            <a:ext cx="18796275" cy="901575"/>
            <a:chOff x="0" y="0"/>
            <a:chExt cx="25061700" cy="1202100"/>
          </a:xfrm>
        </p:grpSpPr>
        <p:sp>
          <p:nvSpPr>
            <p:cNvPr id="141" name="Google Shape;141;g30a768304ea_0_162"/>
            <p:cNvSpPr/>
            <p:nvPr/>
          </p:nvSpPr>
          <p:spPr>
            <a:xfrm>
              <a:off x="0" y="0"/>
              <a:ext cx="25061700" cy="1202100"/>
            </a:xfrm>
            <a:prstGeom prst="rect">
              <a:avLst/>
            </a:prstGeom>
            <a:solidFill>
              <a:srgbClr val="EAF0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30a768304ea_0_162"/>
            <p:cNvSpPr txBox="1"/>
            <p:nvPr/>
          </p:nvSpPr>
          <p:spPr>
            <a:xfrm>
              <a:off x="9291787" y="238385"/>
              <a:ext cx="15002400" cy="8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2199D4"/>
                  </a:solidFill>
                  <a:latin typeface="Quicksand"/>
                  <a:ea typeface="Quicksand"/>
                  <a:cs typeface="Quicksand"/>
                  <a:sym typeface="Quicksand"/>
                </a:rPr>
                <a:t>Data Science | Machine Learning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2199D4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aphicFrame>
        <p:nvGraphicFramePr>
          <p:cNvPr id="143" name="Google Shape;143;g30a768304ea_0_162"/>
          <p:cNvGraphicFramePr/>
          <p:nvPr/>
        </p:nvGraphicFramePr>
        <p:xfrm>
          <a:off x="1101400" y="2183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{1A5591E7-97FE-4BEC-9C8B-9415F0815FB0}</a:tableStyleId>
              </a:tblPr>
              <a:tblGrid>
                <a:gridCol w="3932700"/>
                <a:gridCol w="3932675"/>
                <a:gridCol w="3932675"/>
                <a:gridCol w="3932675"/>
              </a:tblGrid>
              <a:tr h="70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/>
                        <a:t>MODEL</a:t>
                      </a:r>
                      <a:endParaRPr b="1" sz="1700" u="none" cap="none" strike="noStrike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/>
                        <a:t>RMSE</a:t>
                      </a:r>
                      <a:endParaRPr b="1" sz="1700" u="none" cap="none" strike="noStrike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/>
                        <a:t>MAE</a:t>
                      </a:r>
                      <a:endParaRPr b="1" sz="1700" u="none" cap="none" strike="noStrike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R2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70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/>
                        <a:t>Linear Regression</a:t>
                      </a:r>
                      <a:endParaRPr sz="17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/>
                        <a:t>30.01</a:t>
                      </a:r>
                      <a:endParaRPr sz="17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/>
                        <a:t>21.55</a:t>
                      </a:r>
                      <a:endParaRPr sz="17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0.43</a:t>
                      </a:r>
                      <a:endParaRPr sz="1700" u="none" cap="none" strike="noStrike"/>
                    </a:p>
                  </a:txBody>
                  <a:tcPr marT="91425" marB="91425" marR="91425" marL="91425" anchor="ctr"/>
                </a:tc>
              </a:tr>
              <a:tr h="70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/>
                        <a:t>Random Forest</a:t>
                      </a:r>
                      <a:endParaRPr sz="17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/>
                        <a:t>30.26</a:t>
                      </a:r>
                      <a:endParaRPr sz="17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/>
                        <a:t>21.46</a:t>
                      </a:r>
                      <a:endParaRPr sz="17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0.42</a:t>
                      </a:r>
                      <a:endParaRPr sz="1700" u="none" cap="none" strike="noStrike"/>
                    </a:p>
                  </a:txBody>
                  <a:tcPr marT="91425" marB="91425" marR="91425" marL="91425" anchor="ctr"/>
                </a:tc>
              </a:tr>
              <a:tr h="70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Gradient Boosting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28.69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20.50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0.48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</a:tr>
              <a:tr h="70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Decision Tree</a:t>
                      </a:r>
                      <a:endParaRPr sz="17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37.69</a:t>
                      </a:r>
                      <a:endParaRPr sz="17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26.32</a:t>
                      </a:r>
                      <a:endParaRPr sz="17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0.10</a:t>
                      </a:r>
                      <a:endParaRPr sz="1700" u="none" cap="none" strike="noStrike"/>
                    </a:p>
                  </a:txBody>
                  <a:tcPr marT="91425" marB="91425" marR="91425" marL="91425" anchor="ctr"/>
                </a:tc>
              </a:tr>
              <a:tr h="70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Support Vector Regressor</a:t>
                      </a:r>
                      <a:endParaRPr sz="17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30.27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20.23</a:t>
                      </a:r>
                      <a:endParaRPr sz="17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0.42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0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XGBoost 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28.98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20.74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0.47</a:t>
                      </a:r>
                      <a:endParaRPr sz="1700" u="none" cap="none" strike="noStrike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g30a768304ea_0_162"/>
          <p:cNvSpPr txBox="1"/>
          <p:nvPr/>
        </p:nvSpPr>
        <p:spPr>
          <a:xfrm>
            <a:off x="1101400" y="7910000"/>
            <a:ext cx="1633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</a:rPr>
              <a:t>Hyperparameter tuning on both models showed better performance on XGBoost</a:t>
            </a:r>
            <a:endParaRPr sz="22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c604b8a9e_1_5"/>
          <p:cNvSpPr txBox="1"/>
          <p:nvPr/>
        </p:nvSpPr>
        <p:spPr>
          <a:xfrm>
            <a:off x="1101408" y="844988"/>
            <a:ext cx="1395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rgbClr val="2199D4"/>
                </a:solidFill>
                <a:latin typeface="Fredoka"/>
                <a:ea typeface="Fredoka"/>
                <a:cs typeface="Fredoka"/>
                <a:sym typeface="Fredoka"/>
              </a:rPr>
              <a:t>MODEL DEPLOYMENT</a:t>
            </a:r>
            <a:endParaRPr b="0" i="0" sz="4800" u="none" cap="none" strike="noStrike">
              <a:solidFill>
                <a:srgbClr val="2199D4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0" name="Google Shape;150;g30c604b8a9e_1_5"/>
          <p:cNvSpPr txBox="1"/>
          <p:nvPr/>
        </p:nvSpPr>
        <p:spPr>
          <a:xfrm>
            <a:off x="949000" y="2412825"/>
            <a:ext cx="15362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888888"/>
                </a:solidFill>
              </a:rPr>
              <a:t>Streamlit App</a:t>
            </a:r>
            <a:r>
              <a:rPr lang="en-US" sz="3000">
                <a:solidFill>
                  <a:srgbClr val="888888"/>
                </a:solidFill>
              </a:rPr>
              <a:t>:</a:t>
            </a:r>
            <a:endParaRPr sz="30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●"/>
            </a:pPr>
            <a:r>
              <a:rPr lang="en-US" sz="3000">
                <a:solidFill>
                  <a:srgbClr val="888888"/>
                </a:solidFill>
              </a:rPr>
              <a:t>Collects inputs such as location, capacity, room type, and various amenities from the user via a sidebar interface.</a:t>
            </a:r>
            <a:endParaRPr sz="30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●"/>
            </a:pPr>
            <a:r>
              <a:rPr lang="en-US" sz="3000">
                <a:solidFill>
                  <a:srgbClr val="888888"/>
                </a:solidFill>
              </a:rPr>
              <a:t>Displays images of the selected neighborhood to provide additional context for the user.</a:t>
            </a:r>
            <a:endParaRPr sz="30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888888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0"/>
              <a:buChar char="●"/>
            </a:pPr>
            <a:r>
              <a:rPr lang="en-US" sz="3000">
                <a:solidFill>
                  <a:srgbClr val="888888"/>
                </a:solidFill>
              </a:rPr>
              <a:t>Predicts the nightly price based on the user inputs and displays the result.</a:t>
            </a:r>
            <a:endParaRPr sz="30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