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Multinomial Model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Christopher Weber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Invalid Date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Log 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$$
Loglik(\beta | y, X) =  \sum_{i=1}^N \sum_{k=1}^K log[{ {exp(XB)}\over{\sum exp(XB)} } ]
$$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Interpretation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With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categories, there are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unique equations in the multinomial logit model. In other words, if we include 2 covariates and there are 3 categories, we would estimate six parameters</a:t>
                </a:r>
              </a:p>
              <a:p>
                <a:pPr lvl="0"/>
                <a:r>
                  <a:rPr/>
                  <a:t>The partial derivative is different at levels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$${{\partial pr(y=k|x)}\over{\partial x}}=\sum_{j=1}^J \beta_{j,m}pr(y=k|x)$$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Interpretation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key to understand here is that one category serves as the baseline and we interpret the results of the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categories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r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2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r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r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Interpretation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Likewise, we may also test the probability of being in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th category, given a particular value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r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/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J</m:t>
                          </m:r>
                        </m:sup>
                        <m:e>
                          <m:r>
                            <m:t>e</m:t>
                          </m:r>
                        </m:e>
                      </m:nary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Independence of Irrelevant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multinomial models make a relatively strong assumption about the choice process</a:t>
            </a:r>
          </a:p>
          <a:p>
            <a:pPr lvl="0"/>
            <a:r>
              <a:rPr/>
              <a:t>It is called the </a:t>
            </a:r>
            <a:r>
              <a:rPr b="1"/>
              <a:t>Independence of Irrelevant Alternatives</a:t>
            </a:r>
            <a:r>
              <a:rPr/>
              <a:t> (IIA) assumption</a:t>
            </a:r>
          </a:p>
          <a:p>
            <a:pPr lvl="0"/>
            <a:r>
              <a:rPr/>
              <a:t>The probability of odds contrasting two choices are unaffected by additional alternatives</a:t>
            </a:r>
          </a:p>
          <a:p>
            <a:pPr lvl="0"/>
            <a:r>
              <a:rPr/>
              <a:t>McFadden (cited on Long 1997, p. 182) introduces the now classic </a:t>
            </a:r>
            <a:r>
              <a:rPr b="1"/>
              <a:t>Red Bus/Blue Bus</a:t>
            </a:r>
            <a:r>
              <a:rPr/>
              <a:t> example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logic…..</a:t>
                </a:r>
              </a:p>
              <a:p>
                <a:pPr lvl="0"/>
                <a:r>
                  <a:rPr/>
                  <a:t>Say there are two forms of transportation available in a city: The city bus and driving one’s car.</a:t>
                </a:r>
              </a:p>
              <a:p>
                <a:pPr lvl="0"/>
                <a:r>
                  <a:rPr/>
                  <a:t>If an individual is indifferent to these approaches, taking advantage of both about equally, assume that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t>a</m:t>
                        </m:r>
                        <m:r>
                          <m:t>r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0.5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t>u</m:t>
                        </m:r>
                        <m:r>
                          <m:t>s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0.5</m:t>
                    </m:r>
                  </m:oMath>
                </a14:m>
                <a:r>
                  <a:rPr/>
                  <a:t>,</a:t>
                </a:r>
              </a:p>
              <a:p>
                <a:pPr lvl="0"/>
                <a:r>
                  <a:rPr/>
                  <a:t>The odds of taking the bus relative to the car is 1:1. The buses in the city are all red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Irrelevance?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city introduces a bus on this individual’s route</a:t>
                </a:r>
              </a:p>
              <a:p>
                <a:pPr lvl="0"/>
                <a:r>
                  <a:rPr/>
                  <a:t>The only difference is that the bus is blue</a:t>
                </a:r>
              </a:p>
              <a:p>
                <a:pPr lvl="0"/>
                <a:r>
                  <a:rPr/>
                  <a:t>Because the blue bus is identical (with the exception of the color), the individual probably doesn’t prefer it over the red bus</a:t>
                </a:r>
              </a:p>
              <a:p>
                <a:pPr lvl="0"/>
                <a:r>
                  <a:rPr/>
                  <a:t>The only way that IIA holds is if the probability of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t>a</m:t>
                        </m:r>
                        <m:r>
                          <m:t>r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0.33</m:t>
                    </m:r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t>e</m:t>
                        </m:r>
                        <m:r>
                          <m:t>d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0.33</m:t>
                    </m:r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t>l</m:t>
                        </m:r>
                        <m:r>
                          <m:t>u</m:t>
                        </m:r>
                        <m:r>
                          <m:t>e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0.33</m:t>
                    </m:r>
                  </m:oMath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Irrelevance?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doesn’t make much sense; it implies that the individual will ride the bus over driving – the probability of taking  is 2/3</a:t>
                </a:r>
              </a:p>
              <a:p>
                <a:pPr lvl="0"/>
                <a:r>
                  <a:rPr/>
                  <a:t>Logically, what we should observe is that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d</m:t>
                        </m:r>
                        <m:r>
                          <m:t>r</m:t>
                        </m:r>
                        <m:r>
                          <m:t>i</m:t>
                        </m:r>
                        <m:r>
                          <m:t>v</m:t>
                        </m:r>
                        <m:r>
                          <m:t>e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0.5</m:t>
                    </m:r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t>e</m:t>
                        </m:r>
                        <m:r>
                          <m:t>d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0.25</m:t>
                    </m:r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t>l</m:t>
                        </m:r>
                        <m:r>
                          <m:t>u</m:t>
                        </m:r>
                        <m:r>
                          <m:t>e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0.25</m:t>
                    </m:r>
                  </m:oMath>
                </a14:m>
                <a:r>
                  <a:rPr/>
                  <a:t>. This involves a violation of IIA</a:t>
                </a:r>
              </a:p>
              <a:p>
                <a:pPr lvl="0"/>
                <a:r>
                  <a:rPr/>
                  <a:t>The only way for IIA to hold is if the associated probabilities change and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t>a</m:t>
                        </m:r>
                        <m:r>
                          <m:t>r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t>e</m:t>
                        </m:r>
                        <m:r>
                          <m:t>d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But we are unlikely to observe this if we logically think about the problem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odds of selecting the red bus, relative to the car should be the same regardless of whether blue buses are available</a:t>
            </a:r>
          </a:p>
          <a:p>
            <a:pPr lvl="0"/>
            <a:r>
              <a:rPr/>
              <a:t>We need to make the IIA in both the multinomial and conditional logit models</a:t>
            </a:r>
          </a:p>
          <a:p>
            <a:pPr lvl="0"/>
            <a:r>
              <a:rPr/>
              <a:t>Voting (Bush and Clinton 1992)</a:t>
            </a:r>
          </a:p>
          <a:p>
            <a:pPr lvl="0"/>
            <a:r>
              <a:rPr/>
              <a:t>The assumption holds that the odds (i.e., the coefficients) should be the same in both models. This can be tested by using a “Hausman test”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Hausman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Conceptually, the test involves comparing the full multinomial model to one where outcome categories are dropped from the analysis</a:t>
                </a:r>
              </a:p>
              <a:p>
                <a:pPr lvl="0"/>
                <a:r>
                  <a:rPr/>
                  <a:t>The test is distributed </a:t>
                </a:r>
                <a14:m>
                  <m:oMath xmlns:m="http://schemas.openxmlformats.org/officeDocument/2006/math">
                    <m:sSup>
                      <m:e>
                        <m:r>
                          <m:t>χ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and relies on the change in coefficients weighted by the inverse of the variance-covariance matrix of the full and restricted multinomial models</a:t>
                </a:r>
              </a:p>
              <a:p>
                <a:pPr lvl="0"/>
                <a:r>
                  <a:rPr/>
                  <a:t>See Long (1997, p 184) for the exact calculation. This is often called a Hausman test, or a Hausman-McFadden test of IIA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Nominal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notes follow Long (1997), Chapter 6</a:t>
            </a:r>
          </a:p>
          <a:p>
            <a:pPr lvl="0"/>
            <a:r>
              <a:rPr/>
              <a:t>Often, dependent variables don’t have a natural ordering</a:t>
            </a:r>
          </a:p>
          <a:p>
            <a:pPr lvl="0"/>
            <a:r>
              <a:rPr/>
              <a:t>If we have multi-category nominal data, we will again violate the assumptions of the classical linear regression model</a:t>
            </a:r>
          </a:p>
          <a:p>
            <a:pPr lvl="0"/>
            <a:r>
              <a:rPr/>
              <a:t>In the case of nominal data, we again can use the intuition of logit and probit with binary variables</a:t>
            </a:r>
          </a:p>
          <a:p>
            <a:pPr lvl="0"/>
            <a:r>
              <a:rPr/>
              <a:t>The </a:t>
            </a:r>
            <a:r>
              <a:rPr i="1"/>
              <a:t>Multinomial Logit</a:t>
            </a:r>
            <a:r>
              <a:rPr/>
              <a:t> and </a:t>
            </a:r>
            <a:r>
              <a:rPr i="1"/>
              <a:t>Multinomial Probit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Voting (1=Democrat; 2=Republican; 3=Libertarian)</a:t>
            </a:r>
          </a:p>
          <a:p>
            <a:pPr lvl="0"/>
            <a:r>
              <a:rPr/>
              <a:t>Run one logit model predicting the probability of Democrat relative to Republican voting</a:t>
            </a:r>
          </a:p>
          <a:p>
            <a:pPr lvl="0"/>
            <a:r>
              <a:rPr/>
              <a:t>Run a second model predicting Democrat versus Libertarian</a:t>
            </a:r>
          </a:p>
          <a:p>
            <a:pPr lvl="0"/>
            <a:r>
              <a:rPr/>
              <a:t>Run a third model predicting Republican versus Libertarian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Intuition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Long (1997), Chapter 6</a:t>
                </a:r>
              </a:p>
              <a:p>
                <a:pPr lvl="0"/>
                <a:r>
                  <a:rPr/>
                  <a:t>Assume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o</m:t>
                        </m:r>
                        <m:r>
                          <m:t>b</m:t>
                        </m:r>
                        <m:r>
                          <m:t>s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D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$$ln({{pr(D|x)}\over{pr(R|x})}=\beta_{0,D|R}+\beta_{1,D|R}x$$</a:t>
                </a:r>
              </a:p>
              <a:p>
                <a:pPr lvl="0" indent="0" marL="0">
                  <a:buNone/>
                </a:pPr>
                <a:r>
                  <a:rPr/>
                  <a:t>$$ln({{pr(D|x)}\over{pr(L|x})}=\beta_{0,D|L}+\beta_{1,D|L}x$$</a:t>
                </a:r>
              </a:p>
              <a:p>
                <a:pPr lvl="0" indent="0" marL="0">
                  <a:buNone/>
                </a:pPr>
                <a:r>
                  <a:rPr/>
                  <a:t>$$ln({{pr(R|x)}\over{pr(L|x})}=\beta_{0,R|L}+\beta_{1,R|L}x$$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$${{pr(D|x)}\over{pr(R|x})}=exp(\beta_{0,D|R}+\beta_{1,D|R}x)$$</a:t>
            </a:r>
          </a:p>
          <a:p>
            <a:pPr lvl="0" indent="0" marL="0">
              <a:buNone/>
            </a:pPr>
            <a:r>
              <a:rPr/>
              <a:t>$${{pr(D|x)}\over{pr(L|x})}=exp(\beta_{0,D|L}+\beta_{1,D|L}x)$$</a:t>
            </a:r>
          </a:p>
          <a:p>
            <a:pPr lvl="0" indent="0" marL="0">
              <a:buNone/>
            </a:pPr>
            <a:r>
              <a:rPr/>
              <a:t>$${{pr(R|x)}\over{pr(L|x})}=exp(\beta_{0,R|L}+\beta_{1,R|L}x)$$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Intuition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However, the sum of the first two equations equals the third equation. We need not estimate each model; it’s redundant (and not identified)</a:t>
                </a:r>
              </a:p>
              <a:p>
                <a:pPr lvl="0"/>
                <a:r>
                  <a:rPr/>
                  <a:t>Calculate the probability of being in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th category</a:t>
                </a:r>
              </a:p>
              <a:p>
                <a:pPr lvl="0" indent="0" marL="0">
                  <a:buNone/>
                </a:pPr>
                <a:r>
                  <a:rPr/>
                  <a:t>$${{pr(y=K|x)}}={{exp(X\beta_{k})}\over {\sum_k exp(X\beta_{k})}}$$</a:t>
                </a:r>
              </a:p>
              <a:p>
                <a:pPr lvl="0"/>
                <a:r>
                  <a:rPr/>
                  <a:t>Multiply the above expression by </a:t>
                </a:r>
                <a14:m>
                  <m:oMath xmlns:m="http://schemas.openxmlformats.org/officeDocument/2006/math">
                    <m:r>
                      <m:t>τ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x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t>τ</m:t>
                        </m:r>
                      </m:e>
                    </m:d>
                    <m:r>
                      <m:rPr>
                        <m:sty m:val="p"/>
                      </m:rPr>
                      <m:t>/</m:t>
                    </m:r>
                    <m:r>
                      <m:t>e</m:t>
                    </m:r>
                    <m:r>
                      <m:t>x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t>τ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The probabilities will stay the same, but </a:t>
                </a:r>
                <a14:m>
                  <m:oMath xmlns:m="http://schemas.openxmlformats.org/officeDocument/2006/math">
                    <m:r>
                      <m:t>β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β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τ</m:t>
                    </m:r>
                  </m:oMath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Instead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o</m:t>
                          </m:r>
                          <m:r>
                            <m:t>b</m:t>
                          </m:r>
                          <m:r>
                            <m:t>s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bHide m:val="off"/>
                                    <m:supHide m:val="off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r>
                                      <m:t>K</m:t>
                                    </m:r>
                                  </m:sup>
                                  <m:e>
                                    <m:r>
                                      <m:t>e</m:t>
                                    </m:r>
                                  </m:e>
                                </m:nary>
                                <m:r>
                                  <m:t>x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  <m:sSub>
                                      <m:e>
                                        <m:r>
                                          <m:t>B</m:t>
                                        </m:r>
                                      </m:e>
                                      <m:sub>
                                        <m:r>
                                          <m:t>k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e</m:t>
                            </m:r>
                            <m:r>
                              <m:t>x</m:t>
                            </m:r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R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/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bHide m:val="off"/>
                                    <m:supHide m:val="off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r>
                                      <m:t>K</m:t>
                                    </m:r>
                                  </m:sup>
                                  <m:e>
                                    <m:r>
                                      <m:t>e</m:t>
                                    </m:r>
                                  </m:e>
                                </m:nary>
                                <m:r>
                                  <m:t>x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  <m:sSub>
                                      <m:e>
                                        <m:r>
                                          <m:t>B</m:t>
                                        </m:r>
                                      </m:e>
                                      <m:sub>
                                        <m:r>
                                          <m:t>k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r>
                              <m:t>L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e</m:t>
                            </m:r>
                            <m:r>
                              <m:t>x</m:t>
                            </m:r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L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/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bHide m:val="off"/>
                                    <m:supHide m:val="off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r>
                                      <m:t>K</m:t>
                                    </m:r>
                                  </m:sup>
                                  <m:e>
                                    <m:r>
                                      <m:t>e</m:t>
                                    </m:r>
                                  </m:e>
                                </m:nary>
                                <m:r>
                                  <m:t>x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  <m:sSub>
                                      <m:e>
                                        <m:r>
                                          <m:t>B</m:t>
                                        </m:r>
                                      </m:e>
                                      <m:sub>
                                        <m:r>
                                          <m:t>k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We estimate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unique equations, where one category serves as the baseline, reference category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probability of being in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th category for the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th subject is,</a:t>
                </a:r>
              </a:p>
              <a:p>
                <a:pPr lvl="0" indent="0" marL="0">
                  <a:buNone/>
                </a:pPr>
                <a:r>
                  <a:rPr/>
                  <a:t>$$
pr(y_{i}=K|x_i)  =  {exp(XB)}\over{\sum exp(XB)} 
$$</a:t>
                </a:r>
              </a:p>
              <a:p>
                <a:pPr lvl="0" indent="0" marL="0">
                  <a:buNone/>
                </a:pPr>
                <a:r>
                  <a:rPr/>
                  <a:t>- Calculate the joint parameter space,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×</m:t>
                    </m:r>
                    <m:r>
                      <m:t>p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=</m:t>
                        </m:r>
                        <m:r>
                          <m:t>2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×</m:t>
                    </m:r>
                    <m:r>
                      <m:t>p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=</m:t>
                        </m:r>
                        <m:r>
                          <m:t>3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×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t>p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=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This is just the joint probability for category membership, for each subject, so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$$
pr(y_{i}|X_i)  =  \prod_{k=1}^K  {exp(XB)}\over{\sum exp(XB)} 
$$</a:t>
            </a:r>
          </a:p>
          <a:p>
            <a:pPr lvl="0" indent="0" marL="0">
              <a:buNone/>
            </a:pPr>
            <a:r>
              <a:rPr/>
              <a:t>$$
pr(y|X)  =  \prod_{i=1}^N \prod_{k=1}^K { {exp(XB)}\over{\sum exp(XB)} }
$$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Multinomial Model</dc:title>
  <dc:creator>Christopher Weber</dc:creator>
  <cp:keywords/>
  <dcterms:created xsi:type="dcterms:W3CDTF">2024-10-22T16:14:07Z</dcterms:created>
  <dcterms:modified xsi:type="dcterms:W3CDTF">2024-10-22T16:14:07Z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Invalid Date</vt:lpwstr>
  </property>
  <property fmtid="{D5CDD505-2E9C-101B-9397-08002B2CF9AE}" pid="6" name="email">
    <vt:lpwstr>chrisweber@arizona.edu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organization">
    <vt:lpwstr>University of Arizona</vt:lpwstr>
  </property>
  <property fmtid="{D5CDD505-2E9C-101B-9397-08002B2CF9AE}" pid="12" name="title-block-banner">
    <vt:lpwstr>#378DBD</vt:lpwstr>
  </property>
  <property fmtid="{D5CDD505-2E9C-101B-9397-08002B2CF9AE}" pid="13" name="toc-title">
    <vt:lpwstr>Table of contents</vt:lpwstr>
  </property>
</Properties>
</file>