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Lst>
  <p:sldSz cx="12192000" cy="6858000"/>
  <p:notesSz cx="6858000" cy="9144000"/>
  <p:custDataLst>
    <p:tags r:id="rId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Windler" userId="4b12addaf3da0000" providerId="LiveId" clId="{D0983C80-ECFA-439A-9E73-BD262EA90120}"/>
    <pc:docChg chg="delSld modSld">
      <pc:chgData name="Meagan Windler" userId="4b12addaf3da0000" providerId="LiveId" clId="{D0983C80-ECFA-439A-9E73-BD262EA90120}" dt="2023-04-14T17:58:13.743" v="141" actId="20577"/>
      <pc:docMkLst>
        <pc:docMk/>
      </pc:docMkLst>
      <pc:sldChg chg="modSp mod">
        <pc:chgData name="Meagan Windler" userId="4b12addaf3da0000" providerId="LiveId" clId="{D0983C80-ECFA-439A-9E73-BD262EA90120}" dt="2023-04-14T17:58:13.743" v="141" actId="20577"/>
        <pc:sldMkLst>
          <pc:docMk/>
          <pc:sldMk cId="3891261175" sldId="256"/>
        </pc:sldMkLst>
        <pc:spChg chg="mod">
          <ac:chgData name="Meagan Windler" userId="4b12addaf3da0000" providerId="LiveId" clId="{D0983C80-ECFA-439A-9E73-BD262EA90120}" dt="2023-04-14T17:58:13.743" v="141" actId="20577"/>
          <ac:spMkLst>
            <pc:docMk/>
            <pc:sldMk cId="3891261175" sldId="256"/>
            <ac:spMk id="2" creationId="{540E143E-C4C5-9F31-976D-F5B8A0AF9C04}"/>
          </ac:spMkLst>
        </pc:spChg>
        <pc:spChg chg="mod">
          <ac:chgData name="Meagan Windler" userId="4b12addaf3da0000" providerId="LiveId" clId="{D0983C80-ECFA-439A-9E73-BD262EA90120}" dt="2023-04-14T17:55:45.832" v="66" actId="20577"/>
          <ac:spMkLst>
            <pc:docMk/>
            <pc:sldMk cId="3891261175" sldId="256"/>
            <ac:spMk id="3" creationId="{0102AE67-7934-E738-2842-65AECA272587}"/>
          </ac:spMkLst>
        </pc:spChg>
      </pc:sldChg>
      <pc:sldChg chg="del">
        <pc:chgData name="Meagan Windler" userId="4b12addaf3da0000" providerId="LiveId" clId="{D0983C80-ECFA-439A-9E73-BD262EA90120}" dt="2023-04-14T17:55:55.978" v="67" actId="47"/>
        <pc:sldMkLst>
          <pc:docMk/>
          <pc:sldMk cId="4207580844"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9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DB1AB1-09F0-4721-8887-F56B1172876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285111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152018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5151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466522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971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686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6297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06688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1954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DB1AB1-09F0-4721-8887-F56B1172876A}"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75756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857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DB1AB1-09F0-4721-8887-F56B1172876A}" type="datetimeFigureOut">
              <a:rPr lang="en-US" smtClean="0"/>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4562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B1AB1-09F0-4721-8887-F56B1172876A}" type="datetimeFigureOut">
              <a:rPr lang="en-US" smtClean="0"/>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7903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DB1AB1-09F0-4721-8887-F56B1172876A}" type="datetimeFigureOut">
              <a:rPr lang="en-US" smtClean="0"/>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61712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6570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DB1AB1-09F0-4721-8887-F56B1172876A}" type="datetimeFigureOut">
              <a:rPr lang="en-US" smtClean="0"/>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8E7BA-D40A-4288-BC47-F0B4EC119409}" type="slidenum">
              <a:rPr lang="en-US" smtClean="0"/>
              <a:t>‹#›</a:t>
            </a:fld>
            <a:endParaRPr lang="en-US"/>
          </a:p>
        </p:txBody>
      </p:sp>
    </p:spTree>
    <p:extLst>
      <p:ext uri="{BB962C8B-B14F-4D97-AF65-F5344CB8AC3E}">
        <p14:creationId xmlns:p14="http://schemas.microsoft.com/office/powerpoint/2010/main" val="315992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DB1AB1-09F0-4721-8887-F56B1172876A}" type="datetimeFigureOut">
              <a:rPr lang="en-US" smtClean="0"/>
              <a:t>4/14/2023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908E7BA-D40A-4288-BC47-F0B4EC119409}" type="slidenum">
              <a:rPr lang="en-US" smtClean="0"/>
              <a:t>‹#›</a:t>
            </a:fld>
            <a:endParaRPr lang="en-US"/>
          </a:p>
        </p:txBody>
      </p:sp>
    </p:spTree>
    <p:extLst>
      <p:ext uri="{BB962C8B-B14F-4D97-AF65-F5344CB8AC3E}">
        <p14:creationId xmlns:p14="http://schemas.microsoft.com/office/powerpoint/2010/main" val="3998445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143E-C4C5-9F31-976D-F5B8A0AF9C04}"/>
              </a:ext>
            </a:extLst>
          </p:cNvPr>
          <p:cNvSpPr>
            <a:spLocks noGrp="1"/>
          </p:cNvSpPr>
          <p:nvPr>
            <p:ph type="ctrTitle"/>
          </p:nvPr>
        </p:nvSpPr>
        <p:spPr/>
        <p:txBody>
          <a:bodyPr/>
          <a:lstStyle/>
          <a:p>
            <a:r>
              <a:rPr lang="en-US" dirty="0"/>
              <a:t>SQL </a:t>
            </a:r>
            <a:r>
              <a:rPr lang="en-US" dirty="0" err="1"/>
              <a:t>CREATe</a:t>
            </a:r>
            <a:r>
              <a:rPr lang="en-US" dirty="0"/>
              <a:t> &amp; POPULATE tables</a:t>
            </a:r>
          </a:p>
        </p:txBody>
      </p:sp>
      <p:sp>
        <p:nvSpPr>
          <p:cNvPr id="3" name="Subtitle 2">
            <a:extLst>
              <a:ext uri="{FF2B5EF4-FFF2-40B4-BE49-F238E27FC236}">
                <a16:creationId xmlns:a16="http://schemas.microsoft.com/office/drawing/2014/main" id="{0102AE67-7934-E738-2842-65AECA272587}"/>
              </a:ext>
            </a:extLst>
          </p:cNvPr>
          <p:cNvSpPr>
            <a:spLocks noGrp="1"/>
          </p:cNvSpPr>
          <p:nvPr>
            <p:ph type="subTitle" idx="1"/>
          </p:nvPr>
        </p:nvSpPr>
        <p:spPr>
          <a:xfrm>
            <a:off x="684212" y="3731033"/>
            <a:ext cx="8408988" cy="2246433"/>
          </a:xfrm>
        </p:spPr>
        <p:txBody>
          <a:bodyPr>
            <a:normAutofit/>
          </a:bodyPr>
          <a:lstStyle/>
          <a:p>
            <a:r>
              <a:rPr lang="en-US" dirty="0"/>
              <a:t>Here are screenshots of SQL DDL statements in Microsoft SQL Server Management Studio to create several tables, indicating the primary and foreign keys, constraints, and attribute characteristics and then insert data into those tables</a:t>
            </a:r>
          </a:p>
        </p:txBody>
      </p:sp>
    </p:spTree>
    <p:custDataLst>
      <p:tags r:id="rId1"/>
    </p:custDataLst>
    <p:extLst>
      <p:ext uri="{BB962C8B-B14F-4D97-AF65-F5344CB8AC3E}">
        <p14:creationId xmlns:p14="http://schemas.microsoft.com/office/powerpoint/2010/main" val="389126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3243CA-E42E-C208-2416-F38F6F300FEE}"/>
              </a:ext>
            </a:extLst>
          </p:cNvPr>
          <p:cNvPicPr>
            <a:picLocks noChangeAspect="1"/>
          </p:cNvPicPr>
          <p:nvPr/>
        </p:nvPicPr>
        <p:blipFill>
          <a:blip r:embed="rId3"/>
          <a:stretch>
            <a:fillRect/>
          </a:stretch>
        </p:blipFill>
        <p:spPr>
          <a:xfrm>
            <a:off x="1154705" y="0"/>
            <a:ext cx="9882589" cy="6858000"/>
          </a:xfrm>
          <a:prstGeom prst="rect">
            <a:avLst/>
          </a:prstGeom>
        </p:spPr>
      </p:pic>
      <p:sp>
        <p:nvSpPr>
          <p:cNvPr id="3" name="Content Placeholder 2">
            <a:extLst>
              <a:ext uri="{FF2B5EF4-FFF2-40B4-BE49-F238E27FC236}">
                <a16:creationId xmlns:a16="http://schemas.microsoft.com/office/drawing/2014/main" id="{36BCB5C8-E053-284F-7808-D2C83A7572DB}"/>
              </a:ext>
            </a:extLst>
          </p:cNvPr>
          <p:cNvSpPr>
            <a:spLocks noGrp="1"/>
          </p:cNvSpPr>
          <p:nvPr>
            <p:ph idx="1"/>
          </p:nvPr>
        </p:nvSpPr>
        <p:spPr>
          <a:xfrm>
            <a:off x="5543550" y="968375"/>
            <a:ext cx="5057776" cy="1431925"/>
          </a:xfrm>
        </p:spPr>
        <p:txBody>
          <a:bodyPr>
            <a:normAutofit fontScale="92500" lnSpcReduction="10000"/>
          </a:bodyPr>
          <a:lstStyle/>
          <a:p>
            <a:pPr marL="0" indent="0">
              <a:buNone/>
            </a:pPr>
            <a:r>
              <a:rPr lang="en-US" sz="2100" dirty="0"/>
              <a:t>--Joining fields from survey history and collector tables from SurveyMonkey into Microstrategy; Used RIGHT and LEFT commands to split one column into two variables</a:t>
            </a:r>
          </a:p>
        </p:txBody>
      </p:sp>
    </p:spTree>
    <p:custDataLst>
      <p:tags r:id="rId1"/>
    </p:custDataLst>
    <p:extLst>
      <p:ext uri="{BB962C8B-B14F-4D97-AF65-F5344CB8AC3E}">
        <p14:creationId xmlns:p14="http://schemas.microsoft.com/office/powerpoint/2010/main" val="319265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923963-AE2E-C22A-CFC1-B4892EF9A53D}"/>
              </a:ext>
            </a:extLst>
          </p:cNvPr>
          <p:cNvPicPr>
            <a:picLocks noChangeAspect="1"/>
          </p:cNvPicPr>
          <p:nvPr/>
        </p:nvPicPr>
        <p:blipFill>
          <a:blip r:embed="rId3"/>
          <a:stretch>
            <a:fillRect/>
          </a:stretch>
        </p:blipFill>
        <p:spPr>
          <a:xfrm>
            <a:off x="1152180" y="0"/>
            <a:ext cx="9887639" cy="6858000"/>
          </a:xfrm>
          <a:prstGeom prst="rect">
            <a:avLst/>
          </a:prstGeom>
        </p:spPr>
      </p:pic>
      <p:sp>
        <p:nvSpPr>
          <p:cNvPr id="9" name="TextBox 8">
            <a:extLst>
              <a:ext uri="{FF2B5EF4-FFF2-40B4-BE49-F238E27FC236}">
                <a16:creationId xmlns:a16="http://schemas.microsoft.com/office/drawing/2014/main" id="{52EFEE74-D84B-C9A4-A883-0D419CDE7C2B}"/>
              </a:ext>
            </a:extLst>
          </p:cNvPr>
          <p:cNvSpPr txBox="1"/>
          <p:nvPr/>
        </p:nvSpPr>
        <p:spPr>
          <a:xfrm>
            <a:off x="4432663" y="1197820"/>
            <a:ext cx="6328482" cy="384721"/>
          </a:xfrm>
          <a:prstGeom prst="rect">
            <a:avLst/>
          </a:prstGeom>
          <a:noFill/>
        </p:spPr>
        <p:txBody>
          <a:bodyPr wrap="square">
            <a:spAutoFit/>
          </a:bodyPr>
          <a:lstStyle/>
          <a:p>
            <a:r>
              <a:rPr lang="en-US" sz="1900" dirty="0">
                <a:solidFill>
                  <a:schemeClr val="bg2">
                    <a:lumMod val="75000"/>
                  </a:schemeClr>
                </a:solidFill>
              </a:rPr>
              <a:t>--Joining fields from 4 separate tables using SQL DML</a:t>
            </a:r>
          </a:p>
        </p:txBody>
      </p:sp>
    </p:spTree>
    <p:custDataLst>
      <p:tags r:id="rId1"/>
    </p:custDataLst>
    <p:extLst>
      <p:ext uri="{BB962C8B-B14F-4D97-AF65-F5344CB8AC3E}">
        <p14:creationId xmlns:p14="http://schemas.microsoft.com/office/powerpoint/2010/main" val="330739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EFD3E3-233E-35E7-A76E-31ACC6D57988}"/>
              </a:ext>
            </a:extLst>
          </p:cNvPr>
          <p:cNvPicPr>
            <a:picLocks noChangeAspect="1"/>
          </p:cNvPicPr>
          <p:nvPr/>
        </p:nvPicPr>
        <p:blipFill>
          <a:blip r:embed="rId3"/>
          <a:stretch>
            <a:fillRect/>
          </a:stretch>
        </p:blipFill>
        <p:spPr>
          <a:xfrm>
            <a:off x="970175" y="0"/>
            <a:ext cx="10251649" cy="6858000"/>
          </a:xfrm>
          <a:prstGeom prst="rect">
            <a:avLst/>
          </a:prstGeom>
        </p:spPr>
      </p:pic>
      <p:sp>
        <p:nvSpPr>
          <p:cNvPr id="7" name="TextBox 6">
            <a:extLst>
              <a:ext uri="{FF2B5EF4-FFF2-40B4-BE49-F238E27FC236}">
                <a16:creationId xmlns:a16="http://schemas.microsoft.com/office/drawing/2014/main" id="{D2C659BC-AB36-558F-6B88-C5D751F7D011}"/>
              </a:ext>
            </a:extLst>
          </p:cNvPr>
          <p:cNvSpPr txBox="1"/>
          <p:nvPr/>
        </p:nvSpPr>
        <p:spPr>
          <a:xfrm>
            <a:off x="4537165" y="927743"/>
            <a:ext cx="6096000" cy="677108"/>
          </a:xfrm>
          <a:prstGeom prst="rect">
            <a:avLst/>
          </a:prstGeom>
          <a:noFill/>
        </p:spPr>
        <p:txBody>
          <a:bodyPr wrap="square">
            <a:spAutoFit/>
          </a:bodyPr>
          <a:lstStyle/>
          <a:p>
            <a:r>
              <a:rPr lang="en-US" sz="1900" dirty="0">
                <a:solidFill>
                  <a:schemeClr val="bg2">
                    <a:lumMod val="75000"/>
                  </a:schemeClr>
                </a:solidFill>
              </a:rPr>
              <a:t>--Joining fields from three question-related tables from SurveyMonkey to utilize within Microstrategy</a:t>
            </a:r>
          </a:p>
        </p:txBody>
      </p:sp>
    </p:spTree>
    <p:custDataLst>
      <p:tags r:id="rId1"/>
    </p:custDataLst>
    <p:extLst>
      <p:ext uri="{BB962C8B-B14F-4D97-AF65-F5344CB8AC3E}">
        <p14:creationId xmlns:p14="http://schemas.microsoft.com/office/powerpoint/2010/main" val="395181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DESIGN_ID_SLICE" val="yBpUOwjZ"/>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TotalTime>
  <Words>91</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Slice</vt:lpstr>
      <vt:lpstr>SQL CREATe &amp; POPULATE tables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Meagan Windler</dc:creator>
  <cp:lastModifiedBy>Meagan Windler</cp:lastModifiedBy>
  <cp:revision>2</cp:revision>
  <dcterms:created xsi:type="dcterms:W3CDTF">2023-04-14T16:31:44Z</dcterms:created>
  <dcterms:modified xsi:type="dcterms:W3CDTF">2023-04-14T17:58:19Z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1ED993B9-7182-4819-AD36-5D3807967D7E</vt:lpwstr>
  </property>
  <property fmtid="{D5CDD505-2E9C-101B-9397-08002B2CF9AE}" pid="3" name="ArticulatePath">
    <vt:lpwstr>Presentation1</vt:lpwstr>
  </property>
</Properties>
</file>