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2" r:id="rId5"/>
  </p:sldIdLst>
  <p:sldSz cx="12192000" cy="6858000"/>
  <p:notesSz cx="6858000" cy="9144000"/>
  <p:custDataLst>
    <p:tags r:id="rId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agan Windler" userId="4b12addaf3da0000" providerId="LiveId" clId="{0AD9EC91-0C31-4153-ABCD-60B3458AD768}"/>
    <pc:docChg chg="modSld">
      <pc:chgData name="Meagan Windler" userId="4b12addaf3da0000" providerId="LiveId" clId="{0AD9EC91-0C31-4153-ABCD-60B3458AD768}" dt="2023-04-14T19:07:33.664" v="2" actId="20577"/>
      <pc:docMkLst>
        <pc:docMk/>
      </pc:docMkLst>
      <pc:sldChg chg="modSp mod">
        <pc:chgData name="Meagan Windler" userId="4b12addaf3da0000" providerId="LiveId" clId="{0AD9EC91-0C31-4153-ABCD-60B3458AD768}" dt="2023-04-14T19:07:33.664" v="2" actId="20577"/>
        <pc:sldMkLst>
          <pc:docMk/>
          <pc:sldMk cId="3891261175" sldId="256"/>
        </pc:sldMkLst>
        <pc:spChg chg="mod">
          <ac:chgData name="Meagan Windler" userId="4b12addaf3da0000" providerId="LiveId" clId="{0AD9EC91-0C31-4153-ABCD-60B3458AD768}" dt="2023-04-14T19:07:33.664" v="2" actId="20577"/>
          <ac:spMkLst>
            <pc:docMk/>
            <pc:sldMk cId="3891261175" sldId="256"/>
            <ac:spMk id="3" creationId="{0102AE67-7934-E738-2842-65AECA2725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697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3DB1AB1-09F0-4721-8887-F56B1172876A}"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285111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152018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51514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466522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89710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46868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62978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06688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1954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75756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DB1AB1-09F0-4721-8887-F56B1172876A}"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7857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B1AB1-09F0-4721-8887-F56B1172876A}"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4562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DB1AB1-09F0-4721-8887-F56B1172876A}"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7903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B1AB1-09F0-4721-8887-F56B1172876A}"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61712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B1AB1-09F0-4721-8887-F56B1172876A}"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6570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B1AB1-09F0-4721-8887-F56B1172876A}"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5992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3DB1AB1-09F0-4721-8887-F56B1172876A}" type="datetimeFigureOut">
              <a:rPr lang="en-US" smtClean="0"/>
              <a:t>4/14/2023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908E7BA-D40A-4288-BC47-F0B4EC119409}" type="slidenum">
              <a:rPr lang="en-US" smtClean="0"/>
              <a:t>‹#›</a:t>
            </a:fld>
            <a:endParaRPr lang="en-US"/>
          </a:p>
        </p:txBody>
      </p:sp>
    </p:spTree>
    <p:extLst>
      <p:ext uri="{BB962C8B-B14F-4D97-AF65-F5344CB8AC3E}">
        <p14:creationId xmlns:p14="http://schemas.microsoft.com/office/powerpoint/2010/main" val="39984458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143E-C4C5-9F31-976D-F5B8A0AF9C04}"/>
              </a:ext>
            </a:extLst>
          </p:cNvPr>
          <p:cNvSpPr>
            <a:spLocks noGrp="1"/>
          </p:cNvSpPr>
          <p:nvPr>
            <p:ph type="ctrTitle"/>
          </p:nvPr>
        </p:nvSpPr>
        <p:spPr/>
        <p:txBody>
          <a:bodyPr/>
          <a:lstStyle/>
          <a:p>
            <a:r>
              <a:rPr lang="en-US" dirty="0"/>
              <a:t>SQL </a:t>
            </a:r>
            <a:r>
              <a:rPr lang="en-US" dirty="0" err="1"/>
              <a:t>CREATe</a:t>
            </a:r>
            <a:r>
              <a:rPr lang="en-US" dirty="0"/>
              <a:t> &amp; POPULATE tables</a:t>
            </a:r>
          </a:p>
        </p:txBody>
      </p:sp>
      <p:sp>
        <p:nvSpPr>
          <p:cNvPr id="3" name="Subtitle 2">
            <a:extLst>
              <a:ext uri="{FF2B5EF4-FFF2-40B4-BE49-F238E27FC236}">
                <a16:creationId xmlns:a16="http://schemas.microsoft.com/office/drawing/2014/main" id="{0102AE67-7934-E738-2842-65AECA272587}"/>
              </a:ext>
            </a:extLst>
          </p:cNvPr>
          <p:cNvSpPr>
            <a:spLocks noGrp="1"/>
          </p:cNvSpPr>
          <p:nvPr>
            <p:ph type="subTitle" idx="1"/>
          </p:nvPr>
        </p:nvSpPr>
        <p:spPr>
          <a:xfrm>
            <a:off x="684212" y="3731033"/>
            <a:ext cx="8408988" cy="2246433"/>
          </a:xfrm>
        </p:spPr>
        <p:txBody>
          <a:bodyPr>
            <a:normAutofit/>
          </a:bodyPr>
          <a:lstStyle/>
          <a:p>
            <a:r>
              <a:rPr lang="en-US" dirty="0"/>
              <a:t>Here are screenshots of SQL DDL statements in Microsoft SQL Server Management Studio to create several tables, indicating the primary and foreign keys, constraints, and attribute characteristics and then inserting data into those tables</a:t>
            </a:r>
          </a:p>
        </p:txBody>
      </p:sp>
    </p:spTree>
    <p:custDataLst>
      <p:tags r:id="rId1"/>
    </p:custDataLst>
    <p:extLst>
      <p:ext uri="{BB962C8B-B14F-4D97-AF65-F5344CB8AC3E}">
        <p14:creationId xmlns:p14="http://schemas.microsoft.com/office/powerpoint/2010/main" val="389126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E2AA9F-03B3-E8F4-35CC-21D7402EDDE4}"/>
              </a:ext>
            </a:extLst>
          </p:cNvPr>
          <p:cNvPicPr>
            <a:picLocks noChangeAspect="1"/>
          </p:cNvPicPr>
          <p:nvPr/>
        </p:nvPicPr>
        <p:blipFill>
          <a:blip r:embed="rId3"/>
          <a:stretch>
            <a:fillRect/>
          </a:stretch>
        </p:blipFill>
        <p:spPr>
          <a:xfrm>
            <a:off x="1783614" y="1"/>
            <a:ext cx="8624772" cy="6858000"/>
          </a:xfrm>
          <a:prstGeom prst="rect">
            <a:avLst/>
          </a:prstGeom>
        </p:spPr>
      </p:pic>
      <p:sp>
        <p:nvSpPr>
          <p:cNvPr id="3" name="Content Placeholder 2">
            <a:extLst>
              <a:ext uri="{FF2B5EF4-FFF2-40B4-BE49-F238E27FC236}">
                <a16:creationId xmlns:a16="http://schemas.microsoft.com/office/drawing/2014/main" id="{36BCB5C8-E053-284F-7808-D2C83A7572DB}"/>
              </a:ext>
            </a:extLst>
          </p:cNvPr>
          <p:cNvSpPr>
            <a:spLocks noGrp="1"/>
          </p:cNvSpPr>
          <p:nvPr>
            <p:ph idx="1"/>
          </p:nvPr>
        </p:nvSpPr>
        <p:spPr>
          <a:xfrm>
            <a:off x="4976283" y="2814108"/>
            <a:ext cx="5057776" cy="1431925"/>
          </a:xfrm>
        </p:spPr>
        <p:txBody>
          <a:bodyPr>
            <a:normAutofit fontScale="85000" lnSpcReduction="10000"/>
          </a:bodyPr>
          <a:lstStyle/>
          <a:p>
            <a:pPr marL="0" indent="0">
              <a:buNone/>
            </a:pPr>
            <a:r>
              <a:rPr lang="en-US" sz="2100" dirty="0"/>
              <a:t>--I created the table </a:t>
            </a:r>
            <a:r>
              <a:rPr lang="en-US" sz="2100" dirty="0" err="1"/>
              <a:t>custbus</a:t>
            </a:r>
            <a:r>
              <a:rPr lang="en-US" sz="2100" dirty="0"/>
              <a:t>, used alter statements to add foreign key constraints, inserted values into the table (using Excel to create the syntax). The first 8 rows of output of the table show in the results window. </a:t>
            </a:r>
          </a:p>
        </p:txBody>
      </p:sp>
    </p:spTree>
    <p:custDataLst>
      <p:tags r:id="rId1"/>
    </p:custDataLst>
    <p:extLst>
      <p:ext uri="{BB962C8B-B14F-4D97-AF65-F5344CB8AC3E}">
        <p14:creationId xmlns:p14="http://schemas.microsoft.com/office/powerpoint/2010/main" val="319265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2828509-75D5-DBCE-7C27-275AE32ACAD2}"/>
              </a:ext>
            </a:extLst>
          </p:cNvPr>
          <p:cNvPicPr>
            <a:picLocks noChangeAspect="1"/>
          </p:cNvPicPr>
          <p:nvPr/>
        </p:nvPicPr>
        <p:blipFill>
          <a:blip r:embed="rId2"/>
          <a:stretch>
            <a:fillRect/>
          </a:stretch>
        </p:blipFill>
        <p:spPr>
          <a:xfrm>
            <a:off x="2938022" y="28100"/>
            <a:ext cx="6315956" cy="6801799"/>
          </a:xfrm>
          <a:prstGeom prst="rect">
            <a:avLst/>
          </a:prstGeom>
        </p:spPr>
      </p:pic>
      <p:sp>
        <p:nvSpPr>
          <p:cNvPr id="8" name="Content Placeholder 2">
            <a:extLst>
              <a:ext uri="{FF2B5EF4-FFF2-40B4-BE49-F238E27FC236}">
                <a16:creationId xmlns:a16="http://schemas.microsoft.com/office/drawing/2014/main" id="{85C77346-1AFF-316C-AE21-2E2354CC0524}"/>
              </a:ext>
            </a:extLst>
          </p:cNvPr>
          <p:cNvSpPr>
            <a:spLocks noGrp="1"/>
          </p:cNvSpPr>
          <p:nvPr>
            <p:ph idx="1"/>
          </p:nvPr>
        </p:nvSpPr>
        <p:spPr>
          <a:xfrm>
            <a:off x="5154083" y="4922308"/>
            <a:ext cx="3845984" cy="1673225"/>
          </a:xfrm>
        </p:spPr>
        <p:txBody>
          <a:bodyPr>
            <a:normAutofit fontScale="85000" lnSpcReduction="20000"/>
          </a:bodyPr>
          <a:lstStyle/>
          <a:p>
            <a:pPr marL="0" indent="0">
              <a:buNone/>
            </a:pPr>
            <a:r>
              <a:rPr lang="en-US" sz="2100" dirty="0"/>
              <a:t>--I created the category table, indicated the primary key, inserted values into the table (using Excel to create the syntax). The output of the category table is shown in the results window.</a:t>
            </a:r>
          </a:p>
        </p:txBody>
      </p:sp>
    </p:spTree>
    <p:extLst>
      <p:ext uri="{BB962C8B-B14F-4D97-AF65-F5344CB8AC3E}">
        <p14:creationId xmlns:p14="http://schemas.microsoft.com/office/powerpoint/2010/main" val="337964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2CCF4-6F79-E48F-17C6-74E862654EFC}"/>
              </a:ext>
            </a:extLst>
          </p:cNvPr>
          <p:cNvPicPr>
            <a:picLocks noChangeAspect="1"/>
          </p:cNvPicPr>
          <p:nvPr/>
        </p:nvPicPr>
        <p:blipFill>
          <a:blip r:embed="rId2"/>
          <a:stretch>
            <a:fillRect/>
          </a:stretch>
        </p:blipFill>
        <p:spPr>
          <a:xfrm>
            <a:off x="4035291" y="0"/>
            <a:ext cx="6407418" cy="6858000"/>
          </a:xfrm>
          <a:prstGeom prst="rect">
            <a:avLst/>
          </a:prstGeom>
        </p:spPr>
      </p:pic>
      <p:sp>
        <p:nvSpPr>
          <p:cNvPr id="6" name="Content Placeholder 2">
            <a:extLst>
              <a:ext uri="{FF2B5EF4-FFF2-40B4-BE49-F238E27FC236}">
                <a16:creationId xmlns:a16="http://schemas.microsoft.com/office/drawing/2014/main" id="{CF0D9177-83D5-DFBA-9F1E-0BC6FA4DBDDA}"/>
              </a:ext>
            </a:extLst>
          </p:cNvPr>
          <p:cNvSpPr>
            <a:spLocks noGrp="1"/>
          </p:cNvSpPr>
          <p:nvPr>
            <p:ph idx="1"/>
          </p:nvPr>
        </p:nvSpPr>
        <p:spPr>
          <a:xfrm>
            <a:off x="133349" y="1561040"/>
            <a:ext cx="3481918" cy="2646893"/>
          </a:xfrm>
        </p:spPr>
        <p:txBody>
          <a:bodyPr>
            <a:normAutofit fontScale="92500" lnSpcReduction="20000"/>
          </a:bodyPr>
          <a:lstStyle/>
          <a:p>
            <a:pPr marL="0" indent="0">
              <a:buNone/>
            </a:pPr>
            <a:r>
              <a:rPr lang="en-US" sz="2100" dirty="0"/>
              <a:t>--I created the inventory table, which is a child to the category table. It includes a foreign key constraint from the category table. I inserted values into the table (using Excel to create the syntax). The output of the inventory table is shown in the results window.</a:t>
            </a:r>
          </a:p>
        </p:txBody>
      </p:sp>
    </p:spTree>
    <p:extLst>
      <p:ext uri="{BB962C8B-B14F-4D97-AF65-F5344CB8AC3E}">
        <p14:creationId xmlns:p14="http://schemas.microsoft.com/office/powerpoint/2010/main" val="39899420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
  <p:tag name="ARTICULATE_DESIGN_ID_SLICE" val="yBpUOwjZ"/>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86</TotalTime>
  <Words>178</Words>
  <Application>Microsoft Office PowerPoint</Application>
  <PresentationFormat>Widescreen</PresentationFormat>
  <Paragraphs>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Slice</vt:lpstr>
      <vt:lpstr>SQL CREATe &amp; POPULATE tables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dc:title>
  <dc:creator>Meagan Windler</dc:creator>
  <cp:lastModifiedBy>Meagan Windler</cp:lastModifiedBy>
  <cp:revision>3</cp:revision>
  <dcterms:created xsi:type="dcterms:W3CDTF">2023-04-14T16:31:44Z</dcterms:created>
  <dcterms:modified xsi:type="dcterms:W3CDTF">2023-04-14T19:07:42Z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1ED993B9-7182-4819-AD36-5D3807967D7E</vt:lpwstr>
  </property>
  <property fmtid="{D5CDD505-2E9C-101B-9397-08002B2CF9AE}" pid="3" name="ArticulatePath">
    <vt:lpwstr>Presentation1</vt:lpwstr>
  </property>
</Properties>
</file>