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Default Extension="png" ContentType="image/pn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Slides/notesSlide1.xml" ContentType="application/vnd.openxmlformats-officedocument.presentationml.notes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09" r:id="rId156"/>
    <p:sldId id="410" r:id="rId157"/>
    <p:sldId id="411" r:id="rId158"/>
    <p:sldId id="412" r:id="rId159"/>
    <p:sldId id="413" r:id="rId160"/>
    <p:sldId id="414" r:id="rId161"/>
    <p:sldId id="415" r:id="rId162"/>
    <p:sldId id="416" r:id="rId163"/>
    <p:sldId id="417" r:id="rId164"/>
    <p:sldId id="418" r:id="rId165"/>
    <p:sldId id="419" r:id="rId166"/>
    <p:sldId id="420" r:id="rId167"/>
    <p:sldId id="421" r:id="rId168"/>
    <p:sldId id="422" r:id="rId169"/>
    <p:sldId id="423" r:id="rId170"/>
    <p:sldId id="424" r:id="rId171"/>
    <p:sldId id="425" r:id="rId172"/>
    <p:sldId id="426" r:id="rId173"/>
    <p:sldId id="427" r:id="rId174"/>
    <p:sldId id="428" r:id="rId175"/>
    <p:sldId id="429" r:id="rId176"/>
    <p:sldId id="430" r:id="rId177"/>
    <p:sldId id="431" r:id="rId178"/>
    <p:sldId id="432" r:id="rId179"/>
    <p:sldId id="433" r:id="rId180"/>
    <p:sldId id="434" r:id="rId181"/>
    <p:sldId id="435" r:id="rId182"/>
    <p:sldId id="436" r:id="rId183"/>
    <p:sldId id="437" r:id="rId184"/>
    <p:sldId id="438" r:id="rId185"/>
    <p:sldId id="439" r:id="rId186"/>
    <p:sldId id="440" r:id="rId187"/>
    <p:sldId id="441" r:id="rId188"/>
    <p:sldId id="442" r:id="rId189"/>
    <p:sldId id="443" r:id="rId190"/>
    <p:sldId id="444" r:id="rId191"/>
    <p:sldId id="445" r:id="rId192"/>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maximized" preferSingleView="0">
    <p:restoredLeft sz="18996" autoAdjust="0"/>
    <p:restoredTop sz="94585" autoAdjust="0"/>
  </p:normalViewPr>
  <p:slideViewPr>
    <p:cSldViewPr showGuides="0" snapToGrid="1" snapToObjects="0">
      <p:cViewPr varScale="1">
        <p:scale>
          <a:sx n="67" d="100"/>
          <a:sy n="67" d="100"/>
        </p:scale>
        <p:origin x="1128" y="52"/>
      </p:cViewPr>
      <p:guideLst>
        <p:guide orient="horz" pos="2126"/>
        <p:guide orient="vert" pos="2858"/>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slide" Target="slides/slide136.xml"/><Relationship Id="rId139" Type="http://schemas.openxmlformats.org/officeDocument/2006/relationships/slide" Target="slides/slide137.xml"/><Relationship Id="rId140" Type="http://schemas.openxmlformats.org/officeDocument/2006/relationships/slide" Target="slides/slide138.xml"/><Relationship Id="rId141" Type="http://schemas.openxmlformats.org/officeDocument/2006/relationships/slide" Target="slides/slide139.xml"/><Relationship Id="rId142" Type="http://schemas.openxmlformats.org/officeDocument/2006/relationships/slide" Target="slides/slide140.xml"/><Relationship Id="rId143" Type="http://schemas.openxmlformats.org/officeDocument/2006/relationships/slide" Target="slides/slide141.xml"/><Relationship Id="rId144" Type="http://schemas.openxmlformats.org/officeDocument/2006/relationships/slide" Target="slides/slide142.xml"/><Relationship Id="rId145" Type="http://schemas.openxmlformats.org/officeDocument/2006/relationships/slide" Target="slides/slide143.xml"/><Relationship Id="rId146" Type="http://schemas.openxmlformats.org/officeDocument/2006/relationships/slide" Target="slides/slide144.xml"/><Relationship Id="rId147" Type="http://schemas.openxmlformats.org/officeDocument/2006/relationships/slide" Target="slides/slide145.xml"/><Relationship Id="rId148" Type="http://schemas.openxmlformats.org/officeDocument/2006/relationships/slide" Target="slides/slide146.xml"/><Relationship Id="rId149" Type="http://schemas.openxmlformats.org/officeDocument/2006/relationships/slide" Target="slides/slide147.xml"/><Relationship Id="rId150" Type="http://schemas.openxmlformats.org/officeDocument/2006/relationships/slide" Target="slides/slide148.xml"/><Relationship Id="rId151" Type="http://schemas.openxmlformats.org/officeDocument/2006/relationships/slide" Target="slides/slide149.xml"/><Relationship Id="rId152" Type="http://schemas.openxmlformats.org/officeDocument/2006/relationships/slide" Target="slides/slide150.xml"/><Relationship Id="rId153" Type="http://schemas.openxmlformats.org/officeDocument/2006/relationships/slide" Target="slides/slide151.xml"/><Relationship Id="rId154" Type="http://schemas.openxmlformats.org/officeDocument/2006/relationships/slide" Target="slides/slide152.xml"/><Relationship Id="rId155" Type="http://schemas.openxmlformats.org/officeDocument/2006/relationships/slide" Target="slides/slide153.xml"/><Relationship Id="rId156" Type="http://schemas.openxmlformats.org/officeDocument/2006/relationships/slide" Target="slides/slide154.xml"/><Relationship Id="rId157" Type="http://schemas.openxmlformats.org/officeDocument/2006/relationships/slide" Target="slides/slide155.xml"/><Relationship Id="rId158" Type="http://schemas.openxmlformats.org/officeDocument/2006/relationships/slide" Target="slides/slide156.xml"/><Relationship Id="rId159" Type="http://schemas.openxmlformats.org/officeDocument/2006/relationships/slide" Target="slides/slide157.xml"/><Relationship Id="rId160" Type="http://schemas.openxmlformats.org/officeDocument/2006/relationships/slide" Target="slides/slide158.xml"/><Relationship Id="rId161" Type="http://schemas.openxmlformats.org/officeDocument/2006/relationships/slide" Target="slides/slide159.xml"/><Relationship Id="rId162" Type="http://schemas.openxmlformats.org/officeDocument/2006/relationships/slide" Target="slides/slide160.xml"/><Relationship Id="rId163" Type="http://schemas.openxmlformats.org/officeDocument/2006/relationships/slide" Target="slides/slide161.xml"/><Relationship Id="rId164" Type="http://schemas.openxmlformats.org/officeDocument/2006/relationships/slide" Target="slides/slide162.xml"/><Relationship Id="rId165" Type="http://schemas.openxmlformats.org/officeDocument/2006/relationships/slide" Target="slides/slide163.xml"/><Relationship Id="rId166" Type="http://schemas.openxmlformats.org/officeDocument/2006/relationships/slide" Target="slides/slide164.xml"/><Relationship Id="rId167" Type="http://schemas.openxmlformats.org/officeDocument/2006/relationships/slide" Target="slides/slide165.xml"/><Relationship Id="rId168" Type="http://schemas.openxmlformats.org/officeDocument/2006/relationships/slide" Target="slides/slide166.xml"/><Relationship Id="rId169" Type="http://schemas.openxmlformats.org/officeDocument/2006/relationships/slide" Target="slides/slide167.xml"/><Relationship Id="rId170" Type="http://schemas.openxmlformats.org/officeDocument/2006/relationships/slide" Target="slides/slide168.xml"/><Relationship Id="rId171" Type="http://schemas.openxmlformats.org/officeDocument/2006/relationships/slide" Target="slides/slide169.xml"/><Relationship Id="rId172" Type="http://schemas.openxmlformats.org/officeDocument/2006/relationships/slide" Target="slides/slide170.xml"/><Relationship Id="rId173" Type="http://schemas.openxmlformats.org/officeDocument/2006/relationships/slide" Target="slides/slide171.xml"/><Relationship Id="rId174" Type="http://schemas.openxmlformats.org/officeDocument/2006/relationships/slide" Target="slides/slide172.xml"/><Relationship Id="rId175" Type="http://schemas.openxmlformats.org/officeDocument/2006/relationships/slide" Target="slides/slide173.xml"/><Relationship Id="rId176" Type="http://schemas.openxmlformats.org/officeDocument/2006/relationships/slide" Target="slides/slide174.xml"/><Relationship Id="rId177" Type="http://schemas.openxmlformats.org/officeDocument/2006/relationships/slide" Target="slides/slide175.xml"/><Relationship Id="rId178" Type="http://schemas.openxmlformats.org/officeDocument/2006/relationships/slide" Target="slides/slide176.xml"/><Relationship Id="rId179" Type="http://schemas.openxmlformats.org/officeDocument/2006/relationships/slide" Target="slides/slide177.xml"/><Relationship Id="rId180" Type="http://schemas.openxmlformats.org/officeDocument/2006/relationships/slide" Target="slides/slide178.xml"/><Relationship Id="rId181" Type="http://schemas.openxmlformats.org/officeDocument/2006/relationships/slide" Target="slides/slide179.xml"/><Relationship Id="rId182" Type="http://schemas.openxmlformats.org/officeDocument/2006/relationships/slide" Target="slides/slide180.xml"/><Relationship Id="rId183" Type="http://schemas.openxmlformats.org/officeDocument/2006/relationships/slide" Target="slides/slide181.xml"/><Relationship Id="rId184" Type="http://schemas.openxmlformats.org/officeDocument/2006/relationships/slide" Target="slides/slide182.xml"/><Relationship Id="rId185" Type="http://schemas.openxmlformats.org/officeDocument/2006/relationships/slide" Target="slides/slide183.xml"/><Relationship Id="rId186" Type="http://schemas.openxmlformats.org/officeDocument/2006/relationships/slide" Target="slides/slide184.xml"/><Relationship Id="rId187" Type="http://schemas.openxmlformats.org/officeDocument/2006/relationships/slide" Target="slides/slide185.xml"/><Relationship Id="rId188" Type="http://schemas.openxmlformats.org/officeDocument/2006/relationships/slide" Target="slides/slide186.xml"/><Relationship Id="rId189" Type="http://schemas.openxmlformats.org/officeDocument/2006/relationships/slide" Target="slides/slide187.xml"/><Relationship Id="rId190" Type="http://schemas.openxmlformats.org/officeDocument/2006/relationships/slide" Target="slides/slide188.xml"/><Relationship Id="rId191" Type="http://schemas.openxmlformats.org/officeDocument/2006/relationships/slide" Target="slides/slide189.xml"/><Relationship Id="rId192" Type="http://schemas.openxmlformats.org/officeDocument/2006/relationships/slide" Target="slides/slide190.xml"/><Relationship Id="rId193" Type="http://schemas.openxmlformats.org/officeDocument/2006/relationships/tableStyles" Target="tableStyles.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469" name=""/>
        <p:cNvGrpSpPr/>
        <p:nvPr/>
      </p:nvGrpSpPr>
      <p:grpSpPr>
        <a:xfrm rot="0">
          <a:off x="0" y="0"/>
          <a:ext cx="0" cy="0"/>
          <a:chOff x="0" y="0"/>
          <a:chExt cx="0" cy="0"/>
        </a:xfrm>
      </p:grpSpPr>
      <p:sp>
        <p:nvSpPr>
          <p:cNvPr id="1049872" name="页眉占位符 8193"/>
          <p:cNvSpPr/>
          <p:nvPr>
            <p:ph type="hdr" sz="quarter" idx="0"/>
          </p:nvPr>
        </p:nvSpPr>
        <p:spPr>
          <a:xfrm rot="0">
            <a:off x="0" y="0"/>
            <a:ext cx="2971800" cy="457200"/>
          </a:xfrm>
          <a:prstGeom prst="rect"/>
          <a:noFill/>
          <a:ln>
            <a:noFill/>
          </a:ln>
        </p:spPr>
        <p:txBody>
          <a:bodyPr anchor="t" bIns="45720" lIns="91440" rIns="91440" tIns="45720" vert="horz"/>
          <a:p>
            <a:pPr eaLnBrk="1" hangingPunct="1" latinLnBrk="1" lvl="0">
              <a:spcBef>
                <a:spcPct val="20000"/>
              </a:spcBef>
              <a:buNone/>
            </a:pPr>
            <a:endParaRPr altLang="zh-CN" sz="1200" lang="zh-CN"/>
          </a:p>
        </p:txBody>
      </p:sp>
      <p:sp>
        <p:nvSpPr>
          <p:cNvPr id="1049873" name="日期占位符 8194"/>
          <p:cNvSpPr/>
          <p:nvPr>
            <p:ph type="dt" sz="full" idx="1"/>
          </p:nvPr>
        </p:nvSpPr>
        <p:spPr>
          <a:xfrm rot="0">
            <a:off x="3884612" y="0"/>
            <a:ext cx="2971800" cy="457200"/>
          </a:xfrm>
          <a:prstGeom prst="rect"/>
          <a:noFill/>
          <a:ln>
            <a:noFill/>
          </a:ln>
        </p:spPr>
        <p:txBody>
          <a:bodyPr anchor="t" bIns="45720" lIns="91440" rIns="91440" tIns="45720" vert="horz"/>
          <a:p>
            <a:pPr algn="r" eaLnBrk="1" hangingPunct="1" latinLnBrk="1" lvl="0">
              <a:spcBef>
                <a:spcPct val="20000"/>
              </a:spcBef>
              <a:buNone/>
            </a:pPr>
            <a:endParaRPr altLang="en-US" sz="1200" lang="zh-CN"/>
          </a:p>
        </p:txBody>
      </p:sp>
      <p:sp>
        <p:nvSpPr>
          <p:cNvPr id="1049874" name="幻灯片图像占位符 8195"/>
          <p:cNvSpPr/>
          <p:nvPr>
            <p:ph type="sldImg" sz="full" idx="4294967295"/>
          </p:nvPr>
        </p:nvSpPr>
        <p:spPr>
          <a:xfrm rot="0">
            <a:off x="1143000" y="685800"/>
            <a:ext cx="4572000" cy="3429000"/>
          </a:xfrm>
          <a:prstGeom prst="rect"/>
          <a:noFill/>
          <a:ln w="9525" cap="flat" cmpd="sng">
            <a:solidFill>
              <a:srgbClr val="000000">
                <a:alpha val="100000"/>
              </a:srgbClr>
            </a:solidFill>
            <a:prstDash val="solid"/>
            <a:round/>
          </a:ln>
        </p:spPr>
        <p:txBody>
          <a:bodyPr anchor="t" bIns="45720" lIns="91440" rIns="91440" tIns="45720" vert="horz"/>
          <a:p/>
        </p:txBody>
      </p:sp>
      <p:sp>
        <p:nvSpPr>
          <p:cNvPr id="1049875" name="文本占位符 8196"/>
          <p:cNvSpPr/>
          <p:nvPr>
            <p:ph type="body" sz="quarter" idx="4294967295"/>
          </p:nvPr>
        </p:nvSpPr>
        <p:spPr>
          <a:xfrm rot="0">
            <a:off x="685800" y="4343400"/>
            <a:ext cx="5486400" cy="4114800"/>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876" name="页脚占位符 8197"/>
          <p:cNvSpPr/>
          <p:nvPr>
            <p:ph type="ftr" sz="quarter" idx="4"/>
          </p:nvPr>
        </p:nvSpPr>
        <p:spPr>
          <a:xfrm rot="0">
            <a:off x="0" y="8685212"/>
            <a:ext cx="2971800" cy="457200"/>
          </a:xfrm>
          <a:prstGeom prst="rect"/>
          <a:noFill/>
          <a:ln>
            <a:noFill/>
          </a:ln>
        </p:spPr>
        <p:txBody>
          <a:bodyPr anchor="b" bIns="45720" lIns="91440" rIns="91440" tIns="45720" vert="horz"/>
          <a:p>
            <a:pPr eaLnBrk="1" hangingPunct="1" latinLnBrk="1" lvl="0">
              <a:spcBef>
                <a:spcPct val="20000"/>
              </a:spcBef>
              <a:buNone/>
            </a:pPr>
            <a:endParaRPr altLang="zh-CN" sz="1200" lang="zh-CN"/>
          </a:p>
        </p:txBody>
      </p:sp>
      <p:sp>
        <p:nvSpPr>
          <p:cNvPr id="1049877" name="灯片编号占位符 8198"/>
          <p:cNvSpPr/>
          <p:nvPr>
            <p:ph type="sldNum" sz="quarter" idx="5"/>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20000"/>
              </a:spcBef>
              <a:buNone/>
            </a:pPr>
            <a:fld id="{566ABCEB-ACFC-4714-9973-3DA970169C29}" type="slidenum">
              <a:rPr altLang="en-US" sz="1200" lang="zh-CN">
                <a:latin typeface="Arial" pitchFamily="34" charset="0"/>
              </a:rPr>
              <a:pPr algn="r" eaLnBrk="1" hangingPunct="1" latinLnBrk="1" lvl="0">
                <a:spcBef>
                  <a:spcPct val="20000"/>
                </a:spcBef>
                <a:buNone/>
              </a:pPr>
            </a:fld>
            <a:endParaRPr altLang="en-US" sz="1200" lang="zh-CN">
              <a:latin typeface="Arial" pitchFamily="34" charset="0"/>
            </a:endParaRPr>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 typeface="Arial" pitchFamily="34" charset="0"/>
      <a:buNone/>
      <a:defRPr baseline="0" b="0" sz="12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30000"/>
      </a:spcBef>
      <a:spcAft>
        <a:spcPct val="0"/>
      </a:spcAft>
      <a:buFont typeface="Arial" pitchFamily="34" charset="0"/>
      <a:buNone/>
      <a:defRPr baseline="0" b="0" sz="12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30000"/>
      </a:spcBef>
      <a:spcAft>
        <a:spcPct val="0"/>
      </a:spcAft>
      <a:buFont typeface="Arial" pitchFamily="34" charset="0"/>
      <a:buNone/>
      <a:defRPr baseline="0" b="0" sz="12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30000"/>
      </a:spcBef>
      <a:spcAft>
        <a:spcPct val="0"/>
      </a:spcAft>
      <a:buFont typeface="Arial" pitchFamily="34" charset="0"/>
      <a:buNone/>
      <a:defRPr baseline="0" b="0" sz="12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30000"/>
      </a:spcBef>
      <a:spcAft>
        <a:spcPct val="0"/>
      </a:spcAft>
      <a:buFont typeface="Arial" pitchFamily="34" charset="0"/>
      <a:buNone/>
      <a:defRPr baseline="0" b="0" sz="1200" i="0" u="none">
        <a:solidFill>
          <a:schemeClr val="dk1"/>
        </a:solidFill>
        <a:latin typeface="Tahoma" pitchFamily="34" charset="0"/>
        <a:ea typeface="宋体" pitchFamily="2" charset="-122"/>
        <a:sym typeface="Tahoma" pitchFamily="34"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3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85" name=""/>
        <p:cNvGrpSpPr/>
        <p:nvPr/>
      </p:nvGrpSpPr>
      <p:grpSpPr>
        <a:xfrm rot="0">
          <a:off x="0" y="0"/>
          <a:ext cx="0" cy="0"/>
          <a:chOff x="0" y="0"/>
          <a:chExt cx="0" cy="0"/>
        </a:xfrm>
      </p:grpSpPr>
      <p:sp>
        <p:nvSpPr>
          <p:cNvPr id="1049468" name="幻灯片图像占位符 1"/>
          <p:cNvSpPr/>
          <p:nvPr>
            <p:ph type="sldImg" sz="full" idx="0"/>
          </p:nvPr>
        </p:nvSpPr>
        <p:spPr>
          <a:xfrm rot="0">
            <a:off x="1143000" y="685800"/>
            <a:ext cx="4572000" cy="3429000"/>
          </a:xfrm>
          <a:prstGeom prst="rect"/>
        </p:spPr>
        <p:txBody>
          <a:bodyPr anchor="t" bIns="45720" lIns="91440" rIns="91440" tIns="45720" vert="horz"/>
          <a:p/>
        </p:txBody>
      </p:sp>
      <p:sp>
        <p:nvSpPr>
          <p:cNvPr id="1049469" name="备注占位符 2"/>
          <p:cNvSpPr/>
          <p:nvPr>
            <p:ph type="body" sz="full" idx="1"/>
          </p:nvPr>
        </p:nvSpPr>
        <p:spPr>
          <a:xfrm rot="0">
            <a:off x="685800" y="4343400"/>
            <a:ext cx="5486400" cy="4114800"/>
          </a:xfrm>
          <a:prstGeom prst="rect"/>
          <a:noFill/>
        </p:spPr>
        <p:txBody>
          <a:bodyPr anchor="t" bIns="45720" lIns="91440" rIns="91440" tIns="45720" vert="horz"/>
          <a:p>
            <a:endParaRPr altLang="en-US" lang="zh-CN"/>
          </a:p>
        </p:txBody>
      </p:sp>
      <p:sp>
        <p:nvSpPr>
          <p:cNvPr id="1049470" name="灯片编号占位符 3"/>
          <p:cNvSpPr txBox="1"/>
          <p:nvPr/>
        </p:nvSpPr>
        <p:spPr>
          <a:xfrm rot="0">
            <a:off x="3884612" y="8685212"/>
            <a:ext cx="2971800" cy="457200"/>
          </a:xfrm>
          <a:prstGeom prst="rect"/>
          <a:noFill/>
          <a:ln>
            <a:noFill/>
          </a:ln>
        </p:spPr>
        <p:txBody>
          <a:bodyPr anchor="b" bIns="45720" lIns="91440" rIns="91440" tIns="45720" vert="horz"/>
          <a:p>
            <a:pPr algn="r" eaLnBrk="1" hangingPunct="1" latinLnBrk="1" lvl="0">
              <a:spcBef>
                <a:spcPct val="20000"/>
              </a:spcBef>
              <a:buNone/>
            </a:pPr>
            <a:fld id="{566ABCEB-ACFC-4714-9973-3DA970169C29}" type="slidenum">
              <a:rPr altLang="en-US" sz="1200" lang="zh-CN">
                <a:latin typeface="Arial" pitchFamily="34" charset="0"/>
              </a:rPr>
              <a:pPr algn="r" eaLnBrk="1" hangingPunct="1" latinLnBrk="1" lvl="0">
                <a:spcBef>
                  <a:spcPct val="20000"/>
                </a:spcBef>
                <a:buNone/>
              </a:pPr>
            </a:fld>
            <a:endParaRPr altLang="en-US" sz="1200" lang="zh-CN">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26" name=""/>
        <p:cNvGrpSpPr/>
        <p:nvPr/>
      </p:nvGrpSpPr>
      <p:grpSpPr>
        <a:xfrm rot="0">
          <a:off x="0" y="0"/>
          <a:ext cx="0" cy="0"/>
          <a:chOff x="0" y="0"/>
          <a:chExt cx="0" cy="0"/>
        </a:xfrm>
      </p:grpSpPr>
      <p:grpSp>
        <p:nvGrpSpPr>
          <p:cNvPr id="27" name=""/>
          <p:cNvGrpSpPr/>
          <p:nvPr/>
        </p:nvGrpSpPr>
        <p:grpSpPr>
          <a:xfrm rot="0">
            <a:off x="26987" y="1341437"/>
            <a:ext cx="9009062" cy="1052512"/>
            <a:chOff x="0" y="1536"/>
            <a:chExt cx="5675" cy="663"/>
          </a:xfrm>
        </p:grpSpPr>
        <p:grpSp>
          <p:nvGrpSpPr>
            <p:cNvPr id="28" name=""/>
            <p:cNvGrpSpPr/>
            <p:nvPr/>
          </p:nvGrpSpPr>
          <p:grpSpPr>
            <a:xfrm rot="0">
              <a:off x="183" y="1604"/>
              <a:ext cx="448" cy="299"/>
              <a:chOff x="720" y="336"/>
              <a:chExt cx="624" cy="432"/>
            </a:xfrm>
          </p:grpSpPr>
          <p:sp>
            <p:nvSpPr>
              <p:cNvPr id="1048589" name="矩形 5123"/>
              <p:cNvSpPr/>
              <p:nvPr/>
            </p:nvSpPr>
            <p:spPr>
              <a:xfrm rot="0">
                <a:off x="720" y="336"/>
                <a:ext cx="384" cy="432"/>
              </a:xfrm>
              <a:prstGeom prst="rect"/>
              <a:solidFill>
                <a:schemeClr val="folHlink"/>
              </a:soli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endParaRPr altLang="en-US" lang="zh-CN">
                  <a:latin typeface="Arial" pitchFamily="34" charset="0"/>
                </a:endParaRPr>
              </a:p>
            </p:txBody>
          </p:sp>
          <p:sp>
            <p:nvSpPr>
              <p:cNvPr id="1048590" name="矩形 5124"/>
              <p:cNvSpPr/>
              <p:nvPr/>
            </p:nvSpPr>
            <p:spPr>
              <a:xfrm rot="0">
                <a:off x="1056" y="336"/>
                <a:ext cx="288" cy="432"/>
              </a:xfrm>
              <a:prstGeom prst="rect"/>
              <a:gradFill rotWithShape="0">
                <a:gsLst>
                  <a:gs pos="0">
                    <a:schemeClr val="folHlink">
                      <a:alpha val="100000"/>
                    </a:schemeClr>
                  </a:gs>
                  <a:gs pos="100000">
                    <a:schemeClr val="lt1">
                      <a:alpha val="100000"/>
                    </a:schemeClr>
                  </a:gs>
                </a:gsLst>
                <a:lin ang="0" scaled="1"/>
              </a:gra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endParaRPr altLang="en-US" lang="zh-CN">
                  <a:latin typeface="Arial" pitchFamily="34" charset="0"/>
                </a:endParaRPr>
              </a:p>
            </p:txBody>
          </p:sp>
        </p:grpSp>
        <p:grpSp>
          <p:nvGrpSpPr>
            <p:cNvPr id="29" name=""/>
            <p:cNvGrpSpPr/>
            <p:nvPr/>
          </p:nvGrpSpPr>
          <p:grpSpPr>
            <a:xfrm rot="0">
              <a:off x="261" y="1870"/>
              <a:ext cx="465" cy="299"/>
              <a:chOff x="912" y="2640"/>
              <a:chExt cx="672" cy="432"/>
            </a:xfrm>
          </p:grpSpPr>
          <p:sp>
            <p:nvSpPr>
              <p:cNvPr id="1048591" name="矩形 5126"/>
              <p:cNvSpPr/>
              <p:nvPr/>
            </p:nvSpPr>
            <p:spPr>
              <a:xfrm rot="0">
                <a:off x="912" y="2640"/>
                <a:ext cx="384" cy="432"/>
              </a:xfrm>
              <a:prstGeom prst="rect"/>
              <a:solidFill>
                <a:schemeClr val="accent2"/>
              </a:soli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endParaRPr altLang="en-US" lang="zh-CN">
                  <a:latin typeface="Arial" pitchFamily="34" charset="0"/>
                </a:endParaRPr>
              </a:p>
            </p:txBody>
          </p:sp>
          <p:sp>
            <p:nvSpPr>
              <p:cNvPr id="1048592" name="矩形 5127"/>
              <p:cNvSpPr/>
              <p:nvPr/>
            </p:nvSpPr>
            <p:spPr>
              <a:xfrm rot="0">
                <a:off x="1249" y="2640"/>
                <a:ext cx="335" cy="432"/>
              </a:xfrm>
              <a:prstGeom prst="rect"/>
              <a:gradFill rotWithShape="0">
                <a:gsLst>
                  <a:gs pos="0">
                    <a:schemeClr val="accent2">
                      <a:alpha val="100000"/>
                    </a:schemeClr>
                  </a:gs>
                  <a:gs pos="100000">
                    <a:schemeClr val="lt1">
                      <a:alpha val="100000"/>
                    </a:schemeClr>
                  </a:gs>
                </a:gsLst>
                <a:lin ang="0" scaled="1"/>
              </a:gra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endParaRPr altLang="en-US" lang="zh-CN">
                  <a:latin typeface="Arial" pitchFamily="34" charset="0"/>
                </a:endParaRPr>
              </a:p>
            </p:txBody>
          </p:sp>
        </p:grpSp>
        <p:sp>
          <p:nvSpPr>
            <p:cNvPr id="1048593" name="矩形 5128"/>
            <p:cNvSpPr/>
            <p:nvPr/>
          </p:nvSpPr>
          <p:spPr>
            <a:xfrm rot="0">
              <a:off x="0" y="1824"/>
              <a:ext cx="353" cy="266"/>
            </a:xfrm>
            <a:prstGeom prst="rect"/>
            <a:gradFill rotWithShape="0">
              <a:gsLst>
                <a:gs pos="0">
                  <a:schemeClr val="lt1">
                    <a:alpha val="100000"/>
                  </a:schemeClr>
                </a:gs>
                <a:gs pos="100000">
                  <a:schemeClr val="hlink">
                    <a:alpha val="100000"/>
                  </a:schemeClr>
                </a:gs>
              </a:gsLst>
              <a:lin ang="18900000" scaled="1"/>
            </a:gra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endParaRPr altLang="en-US" lang="zh-CN">
                <a:latin typeface="Arial" pitchFamily="34" charset="0"/>
              </a:endParaRPr>
            </a:p>
          </p:txBody>
        </p:sp>
        <p:sp>
          <p:nvSpPr>
            <p:cNvPr id="1048594" name="矩形 5129"/>
            <p:cNvSpPr/>
            <p:nvPr/>
          </p:nvSpPr>
          <p:spPr>
            <a:xfrm rot="0">
              <a:off x="400" y="1536"/>
              <a:ext cx="20" cy="663"/>
            </a:xfrm>
            <a:prstGeom prst="rect"/>
            <a:solidFill>
              <a:schemeClr val="dk2"/>
            </a:soli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endParaRPr altLang="en-US" lang="zh-CN">
                <a:latin typeface="Arial" pitchFamily="34" charset="0"/>
              </a:endParaRPr>
            </a:p>
          </p:txBody>
        </p:sp>
        <p:sp>
          <p:nvSpPr>
            <p:cNvPr id="1048595" name="矩形 5130"/>
            <p:cNvSpPr/>
            <p:nvPr/>
          </p:nvSpPr>
          <p:spPr>
            <a:xfrm rot="0" flipV="1">
              <a:off x="199" y="2054"/>
              <a:ext cx="5476" cy="35"/>
            </a:xfrm>
            <a:prstGeom prst="rect"/>
            <a:gradFill rotWithShape="0">
              <a:gsLst>
                <a:gs pos="0">
                  <a:schemeClr val="dk2">
                    <a:alpha val="100000"/>
                  </a:schemeClr>
                </a:gs>
                <a:gs pos="100000">
                  <a:schemeClr val="lt1">
                    <a:alpha val="100000"/>
                  </a:schemeClr>
                </a:gs>
              </a:gsLst>
              <a:lin ang="0" scaled="1"/>
            </a:gra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endParaRPr altLang="en-US" lang="zh-CN">
                <a:latin typeface="Arial" pitchFamily="34" charset="0"/>
              </a:endParaRPr>
            </a:p>
          </p:txBody>
        </p:sp>
      </p:grpSp>
      <p:sp>
        <p:nvSpPr>
          <p:cNvPr id="1048598" name="日期占位符 5133"/>
          <p:cNvSpPr/>
          <p:nvPr>
            <p:ph type="dt" sz="half" idx="2"/>
          </p:nvPr>
        </p:nvSpPr>
        <p:spPr>
          <a:xfrm rot="0">
            <a:off x="990600" y="624840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Clr>
                <a:srgbClr val="000000"/>
              </a:buClr>
              <a:buNone/>
            </a:pPr>
            <a:fld id="{566ABCEB-ACFC-4714-9973-3DA970169C29}" type="datetime1">
              <a:rPr altLang="en-US" sz="1400" lang="zh-CN">
                <a:solidFill>
                  <a:schemeClr val="dk2"/>
                </a:solidFill>
                <a:ea typeface="宋体" pitchFamily="2" charset="-122"/>
              </a:rPr>
              <a:pPr eaLnBrk="1" hangingPunct="1" latinLnBrk="1" lvl="0">
                <a:spcBef>
                  <a:spcPct val="20000"/>
                </a:spcBef>
                <a:buClr>
                  <a:srgbClr val="000000"/>
                </a:buClr>
                <a:buNone/>
              </a:pPr>
            </a:fld>
            <a:endParaRPr altLang="en-US" sz="1400" lang="zh-CN">
              <a:solidFill>
                <a:schemeClr val="dk2"/>
              </a:solidFill>
              <a:ea typeface="宋体" pitchFamily="2" charset="-122"/>
            </a:endParaRPr>
          </a:p>
        </p:txBody>
      </p:sp>
      <p:sp>
        <p:nvSpPr>
          <p:cNvPr id="1048599" name="页脚占位符 5134"/>
          <p:cNvSpPr/>
          <p:nvPr>
            <p:ph type="ftr" sz="quarter" idx="3"/>
          </p:nvPr>
        </p:nvSpPr>
        <p:spPr>
          <a:xfrm rot="0">
            <a:off x="34290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Clr>
                <a:srgbClr val="000000"/>
              </a:buClr>
              <a:buNone/>
            </a:pPr>
            <a:endParaRPr altLang="zh-CN" sz="1400" lang="zh-CN">
              <a:solidFill>
                <a:schemeClr val="dk2"/>
              </a:solidFill>
              <a:ea typeface="宋体" pitchFamily="2" charset="-122"/>
            </a:endParaRPr>
          </a:p>
        </p:txBody>
      </p:sp>
      <p:sp>
        <p:nvSpPr>
          <p:cNvPr id="1048600" name="灯片编号占位符 5135"/>
          <p:cNvSpPr/>
          <p:nvPr>
            <p:ph type="sldNum" sz="quarter" idx="4"/>
          </p:nvPr>
        </p:nvSpPr>
        <p:spPr>
          <a:xfrm rot="0">
            <a:off x="6858000" y="624840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r" eaLnBrk="1" hangingPunct="1" latinLnBrk="1" lvl="0">
              <a:spcBef>
                <a:spcPct val="20000"/>
              </a:spcBef>
              <a:buNone/>
            </a:pPr>
            <a:fld id="{566ABCEB-ACFC-4714-9973-3DA970169C29}" type="slidenum">
              <a:rPr altLang="en-US" sz="1400" lang="zh-CN">
                <a:solidFill>
                  <a:schemeClr val="dk2"/>
                </a:solidFill>
              </a:rPr>
              <a:pPr algn="r" eaLnBrk="1" hangingPunct="1" latinLnBrk="1" lvl="0">
                <a:spcBef>
                  <a:spcPct val="20000"/>
                </a:spcBef>
                <a:buNone/>
              </a:pPr>
            </a:fld>
            <a:endParaRPr altLang="en-US" sz="1400" lang="zh-CN">
              <a:solidFill>
                <a:schemeClr val="dk2"/>
              </a:solidFill>
            </a:endParaRPr>
          </a:p>
        </p:txBody>
      </p:sp>
      <p:sp>
        <p:nvSpPr>
          <p:cNvPr id="1048602" name="副标题 5132"/>
          <p:cNvSpPr>
            <a:spLocks noGrp="1"/>
          </p:cNvSpPr>
          <p:nvPr>
            <p:ph type="subTitle" idx="1"/>
          </p:nvPr>
        </p:nvSpPr>
        <p:spPr>
          <a:xfrm>
            <a:off x="1371600" y="3886200"/>
            <a:ext cx="6400800" cy="1752600"/>
          </a:xfrm>
          <a:prstGeom prst="rect"/>
          <a:noFill/>
          <a:ln w="9525">
            <a:noFill/>
          </a:ln>
        </p:spPr>
        <p:txBody>
          <a:bodyPr/>
          <a:lstStyle>
            <a:lvl1pPr algn="ctr" indent="0" lvl="0" marL="0">
              <a:buNone/>
              <a:defRPr kern="1200"/>
            </a:lvl1pPr>
            <a:lvl2pPr algn="ctr" indent="-457200" lvl="1" marL="457200">
              <a:buNone/>
              <a:defRPr kern="1200"/>
            </a:lvl2pPr>
            <a:lvl3pPr algn="ctr" indent="-914400" lvl="2" marL="914400">
              <a:buNone/>
              <a:defRPr kern="1200"/>
            </a:lvl3pPr>
            <a:lvl4pPr algn="ctr" indent="-1371600" lvl="3" marL="1371600">
              <a:buNone/>
              <a:defRPr kern="1200"/>
            </a:lvl4pPr>
            <a:lvl5pPr algn="ctr" indent="-1828800" lvl="4" marL="1828800">
              <a:buNone/>
              <a:defRPr kern="1200"/>
            </a:lvl5pPr>
          </a:lstStyle>
          <a:p>
            <a:pPr lvl="0"/>
            <a:r>
              <a:rPr altLang="en-US" lang="zh-CN" noProof="1"/>
              <a:t>单击此处编辑母版副标题样式</a:t>
            </a:r>
          </a:p>
        </p:txBody>
      </p:sp>
      <p:sp>
        <p:nvSpPr>
          <p:cNvPr id="1048601" name="标题 5131"/>
          <p:cNvSpPr>
            <a:spLocks noGrp="1"/>
          </p:cNvSpPr>
          <p:nvPr>
            <p:ph type="ctrTitle"/>
          </p:nvPr>
        </p:nvSpPr>
        <p:spPr>
          <a:xfrm>
            <a:off x="990600" y="1676400"/>
            <a:ext cx="7772400" cy="1462088"/>
          </a:xfrm>
          <a:prstGeom prst="rect"/>
          <a:noFill/>
          <a:ln w="9525">
            <a:noFill/>
          </a:ln>
        </p:spPr>
        <p:txBody>
          <a:bodyPr/>
          <a:lstStyle>
            <a:lvl1pPr lvl="0">
              <a:defRPr kern="1200"/>
            </a:lvl1pPr>
          </a:lstStyle>
          <a:p>
            <a:pPr lvl="0"/>
            <a:r>
              <a:rPr altLang="en-US" lang="zh-CN" noProof="1"/>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460" name=""/>
        <p:cNvGrpSpPr/>
        <p:nvPr/>
      </p:nvGrpSpPr>
      <p:grpSpPr>
        <a:xfrm rot="0">
          <a:off x="0" y="0"/>
          <a:ext cx="0" cy="0"/>
          <a:chOff x="0" y="0"/>
          <a:chExt cx="0" cy="0"/>
        </a:xfrm>
      </p:grpSpPr>
      <p:grpSp>
        <p:nvGrpSpPr>
          <p:cNvPr id="461" name=""/>
          <p:cNvGrpSpPr/>
          <p:nvPr/>
        </p:nvGrpSpPr>
        <p:grpSpPr>
          <a:xfrm rot="0">
            <a:off x="179387" y="115887"/>
            <a:ext cx="8542338" cy="1052512"/>
            <a:chOff x="80" y="255"/>
            <a:chExt cx="5381" cy="663"/>
          </a:xfrm>
        </p:grpSpPr>
        <p:sp>
          <p:nvSpPr>
            <p:cNvPr id="1049842" name="矩形 4097"/>
            <p:cNvSpPr/>
            <p:nvPr/>
          </p:nvSpPr>
          <p:spPr>
            <a:xfrm rot="0">
              <a:off x="263" y="323"/>
              <a:ext cx="276" cy="299"/>
            </a:xfrm>
            <a:prstGeom prst="rect"/>
            <a:solidFill>
              <a:schemeClr val="accent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43" name="矩形 4098"/>
            <p:cNvSpPr/>
            <p:nvPr/>
          </p:nvSpPr>
          <p:spPr>
            <a:xfrm rot="0">
              <a:off x="504" y="323"/>
              <a:ext cx="207" cy="299"/>
            </a:xfrm>
            <a:prstGeom prst="rect"/>
            <a:gradFill rotWithShape="0">
              <a:gsLst>
                <a:gs pos="0">
                  <a:schemeClr val="accent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44" name="矩形 4099"/>
            <p:cNvSpPr/>
            <p:nvPr/>
          </p:nvSpPr>
          <p:spPr>
            <a:xfrm rot="0">
              <a:off x="341" y="589"/>
              <a:ext cx="266" cy="299"/>
            </a:xfrm>
            <a:prstGeom prst="rect"/>
            <a:solidFill>
              <a:schemeClr val="folHlink"/>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45" name="矩形 4100"/>
            <p:cNvSpPr/>
            <p:nvPr/>
          </p:nvSpPr>
          <p:spPr>
            <a:xfrm rot="0">
              <a:off x="574" y="589"/>
              <a:ext cx="232" cy="299"/>
            </a:xfrm>
            <a:prstGeom prst="rect"/>
            <a:gradFill rotWithShape="0">
              <a:gsLst>
                <a:gs pos="0">
                  <a:schemeClr val="folHlink">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46" name="矩形 4101"/>
            <p:cNvSpPr/>
            <p:nvPr/>
          </p:nvSpPr>
          <p:spPr>
            <a:xfrm rot="0">
              <a:off x="80" y="543"/>
              <a:ext cx="353" cy="266"/>
            </a:xfrm>
            <a:prstGeom prst="rect"/>
            <a:gradFill rotWithShape="0">
              <a:gsLst>
                <a:gs pos="0">
                  <a:schemeClr val="lt1">
                    <a:alpha val="100000"/>
                  </a:schemeClr>
                </a:gs>
                <a:gs pos="100000">
                  <a:schemeClr val="hlink">
                    <a:alpha val="100000"/>
                  </a:schemeClr>
                </a:gs>
              </a:gsLst>
              <a:lin ang="1890000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47" name="矩形 4102"/>
            <p:cNvSpPr/>
            <p:nvPr/>
          </p:nvSpPr>
          <p:spPr>
            <a:xfrm rot="0">
              <a:off x="480" y="255"/>
              <a:ext cx="20" cy="663"/>
            </a:xfrm>
            <a:prstGeom prst="rect"/>
            <a:solidFill>
              <a:schemeClr val="dk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48" name="矩形 4103"/>
            <p:cNvSpPr/>
            <p:nvPr/>
          </p:nvSpPr>
          <p:spPr>
            <a:xfrm rot="0">
              <a:off x="279" y="753"/>
              <a:ext cx="5182" cy="2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grpSp>
      <p:sp>
        <p:nvSpPr>
          <p:cNvPr id="1049849" name="矩形 4111"/>
          <p:cNvSpPr/>
          <p:nvPr/>
        </p:nvSpPr>
        <p:spPr>
          <a:xfrm rot="0">
            <a:off x="658812" y="6237287"/>
            <a:ext cx="8226425" cy="3175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52" name="日期占位符 4106"/>
          <p:cNvSpPr/>
          <p:nvPr>
            <p:ph type="dt" sz="half" idx="2"/>
          </p:nvPr>
        </p:nvSpPr>
        <p:spPr>
          <a:xfrm rot="0">
            <a:off x="1162050" y="6243637"/>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Clr>
                <a:srgbClr val="000000"/>
              </a:buClr>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Clr>
                  <a:srgbClr val="000000"/>
                </a:buClr>
                <a:buNone/>
              </a:pPr>
            </a:fld>
            <a:endParaRPr altLang="en-US" sz="1400" lang="zh-CN">
              <a:solidFill>
                <a:srgbClr val="45516B"/>
              </a:solidFill>
              <a:ea typeface="宋体" pitchFamily="2" charset="-122"/>
            </a:endParaRPr>
          </a:p>
        </p:txBody>
      </p:sp>
      <p:sp>
        <p:nvSpPr>
          <p:cNvPr id="1049853" name="页脚占位符 4107"/>
          <p:cNvSpPr/>
          <p:nvPr>
            <p:ph type="ftr" sz="quarter" idx="3"/>
          </p:nvPr>
        </p:nvSpPr>
        <p:spPr>
          <a:xfrm rot="0">
            <a:off x="3348037" y="6243637"/>
            <a:ext cx="3240087"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Clr>
                <a:srgbClr val="000000"/>
              </a:buClr>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854" name="灯片编号占位符 4108"/>
          <p:cNvSpPr/>
          <p:nvPr>
            <p:ph type="sldNum" sz="quarter" idx="4"/>
          </p:nvPr>
        </p:nvSpPr>
        <p:spPr>
          <a:xfrm rot="0">
            <a:off x="6877050" y="6243637"/>
            <a:ext cx="20701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r" eaLnBrk="1" hangingPunct="1" latinLnBrk="1" lvl="0">
              <a:spcBef>
                <a:spcPct val="20000"/>
              </a:spcBef>
              <a:buNone/>
            </a:pPr>
            <a:fld id="{566ABCEB-ACFC-4714-9973-3DA970169C29}" type="slidenum">
              <a:rPr altLang="en-US" sz="1400" lang="zh-CN">
                <a:solidFill>
                  <a:srgbClr val="45516B"/>
                </a:solidFill>
                <a:latin typeface="Arial" pitchFamily="34" charset="0"/>
              </a:rPr>
              <a:pPr algn="r" eaLnBrk="1" hangingPunct="1" latinLnBrk="1" lvl="0">
                <a:spcBef>
                  <a:spcPct val="20000"/>
                </a:spcBef>
                <a:buNone/>
              </a:pPr>
            </a:fld>
            <a:r>
              <a:rPr altLang="zh-CN" sz="1400" lang="en-US">
                <a:solidFill>
                  <a:schemeClr val="accent2"/>
                </a:solidFill>
              </a:rPr>
              <a:t> </a:t>
            </a:r>
          </a:p>
        </p:txBody>
      </p:sp>
      <p:sp>
        <p:nvSpPr>
          <p:cNvPr id="1049856" name="竖排文字占位符 2"/>
          <p:cNvSpPr>
            <a:spLocks noGrp="1"/>
          </p:cNvSpPr>
          <p:nvPr>
            <p:ph type="body" orient="vert" idx="1"/>
          </p:nvPr>
        </p:nvSpPr>
        <p:spPr/>
        <p:txBody>
          <a:bodyPr vert="eaVert"/>
          <a:p>
            <a:pPr lvl="0"/>
            <a:r>
              <a:rPr altLang="en-US" lang="zh-CN" noProof="1"/>
              <a:t>单击此处编辑母版文本样式</a:t>
            </a:r>
          </a:p>
          <a:p>
            <a:pPr lvl="1"/>
            <a:r>
              <a:rPr altLang="en-US" lang="zh-CN" noProof="1"/>
              <a:t>第二级</a:t>
            </a:r>
          </a:p>
          <a:p>
            <a:pPr lvl="2"/>
            <a:r>
              <a:rPr altLang="en-US" lang="zh-CN" noProof="1"/>
              <a:t>第三级</a:t>
            </a:r>
          </a:p>
          <a:p>
            <a:pPr lvl="3"/>
            <a:r>
              <a:rPr altLang="en-US" lang="zh-CN" noProof="1"/>
              <a:t>第四级</a:t>
            </a:r>
          </a:p>
          <a:p>
            <a:pPr lvl="4"/>
            <a:r>
              <a:rPr altLang="en-US" lang="zh-CN" noProof="1"/>
              <a:t>第五级</a:t>
            </a:r>
          </a:p>
        </p:txBody>
      </p:sp>
      <p:sp>
        <p:nvSpPr>
          <p:cNvPr id="1049855" name="标题 1"/>
          <p:cNvSpPr>
            <a:spLocks noGrp="1"/>
          </p:cNvSpPr>
          <p:nvPr>
            <p:ph type="title"/>
          </p:nvPr>
        </p:nvSpPr>
        <p:spPr/>
        <p:txBody>
          <a:bodyPr/>
          <a:p>
            <a:r>
              <a:rPr altLang="en-US" lang="zh-CN" noProof="1"/>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464" name=""/>
        <p:cNvGrpSpPr/>
        <p:nvPr/>
      </p:nvGrpSpPr>
      <p:grpSpPr>
        <a:xfrm rot="0">
          <a:off x="0" y="0"/>
          <a:ext cx="0" cy="0"/>
          <a:chOff x="0" y="0"/>
          <a:chExt cx="0" cy="0"/>
        </a:xfrm>
      </p:grpSpPr>
      <p:grpSp>
        <p:nvGrpSpPr>
          <p:cNvPr id="465" name=""/>
          <p:cNvGrpSpPr/>
          <p:nvPr/>
        </p:nvGrpSpPr>
        <p:grpSpPr>
          <a:xfrm rot="0">
            <a:off x="179387" y="115887"/>
            <a:ext cx="8542338" cy="1052512"/>
            <a:chOff x="80" y="255"/>
            <a:chExt cx="5381" cy="663"/>
          </a:xfrm>
        </p:grpSpPr>
        <p:sp>
          <p:nvSpPr>
            <p:cNvPr id="1049857" name="矩形 4097"/>
            <p:cNvSpPr/>
            <p:nvPr/>
          </p:nvSpPr>
          <p:spPr>
            <a:xfrm rot="0">
              <a:off x="263" y="323"/>
              <a:ext cx="276" cy="299"/>
            </a:xfrm>
            <a:prstGeom prst="rect"/>
            <a:solidFill>
              <a:schemeClr val="accent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58" name="矩形 4098"/>
            <p:cNvSpPr/>
            <p:nvPr/>
          </p:nvSpPr>
          <p:spPr>
            <a:xfrm rot="0">
              <a:off x="504" y="323"/>
              <a:ext cx="207" cy="299"/>
            </a:xfrm>
            <a:prstGeom prst="rect"/>
            <a:gradFill rotWithShape="0">
              <a:gsLst>
                <a:gs pos="0">
                  <a:schemeClr val="accent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59" name="矩形 4099"/>
            <p:cNvSpPr/>
            <p:nvPr/>
          </p:nvSpPr>
          <p:spPr>
            <a:xfrm rot="0">
              <a:off x="341" y="589"/>
              <a:ext cx="266" cy="299"/>
            </a:xfrm>
            <a:prstGeom prst="rect"/>
            <a:solidFill>
              <a:schemeClr val="folHlink"/>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60" name="矩形 4100"/>
            <p:cNvSpPr/>
            <p:nvPr/>
          </p:nvSpPr>
          <p:spPr>
            <a:xfrm rot="0">
              <a:off x="574" y="589"/>
              <a:ext cx="232" cy="299"/>
            </a:xfrm>
            <a:prstGeom prst="rect"/>
            <a:gradFill rotWithShape="0">
              <a:gsLst>
                <a:gs pos="0">
                  <a:schemeClr val="folHlink">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61" name="矩形 4101"/>
            <p:cNvSpPr/>
            <p:nvPr/>
          </p:nvSpPr>
          <p:spPr>
            <a:xfrm rot="0">
              <a:off x="80" y="543"/>
              <a:ext cx="353" cy="266"/>
            </a:xfrm>
            <a:prstGeom prst="rect"/>
            <a:gradFill rotWithShape="0">
              <a:gsLst>
                <a:gs pos="0">
                  <a:schemeClr val="lt1">
                    <a:alpha val="100000"/>
                  </a:schemeClr>
                </a:gs>
                <a:gs pos="100000">
                  <a:schemeClr val="hlink">
                    <a:alpha val="100000"/>
                  </a:schemeClr>
                </a:gs>
              </a:gsLst>
              <a:lin ang="1890000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62" name="矩形 4102"/>
            <p:cNvSpPr/>
            <p:nvPr/>
          </p:nvSpPr>
          <p:spPr>
            <a:xfrm rot="0">
              <a:off x="480" y="255"/>
              <a:ext cx="20" cy="663"/>
            </a:xfrm>
            <a:prstGeom prst="rect"/>
            <a:solidFill>
              <a:schemeClr val="dk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63" name="矩形 4103"/>
            <p:cNvSpPr/>
            <p:nvPr/>
          </p:nvSpPr>
          <p:spPr>
            <a:xfrm rot="0">
              <a:off x="279" y="753"/>
              <a:ext cx="5182" cy="2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grpSp>
      <p:sp>
        <p:nvSpPr>
          <p:cNvPr id="1049864" name="矩形 4111"/>
          <p:cNvSpPr/>
          <p:nvPr/>
        </p:nvSpPr>
        <p:spPr>
          <a:xfrm rot="0">
            <a:off x="658812" y="6237287"/>
            <a:ext cx="8226425" cy="3175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67" name="日期占位符 4106"/>
          <p:cNvSpPr/>
          <p:nvPr>
            <p:ph type="dt" sz="half" idx="2"/>
          </p:nvPr>
        </p:nvSpPr>
        <p:spPr>
          <a:xfrm rot="0">
            <a:off x="1162050" y="6243637"/>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Clr>
                <a:srgbClr val="000000"/>
              </a:buClr>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Clr>
                  <a:srgbClr val="000000"/>
                </a:buClr>
                <a:buNone/>
              </a:pPr>
            </a:fld>
            <a:endParaRPr altLang="en-US" sz="1400" lang="zh-CN">
              <a:solidFill>
                <a:srgbClr val="45516B"/>
              </a:solidFill>
              <a:ea typeface="宋体" pitchFamily="2" charset="-122"/>
            </a:endParaRPr>
          </a:p>
        </p:txBody>
      </p:sp>
      <p:sp>
        <p:nvSpPr>
          <p:cNvPr id="1049868" name="页脚占位符 4107"/>
          <p:cNvSpPr/>
          <p:nvPr>
            <p:ph type="ftr" sz="quarter" idx="3"/>
          </p:nvPr>
        </p:nvSpPr>
        <p:spPr>
          <a:xfrm rot="0">
            <a:off x="3348037" y="6243637"/>
            <a:ext cx="3240087"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Clr>
                <a:srgbClr val="000000"/>
              </a:buClr>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869" name="灯片编号占位符 4108"/>
          <p:cNvSpPr/>
          <p:nvPr>
            <p:ph type="sldNum" sz="quarter" idx="4"/>
          </p:nvPr>
        </p:nvSpPr>
        <p:spPr>
          <a:xfrm rot="0">
            <a:off x="6877050" y="6243637"/>
            <a:ext cx="20701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r" eaLnBrk="1" hangingPunct="1" latinLnBrk="1" lvl="0">
              <a:spcBef>
                <a:spcPct val="20000"/>
              </a:spcBef>
              <a:buNone/>
            </a:pPr>
            <a:fld id="{566ABCEB-ACFC-4714-9973-3DA970169C29}" type="slidenum">
              <a:rPr altLang="en-US" sz="1400" lang="zh-CN">
                <a:solidFill>
                  <a:srgbClr val="45516B"/>
                </a:solidFill>
                <a:latin typeface="Arial" pitchFamily="34" charset="0"/>
              </a:rPr>
              <a:pPr algn="r" eaLnBrk="1" hangingPunct="1" latinLnBrk="1" lvl="0">
                <a:spcBef>
                  <a:spcPct val="20000"/>
                </a:spcBef>
                <a:buNone/>
              </a:pPr>
            </a:fld>
            <a:r>
              <a:rPr altLang="zh-CN" sz="1400" lang="en-US">
                <a:solidFill>
                  <a:schemeClr val="accent2"/>
                </a:solidFill>
              </a:rPr>
              <a:t> </a:t>
            </a:r>
          </a:p>
        </p:txBody>
      </p:sp>
      <p:sp>
        <p:nvSpPr>
          <p:cNvPr id="1049871" name="竖排文字占位符 2"/>
          <p:cNvSpPr>
            <a:spLocks noGrp="1"/>
          </p:cNvSpPr>
          <p:nvPr>
            <p:ph type="body" orient="vert" idx="1"/>
          </p:nvPr>
        </p:nvSpPr>
        <p:spPr>
          <a:xfrm>
            <a:off x="1150938" y="214313"/>
            <a:ext cx="5740009" cy="5918200"/>
          </a:xfrm>
        </p:spPr>
        <p:txBody>
          <a:bodyPr vert="eaVert"/>
          <a:p>
            <a:pPr lvl="0"/>
            <a:r>
              <a:rPr altLang="en-US" lang="zh-CN" noProof="1"/>
              <a:t>单击此处编辑母版文本样式</a:t>
            </a:r>
          </a:p>
          <a:p>
            <a:pPr lvl="1"/>
            <a:r>
              <a:rPr altLang="en-US" lang="zh-CN" noProof="1"/>
              <a:t>第二级</a:t>
            </a:r>
          </a:p>
          <a:p>
            <a:pPr lvl="2"/>
            <a:r>
              <a:rPr altLang="en-US" lang="zh-CN" noProof="1"/>
              <a:t>第三级</a:t>
            </a:r>
          </a:p>
          <a:p>
            <a:pPr lvl="3"/>
            <a:r>
              <a:rPr altLang="en-US" lang="zh-CN" noProof="1"/>
              <a:t>第四级</a:t>
            </a:r>
          </a:p>
          <a:p>
            <a:pPr lvl="4"/>
            <a:r>
              <a:rPr altLang="en-US" lang="zh-CN" noProof="1"/>
              <a:t>第五级</a:t>
            </a:r>
          </a:p>
        </p:txBody>
      </p:sp>
      <p:sp>
        <p:nvSpPr>
          <p:cNvPr id="1049870" name="竖排标题 1"/>
          <p:cNvSpPr>
            <a:spLocks noGrp="1"/>
          </p:cNvSpPr>
          <p:nvPr>
            <p:ph type="title" orient="vert"/>
          </p:nvPr>
        </p:nvSpPr>
        <p:spPr>
          <a:xfrm>
            <a:off x="7004051" y="214313"/>
            <a:ext cx="1951038" cy="5918200"/>
          </a:xfrm>
        </p:spPr>
        <p:txBody>
          <a:bodyPr vert="eaVert"/>
          <a:p>
            <a:r>
              <a:rPr altLang="en-US" lang="zh-CN" noProof="1"/>
              <a:t>单击此处编辑母版标题样式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220" name=""/>
        <p:cNvGrpSpPr/>
        <p:nvPr/>
      </p:nvGrpSpPr>
      <p:grpSpPr>
        <a:xfrm rot="0">
          <a:off x="0" y="0"/>
          <a:ext cx="0" cy="0"/>
          <a:chOff x="0" y="0"/>
          <a:chExt cx="0" cy="0"/>
        </a:xfrm>
      </p:grpSpPr>
      <p:grpSp>
        <p:nvGrpSpPr>
          <p:cNvPr id="221" name=""/>
          <p:cNvGrpSpPr/>
          <p:nvPr/>
        </p:nvGrpSpPr>
        <p:grpSpPr>
          <a:xfrm rot="0">
            <a:off x="179387" y="115887"/>
            <a:ext cx="8542338" cy="1052512"/>
            <a:chOff x="80" y="255"/>
            <a:chExt cx="5381" cy="663"/>
          </a:xfrm>
        </p:grpSpPr>
        <p:sp>
          <p:nvSpPr>
            <p:cNvPr id="1048634" name="矩形 4097"/>
            <p:cNvSpPr/>
            <p:nvPr/>
          </p:nvSpPr>
          <p:spPr>
            <a:xfrm rot="0">
              <a:off x="263" y="323"/>
              <a:ext cx="276" cy="299"/>
            </a:xfrm>
            <a:prstGeom prst="rect"/>
            <a:solidFill>
              <a:schemeClr val="accent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635" name="矩形 4098"/>
            <p:cNvSpPr/>
            <p:nvPr/>
          </p:nvSpPr>
          <p:spPr>
            <a:xfrm rot="0">
              <a:off x="504" y="323"/>
              <a:ext cx="207" cy="299"/>
            </a:xfrm>
            <a:prstGeom prst="rect"/>
            <a:gradFill rotWithShape="0">
              <a:gsLst>
                <a:gs pos="0">
                  <a:schemeClr val="accent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636" name="矩形 4099"/>
            <p:cNvSpPr/>
            <p:nvPr/>
          </p:nvSpPr>
          <p:spPr>
            <a:xfrm rot="0">
              <a:off x="341" y="589"/>
              <a:ext cx="266" cy="299"/>
            </a:xfrm>
            <a:prstGeom prst="rect"/>
            <a:solidFill>
              <a:schemeClr val="folHlink"/>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637" name="矩形 4100"/>
            <p:cNvSpPr/>
            <p:nvPr/>
          </p:nvSpPr>
          <p:spPr>
            <a:xfrm rot="0">
              <a:off x="574" y="589"/>
              <a:ext cx="232" cy="299"/>
            </a:xfrm>
            <a:prstGeom prst="rect"/>
            <a:gradFill rotWithShape="0">
              <a:gsLst>
                <a:gs pos="0">
                  <a:schemeClr val="folHlink">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638" name="矩形 4101"/>
            <p:cNvSpPr/>
            <p:nvPr/>
          </p:nvSpPr>
          <p:spPr>
            <a:xfrm rot="0">
              <a:off x="80" y="543"/>
              <a:ext cx="353" cy="266"/>
            </a:xfrm>
            <a:prstGeom prst="rect"/>
            <a:gradFill rotWithShape="0">
              <a:gsLst>
                <a:gs pos="0">
                  <a:schemeClr val="lt1">
                    <a:alpha val="100000"/>
                  </a:schemeClr>
                </a:gs>
                <a:gs pos="100000">
                  <a:schemeClr val="hlink">
                    <a:alpha val="100000"/>
                  </a:schemeClr>
                </a:gs>
              </a:gsLst>
              <a:lin ang="1890000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639" name="矩形 4102"/>
            <p:cNvSpPr/>
            <p:nvPr/>
          </p:nvSpPr>
          <p:spPr>
            <a:xfrm rot="0">
              <a:off x="480" y="255"/>
              <a:ext cx="20" cy="663"/>
            </a:xfrm>
            <a:prstGeom prst="rect"/>
            <a:solidFill>
              <a:schemeClr val="dk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640" name="矩形 4103"/>
            <p:cNvSpPr/>
            <p:nvPr/>
          </p:nvSpPr>
          <p:spPr>
            <a:xfrm rot="0">
              <a:off x="279" y="753"/>
              <a:ext cx="5182" cy="2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grpSp>
      <p:sp>
        <p:nvSpPr>
          <p:cNvPr id="1048641" name="矩形 4111"/>
          <p:cNvSpPr/>
          <p:nvPr/>
        </p:nvSpPr>
        <p:spPr>
          <a:xfrm rot="0">
            <a:off x="658812" y="6237287"/>
            <a:ext cx="8226425" cy="3175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644" name="日期占位符 4106"/>
          <p:cNvSpPr/>
          <p:nvPr>
            <p:ph type="dt" sz="half" idx="2"/>
          </p:nvPr>
        </p:nvSpPr>
        <p:spPr>
          <a:xfrm rot="0">
            <a:off x="1162050" y="6243637"/>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Clr>
                <a:srgbClr val="000000"/>
              </a:buClr>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Clr>
                  <a:srgbClr val="000000"/>
                </a:buClr>
                <a:buNone/>
              </a:pPr>
            </a:fld>
            <a:endParaRPr altLang="en-US" sz="1400" lang="zh-CN">
              <a:solidFill>
                <a:srgbClr val="45516B"/>
              </a:solidFill>
              <a:ea typeface="宋体" pitchFamily="2" charset="-122"/>
            </a:endParaRPr>
          </a:p>
        </p:txBody>
      </p:sp>
      <p:sp>
        <p:nvSpPr>
          <p:cNvPr id="1048645" name="页脚占位符 4107"/>
          <p:cNvSpPr/>
          <p:nvPr>
            <p:ph type="ftr" sz="quarter" idx="3"/>
          </p:nvPr>
        </p:nvSpPr>
        <p:spPr>
          <a:xfrm rot="0">
            <a:off x="3348037" y="6243637"/>
            <a:ext cx="3240087"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Clr>
                <a:srgbClr val="000000"/>
              </a:buClr>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646" name="灯片编号占位符 4108"/>
          <p:cNvSpPr/>
          <p:nvPr>
            <p:ph type="sldNum" sz="quarter" idx="4"/>
          </p:nvPr>
        </p:nvSpPr>
        <p:spPr>
          <a:xfrm rot="0">
            <a:off x="6877050" y="6243637"/>
            <a:ext cx="20701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r" eaLnBrk="1" hangingPunct="1" latinLnBrk="1" lvl="0">
              <a:spcBef>
                <a:spcPct val="20000"/>
              </a:spcBef>
              <a:buNone/>
            </a:pPr>
            <a:fld id="{566ABCEB-ACFC-4714-9973-3DA970169C29}" type="slidenum">
              <a:rPr altLang="en-US" sz="1400" lang="zh-CN">
                <a:solidFill>
                  <a:srgbClr val="45516B"/>
                </a:solidFill>
                <a:latin typeface="Arial" pitchFamily="34" charset="0"/>
              </a:rPr>
              <a:pPr algn="r" eaLnBrk="1" hangingPunct="1" latinLnBrk="1" lvl="0">
                <a:spcBef>
                  <a:spcPct val="20000"/>
                </a:spcBef>
                <a:buNone/>
              </a:pPr>
            </a:fld>
            <a:r>
              <a:rPr altLang="zh-CN" sz="1400" lang="en-US">
                <a:solidFill>
                  <a:schemeClr val="accent2"/>
                </a:solidFill>
              </a:rPr>
              <a:t> </a:t>
            </a:r>
          </a:p>
        </p:txBody>
      </p:sp>
      <p:sp>
        <p:nvSpPr>
          <p:cNvPr id="1048649" name="内容占位符 3"/>
          <p:cNvSpPr>
            <a:spLocks noGrp="1"/>
          </p:cNvSpPr>
          <p:nvPr>
            <p:ph sz="half" idx="2"/>
          </p:nvPr>
        </p:nvSpPr>
        <p:spPr>
          <a:xfrm>
            <a:off x="4629150" y="1825625"/>
            <a:ext cx="3886200" cy="4351338"/>
          </a:xfrm>
        </p:spPr>
        <p:txBody>
          <a:bodyPr/>
          <a:p>
            <a:pPr lvl="0"/>
            <a:r>
              <a:rPr altLang="en-US" lang="zh-CN" noProof="1"/>
              <a:t>单击此处编辑母版文本样式</a:t>
            </a:r>
          </a:p>
          <a:p>
            <a:pPr lvl="1"/>
            <a:r>
              <a:rPr altLang="en-US" lang="zh-CN" noProof="1"/>
              <a:t>第二级</a:t>
            </a:r>
          </a:p>
          <a:p>
            <a:pPr lvl="2"/>
            <a:r>
              <a:rPr altLang="en-US" lang="zh-CN" noProof="1"/>
              <a:t>第三级</a:t>
            </a:r>
          </a:p>
          <a:p>
            <a:pPr lvl="3"/>
            <a:r>
              <a:rPr altLang="en-US" lang="zh-CN" noProof="1"/>
              <a:t>第四级</a:t>
            </a:r>
          </a:p>
          <a:p>
            <a:pPr lvl="4"/>
            <a:r>
              <a:rPr altLang="en-US" lang="zh-CN" noProof="1"/>
              <a:t>第五级</a:t>
            </a:r>
          </a:p>
        </p:txBody>
      </p:sp>
      <p:sp>
        <p:nvSpPr>
          <p:cNvPr id="1048648" name="文本占位符 2"/>
          <p:cNvSpPr>
            <a:spLocks noGrp="1"/>
          </p:cNvSpPr>
          <p:nvPr>
            <p:ph type="body" sz="half" idx="1"/>
          </p:nvPr>
        </p:nvSpPr>
        <p:spPr>
          <a:xfrm>
            <a:off x="628650" y="1825625"/>
            <a:ext cx="3886200" cy="4351338"/>
          </a:xfrm>
        </p:spPr>
        <p:txBody>
          <a:bodyPr/>
          <a:p>
            <a:pPr lvl="0"/>
            <a:r>
              <a:rPr altLang="en-US" lang="zh-CN" noProof="1"/>
              <a:t>单击此处编辑母版文本样式</a:t>
            </a:r>
          </a:p>
          <a:p>
            <a:pPr lvl="1"/>
            <a:r>
              <a:rPr altLang="en-US" lang="zh-CN" noProof="1"/>
              <a:t>第二级</a:t>
            </a:r>
          </a:p>
          <a:p>
            <a:pPr lvl="2"/>
            <a:r>
              <a:rPr altLang="en-US" lang="zh-CN" noProof="1"/>
              <a:t>第三级</a:t>
            </a:r>
          </a:p>
          <a:p>
            <a:pPr lvl="3"/>
            <a:r>
              <a:rPr altLang="en-US" lang="zh-CN" noProof="1"/>
              <a:t>第四级</a:t>
            </a:r>
          </a:p>
          <a:p>
            <a:pPr lvl="4"/>
            <a:r>
              <a:rPr altLang="en-US" lang="zh-CN" noProof="1"/>
              <a:t>第五级</a:t>
            </a:r>
          </a:p>
        </p:txBody>
      </p:sp>
      <p:sp>
        <p:nvSpPr>
          <p:cNvPr id="1048647" name="标题 1"/>
          <p:cNvSpPr>
            <a:spLocks noGrp="1"/>
          </p:cNvSpPr>
          <p:nvPr>
            <p:ph type="title"/>
          </p:nvPr>
        </p:nvSpPr>
        <p:spPr/>
        <p:txBody>
          <a:bodyPr/>
          <a:p>
            <a:r>
              <a:rPr altLang="en-US" lang="zh-CN" noProof="1"/>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278" name=""/>
        <p:cNvGrpSpPr/>
        <p:nvPr/>
      </p:nvGrpSpPr>
      <p:grpSpPr>
        <a:xfrm rot="0">
          <a:off x="0" y="0"/>
          <a:ext cx="0" cy="0"/>
          <a:chOff x="0" y="0"/>
          <a:chExt cx="0" cy="0"/>
        </a:xfrm>
      </p:grpSpPr>
      <p:grpSp>
        <p:nvGrpSpPr>
          <p:cNvPr id="279" name=""/>
          <p:cNvGrpSpPr/>
          <p:nvPr/>
        </p:nvGrpSpPr>
        <p:grpSpPr>
          <a:xfrm rot="0">
            <a:off x="179387" y="115887"/>
            <a:ext cx="8542338" cy="1052512"/>
            <a:chOff x="80" y="255"/>
            <a:chExt cx="5381" cy="663"/>
          </a:xfrm>
        </p:grpSpPr>
        <p:sp>
          <p:nvSpPr>
            <p:cNvPr id="1048931" name="矩形 4097"/>
            <p:cNvSpPr/>
            <p:nvPr/>
          </p:nvSpPr>
          <p:spPr>
            <a:xfrm rot="0">
              <a:off x="263" y="323"/>
              <a:ext cx="276" cy="299"/>
            </a:xfrm>
            <a:prstGeom prst="rect"/>
            <a:solidFill>
              <a:schemeClr val="accent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932" name="矩形 4098"/>
            <p:cNvSpPr/>
            <p:nvPr/>
          </p:nvSpPr>
          <p:spPr>
            <a:xfrm rot="0">
              <a:off x="504" y="323"/>
              <a:ext cx="207" cy="299"/>
            </a:xfrm>
            <a:prstGeom prst="rect"/>
            <a:gradFill rotWithShape="0">
              <a:gsLst>
                <a:gs pos="0">
                  <a:schemeClr val="accent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933" name="矩形 4099"/>
            <p:cNvSpPr/>
            <p:nvPr/>
          </p:nvSpPr>
          <p:spPr>
            <a:xfrm rot="0">
              <a:off x="341" y="589"/>
              <a:ext cx="266" cy="299"/>
            </a:xfrm>
            <a:prstGeom prst="rect"/>
            <a:solidFill>
              <a:schemeClr val="folHlink"/>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934" name="矩形 4100"/>
            <p:cNvSpPr/>
            <p:nvPr/>
          </p:nvSpPr>
          <p:spPr>
            <a:xfrm rot="0">
              <a:off x="574" y="589"/>
              <a:ext cx="232" cy="299"/>
            </a:xfrm>
            <a:prstGeom prst="rect"/>
            <a:gradFill rotWithShape="0">
              <a:gsLst>
                <a:gs pos="0">
                  <a:schemeClr val="folHlink">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935" name="矩形 4101"/>
            <p:cNvSpPr/>
            <p:nvPr/>
          </p:nvSpPr>
          <p:spPr>
            <a:xfrm rot="0">
              <a:off x="80" y="543"/>
              <a:ext cx="353" cy="266"/>
            </a:xfrm>
            <a:prstGeom prst="rect"/>
            <a:gradFill rotWithShape="0">
              <a:gsLst>
                <a:gs pos="0">
                  <a:schemeClr val="lt1">
                    <a:alpha val="100000"/>
                  </a:schemeClr>
                </a:gs>
                <a:gs pos="100000">
                  <a:schemeClr val="hlink">
                    <a:alpha val="100000"/>
                  </a:schemeClr>
                </a:gs>
              </a:gsLst>
              <a:lin ang="1890000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936" name="矩形 4102"/>
            <p:cNvSpPr/>
            <p:nvPr/>
          </p:nvSpPr>
          <p:spPr>
            <a:xfrm rot="0">
              <a:off x="480" y="255"/>
              <a:ext cx="20" cy="663"/>
            </a:xfrm>
            <a:prstGeom prst="rect"/>
            <a:solidFill>
              <a:schemeClr val="dk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937" name="矩形 4103"/>
            <p:cNvSpPr/>
            <p:nvPr/>
          </p:nvSpPr>
          <p:spPr>
            <a:xfrm rot="0">
              <a:off x="279" y="753"/>
              <a:ext cx="5182" cy="2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grpSp>
      <p:sp>
        <p:nvSpPr>
          <p:cNvPr id="1048938" name="矩形 4111"/>
          <p:cNvSpPr/>
          <p:nvPr/>
        </p:nvSpPr>
        <p:spPr>
          <a:xfrm rot="0">
            <a:off x="658812" y="6237287"/>
            <a:ext cx="8226425" cy="3175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941" name="日期占位符 4106"/>
          <p:cNvSpPr/>
          <p:nvPr>
            <p:ph type="dt" sz="half" idx="2"/>
          </p:nvPr>
        </p:nvSpPr>
        <p:spPr>
          <a:xfrm rot="0">
            <a:off x="1162050" y="6243637"/>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Clr>
                <a:srgbClr val="000000"/>
              </a:buClr>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Clr>
                  <a:srgbClr val="000000"/>
                </a:buClr>
                <a:buNone/>
              </a:pPr>
            </a:fld>
            <a:endParaRPr altLang="en-US" sz="1400" lang="zh-CN">
              <a:solidFill>
                <a:srgbClr val="45516B"/>
              </a:solidFill>
              <a:ea typeface="宋体" pitchFamily="2" charset="-122"/>
            </a:endParaRPr>
          </a:p>
        </p:txBody>
      </p:sp>
      <p:sp>
        <p:nvSpPr>
          <p:cNvPr id="1048942" name="页脚占位符 4107"/>
          <p:cNvSpPr/>
          <p:nvPr>
            <p:ph type="ftr" sz="quarter" idx="3"/>
          </p:nvPr>
        </p:nvSpPr>
        <p:spPr>
          <a:xfrm rot="0">
            <a:off x="3348037" y="6243637"/>
            <a:ext cx="3240087"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Clr>
                <a:srgbClr val="000000"/>
              </a:buClr>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943" name="灯片编号占位符 4108"/>
          <p:cNvSpPr/>
          <p:nvPr>
            <p:ph type="sldNum" sz="quarter" idx="4"/>
          </p:nvPr>
        </p:nvSpPr>
        <p:spPr>
          <a:xfrm rot="0">
            <a:off x="6877050" y="6243637"/>
            <a:ext cx="20701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r" eaLnBrk="1" hangingPunct="1" latinLnBrk="1" lvl="0">
              <a:spcBef>
                <a:spcPct val="20000"/>
              </a:spcBef>
              <a:buNone/>
            </a:pPr>
            <a:fld id="{566ABCEB-ACFC-4714-9973-3DA970169C29}" type="slidenum">
              <a:rPr altLang="en-US" sz="1400" lang="zh-CN">
                <a:solidFill>
                  <a:srgbClr val="45516B"/>
                </a:solidFill>
                <a:latin typeface="Arial" pitchFamily="34" charset="0"/>
              </a:rPr>
              <a:pPr algn="r" eaLnBrk="1" hangingPunct="1" latinLnBrk="1" lvl="0">
                <a:spcBef>
                  <a:spcPct val="20000"/>
                </a:spcBef>
                <a:buNone/>
              </a:pPr>
            </a:fld>
            <a:r>
              <a:rPr altLang="zh-CN" sz="1400" lang="en-US">
                <a:solidFill>
                  <a:schemeClr val="accent2"/>
                </a:solidFill>
              </a:rPr>
              <a:t> </a:t>
            </a:r>
          </a:p>
        </p:txBody>
      </p:sp>
      <p:sp>
        <p:nvSpPr>
          <p:cNvPr id="1048947" name="内容占位符 4"/>
          <p:cNvSpPr>
            <a:spLocks noGrp="1"/>
          </p:cNvSpPr>
          <p:nvPr>
            <p:ph sz="quarter" idx="3"/>
          </p:nvPr>
        </p:nvSpPr>
        <p:spPr>
          <a:xfrm>
            <a:off x="4629150" y="4076700"/>
            <a:ext cx="3886200" cy="2100263"/>
          </a:xfrm>
        </p:spPr>
        <p:txBody>
          <a:bodyPr/>
          <a:p>
            <a:pPr lvl="0"/>
            <a:r>
              <a:rPr altLang="en-US" lang="zh-CN" noProof="1"/>
              <a:t>单击此处编辑母版文本样式</a:t>
            </a:r>
          </a:p>
          <a:p>
            <a:pPr lvl="1"/>
            <a:r>
              <a:rPr altLang="en-US" lang="zh-CN" noProof="1"/>
              <a:t>第二级</a:t>
            </a:r>
          </a:p>
          <a:p>
            <a:pPr lvl="2"/>
            <a:r>
              <a:rPr altLang="en-US" lang="zh-CN" noProof="1"/>
              <a:t>第三级</a:t>
            </a:r>
          </a:p>
          <a:p>
            <a:pPr lvl="3"/>
            <a:r>
              <a:rPr altLang="en-US" lang="zh-CN" noProof="1"/>
              <a:t>第四级</a:t>
            </a:r>
          </a:p>
          <a:p>
            <a:pPr lvl="4"/>
            <a:r>
              <a:rPr altLang="en-US" lang="zh-CN" noProof="1"/>
              <a:t>第五级</a:t>
            </a:r>
          </a:p>
        </p:txBody>
      </p:sp>
      <p:sp>
        <p:nvSpPr>
          <p:cNvPr id="1048946" name="内容占位符 3"/>
          <p:cNvSpPr>
            <a:spLocks noGrp="1"/>
          </p:cNvSpPr>
          <p:nvPr>
            <p:ph sz="quarter" idx="2"/>
          </p:nvPr>
        </p:nvSpPr>
        <p:spPr>
          <a:xfrm>
            <a:off x="4629150" y="1825625"/>
            <a:ext cx="3886200" cy="2098675"/>
          </a:xfrm>
        </p:spPr>
        <p:txBody>
          <a:bodyPr/>
          <a:p>
            <a:pPr lvl="0"/>
            <a:r>
              <a:rPr altLang="en-US" lang="zh-CN" noProof="1"/>
              <a:t>单击此处编辑母版文本样式</a:t>
            </a:r>
          </a:p>
          <a:p>
            <a:pPr lvl="1"/>
            <a:r>
              <a:rPr altLang="en-US" lang="zh-CN" noProof="1"/>
              <a:t>第二级</a:t>
            </a:r>
          </a:p>
          <a:p>
            <a:pPr lvl="2"/>
            <a:r>
              <a:rPr altLang="en-US" lang="zh-CN" noProof="1"/>
              <a:t>第三级</a:t>
            </a:r>
          </a:p>
          <a:p>
            <a:pPr lvl="3"/>
            <a:r>
              <a:rPr altLang="en-US" lang="zh-CN" noProof="1"/>
              <a:t>第四级</a:t>
            </a:r>
          </a:p>
          <a:p>
            <a:pPr lvl="4"/>
            <a:r>
              <a:rPr altLang="en-US" lang="zh-CN" noProof="1"/>
              <a:t>第五级</a:t>
            </a:r>
          </a:p>
        </p:txBody>
      </p:sp>
      <p:sp>
        <p:nvSpPr>
          <p:cNvPr id="1048945" name="文本占位符 2"/>
          <p:cNvSpPr>
            <a:spLocks noGrp="1"/>
          </p:cNvSpPr>
          <p:nvPr>
            <p:ph type="body" sz="half" idx="1"/>
          </p:nvPr>
        </p:nvSpPr>
        <p:spPr>
          <a:xfrm>
            <a:off x="628650" y="1825625"/>
            <a:ext cx="3886200" cy="4351338"/>
          </a:xfrm>
        </p:spPr>
        <p:txBody>
          <a:bodyPr/>
          <a:p>
            <a:pPr lvl="0"/>
            <a:r>
              <a:rPr altLang="en-US" lang="zh-CN" noProof="1"/>
              <a:t>单击此处编辑母版文本样式</a:t>
            </a:r>
          </a:p>
          <a:p>
            <a:pPr lvl="1"/>
            <a:r>
              <a:rPr altLang="en-US" lang="zh-CN" noProof="1"/>
              <a:t>第二级</a:t>
            </a:r>
          </a:p>
          <a:p>
            <a:pPr lvl="2"/>
            <a:r>
              <a:rPr altLang="en-US" lang="zh-CN" noProof="1"/>
              <a:t>第三级</a:t>
            </a:r>
          </a:p>
          <a:p>
            <a:pPr lvl="3"/>
            <a:r>
              <a:rPr altLang="en-US" lang="zh-CN" noProof="1"/>
              <a:t>第四级</a:t>
            </a:r>
          </a:p>
          <a:p>
            <a:pPr lvl="4"/>
            <a:r>
              <a:rPr altLang="en-US" lang="zh-CN" noProof="1"/>
              <a:t>第五级</a:t>
            </a:r>
          </a:p>
        </p:txBody>
      </p:sp>
      <p:sp>
        <p:nvSpPr>
          <p:cNvPr id="1048944" name="标题 1"/>
          <p:cNvSpPr>
            <a:spLocks noGrp="1"/>
          </p:cNvSpPr>
          <p:nvPr>
            <p:ph type="title"/>
          </p:nvPr>
        </p:nvSpPr>
        <p:spPr/>
        <p:txBody>
          <a:bodyPr/>
          <a:p>
            <a:r>
              <a:rPr altLang="en-US" lang="zh-CN" noProof="1"/>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213" name=""/>
        <p:cNvGrpSpPr/>
        <p:nvPr/>
      </p:nvGrpSpPr>
      <p:grpSpPr>
        <a:xfrm rot="0">
          <a:off x="0" y="0"/>
          <a:ext cx="0" cy="0"/>
          <a:chOff x="0" y="0"/>
          <a:chExt cx="0" cy="0"/>
        </a:xfrm>
      </p:grpSpPr>
      <p:grpSp>
        <p:nvGrpSpPr>
          <p:cNvPr id="214" name=""/>
          <p:cNvGrpSpPr/>
          <p:nvPr/>
        </p:nvGrpSpPr>
        <p:grpSpPr>
          <a:xfrm rot="0">
            <a:off x="179387" y="115887"/>
            <a:ext cx="8542338" cy="1052512"/>
            <a:chOff x="80" y="255"/>
            <a:chExt cx="5381" cy="663"/>
          </a:xfrm>
        </p:grpSpPr>
        <p:sp>
          <p:nvSpPr>
            <p:cNvPr id="1048605" name="矩形 4097"/>
            <p:cNvSpPr/>
            <p:nvPr/>
          </p:nvSpPr>
          <p:spPr>
            <a:xfrm rot="0">
              <a:off x="263" y="323"/>
              <a:ext cx="276" cy="299"/>
            </a:xfrm>
            <a:prstGeom prst="rect"/>
            <a:solidFill>
              <a:schemeClr val="accent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606" name="矩形 4098"/>
            <p:cNvSpPr/>
            <p:nvPr/>
          </p:nvSpPr>
          <p:spPr>
            <a:xfrm rot="0">
              <a:off x="504" y="323"/>
              <a:ext cx="207" cy="299"/>
            </a:xfrm>
            <a:prstGeom prst="rect"/>
            <a:gradFill rotWithShape="0">
              <a:gsLst>
                <a:gs pos="0">
                  <a:schemeClr val="accent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607" name="矩形 4099"/>
            <p:cNvSpPr/>
            <p:nvPr/>
          </p:nvSpPr>
          <p:spPr>
            <a:xfrm rot="0">
              <a:off x="341" y="589"/>
              <a:ext cx="266" cy="299"/>
            </a:xfrm>
            <a:prstGeom prst="rect"/>
            <a:solidFill>
              <a:schemeClr val="folHlink"/>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608" name="矩形 4100"/>
            <p:cNvSpPr/>
            <p:nvPr/>
          </p:nvSpPr>
          <p:spPr>
            <a:xfrm rot="0">
              <a:off x="574" y="589"/>
              <a:ext cx="232" cy="299"/>
            </a:xfrm>
            <a:prstGeom prst="rect"/>
            <a:gradFill rotWithShape="0">
              <a:gsLst>
                <a:gs pos="0">
                  <a:schemeClr val="folHlink">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609" name="矩形 4101"/>
            <p:cNvSpPr/>
            <p:nvPr/>
          </p:nvSpPr>
          <p:spPr>
            <a:xfrm rot="0">
              <a:off x="80" y="543"/>
              <a:ext cx="353" cy="266"/>
            </a:xfrm>
            <a:prstGeom prst="rect"/>
            <a:gradFill rotWithShape="0">
              <a:gsLst>
                <a:gs pos="0">
                  <a:schemeClr val="lt1">
                    <a:alpha val="100000"/>
                  </a:schemeClr>
                </a:gs>
                <a:gs pos="100000">
                  <a:schemeClr val="hlink">
                    <a:alpha val="100000"/>
                  </a:schemeClr>
                </a:gs>
              </a:gsLst>
              <a:lin ang="1890000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610" name="矩形 4102"/>
            <p:cNvSpPr/>
            <p:nvPr/>
          </p:nvSpPr>
          <p:spPr>
            <a:xfrm rot="0">
              <a:off x="480" y="255"/>
              <a:ext cx="20" cy="663"/>
            </a:xfrm>
            <a:prstGeom prst="rect"/>
            <a:solidFill>
              <a:schemeClr val="dk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611" name="矩形 4103"/>
            <p:cNvSpPr/>
            <p:nvPr/>
          </p:nvSpPr>
          <p:spPr>
            <a:xfrm rot="0">
              <a:off x="279" y="753"/>
              <a:ext cx="5182" cy="2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grpSp>
      <p:sp>
        <p:nvSpPr>
          <p:cNvPr id="1048612" name="矩形 4111"/>
          <p:cNvSpPr/>
          <p:nvPr/>
        </p:nvSpPr>
        <p:spPr>
          <a:xfrm rot="0">
            <a:off x="658812" y="6237287"/>
            <a:ext cx="8226425" cy="3175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615" name="日期占位符 4106"/>
          <p:cNvSpPr/>
          <p:nvPr>
            <p:ph type="dt" sz="half" idx="2"/>
          </p:nvPr>
        </p:nvSpPr>
        <p:spPr>
          <a:xfrm rot="0">
            <a:off x="1162050" y="6243637"/>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Clr>
                <a:srgbClr val="000000"/>
              </a:buClr>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Clr>
                  <a:srgbClr val="000000"/>
                </a:buClr>
                <a:buNone/>
              </a:pPr>
            </a:fld>
            <a:endParaRPr altLang="en-US" sz="1400" lang="zh-CN">
              <a:solidFill>
                <a:srgbClr val="45516B"/>
              </a:solidFill>
              <a:ea typeface="宋体" pitchFamily="2" charset="-122"/>
            </a:endParaRPr>
          </a:p>
        </p:txBody>
      </p:sp>
      <p:sp>
        <p:nvSpPr>
          <p:cNvPr id="1048616" name="页脚占位符 4107"/>
          <p:cNvSpPr/>
          <p:nvPr>
            <p:ph type="ftr" sz="quarter" idx="3"/>
          </p:nvPr>
        </p:nvSpPr>
        <p:spPr>
          <a:xfrm rot="0">
            <a:off x="3348037" y="6243637"/>
            <a:ext cx="3240087"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Clr>
                <a:srgbClr val="000000"/>
              </a:buClr>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617" name="灯片编号占位符 4108"/>
          <p:cNvSpPr/>
          <p:nvPr>
            <p:ph type="sldNum" sz="quarter" idx="4"/>
          </p:nvPr>
        </p:nvSpPr>
        <p:spPr>
          <a:xfrm rot="0">
            <a:off x="6877050" y="6243637"/>
            <a:ext cx="20701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r" eaLnBrk="1" hangingPunct="1" latinLnBrk="1" lvl="0">
              <a:spcBef>
                <a:spcPct val="20000"/>
              </a:spcBef>
              <a:buNone/>
            </a:pPr>
            <a:fld id="{566ABCEB-ACFC-4714-9973-3DA970169C29}" type="slidenum">
              <a:rPr altLang="en-US" sz="1400" lang="zh-CN">
                <a:solidFill>
                  <a:srgbClr val="45516B"/>
                </a:solidFill>
                <a:latin typeface="Arial" pitchFamily="34" charset="0"/>
              </a:rPr>
              <a:pPr algn="r" eaLnBrk="1" hangingPunct="1" latinLnBrk="1" lvl="0">
                <a:spcBef>
                  <a:spcPct val="20000"/>
                </a:spcBef>
                <a:buNone/>
              </a:pPr>
            </a:fld>
            <a:r>
              <a:rPr altLang="zh-CN" sz="1400" lang="en-US">
                <a:solidFill>
                  <a:schemeClr val="accent2"/>
                </a:solidFill>
              </a:rPr>
              <a:t> </a:t>
            </a:r>
          </a:p>
        </p:txBody>
      </p:sp>
      <p:sp>
        <p:nvSpPr>
          <p:cNvPr id="1048619" name="内容占位符 2"/>
          <p:cNvSpPr>
            <a:spLocks noGrp="1"/>
          </p:cNvSpPr>
          <p:nvPr>
            <p:ph idx="1"/>
          </p:nvPr>
        </p:nvSpPr>
        <p:spPr/>
        <p:txBody>
          <a:bodyPr/>
          <a:p>
            <a:pPr lvl="0"/>
            <a:r>
              <a:rPr altLang="en-US" lang="zh-CN" noProof="1"/>
              <a:t>单击此处编辑母版文本样式</a:t>
            </a:r>
          </a:p>
          <a:p>
            <a:pPr lvl="1"/>
            <a:r>
              <a:rPr altLang="en-US" lang="zh-CN" noProof="1"/>
              <a:t>第二级</a:t>
            </a:r>
          </a:p>
          <a:p>
            <a:pPr lvl="2"/>
            <a:r>
              <a:rPr altLang="en-US" lang="zh-CN" noProof="1"/>
              <a:t>第三级</a:t>
            </a:r>
          </a:p>
          <a:p>
            <a:pPr lvl="3"/>
            <a:r>
              <a:rPr altLang="en-US" lang="zh-CN" noProof="1"/>
              <a:t>第四级</a:t>
            </a:r>
          </a:p>
          <a:p>
            <a:pPr lvl="4"/>
            <a:r>
              <a:rPr altLang="en-US" lang="zh-CN" noProof="1"/>
              <a:t>第五级</a:t>
            </a:r>
          </a:p>
        </p:txBody>
      </p:sp>
      <p:sp>
        <p:nvSpPr>
          <p:cNvPr id="1048618" name="标题 1"/>
          <p:cNvSpPr>
            <a:spLocks noGrp="1"/>
          </p:cNvSpPr>
          <p:nvPr>
            <p:ph type="title"/>
          </p:nvPr>
        </p:nvSpPr>
        <p:spPr/>
        <p:txBody>
          <a:bodyPr/>
          <a:p>
            <a:r>
              <a:rPr altLang="en-US" lang="zh-CN" noProof="1"/>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440" name=""/>
        <p:cNvGrpSpPr/>
        <p:nvPr/>
      </p:nvGrpSpPr>
      <p:grpSpPr>
        <a:xfrm rot="0">
          <a:off x="0" y="0"/>
          <a:ext cx="0" cy="0"/>
          <a:chOff x="0" y="0"/>
          <a:chExt cx="0" cy="0"/>
        </a:xfrm>
      </p:grpSpPr>
      <p:grpSp>
        <p:nvGrpSpPr>
          <p:cNvPr id="441" name=""/>
          <p:cNvGrpSpPr/>
          <p:nvPr/>
        </p:nvGrpSpPr>
        <p:grpSpPr>
          <a:xfrm rot="0">
            <a:off x="179387" y="115887"/>
            <a:ext cx="8542338" cy="1052512"/>
            <a:chOff x="80" y="255"/>
            <a:chExt cx="5381" cy="663"/>
          </a:xfrm>
        </p:grpSpPr>
        <p:sp>
          <p:nvSpPr>
            <p:cNvPr id="1049761" name="矩形 4097"/>
            <p:cNvSpPr/>
            <p:nvPr/>
          </p:nvSpPr>
          <p:spPr>
            <a:xfrm rot="0">
              <a:off x="263" y="323"/>
              <a:ext cx="276" cy="299"/>
            </a:xfrm>
            <a:prstGeom prst="rect"/>
            <a:solidFill>
              <a:schemeClr val="accent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762" name="矩形 4098"/>
            <p:cNvSpPr/>
            <p:nvPr/>
          </p:nvSpPr>
          <p:spPr>
            <a:xfrm rot="0">
              <a:off x="504" y="323"/>
              <a:ext cx="207" cy="299"/>
            </a:xfrm>
            <a:prstGeom prst="rect"/>
            <a:gradFill rotWithShape="0">
              <a:gsLst>
                <a:gs pos="0">
                  <a:schemeClr val="accent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763" name="矩形 4099"/>
            <p:cNvSpPr/>
            <p:nvPr/>
          </p:nvSpPr>
          <p:spPr>
            <a:xfrm rot="0">
              <a:off x="341" y="589"/>
              <a:ext cx="266" cy="299"/>
            </a:xfrm>
            <a:prstGeom prst="rect"/>
            <a:solidFill>
              <a:schemeClr val="folHlink"/>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764" name="矩形 4100"/>
            <p:cNvSpPr/>
            <p:nvPr/>
          </p:nvSpPr>
          <p:spPr>
            <a:xfrm rot="0">
              <a:off x="574" y="589"/>
              <a:ext cx="232" cy="299"/>
            </a:xfrm>
            <a:prstGeom prst="rect"/>
            <a:gradFill rotWithShape="0">
              <a:gsLst>
                <a:gs pos="0">
                  <a:schemeClr val="folHlink">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765" name="矩形 4101"/>
            <p:cNvSpPr/>
            <p:nvPr/>
          </p:nvSpPr>
          <p:spPr>
            <a:xfrm rot="0">
              <a:off x="80" y="543"/>
              <a:ext cx="353" cy="266"/>
            </a:xfrm>
            <a:prstGeom prst="rect"/>
            <a:gradFill rotWithShape="0">
              <a:gsLst>
                <a:gs pos="0">
                  <a:schemeClr val="lt1">
                    <a:alpha val="100000"/>
                  </a:schemeClr>
                </a:gs>
                <a:gs pos="100000">
                  <a:schemeClr val="hlink">
                    <a:alpha val="100000"/>
                  </a:schemeClr>
                </a:gs>
              </a:gsLst>
              <a:lin ang="1890000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766" name="矩形 4102"/>
            <p:cNvSpPr/>
            <p:nvPr/>
          </p:nvSpPr>
          <p:spPr>
            <a:xfrm rot="0">
              <a:off x="480" y="255"/>
              <a:ext cx="20" cy="663"/>
            </a:xfrm>
            <a:prstGeom prst="rect"/>
            <a:solidFill>
              <a:schemeClr val="dk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767" name="矩形 4103"/>
            <p:cNvSpPr/>
            <p:nvPr/>
          </p:nvSpPr>
          <p:spPr>
            <a:xfrm rot="0">
              <a:off x="279" y="753"/>
              <a:ext cx="5182" cy="2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grpSp>
      <p:sp>
        <p:nvSpPr>
          <p:cNvPr id="1049768" name="矩形 4111"/>
          <p:cNvSpPr/>
          <p:nvPr/>
        </p:nvSpPr>
        <p:spPr>
          <a:xfrm rot="0">
            <a:off x="658812" y="6237287"/>
            <a:ext cx="8226425" cy="3175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771" name="日期占位符 4106"/>
          <p:cNvSpPr/>
          <p:nvPr>
            <p:ph type="dt" sz="half" idx="2"/>
          </p:nvPr>
        </p:nvSpPr>
        <p:spPr>
          <a:xfrm rot="0">
            <a:off x="1162050" y="6243637"/>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Clr>
                <a:srgbClr val="000000"/>
              </a:buClr>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Clr>
                  <a:srgbClr val="000000"/>
                </a:buClr>
                <a:buNone/>
              </a:pPr>
            </a:fld>
            <a:endParaRPr altLang="en-US" sz="1400" lang="zh-CN">
              <a:solidFill>
                <a:srgbClr val="45516B"/>
              </a:solidFill>
              <a:ea typeface="宋体" pitchFamily="2" charset="-122"/>
            </a:endParaRPr>
          </a:p>
        </p:txBody>
      </p:sp>
      <p:sp>
        <p:nvSpPr>
          <p:cNvPr id="1049772" name="页脚占位符 4107"/>
          <p:cNvSpPr/>
          <p:nvPr>
            <p:ph type="ftr" sz="quarter" idx="3"/>
          </p:nvPr>
        </p:nvSpPr>
        <p:spPr>
          <a:xfrm rot="0">
            <a:off x="3348037" y="6243637"/>
            <a:ext cx="3240087"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Clr>
                <a:srgbClr val="000000"/>
              </a:buClr>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773" name="灯片编号占位符 4108"/>
          <p:cNvSpPr/>
          <p:nvPr>
            <p:ph type="sldNum" sz="quarter" idx="4"/>
          </p:nvPr>
        </p:nvSpPr>
        <p:spPr>
          <a:xfrm rot="0">
            <a:off x="6877050" y="6243637"/>
            <a:ext cx="20701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r" eaLnBrk="1" hangingPunct="1" latinLnBrk="1" lvl="0">
              <a:spcBef>
                <a:spcPct val="20000"/>
              </a:spcBef>
              <a:buNone/>
            </a:pPr>
            <a:fld id="{566ABCEB-ACFC-4714-9973-3DA970169C29}" type="slidenum">
              <a:rPr altLang="en-US" sz="1400" lang="zh-CN">
                <a:solidFill>
                  <a:srgbClr val="45516B"/>
                </a:solidFill>
                <a:latin typeface="Arial" pitchFamily="34" charset="0"/>
              </a:rPr>
              <a:pPr algn="r" eaLnBrk="1" hangingPunct="1" latinLnBrk="1" lvl="0">
                <a:spcBef>
                  <a:spcPct val="20000"/>
                </a:spcBef>
                <a:buNone/>
              </a:pPr>
            </a:fld>
            <a:r>
              <a:rPr altLang="zh-CN" sz="1400" lang="en-US">
                <a:solidFill>
                  <a:schemeClr val="accent2"/>
                </a:solidFill>
              </a:rPr>
              <a:t> </a:t>
            </a:r>
          </a:p>
        </p:txBody>
      </p:sp>
      <p:sp>
        <p:nvSpPr>
          <p:cNvPr id="1049775" name="文本占位符 2"/>
          <p:cNvSpPr>
            <a:spLocks noGrp="1"/>
          </p:cNvSpPr>
          <p:nvPr>
            <p:ph type="body" idx="1"/>
          </p:nvPr>
        </p:nvSpPr>
        <p:spPr>
          <a:xfrm>
            <a:off x="623888" y="4589463"/>
            <a:ext cx="7886700" cy="1500187"/>
          </a:xfrm>
        </p:spPr>
        <p:txBody>
          <a:bodyPr/>
          <a:lstStyle>
            <a:lvl1pPr indent="0" marL="0">
              <a:buNone/>
              <a:defRPr sz="1800">
                <a:solidFill>
                  <a:schemeClr val="tx1">
                    <a:tint val="75000"/>
                  </a:schemeClr>
                </a:solidFill>
              </a:defRPr>
            </a:lvl1pPr>
            <a:lvl2pPr indent="0" marL="342900">
              <a:buNone/>
              <a:defRPr sz="1500">
                <a:solidFill>
                  <a:schemeClr val="tx1">
                    <a:tint val="75000"/>
                  </a:schemeClr>
                </a:solidFill>
              </a:defRPr>
            </a:lvl2pPr>
            <a:lvl3pPr indent="0" marL="685800">
              <a:buNone/>
              <a:defRPr sz="1350">
                <a:solidFill>
                  <a:schemeClr val="tx1">
                    <a:tint val="75000"/>
                  </a:schemeClr>
                </a:solidFill>
              </a:defRPr>
            </a:lvl3pPr>
            <a:lvl4pPr indent="0" marL="1028700">
              <a:buNone/>
              <a:defRPr sz="1200">
                <a:solidFill>
                  <a:schemeClr val="tx1">
                    <a:tint val="75000"/>
                  </a:schemeClr>
                </a:solidFill>
              </a:defRPr>
            </a:lvl4pPr>
            <a:lvl5pPr indent="0" marL="1371600">
              <a:buNone/>
              <a:defRPr sz="1200">
                <a:solidFill>
                  <a:schemeClr val="tx1">
                    <a:tint val="75000"/>
                  </a:schemeClr>
                </a:solidFill>
              </a:defRPr>
            </a:lvl5pPr>
            <a:lvl6pPr indent="0" marL="1714500">
              <a:buNone/>
              <a:defRPr sz="1200">
                <a:solidFill>
                  <a:schemeClr val="tx1">
                    <a:tint val="75000"/>
                  </a:schemeClr>
                </a:solidFill>
              </a:defRPr>
            </a:lvl6pPr>
            <a:lvl7pPr indent="0" marL="2057400">
              <a:buNone/>
              <a:defRPr sz="1200">
                <a:solidFill>
                  <a:schemeClr val="tx1">
                    <a:tint val="75000"/>
                  </a:schemeClr>
                </a:solidFill>
              </a:defRPr>
            </a:lvl7pPr>
            <a:lvl8pPr indent="0" marL="2400300">
              <a:buNone/>
              <a:defRPr sz="1200">
                <a:solidFill>
                  <a:schemeClr val="tx1">
                    <a:tint val="75000"/>
                  </a:schemeClr>
                </a:solidFill>
              </a:defRPr>
            </a:lvl8pPr>
            <a:lvl9pPr indent="0" marL="2743200">
              <a:buNone/>
              <a:defRPr sz="1200">
                <a:solidFill>
                  <a:schemeClr val="tx1">
                    <a:tint val="75000"/>
                  </a:schemeClr>
                </a:solidFill>
              </a:defRPr>
            </a:lvl9pPr>
          </a:lstStyle>
          <a:p>
            <a:pPr lvl="0"/>
            <a:r>
              <a:rPr altLang="en-US" lang="zh-CN" noProof="1"/>
              <a:t>单击此处编辑母版文本样式</a:t>
            </a:r>
          </a:p>
        </p:txBody>
      </p:sp>
      <p:sp>
        <p:nvSpPr>
          <p:cNvPr id="1049774" name="标题 1"/>
          <p:cNvSpPr>
            <a:spLocks noGrp="1"/>
          </p:cNvSpPr>
          <p:nvPr>
            <p:ph type="title"/>
          </p:nvPr>
        </p:nvSpPr>
        <p:spPr>
          <a:xfrm>
            <a:off x="623888" y="1709738"/>
            <a:ext cx="7886700" cy="2852737"/>
          </a:xfrm>
        </p:spPr>
        <p:txBody>
          <a:bodyPr/>
          <a:lstStyle>
            <a:lvl1pPr>
              <a:defRPr sz="4500"/>
            </a:lvl1pPr>
          </a:lstStyle>
          <a:p>
            <a:r>
              <a:rPr altLang="en-US" lang="zh-CN" noProof="1"/>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444" name=""/>
        <p:cNvGrpSpPr/>
        <p:nvPr/>
      </p:nvGrpSpPr>
      <p:grpSpPr>
        <a:xfrm rot="0">
          <a:off x="0" y="0"/>
          <a:ext cx="0" cy="0"/>
          <a:chOff x="0" y="0"/>
          <a:chExt cx="0" cy="0"/>
        </a:xfrm>
      </p:grpSpPr>
      <p:grpSp>
        <p:nvGrpSpPr>
          <p:cNvPr id="445" name=""/>
          <p:cNvGrpSpPr/>
          <p:nvPr/>
        </p:nvGrpSpPr>
        <p:grpSpPr>
          <a:xfrm rot="0">
            <a:off x="179387" y="115887"/>
            <a:ext cx="8542338" cy="1052512"/>
            <a:chOff x="80" y="255"/>
            <a:chExt cx="5381" cy="663"/>
          </a:xfrm>
        </p:grpSpPr>
        <p:sp>
          <p:nvSpPr>
            <p:cNvPr id="1049776" name="矩形 4097"/>
            <p:cNvSpPr/>
            <p:nvPr/>
          </p:nvSpPr>
          <p:spPr>
            <a:xfrm rot="0">
              <a:off x="263" y="323"/>
              <a:ext cx="276" cy="299"/>
            </a:xfrm>
            <a:prstGeom prst="rect"/>
            <a:solidFill>
              <a:schemeClr val="accent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777" name="矩形 4098"/>
            <p:cNvSpPr/>
            <p:nvPr/>
          </p:nvSpPr>
          <p:spPr>
            <a:xfrm rot="0">
              <a:off x="504" y="323"/>
              <a:ext cx="207" cy="299"/>
            </a:xfrm>
            <a:prstGeom prst="rect"/>
            <a:gradFill rotWithShape="0">
              <a:gsLst>
                <a:gs pos="0">
                  <a:schemeClr val="accent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778" name="矩形 4099"/>
            <p:cNvSpPr/>
            <p:nvPr/>
          </p:nvSpPr>
          <p:spPr>
            <a:xfrm rot="0">
              <a:off x="341" y="589"/>
              <a:ext cx="266" cy="299"/>
            </a:xfrm>
            <a:prstGeom prst="rect"/>
            <a:solidFill>
              <a:schemeClr val="folHlink"/>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779" name="矩形 4100"/>
            <p:cNvSpPr/>
            <p:nvPr/>
          </p:nvSpPr>
          <p:spPr>
            <a:xfrm rot="0">
              <a:off x="574" y="589"/>
              <a:ext cx="232" cy="299"/>
            </a:xfrm>
            <a:prstGeom prst="rect"/>
            <a:gradFill rotWithShape="0">
              <a:gsLst>
                <a:gs pos="0">
                  <a:schemeClr val="folHlink">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780" name="矩形 4101"/>
            <p:cNvSpPr/>
            <p:nvPr/>
          </p:nvSpPr>
          <p:spPr>
            <a:xfrm rot="0">
              <a:off x="80" y="543"/>
              <a:ext cx="353" cy="266"/>
            </a:xfrm>
            <a:prstGeom prst="rect"/>
            <a:gradFill rotWithShape="0">
              <a:gsLst>
                <a:gs pos="0">
                  <a:schemeClr val="lt1">
                    <a:alpha val="100000"/>
                  </a:schemeClr>
                </a:gs>
                <a:gs pos="100000">
                  <a:schemeClr val="hlink">
                    <a:alpha val="100000"/>
                  </a:schemeClr>
                </a:gs>
              </a:gsLst>
              <a:lin ang="1890000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781" name="矩形 4102"/>
            <p:cNvSpPr/>
            <p:nvPr/>
          </p:nvSpPr>
          <p:spPr>
            <a:xfrm rot="0">
              <a:off x="480" y="255"/>
              <a:ext cx="20" cy="663"/>
            </a:xfrm>
            <a:prstGeom prst="rect"/>
            <a:solidFill>
              <a:schemeClr val="dk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782" name="矩形 4103"/>
            <p:cNvSpPr/>
            <p:nvPr/>
          </p:nvSpPr>
          <p:spPr>
            <a:xfrm rot="0">
              <a:off x="279" y="753"/>
              <a:ext cx="5182" cy="2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grpSp>
      <p:sp>
        <p:nvSpPr>
          <p:cNvPr id="1049783" name="矩形 4111"/>
          <p:cNvSpPr/>
          <p:nvPr/>
        </p:nvSpPr>
        <p:spPr>
          <a:xfrm rot="0">
            <a:off x="658812" y="6237287"/>
            <a:ext cx="8226425" cy="3175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786" name="日期占位符 4106"/>
          <p:cNvSpPr/>
          <p:nvPr>
            <p:ph type="dt" sz="half" idx="2"/>
          </p:nvPr>
        </p:nvSpPr>
        <p:spPr>
          <a:xfrm rot="0">
            <a:off x="1162050" y="6243637"/>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Clr>
                <a:srgbClr val="000000"/>
              </a:buClr>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Clr>
                  <a:srgbClr val="000000"/>
                </a:buClr>
                <a:buNone/>
              </a:pPr>
            </a:fld>
            <a:endParaRPr altLang="en-US" sz="1400" lang="zh-CN">
              <a:solidFill>
                <a:srgbClr val="45516B"/>
              </a:solidFill>
              <a:ea typeface="宋体" pitchFamily="2" charset="-122"/>
            </a:endParaRPr>
          </a:p>
        </p:txBody>
      </p:sp>
      <p:sp>
        <p:nvSpPr>
          <p:cNvPr id="1049787" name="页脚占位符 4107"/>
          <p:cNvSpPr/>
          <p:nvPr>
            <p:ph type="ftr" sz="quarter" idx="3"/>
          </p:nvPr>
        </p:nvSpPr>
        <p:spPr>
          <a:xfrm rot="0">
            <a:off x="3348037" y="6243637"/>
            <a:ext cx="3240087"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Clr>
                <a:srgbClr val="000000"/>
              </a:buClr>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788" name="灯片编号占位符 4108"/>
          <p:cNvSpPr/>
          <p:nvPr>
            <p:ph type="sldNum" sz="quarter" idx="4"/>
          </p:nvPr>
        </p:nvSpPr>
        <p:spPr>
          <a:xfrm rot="0">
            <a:off x="6877050" y="6243637"/>
            <a:ext cx="20701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r" eaLnBrk="1" hangingPunct="1" latinLnBrk="1" lvl="0">
              <a:spcBef>
                <a:spcPct val="20000"/>
              </a:spcBef>
              <a:buNone/>
            </a:pPr>
            <a:fld id="{566ABCEB-ACFC-4714-9973-3DA970169C29}" type="slidenum">
              <a:rPr altLang="en-US" sz="1400" lang="zh-CN">
                <a:solidFill>
                  <a:srgbClr val="45516B"/>
                </a:solidFill>
                <a:latin typeface="Arial" pitchFamily="34" charset="0"/>
              </a:rPr>
              <a:pPr algn="r" eaLnBrk="1" hangingPunct="1" latinLnBrk="1" lvl="0">
                <a:spcBef>
                  <a:spcPct val="20000"/>
                </a:spcBef>
                <a:buNone/>
              </a:pPr>
            </a:fld>
            <a:r>
              <a:rPr altLang="zh-CN" sz="1400" lang="en-US">
                <a:solidFill>
                  <a:schemeClr val="accent2"/>
                </a:solidFill>
              </a:rPr>
              <a:t> </a:t>
            </a:r>
          </a:p>
        </p:txBody>
      </p:sp>
      <p:sp>
        <p:nvSpPr>
          <p:cNvPr id="1049791" name="内容占位符 3"/>
          <p:cNvSpPr>
            <a:spLocks noGrp="1"/>
          </p:cNvSpPr>
          <p:nvPr>
            <p:ph sz="half" idx="2"/>
          </p:nvPr>
        </p:nvSpPr>
        <p:spPr>
          <a:xfrm>
            <a:off x="5146612" y="1341438"/>
            <a:ext cx="3808476" cy="4791075"/>
          </a:xfrm>
        </p:spPr>
        <p:txBody>
          <a:bodyPr/>
          <a:p>
            <a:pPr lvl="0"/>
            <a:r>
              <a:rPr altLang="en-US" lang="zh-CN" noProof="1"/>
              <a:t>单击此处编辑母版文本样式</a:t>
            </a:r>
          </a:p>
          <a:p>
            <a:pPr lvl="1"/>
            <a:r>
              <a:rPr altLang="en-US" lang="zh-CN" noProof="1"/>
              <a:t>第二级</a:t>
            </a:r>
          </a:p>
          <a:p>
            <a:pPr lvl="2"/>
            <a:r>
              <a:rPr altLang="en-US" lang="zh-CN" noProof="1"/>
              <a:t>第三级</a:t>
            </a:r>
          </a:p>
          <a:p>
            <a:pPr lvl="3"/>
            <a:r>
              <a:rPr altLang="en-US" lang="zh-CN" noProof="1"/>
              <a:t>第四级</a:t>
            </a:r>
          </a:p>
          <a:p>
            <a:pPr lvl="4"/>
            <a:r>
              <a:rPr altLang="en-US" lang="zh-CN" noProof="1"/>
              <a:t>第五级</a:t>
            </a:r>
          </a:p>
        </p:txBody>
      </p:sp>
      <p:sp>
        <p:nvSpPr>
          <p:cNvPr id="1049790" name="内容占位符 2"/>
          <p:cNvSpPr>
            <a:spLocks noGrp="1"/>
          </p:cNvSpPr>
          <p:nvPr>
            <p:ph sz="half" idx="1"/>
          </p:nvPr>
        </p:nvSpPr>
        <p:spPr>
          <a:xfrm>
            <a:off x="1182688" y="1341438"/>
            <a:ext cx="3808476" cy="4791075"/>
          </a:xfrm>
        </p:spPr>
        <p:txBody>
          <a:bodyPr/>
          <a:p>
            <a:pPr lvl="0"/>
            <a:r>
              <a:rPr altLang="en-US" lang="zh-CN" noProof="1"/>
              <a:t>单击此处编辑母版文本样式</a:t>
            </a:r>
          </a:p>
          <a:p>
            <a:pPr lvl="1"/>
            <a:r>
              <a:rPr altLang="en-US" lang="zh-CN" noProof="1"/>
              <a:t>第二级</a:t>
            </a:r>
          </a:p>
          <a:p>
            <a:pPr lvl="2"/>
            <a:r>
              <a:rPr altLang="en-US" lang="zh-CN" noProof="1"/>
              <a:t>第三级</a:t>
            </a:r>
          </a:p>
          <a:p>
            <a:pPr lvl="3"/>
            <a:r>
              <a:rPr altLang="en-US" lang="zh-CN" noProof="1"/>
              <a:t>第四级</a:t>
            </a:r>
          </a:p>
          <a:p>
            <a:pPr lvl="4"/>
            <a:r>
              <a:rPr altLang="en-US" lang="zh-CN" noProof="1"/>
              <a:t>第五级</a:t>
            </a:r>
          </a:p>
        </p:txBody>
      </p:sp>
      <p:sp>
        <p:nvSpPr>
          <p:cNvPr id="1049789" name="标题 1"/>
          <p:cNvSpPr>
            <a:spLocks noGrp="1"/>
          </p:cNvSpPr>
          <p:nvPr>
            <p:ph type="title"/>
          </p:nvPr>
        </p:nvSpPr>
        <p:spPr/>
        <p:txBody>
          <a:bodyPr/>
          <a:p>
            <a:r>
              <a:rPr altLang="en-US" lang="zh-CN" noProof="1"/>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448" name=""/>
        <p:cNvGrpSpPr/>
        <p:nvPr/>
      </p:nvGrpSpPr>
      <p:grpSpPr>
        <a:xfrm rot="0">
          <a:off x="0" y="0"/>
          <a:ext cx="0" cy="0"/>
          <a:chOff x="0" y="0"/>
          <a:chExt cx="0" cy="0"/>
        </a:xfrm>
      </p:grpSpPr>
      <p:grpSp>
        <p:nvGrpSpPr>
          <p:cNvPr id="449" name=""/>
          <p:cNvGrpSpPr/>
          <p:nvPr/>
        </p:nvGrpSpPr>
        <p:grpSpPr>
          <a:xfrm rot="0">
            <a:off x="179387" y="115887"/>
            <a:ext cx="8542338" cy="1052512"/>
            <a:chOff x="80" y="255"/>
            <a:chExt cx="5381" cy="663"/>
          </a:xfrm>
        </p:grpSpPr>
        <p:sp>
          <p:nvSpPr>
            <p:cNvPr id="1049792" name="矩形 4097"/>
            <p:cNvSpPr/>
            <p:nvPr/>
          </p:nvSpPr>
          <p:spPr>
            <a:xfrm rot="0">
              <a:off x="263" y="323"/>
              <a:ext cx="276" cy="299"/>
            </a:xfrm>
            <a:prstGeom prst="rect"/>
            <a:solidFill>
              <a:schemeClr val="accent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793" name="矩形 4098"/>
            <p:cNvSpPr/>
            <p:nvPr/>
          </p:nvSpPr>
          <p:spPr>
            <a:xfrm rot="0">
              <a:off x="504" y="323"/>
              <a:ext cx="207" cy="299"/>
            </a:xfrm>
            <a:prstGeom prst="rect"/>
            <a:gradFill rotWithShape="0">
              <a:gsLst>
                <a:gs pos="0">
                  <a:schemeClr val="accent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794" name="矩形 4099"/>
            <p:cNvSpPr/>
            <p:nvPr/>
          </p:nvSpPr>
          <p:spPr>
            <a:xfrm rot="0">
              <a:off x="341" y="589"/>
              <a:ext cx="266" cy="299"/>
            </a:xfrm>
            <a:prstGeom prst="rect"/>
            <a:solidFill>
              <a:schemeClr val="folHlink"/>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795" name="矩形 4100"/>
            <p:cNvSpPr/>
            <p:nvPr/>
          </p:nvSpPr>
          <p:spPr>
            <a:xfrm rot="0">
              <a:off x="574" y="589"/>
              <a:ext cx="232" cy="299"/>
            </a:xfrm>
            <a:prstGeom prst="rect"/>
            <a:gradFill rotWithShape="0">
              <a:gsLst>
                <a:gs pos="0">
                  <a:schemeClr val="folHlink">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796" name="矩形 4101"/>
            <p:cNvSpPr/>
            <p:nvPr/>
          </p:nvSpPr>
          <p:spPr>
            <a:xfrm rot="0">
              <a:off x="80" y="543"/>
              <a:ext cx="353" cy="266"/>
            </a:xfrm>
            <a:prstGeom prst="rect"/>
            <a:gradFill rotWithShape="0">
              <a:gsLst>
                <a:gs pos="0">
                  <a:schemeClr val="lt1">
                    <a:alpha val="100000"/>
                  </a:schemeClr>
                </a:gs>
                <a:gs pos="100000">
                  <a:schemeClr val="hlink">
                    <a:alpha val="100000"/>
                  </a:schemeClr>
                </a:gs>
              </a:gsLst>
              <a:lin ang="1890000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797" name="矩形 4102"/>
            <p:cNvSpPr/>
            <p:nvPr/>
          </p:nvSpPr>
          <p:spPr>
            <a:xfrm rot="0">
              <a:off x="480" y="255"/>
              <a:ext cx="20" cy="663"/>
            </a:xfrm>
            <a:prstGeom prst="rect"/>
            <a:solidFill>
              <a:schemeClr val="dk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798" name="矩形 4103"/>
            <p:cNvSpPr/>
            <p:nvPr/>
          </p:nvSpPr>
          <p:spPr>
            <a:xfrm rot="0">
              <a:off x="279" y="753"/>
              <a:ext cx="5182" cy="2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grpSp>
      <p:sp>
        <p:nvSpPr>
          <p:cNvPr id="1049799" name="矩形 4111"/>
          <p:cNvSpPr/>
          <p:nvPr/>
        </p:nvSpPr>
        <p:spPr>
          <a:xfrm rot="0">
            <a:off x="658812" y="6237287"/>
            <a:ext cx="8226425" cy="3175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02" name="日期占位符 4106"/>
          <p:cNvSpPr/>
          <p:nvPr>
            <p:ph type="dt" sz="half" idx="2"/>
          </p:nvPr>
        </p:nvSpPr>
        <p:spPr>
          <a:xfrm rot="0">
            <a:off x="1162050" y="6243637"/>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Clr>
                <a:srgbClr val="000000"/>
              </a:buClr>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Clr>
                  <a:srgbClr val="000000"/>
                </a:buClr>
                <a:buNone/>
              </a:pPr>
            </a:fld>
            <a:endParaRPr altLang="en-US" sz="1400" lang="zh-CN">
              <a:solidFill>
                <a:srgbClr val="45516B"/>
              </a:solidFill>
              <a:ea typeface="宋体" pitchFamily="2" charset="-122"/>
            </a:endParaRPr>
          </a:p>
        </p:txBody>
      </p:sp>
      <p:sp>
        <p:nvSpPr>
          <p:cNvPr id="1049803" name="页脚占位符 4107"/>
          <p:cNvSpPr/>
          <p:nvPr>
            <p:ph type="ftr" sz="quarter" idx="3"/>
          </p:nvPr>
        </p:nvSpPr>
        <p:spPr>
          <a:xfrm rot="0">
            <a:off x="3348037" y="6243637"/>
            <a:ext cx="3240087"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Clr>
                <a:srgbClr val="000000"/>
              </a:buClr>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804" name="灯片编号占位符 4108"/>
          <p:cNvSpPr/>
          <p:nvPr>
            <p:ph type="sldNum" sz="quarter" idx="4"/>
          </p:nvPr>
        </p:nvSpPr>
        <p:spPr>
          <a:xfrm rot="0">
            <a:off x="6877050" y="6243637"/>
            <a:ext cx="20701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r" eaLnBrk="1" hangingPunct="1" latinLnBrk="1" lvl="0">
              <a:spcBef>
                <a:spcPct val="20000"/>
              </a:spcBef>
              <a:buNone/>
            </a:pPr>
            <a:fld id="{566ABCEB-ACFC-4714-9973-3DA970169C29}" type="slidenum">
              <a:rPr altLang="en-US" sz="1400" lang="zh-CN">
                <a:solidFill>
                  <a:srgbClr val="45516B"/>
                </a:solidFill>
                <a:latin typeface="Arial" pitchFamily="34" charset="0"/>
              </a:rPr>
              <a:pPr algn="r" eaLnBrk="1" hangingPunct="1" latinLnBrk="1" lvl="0">
                <a:spcBef>
                  <a:spcPct val="20000"/>
                </a:spcBef>
                <a:buNone/>
              </a:pPr>
            </a:fld>
            <a:r>
              <a:rPr altLang="zh-CN" sz="1400" lang="en-US">
                <a:solidFill>
                  <a:schemeClr val="accent2"/>
                </a:solidFill>
              </a:rPr>
              <a:t> </a:t>
            </a:r>
          </a:p>
        </p:txBody>
      </p:sp>
      <p:sp>
        <p:nvSpPr>
          <p:cNvPr id="1049809" name="内容占位符 5"/>
          <p:cNvSpPr>
            <a:spLocks noGrp="1"/>
          </p:cNvSpPr>
          <p:nvPr>
            <p:ph sz="quarter" idx="4"/>
          </p:nvPr>
        </p:nvSpPr>
        <p:spPr>
          <a:xfrm>
            <a:off x="4692704" y="2665379"/>
            <a:ext cx="3673182" cy="3524284"/>
          </a:xfrm>
        </p:spPr>
        <p:txBody>
          <a:bodyPr/>
          <a:p>
            <a:pPr lvl="0"/>
            <a:r>
              <a:rPr altLang="en-US" lang="zh-CN" noProof="1"/>
              <a:t>单击此处编辑母版文本样式</a:t>
            </a:r>
          </a:p>
          <a:p>
            <a:pPr lvl="1"/>
            <a:r>
              <a:rPr altLang="en-US" lang="zh-CN" noProof="1"/>
              <a:t>第二级</a:t>
            </a:r>
          </a:p>
          <a:p>
            <a:pPr lvl="2"/>
            <a:r>
              <a:rPr altLang="en-US" lang="zh-CN" noProof="1"/>
              <a:t>第三级</a:t>
            </a:r>
          </a:p>
          <a:p>
            <a:pPr lvl="3"/>
            <a:r>
              <a:rPr altLang="en-US" lang="zh-CN" noProof="1"/>
              <a:t>第四级</a:t>
            </a:r>
          </a:p>
          <a:p>
            <a:pPr lvl="4"/>
            <a:r>
              <a:rPr altLang="en-US" lang="zh-CN" noProof="1"/>
              <a:t>第五级</a:t>
            </a:r>
          </a:p>
        </p:txBody>
      </p:sp>
      <p:sp>
        <p:nvSpPr>
          <p:cNvPr id="1049808" name="文本占位符 4"/>
          <p:cNvSpPr>
            <a:spLocks noGrp="1"/>
          </p:cNvSpPr>
          <p:nvPr>
            <p:ph type="body" sz="quarter" idx="3"/>
          </p:nvPr>
        </p:nvSpPr>
        <p:spPr>
          <a:xfrm>
            <a:off x="4692704" y="1778438"/>
            <a:ext cx="3673182" cy="823912"/>
          </a:xfrm>
        </p:spPr>
        <p:txBody>
          <a:bodyPr anchor="ctr"/>
          <a:lstStyle>
            <a:lvl1pPr indent="0" marL="0">
              <a:buNone/>
              <a:defRPr sz="2100"/>
            </a:lvl1pPr>
            <a:lvl2pPr indent="0" marL="342900">
              <a:buNone/>
              <a:defRPr sz="1800"/>
            </a:lvl2pPr>
            <a:lvl3pPr indent="0" marL="685800">
              <a:buNone/>
              <a:defRPr sz="1500"/>
            </a:lvl3pPr>
            <a:lvl4pPr indent="0" marL="1028700">
              <a:buNone/>
              <a:defRPr sz="1350"/>
            </a:lvl4pPr>
            <a:lvl5pPr indent="0" marL="1371600">
              <a:buNone/>
              <a:defRPr sz="1350"/>
            </a:lvl5pPr>
            <a:lvl6pPr indent="0" marL="1714500">
              <a:buNone/>
              <a:defRPr sz="1350"/>
            </a:lvl6pPr>
            <a:lvl7pPr indent="0" marL="2057400">
              <a:buNone/>
              <a:defRPr sz="1350"/>
            </a:lvl7pPr>
            <a:lvl8pPr indent="0" marL="2400300">
              <a:buNone/>
              <a:defRPr sz="1350"/>
            </a:lvl8pPr>
            <a:lvl9pPr indent="0" marL="2743200">
              <a:buNone/>
              <a:defRPr sz="1350"/>
            </a:lvl9pPr>
          </a:lstStyle>
          <a:p>
            <a:pPr lvl="0"/>
            <a:r>
              <a:rPr altLang="en-US" lang="zh-CN" noProof="1"/>
              <a:t>单击此处编辑母版文本样式</a:t>
            </a:r>
          </a:p>
        </p:txBody>
      </p:sp>
      <p:sp>
        <p:nvSpPr>
          <p:cNvPr id="1049807" name="内容占位符 3"/>
          <p:cNvSpPr>
            <a:spLocks noGrp="1"/>
          </p:cNvSpPr>
          <p:nvPr>
            <p:ph sz="half" idx="2"/>
          </p:nvPr>
        </p:nvSpPr>
        <p:spPr>
          <a:xfrm>
            <a:off x="890081" y="2665379"/>
            <a:ext cx="3655181" cy="3524284"/>
          </a:xfrm>
        </p:spPr>
        <p:txBody>
          <a:bodyPr/>
          <a:p>
            <a:pPr lvl="0"/>
            <a:r>
              <a:rPr altLang="en-US" lang="zh-CN" noProof="1"/>
              <a:t>单击此处编辑母版文本样式</a:t>
            </a:r>
          </a:p>
          <a:p>
            <a:pPr lvl="1"/>
            <a:r>
              <a:rPr altLang="en-US" lang="zh-CN" noProof="1"/>
              <a:t>第二级</a:t>
            </a:r>
          </a:p>
          <a:p>
            <a:pPr lvl="2"/>
            <a:r>
              <a:rPr altLang="en-US" lang="zh-CN" noProof="1"/>
              <a:t>第三级</a:t>
            </a:r>
          </a:p>
          <a:p>
            <a:pPr lvl="3"/>
            <a:r>
              <a:rPr altLang="en-US" lang="zh-CN" noProof="1"/>
              <a:t>第四级</a:t>
            </a:r>
          </a:p>
          <a:p>
            <a:pPr lvl="4"/>
            <a:r>
              <a:rPr altLang="en-US" lang="zh-CN" noProof="1"/>
              <a:t>第五级</a:t>
            </a:r>
          </a:p>
        </p:txBody>
      </p:sp>
      <p:sp>
        <p:nvSpPr>
          <p:cNvPr id="1049806" name="文本占位符 2"/>
          <p:cNvSpPr>
            <a:spLocks noGrp="1"/>
          </p:cNvSpPr>
          <p:nvPr>
            <p:ph type="body" idx="1"/>
          </p:nvPr>
        </p:nvSpPr>
        <p:spPr>
          <a:xfrm>
            <a:off x="890081" y="1778438"/>
            <a:ext cx="3655181" cy="823912"/>
          </a:xfrm>
        </p:spPr>
        <p:txBody>
          <a:bodyPr anchor="ctr"/>
          <a:lstStyle>
            <a:lvl1pPr indent="0" marL="0">
              <a:buNone/>
              <a:defRPr sz="2100"/>
            </a:lvl1pPr>
            <a:lvl2pPr indent="0" marL="342900">
              <a:buNone/>
              <a:defRPr sz="1800"/>
            </a:lvl2pPr>
            <a:lvl3pPr indent="0" marL="685800">
              <a:buNone/>
              <a:defRPr sz="1500"/>
            </a:lvl3pPr>
            <a:lvl4pPr indent="0" marL="1028700">
              <a:buNone/>
              <a:defRPr sz="1350"/>
            </a:lvl4pPr>
            <a:lvl5pPr indent="0" marL="1371600">
              <a:buNone/>
              <a:defRPr sz="1350"/>
            </a:lvl5pPr>
            <a:lvl6pPr indent="0" marL="1714500">
              <a:buNone/>
              <a:defRPr sz="1350"/>
            </a:lvl6pPr>
            <a:lvl7pPr indent="0" marL="2057400">
              <a:buNone/>
              <a:defRPr sz="1350"/>
            </a:lvl7pPr>
            <a:lvl8pPr indent="0" marL="2400300">
              <a:buNone/>
              <a:defRPr sz="1350"/>
            </a:lvl8pPr>
            <a:lvl9pPr indent="0" marL="2743200">
              <a:buNone/>
              <a:defRPr sz="1350"/>
            </a:lvl9pPr>
          </a:lstStyle>
          <a:p>
            <a:pPr lvl="0"/>
            <a:r>
              <a:rPr altLang="en-US" lang="zh-CN" noProof="1"/>
              <a:t>单击此处编辑母版文本样式</a:t>
            </a:r>
          </a:p>
        </p:txBody>
      </p:sp>
      <p:sp>
        <p:nvSpPr>
          <p:cNvPr id="1049805" name="标题 1"/>
          <p:cNvSpPr>
            <a:spLocks noGrp="1"/>
          </p:cNvSpPr>
          <p:nvPr>
            <p:ph type="title"/>
          </p:nvPr>
        </p:nvSpPr>
        <p:spPr>
          <a:xfrm>
            <a:off x="629841" y="365125"/>
            <a:ext cx="7886700" cy="1325563"/>
          </a:xfrm>
        </p:spPr>
        <p:txBody>
          <a:bodyPr/>
          <a:p>
            <a:r>
              <a:rPr altLang="en-US" lang="zh-CN" noProof="1"/>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355" name=""/>
        <p:cNvGrpSpPr/>
        <p:nvPr/>
      </p:nvGrpSpPr>
      <p:grpSpPr>
        <a:xfrm rot="0">
          <a:off x="0" y="0"/>
          <a:ext cx="0" cy="0"/>
          <a:chOff x="0" y="0"/>
          <a:chExt cx="0" cy="0"/>
        </a:xfrm>
      </p:grpSpPr>
      <p:grpSp>
        <p:nvGrpSpPr>
          <p:cNvPr id="356" name=""/>
          <p:cNvGrpSpPr/>
          <p:nvPr/>
        </p:nvGrpSpPr>
        <p:grpSpPr>
          <a:xfrm rot="0">
            <a:off x="179387" y="115887"/>
            <a:ext cx="8542338" cy="1052512"/>
            <a:chOff x="80" y="255"/>
            <a:chExt cx="5381" cy="663"/>
          </a:xfrm>
        </p:grpSpPr>
        <p:sp>
          <p:nvSpPr>
            <p:cNvPr id="1049325" name="矩形 4097"/>
            <p:cNvSpPr/>
            <p:nvPr/>
          </p:nvSpPr>
          <p:spPr>
            <a:xfrm rot="0">
              <a:off x="263" y="323"/>
              <a:ext cx="276" cy="299"/>
            </a:xfrm>
            <a:prstGeom prst="rect"/>
            <a:solidFill>
              <a:schemeClr val="accent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326" name="矩形 4098"/>
            <p:cNvSpPr/>
            <p:nvPr/>
          </p:nvSpPr>
          <p:spPr>
            <a:xfrm rot="0">
              <a:off x="504" y="323"/>
              <a:ext cx="207" cy="299"/>
            </a:xfrm>
            <a:prstGeom prst="rect"/>
            <a:gradFill rotWithShape="0">
              <a:gsLst>
                <a:gs pos="0">
                  <a:schemeClr val="accent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327" name="矩形 4099"/>
            <p:cNvSpPr/>
            <p:nvPr/>
          </p:nvSpPr>
          <p:spPr>
            <a:xfrm rot="0">
              <a:off x="341" y="589"/>
              <a:ext cx="266" cy="299"/>
            </a:xfrm>
            <a:prstGeom prst="rect"/>
            <a:solidFill>
              <a:schemeClr val="folHlink"/>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328" name="矩形 4100"/>
            <p:cNvSpPr/>
            <p:nvPr/>
          </p:nvSpPr>
          <p:spPr>
            <a:xfrm rot="0">
              <a:off x="574" y="589"/>
              <a:ext cx="232" cy="299"/>
            </a:xfrm>
            <a:prstGeom prst="rect"/>
            <a:gradFill rotWithShape="0">
              <a:gsLst>
                <a:gs pos="0">
                  <a:schemeClr val="folHlink">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329" name="矩形 4101"/>
            <p:cNvSpPr/>
            <p:nvPr/>
          </p:nvSpPr>
          <p:spPr>
            <a:xfrm rot="0">
              <a:off x="80" y="543"/>
              <a:ext cx="353" cy="266"/>
            </a:xfrm>
            <a:prstGeom prst="rect"/>
            <a:gradFill rotWithShape="0">
              <a:gsLst>
                <a:gs pos="0">
                  <a:schemeClr val="lt1">
                    <a:alpha val="100000"/>
                  </a:schemeClr>
                </a:gs>
                <a:gs pos="100000">
                  <a:schemeClr val="hlink">
                    <a:alpha val="100000"/>
                  </a:schemeClr>
                </a:gs>
              </a:gsLst>
              <a:lin ang="1890000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330" name="矩形 4102"/>
            <p:cNvSpPr/>
            <p:nvPr/>
          </p:nvSpPr>
          <p:spPr>
            <a:xfrm rot="0">
              <a:off x="480" y="255"/>
              <a:ext cx="20" cy="663"/>
            </a:xfrm>
            <a:prstGeom prst="rect"/>
            <a:solidFill>
              <a:schemeClr val="dk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331" name="矩形 4103"/>
            <p:cNvSpPr/>
            <p:nvPr/>
          </p:nvSpPr>
          <p:spPr>
            <a:xfrm rot="0">
              <a:off x="279" y="753"/>
              <a:ext cx="5182" cy="2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grpSp>
      <p:sp>
        <p:nvSpPr>
          <p:cNvPr id="1049332" name="矩形 4111"/>
          <p:cNvSpPr/>
          <p:nvPr/>
        </p:nvSpPr>
        <p:spPr>
          <a:xfrm rot="0">
            <a:off x="658812" y="6237287"/>
            <a:ext cx="8226425" cy="3175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335" name="日期占位符 4106"/>
          <p:cNvSpPr/>
          <p:nvPr>
            <p:ph type="dt" sz="half" idx="2"/>
          </p:nvPr>
        </p:nvSpPr>
        <p:spPr>
          <a:xfrm rot="0">
            <a:off x="1162050" y="6243637"/>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Clr>
                <a:srgbClr val="000000"/>
              </a:buClr>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Clr>
                  <a:srgbClr val="000000"/>
                </a:buClr>
                <a:buNone/>
              </a:pPr>
            </a:fld>
            <a:endParaRPr altLang="en-US" sz="1400" lang="zh-CN">
              <a:solidFill>
                <a:srgbClr val="45516B"/>
              </a:solidFill>
              <a:ea typeface="宋体" pitchFamily="2" charset="-122"/>
            </a:endParaRPr>
          </a:p>
        </p:txBody>
      </p:sp>
      <p:sp>
        <p:nvSpPr>
          <p:cNvPr id="1049336" name="页脚占位符 4107"/>
          <p:cNvSpPr/>
          <p:nvPr>
            <p:ph type="ftr" sz="quarter" idx="3"/>
          </p:nvPr>
        </p:nvSpPr>
        <p:spPr>
          <a:xfrm rot="0">
            <a:off x="3348037" y="6243637"/>
            <a:ext cx="3240087"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Clr>
                <a:srgbClr val="000000"/>
              </a:buClr>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337" name="灯片编号占位符 4108"/>
          <p:cNvSpPr/>
          <p:nvPr>
            <p:ph type="sldNum" sz="quarter" idx="4"/>
          </p:nvPr>
        </p:nvSpPr>
        <p:spPr>
          <a:xfrm rot="0">
            <a:off x="6877050" y="6243637"/>
            <a:ext cx="20701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r" eaLnBrk="1" hangingPunct="1" latinLnBrk="1" lvl="0">
              <a:spcBef>
                <a:spcPct val="20000"/>
              </a:spcBef>
              <a:buNone/>
            </a:pPr>
            <a:fld id="{566ABCEB-ACFC-4714-9973-3DA970169C29}" type="slidenum">
              <a:rPr altLang="en-US" sz="1400" lang="zh-CN">
                <a:solidFill>
                  <a:srgbClr val="45516B"/>
                </a:solidFill>
                <a:latin typeface="Arial" pitchFamily="34" charset="0"/>
              </a:rPr>
              <a:pPr algn="r" eaLnBrk="1" hangingPunct="1" latinLnBrk="1" lvl="0">
                <a:spcBef>
                  <a:spcPct val="20000"/>
                </a:spcBef>
                <a:buNone/>
              </a:pPr>
            </a:fld>
            <a:r>
              <a:rPr altLang="zh-CN" sz="1400" lang="en-US">
                <a:solidFill>
                  <a:schemeClr val="accent2"/>
                </a:solidFill>
              </a:rPr>
              <a:t> </a:t>
            </a:r>
          </a:p>
        </p:txBody>
      </p:sp>
      <p:sp>
        <p:nvSpPr>
          <p:cNvPr id="1049338" name="标题 1"/>
          <p:cNvSpPr>
            <a:spLocks noGrp="1"/>
          </p:cNvSpPr>
          <p:nvPr>
            <p:ph type="title"/>
          </p:nvPr>
        </p:nvSpPr>
        <p:spPr/>
        <p:txBody>
          <a:bodyPr/>
          <a:p>
            <a:r>
              <a:rPr altLang="en-US" lang="zh-CN" noProof="1"/>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237" name=""/>
        <p:cNvGrpSpPr/>
        <p:nvPr/>
      </p:nvGrpSpPr>
      <p:grpSpPr>
        <a:xfrm rot="0">
          <a:off x="0" y="0"/>
          <a:ext cx="0" cy="0"/>
          <a:chOff x="0" y="0"/>
          <a:chExt cx="0" cy="0"/>
        </a:xfrm>
      </p:grpSpPr>
      <p:grpSp>
        <p:nvGrpSpPr>
          <p:cNvPr id="238" name=""/>
          <p:cNvGrpSpPr/>
          <p:nvPr/>
        </p:nvGrpSpPr>
        <p:grpSpPr>
          <a:xfrm rot="0">
            <a:off x="179387" y="115887"/>
            <a:ext cx="8542338" cy="1052512"/>
            <a:chOff x="80" y="255"/>
            <a:chExt cx="5381" cy="663"/>
          </a:xfrm>
        </p:grpSpPr>
        <p:sp>
          <p:nvSpPr>
            <p:cNvPr id="1048720" name="矩形 4097"/>
            <p:cNvSpPr/>
            <p:nvPr/>
          </p:nvSpPr>
          <p:spPr>
            <a:xfrm rot="0">
              <a:off x="263" y="323"/>
              <a:ext cx="276" cy="299"/>
            </a:xfrm>
            <a:prstGeom prst="rect"/>
            <a:solidFill>
              <a:schemeClr val="accent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721" name="矩形 4098"/>
            <p:cNvSpPr/>
            <p:nvPr/>
          </p:nvSpPr>
          <p:spPr>
            <a:xfrm rot="0">
              <a:off x="504" y="323"/>
              <a:ext cx="207" cy="299"/>
            </a:xfrm>
            <a:prstGeom prst="rect"/>
            <a:gradFill rotWithShape="0">
              <a:gsLst>
                <a:gs pos="0">
                  <a:schemeClr val="accent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722" name="矩形 4099"/>
            <p:cNvSpPr/>
            <p:nvPr/>
          </p:nvSpPr>
          <p:spPr>
            <a:xfrm rot="0">
              <a:off x="341" y="589"/>
              <a:ext cx="266" cy="299"/>
            </a:xfrm>
            <a:prstGeom prst="rect"/>
            <a:solidFill>
              <a:schemeClr val="folHlink"/>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723" name="矩形 4100"/>
            <p:cNvSpPr/>
            <p:nvPr/>
          </p:nvSpPr>
          <p:spPr>
            <a:xfrm rot="0">
              <a:off x="574" y="589"/>
              <a:ext cx="232" cy="299"/>
            </a:xfrm>
            <a:prstGeom prst="rect"/>
            <a:gradFill rotWithShape="0">
              <a:gsLst>
                <a:gs pos="0">
                  <a:schemeClr val="folHlink">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724" name="矩形 4101"/>
            <p:cNvSpPr/>
            <p:nvPr/>
          </p:nvSpPr>
          <p:spPr>
            <a:xfrm rot="0">
              <a:off x="80" y="543"/>
              <a:ext cx="353" cy="266"/>
            </a:xfrm>
            <a:prstGeom prst="rect"/>
            <a:gradFill rotWithShape="0">
              <a:gsLst>
                <a:gs pos="0">
                  <a:schemeClr val="lt1">
                    <a:alpha val="100000"/>
                  </a:schemeClr>
                </a:gs>
                <a:gs pos="100000">
                  <a:schemeClr val="hlink">
                    <a:alpha val="100000"/>
                  </a:schemeClr>
                </a:gs>
              </a:gsLst>
              <a:lin ang="1890000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725" name="矩形 4102"/>
            <p:cNvSpPr/>
            <p:nvPr/>
          </p:nvSpPr>
          <p:spPr>
            <a:xfrm rot="0">
              <a:off x="480" y="255"/>
              <a:ext cx="20" cy="663"/>
            </a:xfrm>
            <a:prstGeom prst="rect"/>
            <a:solidFill>
              <a:schemeClr val="dk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726" name="矩形 4103"/>
            <p:cNvSpPr/>
            <p:nvPr/>
          </p:nvSpPr>
          <p:spPr>
            <a:xfrm rot="0">
              <a:off x="279" y="753"/>
              <a:ext cx="5182" cy="2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grpSp>
      <p:sp>
        <p:nvSpPr>
          <p:cNvPr id="1048727" name="矩形 4111"/>
          <p:cNvSpPr/>
          <p:nvPr/>
        </p:nvSpPr>
        <p:spPr>
          <a:xfrm rot="0">
            <a:off x="658812" y="6237287"/>
            <a:ext cx="8226425" cy="3175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730" name="日期占位符 4106"/>
          <p:cNvSpPr/>
          <p:nvPr>
            <p:ph type="dt" sz="half" idx="2"/>
          </p:nvPr>
        </p:nvSpPr>
        <p:spPr>
          <a:xfrm rot="0">
            <a:off x="1162050" y="6243637"/>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Clr>
                <a:srgbClr val="000000"/>
              </a:buClr>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Clr>
                  <a:srgbClr val="000000"/>
                </a:buClr>
                <a:buNone/>
              </a:pPr>
            </a:fld>
            <a:endParaRPr altLang="en-US" sz="1400" lang="zh-CN">
              <a:solidFill>
                <a:srgbClr val="45516B"/>
              </a:solidFill>
              <a:ea typeface="宋体" pitchFamily="2" charset="-122"/>
            </a:endParaRPr>
          </a:p>
        </p:txBody>
      </p:sp>
      <p:sp>
        <p:nvSpPr>
          <p:cNvPr id="1048731" name="页脚占位符 4107"/>
          <p:cNvSpPr/>
          <p:nvPr>
            <p:ph type="ftr" sz="quarter" idx="3"/>
          </p:nvPr>
        </p:nvSpPr>
        <p:spPr>
          <a:xfrm rot="0">
            <a:off x="3348037" y="6243637"/>
            <a:ext cx="3240087"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Clr>
                <a:srgbClr val="000000"/>
              </a:buClr>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732" name="灯片编号占位符 4108"/>
          <p:cNvSpPr/>
          <p:nvPr>
            <p:ph type="sldNum" sz="quarter" idx="4"/>
          </p:nvPr>
        </p:nvSpPr>
        <p:spPr>
          <a:xfrm rot="0">
            <a:off x="6877050" y="6243637"/>
            <a:ext cx="20701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r" eaLnBrk="1" hangingPunct="1" latinLnBrk="1" lvl="0">
              <a:spcBef>
                <a:spcPct val="20000"/>
              </a:spcBef>
              <a:buNone/>
            </a:pPr>
            <a:fld id="{566ABCEB-ACFC-4714-9973-3DA970169C29}" type="slidenum">
              <a:rPr altLang="en-US" sz="1400" lang="zh-CN">
                <a:solidFill>
                  <a:srgbClr val="45516B"/>
                </a:solidFill>
                <a:latin typeface="Arial" pitchFamily="34" charset="0"/>
              </a:rPr>
              <a:pPr algn="r" eaLnBrk="1" hangingPunct="1" latinLnBrk="1" lvl="0">
                <a:spcBef>
                  <a:spcPct val="20000"/>
                </a:spcBef>
                <a:buNone/>
              </a:pPr>
            </a:fld>
            <a:r>
              <a:rPr altLang="zh-CN" sz="1400" lang="en-US">
                <a:solidFill>
                  <a:schemeClr val="accent2"/>
                </a:solidFill>
              </a:rPr>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452" name=""/>
        <p:cNvGrpSpPr/>
        <p:nvPr/>
      </p:nvGrpSpPr>
      <p:grpSpPr>
        <a:xfrm rot="0">
          <a:off x="0" y="0"/>
          <a:ext cx="0" cy="0"/>
          <a:chOff x="0" y="0"/>
          <a:chExt cx="0" cy="0"/>
        </a:xfrm>
      </p:grpSpPr>
      <p:grpSp>
        <p:nvGrpSpPr>
          <p:cNvPr id="453" name=""/>
          <p:cNvGrpSpPr/>
          <p:nvPr/>
        </p:nvGrpSpPr>
        <p:grpSpPr>
          <a:xfrm rot="0">
            <a:off x="179387" y="115887"/>
            <a:ext cx="8542338" cy="1052512"/>
            <a:chOff x="80" y="255"/>
            <a:chExt cx="5381" cy="663"/>
          </a:xfrm>
        </p:grpSpPr>
        <p:sp>
          <p:nvSpPr>
            <p:cNvPr id="1049810" name="矩形 4097"/>
            <p:cNvSpPr/>
            <p:nvPr/>
          </p:nvSpPr>
          <p:spPr>
            <a:xfrm rot="0">
              <a:off x="263" y="323"/>
              <a:ext cx="276" cy="299"/>
            </a:xfrm>
            <a:prstGeom prst="rect"/>
            <a:solidFill>
              <a:schemeClr val="accent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11" name="矩形 4098"/>
            <p:cNvSpPr/>
            <p:nvPr/>
          </p:nvSpPr>
          <p:spPr>
            <a:xfrm rot="0">
              <a:off x="504" y="323"/>
              <a:ext cx="207" cy="299"/>
            </a:xfrm>
            <a:prstGeom prst="rect"/>
            <a:gradFill rotWithShape="0">
              <a:gsLst>
                <a:gs pos="0">
                  <a:schemeClr val="accent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12" name="矩形 4099"/>
            <p:cNvSpPr/>
            <p:nvPr/>
          </p:nvSpPr>
          <p:spPr>
            <a:xfrm rot="0">
              <a:off x="341" y="589"/>
              <a:ext cx="266" cy="299"/>
            </a:xfrm>
            <a:prstGeom prst="rect"/>
            <a:solidFill>
              <a:schemeClr val="folHlink"/>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13" name="矩形 4100"/>
            <p:cNvSpPr/>
            <p:nvPr/>
          </p:nvSpPr>
          <p:spPr>
            <a:xfrm rot="0">
              <a:off x="574" y="589"/>
              <a:ext cx="232" cy="299"/>
            </a:xfrm>
            <a:prstGeom prst="rect"/>
            <a:gradFill rotWithShape="0">
              <a:gsLst>
                <a:gs pos="0">
                  <a:schemeClr val="folHlink">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14" name="矩形 4101"/>
            <p:cNvSpPr/>
            <p:nvPr/>
          </p:nvSpPr>
          <p:spPr>
            <a:xfrm rot="0">
              <a:off x="80" y="543"/>
              <a:ext cx="353" cy="266"/>
            </a:xfrm>
            <a:prstGeom prst="rect"/>
            <a:gradFill rotWithShape="0">
              <a:gsLst>
                <a:gs pos="0">
                  <a:schemeClr val="lt1">
                    <a:alpha val="100000"/>
                  </a:schemeClr>
                </a:gs>
                <a:gs pos="100000">
                  <a:schemeClr val="hlink">
                    <a:alpha val="100000"/>
                  </a:schemeClr>
                </a:gs>
              </a:gsLst>
              <a:lin ang="1890000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15" name="矩形 4102"/>
            <p:cNvSpPr/>
            <p:nvPr/>
          </p:nvSpPr>
          <p:spPr>
            <a:xfrm rot="0">
              <a:off x="480" y="255"/>
              <a:ext cx="20" cy="663"/>
            </a:xfrm>
            <a:prstGeom prst="rect"/>
            <a:solidFill>
              <a:schemeClr val="dk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16" name="矩形 4103"/>
            <p:cNvSpPr/>
            <p:nvPr/>
          </p:nvSpPr>
          <p:spPr>
            <a:xfrm rot="0">
              <a:off x="279" y="753"/>
              <a:ext cx="5182" cy="2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grpSp>
      <p:sp>
        <p:nvSpPr>
          <p:cNvPr id="1049817" name="矩形 4111"/>
          <p:cNvSpPr/>
          <p:nvPr/>
        </p:nvSpPr>
        <p:spPr>
          <a:xfrm rot="0">
            <a:off x="658812" y="6237287"/>
            <a:ext cx="8226425" cy="3175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20" name="日期占位符 4106"/>
          <p:cNvSpPr/>
          <p:nvPr>
            <p:ph type="dt" sz="half" idx="2"/>
          </p:nvPr>
        </p:nvSpPr>
        <p:spPr>
          <a:xfrm rot="0">
            <a:off x="1162050" y="6243637"/>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Clr>
                <a:srgbClr val="000000"/>
              </a:buClr>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Clr>
                  <a:srgbClr val="000000"/>
                </a:buClr>
                <a:buNone/>
              </a:pPr>
            </a:fld>
            <a:endParaRPr altLang="en-US" sz="1400" lang="zh-CN">
              <a:solidFill>
                <a:srgbClr val="45516B"/>
              </a:solidFill>
              <a:ea typeface="宋体" pitchFamily="2" charset="-122"/>
            </a:endParaRPr>
          </a:p>
        </p:txBody>
      </p:sp>
      <p:sp>
        <p:nvSpPr>
          <p:cNvPr id="1049821" name="页脚占位符 4107"/>
          <p:cNvSpPr/>
          <p:nvPr>
            <p:ph type="ftr" sz="quarter" idx="3"/>
          </p:nvPr>
        </p:nvSpPr>
        <p:spPr>
          <a:xfrm rot="0">
            <a:off x="3348037" y="6243637"/>
            <a:ext cx="3240087"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Clr>
                <a:srgbClr val="000000"/>
              </a:buClr>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822" name="灯片编号占位符 4108"/>
          <p:cNvSpPr/>
          <p:nvPr>
            <p:ph type="sldNum" sz="quarter" idx="4"/>
          </p:nvPr>
        </p:nvSpPr>
        <p:spPr>
          <a:xfrm rot="0">
            <a:off x="6877050" y="6243637"/>
            <a:ext cx="20701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r" eaLnBrk="1" hangingPunct="1" latinLnBrk="1" lvl="0">
              <a:spcBef>
                <a:spcPct val="20000"/>
              </a:spcBef>
              <a:buNone/>
            </a:pPr>
            <a:fld id="{566ABCEB-ACFC-4714-9973-3DA970169C29}" type="slidenum">
              <a:rPr altLang="en-US" sz="1400" lang="zh-CN">
                <a:solidFill>
                  <a:srgbClr val="45516B"/>
                </a:solidFill>
                <a:latin typeface="Arial" pitchFamily="34" charset="0"/>
              </a:rPr>
              <a:pPr algn="r" eaLnBrk="1" hangingPunct="1" latinLnBrk="1" lvl="0">
                <a:spcBef>
                  <a:spcPct val="20000"/>
                </a:spcBef>
                <a:buNone/>
              </a:pPr>
            </a:fld>
            <a:r>
              <a:rPr altLang="zh-CN" sz="1400" lang="en-US">
                <a:solidFill>
                  <a:schemeClr val="accent2"/>
                </a:solidFill>
              </a:rPr>
              <a:t> </a:t>
            </a:r>
          </a:p>
        </p:txBody>
      </p:sp>
      <p:sp>
        <p:nvSpPr>
          <p:cNvPr id="1049825" name="文本占位符 3"/>
          <p:cNvSpPr>
            <a:spLocks noGrp="1"/>
          </p:cNvSpPr>
          <p:nvPr>
            <p:ph type="body" sz="half" idx="2"/>
          </p:nvPr>
        </p:nvSpPr>
        <p:spPr>
          <a:xfrm>
            <a:off x="629841" y="2057400"/>
            <a:ext cx="2949178" cy="3811588"/>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altLang="en-US" lang="zh-CN" noProof="1"/>
              <a:t>单击此处编辑母版文本样式</a:t>
            </a:r>
          </a:p>
        </p:txBody>
      </p:sp>
      <p:sp>
        <p:nvSpPr>
          <p:cNvPr id="1049824"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altLang="en-US" lang="zh-CN" noProof="1"/>
              <a:t>单击此处编辑母版文本样式</a:t>
            </a:r>
          </a:p>
          <a:p>
            <a:pPr lvl="1"/>
            <a:r>
              <a:rPr altLang="en-US" lang="zh-CN" noProof="1"/>
              <a:t>第二级</a:t>
            </a:r>
          </a:p>
          <a:p>
            <a:pPr lvl="2"/>
            <a:r>
              <a:rPr altLang="en-US" lang="zh-CN" noProof="1"/>
              <a:t>第三级</a:t>
            </a:r>
          </a:p>
          <a:p>
            <a:pPr lvl="3"/>
            <a:r>
              <a:rPr altLang="en-US" lang="zh-CN" noProof="1"/>
              <a:t>第四级</a:t>
            </a:r>
          </a:p>
          <a:p>
            <a:pPr lvl="4"/>
            <a:r>
              <a:rPr altLang="en-US" lang="zh-CN" noProof="1"/>
              <a:t>第五级</a:t>
            </a:r>
          </a:p>
        </p:txBody>
      </p:sp>
      <p:sp>
        <p:nvSpPr>
          <p:cNvPr id="1049823" name="标题 1"/>
          <p:cNvSpPr>
            <a:spLocks noGrp="1"/>
          </p:cNvSpPr>
          <p:nvPr>
            <p:ph type="title"/>
          </p:nvPr>
        </p:nvSpPr>
        <p:spPr>
          <a:xfrm>
            <a:off x="629841" y="457200"/>
            <a:ext cx="2949178" cy="1600200"/>
          </a:xfrm>
        </p:spPr>
        <p:txBody>
          <a:bodyPr/>
          <a:lstStyle>
            <a:lvl1pPr>
              <a:defRPr sz="2400"/>
            </a:lvl1pPr>
          </a:lstStyle>
          <a:p>
            <a:r>
              <a:rPr altLang="en-US" lang="zh-CN" noProof="1"/>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456" name=""/>
        <p:cNvGrpSpPr/>
        <p:nvPr/>
      </p:nvGrpSpPr>
      <p:grpSpPr>
        <a:xfrm rot="0">
          <a:off x="0" y="0"/>
          <a:ext cx="0" cy="0"/>
          <a:chOff x="0" y="0"/>
          <a:chExt cx="0" cy="0"/>
        </a:xfrm>
      </p:grpSpPr>
      <p:grpSp>
        <p:nvGrpSpPr>
          <p:cNvPr id="457" name=""/>
          <p:cNvGrpSpPr/>
          <p:nvPr/>
        </p:nvGrpSpPr>
        <p:grpSpPr>
          <a:xfrm rot="0">
            <a:off x="179387" y="115887"/>
            <a:ext cx="8542338" cy="1052512"/>
            <a:chOff x="80" y="255"/>
            <a:chExt cx="5381" cy="663"/>
          </a:xfrm>
        </p:grpSpPr>
        <p:sp>
          <p:nvSpPr>
            <p:cNvPr id="1049826" name="矩形 4097"/>
            <p:cNvSpPr/>
            <p:nvPr/>
          </p:nvSpPr>
          <p:spPr>
            <a:xfrm rot="0">
              <a:off x="263" y="323"/>
              <a:ext cx="276" cy="299"/>
            </a:xfrm>
            <a:prstGeom prst="rect"/>
            <a:solidFill>
              <a:schemeClr val="accent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27" name="矩形 4098"/>
            <p:cNvSpPr/>
            <p:nvPr/>
          </p:nvSpPr>
          <p:spPr>
            <a:xfrm rot="0">
              <a:off x="504" y="323"/>
              <a:ext cx="207" cy="299"/>
            </a:xfrm>
            <a:prstGeom prst="rect"/>
            <a:gradFill rotWithShape="0">
              <a:gsLst>
                <a:gs pos="0">
                  <a:schemeClr val="accent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28" name="矩形 4099"/>
            <p:cNvSpPr/>
            <p:nvPr/>
          </p:nvSpPr>
          <p:spPr>
            <a:xfrm rot="0">
              <a:off x="341" y="589"/>
              <a:ext cx="266" cy="299"/>
            </a:xfrm>
            <a:prstGeom prst="rect"/>
            <a:solidFill>
              <a:schemeClr val="folHlink"/>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29" name="矩形 4100"/>
            <p:cNvSpPr/>
            <p:nvPr/>
          </p:nvSpPr>
          <p:spPr>
            <a:xfrm rot="0">
              <a:off x="574" y="589"/>
              <a:ext cx="232" cy="299"/>
            </a:xfrm>
            <a:prstGeom prst="rect"/>
            <a:gradFill rotWithShape="0">
              <a:gsLst>
                <a:gs pos="0">
                  <a:schemeClr val="folHlink">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30" name="矩形 4101"/>
            <p:cNvSpPr/>
            <p:nvPr/>
          </p:nvSpPr>
          <p:spPr>
            <a:xfrm rot="0">
              <a:off x="80" y="543"/>
              <a:ext cx="353" cy="266"/>
            </a:xfrm>
            <a:prstGeom prst="rect"/>
            <a:gradFill rotWithShape="0">
              <a:gsLst>
                <a:gs pos="0">
                  <a:schemeClr val="lt1">
                    <a:alpha val="100000"/>
                  </a:schemeClr>
                </a:gs>
                <a:gs pos="100000">
                  <a:schemeClr val="hlink">
                    <a:alpha val="100000"/>
                  </a:schemeClr>
                </a:gs>
              </a:gsLst>
              <a:lin ang="1890000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31" name="矩形 4102"/>
            <p:cNvSpPr/>
            <p:nvPr/>
          </p:nvSpPr>
          <p:spPr>
            <a:xfrm rot="0">
              <a:off x="480" y="255"/>
              <a:ext cx="20" cy="663"/>
            </a:xfrm>
            <a:prstGeom prst="rect"/>
            <a:solidFill>
              <a:schemeClr val="dk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32" name="矩形 4103"/>
            <p:cNvSpPr/>
            <p:nvPr/>
          </p:nvSpPr>
          <p:spPr>
            <a:xfrm rot="0">
              <a:off x="279" y="753"/>
              <a:ext cx="5182" cy="2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grpSp>
      <p:sp>
        <p:nvSpPr>
          <p:cNvPr id="1049833" name="矩形 4111"/>
          <p:cNvSpPr/>
          <p:nvPr/>
        </p:nvSpPr>
        <p:spPr>
          <a:xfrm rot="0">
            <a:off x="658812" y="6237287"/>
            <a:ext cx="8226425" cy="3175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9836" name="日期占位符 4106"/>
          <p:cNvSpPr/>
          <p:nvPr>
            <p:ph type="dt" sz="half" idx="2"/>
          </p:nvPr>
        </p:nvSpPr>
        <p:spPr>
          <a:xfrm rot="0">
            <a:off x="1162050" y="6243637"/>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Clr>
                <a:srgbClr val="000000"/>
              </a:buClr>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Clr>
                  <a:srgbClr val="000000"/>
                </a:buClr>
                <a:buNone/>
              </a:pPr>
            </a:fld>
            <a:endParaRPr altLang="en-US" sz="1400" lang="zh-CN">
              <a:solidFill>
                <a:srgbClr val="45516B"/>
              </a:solidFill>
              <a:ea typeface="宋体" pitchFamily="2" charset="-122"/>
            </a:endParaRPr>
          </a:p>
        </p:txBody>
      </p:sp>
      <p:sp>
        <p:nvSpPr>
          <p:cNvPr id="1049837" name="页脚占位符 4107"/>
          <p:cNvSpPr/>
          <p:nvPr>
            <p:ph type="ftr" sz="quarter" idx="3"/>
          </p:nvPr>
        </p:nvSpPr>
        <p:spPr>
          <a:xfrm rot="0">
            <a:off x="3348037" y="6243637"/>
            <a:ext cx="3240087"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Clr>
                <a:srgbClr val="000000"/>
              </a:buClr>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838" name="灯片编号占位符 4108"/>
          <p:cNvSpPr/>
          <p:nvPr>
            <p:ph type="sldNum" sz="quarter" idx="4"/>
          </p:nvPr>
        </p:nvSpPr>
        <p:spPr>
          <a:xfrm rot="0">
            <a:off x="6877050" y="6243637"/>
            <a:ext cx="20701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r" eaLnBrk="1" hangingPunct="1" latinLnBrk="1" lvl="0">
              <a:spcBef>
                <a:spcPct val="20000"/>
              </a:spcBef>
              <a:buNone/>
            </a:pPr>
            <a:fld id="{566ABCEB-ACFC-4714-9973-3DA970169C29}" type="slidenum">
              <a:rPr altLang="en-US" sz="1400" lang="zh-CN">
                <a:solidFill>
                  <a:srgbClr val="45516B"/>
                </a:solidFill>
                <a:latin typeface="Arial" pitchFamily="34" charset="0"/>
              </a:rPr>
              <a:pPr algn="r" eaLnBrk="1" hangingPunct="1" latinLnBrk="1" lvl="0">
                <a:spcBef>
                  <a:spcPct val="20000"/>
                </a:spcBef>
                <a:buNone/>
              </a:pPr>
            </a:fld>
            <a:r>
              <a:rPr altLang="zh-CN" sz="1400" lang="en-US">
                <a:solidFill>
                  <a:schemeClr val="accent2"/>
                </a:solidFill>
              </a:rPr>
              <a:t> </a:t>
            </a:r>
          </a:p>
        </p:txBody>
      </p:sp>
      <p:sp>
        <p:nvSpPr>
          <p:cNvPr id="1049841" name="文本占位符 3"/>
          <p:cNvSpPr>
            <a:spLocks noGrp="1"/>
          </p:cNvSpPr>
          <p:nvPr>
            <p:ph type="body" sz="half" idx="2"/>
          </p:nvPr>
        </p:nvSpPr>
        <p:spPr>
          <a:xfrm>
            <a:off x="629841" y="2057400"/>
            <a:ext cx="3124012" cy="3811588"/>
          </a:xfrm>
        </p:spPr>
        <p:txBody>
          <a:bodyPr/>
          <a:lstStyle>
            <a:lvl1pPr indent="0" marL="0">
              <a:buNone/>
              <a:defRPr sz="1500"/>
            </a:lvl1pPr>
            <a:lvl2pPr indent="0" marL="342900">
              <a:buNone/>
              <a:defRPr sz="1350"/>
            </a:lvl2pPr>
            <a:lvl3pPr indent="0" marL="685800">
              <a:buNone/>
              <a:defRPr sz="1200"/>
            </a:lvl3pPr>
            <a:lvl4pPr indent="0" marL="1028700">
              <a:buNone/>
              <a:defRPr sz="1050"/>
            </a:lvl4pPr>
            <a:lvl5pPr indent="0" marL="1371600">
              <a:buNone/>
              <a:defRPr sz="1050"/>
            </a:lvl5pPr>
            <a:lvl6pPr indent="0" marL="1714500">
              <a:buNone/>
              <a:defRPr sz="1050"/>
            </a:lvl6pPr>
            <a:lvl7pPr indent="0" marL="2057400">
              <a:buNone/>
              <a:defRPr sz="1050"/>
            </a:lvl7pPr>
            <a:lvl8pPr indent="0" marL="2400300">
              <a:buNone/>
              <a:defRPr sz="1050"/>
            </a:lvl8pPr>
            <a:lvl9pPr indent="0" marL="2743200">
              <a:buNone/>
              <a:defRPr sz="1050"/>
            </a:lvl9pPr>
          </a:lstStyle>
          <a:p>
            <a:pPr lvl="0"/>
            <a:r>
              <a:rPr altLang="en-US" lang="zh-CN" noProof="1"/>
              <a:t>单击此处编辑母版文本样式</a:t>
            </a:r>
          </a:p>
        </p:txBody>
      </p:sp>
      <p:sp>
        <p:nvSpPr>
          <p:cNvPr id="1049840" name="图片占位符 2"/>
          <p:cNvSpPr>
            <a:spLocks noGrp="1"/>
          </p:cNvSpPr>
          <p:nvPr>
            <p:ph type="pic" idx="1"/>
          </p:nvPr>
        </p:nvSpPr>
        <p:spPr>
          <a:xfrm>
            <a:off x="3887391" y="457201"/>
            <a:ext cx="4629150" cy="5403850"/>
          </a:xfrm>
        </p:spPr>
        <p:txBody>
          <a:bodyPr anchor="t" anchorCtr="0" bIns="45720" compatLnSpc="1" lIns="91440" numCol="1" rIns="91440" tIns="45720" vert="horz" wrap="square">
            <a:prstTxWarp prst="textNoShape"/>
          </a:bodyPr>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pPr algn="l" defTabSz="914400" eaLnBrk="0" fontAlgn="base" hangingPunct="0" indent="0" latinLnBrk="0" lvl="0" marL="0" marR="0" rtl="0">
              <a:lnSpc>
                <a:spcPct val="100000"/>
              </a:lnSpc>
              <a:spcBef>
                <a:spcPct val="20000"/>
              </a:spcBef>
              <a:spcAft>
                <a:spcPct val="0"/>
              </a:spcAft>
              <a:buClr>
                <a:srgbClr val="4D009A"/>
              </a:buClr>
              <a:buSzTx/>
              <a:buFont typeface="Wingdings" panose="05000000000000000000" pitchFamily="2" charset="2"/>
              <a:buNone/>
            </a:pPr>
            <a:endParaRPr altLang="en-US" baseline="0" b="0" cap="none" sz="2400" i="0" kern="1200" kumimoji="0" lang="zh-CN" noProof="1" normalizeH="0" spc="0" strike="noStrike" u="none">
              <a:ln>
                <a:noFill/>
              </a:ln>
              <a:solidFill>
                <a:schemeClr val="tx1"/>
              </a:solidFill>
              <a:effectLst/>
              <a:uLnTx/>
              <a:uFillTx/>
              <a:latin typeface="+mn-lt"/>
              <a:ea typeface="+mn-ea"/>
              <a:cs typeface="+mn-cs"/>
            </a:endParaRPr>
          </a:p>
        </p:txBody>
      </p:sp>
      <p:sp>
        <p:nvSpPr>
          <p:cNvPr id="1049839" name="标题 1"/>
          <p:cNvSpPr>
            <a:spLocks noGrp="1"/>
          </p:cNvSpPr>
          <p:nvPr>
            <p:ph type="title"/>
          </p:nvPr>
        </p:nvSpPr>
        <p:spPr>
          <a:xfrm>
            <a:off x="629841" y="457200"/>
            <a:ext cx="3124012" cy="1600200"/>
          </a:xfrm>
        </p:spPr>
        <p:txBody>
          <a:bodyPr/>
          <a:lstStyle>
            <a:lvl1pPr>
              <a:defRPr sz="2400"/>
            </a:lvl1pPr>
          </a:lstStyle>
          <a:p>
            <a:r>
              <a:rPr altLang="en-US" lang="zh-CN" noProof="1"/>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4" name=""/>
        <p:cNvGrpSpPr/>
        <p:nvPr/>
      </p:nvGrpSpPr>
      <p:grpSpPr>
        <a:xfrm rot="0">
          <a:off x="0" y="0"/>
          <a:ext cx="0" cy="0"/>
          <a:chOff x="0" y="0"/>
          <a:chExt cx="0" cy="0"/>
        </a:xfrm>
      </p:grpSpPr>
      <p:grpSp>
        <p:nvGrpSpPr>
          <p:cNvPr id="25" name=""/>
          <p:cNvGrpSpPr/>
          <p:nvPr/>
        </p:nvGrpSpPr>
        <p:grpSpPr>
          <a:xfrm rot="0">
            <a:off x="179387" y="115887"/>
            <a:ext cx="8542338" cy="1052512"/>
            <a:chOff x="80" y="255"/>
            <a:chExt cx="5381" cy="663"/>
          </a:xfrm>
        </p:grpSpPr>
        <p:sp>
          <p:nvSpPr>
            <p:cNvPr id="1048576" name="矩形 4097"/>
            <p:cNvSpPr/>
            <p:nvPr/>
          </p:nvSpPr>
          <p:spPr>
            <a:xfrm rot="0">
              <a:off x="263" y="323"/>
              <a:ext cx="276" cy="299"/>
            </a:xfrm>
            <a:prstGeom prst="rect"/>
            <a:solidFill>
              <a:schemeClr val="accent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577" name="矩形 4098"/>
            <p:cNvSpPr/>
            <p:nvPr/>
          </p:nvSpPr>
          <p:spPr>
            <a:xfrm rot="0">
              <a:off x="504" y="323"/>
              <a:ext cx="207" cy="299"/>
            </a:xfrm>
            <a:prstGeom prst="rect"/>
            <a:gradFill rotWithShape="0">
              <a:gsLst>
                <a:gs pos="0">
                  <a:schemeClr val="accent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578" name="矩形 4099"/>
            <p:cNvSpPr/>
            <p:nvPr/>
          </p:nvSpPr>
          <p:spPr>
            <a:xfrm rot="0">
              <a:off x="341" y="589"/>
              <a:ext cx="266" cy="299"/>
            </a:xfrm>
            <a:prstGeom prst="rect"/>
            <a:solidFill>
              <a:schemeClr val="folHlink"/>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579" name="矩形 4100"/>
            <p:cNvSpPr/>
            <p:nvPr/>
          </p:nvSpPr>
          <p:spPr>
            <a:xfrm rot="0">
              <a:off x="574" y="589"/>
              <a:ext cx="232" cy="299"/>
            </a:xfrm>
            <a:prstGeom prst="rect"/>
            <a:gradFill rotWithShape="0">
              <a:gsLst>
                <a:gs pos="0">
                  <a:schemeClr val="folHlink">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580" name="矩形 4101"/>
            <p:cNvSpPr/>
            <p:nvPr/>
          </p:nvSpPr>
          <p:spPr>
            <a:xfrm rot="0">
              <a:off x="80" y="543"/>
              <a:ext cx="353" cy="266"/>
            </a:xfrm>
            <a:prstGeom prst="rect"/>
            <a:gradFill rotWithShape="0">
              <a:gsLst>
                <a:gs pos="0">
                  <a:schemeClr val="lt1">
                    <a:alpha val="100000"/>
                  </a:schemeClr>
                </a:gs>
                <a:gs pos="100000">
                  <a:schemeClr val="hlink">
                    <a:alpha val="100000"/>
                  </a:schemeClr>
                </a:gs>
              </a:gsLst>
              <a:lin ang="1890000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581" name="矩形 4102"/>
            <p:cNvSpPr/>
            <p:nvPr/>
          </p:nvSpPr>
          <p:spPr>
            <a:xfrm rot="0">
              <a:off x="480" y="255"/>
              <a:ext cx="20" cy="663"/>
            </a:xfrm>
            <a:prstGeom prst="rect"/>
            <a:solidFill>
              <a:schemeClr val="dk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
          <p:nvSpPr>
            <p:cNvPr id="1048582" name="矩形 4103"/>
            <p:cNvSpPr/>
            <p:nvPr/>
          </p:nvSpPr>
          <p:spPr>
            <a:xfrm rot="0">
              <a:off x="279" y="753"/>
              <a:ext cx="5182" cy="2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grpSp>
      <p:sp>
        <p:nvSpPr>
          <p:cNvPr id="1048583" name="标题 4104"/>
          <p:cNvSpPr/>
          <p:nvPr>
            <p:ph type="title" sz="full" idx="4294967295"/>
          </p:nvPr>
        </p:nvSpPr>
        <p:spPr>
          <a:xfrm rot="0">
            <a:off x="1150937" y="214312"/>
            <a:ext cx="7793037" cy="982662"/>
          </a:xfrm>
          <a:prstGeom prst="rect"/>
          <a:noFill/>
          <a:ln>
            <a:noFill/>
          </a:ln>
        </p:spPr>
        <p:txBody>
          <a:bodyPr anchor="b" bIns="45720" lIns="91440" rIns="91440" tIns="45720" vert="horz"/>
          <a:p>
            <a:pPr lvl="0"/>
            <a:r>
              <a:rPr altLang="en-US" lang="zh-CN"/>
              <a:t>单击此处编辑母版标题样式</a:t>
            </a:r>
          </a:p>
        </p:txBody>
      </p:sp>
      <p:sp>
        <p:nvSpPr>
          <p:cNvPr id="1048584" name="文本占位符 4105"/>
          <p:cNvSpPr/>
          <p:nvPr>
            <p:ph type="body" sz="full" idx="4294967295"/>
          </p:nvPr>
        </p:nvSpPr>
        <p:spPr>
          <a:xfrm rot="0">
            <a:off x="1182687" y="1341437"/>
            <a:ext cx="7772400" cy="4791075"/>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85" name="日期占位符 4106"/>
          <p:cNvSpPr/>
          <p:nvPr>
            <p:ph type="dt" sz="half" idx="2"/>
          </p:nvPr>
        </p:nvSpPr>
        <p:spPr>
          <a:xfrm rot="0">
            <a:off x="1162050" y="6243637"/>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Clr>
                <a:srgbClr val="000000"/>
              </a:buClr>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Clr>
                  <a:srgbClr val="000000"/>
                </a:buClr>
                <a:buNone/>
              </a:pPr>
            </a:fld>
            <a:endParaRPr altLang="en-US" sz="1400" lang="zh-CN">
              <a:solidFill>
                <a:srgbClr val="45516B"/>
              </a:solidFill>
              <a:ea typeface="宋体" pitchFamily="2" charset="-122"/>
            </a:endParaRPr>
          </a:p>
        </p:txBody>
      </p:sp>
      <p:sp>
        <p:nvSpPr>
          <p:cNvPr id="1048586" name="页脚占位符 4107"/>
          <p:cNvSpPr/>
          <p:nvPr>
            <p:ph type="ftr" sz="quarter" idx="3"/>
          </p:nvPr>
        </p:nvSpPr>
        <p:spPr>
          <a:xfrm rot="0">
            <a:off x="3348037" y="6243637"/>
            <a:ext cx="3240087"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Clr>
                <a:srgbClr val="000000"/>
              </a:buClr>
              <a:buNone/>
            </a:pPr>
            <a:r>
              <a:rPr altLang="zh-CN" sz="1400" lang="zh-CN">
                <a:solidFill>
                  <a:srgbClr val="45516B"/>
                </a:solidFill>
              </a:rPr>
              <a:t>Application of </a:t>
            </a:r>
            <a:r>
              <a:rPr altLang="zh-CN" sz="1400" lang="en-US">
                <a:solidFill>
                  <a:srgbClr val="45516B"/>
                </a:solidFill>
                <a:latin typeface="ESSTIXThirteen" pitchFamily="0" charset="1"/>
              </a:rPr>
              <a:t>Matlab Language</a:t>
            </a:r>
          </a:p>
        </p:txBody>
      </p:sp>
      <p:sp>
        <p:nvSpPr>
          <p:cNvPr id="1048587" name="灯片编号占位符 4108"/>
          <p:cNvSpPr/>
          <p:nvPr>
            <p:ph type="sldNum" sz="quarter" idx="4"/>
          </p:nvPr>
        </p:nvSpPr>
        <p:spPr>
          <a:xfrm rot="0">
            <a:off x="6877050" y="6243637"/>
            <a:ext cx="20701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r" eaLnBrk="1" hangingPunct="1" latinLnBrk="1" lvl="0">
              <a:spcBef>
                <a:spcPct val="20000"/>
              </a:spcBef>
              <a:buNone/>
            </a:pPr>
            <a:fld id="{566ABCEB-ACFC-4714-9973-3DA970169C29}" type="slidenum">
              <a:rPr altLang="en-US" sz="1400" lang="zh-CN">
                <a:solidFill>
                  <a:srgbClr val="45516B"/>
                </a:solidFill>
                <a:latin typeface="Arial" pitchFamily="34" charset="0"/>
              </a:rPr>
              <a:pPr algn="r" eaLnBrk="1" hangingPunct="1" latinLnBrk="1" lvl="0">
                <a:spcBef>
                  <a:spcPct val="20000"/>
                </a:spcBef>
                <a:buNone/>
              </a:pPr>
            </a:fld>
            <a:r>
              <a:rPr altLang="zh-CN" sz="1400" lang="en-US">
                <a:solidFill>
                  <a:schemeClr val="accent2"/>
                </a:solidFill>
              </a:rPr>
              <a:t> </a:t>
            </a:r>
          </a:p>
        </p:txBody>
      </p:sp>
      <p:sp>
        <p:nvSpPr>
          <p:cNvPr id="1048588" name="矩形 4111"/>
          <p:cNvSpPr/>
          <p:nvPr/>
        </p:nvSpPr>
        <p:spPr>
          <a:xfrm rot="0">
            <a:off x="658812" y="6237287"/>
            <a:ext cx="8226425" cy="31750"/>
          </a:xfrm>
          <a:prstGeom prst="rect"/>
          <a:gradFill rotWithShape="0">
            <a:gsLst>
              <a:gs pos="0">
                <a:schemeClr val="dk2">
                  <a:alpha val="100000"/>
                </a:schemeClr>
              </a:gs>
              <a:gs pos="100000">
                <a:schemeClr val="lt1">
                  <a:alpha val="100000"/>
                </a:schemeClr>
              </a:gs>
            </a:gsLst>
            <a:lin ang="0" scaled="1"/>
          </a:gra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eaLnBrk="1" fontAlgn="base" hangingPunct="1" indent="0" latinLnBrk="1" marL="4572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eaLnBrk="1" fontAlgn="base" hangingPunct="1" indent="0" latinLnBrk="1" marL="9144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eaLnBrk="1" fontAlgn="base" hangingPunct="1" indent="0" latinLnBrk="1" marL="13716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eaLnBrk="1" fontAlgn="base" hangingPunct="1" indent="0" latinLnBrk="1" marL="1828800" rtl="0">
              <a:lnSpc>
                <a:spcPct val="100000"/>
              </a:lnSpc>
              <a:spcBef>
                <a:spcPct val="2000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buNone/>
            </a:pPr>
            <a:endParaRPr altLang="zh-CN" sz="2400" lang="zh-CN"/>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1" ftr="1" hdr="0" sldNum="1"/>
  <p:txStyles>
    <p:titleStyle>
      <a:lvl1pPr algn="l" eaLnBrk="0" fontAlgn="base" hangingPunct="0" rtl="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l" eaLnBrk="0" fontAlgn="base" hangingPunct="0" rtl="0">
        <a:spcBef>
          <a:spcPct val="0"/>
        </a:spcBef>
        <a:spcAft>
          <a:spcPct val="0"/>
        </a:spcAft>
        <a:buFont typeface="Arial" panose="020B0604020202020204" pitchFamily="34" charset="0"/>
        <a:defRPr sz="4400">
          <a:solidFill>
            <a:schemeClr val="tx2"/>
          </a:solidFill>
          <a:latin typeface="Tahoma" pitchFamily="34" charset="0"/>
          <a:ea typeface="宋体" pitchFamily="2" charset="-122"/>
        </a:defRPr>
      </a:lvl2pPr>
      <a:lvl3pPr algn="l" eaLnBrk="0" fontAlgn="base" hangingPunct="0" rtl="0">
        <a:spcBef>
          <a:spcPct val="0"/>
        </a:spcBef>
        <a:spcAft>
          <a:spcPct val="0"/>
        </a:spcAft>
        <a:buFont typeface="Arial" panose="020B0604020202020204" pitchFamily="34" charset="0"/>
        <a:defRPr sz="4400">
          <a:solidFill>
            <a:schemeClr val="tx2"/>
          </a:solidFill>
          <a:latin typeface="Tahoma" pitchFamily="34" charset="0"/>
          <a:ea typeface="宋体" pitchFamily="2" charset="-122"/>
        </a:defRPr>
      </a:lvl3pPr>
      <a:lvl4pPr algn="l" eaLnBrk="0" fontAlgn="base" hangingPunct="0" rtl="0">
        <a:spcBef>
          <a:spcPct val="0"/>
        </a:spcBef>
        <a:spcAft>
          <a:spcPct val="0"/>
        </a:spcAft>
        <a:buFont typeface="Arial" panose="020B0604020202020204" pitchFamily="34" charset="0"/>
        <a:defRPr sz="4400">
          <a:solidFill>
            <a:schemeClr val="tx2"/>
          </a:solidFill>
          <a:latin typeface="Tahoma" pitchFamily="34" charset="0"/>
          <a:ea typeface="宋体" pitchFamily="2" charset="-122"/>
        </a:defRPr>
      </a:lvl4pPr>
      <a:lvl5pPr algn="l" eaLnBrk="0" fontAlgn="base" hangingPunct="0" rtl="0">
        <a:spcBef>
          <a:spcPct val="0"/>
        </a:spcBef>
        <a:spcAft>
          <a:spcPct val="0"/>
        </a:spcAft>
        <a:buFont typeface="Arial" panose="020B0604020202020204" pitchFamily="34" charset="0"/>
        <a:defRPr sz="4400">
          <a:solidFill>
            <a:schemeClr val="tx2"/>
          </a:solidFill>
          <a:latin typeface="Tahoma" pitchFamily="34" charset="0"/>
          <a:ea typeface="宋体" pitchFamily="2" charset="-122"/>
        </a:defRPr>
      </a:lvl5pPr>
      <a:lvl6pPr algn="l" fontAlgn="base" marL="457200" rtl="0">
        <a:spcBef>
          <a:spcPct val="0"/>
        </a:spcBef>
        <a:spcAft>
          <a:spcPct val="0"/>
        </a:spcAft>
        <a:buFont typeface="Arial" pitchFamily="34" charset="0"/>
        <a:defRPr sz="4400">
          <a:solidFill>
            <a:schemeClr val="tx2"/>
          </a:solidFill>
          <a:latin typeface="Tahoma" pitchFamily="34" charset="0"/>
          <a:ea typeface="宋体" pitchFamily="2" charset="-122"/>
        </a:defRPr>
      </a:lvl6pPr>
      <a:lvl7pPr algn="l" fontAlgn="base" marL="914400" rtl="0">
        <a:spcBef>
          <a:spcPct val="0"/>
        </a:spcBef>
        <a:spcAft>
          <a:spcPct val="0"/>
        </a:spcAft>
        <a:buFont typeface="Arial" pitchFamily="34" charset="0"/>
        <a:defRPr sz="4400">
          <a:solidFill>
            <a:schemeClr val="tx2"/>
          </a:solidFill>
          <a:latin typeface="Tahoma" pitchFamily="34" charset="0"/>
          <a:ea typeface="宋体" pitchFamily="2" charset="-122"/>
        </a:defRPr>
      </a:lvl7pPr>
      <a:lvl8pPr algn="l" fontAlgn="base" marL="1371600" rtl="0">
        <a:spcBef>
          <a:spcPct val="0"/>
        </a:spcBef>
        <a:spcAft>
          <a:spcPct val="0"/>
        </a:spcAft>
        <a:buFont typeface="Arial" pitchFamily="34" charset="0"/>
        <a:defRPr sz="4400">
          <a:solidFill>
            <a:schemeClr val="tx2"/>
          </a:solidFill>
          <a:latin typeface="Tahoma" pitchFamily="34" charset="0"/>
          <a:ea typeface="宋体" pitchFamily="2" charset="-122"/>
        </a:defRPr>
      </a:lvl8pPr>
      <a:lvl9pPr algn="l" fontAlgn="base" marL="1828800" rtl="0">
        <a:spcBef>
          <a:spcPct val="0"/>
        </a:spcBef>
        <a:spcAft>
          <a:spcPct val="0"/>
        </a:spcAft>
        <a:buFont typeface="Arial" pitchFamily="34" charset="0"/>
        <a:defRPr sz="4400">
          <a:solidFill>
            <a:schemeClr val="tx2"/>
          </a:solidFill>
          <a:latin typeface="Tahoma" pitchFamily="34" charset="0"/>
          <a:ea typeface="宋体" pitchFamily="2" charset="-122"/>
        </a:defRPr>
      </a:lvl9pPr>
    </p:titleStyle>
    <p:bodyStyle>
      <a:lvl1pPr algn="l" eaLnBrk="0" fontAlgn="base" hangingPunct="0" indent="-609600" marL="609600" rtl="0">
        <a:spcBef>
          <a:spcPct val="20000"/>
        </a:spcBef>
        <a:spcAft>
          <a:spcPct val="0"/>
        </a:spcAft>
        <a:buClr>
          <a:srgbClr val="4D009A"/>
        </a:buClr>
        <a:buFont typeface="Wingdings" panose="05000000000000000000" pitchFamily="2" charset="2"/>
        <a:buChar char="n"/>
        <a:defRPr sz="3200" kern="1200">
          <a:solidFill>
            <a:schemeClr val="tx1"/>
          </a:solidFill>
          <a:latin typeface="+mn-lt"/>
          <a:ea typeface="+mn-ea"/>
          <a:cs typeface="+mn-cs"/>
        </a:defRPr>
      </a:lvl1pPr>
      <a:lvl2pPr algn="l" eaLnBrk="0" fontAlgn="base" hangingPunct="0" indent="-533400" lvl="1" marL="990600" rtl="0">
        <a:spcBef>
          <a:spcPct val="20000"/>
        </a:spcBef>
        <a:spcAft>
          <a:spcPct val="0"/>
        </a:spcAft>
        <a:buClr>
          <a:srgbClr val="0000FF"/>
        </a:buClr>
        <a:buFont typeface="Wingdings" panose="05000000000000000000" pitchFamily="2" charset="2"/>
        <a:buChar char="n"/>
        <a:defRPr sz="2800" kern="1200">
          <a:solidFill>
            <a:schemeClr val="tx1"/>
          </a:solidFill>
          <a:latin typeface="+mn-lt"/>
          <a:ea typeface="+mn-ea"/>
          <a:cs typeface="+mn-cs"/>
        </a:defRPr>
      </a:lvl2pPr>
      <a:lvl3pPr algn="l" eaLnBrk="0" fontAlgn="base" hangingPunct="0" indent="-457200" lvl="2" marL="1371600" rtl="0">
        <a:spcBef>
          <a:spcPct val="20000"/>
        </a:spcBef>
        <a:spcAft>
          <a:spcPct val="0"/>
        </a:spcAft>
        <a:buClr>
          <a:schemeClr val="folHlink"/>
        </a:buClr>
        <a:buFont typeface="Wingdings" panose="05000000000000000000" pitchFamily="2" charset="2"/>
        <a:buChar char="Ø"/>
        <a:defRPr sz="2400" kern="1200">
          <a:solidFill>
            <a:schemeClr val="tx1"/>
          </a:solidFill>
          <a:latin typeface="+mn-lt"/>
          <a:ea typeface="+mn-ea"/>
          <a:cs typeface="+mn-cs"/>
        </a:defRPr>
      </a:lvl3pPr>
      <a:lvl4pPr algn="l" eaLnBrk="0" fontAlgn="base" hangingPunct="0" indent="-381000" lvl="3" marL="1752600" rtl="0">
        <a:spcBef>
          <a:spcPct val="20000"/>
        </a:spcBef>
        <a:spcAft>
          <a:spcPct val="0"/>
        </a:spcAft>
        <a:buClr>
          <a:schemeClr val="accent2"/>
        </a:buClr>
        <a:buFont typeface="Wingdings" panose="05000000000000000000" pitchFamily="2" charset="2"/>
        <a:buChar char="Ø"/>
        <a:defRPr sz="2000" kern="1200">
          <a:solidFill>
            <a:schemeClr val="tx1"/>
          </a:solidFill>
          <a:latin typeface="+mn-lt"/>
          <a:ea typeface="+mn-ea"/>
          <a:cs typeface="+mn-cs"/>
        </a:defRPr>
      </a:lvl4pPr>
      <a:lvl5pPr algn="l" eaLnBrk="0" fontAlgn="base" hangingPunct="0" indent="-381000" lvl="4" marL="2209800" rtl="0">
        <a:spcBef>
          <a:spcPct val="20000"/>
        </a:spcBef>
        <a:spcAft>
          <a:spcPct val="0"/>
        </a:spcAft>
        <a:buClr>
          <a:schemeClr val="accent1"/>
        </a:buClr>
        <a:buFont typeface="Wingdings" panose="05000000000000000000" pitchFamily="2" charset="2"/>
        <a:buChar char="Ø"/>
        <a:defRPr sz="2000" kern="1200">
          <a:solidFill>
            <a:schemeClr val="tx1"/>
          </a:solidFill>
          <a:latin typeface="+mn-lt"/>
          <a:ea typeface="+mn-ea"/>
          <a:cs typeface="+mn-cs"/>
        </a:defRPr>
      </a:lvl5pPr>
      <a:lvl6pPr algn="l" defTabSz="914400" eaLnBrk="1" fontAlgn="base" hangingPunct="1" indent="-228600" latinLnBrk="0" lvl="5" marL="2514600">
        <a:lnSpc>
          <a:spcPct val="100000"/>
        </a:lnSpc>
        <a:spcBef>
          <a:spcPct val="20000"/>
        </a:spcBef>
        <a:spcAft>
          <a:spcPct val="0"/>
        </a:spcAft>
        <a:buClr>
          <a:schemeClr val="accent1"/>
        </a:buClr>
        <a:buFont typeface="Wingdings" pitchFamily="2" charset="2"/>
        <a:buChar char="Ø"/>
        <a:defRPr baseline="0" b="0" sz="2000" i="0" kern="1200" u="none">
          <a:solidFill>
            <a:schemeClr val="tx1"/>
          </a:solidFill>
          <a:latin typeface="+mn-lt"/>
          <a:ea typeface="+mn-ea"/>
          <a:cs typeface="+mn-cs"/>
        </a:defRPr>
      </a:lvl6pPr>
      <a:lvl7pPr algn="l" defTabSz="914400" eaLnBrk="1" fontAlgn="base" hangingPunct="1" indent="-228600" latinLnBrk="0" lvl="6" marL="2971800">
        <a:lnSpc>
          <a:spcPct val="100000"/>
        </a:lnSpc>
        <a:spcBef>
          <a:spcPct val="20000"/>
        </a:spcBef>
        <a:spcAft>
          <a:spcPct val="0"/>
        </a:spcAft>
        <a:buClr>
          <a:schemeClr val="accent1"/>
        </a:buClr>
        <a:buFont typeface="Wingdings" pitchFamily="2" charset="2"/>
        <a:buChar char="Ø"/>
        <a:defRPr baseline="0" b="0" sz="2000" i="0" kern="1200" u="none">
          <a:solidFill>
            <a:schemeClr val="tx1"/>
          </a:solidFill>
          <a:latin typeface="+mn-lt"/>
          <a:ea typeface="+mn-ea"/>
          <a:cs typeface="+mn-cs"/>
        </a:defRPr>
      </a:lvl7pPr>
      <a:lvl8pPr algn="l" defTabSz="914400" eaLnBrk="1" fontAlgn="base" hangingPunct="1" indent="-228600" latinLnBrk="0" lvl="7" marL="3429000">
        <a:lnSpc>
          <a:spcPct val="100000"/>
        </a:lnSpc>
        <a:spcBef>
          <a:spcPct val="20000"/>
        </a:spcBef>
        <a:spcAft>
          <a:spcPct val="0"/>
        </a:spcAft>
        <a:buClr>
          <a:schemeClr val="accent1"/>
        </a:buClr>
        <a:buFont typeface="Wingdings" pitchFamily="2" charset="2"/>
        <a:buChar char="Ø"/>
        <a:defRPr baseline="0" b="0" sz="2000" i="0" kern="1200" u="none">
          <a:solidFill>
            <a:schemeClr val="tx1"/>
          </a:solidFill>
          <a:latin typeface="+mn-lt"/>
          <a:ea typeface="+mn-ea"/>
          <a:cs typeface="+mn-cs"/>
        </a:defRPr>
      </a:lvl8pPr>
      <a:lvl9pPr algn="l" defTabSz="914400" eaLnBrk="1" fontAlgn="base" hangingPunct="1" indent="-228600" latinLnBrk="0" lvl="8" marL="3886200">
        <a:lnSpc>
          <a:spcPct val="100000"/>
        </a:lnSpc>
        <a:spcBef>
          <a:spcPct val="20000"/>
        </a:spcBef>
        <a:spcAft>
          <a:spcPct val="0"/>
        </a:spcAft>
        <a:buClr>
          <a:schemeClr val="accent1"/>
        </a:buClr>
        <a:buFont typeface="Wingdings" pitchFamily="2" charset="2"/>
        <a:buChar char="Ø"/>
        <a:defRPr baseline="0" b="0" sz="2000" i="0" kern="1200" u="none">
          <a:solidFill>
            <a:schemeClr val="tx1"/>
          </a:solidFill>
          <a:latin typeface="+mn-lt"/>
          <a:ea typeface="+mn-ea"/>
          <a:cs typeface="+mn-cs"/>
        </a:defRPr>
      </a:lvl9pPr>
    </p:bodyStyle>
    <p:otherStyle>
      <a:lvl1pPr algn="l" defTabSz="914400" eaLnBrk="1" fontAlgn="base" hangingPunct="1" indent="0" latinLnBrk="0" lvl="0" marL="0">
        <a:lnSpc>
          <a:spcPct val="100000"/>
        </a:lnSpc>
        <a:spcBef>
          <a:spcPct val="0"/>
        </a:spcBef>
        <a:spcAft>
          <a:spcPct val="0"/>
        </a:spcAft>
        <a:buNone/>
        <a:defRPr baseline="0" b="0" sz="1800" i="0" kern="1200" u="none">
          <a:solidFill>
            <a:schemeClr val="tx1"/>
          </a:solidFill>
          <a:latin typeface="+mn-lt"/>
          <a:ea typeface="+mn-ea"/>
          <a:cs typeface="+mn-cs"/>
        </a:defRPr>
      </a:lvl1pPr>
      <a:lvl2pPr algn="l" defTabSz="914400" eaLnBrk="1" fontAlgn="base" hangingPunct="1" indent="0" latinLnBrk="0" lvl="1" marL="457200">
        <a:lnSpc>
          <a:spcPct val="100000"/>
        </a:lnSpc>
        <a:spcBef>
          <a:spcPct val="20000"/>
        </a:spcBef>
        <a:spcAft>
          <a:spcPct val="0"/>
        </a:spcAft>
        <a:buNone/>
        <a:defRPr baseline="0" b="0" sz="1800" i="0" kern="1200" u="none">
          <a:solidFill>
            <a:schemeClr val="tx1"/>
          </a:solidFill>
          <a:latin typeface="+mn-lt"/>
          <a:ea typeface="+mn-ea"/>
          <a:cs typeface="+mn-cs"/>
        </a:defRPr>
      </a:lvl2pPr>
      <a:lvl3pPr algn="l" defTabSz="914400" eaLnBrk="1" fontAlgn="base" hangingPunct="1" indent="0" latinLnBrk="0" lvl="2" marL="914400">
        <a:lnSpc>
          <a:spcPct val="100000"/>
        </a:lnSpc>
        <a:spcBef>
          <a:spcPct val="20000"/>
        </a:spcBef>
        <a:spcAft>
          <a:spcPct val="0"/>
        </a:spcAft>
        <a:buNone/>
        <a:defRPr baseline="0" b="0" sz="1800" i="0" kern="1200" u="none">
          <a:solidFill>
            <a:schemeClr val="tx1"/>
          </a:solidFill>
          <a:latin typeface="+mn-lt"/>
          <a:ea typeface="+mn-ea"/>
          <a:cs typeface="+mn-cs"/>
        </a:defRPr>
      </a:lvl3pPr>
      <a:lvl4pPr algn="l" defTabSz="914400" eaLnBrk="1" fontAlgn="base" hangingPunct="1" indent="0" latinLnBrk="0" lvl="3" marL="1371600">
        <a:lnSpc>
          <a:spcPct val="100000"/>
        </a:lnSpc>
        <a:spcBef>
          <a:spcPct val="20000"/>
        </a:spcBef>
        <a:spcAft>
          <a:spcPct val="0"/>
        </a:spcAft>
        <a:buNone/>
        <a:defRPr baseline="0" b="0" sz="1800" i="0" kern="1200" u="none">
          <a:solidFill>
            <a:schemeClr val="tx1"/>
          </a:solidFill>
          <a:latin typeface="+mn-lt"/>
          <a:ea typeface="+mn-ea"/>
          <a:cs typeface="+mn-cs"/>
        </a:defRPr>
      </a:lvl4pPr>
      <a:lvl5pPr algn="l" defTabSz="914400" eaLnBrk="1" fontAlgn="base" hangingPunct="1" indent="0" latinLnBrk="0" lvl="4" marL="1828800">
        <a:lnSpc>
          <a:spcPct val="100000"/>
        </a:lnSpc>
        <a:spcBef>
          <a:spcPct val="20000"/>
        </a:spcBef>
        <a:spcAft>
          <a:spcPct val="0"/>
        </a:spcAft>
        <a:buNone/>
        <a:defRPr baseline="0" b="0" sz="1800" i="0" kern="1200" u="none">
          <a:solidFill>
            <a:schemeClr val="tx1"/>
          </a:solidFill>
          <a:latin typeface="+mn-lt"/>
          <a:ea typeface="+mn-ea"/>
          <a:cs typeface="+mn-cs"/>
        </a:defRPr>
      </a:lvl5pPr>
      <a:lvl6pPr algn="l" defTabSz="914400" eaLnBrk="1" fontAlgn="base" hangingPunct="1" indent="0" latinLnBrk="0" lvl="5" marL="2286000">
        <a:lnSpc>
          <a:spcPct val="100000"/>
        </a:lnSpc>
        <a:spcBef>
          <a:spcPct val="20000"/>
        </a:spcBef>
        <a:spcAft>
          <a:spcPct val="0"/>
        </a:spcAft>
        <a:buNone/>
        <a:defRPr baseline="0" b="0" sz="1800" i="0" kern="1200" u="none">
          <a:solidFill>
            <a:schemeClr val="tx1"/>
          </a:solidFill>
          <a:latin typeface="+mn-lt"/>
          <a:ea typeface="+mn-ea"/>
          <a:cs typeface="+mn-cs"/>
        </a:defRPr>
      </a:lvl6pPr>
      <a:lvl7pPr algn="l" defTabSz="914400" eaLnBrk="1" fontAlgn="base" hangingPunct="1" indent="0" latinLnBrk="0" lvl="6" marL="2743200">
        <a:lnSpc>
          <a:spcPct val="100000"/>
        </a:lnSpc>
        <a:spcBef>
          <a:spcPct val="20000"/>
        </a:spcBef>
        <a:spcAft>
          <a:spcPct val="0"/>
        </a:spcAft>
        <a:buNone/>
        <a:defRPr baseline="0" b="0" sz="1800" i="0" kern="1200" u="none">
          <a:solidFill>
            <a:schemeClr val="tx1"/>
          </a:solidFill>
          <a:latin typeface="+mn-lt"/>
          <a:ea typeface="+mn-ea"/>
          <a:cs typeface="+mn-cs"/>
        </a:defRPr>
      </a:lvl7pPr>
      <a:lvl8pPr algn="l" defTabSz="914400" eaLnBrk="1" fontAlgn="base" hangingPunct="1" indent="0" latinLnBrk="0" lvl="7" marL="3200400">
        <a:lnSpc>
          <a:spcPct val="100000"/>
        </a:lnSpc>
        <a:spcBef>
          <a:spcPct val="20000"/>
        </a:spcBef>
        <a:spcAft>
          <a:spcPct val="0"/>
        </a:spcAft>
        <a:buNone/>
        <a:defRPr baseline="0" b="0" sz="1800" i="0" kern="1200" u="none">
          <a:solidFill>
            <a:schemeClr val="tx1"/>
          </a:solidFill>
          <a:latin typeface="+mn-lt"/>
          <a:ea typeface="+mn-ea"/>
          <a:cs typeface="+mn-cs"/>
        </a:defRPr>
      </a:lvl8pPr>
      <a:lvl9pPr algn="l" defTabSz="914400" eaLnBrk="1" fontAlgn="base" hangingPunct="1" indent="0" latinLnBrk="0" lvl="8" marL="3657600">
        <a:lnSpc>
          <a:spcPct val="100000"/>
        </a:lnSpc>
        <a:spcBef>
          <a:spcPct val="20000"/>
        </a:spcBef>
        <a:spcAft>
          <a:spcPct val="0"/>
        </a:spcAft>
        <a:buNone/>
        <a:defRPr baseline="0" b="0" sz="1800" i="0" kern="1200" u="none">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image" Target="../media/image55.emf"/><Relationship Id="rId2"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image" Target="../media/image57.wmf"/><Relationship Id="rId2"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image" Target="../media/image58.wmf"/><Relationship Id="rId2"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image" Target="../media/image59.wmf"/><Relationship Id="rId2"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image" Target="../media/image60.wmf"/><Relationship Id="rId2"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oleObject" Target="../embeddings/oleObject12.bin"/><Relationship Id="rId2" Type="http://schemas.openxmlformats.org/officeDocument/2006/relationships/image" Target="../media/image62.wmf"/><Relationship Id="rId3"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oleObject" Target="../embeddings/oleObject13.bin"/><Relationship Id="rId2" Type="http://schemas.openxmlformats.org/officeDocument/2006/relationships/image" Target="../media/image63.wmf"/><Relationship Id="rId3"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oleObject" Target="../embeddings/oleObject14.bin"/><Relationship Id="rId2" Type="http://schemas.openxmlformats.org/officeDocument/2006/relationships/image" Target="../media/image64.wmf"/><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oleObject" Target="../embeddings/oleObject15.bin"/><Relationship Id="rId2" Type="http://schemas.openxmlformats.org/officeDocument/2006/relationships/image" Target="../media/image65.wmf"/><Relationship Id="rId3"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oleObject" Target="../embeddings/oleObject4.bin"/><Relationship Id="rId2" Type="http://schemas.openxmlformats.org/officeDocument/2006/relationships/image" Target="../media/image10.wmf"/><Relationship Id="rId3"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oleObject" Target="../embeddings/oleObject16.bin"/><Relationship Id="rId2" Type="http://schemas.openxmlformats.org/officeDocument/2006/relationships/image" Target="../media/image68.wmf"/><Relationship Id="rId3"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oleObject" Target="../embeddings/oleObject17.bin"/><Relationship Id="rId2" Type="http://schemas.openxmlformats.org/officeDocument/2006/relationships/image" Target="../media/image69.wmf"/><Relationship Id="rId3" Type="http://schemas.openxmlformats.org/officeDocument/2006/relationships/oleObject" Target="../embeddings/oleObject18.bin"/><Relationship Id="rId4" Type="http://schemas.openxmlformats.org/officeDocument/2006/relationships/image" Target="../media/image70.wmf"/><Relationship Id="rId5" Type="http://schemas.openxmlformats.org/officeDocument/2006/relationships/oleObject" Target="../embeddings/oleObject19.bin"/><Relationship Id="rId6" Type="http://schemas.openxmlformats.org/officeDocument/2006/relationships/image" Target="../media/image71.wmf"/><Relationship Id="rId7" Type="http://schemas.openxmlformats.org/officeDocument/2006/relationships/oleObject" Target="../embeddings/oleObject20.bin"/><Relationship Id="rId8" Type="http://schemas.openxmlformats.org/officeDocument/2006/relationships/image" Target="../media/image72.wmf"/><Relationship Id="rId9"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oleObject" Target="../embeddings/oleObject21.bin"/><Relationship Id="rId2" Type="http://schemas.openxmlformats.org/officeDocument/2006/relationships/image" Target="../media/image73.wmf"/><Relationship Id="rId3"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oleObject" Target="../embeddings/oleObject5.bin"/><Relationship Id="rId2" Type="http://schemas.openxmlformats.org/officeDocument/2006/relationships/image" Target="../media/image11.wmf"/><Relationship Id="rId3"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image" Target="../media/image74.png"/><Relationship Id="rId2"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oleObject" Target="../embeddings/oleObject22.bin"/><Relationship Id="rId2" Type="http://schemas.openxmlformats.org/officeDocument/2006/relationships/image" Target="../media/image75.wmf"/><Relationship Id="rId3" Type="http://schemas.openxmlformats.org/officeDocument/2006/relationships/oleObject" Target="../embeddings/oleObject23.bin"/><Relationship Id="rId4" Type="http://schemas.openxmlformats.org/officeDocument/2006/relationships/image" Target="../media/image76.wmf"/><Relationship Id="rId5"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oleObject" Target="../embeddings/oleObject24.bin"/><Relationship Id="rId2" Type="http://schemas.openxmlformats.org/officeDocument/2006/relationships/image" Target="../media/image77.wmf"/><Relationship Id="rId3" Type="http://schemas.openxmlformats.org/officeDocument/2006/relationships/image" Target="../media/image78.wmf"/><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oleObject" Target="../embeddings/oleObject25.bin"/><Relationship Id="rId2" Type="http://schemas.openxmlformats.org/officeDocument/2006/relationships/image" Target="../media/image79.wmf"/><Relationship Id="rId3"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oleObject" Target="../embeddings/oleObject26.bin"/><Relationship Id="rId2" Type="http://schemas.openxmlformats.org/officeDocument/2006/relationships/image" Target="../media/image80.wmf"/><Relationship Id="rId3"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oleObject" Target="../embeddings/oleObject27.bin"/><Relationship Id="rId2" Type="http://schemas.openxmlformats.org/officeDocument/2006/relationships/image" Target="../media/image81.wmf"/><Relationship Id="rId3"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image" Target="../media/image82.wmf"/><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oleObject" Target="../embeddings/oleObject6.bin"/><Relationship Id="rId2" Type="http://schemas.openxmlformats.org/officeDocument/2006/relationships/image" Target="../media/image12.wmf"/><Relationship Id="rId3" Type="http://schemas.openxmlformats.org/officeDocument/2006/relationships/slideLayout" Target="../slideLayouts/slideLayout1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oleObject" Target="../embeddings/oleObject7.bin"/><Relationship Id="rId2" Type="http://schemas.openxmlformats.org/officeDocument/2006/relationships/image" Target="../media/image13.wmf"/><Relationship Id="rId3"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oleObject" Target="../embeddings/oleObject8.bin"/><Relationship Id="rId2" Type="http://schemas.openxmlformats.org/officeDocument/2006/relationships/image" Target="../media/image17.wmf"/><Relationship Id="rId3" Type="http://schemas.openxmlformats.org/officeDocument/2006/relationships/image" Target="../media/image18.png"/><Relationship Id="rId4"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3.wmf"/><Relationship Id="rId3" Type="http://schemas.openxmlformats.org/officeDocument/2006/relationships/image" Target="../media/image4.png"/><Relationship Id="rId4"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emf"/><Relationship Id="rId3" Type="http://schemas.openxmlformats.org/officeDocument/2006/relationships/image" Target="../media/image21.emf"/><Relationship Id="rId4" Type="http://schemas.openxmlformats.org/officeDocument/2006/relationships/image" Target="../media/image22.emf"/><Relationship Id="rId5" Type="http://schemas.openxmlformats.org/officeDocument/2006/relationships/slide" Target="slide126.xml"/><Relationship Id="rId6" Type="http://schemas.openxmlformats.org/officeDocument/2006/relationships/image" Target="../media/image23.emf"/><Relationship Id="rId7"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 Target="slide126.xml"/><Relationship Id="rId3" Type="http://schemas.openxmlformats.org/officeDocument/2006/relationships/image" Target="../media/image25.png"/><Relationship Id="rId4"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oleObject" Target="../embeddings/oleObject9.bin"/><Relationship Id="rId3" Type="http://schemas.openxmlformats.org/officeDocument/2006/relationships/image" Target="../media/image27.wmf"/><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oleObject" Target="../embeddings/oleObject10.bin"/><Relationship Id="rId3" Type="http://schemas.openxmlformats.org/officeDocument/2006/relationships/image" Target="../media/image29.wmf"/><Relationship Id="rId4"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oleObject" Target="../embeddings/oleObject11.bin"/><Relationship Id="rId2" Type="http://schemas.openxmlformats.org/officeDocument/2006/relationships/image" Target="../media/image31.wmf"/><Relationship Id="rId3" Type="http://schemas.openxmlformats.org/officeDocument/2006/relationships/image" Target="../media/image32.png"/><Relationship Id="rId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oleObject" Target="../embeddings/oleObject1.bin"/><Relationship Id="rId3" Type="http://schemas.openxmlformats.org/officeDocument/2006/relationships/image" Target="../media/image6.wmf"/><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image" Target="../media/image39.wmf"/><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oleObject" Target="../embeddings/oleObject2.bin"/><Relationship Id="rId2" Type="http://schemas.openxmlformats.org/officeDocument/2006/relationships/image" Target="../media/image7.wmf"/><Relationship Id="rId3" Type="http://schemas.openxmlformats.org/officeDocument/2006/relationships/oleObject" Target="../embeddings/oleObject3.bin"/><Relationship Id="rId4" Type="http://schemas.openxmlformats.org/officeDocument/2006/relationships/image" Target="../media/image8.wmf"/><Relationship Id="rId5"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image" Target="../media/image45.wmf"/><Relationship Id="rId2"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image" Target="../media/image51.emf"/><Relationship Id="rId2"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32" name=""/>
        <p:cNvGrpSpPr/>
        <p:nvPr/>
      </p:nvGrpSpPr>
      <p:grpSpPr>
        <a:xfrm rot="0">
          <a:off x="0" y="0"/>
          <a:ext cx="0" cy="0"/>
          <a:chOff x="0" y="0"/>
          <a:chExt cx="0" cy="0"/>
        </a:xfrm>
      </p:grpSpPr>
      <p:sp>
        <p:nvSpPr>
          <p:cNvPr id="1048603" name="标题 2049"/>
          <p:cNvSpPr/>
          <p:nvPr>
            <p:ph type="ctrTitle" sz="full" idx="4294967295"/>
          </p:nvPr>
        </p:nvSpPr>
        <p:spPr>
          <a:xfrm rot="0">
            <a:off x="1042987" y="908050"/>
            <a:ext cx="7273925" cy="936625"/>
          </a:xfrm>
          <a:prstGeom prst="rect"/>
          <a:noFill/>
          <a:ln>
            <a:noFill/>
          </a:ln>
        </p:spPr>
        <p:txBody>
          <a:bodyPr anchor="b" bIns="45720" lIns="91440" rIns="91440" tIns="45720" vert="horz"/>
          <a:lstStyle>
            <a:lvl1pPr algn="l">
              <a:defRPr sz="4400"/>
            </a:lvl1pPr>
          </a:lstStyle>
          <a:p>
            <a:pPr eaLnBrk="1" hangingPunct="1" latinLnBrk="1" lvl="0"/>
            <a:br/>
            <a:r>
              <a:rPr altLang="en-US" b="1" sz="5600" lang="zh-CN">
                <a:solidFill>
                  <a:srgbClr val="4D009A"/>
                </a:solidFill>
                <a:latin typeface="Batang" pitchFamily="18" charset="-127"/>
                <a:ea typeface="Batang" pitchFamily="18" charset="-127"/>
              </a:rPr>
              <a:t>上机实验</a:t>
            </a:r>
            <a:r>
              <a:rPr altLang="en-US" b="1" sz="5600" lang="zh-CN">
                <a:solidFill>
                  <a:srgbClr val="4D009A"/>
                </a:solidFill>
                <a:latin typeface="Batang" pitchFamily="18" charset="-127"/>
                <a:ea typeface="Batang" pitchFamily="18" charset="-127"/>
              </a:rPr>
              <a:t>一</a:t>
            </a:r>
          </a:p>
        </p:txBody>
      </p:sp>
      <p:sp>
        <p:nvSpPr>
          <p:cNvPr id="1048604" name="矩形 2058"/>
          <p:cNvSpPr/>
          <p:nvPr/>
        </p:nvSpPr>
        <p:spPr>
          <a:xfrm rot="0">
            <a:off x="0" y="6048375"/>
            <a:ext cx="9144000" cy="836612"/>
          </a:xfrm>
          <a:prstGeom prst="rect"/>
          <a:gradFill rotWithShape="0">
            <a:gsLst>
              <a:gs pos="0">
                <a:srgbClr val="8B8BFF">
                  <a:alpha val="74001"/>
                </a:srgbClr>
              </a:gs>
              <a:gs pos="100000">
                <a:srgbClr val="0000FF">
                  <a:alpha val="79999"/>
                </a:srgbClr>
              </a:gs>
            </a:gsLst>
            <a:lin ang="0" scaled="1"/>
          </a:gradFill>
          <a:ln>
            <a:noFill/>
          </a:ln>
        </p:spPr>
        <p:txBody>
          <a:bodyPr anchor="ctr" bIns="45720" lIns="91440" rIns="91440" tIns="45720" vert="horz" wrap="none"/>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ctr" eaLnBrk="1" hangingPunct="1" indent="0" latinLnBrk="1" lvl="0" marL="0">
              <a:buNone/>
            </a:pPr>
            <a:r>
              <a:rPr altLang="zh-CN" sz="2800" lang="en-US">
                <a:solidFill>
                  <a:schemeClr val="lt1"/>
                </a:solidFill>
                <a:latin typeface="Monotype Corsiva" pitchFamily="66" charset="0"/>
              </a:rPr>
              <a:t>                                         Application of Matlab Language</a:t>
            </a:r>
          </a:p>
        </p:txBody>
      </p:sp>
      <p:pic>
        <p:nvPicPr>
          <p:cNvPr id="2097152" name="图片 1"/>
          <p:cNvPicPr>
            <a:picLocks/>
          </p:cNvPicPr>
          <p:nvPr/>
        </p:nvPicPr>
        <p:blipFill>
          <a:blip xmlns:r="http://schemas.openxmlformats.org/officeDocument/2006/relationships" r:embed="rId1"/>
          <a:srcRect l="0" t="0" r="0" b="0"/>
          <a:stretch>
            <a:fillRect/>
          </a:stretch>
        </p:blipFill>
        <p:spPr>
          <a:xfrm rot="0">
            <a:off x="2843212" y="2276475"/>
            <a:ext cx="3494087" cy="3600450"/>
          </a:xfrm>
          <a:prstGeom prst="rect"/>
          <a:noFill/>
          <a:ln>
            <a:noFill/>
          </a:ln>
        </p:spPr>
      </p:pic>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232" name=""/>
        <p:cNvGrpSpPr/>
        <p:nvPr/>
      </p:nvGrpSpPr>
      <p:grpSpPr>
        <a:xfrm rot="0">
          <a:off x="0" y="0"/>
          <a:ext cx="0" cy="0"/>
          <a:chOff x="0" y="0"/>
          <a:chExt cx="0" cy="0"/>
        </a:xfrm>
      </p:grpSpPr>
      <p:sp>
        <p:nvSpPr>
          <p:cNvPr id="1048689" name="标题 61441"/>
          <p:cNvSpPr/>
          <p:nvPr>
            <p:ph type="title" sz="full" idx="0"/>
          </p:nvPr>
        </p:nvSpPr>
        <p:spPr>
          <a:xfrm rot="0">
            <a:off x="11160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838200" latinLnBrk="1" lvl="0" marL="838200"/>
            <a:r>
              <a:rPr altLang="zh-CN" b="1" sz="3200" lang="en-US">
                <a:solidFill>
                  <a:srgbClr val="4D009A"/>
                </a:solidFill>
                <a:latin typeface="华文楷体" pitchFamily="2" charset="-122"/>
                <a:ea typeface="华文楷体" pitchFamily="2" charset="-122"/>
              </a:rPr>
              <a:t>2.2 </a:t>
            </a:r>
            <a:r>
              <a:rPr altLang="en-US" b="1" sz="3200" lang="zh-CN">
                <a:solidFill>
                  <a:srgbClr val="4D009A"/>
                </a:solidFill>
                <a:latin typeface="华文楷体" pitchFamily="2" charset="-122"/>
                <a:ea typeface="华文楷体" pitchFamily="2" charset="-122"/>
              </a:rPr>
              <a:t>命令窗口 </a:t>
            </a:r>
            <a:r>
              <a:rPr altLang="en-US" b="1" sz="2600" lang="zh-CN">
                <a:solidFill>
                  <a:srgbClr val="4D009A"/>
                </a:solidFill>
                <a:latin typeface="华文楷体" pitchFamily="2" charset="-122"/>
                <a:ea typeface="华文楷体" pitchFamily="2" charset="-122"/>
              </a:rPr>
              <a:t>（续）</a:t>
            </a:r>
          </a:p>
        </p:txBody>
      </p:sp>
      <p:sp>
        <p:nvSpPr>
          <p:cNvPr id="1048690" name="文本占位符 61442"/>
          <p:cNvSpPr/>
          <p:nvPr>
            <p:ph type="body" sz="full" idx="1"/>
          </p:nvPr>
        </p:nvSpPr>
        <p:spPr>
          <a:xfrm rot="0">
            <a:off x="827087" y="1412875"/>
            <a:ext cx="7127875" cy="57626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b="1" sz="2600" lang="en-US">
                <a:solidFill>
                  <a:srgbClr val="4D009A"/>
                </a:solidFill>
                <a:latin typeface="Times New Roman" pitchFamily="18" charset="0"/>
              </a:rPr>
              <a:t>&gt;&gt;who</a:t>
            </a:r>
          </a:p>
        </p:txBody>
      </p:sp>
      <p:sp>
        <p:nvSpPr>
          <p:cNvPr id="1048691" name="矩形 61443"/>
          <p:cNvSpPr/>
          <p:nvPr/>
        </p:nvSpPr>
        <p:spPr>
          <a:xfrm rot="0">
            <a:off x="827087" y="3140075"/>
            <a:ext cx="7127875" cy="57626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609600" latinLnBrk="1" lvl="0" marL="609600">
              <a:lnSpc>
                <a:spcPct val="80000"/>
              </a:lnSpc>
              <a:buNone/>
            </a:pPr>
            <a:r>
              <a:rPr altLang="zh-CN" b="1" sz="2600" lang="en-US">
                <a:solidFill>
                  <a:srgbClr val="4D009A"/>
                </a:solidFill>
                <a:latin typeface="Times New Roman" pitchFamily="18" charset="0"/>
              </a:rPr>
              <a:t>&gt;&gt;whos</a:t>
            </a:r>
          </a:p>
        </p:txBody>
      </p:sp>
      <p:sp>
        <p:nvSpPr>
          <p:cNvPr id="1048692" name="矩形 61444"/>
          <p:cNvSpPr/>
          <p:nvPr/>
        </p:nvSpPr>
        <p:spPr>
          <a:xfrm rot="0">
            <a:off x="900112" y="1844675"/>
            <a:ext cx="7200900" cy="1225550"/>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609600" latinLnBrk="1" lvl="0" marL="609600">
              <a:spcBef>
                <a:spcPct val="0"/>
              </a:spcBef>
              <a:buNone/>
            </a:pPr>
            <a:r>
              <a:rPr altLang="zh-CN" b="1" sz="2200" lang="en-US">
                <a:solidFill>
                  <a:srgbClr val="003300"/>
                </a:solidFill>
              </a:rPr>
              <a:t>Your variables are:</a:t>
            </a:r>
          </a:p>
          <a:p>
            <a:pPr eaLnBrk="1" hangingPunct="1" indent="-609600" latinLnBrk="1" lvl="0" marL="609600">
              <a:spcBef>
                <a:spcPct val="0"/>
              </a:spcBef>
              <a:buNone/>
            </a:pPr>
            <a:r>
              <a:rPr altLang="zh-CN" b="1" sz="2200" lang="en-US">
                <a:solidFill>
                  <a:srgbClr val="003300"/>
                </a:solidFill>
              </a:rPr>
              <a:t>ans         circle_len    y    </a:t>
            </a:r>
          </a:p>
          <a:p>
            <a:pPr eaLnBrk="1" hangingPunct="1" indent="-609600" latinLnBrk="1" lvl="0" marL="609600">
              <a:spcBef>
                <a:spcPct val="0"/>
              </a:spcBef>
              <a:buNone/>
            </a:pPr>
            <a:r>
              <a:rPr altLang="zh-CN" b="1" sz="2200" lang="en-US">
                <a:solidFill>
                  <a:srgbClr val="003300"/>
                </a:solidFill>
              </a:rPr>
              <a:t>area        radius</a:t>
            </a:r>
            <a:r>
              <a:rPr altLang="zh-CN" b="1" lang="en-US"/>
              <a:t> </a:t>
            </a:r>
          </a:p>
        </p:txBody>
      </p:sp>
      <p:sp>
        <p:nvSpPr>
          <p:cNvPr id="1048693" name="矩形 61445"/>
          <p:cNvSpPr/>
          <p:nvPr/>
        </p:nvSpPr>
        <p:spPr>
          <a:xfrm rot="0">
            <a:off x="898525" y="3573462"/>
            <a:ext cx="7129462" cy="266541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609600" latinLnBrk="1" lvl="0" marL="609600">
              <a:buNone/>
            </a:pPr>
            <a:r>
              <a:rPr altLang="zh-CN" b="1" sz="2000" lang="en-US">
                <a:solidFill>
                  <a:srgbClr val="003300"/>
                </a:solidFill>
              </a:rPr>
              <a:t>Name             Size                    Bytes      Class</a:t>
            </a:r>
          </a:p>
          <a:p>
            <a:pPr eaLnBrk="1" hangingPunct="1" indent="-609600" latinLnBrk="1" lvl="0" marL="609600">
              <a:buNone/>
            </a:pPr>
            <a:r>
              <a:rPr altLang="zh-CN" b="1" sz="2000" lang="en-US">
                <a:solidFill>
                  <a:srgbClr val="003300"/>
                </a:solidFill>
              </a:rPr>
              <a:t>  ans              1x1                         8    double array</a:t>
            </a:r>
          </a:p>
          <a:p>
            <a:pPr eaLnBrk="1" hangingPunct="1" indent="-609600" latinLnBrk="1" lvl="0" marL="609600">
              <a:buNone/>
            </a:pPr>
            <a:r>
              <a:rPr altLang="zh-CN" b="1" sz="2000" lang="en-US">
                <a:solidFill>
                  <a:srgbClr val="003300"/>
                </a:solidFill>
              </a:rPr>
              <a:t>  area             1x1                         8    double array</a:t>
            </a:r>
          </a:p>
          <a:p>
            <a:pPr eaLnBrk="1" hangingPunct="1" indent="-609600" latinLnBrk="1" lvl="0" marL="609600">
              <a:buNone/>
            </a:pPr>
            <a:r>
              <a:rPr altLang="zh-CN" b="1" sz="2000" lang="en-US">
                <a:solidFill>
                  <a:srgbClr val="003300"/>
                </a:solidFill>
              </a:rPr>
              <a:t>  circle_len      1x1                         8    double array</a:t>
            </a:r>
          </a:p>
          <a:p>
            <a:pPr eaLnBrk="1" hangingPunct="1" indent="-609600" latinLnBrk="1" lvl="0" marL="609600">
              <a:buNone/>
            </a:pPr>
            <a:r>
              <a:rPr altLang="zh-CN" b="1" sz="2000" lang="en-US">
                <a:solidFill>
                  <a:srgbClr val="003300"/>
                </a:solidFill>
              </a:rPr>
              <a:t>  radius           1x1                         8    double array</a:t>
            </a:r>
          </a:p>
          <a:p>
            <a:pPr eaLnBrk="1" hangingPunct="1" indent="-609600" latinLnBrk="1" lvl="0" marL="609600">
              <a:buNone/>
            </a:pPr>
            <a:r>
              <a:rPr altLang="zh-CN" b="1" sz="2000" lang="en-US">
                <a:solidFill>
                  <a:srgbClr val="003300"/>
                </a:solidFill>
              </a:rPr>
              <a:t>  y                  1x1                         8    double array</a:t>
            </a:r>
          </a:p>
          <a:p>
            <a:pPr eaLnBrk="1" hangingPunct="1" indent="-609600" latinLnBrk="1" lvl="0" marL="609600">
              <a:buNone/>
            </a:pPr>
            <a:r>
              <a:rPr altLang="zh-CN" b="1" sz="2000" lang="en-US">
                <a:solidFill>
                  <a:srgbClr val="003300"/>
                </a:solidFill>
              </a:rPr>
              <a:t>Grand total is 5 elements using 40 bytes</a:t>
            </a:r>
          </a:p>
        </p:txBody>
      </p:sp>
      <p:sp>
        <p:nvSpPr>
          <p:cNvPr id="1048694"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695"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696"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10</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692"/>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8691"/>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48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1" grpId="0" uiExpand="0" build="whole"/>
      <p:bldP spid="1048692" grpId="0" uiExpand="0" build="whole"/>
      <p:bldP spid="1048693" grpId="0" uiExpand="0" build="whole"/>
    </p:bldLst>
  </p:timing>
</p:sld>
</file>

<file path=ppt/slides/slide100.xml><?xml version="1.0" encoding="utf-8"?>
<p:sld xmlns:a="http://schemas.openxmlformats.org/drawingml/2006/main" xmlns:r="http://schemas.openxmlformats.org/officeDocument/2006/relationships" xmlns:p="http://schemas.openxmlformats.org/presentationml/2006/main" showMasterSp="1">
  <p:cSld>
    <p:spTree>
      <p:nvGrpSpPr>
        <p:cNvPr id="342" name=""/>
        <p:cNvGrpSpPr/>
        <p:nvPr/>
      </p:nvGrpSpPr>
      <p:grpSpPr>
        <a:xfrm rot="0">
          <a:off x="0" y="0"/>
          <a:ext cx="0" cy="0"/>
          <a:chOff x="0" y="0"/>
          <a:chExt cx="0" cy="0"/>
        </a:xfrm>
      </p:grpSpPr>
      <p:sp>
        <p:nvSpPr>
          <p:cNvPr id="1049266" name="标题 312321"/>
          <p:cNvSpPr/>
          <p:nvPr>
            <p:ph type="title" sz="full" idx="0"/>
          </p:nvPr>
        </p:nvSpPr>
        <p:spPr>
          <a:xfrm rot="0">
            <a:off x="1150937"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sz="3600" lang="zh-CN">
                <a:latin typeface="Times New Roman" pitchFamily="18" charset="0"/>
                <a:ea typeface="华文楷体" pitchFamily="2" charset="-122"/>
              </a:rPr>
              <a:t>例</a:t>
            </a:r>
            <a:r>
              <a:rPr altLang="zh-CN" b="1" sz="3600" lang="en-US">
                <a:latin typeface="Times New Roman" pitchFamily="18" charset="0"/>
                <a:ea typeface="华文楷体" pitchFamily="2" charset="-122"/>
              </a:rPr>
              <a:t>3.18 </a:t>
            </a:r>
            <a:r>
              <a:rPr altLang="en-US" b="1" sz="3600" lang="zh-CN">
                <a:latin typeface="Times New Roman" pitchFamily="18" charset="0"/>
                <a:ea typeface="华文楷体" pitchFamily="2" charset="-122"/>
              </a:rPr>
              <a:t>极坐标图</a:t>
            </a:r>
          </a:p>
        </p:txBody>
      </p:sp>
      <p:sp>
        <p:nvSpPr>
          <p:cNvPr id="1049267" name="文本占位符 312322"/>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b="1" sz="2800" lang="en-US">
                <a:latin typeface="Times New Roman" pitchFamily="18" charset="0"/>
                <a:ea typeface="华文楷体" pitchFamily="2" charset="-122"/>
              </a:rPr>
              <a:t>polar</a:t>
            </a:r>
            <a:r>
              <a:rPr altLang="en-US" b="1" sz="2800" lang="zh-CN">
                <a:latin typeface="Times New Roman" pitchFamily="18" charset="0"/>
                <a:ea typeface="华文楷体" pitchFamily="2" charset="-122"/>
              </a:rPr>
              <a:t>函数用来绘制极坐标图，其调用格式为：</a:t>
            </a:r>
          </a:p>
          <a:p>
            <a:pPr eaLnBrk="1" hangingPunct="1" latinLnBrk="1" lvl="0">
              <a:buNone/>
            </a:pPr>
            <a:r>
              <a:rPr altLang="zh-CN" b="1" sz="2800" lang="en-US">
                <a:solidFill>
                  <a:srgbClr val="0000FF"/>
                </a:solidFill>
                <a:latin typeface="Times New Roman" pitchFamily="18" charset="0"/>
                <a:ea typeface="华文楷体" pitchFamily="2" charset="-122"/>
              </a:rPr>
              <a:t>polar(theta,rho,</a:t>
            </a:r>
            <a:r>
              <a:rPr altLang="en-US" b="1" sz="2800" lang="zh-CN">
                <a:solidFill>
                  <a:srgbClr val="0000FF"/>
                </a:solidFill>
                <a:latin typeface="Times New Roman" pitchFamily="18" charset="0"/>
                <a:ea typeface="华文楷体" pitchFamily="2" charset="-122"/>
              </a:rPr>
              <a:t>选项</a:t>
            </a:r>
            <a:r>
              <a:rPr altLang="zh-CN" b="1" sz="2800" lang="en-US">
                <a:solidFill>
                  <a:srgbClr val="0000FF"/>
                </a:solidFill>
                <a:latin typeface="Times New Roman" pitchFamily="18" charset="0"/>
                <a:ea typeface="华文楷体" pitchFamily="2" charset="-122"/>
              </a:rPr>
              <a:t>)</a:t>
            </a:r>
          </a:p>
          <a:p>
            <a:pPr eaLnBrk="1" hangingPunct="1" latinLnBrk="1" lvl="0">
              <a:buNone/>
            </a:pPr>
            <a:r>
              <a:rPr altLang="en-US" b="1" sz="2800" lang="zh-CN">
                <a:solidFill>
                  <a:srgbClr val="0000FF"/>
                </a:solidFill>
                <a:latin typeface="Times New Roman" pitchFamily="18" charset="0"/>
                <a:ea typeface="华文楷体" pitchFamily="2" charset="-122"/>
              </a:rPr>
              <a:t>例：绘制</a:t>
            </a:r>
            <a:r>
              <a:rPr altLang="zh-CN" b="1" sz="2800" lang="el-GR">
                <a:solidFill>
                  <a:srgbClr val="0000FF"/>
                </a:solidFill>
                <a:latin typeface="Times New Roman" pitchFamily="18" charset="0"/>
                <a:ea typeface="华文楷体" pitchFamily="2" charset="-122"/>
              </a:rPr>
              <a:t>ρ=sin(2θ)cos(2θ</a:t>
            </a:r>
            <a:r>
              <a:rPr altLang="zh-CN" b="1" sz="2800" lang="en-US">
                <a:solidFill>
                  <a:srgbClr val="0000FF"/>
                </a:solidFill>
                <a:latin typeface="Times New Roman" pitchFamily="18" charset="0"/>
                <a:ea typeface="华文楷体" pitchFamily="2" charset="-122"/>
              </a:rPr>
              <a:t>)</a:t>
            </a:r>
            <a:r>
              <a:rPr altLang="en-US" b="1" sz="2800" lang="zh-CN">
                <a:solidFill>
                  <a:srgbClr val="0000FF"/>
                </a:solidFill>
                <a:latin typeface="Times New Roman" pitchFamily="18" charset="0"/>
                <a:ea typeface="华文楷体" pitchFamily="2" charset="-122"/>
              </a:rPr>
              <a:t>的图形</a:t>
            </a:r>
          </a:p>
          <a:p>
            <a:pPr eaLnBrk="1" hangingPunct="1" latinLnBrk="1" lvl="0">
              <a:buNone/>
            </a:pPr>
            <a:r>
              <a:rPr altLang="zh-CN" b="1" sz="2800" lang="en-US">
                <a:latin typeface="Times New Roman" pitchFamily="18" charset="0"/>
                <a:ea typeface="华文楷体" pitchFamily="2" charset="-122"/>
              </a:rPr>
              <a:t>theta = 0:0.01:2</a:t>
            </a:r>
            <a:r>
              <a:rPr altLang="zh-CN" b="1" sz="2800" lang="en-US">
                <a:latin typeface="Times New Roman" pitchFamily="18" charset="0"/>
                <a:ea typeface="华文楷体" pitchFamily="2" charset="-122"/>
              </a:rPr>
              <a:t>*pi;</a:t>
            </a:r>
          </a:p>
          <a:p>
            <a:pPr eaLnBrk="1" hangingPunct="1" latinLnBrk="1" lvl="0">
              <a:buNone/>
            </a:pPr>
            <a:r>
              <a:rPr altLang="zh-CN" b="1" sz="2800" lang="en-US">
                <a:latin typeface="Times New Roman" pitchFamily="18" charset="0"/>
                <a:ea typeface="华文楷体" pitchFamily="2" charset="-122"/>
              </a:rPr>
              <a:t>rho = sin(2</a:t>
            </a:r>
            <a:r>
              <a:rPr altLang="zh-CN" b="1" sz="2800" lang="en-US">
                <a:latin typeface="Times New Roman" pitchFamily="18" charset="0"/>
                <a:ea typeface="华文楷体" pitchFamily="2" charset="-122"/>
              </a:rPr>
              <a:t>*theta).</a:t>
            </a:r>
            <a:r>
              <a:rPr altLang="zh-CN" b="1" sz="2800" lang="en-US">
                <a:latin typeface="Times New Roman" pitchFamily="18" charset="0"/>
                <a:ea typeface="华文楷体" pitchFamily="2" charset="-122"/>
              </a:rPr>
              <a:t>*cos(2</a:t>
            </a:r>
            <a:r>
              <a:rPr altLang="zh-CN" b="1" sz="2800" lang="en-US">
                <a:latin typeface="Times New Roman" pitchFamily="18" charset="0"/>
                <a:ea typeface="华文楷体" pitchFamily="2" charset="-122"/>
              </a:rPr>
              <a:t>*theta);</a:t>
            </a:r>
          </a:p>
          <a:p>
            <a:pPr eaLnBrk="1" hangingPunct="1" latinLnBrk="1" lvl="0">
              <a:buNone/>
            </a:pPr>
            <a:r>
              <a:rPr altLang="zh-CN" b="1" sz="2800" lang="en-US">
                <a:solidFill>
                  <a:schemeClr val="hlink"/>
                </a:solidFill>
                <a:latin typeface="Times New Roman" pitchFamily="18" charset="0"/>
                <a:ea typeface="华文楷体" pitchFamily="2" charset="-122"/>
              </a:rPr>
              <a:t>polar(theta,rho,'k');</a:t>
            </a:r>
          </a:p>
        </p:txBody>
      </p:sp>
      <p:pic>
        <p:nvPicPr>
          <p:cNvPr id="2097205" name="图片 312323"/>
          <p:cNvPicPr>
            <a:picLocks/>
          </p:cNvPicPr>
          <p:nvPr/>
        </p:nvPicPr>
        <p:blipFill>
          <a:blip xmlns:r="http://schemas.openxmlformats.org/officeDocument/2006/relationships" r:embed="rId1"/>
          <a:srcRect l="0" t="0" r="0" b="0"/>
          <a:stretch>
            <a:fillRect/>
          </a:stretch>
        </p:blipFill>
        <p:spPr>
          <a:xfrm rot="0">
            <a:off x="6805612" y="4662487"/>
            <a:ext cx="2106612" cy="1581150"/>
          </a:xfrm>
          <a:prstGeom prst="rect"/>
          <a:noFill/>
          <a:ln>
            <a:noFill/>
          </a:ln>
        </p:spPr>
      </p:pic>
      <p:sp>
        <p:nvSpPr>
          <p:cNvPr id="104926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6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7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100</a:t>
            </a:fld>
            <a:r>
              <a:rPr altLang="zh-CN" sz="1400" lang="en-US">
                <a:solidFill>
                  <a:schemeClr val="accent2"/>
                </a:solidFill>
              </a:rPr>
              <a:t>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1">
  <p:cSld>
    <p:spTree>
      <p:nvGrpSpPr>
        <p:cNvPr id="343" name=""/>
        <p:cNvGrpSpPr/>
        <p:nvPr/>
      </p:nvGrpSpPr>
      <p:grpSpPr>
        <a:xfrm rot="0">
          <a:off x="0" y="0"/>
          <a:ext cx="0" cy="0"/>
          <a:chOff x="0" y="0"/>
          <a:chExt cx="0" cy="0"/>
        </a:xfrm>
      </p:grpSpPr>
      <p:sp>
        <p:nvSpPr>
          <p:cNvPr id="1049271" name="标题 313345"/>
          <p:cNvSpPr/>
          <p:nvPr>
            <p:ph type="title" sz="full" idx="0"/>
          </p:nvPr>
        </p:nvSpPr>
        <p:spPr>
          <a:xfrm rot="0">
            <a:off x="1150937"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lang="en-US">
                <a:latin typeface="Times New Roman" pitchFamily="18" charset="0"/>
              </a:rPr>
              <a:t>3. </a:t>
            </a:r>
            <a:r>
              <a:rPr altLang="en-US" b="1" lang="zh-CN">
                <a:latin typeface="Times New Roman" pitchFamily="18" charset="0"/>
                <a:ea typeface="华文楷体" pitchFamily="2" charset="-122"/>
              </a:rPr>
              <a:t>三维绘图的基本操作</a:t>
            </a:r>
          </a:p>
        </p:txBody>
      </p:sp>
      <p:sp>
        <p:nvSpPr>
          <p:cNvPr id="1049272" name="文本占位符 313346"/>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just" eaLnBrk="1" hangingPunct="1" latinLnBrk="1" lvl="0"/>
            <a:r>
              <a:rPr altLang="en-US" b="1" sz="2400" lang="zh-CN">
                <a:latin typeface="Times New Roman" pitchFamily="18" charset="0"/>
                <a:ea typeface="华文楷体" pitchFamily="2" charset="-122"/>
              </a:rPr>
              <a:t>三维线图指令</a:t>
            </a:r>
            <a:r>
              <a:rPr altLang="zh-CN" b="1" sz="2400" lang="en-US">
                <a:latin typeface="Times New Roman" pitchFamily="18" charset="0"/>
                <a:ea typeface="华文楷体" pitchFamily="2" charset="-122"/>
              </a:rPr>
              <a:t>plot3</a:t>
            </a:r>
          </a:p>
          <a:p>
            <a:pPr eaLnBrk="1" hangingPunct="1" latinLnBrk="1" lvl="1"/>
            <a:r>
              <a:rPr altLang="en-US" b="1" sz="2400" lang="zh-CN">
                <a:latin typeface="Times New Roman" pitchFamily="18" charset="0"/>
                <a:ea typeface="华文楷体" pitchFamily="2" charset="-122"/>
              </a:rPr>
              <a:t>三维绘图指令中，</a:t>
            </a:r>
            <a:r>
              <a:rPr altLang="zh-CN" b="1" sz="2400" lang="en-US">
                <a:latin typeface="Times New Roman" pitchFamily="18" charset="0"/>
                <a:ea typeface="华文楷体" pitchFamily="2" charset="-122"/>
              </a:rPr>
              <a:t>plot3</a:t>
            </a:r>
            <a:r>
              <a:rPr altLang="en-US" b="1" sz="2400" lang="zh-CN">
                <a:latin typeface="Times New Roman" pitchFamily="18" charset="0"/>
                <a:ea typeface="华文楷体" pitchFamily="2" charset="-122"/>
              </a:rPr>
              <a:t>最易于理解，它的使用格式与</a:t>
            </a:r>
            <a:r>
              <a:rPr altLang="zh-CN" b="1" sz="2400" lang="en-US">
                <a:latin typeface="Times New Roman" pitchFamily="18" charset="0"/>
                <a:ea typeface="华文楷体" pitchFamily="2" charset="-122"/>
              </a:rPr>
              <a:t>plot</a:t>
            </a:r>
            <a:r>
              <a:rPr altLang="en-US" b="1" sz="2400" lang="zh-CN">
                <a:latin typeface="Times New Roman" pitchFamily="18" charset="0"/>
                <a:ea typeface="华文楷体" pitchFamily="2" charset="-122"/>
              </a:rPr>
              <a:t>十分相似，只是对应第</a:t>
            </a:r>
            <a:r>
              <a:rPr altLang="zh-CN" b="1" sz="2400" lang="en-US">
                <a:latin typeface="Times New Roman" pitchFamily="18" charset="0"/>
                <a:ea typeface="华文楷体" pitchFamily="2" charset="-122"/>
              </a:rPr>
              <a:t>3 </a:t>
            </a:r>
            <a:r>
              <a:rPr altLang="en-US" b="1" sz="2400" lang="zh-CN">
                <a:latin typeface="Times New Roman" pitchFamily="18" charset="0"/>
                <a:ea typeface="华文楷体" pitchFamily="2" charset="-122"/>
              </a:rPr>
              <a:t>维空间的参量。</a:t>
            </a:r>
          </a:p>
          <a:p>
            <a:pPr eaLnBrk="1" hangingPunct="1" latinLnBrk="1" lvl="1">
              <a:buNone/>
            </a:pPr>
            <a:r>
              <a:rPr altLang="zh-CN" b="1" sz="2400" lang="fr-FR">
                <a:latin typeface="Times New Roman" pitchFamily="18" charset="0"/>
                <a:ea typeface="华文楷体" pitchFamily="2" charset="-122"/>
              </a:rPr>
              <a:t>t=(0:0.02:2)</a:t>
            </a:r>
            <a:r>
              <a:rPr altLang="zh-CN" b="1" sz="2400" lang="fr-FR">
                <a:latin typeface="Times New Roman" pitchFamily="18" charset="0"/>
                <a:ea typeface="华文楷体" pitchFamily="2" charset="-122"/>
              </a:rPr>
              <a:t>*pi;</a:t>
            </a:r>
          </a:p>
          <a:p>
            <a:pPr eaLnBrk="1" hangingPunct="1" latinLnBrk="1" lvl="1">
              <a:buNone/>
            </a:pPr>
            <a:r>
              <a:rPr altLang="zh-CN" b="1" sz="2400" lang="fr-FR">
                <a:latin typeface="Times New Roman" pitchFamily="18" charset="0"/>
                <a:ea typeface="华文楷体" pitchFamily="2" charset="-122"/>
              </a:rPr>
              <a:t>x=sin(t);</a:t>
            </a:r>
          </a:p>
          <a:p>
            <a:pPr eaLnBrk="1" hangingPunct="1" latinLnBrk="1" lvl="1">
              <a:buNone/>
            </a:pPr>
            <a:r>
              <a:rPr altLang="zh-CN" b="1" sz="2400" lang="fr-FR">
                <a:latin typeface="Times New Roman" pitchFamily="18" charset="0"/>
                <a:ea typeface="华文楷体" pitchFamily="2" charset="-122"/>
              </a:rPr>
              <a:t>y=cos(t);</a:t>
            </a:r>
          </a:p>
          <a:p>
            <a:pPr eaLnBrk="1" hangingPunct="1" latinLnBrk="1" lvl="1">
              <a:buNone/>
            </a:pPr>
            <a:r>
              <a:rPr altLang="zh-CN" b="1" sz="2400" lang="fr-FR">
                <a:latin typeface="Times New Roman" pitchFamily="18" charset="0"/>
                <a:ea typeface="华文楷体" pitchFamily="2" charset="-122"/>
              </a:rPr>
              <a:t>z=cos(2</a:t>
            </a:r>
            <a:r>
              <a:rPr altLang="zh-CN" b="1" sz="2400" lang="fr-FR">
                <a:latin typeface="Times New Roman" pitchFamily="18" charset="0"/>
                <a:ea typeface="华文楷体" pitchFamily="2" charset="-122"/>
              </a:rPr>
              <a:t>*t);</a:t>
            </a:r>
          </a:p>
          <a:p>
            <a:pPr eaLnBrk="1" hangingPunct="1" latinLnBrk="1" lvl="1">
              <a:buNone/>
            </a:pPr>
            <a:r>
              <a:rPr altLang="en-US" b="1" sz="2400" lang="zh-CN">
                <a:solidFill>
                  <a:schemeClr val="hlink"/>
                </a:solidFill>
                <a:latin typeface="Times New Roman" pitchFamily="18" charset="0"/>
                <a:ea typeface="华文楷体" pitchFamily="2" charset="-122"/>
              </a:rPr>
              <a:t>plot3(x,y,z,'b-',x,y,z,'bd');</a:t>
            </a:r>
          </a:p>
          <a:p>
            <a:pPr eaLnBrk="1" hangingPunct="1" latinLnBrk="1" lvl="1">
              <a:buNone/>
            </a:pPr>
            <a:r>
              <a:rPr altLang="zh-CN" b="1" sz="2400" lang="en-US">
                <a:latin typeface="Times New Roman" pitchFamily="18" charset="0"/>
                <a:ea typeface="华文楷体" pitchFamily="2" charset="-122"/>
              </a:rPr>
              <a:t>view([-82,58]);</a:t>
            </a:r>
          </a:p>
          <a:p>
            <a:pPr eaLnBrk="1" hangingPunct="1" latinLnBrk="1" lvl="1">
              <a:buNone/>
            </a:pPr>
            <a:r>
              <a:rPr altLang="zh-CN" b="1" sz="2400" lang="en-US">
                <a:latin typeface="Times New Roman" pitchFamily="18" charset="0"/>
                <a:ea typeface="华文楷体" pitchFamily="2" charset="-122"/>
              </a:rPr>
              <a:t>box on</a:t>
            </a:r>
          </a:p>
          <a:p>
            <a:pPr eaLnBrk="1" hangingPunct="1" latinLnBrk="1" lvl="1">
              <a:buNone/>
            </a:pPr>
            <a:r>
              <a:rPr altLang="zh-CN" b="1" sz="2400" lang="en-US">
                <a:latin typeface="Times New Roman" pitchFamily="18" charset="0"/>
                <a:ea typeface="华文楷体" pitchFamily="2" charset="-122"/>
              </a:rPr>
              <a:t>legend('</a:t>
            </a:r>
            <a:r>
              <a:rPr altLang="en-US" b="1" sz="2400" lang="zh-CN">
                <a:latin typeface="Times New Roman" pitchFamily="18" charset="0"/>
                <a:ea typeface="华文楷体" pitchFamily="2" charset="-122"/>
              </a:rPr>
              <a:t>链</a:t>
            </a:r>
            <a:r>
              <a:rPr altLang="zh-CN" b="1" sz="2400" lang="en-US">
                <a:latin typeface="Times New Roman" pitchFamily="18" charset="0"/>
                <a:ea typeface="华文楷体" pitchFamily="2" charset="-122"/>
              </a:rPr>
              <a:t>','</a:t>
            </a:r>
            <a:r>
              <a:rPr altLang="en-US" b="1" sz="2400" lang="zh-CN">
                <a:latin typeface="Times New Roman" pitchFamily="18" charset="0"/>
                <a:ea typeface="华文楷体" pitchFamily="2" charset="-122"/>
              </a:rPr>
              <a:t>宝石</a:t>
            </a:r>
            <a:r>
              <a:rPr altLang="zh-CN" b="1" sz="2400" lang="en-US">
                <a:latin typeface="Times New Roman" pitchFamily="18" charset="0"/>
                <a:ea typeface="华文楷体" pitchFamily="2" charset="-122"/>
              </a:rPr>
              <a:t>') </a:t>
            </a:r>
          </a:p>
        </p:txBody>
      </p:sp>
      <p:sp>
        <p:nvSpPr>
          <p:cNvPr id="104927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7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7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101</a:t>
            </a:fld>
            <a:r>
              <a:rPr altLang="zh-CN" sz="1400" lang="en-US">
                <a:solidFill>
                  <a:schemeClr val="accent2"/>
                </a:solidFill>
              </a:rPr>
              <a:t>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1">
  <p:cSld>
    <p:spTree>
      <p:nvGrpSpPr>
        <p:cNvPr id="344" name=""/>
        <p:cNvGrpSpPr/>
        <p:nvPr/>
      </p:nvGrpSpPr>
      <p:grpSpPr>
        <a:xfrm rot="0">
          <a:off x="0" y="0"/>
          <a:ext cx="0" cy="0"/>
          <a:chOff x="0" y="0"/>
          <a:chExt cx="0" cy="0"/>
        </a:xfrm>
      </p:grpSpPr>
      <p:sp>
        <p:nvSpPr>
          <p:cNvPr id="1049276" name="标题 314369"/>
          <p:cNvSpPr/>
          <p:nvPr>
            <p:ph type="title" sz="full" idx="0"/>
          </p:nvPr>
        </p:nvSpPr>
        <p:spPr>
          <a:xfrm rot="0">
            <a:off x="1150937"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sz="3200" lang="zh-CN">
                <a:ea typeface="华文楷体" pitchFamily="2" charset="-122"/>
              </a:rPr>
              <a:t>三维线图绘制结果</a:t>
            </a:r>
          </a:p>
        </p:txBody>
      </p:sp>
      <p:pic>
        <p:nvPicPr>
          <p:cNvPr id="2097206" name="文本占位符 314370"/>
          <p:cNvPicPr>
            <a:picLocks/>
          </p:cNvPicPr>
          <p:nvPr>
            <p:ph type="body" sz="full" idx="1"/>
          </p:nvPr>
        </p:nvPicPr>
        <p:blipFill>
          <a:blip xmlns:r="http://schemas.openxmlformats.org/officeDocument/2006/relationships" r:embed="rId1"/>
          <a:srcRect l="0" t="0" r="0" b="0"/>
          <a:stretch>
            <a:fillRect/>
          </a:stretch>
        </p:blipFill>
        <p:spPr>
          <a:xfrm rot="0">
            <a:off x="2190750" y="1697037"/>
            <a:ext cx="5756275" cy="4078287"/>
          </a:xfrm>
          <a:prstGeom prst="rect"/>
          <a:noFill/>
          <a:ln>
            <a:noFill/>
          </a:ln>
        </p:spPr>
      </p:pic>
      <p:sp>
        <p:nvSpPr>
          <p:cNvPr id="104927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7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7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102</a:t>
            </a:fld>
            <a:r>
              <a:rPr altLang="zh-CN" sz="1400" lang="en-US">
                <a:solidFill>
                  <a:schemeClr val="accent2"/>
                </a:solidFill>
              </a:rPr>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1">
  <p:cSld>
    <p:spTree>
      <p:nvGrpSpPr>
        <p:cNvPr id="345" name=""/>
        <p:cNvGrpSpPr/>
        <p:nvPr/>
      </p:nvGrpSpPr>
      <p:grpSpPr>
        <a:xfrm rot="0">
          <a:off x="0" y="0"/>
          <a:ext cx="0" cy="0"/>
          <a:chOff x="0" y="0"/>
          <a:chExt cx="0" cy="0"/>
        </a:xfrm>
      </p:grpSpPr>
      <p:sp>
        <p:nvSpPr>
          <p:cNvPr id="1049280" name="标题 315393"/>
          <p:cNvSpPr/>
          <p:nvPr>
            <p:ph type="title" sz="full" idx="0"/>
          </p:nvPr>
        </p:nvSpPr>
        <p:spPr>
          <a:xfrm rot="0">
            <a:off x="1150937" y="36830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buClr>
                <a:schemeClr val="dk2"/>
              </a:buClr>
              <a:buFont typeface="Wingdings" pitchFamily="2" charset="2"/>
              <a:buChar char="n"/>
            </a:pPr>
            <a:r>
              <a:rPr altLang="en-US" b="1" sz="2000" lang="zh-CN">
                <a:latin typeface="Times New Roman" pitchFamily="18" charset="0"/>
                <a:ea typeface="华文楷体" pitchFamily="2" charset="-122"/>
              </a:rPr>
              <a:t>三维网线图（</a:t>
            </a:r>
            <a:r>
              <a:rPr altLang="zh-CN" b="1" sz="2000" lang="en-US">
                <a:latin typeface="Times New Roman" pitchFamily="18" charset="0"/>
                <a:ea typeface="华文楷体" pitchFamily="2" charset="-122"/>
              </a:rPr>
              <a:t>mesh</a:t>
            </a:r>
            <a:r>
              <a:rPr altLang="en-US" b="1" sz="2000" lang="zh-CN">
                <a:latin typeface="Times New Roman" pitchFamily="18" charset="0"/>
                <a:ea typeface="华文楷体" pitchFamily="2" charset="-122"/>
              </a:rPr>
              <a:t>）和曲面图（</a:t>
            </a:r>
            <a:r>
              <a:rPr altLang="zh-CN" b="1" sz="2000" lang="en-US">
                <a:latin typeface="Times New Roman" pitchFamily="18" charset="0"/>
                <a:ea typeface="华文楷体" pitchFamily="2" charset="-122"/>
              </a:rPr>
              <a:t>surf</a:t>
            </a:r>
            <a:r>
              <a:rPr altLang="en-US" b="1" sz="2000" lang="zh-CN">
                <a:latin typeface="Times New Roman" pitchFamily="18" charset="0"/>
                <a:ea typeface="华文楷体" pitchFamily="2" charset="-122"/>
              </a:rPr>
              <a:t>）</a:t>
            </a:r>
          </a:p>
        </p:txBody>
      </p:sp>
      <p:sp>
        <p:nvSpPr>
          <p:cNvPr id="1049281" name="文本占位符 315394"/>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b="1" sz="2000" lang="zh-CN">
                <a:latin typeface="Times New Roman" pitchFamily="18" charset="0"/>
                <a:ea typeface="华文楷体" pitchFamily="2" charset="-122"/>
              </a:rPr>
              <a:t>画函数</a:t>
            </a:r>
            <a:r>
              <a:rPr altLang="zh-CN" b="1" sz="2000" lang="en-US">
                <a:latin typeface="Times New Roman" pitchFamily="18" charset="0"/>
                <a:ea typeface="华文楷体" pitchFamily="2" charset="-122"/>
              </a:rPr>
              <a:t>z=f(x,y)</a:t>
            </a:r>
            <a:r>
              <a:rPr altLang="en-US" b="1" sz="2000" lang="zh-CN">
                <a:latin typeface="Times New Roman" pitchFamily="18" charset="0"/>
                <a:ea typeface="华文楷体" pitchFamily="2" charset="-122"/>
              </a:rPr>
              <a:t>所代表的三维空间曲面，需要做以下的数据准备工作：</a:t>
            </a:r>
          </a:p>
          <a:p>
            <a:pPr eaLnBrk="1" hangingPunct="1" latinLnBrk="1" lvl="1"/>
            <a:r>
              <a:rPr altLang="fr-FR" b="1" sz="2000" lang="zh-CN">
                <a:latin typeface="Times New Roman" pitchFamily="18" charset="0"/>
                <a:ea typeface="华文楷体" pitchFamily="2" charset="-122"/>
              </a:rPr>
              <a:t>确定自变量的取值范围和取值间隔。</a:t>
            </a:r>
          </a:p>
          <a:p>
            <a:pPr eaLnBrk="1" hangingPunct="1" latinLnBrk="1" lvl="2"/>
            <a:r>
              <a:rPr altLang="zh-CN" b="1" sz="2000" lang="fr-FR">
                <a:latin typeface="Times New Roman" pitchFamily="18" charset="0"/>
                <a:ea typeface="华文楷体" pitchFamily="2" charset="-122"/>
              </a:rPr>
              <a:t>x=x1:dx:x2;</a:t>
            </a:r>
          </a:p>
          <a:p>
            <a:pPr eaLnBrk="1" hangingPunct="1" latinLnBrk="1" lvl="2"/>
            <a:r>
              <a:rPr altLang="zh-CN" b="1" sz="2000" lang="fr-FR">
                <a:latin typeface="Times New Roman" pitchFamily="18" charset="0"/>
                <a:ea typeface="华文楷体" pitchFamily="2" charset="-122"/>
              </a:rPr>
              <a:t>y=y1:dy:y2;</a:t>
            </a:r>
          </a:p>
          <a:p>
            <a:pPr eaLnBrk="1" hangingPunct="1" latinLnBrk="1" lvl="1"/>
            <a:r>
              <a:rPr altLang="fr-FR" b="1" sz="2000" lang="zh-CN">
                <a:latin typeface="Times New Roman" pitchFamily="18" charset="0"/>
                <a:ea typeface="华文楷体" pitchFamily="2" charset="-122"/>
              </a:rPr>
              <a:t>构成</a:t>
            </a:r>
            <a:r>
              <a:rPr altLang="zh-CN" b="1" sz="2000" lang="fr-FR">
                <a:latin typeface="Times New Roman" pitchFamily="18" charset="0"/>
                <a:ea typeface="华文楷体" pitchFamily="2" charset="-122"/>
              </a:rPr>
              <a:t>x-y</a:t>
            </a:r>
            <a:r>
              <a:rPr altLang="fr-FR" b="1" sz="2000" lang="zh-CN">
                <a:latin typeface="Times New Roman" pitchFamily="18" charset="0"/>
                <a:ea typeface="华文楷体" pitchFamily="2" charset="-122"/>
              </a:rPr>
              <a:t>平面上的自变量采样“格点”矩阵。</a:t>
            </a:r>
          </a:p>
          <a:p>
            <a:pPr eaLnBrk="1" hangingPunct="1" latinLnBrk="1" lvl="2"/>
            <a:r>
              <a:rPr altLang="zh-CN" b="1" sz="2000" lang="fr-FR">
                <a:latin typeface="Times New Roman" pitchFamily="18" charset="0"/>
                <a:ea typeface="华文楷体" pitchFamily="2" charset="-122"/>
              </a:rPr>
              <a:t>利用MATLAB</a:t>
            </a:r>
            <a:r>
              <a:rPr altLang="fr-FR" b="1" sz="2000" lang="zh-CN">
                <a:latin typeface="Times New Roman" pitchFamily="18" charset="0"/>
                <a:ea typeface="华文楷体" pitchFamily="2" charset="-122"/>
              </a:rPr>
              <a:t>指令</a:t>
            </a:r>
            <a:r>
              <a:rPr altLang="zh-CN" b="1" sz="2000" lang="fr-FR">
                <a:latin typeface="Times New Roman" pitchFamily="18" charset="0"/>
                <a:ea typeface="华文楷体" pitchFamily="2" charset="-122"/>
              </a:rPr>
              <a:t>meshgrid</a:t>
            </a:r>
            <a:r>
              <a:rPr altLang="fr-FR" b="1" sz="2000" lang="zh-CN">
                <a:latin typeface="Times New Roman" pitchFamily="18" charset="0"/>
                <a:ea typeface="华文楷体" pitchFamily="2" charset="-122"/>
              </a:rPr>
              <a:t>产生“格点”矩阵</a:t>
            </a:r>
          </a:p>
          <a:p>
            <a:pPr eaLnBrk="1" hangingPunct="1" latinLnBrk="1" lvl="2"/>
            <a:r>
              <a:rPr altLang="zh-CN" b="1" sz="2000" lang="fr-FR">
                <a:solidFill>
                  <a:srgbClr val="003399"/>
                </a:solidFill>
                <a:latin typeface="Times New Roman" pitchFamily="18" charset="0"/>
                <a:ea typeface="华文楷体" pitchFamily="2" charset="-122"/>
              </a:rPr>
              <a:t>[xa, ya]=meshgrid(x,y) ;</a:t>
            </a:r>
          </a:p>
          <a:p>
            <a:pPr eaLnBrk="1" hangingPunct="1" latinLnBrk="1" lvl="1"/>
            <a:r>
              <a:rPr altLang="fr-FR" b="1" sz="2000" lang="zh-CN">
                <a:latin typeface="Times New Roman" pitchFamily="18" charset="0"/>
                <a:ea typeface="华文楷体" pitchFamily="2" charset="-122"/>
              </a:rPr>
              <a:t>计算函数在自变量采样“格点”上的函数值，即</a:t>
            </a:r>
            <a:r>
              <a:rPr altLang="zh-CN" b="1" sz="2000" lang="fr-FR">
                <a:latin typeface="Times New Roman" pitchFamily="18" charset="0"/>
                <a:ea typeface="华文楷体" pitchFamily="2" charset="-122"/>
              </a:rPr>
              <a:t>z=f(x,y)</a:t>
            </a:r>
            <a:r>
              <a:rPr altLang="fr-FR" b="1" sz="2000" lang="zh-CN">
                <a:latin typeface="Times New Roman" pitchFamily="18" charset="0"/>
                <a:ea typeface="华文楷体" pitchFamily="2" charset="-122"/>
              </a:rPr>
              <a:t>。</a:t>
            </a:r>
          </a:p>
          <a:p>
            <a:pPr eaLnBrk="1" hangingPunct="1" latinLnBrk="1" lvl="0"/>
            <a:r>
              <a:rPr altLang="en-US" b="1" sz="2000" lang="zh-CN">
                <a:latin typeface="Times New Roman" pitchFamily="18" charset="0"/>
                <a:ea typeface="华文楷体" pitchFamily="2" charset="-122"/>
              </a:rPr>
              <a:t>网线图、曲面图绘制。</a:t>
            </a:r>
          </a:p>
        </p:txBody>
      </p:sp>
      <p:sp>
        <p:nvSpPr>
          <p:cNvPr id="104928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2000" lang="zh-CN">
                <a:solidFill>
                  <a:schemeClr val="accent2"/>
                </a:solidFill>
                <a:ea typeface="宋体" pitchFamily="2" charset="-122"/>
              </a:rPr>
              <a:t> </a:t>
            </a:r>
            <a:fld id="{566ABCEB-ACFC-4714-9973-3DA970169C29}" type="datetime1">
              <a:rPr altLang="en-US" sz="2000" lang="zh-CN">
                <a:solidFill>
                  <a:srgbClr val="45516B"/>
                </a:solidFill>
                <a:ea typeface="宋体" pitchFamily="2" charset="-122"/>
              </a:rPr>
              <a:pPr eaLnBrk="1" hangingPunct="1" latinLnBrk="1" lvl="0">
                <a:spcBef>
                  <a:spcPct val="20000"/>
                </a:spcBef>
                <a:buNone/>
              </a:pPr>
              <a:t>2021/9/8</a:t>
            </a:fld>
            <a:endParaRPr altLang="en-US" sz="2000" lang="zh-CN">
              <a:solidFill>
                <a:srgbClr val="45516B"/>
              </a:solidFill>
              <a:ea typeface="宋体" pitchFamily="2" charset="-122"/>
            </a:endParaRPr>
          </a:p>
        </p:txBody>
      </p:sp>
      <p:sp>
        <p:nvSpPr>
          <p:cNvPr id="104928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2000" lang="zh-CN">
                <a:solidFill>
                  <a:srgbClr val="45516B"/>
                </a:solidFill>
                <a:ea typeface="宋体" pitchFamily="2" charset="-122"/>
              </a:rPr>
              <a:t>Application of </a:t>
            </a:r>
            <a:r>
              <a:rPr altLang="zh-CN" sz="2000" lang="zh-CN">
                <a:solidFill>
                  <a:srgbClr val="45516B"/>
                </a:solidFill>
                <a:latin typeface="ESSTIXThirteen" pitchFamily="0" charset="1"/>
                <a:ea typeface="宋体" pitchFamily="2" charset="-122"/>
              </a:rPr>
              <a:t>Matlab Language</a:t>
            </a:r>
          </a:p>
        </p:txBody>
      </p:sp>
      <p:sp>
        <p:nvSpPr>
          <p:cNvPr id="104928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2000" lang="zh-CN">
                <a:solidFill>
                  <a:srgbClr val="45516B"/>
                </a:solidFill>
                <a:latin typeface="Arial" pitchFamily="34" charset="0"/>
              </a:rPr>
              <a:pPr algn="r" eaLnBrk="1" hangingPunct="1" indent="0" latinLnBrk="1" lvl="0" marL="0">
                <a:buFont typeface="Arial" pitchFamily="34" charset="0"/>
                <a:buNone/>
              </a:pPr>
              <a:t>103</a:t>
            </a:fld>
            <a:r>
              <a:rPr altLang="zh-CN" sz="2000" lang="en-US">
                <a:solidFill>
                  <a:schemeClr val="accent2"/>
                </a:solidFill>
              </a:rPr>
              <a:t>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1">
  <p:cSld>
    <p:spTree>
      <p:nvGrpSpPr>
        <p:cNvPr id="346" name=""/>
        <p:cNvGrpSpPr/>
        <p:nvPr/>
      </p:nvGrpSpPr>
      <p:grpSpPr>
        <a:xfrm rot="0">
          <a:off x="0" y="0"/>
          <a:ext cx="0" cy="0"/>
          <a:chOff x="0" y="0"/>
          <a:chExt cx="0" cy="0"/>
        </a:xfrm>
      </p:grpSpPr>
      <p:sp>
        <p:nvSpPr>
          <p:cNvPr id="1049285" name="标题 316417"/>
          <p:cNvSpPr/>
          <p:nvPr>
            <p:ph type="title" sz="full" idx="0"/>
          </p:nvPr>
        </p:nvSpPr>
        <p:spPr>
          <a:xfrm rot="0">
            <a:off x="1150937" y="36830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sz="3600" lang="zh-CN">
                <a:ea typeface="华文楷体" pitchFamily="2" charset="-122"/>
              </a:rPr>
              <a:t>举例</a:t>
            </a:r>
          </a:p>
        </p:txBody>
      </p:sp>
      <p:sp>
        <p:nvSpPr>
          <p:cNvPr id="1049286" name="文本占位符 316418"/>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b="1" lang="zh-CN">
                <a:latin typeface="Times New Roman" pitchFamily="18" charset="0"/>
                <a:ea typeface="华文楷体" pitchFamily="2" charset="-122"/>
              </a:rPr>
              <a:t>绘制函数</a:t>
            </a:r>
            <a:r>
              <a:rPr altLang="zh-CN" b="1" lang="en-US">
                <a:latin typeface="Times New Roman" pitchFamily="18" charset="0"/>
                <a:ea typeface="华文楷体" pitchFamily="2" charset="-122"/>
              </a:rPr>
              <a:t>z=x^2+y^2</a:t>
            </a:r>
            <a:r>
              <a:rPr altLang="en-US" b="1" lang="zh-CN">
                <a:latin typeface="Times New Roman" pitchFamily="18" charset="0"/>
                <a:ea typeface="华文楷体" pitchFamily="2" charset="-122"/>
              </a:rPr>
              <a:t>的曲面</a:t>
            </a:r>
          </a:p>
          <a:p>
            <a:pPr eaLnBrk="1" hangingPunct="1" latinLnBrk="1" lvl="1">
              <a:buNone/>
            </a:pPr>
            <a:endParaRPr altLang="en-US" b="1" sz="2400" lang="zh-CN">
              <a:latin typeface="Times New Roman" pitchFamily="18" charset="0"/>
            </a:endParaRPr>
          </a:p>
          <a:p>
            <a:pPr eaLnBrk="1" hangingPunct="1" latinLnBrk="1" lvl="1">
              <a:buNone/>
            </a:pPr>
            <a:r>
              <a:rPr altLang="zh-CN" b="1" sz="2400" lang="en-US">
                <a:latin typeface="Times New Roman" pitchFamily="18" charset="0"/>
                <a:ea typeface="华文楷体" pitchFamily="2" charset="-122"/>
              </a:rPr>
              <a:t>x=-4:4;y=x;</a:t>
            </a:r>
          </a:p>
          <a:p>
            <a:pPr eaLnBrk="1" hangingPunct="1" latinLnBrk="1" lvl="1">
              <a:buNone/>
            </a:pPr>
            <a:r>
              <a:rPr altLang="zh-CN" b="1" sz="2400" lang="en-US">
                <a:solidFill>
                  <a:srgbClr val="FF0000"/>
                </a:solidFill>
                <a:latin typeface="Times New Roman" pitchFamily="18" charset="0"/>
                <a:ea typeface="华文楷体" pitchFamily="2" charset="-122"/>
              </a:rPr>
              <a:t>[x,y]=meshgrid(x,y);</a:t>
            </a:r>
            <a:r>
              <a:rPr altLang="zh-CN" b="1" sz="2400" lang="en-US">
                <a:latin typeface="Times New Roman" pitchFamily="18" charset="0"/>
                <a:ea typeface="华文楷体" pitchFamily="2" charset="-122"/>
              </a:rPr>
              <a:t>            </a:t>
            </a:r>
            <a:r>
              <a:rPr altLang="en-US" b="1" sz="2400" lang="zh-CN">
                <a:solidFill>
                  <a:srgbClr val="006600"/>
                </a:solidFill>
                <a:latin typeface="Times New Roman" pitchFamily="18" charset="0"/>
                <a:ea typeface="华文楷体" pitchFamily="2" charset="-122"/>
              </a:rPr>
              <a:t>%生成 </a:t>
            </a:r>
            <a:r>
              <a:rPr altLang="zh-CN" b="1" sz="2400" lang="en-US">
                <a:solidFill>
                  <a:srgbClr val="006600"/>
                </a:solidFill>
                <a:latin typeface="Times New Roman" pitchFamily="18" charset="0"/>
                <a:ea typeface="华文楷体" pitchFamily="2" charset="-122"/>
              </a:rPr>
              <a:t>x-y </a:t>
            </a:r>
            <a:r>
              <a:rPr altLang="en-US" b="1" sz="2400" lang="zh-CN">
                <a:solidFill>
                  <a:srgbClr val="006600"/>
                </a:solidFill>
                <a:latin typeface="Times New Roman" pitchFamily="18" charset="0"/>
                <a:ea typeface="华文楷体" pitchFamily="2" charset="-122"/>
              </a:rPr>
              <a:t>坐标“格点”矩阵</a:t>
            </a:r>
          </a:p>
          <a:p>
            <a:pPr eaLnBrk="1" hangingPunct="1" latinLnBrk="1" lvl="1">
              <a:buNone/>
            </a:pPr>
            <a:r>
              <a:rPr altLang="zh-CN" b="1" sz="2400" lang="en-US">
                <a:latin typeface="Times New Roman" pitchFamily="18" charset="0"/>
                <a:ea typeface="华文楷体" pitchFamily="2" charset="-122"/>
              </a:rPr>
              <a:t>z=x.^2+y.^2;                         </a:t>
            </a:r>
            <a:r>
              <a:rPr altLang="en-US" b="1" sz="2400" lang="zh-CN">
                <a:solidFill>
                  <a:srgbClr val="006600"/>
                </a:solidFill>
                <a:latin typeface="Times New Roman" pitchFamily="18" charset="0"/>
                <a:ea typeface="华文楷体" pitchFamily="2" charset="-122"/>
              </a:rPr>
              <a:t>%计算格点上的函数值</a:t>
            </a:r>
          </a:p>
          <a:p>
            <a:pPr eaLnBrk="1" hangingPunct="1" latinLnBrk="1" lvl="1">
              <a:buNone/>
            </a:pPr>
            <a:r>
              <a:rPr altLang="zh-CN" b="1" sz="2400" lang="en-US">
                <a:latin typeface="Times New Roman" pitchFamily="18" charset="0"/>
                <a:ea typeface="华文楷体" pitchFamily="2" charset="-122"/>
              </a:rPr>
              <a:t>subplot(1,2,1), </a:t>
            </a:r>
            <a:r>
              <a:rPr altLang="zh-CN" b="1" sz="2400" lang="en-US">
                <a:solidFill>
                  <a:srgbClr val="FF0000"/>
                </a:solidFill>
                <a:latin typeface="Times New Roman" pitchFamily="18" charset="0"/>
                <a:ea typeface="华文楷体" pitchFamily="2" charset="-122"/>
              </a:rPr>
              <a:t>mesh(x,y,z);</a:t>
            </a:r>
            <a:r>
              <a:rPr altLang="zh-CN" b="1" sz="2400" lang="en-US">
                <a:latin typeface="Times New Roman" pitchFamily="18" charset="0"/>
                <a:ea typeface="华文楷体" pitchFamily="2" charset="-122"/>
              </a:rPr>
              <a:t>  </a:t>
            </a:r>
            <a:r>
              <a:rPr altLang="en-US" b="1" sz="2400" lang="zh-CN">
                <a:solidFill>
                  <a:srgbClr val="006600"/>
                </a:solidFill>
                <a:latin typeface="Times New Roman" pitchFamily="18" charset="0"/>
                <a:ea typeface="华文楷体" pitchFamily="2" charset="-122"/>
              </a:rPr>
              <a:t>%三维网格图</a:t>
            </a:r>
          </a:p>
          <a:p>
            <a:pPr eaLnBrk="1" hangingPunct="1" latinLnBrk="1" lvl="1">
              <a:buNone/>
            </a:pPr>
            <a:endParaRPr altLang="zh-CN" b="1" sz="2400" lang="en-US">
              <a:latin typeface="Times New Roman" pitchFamily="18" charset="0"/>
              <a:ea typeface="华文楷体" pitchFamily="2" charset="-122"/>
            </a:endParaRPr>
          </a:p>
          <a:p>
            <a:pPr eaLnBrk="1" hangingPunct="1" latinLnBrk="1" lvl="1">
              <a:buNone/>
            </a:pPr>
            <a:r>
              <a:rPr altLang="zh-CN" b="1" sz="2400" lang="en-US">
                <a:latin typeface="Times New Roman" pitchFamily="18" charset="0"/>
                <a:ea typeface="华文楷体" pitchFamily="2" charset="-122"/>
              </a:rPr>
              <a:t>subplot(1,2,2), </a:t>
            </a:r>
            <a:r>
              <a:rPr altLang="zh-CN" b="1" sz="2400" lang="en-US">
                <a:solidFill>
                  <a:srgbClr val="FF0000"/>
                </a:solidFill>
                <a:latin typeface="Times New Roman" pitchFamily="18" charset="0"/>
                <a:ea typeface="华文楷体" pitchFamily="2" charset="-122"/>
              </a:rPr>
              <a:t>surf(x,y,z);</a:t>
            </a:r>
            <a:r>
              <a:rPr altLang="zh-CN" b="1" sz="2400" lang="en-US">
                <a:latin typeface="Times New Roman" pitchFamily="18" charset="0"/>
                <a:ea typeface="华文楷体" pitchFamily="2" charset="-122"/>
              </a:rPr>
              <a:t>    </a:t>
            </a:r>
            <a:r>
              <a:rPr altLang="en-US" b="1" sz="2400" lang="zh-CN">
                <a:solidFill>
                  <a:srgbClr val="006600"/>
                </a:solidFill>
                <a:latin typeface="Times New Roman" pitchFamily="18" charset="0"/>
                <a:ea typeface="华文楷体" pitchFamily="2" charset="-122"/>
              </a:rPr>
              <a:t>%三维曲面图</a:t>
            </a:r>
          </a:p>
          <a:p>
            <a:pPr eaLnBrk="1" hangingPunct="1" latinLnBrk="1" lvl="1">
              <a:buNone/>
            </a:pPr>
            <a:r>
              <a:rPr altLang="zh-CN" b="1" sz="2400" lang="en-US">
                <a:latin typeface="Times New Roman" pitchFamily="18" charset="0"/>
                <a:ea typeface="华文楷体" pitchFamily="2" charset="-122"/>
              </a:rPr>
              <a:t>colormap(hot); </a:t>
            </a:r>
          </a:p>
        </p:txBody>
      </p:sp>
      <p:sp>
        <p:nvSpPr>
          <p:cNvPr id="104928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8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8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104</a:t>
            </a:fld>
            <a:r>
              <a:rPr altLang="zh-CN" sz="1400" lang="en-US">
                <a:solidFill>
                  <a:schemeClr val="accent2"/>
                </a:solidFill>
              </a:rPr>
              <a:t>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1">
  <p:cSld>
    <p:spTree>
      <p:nvGrpSpPr>
        <p:cNvPr id="347" name=""/>
        <p:cNvGrpSpPr/>
        <p:nvPr/>
      </p:nvGrpSpPr>
      <p:grpSpPr>
        <a:xfrm rot="0">
          <a:off x="0" y="0"/>
          <a:ext cx="0" cy="0"/>
          <a:chOff x="0" y="0"/>
          <a:chExt cx="0" cy="0"/>
        </a:xfrm>
      </p:grpSpPr>
      <p:sp>
        <p:nvSpPr>
          <p:cNvPr id="1049290" name="文本占位符 317441"/>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b="1" sz="2400" lang="zh-CN">
                <a:latin typeface="Times New Roman" pitchFamily="18" charset="0"/>
                <a:ea typeface="华文楷体" pitchFamily="2" charset="-122"/>
              </a:rPr>
              <a:t>函数</a:t>
            </a:r>
            <a:r>
              <a:rPr altLang="zh-CN" b="1" sz="2400" lang="en-US">
                <a:latin typeface="Times New Roman" pitchFamily="18" charset="0"/>
                <a:ea typeface="华文楷体" pitchFamily="2" charset="-122"/>
              </a:rPr>
              <a:t>z=x^2+y^2</a:t>
            </a:r>
            <a:r>
              <a:rPr altLang="en-US" b="1" sz="2400" lang="zh-CN">
                <a:latin typeface="Times New Roman" pitchFamily="18" charset="0"/>
                <a:ea typeface="华文楷体" pitchFamily="2" charset="-122"/>
              </a:rPr>
              <a:t>的曲面的绘制结果</a:t>
            </a:r>
          </a:p>
        </p:txBody>
      </p:sp>
      <p:pic>
        <p:nvPicPr>
          <p:cNvPr id="2097207" name="图片 317442"/>
          <p:cNvPicPr>
            <a:picLocks/>
          </p:cNvPicPr>
          <p:nvPr/>
        </p:nvPicPr>
        <p:blipFill>
          <a:blip xmlns:r="http://schemas.openxmlformats.org/officeDocument/2006/relationships" r:embed="rId1"/>
          <a:srcRect l="0" t="22952" r="0" b="0"/>
          <a:stretch>
            <a:fillRect/>
          </a:stretch>
        </p:blipFill>
        <p:spPr>
          <a:xfrm rot="0">
            <a:off x="539750" y="2005012"/>
            <a:ext cx="7920037" cy="3368675"/>
          </a:xfrm>
          <a:prstGeom prst="rect"/>
          <a:noFill/>
          <a:ln>
            <a:noFill/>
          </a:ln>
        </p:spPr>
      </p:pic>
      <p:sp>
        <p:nvSpPr>
          <p:cNvPr id="1049291"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92"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93"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105</a:t>
            </a:fld>
            <a:r>
              <a:rPr altLang="zh-CN" sz="1400" lang="en-US">
                <a:solidFill>
                  <a:schemeClr val="accent2"/>
                </a:solidFill>
              </a:rPr>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1">
  <p:cSld>
    <p:spTree>
      <p:nvGrpSpPr>
        <p:cNvPr id="348" name=""/>
        <p:cNvGrpSpPr/>
        <p:nvPr/>
      </p:nvGrpSpPr>
      <p:grpSpPr>
        <a:xfrm rot="0">
          <a:off x="0" y="0"/>
          <a:ext cx="0" cy="0"/>
          <a:chOff x="0" y="0"/>
          <a:chExt cx="0" cy="0"/>
        </a:xfrm>
      </p:grpSpPr>
      <p:sp>
        <p:nvSpPr>
          <p:cNvPr id="1049294" name="标题 318465"/>
          <p:cNvSpPr/>
          <p:nvPr>
            <p:ph type="title" sz="full" idx="0"/>
          </p:nvPr>
        </p:nvSpPr>
        <p:spPr>
          <a:xfrm rot="0">
            <a:off x="1150937"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b="1" lang="en-US">
                <a:latin typeface="Times New Roman" pitchFamily="18" charset="0"/>
              </a:rPr>
              <a:t>4. </a:t>
            </a:r>
            <a:r>
              <a:rPr altLang="en-US" b="1" lang="zh-CN">
                <a:latin typeface="Times New Roman" pitchFamily="18" charset="0"/>
                <a:ea typeface="华文楷体" pitchFamily="2" charset="-122"/>
              </a:rPr>
              <a:t>图像文件的读写与图像显示</a:t>
            </a:r>
          </a:p>
        </p:txBody>
      </p:sp>
      <p:sp>
        <p:nvSpPr>
          <p:cNvPr id="1049295" name="文本占位符 318466"/>
          <p:cNvSpPr/>
          <p:nvPr>
            <p:ph type="body" sz="full" idx="1"/>
          </p:nvPr>
        </p:nvSpPr>
        <p:spPr>
          <a:xfrm rot="0">
            <a:off x="457200" y="1412875"/>
            <a:ext cx="8507412" cy="460851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90000"/>
              </a:lnSpc>
            </a:pPr>
            <a:r>
              <a:rPr altLang="zh-CN" b="1" sz="2800" lang="en-US">
                <a:latin typeface="Times New Roman" pitchFamily="18" charset="0"/>
                <a:ea typeface="华文楷体" pitchFamily="2" charset="-122"/>
              </a:rPr>
              <a:t>imread</a:t>
            </a:r>
            <a:r>
              <a:rPr altLang="en-US" b="1" sz="2800" lang="zh-CN">
                <a:latin typeface="Times New Roman" pitchFamily="18" charset="0"/>
                <a:ea typeface="华文楷体" pitchFamily="2" charset="-122"/>
              </a:rPr>
              <a:t>指令</a:t>
            </a:r>
          </a:p>
          <a:p>
            <a:pPr eaLnBrk="1" hangingPunct="1" latinLnBrk="1" lvl="1">
              <a:lnSpc>
                <a:spcPct val="90000"/>
              </a:lnSpc>
              <a:buNone/>
            </a:pPr>
            <a:r>
              <a:rPr altLang="zh-CN" b="1" sz="2400" lang="en-US">
                <a:latin typeface="Times New Roman" pitchFamily="18" charset="0"/>
                <a:ea typeface="华文楷体" pitchFamily="2" charset="-122"/>
              </a:rPr>
              <a:t>读取图像文件（ BMP, GIF , PNG, JPEG, and TIFF</a:t>
            </a:r>
            <a:r>
              <a:rPr altLang="en-US" b="1" sz="2400" lang="zh-CN">
                <a:latin typeface="Times New Roman" pitchFamily="18" charset="0"/>
                <a:ea typeface="华文楷体" pitchFamily="2" charset="-122"/>
              </a:rPr>
              <a:t>）</a:t>
            </a:r>
          </a:p>
          <a:p>
            <a:pPr eaLnBrk="1" hangingPunct="1" latinLnBrk="1" lvl="0">
              <a:lnSpc>
                <a:spcPct val="90000"/>
              </a:lnSpc>
            </a:pPr>
            <a:r>
              <a:rPr altLang="zh-CN" b="1" sz="2800" lang="en-US">
                <a:latin typeface="Times New Roman" pitchFamily="18" charset="0"/>
                <a:ea typeface="华文楷体" pitchFamily="2" charset="-122"/>
              </a:rPr>
              <a:t>imshow</a:t>
            </a:r>
            <a:r>
              <a:rPr altLang="en-US" b="1" sz="2800" lang="zh-CN">
                <a:latin typeface="Times New Roman" pitchFamily="18" charset="0"/>
                <a:ea typeface="华文楷体" pitchFamily="2" charset="-122"/>
              </a:rPr>
              <a:t>指令</a:t>
            </a:r>
          </a:p>
          <a:p>
            <a:pPr eaLnBrk="1" hangingPunct="1" latinLnBrk="1" lvl="1">
              <a:lnSpc>
                <a:spcPct val="90000"/>
              </a:lnSpc>
              <a:buNone/>
            </a:pPr>
            <a:r>
              <a:rPr altLang="en-US" b="1" sz="2400" lang="zh-CN">
                <a:latin typeface="Times New Roman" pitchFamily="18" charset="0"/>
                <a:ea typeface="华文楷体" pitchFamily="2" charset="-122"/>
              </a:rPr>
              <a:t>显示图像</a:t>
            </a:r>
          </a:p>
          <a:p>
            <a:pPr eaLnBrk="1" hangingPunct="1" latinLnBrk="1" lvl="0">
              <a:lnSpc>
                <a:spcPct val="90000"/>
              </a:lnSpc>
            </a:pPr>
            <a:r>
              <a:rPr altLang="zh-CN" b="1" sz="2800" lang="zh-CN">
                <a:latin typeface="Times New Roman" pitchFamily="18" charset="0"/>
                <a:ea typeface="华文楷体" pitchFamily="2" charset="-122"/>
              </a:rPr>
              <a:t>imwrite</a:t>
            </a:r>
            <a:r>
              <a:rPr altLang="en-US" b="1" sz="2800" lang="zh-CN">
                <a:latin typeface="Times New Roman" pitchFamily="18" charset="0"/>
                <a:ea typeface="华文楷体" pitchFamily="2" charset="-122"/>
              </a:rPr>
              <a:t>指令</a:t>
            </a:r>
          </a:p>
          <a:p>
            <a:pPr eaLnBrk="1" hangingPunct="1" latinLnBrk="1" lvl="1">
              <a:lnSpc>
                <a:spcPct val="90000"/>
              </a:lnSpc>
              <a:buNone/>
            </a:pPr>
            <a:r>
              <a:rPr altLang="en-US" b="1" sz="2400" lang="zh-CN">
                <a:latin typeface="Times New Roman" pitchFamily="18" charset="0"/>
                <a:ea typeface="华文楷体" pitchFamily="2" charset="-122"/>
              </a:rPr>
              <a:t>保存图像</a:t>
            </a:r>
          </a:p>
          <a:p>
            <a:pPr eaLnBrk="1" hangingPunct="1" latinLnBrk="1" lvl="0">
              <a:lnSpc>
                <a:spcPct val="90000"/>
              </a:lnSpc>
            </a:pPr>
            <a:r>
              <a:rPr altLang="en-US" b="1" sz="2800" lang="zh-CN">
                <a:latin typeface="Times New Roman" pitchFamily="18" charset="0"/>
                <a:ea typeface="华文楷体" pitchFamily="2" charset="-122"/>
              </a:rPr>
              <a:t>例：读取图像文件</a:t>
            </a:r>
          </a:p>
          <a:p>
            <a:pPr eaLnBrk="1" hangingPunct="1" latinLnBrk="1" lvl="1">
              <a:lnSpc>
                <a:spcPct val="90000"/>
              </a:lnSpc>
              <a:buNone/>
            </a:pPr>
            <a:r>
              <a:rPr altLang="zh-CN" b="1" lang="en-US">
                <a:solidFill>
                  <a:srgbClr val="0000FF"/>
                </a:solidFill>
                <a:latin typeface="Times New Roman" pitchFamily="18" charset="0"/>
                <a:ea typeface="华文楷体" pitchFamily="2" charset="-122"/>
              </a:rPr>
              <a:t>img1=</a:t>
            </a:r>
            <a:r>
              <a:rPr altLang="zh-CN" b="1" lang="en-US">
                <a:solidFill>
                  <a:srgbClr val="FF0000"/>
                </a:solidFill>
                <a:latin typeface="Times New Roman" pitchFamily="18" charset="0"/>
                <a:ea typeface="华文楷体" pitchFamily="2" charset="-122"/>
              </a:rPr>
              <a:t>imread</a:t>
            </a:r>
            <a:r>
              <a:rPr altLang="zh-CN" b="1" lang="en-US">
                <a:solidFill>
                  <a:srgbClr val="0000FF"/>
                </a:solidFill>
                <a:latin typeface="Times New Roman" pitchFamily="18" charset="0"/>
                <a:ea typeface="华文楷体" pitchFamily="2" charset="-122"/>
              </a:rPr>
              <a:t>(‘mudan.jpg');    </a:t>
            </a:r>
            <a:r>
              <a:rPr altLang="zh-CN" b="1" lang="en-US">
                <a:solidFill>
                  <a:srgbClr val="006600"/>
                </a:solidFill>
                <a:latin typeface="Times New Roman" pitchFamily="18" charset="0"/>
                <a:ea typeface="华文楷体" pitchFamily="2" charset="-122"/>
              </a:rPr>
              <a:t>% Load image data</a:t>
            </a:r>
          </a:p>
          <a:p>
            <a:pPr eaLnBrk="1" hangingPunct="1" latinLnBrk="1" lvl="1">
              <a:lnSpc>
                <a:spcPct val="90000"/>
              </a:lnSpc>
              <a:buNone/>
            </a:pPr>
            <a:r>
              <a:rPr altLang="zh-CN" b="1" lang="en-US">
                <a:solidFill>
                  <a:srgbClr val="0000FF"/>
                </a:solidFill>
                <a:latin typeface="Times New Roman" pitchFamily="18" charset="0"/>
                <a:ea typeface="华文楷体" pitchFamily="2" charset="-122"/>
              </a:rPr>
              <a:t>img2=</a:t>
            </a:r>
            <a:r>
              <a:rPr altLang="zh-CN" b="1" lang="en-US">
                <a:solidFill>
                  <a:srgbClr val="FF0000"/>
                </a:solidFill>
                <a:latin typeface="Times New Roman" pitchFamily="18" charset="0"/>
                <a:ea typeface="华文楷体" pitchFamily="2" charset="-122"/>
              </a:rPr>
              <a:t>imread</a:t>
            </a:r>
            <a:r>
              <a:rPr altLang="zh-CN" b="1" lang="en-US">
                <a:solidFill>
                  <a:srgbClr val="0000FF"/>
                </a:solidFill>
                <a:latin typeface="Times New Roman" pitchFamily="18" charset="0"/>
                <a:ea typeface="华文楷体" pitchFamily="2" charset="-122"/>
              </a:rPr>
              <a:t>('eight.tif');</a:t>
            </a:r>
          </a:p>
          <a:p>
            <a:pPr eaLnBrk="1" hangingPunct="1" latinLnBrk="1" lvl="1">
              <a:lnSpc>
                <a:spcPct val="90000"/>
              </a:lnSpc>
              <a:buNone/>
            </a:pPr>
            <a:r>
              <a:rPr altLang="zh-CN" b="1" lang="en-US">
                <a:solidFill>
                  <a:srgbClr val="0000FF"/>
                </a:solidFill>
                <a:latin typeface="Times New Roman" pitchFamily="18" charset="0"/>
                <a:ea typeface="华文楷体" pitchFamily="2" charset="-122"/>
              </a:rPr>
              <a:t>whos  img1 img2</a:t>
            </a:r>
          </a:p>
        </p:txBody>
      </p:sp>
      <p:sp>
        <p:nvSpPr>
          <p:cNvPr id="1049296"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97"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98"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106</a:t>
            </a:fld>
            <a:r>
              <a:rPr altLang="zh-CN" sz="1400" lang="en-US">
                <a:solidFill>
                  <a:schemeClr val="accent2"/>
                </a:solidFill>
              </a:rPr>
              <a:t>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1">
  <p:cSld>
    <p:spTree>
      <p:nvGrpSpPr>
        <p:cNvPr id="349" name=""/>
        <p:cNvGrpSpPr/>
        <p:nvPr/>
      </p:nvGrpSpPr>
      <p:grpSpPr>
        <a:xfrm rot="0">
          <a:off x="0" y="0"/>
          <a:ext cx="0" cy="0"/>
          <a:chOff x="0" y="0"/>
          <a:chExt cx="0" cy="0"/>
        </a:xfrm>
      </p:grpSpPr>
      <p:sp>
        <p:nvSpPr>
          <p:cNvPr id="1049299" name="文本占位符 319489"/>
          <p:cNvSpPr/>
          <p:nvPr>
            <p:ph type="body" sz="full" idx="1"/>
          </p:nvPr>
        </p:nvSpPr>
        <p:spPr>
          <a:xfrm rot="0">
            <a:off x="323850" y="1412875"/>
            <a:ext cx="8820150" cy="460851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buNone/>
            </a:pPr>
            <a:r>
              <a:rPr altLang="zh-CN" b="1" lang="en-US">
                <a:solidFill>
                  <a:srgbClr val="0000FF"/>
                </a:solidFill>
                <a:latin typeface="Times New Roman" pitchFamily="18" charset="0"/>
              </a:rPr>
              <a:t>Name       Size                   Bytes       Class</a:t>
            </a:r>
          </a:p>
          <a:p>
            <a:pPr eaLnBrk="1" hangingPunct="1" latinLnBrk="1" lvl="1">
              <a:buNone/>
            </a:pPr>
            <a:r>
              <a:rPr altLang="zh-CN" b="1" lang="en-US">
                <a:solidFill>
                  <a:srgbClr val="0000FF"/>
                </a:solidFill>
                <a:latin typeface="Times New Roman" pitchFamily="18" charset="0"/>
              </a:rPr>
              <a:t> img1     750x553x3         1244250  uint8 array</a:t>
            </a:r>
          </a:p>
          <a:p>
            <a:pPr eaLnBrk="1" hangingPunct="1" latinLnBrk="1" lvl="1">
              <a:buNone/>
            </a:pPr>
            <a:r>
              <a:rPr altLang="zh-CN" b="1" lang="en-US">
                <a:solidFill>
                  <a:srgbClr val="0000FF"/>
                </a:solidFill>
                <a:latin typeface="Times New Roman" pitchFamily="18" charset="0"/>
              </a:rPr>
              <a:t> img2     242x308              74536     uint8 array</a:t>
            </a:r>
          </a:p>
          <a:p>
            <a:pPr eaLnBrk="1" hangingPunct="1" latinLnBrk="1" lvl="1">
              <a:buNone/>
            </a:pPr>
            <a:r>
              <a:rPr altLang="en-US" b="1" lang="zh-CN">
                <a:latin typeface="Times New Roman" pitchFamily="18" charset="0"/>
                <a:ea typeface="华文楷体" pitchFamily="2" charset="-122"/>
              </a:rPr>
              <a:t>显示图像：</a:t>
            </a:r>
          </a:p>
          <a:p>
            <a:pPr eaLnBrk="1" hangingPunct="1" latinLnBrk="1" lvl="1">
              <a:buNone/>
            </a:pPr>
            <a:r>
              <a:rPr altLang="zh-CN" b="1" lang="en-US">
                <a:solidFill>
                  <a:srgbClr val="FF0000"/>
                </a:solidFill>
                <a:latin typeface="Times New Roman" pitchFamily="18" charset="0"/>
              </a:rPr>
              <a:t>imshow(img1);</a:t>
            </a:r>
            <a:r>
              <a:rPr altLang="zh-CN" b="1" lang="en-US">
                <a:latin typeface="Times New Roman" pitchFamily="18" charset="0"/>
              </a:rPr>
              <a:t> </a:t>
            </a:r>
            <a:r>
              <a:rPr altLang="zh-CN" b="1" lang="en-US">
                <a:solidFill>
                  <a:srgbClr val="006600"/>
                </a:solidFill>
                <a:latin typeface="Times New Roman" pitchFamily="18" charset="0"/>
              </a:rPr>
              <a:t>% Display image</a:t>
            </a:r>
          </a:p>
        </p:txBody>
      </p:sp>
      <p:sp>
        <p:nvSpPr>
          <p:cNvPr id="1049300"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301"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302"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107</a:t>
            </a:fld>
            <a:r>
              <a:rPr altLang="zh-CN" sz="1400" lang="en-US">
                <a:solidFill>
                  <a:schemeClr val="accent2"/>
                </a:solidFill>
              </a:rPr>
              <a:t>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1">
  <p:cSld>
    <p:spTree>
      <p:nvGrpSpPr>
        <p:cNvPr id="350" name=""/>
        <p:cNvGrpSpPr/>
        <p:nvPr/>
      </p:nvGrpSpPr>
      <p:grpSpPr>
        <a:xfrm rot="0">
          <a:off x="0" y="0"/>
          <a:ext cx="0" cy="0"/>
          <a:chOff x="0" y="0"/>
          <a:chExt cx="0" cy="0"/>
        </a:xfrm>
      </p:grpSpPr>
      <p:pic>
        <p:nvPicPr>
          <p:cNvPr id="2097208" name="图片 320513"/>
          <p:cNvPicPr>
            <a:picLocks/>
          </p:cNvPicPr>
          <p:nvPr/>
        </p:nvPicPr>
        <p:blipFill>
          <a:blip xmlns:r="http://schemas.openxmlformats.org/officeDocument/2006/relationships" r:embed="rId1"/>
          <a:srcRect l="0" t="0" r="0" b="0"/>
          <a:stretch>
            <a:fillRect/>
          </a:stretch>
        </p:blipFill>
        <p:spPr>
          <a:xfrm rot="0">
            <a:off x="1547812" y="549275"/>
            <a:ext cx="5751512" cy="6308725"/>
          </a:xfrm>
          <a:prstGeom prst="rect"/>
          <a:noFill/>
          <a:ln>
            <a:noFill/>
          </a:ln>
        </p:spPr>
      </p:pic>
      <p:sp>
        <p:nvSpPr>
          <p:cNvPr id="104930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30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30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108</a:t>
            </a:fld>
            <a:r>
              <a:rPr altLang="zh-CN" sz="1400" lang="en-US">
                <a:solidFill>
                  <a:schemeClr val="accent2"/>
                </a:solidFill>
              </a:rPr>
              <a:t>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1">
  <p:cSld>
    <p:spTree>
      <p:nvGrpSpPr>
        <p:cNvPr id="351" name=""/>
        <p:cNvGrpSpPr/>
        <p:nvPr/>
      </p:nvGrpSpPr>
      <p:grpSpPr>
        <a:xfrm rot="0">
          <a:off x="0" y="0"/>
          <a:ext cx="0" cy="0"/>
          <a:chOff x="0" y="0"/>
          <a:chExt cx="0" cy="0"/>
        </a:xfrm>
      </p:grpSpPr>
      <p:sp>
        <p:nvSpPr>
          <p:cNvPr id="1049306" name="文本占位符 321537"/>
          <p:cNvSpPr/>
          <p:nvPr>
            <p:ph type="body" sz="full" idx="1"/>
          </p:nvPr>
        </p:nvSpPr>
        <p:spPr>
          <a:xfrm rot="0">
            <a:off x="457200" y="981075"/>
            <a:ext cx="8229600" cy="504031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90000"/>
              </a:lnSpc>
            </a:pPr>
            <a:r>
              <a:rPr altLang="en-US" b="1" lang="zh-CN">
                <a:ea typeface="华文楷体" pitchFamily="2" charset="-122"/>
              </a:rPr>
              <a:t>简单图像处理</a:t>
            </a:r>
          </a:p>
          <a:p>
            <a:pPr eaLnBrk="1" hangingPunct="1" latinLnBrk="1" lvl="1">
              <a:lnSpc>
                <a:spcPct val="90000"/>
              </a:lnSpc>
              <a:buNone/>
            </a:pPr>
            <a:r>
              <a:rPr altLang="zh-CN" b="1" lang="en-US">
                <a:latin typeface="Times New Roman" pitchFamily="18" charset="0"/>
              </a:rPr>
              <a:t>lighter = 2 </a:t>
            </a:r>
            <a:r>
              <a:rPr altLang="zh-CN" b="1" lang="en-US">
                <a:latin typeface="Times New Roman" pitchFamily="18" charset="0"/>
              </a:rPr>
              <a:t>* img1;</a:t>
            </a:r>
          </a:p>
          <a:p>
            <a:pPr eaLnBrk="1" hangingPunct="1" latinLnBrk="1" lvl="1">
              <a:lnSpc>
                <a:spcPct val="90000"/>
              </a:lnSpc>
              <a:buNone/>
            </a:pPr>
            <a:endParaRPr altLang="zh-CN" b="1" lang="en-US">
              <a:latin typeface="Times New Roman" pitchFamily="18" charset="0"/>
            </a:endParaRPr>
          </a:p>
          <a:p>
            <a:pPr eaLnBrk="1" hangingPunct="1" latinLnBrk="1" lvl="1">
              <a:lnSpc>
                <a:spcPct val="90000"/>
              </a:lnSpc>
              <a:buNone/>
            </a:pPr>
            <a:r>
              <a:rPr altLang="zh-CN" b="1" lang="en-US">
                <a:latin typeface="Times New Roman" pitchFamily="18" charset="0"/>
              </a:rPr>
              <a:t>subplot(1,2,1);</a:t>
            </a:r>
          </a:p>
          <a:p>
            <a:pPr eaLnBrk="1" hangingPunct="1" latinLnBrk="1" lvl="1">
              <a:lnSpc>
                <a:spcPct val="90000"/>
              </a:lnSpc>
              <a:buNone/>
            </a:pPr>
            <a:r>
              <a:rPr altLang="zh-CN" b="1" lang="en-US">
                <a:solidFill>
                  <a:srgbClr val="FF0000"/>
                </a:solidFill>
                <a:latin typeface="Times New Roman" pitchFamily="18" charset="0"/>
              </a:rPr>
              <a:t>imshow</a:t>
            </a:r>
            <a:r>
              <a:rPr altLang="zh-CN" b="1" lang="en-US">
                <a:latin typeface="Times New Roman" pitchFamily="18" charset="0"/>
              </a:rPr>
              <a:t>(img1);</a:t>
            </a:r>
          </a:p>
          <a:p>
            <a:pPr eaLnBrk="1" hangingPunct="1" latinLnBrk="1" lvl="1">
              <a:lnSpc>
                <a:spcPct val="90000"/>
              </a:lnSpc>
              <a:buNone/>
            </a:pPr>
            <a:r>
              <a:rPr altLang="zh-CN" b="1" lang="en-US">
                <a:latin typeface="Times New Roman" pitchFamily="18" charset="0"/>
              </a:rPr>
              <a:t>title('Original');  </a:t>
            </a:r>
            <a:r>
              <a:rPr altLang="zh-CN" b="1" lang="en-US">
                <a:solidFill>
                  <a:srgbClr val="006600"/>
                </a:solidFill>
                <a:latin typeface="Times New Roman" pitchFamily="18" charset="0"/>
              </a:rPr>
              <a:t>% Display image</a:t>
            </a:r>
          </a:p>
          <a:p>
            <a:pPr eaLnBrk="1" hangingPunct="1" latinLnBrk="1" lvl="1">
              <a:lnSpc>
                <a:spcPct val="90000"/>
              </a:lnSpc>
              <a:buNone/>
            </a:pPr>
            <a:endParaRPr altLang="zh-CN" b="1" lang="en-US">
              <a:solidFill>
                <a:srgbClr val="006600"/>
              </a:solidFill>
              <a:latin typeface="Times New Roman" pitchFamily="18" charset="0"/>
            </a:endParaRPr>
          </a:p>
          <a:p>
            <a:pPr eaLnBrk="1" hangingPunct="1" latinLnBrk="1" lvl="1">
              <a:lnSpc>
                <a:spcPct val="90000"/>
              </a:lnSpc>
              <a:buNone/>
            </a:pPr>
            <a:r>
              <a:rPr altLang="zh-CN" b="1" lang="en-US">
                <a:latin typeface="Times New Roman" pitchFamily="18" charset="0"/>
              </a:rPr>
              <a:t>subplot(1,2,2);</a:t>
            </a:r>
          </a:p>
          <a:p>
            <a:pPr eaLnBrk="1" hangingPunct="1" latinLnBrk="1" lvl="1">
              <a:lnSpc>
                <a:spcPct val="90000"/>
              </a:lnSpc>
              <a:buNone/>
            </a:pPr>
            <a:r>
              <a:rPr altLang="zh-CN" b="1" lang="en-US">
                <a:latin typeface="Times New Roman" pitchFamily="18" charset="0"/>
              </a:rPr>
              <a:t>imshow(lighter);</a:t>
            </a:r>
          </a:p>
          <a:p>
            <a:pPr eaLnBrk="1" hangingPunct="1" latinLnBrk="1" lvl="1">
              <a:lnSpc>
                <a:spcPct val="90000"/>
              </a:lnSpc>
              <a:buNone/>
            </a:pPr>
            <a:r>
              <a:rPr altLang="zh-CN" b="1" lang="en-US">
                <a:latin typeface="Times New Roman" pitchFamily="18" charset="0"/>
              </a:rPr>
              <a:t>title(‘Lighter');    </a:t>
            </a:r>
            <a:r>
              <a:rPr altLang="zh-CN" b="1" lang="en-US">
                <a:solidFill>
                  <a:srgbClr val="006600"/>
                </a:solidFill>
                <a:latin typeface="Times New Roman" pitchFamily="18" charset="0"/>
              </a:rPr>
              <a:t>% Display image</a:t>
            </a:r>
          </a:p>
        </p:txBody>
      </p:sp>
      <p:sp>
        <p:nvSpPr>
          <p:cNvPr id="104930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30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30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109</a:t>
            </a:fld>
            <a:r>
              <a:rPr altLang="zh-CN" sz="1400" lang="en-US">
                <a:solidFill>
                  <a:schemeClr val="accent2"/>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233" name=""/>
        <p:cNvGrpSpPr/>
        <p:nvPr/>
      </p:nvGrpSpPr>
      <p:grpSpPr>
        <a:xfrm rot="0">
          <a:off x="0" y="0"/>
          <a:ext cx="0" cy="0"/>
          <a:chOff x="0" y="0"/>
          <a:chExt cx="0" cy="0"/>
        </a:xfrm>
      </p:grpSpPr>
      <p:sp>
        <p:nvSpPr>
          <p:cNvPr id="1048697" name="标题 68609"/>
          <p:cNvSpPr/>
          <p:nvPr>
            <p:ph type="title" sz="full" idx="0"/>
          </p:nvPr>
        </p:nvSpPr>
        <p:spPr>
          <a:xfrm rot="0">
            <a:off x="11160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838200" latinLnBrk="1" lvl="0" marL="838200"/>
            <a:r>
              <a:rPr altLang="zh-CN" b="1" sz="3200" lang="en-US">
                <a:solidFill>
                  <a:srgbClr val="4D009A"/>
                </a:solidFill>
                <a:latin typeface="华文楷体" pitchFamily="2" charset="-122"/>
                <a:ea typeface="华文楷体" pitchFamily="2" charset="-122"/>
              </a:rPr>
              <a:t>2.2 </a:t>
            </a:r>
            <a:r>
              <a:rPr altLang="en-US" b="1" sz="3200" lang="zh-CN">
                <a:solidFill>
                  <a:srgbClr val="4D009A"/>
                </a:solidFill>
                <a:latin typeface="华文楷体" pitchFamily="2" charset="-122"/>
                <a:ea typeface="华文楷体" pitchFamily="2" charset="-122"/>
              </a:rPr>
              <a:t>命令窗口</a:t>
            </a:r>
            <a:r>
              <a:rPr altLang="en-US" b="1" sz="3600" lang="zh-CN">
                <a:solidFill>
                  <a:srgbClr val="4D009A"/>
                </a:solidFill>
                <a:latin typeface="华文楷体" pitchFamily="2" charset="-122"/>
                <a:ea typeface="华文楷体" pitchFamily="2" charset="-122"/>
              </a:rPr>
              <a:t> </a:t>
            </a:r>
            <a:r>
              <a:rPr altLang="en-US" b="1" sz="2600" lang="zh-CN">
                <a:solidFill>
                  <a:srgbClr val="4D009A"/>
                </a:solidFill>
                <a:latin typeface="华文楷体" pitchFamily="2" charset="-122"/>
                <a:ea typeface="华文楷体" pitchFamily="2" charset="-122"/>
              </a:rPr>
              <a:t>（续）</a:t>
            </a:r>
          </a:p>
        </p:txBody>
      </p:sp>
      <p:sp>
        <p:nvSpPr>
          <p:cNvPr id="1048698" name="文本占位符 68610"/>
          <p:cNvSpPr/>
          <p:nvPr>
            <p:ph type="body" sz="full" idx="1"/>
          </p:nvPr>
        </p:nvSpPr>
        <p:spPr>
          <a:xfrm rot="0">
            <a:off x="1182687" y="1341437"/>
            <a:ext cx="7061200" cy="935037"/>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90000"/>
              </a:lnSpc>
              <a:buNone/>
            </a:pPr>
            <a:r>
              <a:rPr altLang="zh-CN" b="1" sz="2600" lang="en-US">
                <a:solidFill>
                  <a:srgbClr val="4D009A"/>
                </a:solidFill>
                <a:latin typeface="Times New Roman" pitchFamily="18" charset="0"/>
              </a:rPr>
              <a:t>&gt;&gt;clear y</a:t>
            </a:r>
          </a:p>
          <a:p>
            <a:pPr eaLnBrk="1" hangingPunct="1" latinLnBrk="1" lvl="0">
              <a:lnSpc>
                <a:spcPct val="90000"/>
              </a:lnSpc>
              <a:buNone/>
            </a:pPr>
            <a:r>
              <a:rPr altLang="zh-CN" b="1" sz="2600" lang="en-US">
                <a:solidFill>
                  <a:srgbClr val="4D009A"/>
                </a:solidFill>
                <a:latin typeface="Times New Roman" pitchFamily="18" charset="0"/>
              </a:rPr>
              <a:t>&gt;&gt;who</a:t>
            </a:r>
          </a:p>
        </p:txBody>
      </p:sp>
      <p:sp>
        <p:nvSpPr>
          <p:cNvPr id="1048699" name="矩形 68611"/>
          <p:cNvSpPr/>
          <p:nvPr/>
        </p:nvSpPr>
        <p:spPr>
          <a:xfrm rot="0">
            <a:off x="1255712" y="2205037"/>
            <a:ext cx="7061200" cy="1295400"/>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609600" latinLnBrk="1" lvl="0" marL="609600">
              <a:buNone/>
            </a:pPr>
            <a:r>
              <a:rPr altLang="zh-CN" b="1" sz="2200" lang="en-US">
                <a:solidFill>
                  <a:srgbClr val="003300"/>
                </a:solidFill>
              </a:rPr>
              <a:t>Your variables are:</a:t>
            </a:r>
          </a:p>
          <a:p>
            <a:pPr eaLnBrk="1" hangingPunct="1" indent="-609600" latinLnBrk="1" lvl="0" marL="609600">
              <a:spcBef>
                <a:spcPct val="0"/>
              </a:spcBef>
              <a:buNone/>
            </a:pPr>
            <a:r>
              <a:rPr altLang="zh-CN" b="1" sz="2200" lang="en-US">
                <a:solidFill>
                  <a:srgbClr val="003300"/>
                </a:solidFill>
              </a:rPr>
              <a:t>ans         circle_len  </a:t>
            </a:r>
          </a:p>
          <a:p>
            <a:pPr eaLnBrk="1" hangingPunct="1" indent="-609600" latinLnBrk="1" lvl="0" marL="609600">
              <a:spcBef>
                <a:spcPct val="0"/>
              </a:spcBef>
              <a:buNone/>
            </a:pPr>
            <a:r>
              <a:rPr altLang="zh-CN" b="1" sz="2200" lang="en-US">
                <a:solidFill>
                  <a:srgbClr val="003300"/>
                </a:solidFill>
              </a:rPr>
              <a:t>area        radius</a:t>
            </a:r>
            <a:r>
              <a:rPr altLang="zh-CN" b="1" lang="en-US"/>
              <a:t> </a:t>
            </a:r>
          </a:p>
        </p:txBody>
      </p:sp>
      <p:sp>
        <p:nvSpPr>
          <p:cNvPr id="1048700" name="矩形 68612"/>
          <p:cNvSpPr/>
          <p:nvPr/>
        </p:nvSpPr>
        <p:spPr>
          <a:xfrm rot="0">
            <a:off x="1187450" y="3357562"/>
            <a:ext cx="7061200" cy="1295400"/>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609600" latinLnBrk="1" lvl="0" marL="609600">
              <a:buNone/>
            </a:pPr>
            <a:r>
              <a:rPr altLang="zh-CN" b="1" sz="2600" lang="en-US">
                <a:solidFill>
                  <a:srgbClr val="4D009A"/>
                </a:solidFill>
                <a:latin typeface="Times New Roman" pitchFamily="18" charset="0"/>
              </a:rPr>
              <a:t>&gt;&gt;clear ans area</a:t>
            </a:r>
          </a:p>
          <a:p>
            <a:pPr eaLnBrk="1" hangingPunct="1" indent="-609600" latinLnBrk="1" lvl="0" marL="609600">
              <a:buNone/>
            </a:pPr>
            <a:r>
              <a:rPr altLang="zh-CN" b="1" sz="2600" lang="en-US">
                <a:solidFill>
                  <a:srgbClr val="4D009A"/>
                </a:solidFill>
                <a:latin typeface="Times New Roman" pitchFamily="18" charset="0"/>
              </a:rPr>
              <a:t>&gt;&gt;whos</a:t>
            </a:r>
          </a:p>
        </p:txBody>
      </p:sp>
      <p:sp>
        <p:nvSpPr>
          <p:cNvPr id="1048701" name="矩形 68613"/>
          <p:cNvSpPr/>
          <p:nvPr/>
        </p:nvSpPr>
        <p:spPr>
          <a:xfrm rot="0">
            <a:off x="1187450" y="4365625"/>
            <a:ext cx="7129462" cy="187166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609600" latinLnBrk="1" lvl="0" marL="609600">
              <a:buNone/>
            </a:pPr>
            <a:r>
              <a:rPr altLang="zh-CN" b="1" sz="2200" lang="en-US">
                <a:solidFill>
                  <a:srgbClr val="003300"/>
                </a:solidFill>
              </a:rPr>
              <a:t>Your variables are:</a:t>
            </a:r>
          </a:p>
          <a:p>
            <a:pPr eaLnBrk="1" hangingPunct="1" indent="-609600" latinLnBrk="1" lvl="0" marL="609600">
              <a:buNone/>
            </a:pPr>
            <a:r>
              <a:rPr altLang="zh-CN" b="1" sz="2000" lang="en-US">
                <a:solidFill>
                  <a:srgbClr val="003300"/>
                </a:solidFill>
              </a:rPr>
              <a:t>Name             Size                    Bytes   Class</a:t>
            </a:r>
          </a:p>
          <a:p>
            <a:pPr eaLnBrk="1" hangingPunct="1" indent="-609600" latinLnBrk="1" lvl="0" marL="609600">
              <a:buNone/>
            </a:pPr>
            <a:r>
              <a:rPr altLang="zh-CN" b="1" sz="2000" lang="en-US">
                <a:solidFill>
                  <a:srgbClr val="003300"/>
                </a:solidFill>
              </a:rPr>
              <a:t>  circle_len       1x1                         8   double array</a:t>
            </a:r>
          </a:p>
          <a:p>
            <a:pPr eaLnBrk="1" hangingPunct="1" indent="-609600" latinLnBrk="1" lvl="0" marL="609600">
              <a:buNone/>
            </a:pPr>
            <a:r>
              <a:rPr altLang="zh-CN" b="1" sz="2000" lang="en-US">
                <a:solidFill>
                  <a:srgbClr val="003300"/>
                </a:solidFill>
              </a:rPr>
              <a:t>  radius            1x1                         8   double array</a:t>
            </a:r>
          </a:p>
          <a:p>
            <a:pPr eaLnBrk="1" hangingPunct="1" indent="-609600" latinLnBrk="1" lvl="0" marL="609600">
              <a:buNone/>
            </a:pPr>
            <a:r>
              <a:rPr altLang="zh-CN" b="1" sz="2000" lang="en-US">
                <a:solidFill>
                  <a:srgbClr val="003300"/>
                </a:solidFill>
              </a:rPr>
              <a:t>Grand total is 2 elements using 16 bytes</a:t>
            </a:r>
          </a:p>
        </p:txBody>
      </p:sp>
      <p:sp>
        <p:nvSpPr>
          <p:cNvPr id="104870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70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70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11</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699"/>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8700"/>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48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9" grpId="0" uiExpand="0" build="whole"/>
      <p:bldP spid="1048700" grpId="0" uiExpand="0" build="whole"/>
      <p:bldP spid="1048701" grpId="0" uiExpand="0" build="whole"/>
    </p:bldLst>
  </p:timing>
</p:sld>
</file>

<file path=ppt/slides/slide110.xml><?xml version="1.0" encoding="utf-8"?>
<p:sld xmlns:a="http://schemas.openxmlformats.org/drawingml/2006/main" xmlns:r="http://schemas.openxmlformats.org/officeDocument/2006/relationships" xmlns:p="http://schemas.openxmlformats.org/presentationml/2006/main" showMasterSp="1">
  <p:cSld>
    <p:spTree>
      <p:nvGrpSpPr>
        <p:cNvPr id="352" name=""/>
        <p:cNvGrpSpPr/>
        <p:nvPr/>
      </p:nvGrpSpPr>
      <p:grpSpPr>
        <a:xfrm rot="0">
          <a:off x="0" y="0"/>
          <a:ext cx="0" cy="0"/>
          <a:chOff x="0" y="0"/>
          <a:chExt cx="0" cy="0"/>
        </a:xfrm>
      </p:grpSpPr>
      <p:sp>
        <p:nvSpPr>
          <p:cNvPr id="1049310" name="文本占位符 322561"/>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b="1" sz="2400" lang="zh-CN">
                <a:ea typeface="华文楷体" pitchFamily="2" charset="-122"/>
              </a:rPr>
              <a:t>图像处理前后的比较</a:t>
            </a:r>
          </a:p>
        </p:txBody>
      </p:sp>
      <p:pic>
        <p:nvPicPr>
          <p:cNvPr id="2097209" name="图片 322562"/>
          <p:cNvPicPr>
            <a:picLocks/>
          </p:cNvPicPr>
          <p:nvPr/>
        </p:nvPicPr>
        <p:blipFill>
          <a:blip xmlns:r="http://schemas.openxmlformats.org/officeDocument/2006/relationships" r:embed="rId1"/>
          <a:srcRect l="0" t="0" r="0" b="0"/>
          <a:stretch>
            <a:fillRect/>
          </a:stretch>
        </p:blipFill>
        <p:spPr>
          <a:xfrm rot="0">
            <a:off x="1150937" y="1773237"/>
            <a:ext cx="6877050" cy="4465637"/>
          </a:xfrm>
          <a:prstGeom prst="rect"/>
          <a:noFill/>
          <a:ln>
            <a:noFill/>
          </a:ln>
        </p:spPr>
      </p:pic>
      <p:sp>
        <p:nvSpPr>
          <p:cNvPr id="1049311"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312"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313"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110</a:t>
            </a:fld>
            <a:r>
              <a:rPr altLang="zh-CN" sz="1400" lang="en-US">
                <a:solidFill>
                  <a:schemeClr val="accent2"/>
                </a:solidFill>
              </a:rPr>
              <a:t>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1">
  <p:cSld>
    <p:spTree>
      <p:nvGrpSpPr>
        <p:cNvPr id="353" name=""/>
        <p:cNvGrpSpPr/>
        <p:nvPr/>
      </p:nvGrpSpPr>
      <p:grpSpPr>
        <a:xfrm rot="0">
          <a:off x="0" y="0"/>
          <a:ext cx="0" cy="0"/>
          <a:chOff x="0" y="0"/>
          <a:chExt cx="0" cy="0"/>
        </a:xfrm>
      </p:grpSpPr>
      <p:sp>
        <p:nvSpPr>
          <p:cNvPr id="1049314" name="文本占位符 323585"/>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b="1" lang="zh-CN">
                <a:latin typeface="Times New Roman" pitchFamily="18" charset="0"/>
                <a:ea typeface="华文楷体" pitchFamily="2" charset="-122"/>
              </a:rPr>
              <a:t>保存图像</a:t>
            </a:r>
          </a:p>
          <a:p>
            <a:pPr eaLnBrk="1" hangingPunct="1" latinLnBrk="1" lvl="0">
              <a:buNone/>
            </a:pPr>
            <a:r>
              <a:rPr altLang="zh-CN" b="1" lang="en-US">
                <a:latin typeface="Times New Roman" pitchFamily="18" charset="0"/>
              </a:rPr>
              <a:t>&gt;&gt; </a:t>
            </a:r>
            <a:r>
              <a:rPr altLang="zh-CN" b="1" lang="en-US">
                <a:solidFill>
                  <a:srgbClr val="FF0000"/>
                </a:solidFill>
                <a:latin typeface="Times New Roman" pitchFamily="18" charset="0"/>
              </a:rPr>
              <a:t>imwrite</a:t>
            </a:r>
            <a:r>
              <a:rPr altLang="zh-CN" b="1" lang="en-US">
                <a:latin typeface="Times New Roman" pitchFamily="18" charset="0"/>
              </a:rPr>
              <a:t>(lighter, 'mysaved.jpg')</a:t>
            </a:r>
          </a:p>
          <a:p>
            <a:pPr eaLnBrk="1" hangingPunct="1" latinLnBrk="1" lvl="0"/>
            <a:endParaRPr altLang="zh-CN" b="1" lang="en-US">
              <a:latin typeface="Times New Roman" pitchFamily="18" charset="0"/>
            </a:endParaRPr>
          </a:p>
          <a:p>
            <a:pPr eaLnBrk="1" hangingPunct="1" latinLnBrk="1" lvl="0"/>
            <a:r>
              <a:rPr altLang="en-US" b="1" lang="zh-CN">
                <a:latin typeface="Times New Roman" pitchFamily="18" charset="0"/>
                <a:ea typeface="华文楷体" pitchFamily="2" charset="-122"/>
              </a:rPr>
              <a:t>查看保存结果</a:t>
            </a:r>
          </a:p>
          <a:p>
            <a:pPr eaLnBrk="1" hangingPunct="1" latinLnBrk="1" lvl="0">
              <a:buNone/>
            </a:pPr>
            <a:r>
              <a:rPr altLang="zh-CN" b="1" lang="en-US">
                <a:latin typeface="Times New Roman" pitchFamily="18" charset="0"/>
              </a:rPr>
              <a:t>&gt;&gt; dir mysaved.</a:t>
            </a:r>
            <a:r>
              <a:rPr altLang="zh-CN" b="1" lang="en-US">
                <a:latin typeface="Times New Roman" pitchFamily="18" charset="0"/>
              </a:rPr>
              <a:t>*</a:t>
            </a:r>
          </a:p>
          <a:p>
            <a:pPr eaLnBrk="1" hangingPunct="1" latinLnBrk="1" lvl="0">
              <a:buNone/>
            </a:pPr>
            <a:r>
              <a:rPr altLang="zh-CN" b="1" lang="en-US">
                <a:solidFill>
                  <a:srgbClr val="003399"/>
                </a:solidFill>
                <a:latin typeface="Times New Roman" pitchFamily="18" charset="0"/>
              </a:rPr>
              <a:t>mysaved.jpg </a:t>
            </a:r>
          </a:p>
        </p:txBody>
      </p:sp>
      <p:sp>
        <p:nvSpPr>
          <p:cNvPr id="1049315"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316"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317"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111</a:t>
            </a:fld>
            <a:r>
              <a:rPr altLang="zh-CN" sz="1400" lang="en-US">
                <a:solidFill>
                  <a:schemeClr val="accent2"/>
                </a:solidFill>
              </a:rPr>
              <a:t>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1">
  <p:cSld>
    <p:spTree>
      <p:nvGrpSpPr>
        <p:cNvPr id="354" name=""/>
        <p:cNvGrpSpPr/>
        <p:nvPr/>
      </p:nvGrpSpPr>
      <p:grpSpPr>
        <a:xfrm rot="0">
          <a:off x="0" y="0"/>
          <a:ext cx="0" cy="0"/>
          <a:chOff x="0" y="0"/>
          <a:chExt cx="0" cy="0"/>
        </a:xfrm>
      </p:grpSpPr>
      <p:sp>
        <p:nvSpPr>
          <p:cNvPr id="1049318" name="文本占位符 324609"/>
          <p:cNvSpPr/>
          <p:nvPr>
            <p:ph type="body" sz="full" idx="1"/>
          </p:nvPr>
        </p:nvSpPr>
        <p:spPr>
          <a:xfrm rot="0">
            <a:off x="1116012" y="333375"/>
            <a:ext cx="6178550" cy="72072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b="1" lang="zh-CN">
                <a:ea typeface="华文楷体" pitchFamily="2" charset="-122"/>
              </a:rPr>
              <a:t>彩色图像转换为灰度图像</a:t>
            </a:r>
          </a:p>
        </p:txBody>
      </p:sp>
      <p:sp>
        <p:nvSpPr>
          <p:cNvPr id="1049319" name="文本框 324610"/>
          <p:cNvSpPr txBox="1"/>
          <p:nvPr/>
        </p:nvSpPr>
        <p:spPr>
          <a:xfrm rot="0">
            <a:off x="215900" y="1376362"/>
            <a:ext cx="8748712" cy="2014537"/>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spcBef>
                <a:spcPct val="0"/>
              </a:spcBef>
              <a:buFont typeface="Arial" pitchFamily="34" charset="0"/>
              <a:buNone/>
            </a:pPr>
            <a:r>
              <a:rPr altLang="zh-CN" b="1" sz="2800" lang="en-US">
                <a:solidFill>
                  <a:srgbClr val="0000FF"/>
                </a:solidFill>
                <a:latin typeface="Times New Roman" pitchFamily="18" charset="0"/>
              </a:rPr>
              <a:t>black = rgb2gray(img1);</a:t>
            </a:r>
          </a:p>
          <a:p>
            <a:pPr eaLnBrk="1" hangingPunct="1" indent="0" latinLnBrk="1" lvl="0" marL="0">
              <a:spcBef>
                <a:spcPct val="0"/>
              </a:spcBef>
              <a:buFont typeface="Arial" pitchFamily="34" charset="0"/>
              <a:buNone/>
            </a:pPr>
            <a:r>
              <a:rPr altLang="zh-CN" b="1" sz="2800" lang="en-US">
                <a:solidFill>
                  <a:srgbClr val="0000FF"/>
                </a:solidFill>
                <a:latin typeface="Times New Roman" pitchFamily="18" charset="0"/>
              </a:rPr>
              <a:t>imshow(black)</a:t>
            </a:r>
          </a:p>
          <a:p>
            <a:pPr eaLnBrk="1" hangingPunct="1" indent="0" latinLnBrk="1" lvl="0" marL="0">
              <a:spcBef>
                <a:spcPct val="0"/>
              </a:spcBef>
              <a:buFont typeface="Arial" pitchFamily="34" charset="0"/>
              <a:buNone/>
            </a:pPr>
            <a:endParaRPr altLang="zh-CN" b="1" sz="2800" lang="en-US">
              <a:solidFill>
                <a:srgbClr val="0000FF"/>
              </a:solidFill>
              <a:latin typeface="Times New Roman" pitchFamily="18" charset="0"/>
            </a:endParaRPr>
          </a:p>
          <a:p>
            <a:pPr eaLnBrk="1" hangingPunct="1" indent="0" latinLnBrk="1" lvl="0" marL="0">
              <a:spcBef>
                <a:spcPct val="50000"/>
              </a:spcBef>
              <a:buFont typeface="Arial" pitchFamily="34" charset="0"/>
              <a:buNone/>
            </a:pPr>
            <a:endParaRPr altLang="zh-CN" b="1" sz="2800" lang="en-US">
              <a:solidFill>
                <a:srgbClr val="0000FF"/>
              </a:solidFill>
              <a:latin typeface="Times New Roman" pitchFamily="18" charset="0"/>
            </a:endParaRPr>
          </a:p>
        </p:txBody>
      </p:sp>
      <p:pic>
        <p:nvPicPr>
          <p:cNvPr id="2097210" name="图片 324611"/>
          <p:cNvPicPr>
            <a:picLocks/>
          </p:cNvPicPr>
          <p:nvPr/>
        </p:nvPicPr>
        <p:blipFill>
          <a:blip xmlns:r="http://schemas.openxmlformats.org/officeDocument/2006/relationships" r:embed="rId1"/>
          <a:srcRect l="0" t="0" r="0" b="0"/>
          <a:stretch>
            <a:fillRect/>
          </a:stretch>
        </p:blipFill>
        <p:spPr>
          <a:xfrm rot="0">
            <a:off x="3709987" y="896937"/>
            <a:ext cx="5434012" cy="5961062"/>
          </a:xfrm>
          <a:prstGeom prst="rect"/>
          <a:noFill/>
          <a:ln>
            <a:noFill/>
          </a:ln>
        </p:spPr>
      </p:pic>
      <p:sp>
        <p:nvSpPr>
          <p:cNvPr id="1049320" name="矩形 324612"/>
          <p:cNvSpPr/>
          <p:nvPr/>
        </p:nvSpPr>
        <p:spPr>
          <a:xfrm rot="0">
            <a:off x="323850" y="2565400"/>
            <a:ext cx="6178550" cy="72072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609600" latinLnBrk="1" lvl="0" marL="609600">
              <a:buNone/>
            </a:pPr>
            <a:r>
              <a:rPr altLang="en-US" b="1" lang="zh-CN">
                <a:latin typeface="Arial" pitchFamily="34" charset="0"/>
                <a:ea typeface="华文楷体" pitchFamily="2" charset="-122"/>
              </a:rPr>
              <a:t>图像的缩放</a:t>
            </a:r>
          </a:p>
        </p:txBody>
      </p:sp>
      <p:sp>
        <p:nvSpPr>
          <p:cNvPr id="1049321" name="文本框 324613"/>
          <p:cNvSpPr txBox="1"/>
          <p:nvPr/>
        </p:nvSpPr>
        <p:spPr>
          <a:xfrm rot="0">
            <a:off x="468312" y="3392487"/>
            <a:ext cx="3708400" cy="519112"/>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spcBef>
                <a:spcPct val="50000"/>
              </a:spcBef>
              <a:buNone/>
            </a:pPr>
            <a:r>
              <a:rPr altLang="zh-CN" b="1" sz="2800" lang="en-US">
                <a:solidFill>
                  <a:srgbClr val="0000FF"/>
                </a:solidFill>
                <a:latin typeface="Times New Roman" pitchFamily="18" charset="0"/>
              </a:rPr>
              <a:t>zoom on</a:t>
            </a:r>
          </a:p>
        </p:txBody>
      </p:sp>
      <p:sp>
        <p:nvSpPr>
          <p:cNvPr id="104932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32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32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112</a:t>
            </a:fld>
            <a:r>
              <a:rPr altLang="zh-CN" sz="1400" lang="en-US">
                <a:solidFill>
                  <a:schemeClr val="accent2"/>
                </a:solidFill>
              </a:rPr>
              <a:t>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1">
  <p:cSld>
    <p:spTree>
      <p:nvGrpSpPr>
        <p:cNvPr id="359" name=""/>
        <p:cNvGrpSpPr/>
        <p:nvPr/>
      </p:nvGrpSpPr>
      <p:grpSpPr>
        <a:xfrm rot="0">
          <a:off x="0" y="0"/>
          <a:ext cx="0" cy="0"/>
          <a:chOff x="0" y="0"/>
          <a:chExt cx="0" cy="0"/>
        </a:xfrm>
      </p:grpSpPr>
      <p:sp>
        <p:nvSpPr>
          <p:cNvPr id="1049339" name="文本框 325633"/>
          <p:cNvSpPr txBox="1"/>
          <p:nvPr/>
        </p:nvSpPr>
        <p:spPr>
          <a:xfrm rot="0">
            <a:off x="1166812" y="769937"/>
            <a:ext cx="7292975" cy="366712"/>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spcBef>
                <a:spcPct val="0"/>
              </a:spcBef>
              <a:buFont typeface="Arial" pitchFamily="34" charset="0"/>
              <a:buNone/>
            </a:pPr>
            <a:endParaRPr altLang="zh-CN" b="1" sz="1800" lang="zh-CN">
              <a:latin typeface="Arial" pitchFamily="34" charset="0"/>
            </a:endParaRPr>
          </a:p>
        </p:txBody>
      </p:sp>
      <p:sp>
        <p:nvSpPr>
          <p:cNvPr id="1049340" name="文本框 325634"/>
          <p:cNvSpPr txBox="1"/>
          <p:nvPr/>
        </p:nvSpPr>
        <p:spPr>
          <a:xfrm rot="0">
            <a:off x="539750" y="1412875"/>
            <a:ext cx="8064500" cy="2070100"/>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lnSpc>
                <a:spcPct val="120000"/>
              </a:lnSpc>
              <a:spcBef>
                <a:spcPct val="0"/>
              </a:spcBef>
              <a:buFont typeface="Arial" pitchFamily="34" charset="0"/>
              <a:buNone/>
            </a:pPr>
            <a:r>
              <a:rPr altLang="zh-CN" b="1" sz="2000" lang="en-US">
                <a:solidFill>
                  <a:srgbClr val="0000FF"/>
                </a:solidFill>
                <a:latin typeface="Times New Roman" pitchFamily="18" charset="0"/>
              </a:rPr>
              <a:t>imag_edge1 = edge(img2,‘sobel’);       </a:t>
            </a:r>
            <a:r>
              <a:rPr altLang="en-US" b="1" sz="2000" lang="zh-CN">
                <a:solidFill>
                  <a:srgbClr val="006600"/>
                </a:solidFill>
                <a:latin typeface="Times New Roman" pitchFamily="18" charset="0"/>
              </a:rPr>
              <a:t>%sobel边缘提取算法</a:t>
            </a:r>
          </a:p>
          <a:p>
            <a:pPr eaLnBrk="1" hangingPunct="1" indent="0" latinLnBrk="1" lvl="0" marL="0">
              <a:lnSpc>
                <a:spcPct val="120000"/>
              </a:lnSpc>
              <a:spcBef>
                <a:spcPct val="0"/>
              </a:spcBef>
              <a:buFont typeface="Arial" pitchFamily="34" charset="0"/>
              <a:buNone/>
            </a:pPr>
            <a:r>
              <a:rPr altLang="zh-CN" b="1" sz="2000" lang="en-US">
                <a:solidFill>
                  <a:srgbClr val="0000FF"/>
                </a:solidFill>
                <a:latin typeface="Times New Roman" pitchFamily="18" charset="0"/>
              </a:rPr>
              <a:t>subplot(121),imshow(imag_edge1)</a:t>
            </a:r>
          </a:p>
          <a:p>
            <a:pPr eaLnBrk="1" hangingPunct="1" indent="0" latinLnBrk="1" lvl="0" marL="0">
              <a:lnSpc>
                <a:spcPct val="120000"/>
              </a:lnSpc>
              <a:spcBef>
                <a:spcPct val="0"/>
              </a:spcBef>
              <a:buFont typeface="Arial" pitchFamily="34" charset="0"/>
              <a:buNone/>
            </a:pPr>
            <a:r>
              <a:rPr altLang="zh-CN" b="1" sz="2000" lang="en-US">
                <a:solidFill>
                  <a:srgbClr val="0000FF"/>
                </a:solidFill>
                <a:latin typeface="Times New Roman" pitchFamily="18" charset="0"/>
              </a:rPr>
              <a:t>imag_edge2 = edge(img2,'canny');       </a:t>
            </a:r>
            <a:r>
              <a:rPr altLang="en-US" b="1" sz="2000" lang="zh-CN">
                <a:solidFill>
                  <a:srgbClr val="006600"/>
                </a:solidFill>
                <a:latin typeface="Times New Roman" pitchFamily="18" charset="0"/>
              </a:rPr>
              <a:t>%canny边缘提取算法</a:t>
            </a:r>
          </a:p>
          <a:p>
            <a:pPr eaLnBrk="1" hangingPunct="1" indent="0" latinLnBrk="1" lvl="0" marL="0">
              <a:lnSpc>
                <a:spcPct val="120000"/>
              </a:lnSpc>
              <a:spcBef>
                <a:spcPct val="0"/>
              </a:spcBef>
              <a:buFont typeface="Arial" pitchFamily="34" charset="0"/>
              <a:buNone/>
            </a:pPr>
            <a:r>
              <a:rPr altLang="zh-CN" b="1" sz="2000" lang="en-US">
                <a:solidFill>
                  <a:srgbClr val="0000FF"/>
                </a:solidFill>
                <a:latin typeface="Times New Roman" pitchFamily="18" charset="0"/>
              </a:rPr>
              <a:t>subplot(122),imshow(imag_edge2)</a:t>
            </a:r>
          </a:p>
          <a:p>
            <a:pPr eaLnBrk="1" hangingPunct="1" indent="0" latinLnBrk="1" lvl="0" marL="0">
              <a:lnSpc>
                <a:spcPct val="120000"/>
              </a:lnSpc>
              <a:spcBef>
                <a:spcPct val="50000"/>
              </a:spcBef>
              <a:buFont typeface="Arial" pitchFamily="34" charset="0"/>
              <a:buNone/>
            </a:pPr>
            <a:endParaRPr altLang="zh-CN" b="1" sz="2000" lang="en-US">
              <a:latin typeface="Times New Roman" pitchFamily="18" charset="0"/>
            </a:endParaRPr>
          </a:p>
        </p:txBody>
      </p:sp>
      <p:sp>
        <p:nvSpPr>
          <p:cNvPr id="1049341" name="标题 325635"/>
          <p:cNvSpPr/>
          <p:nvPr>
            <p:ph type="title" sz="full" idx="0"/>
          </p:nvPr>
        </p:nvSpPr>
        <p:spPr>
          <a:xfrm rot="0">
            <a:off x="1150937" y="296862"/>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lang="zh-CN">
                <a:ea typeface="华文楷体" pitchFamily="2" charset="-122"/>
              </a:rPr>
              <a:t>图像特征提取</a:t>
            </a:r>
          </a:p>
        </p:txBody>
      </p:sp>
      <p:pic>
        <p:nvPicPr>
          <p:cNvPr id="2097211" name="图片 325636"/>
          <p:cNvPicPr>
            <a:picLocks/>
          </p:cNvPicPr>
          <p:nvPr/>
        </p:nvPicPr>
        <p:blipFill>
          <a:blip xmlns:r="http://schemas.openxmlformats.org/officeDocument/2006/relationships" r:embed="rId1"/>
          <a:srcRect l="0" t="0" r="0" b="0"/>
          <a:stretch>
            <a:fillRect/>
          </a:stretch>
        </p:blipFill>
        <p:spPr>
          <a:xfrm rot="0">
            <a:off x="1331912" y="2586037"/>
            <a:ext cx="5710237" cy="4271962"/>
          </a:xfrm>
          <a:prstGeom prst="rect"/>
          <a:noFill/>
          <a:ln>
            <a:noFill/>
          </a:ln>
        </p:spPr>
      </p:pic>
      <p:sp>
        <p:nvSpPr>
          <p:cNvPr id="104934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34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34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113</a:t>
            </a:fld>
            <a:r>
              <a:rPr altLang="zh-CN" sz="1400" lang="en-US">
                <a:solidFill>
                  <a:schemeClr val="accent2"/>
                </a:solidFill>
              </a:rPr>
              <a:t>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1">
  <p:cSld>
    <p:spTree>
      <p:nvGrpSpPr>
        <p:cNvPr id="360" name=""/>
        <p:cNvGrpSpPr/>
        <p:nvPr/>
      </p:nvGrpSpPr>
      <p:grpSpPr>
        <a:xfrm rot="0">
          <a:off x="0" y="0"/>
          <a:ext cx="0" cy="0"/>
          <a:chOff x="0" y="0"/>
          <a:chExt cx="0" cy="0"/>
        </a:xfrm>
      </p:grpSpPr>
      <p:sp>
        <p:nvSpPr>
          <p:cNvPr id="1049345" name="标题 326657"/>
          <p:cNvSpPr/>
          <p:nvPr>
            <p:ph type="ctrTitle" sz="full" idx="4294967295"/>
          </p:nvPr>
        </p:nvSpPr>
        <p:spPr>
          <a:xfrm rot="0">
            <a:off x="990600" y="1676400"/>
            <a:ext cx="7772400" cy="1462087"/>
          </a:xfrm>
          <a:prstGeom prst="rect"/>
          <a:noFill/>
          <a:ln>
            <a:noFill/>
          </a:ln>
        </p:spPr>
        <p:txBody>
          <a:bodyPr anchor="b" bIns="45720" lIns="91440" rIns="91440" tIns="45720" vert="horz"/>
          <a:lstStyle>
            <a:lvl1pPr algn="l">
              <a:defRPr sz="4400"/>
            </a:lvl1pPr>
          </a:lstStyle>
          <a:p>
            <a:pPr algn="r" eaLnBrk="1" hangingPunct="1" indent="-685800" latinLnBrk="1" lvl="0" marL="685800"/>
            <a:r>
              <a:rPr altLang="zh-CN" sz="6000" lang="en-US"/>
              <a:t>Matlab</a:t>
            </a:r>
            <a:r>
              <a:rPr altLang="en-US" sz="6000" lang="zh-CN"/>
              <a:t>程序设计</a:t>
            </a:r>
          </a:p>
        </p:txBody>
      </p:sp>
      <p:sp>
        <p:nvSpPr>
          <p:cNvPr id="1049346" name="副标题 1"/>
          <p:cNvSpPr/>
          <p:nvPr>
            <p:ph type="subTitle" sz="full" idx="4294967295"/>
          </p:nvPr>
        </p:nvSpPr>
        <p:spPr>
          <a:xfrm rot="0">
            <a:off x="1371600" y="3886200"/>
            <a:ext cx="6400800" cy="1752600"/>
          </a:xfrm>
          <a:prstGeom prst="rect"/>
          <a:noFill/>
          <a:ln>
            <a:noFill/>
          </a:ln>
        </p:spPr>
        <p:txBody>
          <a:bodyPr anchor="t" bIns="45720" lIns="91440" rIns="91440" tIns="45720" vert="horz"/>
          <a:lstStyle>
            <a:lvl1pPr algn="ctr" marL="0">
              <a:buNone/>
              <a:defRPr sz="3200">
                <a:solidFill>
                  <a:schemeClr val="dk1"/>
                </a:solidFill>
              </a:defRPr>
            </a:lvl1pPr>
            <a:lvl2pPr algn="ctr" marL="457200">
              <a:buNone/>
            </a:lvl2pPr>
            <a:lvl3pPr algn="ctr" marL="914400">
              <a:buNone/>
            </a:lvl3pPr>
            <a:lvl4pPr algn="ctr" marL="1371600">
              <a:buNone/>
            </a:lvl4pPr>
            <a:lvl5pPr algn="ctr" marL="1828800">
              <a:buNone/>
            </a:lvl5pPr>
          </a:lstStyle>
          <a:p>
            <a:pPr>
              <a:buNone/>
            </a:pPr>
            <a:endParaRPr altLang="en-US" lang="zh-C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1">
  <p:cSld>
    <p:spTree>
      <p:nvGrpSpPr>
        <p:cNvPr id="361" name=""/>
        <p:cNvGrpSpPr/>
        <p:nvPr/>
      </p:nvGrpSpPr>
      <p:grpSpPr>
        <a:xfrm rot="0">
          <a:off x="0" y="0"/>
          <a:ext cx="0" cy="0"/>
          <a:chOff x="0" y="0"/>
          <a:chExt cx="0" cy="0"/>
        </a:xfrm>
      </p:grpSpPr>
      <p:sp>
        <p:nvSpPr>
          <p:cNvPr id="1049347" name="标题 327681"/>
          <p:cNvSpPr/>
          <p:nvPr>
            <p:ph type="title" sz="full" idx="0"/>
          </p:nvPr>
        </p:nvSpPr>
        <p:spPr>
          <a:xfrm rot="0">
            <a:off x="1116012" y="296862"/>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lang="en-US"/>
              <a:t>Matlab</a:t>
            </a:r>
            <a:r>
              <a:rPr altLang="en-US" lang="zh-CN"/>
              <a:t>命令的执行方式</a:t>
            </a:r>
          </a:p>
        </p:txBody>
      </p:sp>
      <p:sp>
        <p:nvSpPr>
          <p:cNvPr id="1049348" name="文本占位符 327682"/>
          <p:cNvSpPr/>
          <p:nvPr>
            <p:ph type="body" sz="full" idx="1"/>
          </p:nvPr>
        </p:nvSpPr>
        <p:spPr>
          <a:xfrm rot="0">
            <a:off x="827087" y="1268412"/>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20000"/>
              </a:lnSpc>
            </a:pPr>
            <a:r>
              <a:rPr altLang="en-US" sz="2400" lang="zh-CN">
                <a:solidFill>
                  <a:srgbClr val="0000FF"/>
                </a:solidFill>
              </a:rPr>
              <a:t>交互式命令执行方式（命令窗口）</a:t>
            </a:r>
          </a:p>
          <a:p>
            <a:pPr eaLnBrk="1" hangingPunct="1" latinLnBrk="1" lvl="0">
              <a:lnSpc>
                <a:spcPct val="120000"/>
              </a:lnSpc>
              <a:buNone/>
            </a:pPr>
            <a:r>
              <a:rPr altLang="en-US" sz="2400" lang="zh-CN"/>
              <a:t>      逐条输入，逐条执行，操作简单、直观，但速度慢，执行过程不能保留。</a:t>
            </a:r>
          </a:p>
          <a:p>
            <a:pPr eaLnBrk="1" hangingPunct="1" latinLnBrk="1" lvl="0">
              <a:lnSpc>
                <a:spcPct val="120000"/>
              </a:lnSpc>
            </a:pPr>
            <a:r>
              <a:rPr altLang="zh-CN" sz="2400" lang="en-US">
                <a:solidFill>
                  <a:srgbClr val="0000FF"/>
                </a:solidFill>
              </a:rPr>
              <a:t>M</a:t>
            </a:r>
            <a:r>
              <a:rPr altLang="en-US" sz="2400" lang="zh-CN">
                <a:solidFill>
                  <a:srgbClr val="0000FF"/>
                </a:solidFill>
              </a:rPr>
              <a:t>文件的程序执行方式</a:t>
            </a:r>
          </a:p>
          <a:p>
            <a:pPr eaLnBrk="1" hangingPunct="1" latinLnBrk="1" lvl="0">
              <a:lnSpc>
                <a:spcPct val="120000"/>
              </a:lnSpc>
              <a:buNone/>
            </a:pPr>
            <a:r>
              <a:rPr altLang="en-US" sz="2400" lang="zh-CN">
                <a:solidFill>
                  <a:srgbClr val="0000FF"/>
                </a:solidFill>
              </a:rPr>
              <a:t>     </a:t>
            </a:r>
            <a:r>
              <a:rPr altLang="zh-CN" sz="2400" lang="en-US"/>
              <a:t>将命令编成程序存储在一个文件中（M</a:t>
            </a:r>
            <a:r>
              <a:rPr altLang="en-US" sz="2400" lang="zh-CN"/>
              <a:t>文件），依次运行文件中的命令，可以重复进行。</a:t>
            </a:r>
          </a:p>
          <a:p>
            <a:pPr eaLnBrk="1" hangingPunct="1" latinLnBrk="1" lvl="0">
              <a:lnSpc>
                <a:spcPct val="120000"/>
              </a:lnSpc>
            </a:pPr>
            <a:r>
              <a:rPr altLang="zh-CN" sz="2400" lang="en-US"/>
              <a:t>Matlab</a:t>
            </a:r>
            <a:r>
              <a:rPr altLang="en-US" sz="2400" lang="zh-CN"/>
              <a:t>程序设计有传统高级语言的特征，又有自己独特的特点，可以</a:t>
            </a:r>
            <a:r>
              <a:rPr altLang="en-US" sz="2400" lang="zh-CN">
                <a:solidFill>
                  <a:schemeClr val="hlink"/>
                </a:solidFill>
              </a:rPr>
              <a:t>利用数据结构的特点</a:t>
            </a:r>
            <a:r>
              <a:rPr altLang="en-US" sz="2400" lang="zh-CN"/>
              <a:t>，使程序结构简单，编程效率高。</a:t>
            </a:r>
          </a:p>
        </p:txBody>
      </p:sp>
      <p:sp>
        <p:nvSpPr>
          <p:cNvPr id="1049349"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350"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351"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115</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2" presetSubtype="1">
                                  <p:stCondLst>
                                    <p:cond delay="0"/>
                                  </p:stCondLst>
                                  <p:childTnLst>
                                    <p:set>
                                      <p:cBhvr>
                                        <p:cTn dur="1" fill="hold" id="6">
                                          <p:stCondLst>
                                            <p:cond delay="0"/>
                                          </p:stCondLst>
                                        </p:cTn>
                                        <p:tgtEl>
                                          <p:spTgt spid="1049348">
                                            <p:txEl>
                                              <p:charRg st="16" end="55"/>
                                            </p:txEl>
                                          </p:spTgt>
                                        </p:tgtEl>
                                        <p:attrNameLst>
                                          <p:attrName>style.visibility</p:attrName>
                                        </p:attrNameLst>
                                      </p:cBhvr>
                                      <p:to>
                                        <p:strVal val="visible"/>
                                      </p:to>
                                    </p:set>
                                    <p:animEffect transition="in" filter="wipe(up)">
                                      <p:cBhvr>
                                        <p:cTn dur="500" id="7"/>
                                        <p:tgtEl>
                                          <p:spTgt spid="1049348">
                                            <p:txEl>
                                              <p:charRg st="16" end="55"/>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22" presetSubtype="1">
                                  <p:stCondLst>
                                    <p:cond delay="0"/>
                                  </p:stCondLst>
                                  <p:childTnLst>
                                    <p:set>
                                      <p:cBhvr>
                                        <p:cTn dur="1" fill="hold" id="11">
                                          <p:stCondLst>
                                            <p:cond delay="0"/>
                                          </p:stCondLst>
                                        </p:cTn>
                                        <p:tgtEl>
                                          <p:spTgt spid="1049348">
                                            <p:txEl>
                                              <p:charRg st="55" end="66"/>
                                            </p:txEl>
                                          </p:spTgt>
                                        </p:tgtEl>
                                        <p:attrNameLst>
                                          <p:attrName>style.visibility</p:attrName>
                                        </p:attrNameLst>
                                      </p:cBhvr>
                                      <p:to>
                                        <p:strVal val="visible"/>
                                      </p:to>
                                    </p:set>
                                    <p:animEffect transition="in" filter="wipe(up)">
                                      <p:cBhvr>
                                        <p:cTn dur="500" id="12"/>
                                        <p:tgtEl>
                                          <p:spTgt spid="1049348">
                                            <p:txEl>
                                              <p:charRg st="55" end="66"/>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22" presetSubtype="1">
                                  <p:stCondLst>
                                    <p:cond delay="0"/>
                                  </p:stCondLst>
                                  <p:childTnLst>
                                    <p:set>
                                      <p:cBhvr>
                                        <p:cTn dur="1" fill="hold" id="16">
                                          <p:stCondLst>
                                            <p:cond delay="0"/>
                                          </p:stCondLst>
                                        </p:cTn>
                                        <p:tgtEl>
                                          <p:spTgt spid="1049348">
                                            <p:txEl>
                                              <p:charRg st="66" end="111"/>
                                            </p:txEl>
                                          </p:spTgt>
                                        </p:tgtEl>
                                        <p:attrNameLst>
                                          <p:attrName>style.visibility</p:attrName>
                                        </p:attrNameLst>
                                      </p:cBhvr>
                                      <p:to>
                                        <p:strVal val="visible"/>
                                      </p:to>
                                    </p:set>
                                    <p:animEffect transition="in" filter="wipe(up)">
                                      <p:cBhvr>
                                        <p:cTn dur="500" id="17"/>
                                        <p:tgtEl>
                                          <p:spTgt spid="1049348">
                                            <p:txEl>
                                              <p:charRg st="66" end="111"/>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22" presetSubtype="1">
                                  <p:stCondLst>
                                    <p:cond delay="0"/>
                                  </p:stCondLst>
                                  <p:childTnLst>
                                    <p:set>
                                      <p:cBhvr>
                                        <p:cTn dur="1" fill="hold" id="21">
                                          <p:stCondLst>
                                            <p:cond delay="0"/>
                                          </p:stCondLst>
                                        </p:cTn>
                                        <p:tgtEl>
                                          <p:spTgt spid="1049348">
                                            <p:txEl>
                                              <p:charRg st="111" end="169"/>
                                            </p:txEl>
                                          </p:spTgt>
                                        </p:tgtEl>
                                        <p:attrNameLst>
                                          <p:attrName>style.visibility</p:attrName>
                                        </p:attrNameLst>
                                      </p:cBhvr>
                                      <p:to>
                                        <p:strVal val="visible"/>
                                      </p:to>
                                    </p:set>
                                    <p:animEffect transition="in" filter="wipe(up)">
                                      <p:cBhvr>
                                        <p:cTn dur="500" id="22"/>
                                        <p:tgtEl>
                                          <p:spTgt spid="1049348">
                                            <p:txEl>
                                              <p:charRg st="111" end="1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showMasterSp="1">
  <p:cSld>
    <p:spTree>
      <p:nvGrpSpPr>
        <p:cNvPr id="362" name=""/>
        <p:cNvGrpSpPr/>
        <p:nvPr/>
      </p:nvGrpSpPr>
      <p:grpSpPr>
        <a:xfrm rot="0">
          <a:off x="0" y="0"/>
          <a:ext cx="0" cy="0"/>
          <a:chOff x="0" y="0"/>
          <a:chExt cx="0" cy="0"/>
        </a:xfrm>
      </p:grpSpPr>
      <p:sp>
        <p:nvSpPr>
          <p:cNvPr id="1049352" name="标题 328705"/>
          <p:cNvSpPr/>
          <p:nvPr>
            <p:ph type="title" sz="full" idx="0"/>
          </p:nvPr>
        </p:nvSpPr>
        <p:spPr>
          <a:xfrm rot="0">
            <a:off x="1120775"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sz="2800" lang="en-US"/>
              <a:t>5.1  M</a:t>
            </a:r>
            <a:r>
              <a:rPr altLang="en-US" sz="2800" lang="zh-CN"/>
              <a:t>文件的分类</a:t>
            </a:r>
          </a:p>
        </p:txBody>
      </p:sp>
      <p:sp>
        <p:nvSpPr>
          <p:cNvPr id="1049353" name="文本占位符 328706"/>
          <p:cNvSpPr/>
          <p:nvPr>
            <p:ph type="body" sz="full" idx="1"/>
          </p:nvPr>
        </p:nvSpPr>
        <p:spPr>
          <a:xfrm rot="0">
            <a:off x="900112" y="123348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20000"/>
              </a:lnSpc>
            </a:pPr>
            <a:r>
              <a:rPr altLang="en-US" sz="2800" lang="zh-CN">
                <a:solidFill>
                  <a:srgbClr val="0000FF"/>
                </a:solidFill>
              </a:rPr>
              <a:t>用</a:t>
            </a:r>
            <a:r>
              <a:rPr altLang="zh-CN" sz="2800" lang="en-US">
                <a:solidFill>
                  <a:srgbClr val="0000FF"/>
                </a:solidFill>
              </a:rPr>
              <a:t>Matlab</a:t>
            </a:r>
            <a:r>
              <a:rPr altLang="en-US" sz="2800" lang="zh-CN">
                <a:solidFill>
                  <a:srgbClr val="0000FF"/>
                </a:solidFill>
              </a:rPr>
              <a:t>语言编写的程序，称为</a:t>
            </a:r>
            <a:r>
              <a:rPr altLang="zh-CN" sz="2800" lang="en-US">
                <a:solidFill>
                  <a:srgbClr val="0000FF"/>
                </a:solidFill>
              </a:rPr>
              <a:t>M</a:t>
            </a:r>
            <a:r>
              <a:rPr altLang="en-US" sz="2800" lang="zh-CN">
                <a:solidFill>
                  <a:srgbClr val="0000FF"/>
                </a:solidFill>
              </a:rPr>
              <a:t>文件。</a:t>
            </a:r>
          </a:p>
          <a:p>
            <a:pPr eaLnBrk="1" hangingPunct="1" latinLnBrk="1" lvl="0">
              <a:lnSpc>
                <a:spcPct val="120000"/>
              </a:lnSpc>
              <a:buNone/>
            </a:pPr>
            <a:r>
              <a:rPr altLang="en-US" sz="2800" lang="zh-CN"/>
              <a:t>       </a:t>
            </a:r>
            <a:r>
              <a:rPr altLang="zh-CN" sz="2800" lang="en-US">
                <a:solidFill>
                  <a:schemeClr val="hlink"/>
                </a:solidFill>
              </a:rPr>
              <a:t>是由若干Matlab</a:t>
            </a:r>
            <a:r>
              <a:rPr altLang="en-US" sz="2800" lang="zh-CN">
                <a:solidFill>
                  <a:schemeClr val="hlink"/>
                </a:solidFill>
              </a:rPr>
              <a:t>命令组合在一起构成的，它可以完成某些操作，也可以实现某种算法。</a:t>
            </a:r>
          </a:p>
          <a:p>
            <a:pPr eaLnBrk="1" hangingPunct="1" latinLnBrk="1" lvl="0">
              <a:lnSpc>
                <a:spcPct val="120000"/>
              </a:lnSpc>
            </a:pPr>
            <a:r>
              <a:rPr altLang="zh-CN" sz="2800" lang="en-US"/>
              <a:t> M</a:t>
            </a:r>
            <a:r>
              <a:rPr altLang="en-US" sz="2800" lang="zh-CN"/>
              <a:t>文件根据调用方式的不同分为两类：</a:t>
            </a:r>
          </a:p>
          <a:p>
            <a:pPr eaLnBrk="1" hangingPunct="1" latinLnBrk="1" lvl="0">
              <a:lnSpc>
                <a:spcPct val="120000"/>
              </a:lnSpc>
              <a:buNone/>
            </a:pPr>
            <a:r>
              <a:rPr altLang="en-US" sz="2800" lang="zh-CN"/>
              <a:t>        </a:t>
            </a:r>
            <a:r>
              <a:rPr altLang="zh-CN" sz="2800" lang="en-US">
                <a:solidFill>
                  <a:srgbClr val="0000FF"/>
                </a:solidFill>
              </a:rPr>
              <a:t>命令文件（Script File</a:t>
            </a:r>
            <a:r>
              <a:rPr altLang="en-US" sz="2800" lang="zh-CN">
                <a:solidFill>
                  <a:srgbClr val="0000FF"/>
                </a:solidFill>
              </a:rPr>
              <a:t>）</a:t>
            </a:r>
          </a:p>
          <a:p>
            <a:pPr eaLnBrk="1" hangingPunct="1" latinLnBrk="1" lvl="0">
              <a:lnSpc>
                <a:spcPct val="120000"/>
              </a:lnSpc>
              <a:buNone/>
            </a:pPr>
            <a:r>
              <a:rPr altLang="en-US" sz="2800" lang="zh-CN"/>
              <a:t>         </a:t>
            </a:r>
            <a:r>
              <a:rPr altLang="zh-CN" sz="2800" lang="en-US">
                <a:solidFill>
                  <a:srgbClr val="0000FF"/>
                </a:solidFill>
              </a:rPr>
              <a:t>函数文件（Function File</a:t>
            </a:r>
            <a:r>
              <a:rPr altLang="en-US" sz="2800" lang="zh-CN">
                <a:solidFill>
                  <a:srgbClr val="0000FF"/>
                </a:solidFill>
              </a:rPr>
              <a:t>）</a:t>
            </a:r>
          </a:p>
          <a:p>
            <a:pPr eaLnBrk="1" hangingPunct="1" latinLnBrk="1" lvl="0">
              <a:lnSpc>
                <a:spcPct val="120000"/>
              </a:lnSpc>
            </a:pPr>
            <a:r>
              <a:rPr altLang="zh-CN" sz="2800" lang="en-US"/>
              <a:t> 它们的扩展名都是.m</a:t>
            </a:r>
          </a:p>
        </p:txBody>
      </p:sp>
      <p:sp>
        <p:nvSpPr>
          <p:cNvPr id="1049354"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2800" lang="zh-CN">
                <a:solidFill>
                  <a:schemeClr val="accent2"/>
                </a:solidFill>
                <a:ea typeface="宋体" pitchFamily="2" charset="-122"/>
              </a:rPr>
              <a:t> </a:t>
            </a:r>
          </a:p>
        </p:txBody>
      </p:sp>
      <p:sp>
        <p:nvSpPr>
          <p:cNvPr id="104935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2800" lang="zh-CN">
                <a:solidFill>
                  <a:srgbClr val="45516B"/>
                </a:solidFill>
                <a:latin typeface="Arial" pitchFamily="34" charset="0"/>
              </a:rPr>
              <a:pPr algn="r" eaLnBrk="1" hangingPunct="1" indent="0" latinLnBrk="1" lvl="0" marL="0">
                <a:buFont typeface="Arial" pitchFamily="34" charset="0"/>
                <a:buNone/>
              </a:pPr>
              <a:t>116</a:t>
            </a:fld>
            <a:r>
              <a:rPr altLang="zh-CN" sz="28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353">
                                            <p:txEl>
                                              <p:charRg st="22" end="71"/>
                                            </p:txEl>
                                          </p:spTgt>
                                        </p:tgtEl>
                                        <p:attrNameLst>
                                          <p:attrName>style.visibility</p:attrName>
                                        </p:attrNameLst>
                                      </p:cBhvr>
                                      <p:to>
                                        <p:strVal val="visible"/>
                                      </p:to>
                                    </p:set>
                                    <p:animEffect transition="in" filter="blinds(horizontal)">
                                      <p:cBhvr>
                                        <p:cTn dur="500" id="7"/>
                                        <p:tgtEl>
                                          <p:spTgt spid="1049353">
                                            <p:txEl>
                                              <p:charRg st="22" end="71"/>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9353">
                                            <p:txEl>
                                              <p:charRg st="71" end="90"/>
                                            </p:txEl>
                                          </p:spTgt>
                                        </p:tgtEl>
                                        <p:attrNameLst>
                                          <p:attrName>style.visibility</p:attrName>
                                        </p:attrNameLst>
                                      </p:cBhvr>
                                      <p:to>
                                        <p:strVal val="visible"/>
                                      </p:to>
                                    </p:set>
                                    <p:animEffect transition="in" filter="blinds(horizontal)">
                                      <p:cBhvr>
                                        <p:cTn dur="500" id="12"/>
                                        <p:tgtEl>
                                          <p:spTgt spid="1049353">
                                            <p:txEl>
                                              <p:charRg st="71" end="90"/>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9353">
                                            <p:txEl>
                                              <p:charRg st="90" end="116"/>
                                            </p:txEl>
                                          </p:spTgt>
                                        </p:tgtEl>
                                        <p:attrNameLst>
                                          <p:attrName>style.visibility</p:attrName>
                                        </p:attrNameLst>
                                      </p:cBhvr>
                                      <p:to>
                                        <p:strVal val="visible"/>
                                      </p:to>
                                    </p:set>
                                    <p:animEffect transition="in" filter="blinds(horizontal)">
                                      <p:cBhvr>
                                        <p:cTn dur="500" id="17"/>
                                        <p:tgtEl>
                                          <p:spTgt spid="1049353">
                                            <p:txEl>
                                              <p:charRg st="90" end="116"/>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3" presetSubtype="10">
                                  <p:stCondLst>
                                    <p:cond delay="0"/>
                                  </p:stCondLst>
                                  <p:childTnLst>
                                    <p:set>
                                      <p:cBhvr>
                                        <p:cTn dur="1" fill="hold" id="21">
                                          <p:stCondLst>
                                            <p:cond delay="0"/>
                                          </p:stCondLst>
                                        </p:cTn>
                                        <p:tgtEl>
                                          <p:spTgt spid="1049353">
                                            <p:txEl>
                                              <p:charRg st="116" end="145"/>
                                            </p:txEl>
                                          </p:spTgt>
                                        </p:tgtEl>
                                        <p:attrNameLst>
                                          <p:attrName>style.visibility</p:attrName>
                                        </p:attrNameLst>
                                      </p:cBhvr>
                                      <p:to>
                                        <p:strVal val="visible"/>
                                      </p:to>
                                    </p:set>
                                    <p:animEffect transition="in" filter="blinds(horizontal)">
                                      <p:cBhvr>
                                        <p:cTn dur="500" id="22"/>
                                        <p:tgtEl>
                                          <p:spTgt spid="1049353">
                                            <p:txEl>
                                              <p:charRg st="116" end="145"/>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3" presetSubtype="10">
                                  <p:stCondLst>
                                    <p:cond delay="0"/>
                                  </p:stCondLst>
                                  <p:childTnLst>
                                    <p:set>
                                      <p:cBhvr>
                                        <p:cTn dur="1" fill="hold" id="26">
                                          <p:stCondLst>
                                            <p:cond delay="0"/>
                                          </p:stCondLst>
                                        </p:cTn>
                                        <p:tgtEl>
                                          <p:spTgt spid="1049353">
                                            <p:txEl>
                                              <p:charRg st="145" end="157"/>
                                            </p:txEl>
                                          </p:spTgt>
                                        </p:tgtEl>
                                        <p:attrNameLst>
                                          <p:attrName>style.visibility</p:attrName>
                                        </p:attrNameLst>
                                      </p:cBhvr>
                                      <p:to>
                                        <p:strVal val="visible"/>
                                      </p:to>
                                    </p:set>
                                    <p:animEffect transition="in" filter="blinds(horizontal)">
                                      <p:cBhvr>
                                        <p:cTn dur="500" id="27"/>
                                        <p:tgtEl>
                                          <p:spTgt spid="1049353">
                                            <p:txEl>
                                              <p:charRg st="145" end="1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showMasterSp="1">
  <p:cSld>
    <p:spTree>
      <p:nvGrpSpPr>
        <p:cNvPr id="363" name=""/>
        <p:cNvGrpSpPr/>
        <p:nvPr/>
      </p:nvGrpSpPr>
      <p:grpSpPr>
        <a:xfrm rot="0">
          <a:off x="0" y="0"/>
          <a:ext cx="0" cy="0"/>
          <a:chOff x="0" y="0"/>
          <a:chExt cx="0" cy="0"/>
        </a:xfrm>
      </p:grpSpPr>
      <p:sp>
        <p:nvSpPr>
          <p:cNvPr id="1049356" name="标题 329729"/>
          <p:cNvSpPr/>
          <p:nvPr>
            <p:ph type="title" sz="full" idx="0"/>
          </p:nvPr>
        </p:nvSpPr>
        <p:spPr>
          <a:xfrm rot="0">
            <a:off x="1173162" y="-100012"/>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sz="3200" lang="zh-CN"/>
              <a:t>命令文件和函数文件的区别</a:t>
            </a:r>
          </a:p>
        </p:txBody>
      </p:sp>
      <p:sp>
        <p:nvSpPr>
          <p:cNvPr id="1049357" name="文本占位符 329730"/>
          <p:cNvSpPr/>
          <p:nvPr>
            <p:ph type="body" sz="full" idx="1"/>
          </p:nvPr>
        </p:nvSpPr>
        <p:spPr>
          <a:xfrm rot="0">
            <a:off x="468312" y="1268412"/>
            <a:ext cx="8101012"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20000"/>
              </a:lnSpc>
            </a:pPr>
            <a:r>
              <a:rPr altLang="en-US" sz="2400" lang="zh-CN"/>
              <a:t>命令文件没有输入参数，也不返回输出参数；</a:t>
            </a:r>
            <a:r>
              <a:rPr altLang="en-US" sz="2400" lang="zh-CN">
                <a:solidFill>
                  <a:schemeClr val="folHlink"/>
                </a:solidFill>
              </a:rPr>
              <a:t>函数文件可以带输入参数，也可以返回输出参数。</a:t>
            </a:r>
          </a:p>
          <a:p>
            <a:pPr eaLnBrk="1" hangingPunct="1" latinLnBrk="1" lvl="0">
              <a:lnSpc>
                <a:spcPct val="120000"/>
              </a:lnSpc>
            </a:pPr>
            <a:r>
              <a:rPr altLang="en-US" sz="2400" lang="zh-CN"/>
              <a:t>命令文件对工作空间中的变量进行操作，文件中所有命令的执行结果也返回工作空间中；</a:t>
            </a:r>
            <a:r>
              <a:rPr altLang="en-US" sz="2400" lang="zh-CN">
                <a:solidFill>
                  <a:schemeClr val="folHlink"/>
                </a:solidFill>
              </a:rPr>
              <a:t>函数文件中定义的变量为局部变量，当函数文件执行完毕时，这些变量也被清除。</a:t>
            </a:r>
          </a:p>
          <a:p>
            <a:pPr eaLnBrk="1" hangingPunct="1" latinLnBrk="1" lvl="0">
              <a:lnSpc>
                <a:spcPct val="120000"/>
              </a:lnSpc>
            </a:pPr>
            <a:r>
              <a:rPr altLang="en-US" sz="2400" lang="zh-CN"/>
              <a:t>命令文件可以直接运行；</a:t>
            </a:r>
            <a:r>
              <a:rPr altLang="en-US" sz="2400" lang="zh-CN">
                <a:solidFill>
                  <a:schemeClr val="folHlink"/>
                </a:solidFill>
              </a:rPr>
              <a:t>函数文件不能直接运行，要以函数调用的方式来调用它。</a:t>
            </a:r>
          </a:p>
        </p:txBody>
      </p:sp>
      <p:sp>
        <p:nvSpPr>
          <p:cNvPr id="104935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35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36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117</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357">
                                            <p:txEl>
                                              <p:charRg st="0" end="43"/>
                                            </p:txEl>
                                          </p:spTgt>
                                        </p:tgtEl>
                                        <p:attrNameLst>
                                          <p:attrName>style.visibility</p:attrName>
                                        </p:attrNameLst>
                                      </p:cBhvr>
                                      <p:to>
                                        <p:strVal val="visible"/>
                                      </p:to>
                                    </p:set>
                                    <p:animEffect transition="in" filter="blinds(horizontal)">
                                      <p:cBhvr>
                                        <p:cTn dur="500" id="7"/>
                                        <p:tgtEl>
                                          <p:spTgt spid="1049357">
                                            <p:txEl>
                                              <p:charRg st="0" end="43"/>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9357">
                                            <p:txEl>
                                              <p:charRg st="43" end="119"/>
                                            </p:txEl>
                                          </p:spTgt>
                                        </p:tgtEl>
                                        <p:attrNameLst>
                                          <p:attrName>style.visibility</p:attrName>
                                        </p:attrNameLst>
                                      </p:cBhvr>
                                      <p:to>
                                        <p:strVal val="visible"/>
                                      </p:to>
                                    </p:set>
                                    <p:animEffect transition="in" filter="blinds(horizontal)">
                                      <p:cBhvr>
                                        <p:cTn dur="500" id="12"/>
                                        <p:tgtEl>
                                          <p:spTgt spid="1049357">
                                            <p:txEl>
                                              <p:charRg st="43" end="119"/>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9357">
                                            <p:txEl>
                                              <p:charRg st="119" end="156"/>
                                            </p:txEl>
                                          </p:spTgt>
                                        </p:tgtEl>
                                        <p:attrNameLst>
                                          <p:attrName>style.visibility</p:attrName>
                                        </p:attrNameLst>
                                      </p:cBhvr>
                                      <p:to>
                                        <p:strVal val="visible"/>
                                      </p:to>
                                    </p:set>
                                    <p:animEffect transition="in" filter="blinds(horizontal)">
                                      <p:cBhvr>
                                        <p:cTn dur="500" id="17"/>
                                        <p:tgtEl>
                                          <p:spTgt spid="1049357">
                                            <p:txEl>
                                              <p:charRg st="119" end="1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showMasterSp="1">
  <p:cSld>
    <p:spTree>
      <p:nvGrpSpPr>
        <p:cNvPr id="364" name=""/>
        <p:cNvGrpSpPr/>
        <p:nvPr/>
      </p:nvGrpSpPr>
      <p:grpSpPr>
        <a:xfrm rot="0">
          <a:off x="0" y="0"/>
          <a:ext cx="0" cy="0"/>
          <a:chOff x="0" y="0"/>
          <a:chExt cx="0" cy="0"/>
        </a:xfrm>
      </p:grpSpPr>
      <p:sp>
        <p:nvSpPr>
          <p:cNvPr id="1049361" name="标题 330753"/>
          <p:cNvSpPr/>
          <p:nvPr>
            <p:ph type="title" sz="full" idx="0"/>
          </p:nvPr>
        </p:nvSpPr>
        <p:spPr>
          <a:xfrm rot="0">
            <a:off x="1193800" y="-100012"/>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sz="2800" lang="zh-CN"/>
              <a:t>例</a:t>
            </a:r>
            <a:r>
              <a:rPr altLang="zh-CN" sz="2800" lang="en-US"/>
              <a:t>5.1 </a:t>
            </a:r>
            <a:r>
              <a:rPr altLang="en-US" sz="2800" lang="zh-CN"/>
              <a:t>建立文件将变量</a:t>
            </a:r>
            <a:r>
              <a:rPr altLang="zh-CN" sz="2800" lang="en-US"/>
              <a:t>a</a:t>
            </a:r>
            <a:r>
              <a:rPr altLang="en-US" sz="2800" lang="zh-CN"/>
              <a:t>、</a:t>
            </a:r>
            <a:r>
              <a:rPr altLang="zh-CN" sz="2800" lang="en-US"/>
              <a:t>b</a:t>
            </a:r>
            <a:r>
              <a:rPr altLang="en-US" sz="2800" lang="zh-CN"/>
              <a:t>的值互换。</a:t>
            </a:r>
          </a:p>
        </p:txBody>
      </p:sp>
      <p:sp>
        <p:nvSpPr>
          <p:cNvPr id="1049362" name="文本占位符 330754"/>
          <p:cNvSpPr/>
          <p:nvPr>
            <p:ph type="body" sz="full" idx="1"/>
          </p:nvPr>
        </p:nvSpPr>
        <p:spPr>
          <a:xfrm rot="0">
            <a:off x="827087" y="1160462"/>
            <a:ext cx="7772400" cy="4935537"/>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90000"/>
              </a:lnSpc>
              <a:buNone/>
            </a:pPr>
            <a:r>
              <a:rPr altLang="en-US" sz="2000" lang="zh-CN"/>
              <a:t>命令文件：</a:t>
            </a:r>
          </a:p>
          <a:p>
            <a:pPr eaLnBrk="1" hangingPunct="1" latinLnBrk="1" lvl="0">
              <a:lnSpc>
                <a:spcPct val="90000"/>
              </a:lnSpc>
              <a:buNone/>
            </a:pPr>
            <a:r>
              <a:rPr altLang="zh-CN" sz="2000" lang="en-US">
                <a:solidFill>
                  <a:schemeClr val="hlink"/>
                </a:solidFill>
              </a:rPr>
              <a:t>clear;</a:t>
            </a:r>
          </a:p>
          <a:p>
            <a:pPr eaLnBrk="1" hangingPunct="1" latinLnBrk="1" lvl="0">
              <a:lnSpc>
                <a:spcPct val="90000"/>
              </a:lnSpc>
              <a:buNone/>
            </a:pPr>
            <a:r>
              <a:rPr altLang="zh-CN" sz="2000" lang="en-US">
                <a:solidFill>
                  <a:schemeClr val="hlink"/>
                </a:solidFill>
              </a:rPr>
              <a:t>a = 1:10;</a:t>
            </a:r>
          </a:p>
          <a:p>
            <a:pPr eaLnBrk="1" hangingPunct="1" latinLnBrk="1" lvl="0">
              <a:lnSpc>
                <a:spcPct val="90000"/>
              </a:lnSpc>
              <a:buNone/>
            </a:pPr>
            <a:r>
              <a:rPr altLang="zh-CN" sz="2000" lang="en-US">
                <a:solidFill>
                  <a:schemeClr val="hlink"/>
                </a:solidFill>
              </a:rPr>
              <a:t>b = [11,12,13,14;15,16,17,18];</a:t>
            </a:r>
          </a:p>
          <a:p>
            <a:pPr eaLnBrk="1" hangingPunct="1" latinLnBrk="1" lvl="0">
              <a:lnSpc>
                <a:spcPct val="90000"/>
              </a:lnSpc>
              <a:buNone/>
            </a:pPr>
            <a:r>
              <a:rPr altLang="zh-CN" sz="2000" lang="en-US">
                <a:solidFill>
                  <a:schemeClr val="hlink"/>
                </a:solidFill>
              </a:rPr>
              <a:t>c = a; a = b; b = c;</a:t>
            </a:r>
          </a:p>
          <a:p>
            <a:pPr eaLnBrk="1" hangingPunct="1" latinLnBrk="1" lvl="0">
              <a:lnSpc>
                <a:spcPct val="90000"/>
              </a:lnSpc>
              <a:buNone/>
            </a:pPr>
            <a:r>
              <a:rPr altLang="zh-CN" sz="2000" lang="en-US">
                <a:solidFill>
                  <a:schemeClr val="hlink"/>
                </a:solidFill>
              </a:rPr>
              <a:t>a</a:t>
            </a:r>
          </a:p>
          <a:p>
            <a:pPr eaLnBrk="1" hangingPunct="1" latinLnBrk="1" lvl="0">
              <a:lnSpc>
                <a:spcPct val="90000"/>
              </a:lnSpc>
              <a:buNone/>
            </a:pPr>
            <a:r>
              <a:rPr altLang="zh-CN" sz="2000" lang="en-US">
                <a:solidFill>
                  <a:schemeClr val="hlink"/>
                </a:solidFill>
              </a:rPr>
              <a:t>b</a:t>
            </a:r>
          </a:p>
          <a:p>
            <a:pPr eaLnBrk="1" hangingPunct="1" latinLnBrk="1" lvl="0">
              <a:lnSpc>
                <a:spcPct val="90000"/>
              </a:lnSpc>
              <a:buNone/>
            </a:pPr>
            <a:r>
              <a:rPr altLang="en-US" sz="2000" lang="zh-CN">
                <a:solidFill>
                  <a:srgbClr val="0000FF"/>
                </a:solidFill>
              </a:rPr>
              <a:t>将文件保存为</a:t>
            </a:r>
            <a:r>
              <a:rPr altLang="zh-CN" sz="2000" lang="en-US">
                <a:solidFill>
                  <a:srgbClr val="0000FF"/>
                </a:solidFill>
              </a:rPr>
              <a:t>exch</a:t>
            </a:r>
            <a:r>
              <a:rPr altLang="en-US" sz="2000" lang="zh-CN">
                <a:solidFill>
                  <a:srgbClr val="0000FF"/>
                </a:solidFill>
              </a:rPr>
              <a:t>，并在命令窗口执行。</a:t>
            </a:r>
          </a:p>
          <a:p>
            <a:pPr eaLnBrk="1" hangingPunct="1" latinLnBrk="1" lvl="0">
              <a:lnSpc>
                <a:spcPct val="90000"/>
              </a:lnSpc>
              <a:buNone/>
            </a:pPr>
            <a:r>
              <a:rPr altLang="en-US" sz="2000" lang="zh-CN">
                <a:solidFill>
                  <a:srgbClr val="0000FF"/>
                </a:solidFill>
              </a:rPr>
              <a:t>执行结果：</a:t>
            </a:r>
          </a:p>
          <a:p>
            <a:pPr eaLnBrk="1" hangingPunct="1" latinLnBrk="1" lvl="0">
              <a:buNone/>
            </a:pPr>
            <a:r>
              <a:rPr altLang="zh-CN" sz="2000" lang="pt-BR"/>
              <a:t>a =</a:t>
            </a:r>
          </a:p>
          <a:p>
            <a:pPr eaLnBrk="1" hangingPunct="1" latinLnBrk="1" lvl="0">
              <a:buNone/>
            </a:pPr>
            <a:r>
              <a:rPr altLang="zh-CN" sz="2000" lang="pt-BR"/>
              <a:t>    11    12    13    14</a:t>
            </a:r>
          </a:p>
          <a:p>
            <a:pPr eaLnBrk="1" hangingPunct="1" latinLnBrk="1" lvl="0">
              <a:buNone/>
            </a:pPr>
            <a:r>
              <a:rPr altLang="zh-CN" sz="2000" lang="pt-BR"/>
              <a:t>    15    16    17    18</a:t>
            </a:r>
          </a:p>
          <a:p>
            <a:pPr eaLnBrk="1" hangingPunct="1" latinLnBrk="1" lvl="0">
              <a:buNone/>
            </a:pPr>
            <a:r>
              <a:rPr altLang="zh-CN" sz="2000" lang="pt-BR"/>
              <a:t>b =</a:t>
            </a:r>
          </a:p>
          <a:p>
            <a:pPr eaLnBrk="1" hangingPunct="1" latinLnBrk="1" lvl="0">
              <a:buNone/>
            </a:pPr>
            <a:r>
              <a:rPr altLang="zh-CN" sz="2000" lang="pt-BR"/>
              <a:t>     1     2     3     4     5     6     7     8     9    10</a:t>
            </a:r>
          </a:p>
        </p:txBody>
      </p:sp>
      <p:sp>
        <p:nvSpPr>
          <p:cNvPr id="104936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36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36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118</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362">
                                            <p:txEl>
                                              <p:charRg st="79" end="100"/>
                                            </p:txEl>
                                          </p:spTgt>
                                        </p:tgtEl>
                                        <p:attrNameLst>
                                          <p:attrName>style.visibility</p:attrName>
                                        </p:attrNameLst>
                                      </p:cBhvr>
                                      <p:to>
                                        <p:strVal val="visible"/>
                                      </p:to>
                                    </p:set>
                                    <p:animEffect transition="in" filter="blinds(horizontal)">
                                      <p:cBhvr>
                                        <p:cTn dur="500" id="7"/>
                                        <p:tgtEl>
                                          <p:spTgt spid="1049362">
                                            <p:txEl>
                                              <p:charRg st="79" end="100"/>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9362">
                                            <p:txEl>
                                              <p:charRg st="100" end="106"/>
                                            </p:txEl>
                                          </p:spTgt>
                                        </p:tgtEl>
                                        <p:attrNameLst>
                                          <p:attrName>style.visibility</p:attrName>
                                        </p:attrNameLst>
                                      </p:cBhvr>
                                      <p:to>
                                        <p:strVal val="visible"/>
                                      </p:to>
                                    </p:set>
                                    <p:animEffect transition="in" filter="blinds(horizontal)">
                                      <p:cBhvr>
                                        <p:cTn dur="500" id="12"/>
                                        <p:tgtEl>
                                          <p:spTgt spid="1049362">
                                            <p:txEl>
                                              <p:charRg st="100" end="106"/>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9362">
                                            <p:txEl>
                                              <p:charRg st="106" end="110"/>
                                            </p:txEl>
                                          </p:spTgt>
                                        </p:tgtEl>
                                        <p:attrNameLst>
                                          <p:attrName>style.visibility</p:attrName>
                                        </p:attrNameLst>
                                      </p:cBhvr>
                                      <p:to>
                                        <p:strVal val="visible"/>
                                      </p:to>
                                    </p:set>
                                    <p:animEffect transition="in" filter="blinds(horizontal)">
                                      <p:cBhvr>
                                        <p:cTn dur="500" id="15"/>
                                        <p:tgtEl>
                                          <p:spTgt spid="1049362">
                                            <p:txEl>
                                              <p:charRg st="106" end="110"/>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362">
                                            <p:txEl>
                                              <p:charRg st="110" end="135"/>
                                            </p:txEl>
                                          </p:spTgt>
                                        </p:tgtEl>
                                        <p:attrNameLst>
                                          <p:attrName>style.visibility</p:attrName>
                                        </p:attrNameLst>
                                      </p:cBhvr>
                                      <p:to>
                                        <p:strVal val="visible"/>
                                      </p:to>
                                    </p:set>
                                    <p:animEffect transition="in" filter="blinds(horizontal)">
                                      <p:cBhvr>
                                        <p:cTn dur="500" id="18"/>
                                        <p:tgtEl>
                                          <p:spTgt spid="1049362">
                                            <p:txEl>
                                              <p:charRg st="110" end="135"/>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362">
                                            <p:txEl>
                                              <p:charRg st="135" end="160"/>
                                            </p:txEl>
                                          </p:spTgt>
                                        </p:tgtEl>
                                        <p:attrNameLst>
                                          <p:attrName>style.visibility</p:attrName>
                                        </p:attrNameLst>
                                      </p:cBhvr>
                                      <p:to>
                                        <p:strVal val="visible"/>
                                      </p:to>
                                    </p:set>
                                    <p:animEffect transition="in" filter="blinds(horizontal)">
                                      <p:cBhvr>
                                        <p:cTn dur="500" id="21"/>
                                        <p:tgtEl>
                                          <p:spTgt spid="1049362">
                                            <p:txEl>
                                              <p:charRg st="135" end="160"/>
                                            </p:txEl>
                                          </p:spTgt>
                                        </p:tgtEl>
                                      </p:cBhvr>
                                    </p:animEffect>
                                  </p:childTnLst>
                                </p:cTn>
                              </p:par>
                              <p:par>
                                <p:cTn fill="hold" id="22" nodeType="withEffect" presetClass="entr" presetID="3" presetSubtype="10">
                                  <p:stCondLst>
                                    <p:cond delay="0"/>
                                  </p:stCondLst>
                                  <p:childTnLst>
                                    <p:set>
                                      <p:cBhvr>
                                        <p:cTn dur="1" fill="hold" id="23">
                                          <p:stCondLst>
                                            <p:cond delay="0"/>
                                          </p:stCondLst>
                                        </p:cTn>
                                        <p:tgtEl>
                                          <p:spTgt spid="1049362">
                                            <p:txEl>
                                              <p:charRg st="160" end="164"/>
                                            </p:txEl>
                                          </p:spTgt>
                                        </p:tgtEl>
                                        <p:attrNameLst>
                                          <p:attrName>style.visibility</p:attrName>
                                        </p:attrNameLst>
                                      </p:cBhvr>
                                      <p:to>
                                        <p:strVal val="visible"/>
                                      </p:to>
                                    </p:set>
                                    <p:animEffect transition="in" filter="blinds(horizontal)">
                                      <p:cBhvr>
                                        <p:cTn dur="500" id="24"/>
                                        <p:tgtEl>
                                          <p:spTgt spid="1049362">
                                            <p:txEl>
                                              <p:charRg st="160" end="164"/>
                                            </p:txEl>
                                          </p:spTgt>
                                        </p:tgtEl>
                                      </p:cBhvr>
                                    </p:animEffect>
                                  </p:childTnLst>
                                </p:cTn>
                              </p:par>
                              <p:par>
                                <p:cTn fill="hold" id="25" nodeType="withEffect" presetClass="entr" presetID="3" presetSubtype="10">
                                  <p:stCondLst>
                                    <p:cond delay="0"/>
                                  </p:stCondLst>
                                  <p:childTnLst>
                                    <p:set>
                                      <p:cBhvr>
                                        <p:cTn dur="1" fill="hold" id="26">
                                          <p:stCondLst>
                                            <p:cond delay="0"/>
                                          </p:stCondLst>
                                        </p:cTn>
                                        <p:tgtEl>
                                          <p:spTgt spid="1049362">
                                            <p:txEl>
                                              <p:charRg st="164" end="225"/>
                                            </p:txEl>
                                          </p:spTgt>
                                        </p:tgtEl>
                                        <p:attrNameLst>
                                          <p:attrName>style.visibility</p:attrName>
                                        </p:attrNameLst>
                                      </p:cBhvr>
                                      <p:to>
                                        <p:strVal val="visible"/>
                                      </p:to>
                                    </p:set>
                                    <p:animEffect transition="in" filter="blinds(horizontal)">
                                      <p:cBhvr>
                                        <p:cTn dur="500" id="27"/>
                                        <p:tgtEl>
                                          <p:spTgt spid="1049362">
                                            <p:txEl>
                                              <p:charRg st="164" end="2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showMasterSp="1">
  <p:cSld>
    <p:spTree>
      <p:nvGrpSpPr>
        <p:cNvPr id="365" name=""/>
        <p:cNvGrpSpPr/>
        <p:nvPr/>
      </p:nvGrpSpPr>
      <p:grpSpPr>
        <a:xfrm rot="0">
          <a:off x="0" y="0"/>
          <a:ext cx="0" cy="0"/>
          <a:chOff x="0" y="0"/>
          <a:chExt cx="0" cy="0"/>
        </a:xfrm>
      </p:grpSpPr>
      <p:sp>
        <p:nvSpPr>
          <p:cNvPr id="1049366" name="标题 331777"/>
          <p:cNvSpPr/>
          <p:nvPr>
            <p:ph type="title" sz="full" idx="0"/>
          </p:nvPr>
        </p:nvSpPr>
        <p:spPr>
          <a:xfrm rot="0">
            <a:off x="1162050" y="-1905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sz="3200" lang="zh-CN"/>
              <a:t>函数文件</a:t>
            </a:r>
          </a:p>
        </p:txBody>
      </p:sp>
      <p:sp>
        <p:nvSpPr>
          <p:cNvPr id="1049367" name="文本占位符 331778"/>
          <p:cNvSpPr/>
          <p:nvPr>
            <p:ph type="body" sz="full" idx="1"/>
          </p:nvPr>
        </p:nvSpPr>
        <p:spPr>
          <a:xfrm rot="0">
            <a:off x="900112" y="1052512"/>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90000"/>
              </a:lnSpc>
              <a:buNone/>
            </a:pPr>
            <a:r>
              <a:rPr altLang="zh-CN" sz="2000" lang="en-US"/>
              <a:t>fexch.m</a:t>
            </a:r>
          </a:p>
          <a:p>
            <a:pPr eaLnBrk="1" hangingPunct="1" latinLnBrk="1" lvl="0">
              <a:lnSpc>
                <a:spcPct val="90000"/>
              </a:lnSpc>
              <a:buNone/>
            </a:pPr>
            <a:r>
              <a:rPr altLang="zh-CN" sz="2000" lang="en-US">
                <a:solidFill>
                  <a:schemeClr val="hlink"/>
                </a:solidFill>
              </a:rPr>
              <a:t>function [a,b] = exch(a,b)</a:t>
            </a:r>
          </a:p>
          <a:p>
            <a:pPr eaLnBrk="1" hangingPunct="1" latinLnBrk="1" lvl="0">
              <a:lnSpc>
                <a:spcPct val="90000"/>
              </a:lnSpc>
              <a:buNone/>
            </a:pPr>
            <a:r>
              <a:rPr altLang="zh-CN" sz="2000" lang="en-US">
                <a:solidFill>
                  <a:schemeClr val="hlink"/>
                </a:solidFill>
              </a:rPr>
              <a:t>c = a; a = b; b = c;</a:t>
            </a:r>
          </a:p>
          <a:p>
            <a:pPr eaLnBrk="1" hangingPunct="1" latinLnBrk="1" lvl="0">
              <a:lnSpc>
                <a:spcPct val="90000"/>
              </a:lnSpc>
              <a:buNone/>
            </a:pPr>
            <a:r>
              <a:rPr altLang="en-US" sz="2000" lang="zh-CN">
                <a:solidFill>
                  <a:srgbClr val="0000FF"/>
                </a:solidFill>
              </a:rPr>
              <a:t>然后在命令窗口调用该函数文件：</a:t>
            </a:r>
          </a:p>
          <a:p>
            <a:pPr eaLnBrk="1" hangingPunct="1" latinLnBrk="1" lvl="0">
              <a:lnSpc>
                <a:spcPct val="90000"/>
              </a:lnSpc>
              <a:buNone/>
            </a:pPr>
            <a:r>
              <a:rPr altLang="zh-CN" sz="2000" lang="en-US">
                <a:solidFill>
                  <a:schemeClr val="hlink"/>
                </a:solidFill>
              </a:rPr>
              <a:t>clear;</a:t>
            </a:r>
          </a:p>
          <a:p>
            <a:pPr eaLnBrk="1" hangingPunct="1" latinLnBrk="1" lvl="0">
              <a:lnSpc>
                <a:spcPct val="90000"/>
              </a:lnSpc>
              <a:buNone/>
            </a:pPr>
            <a:r>
              <a:rPr altLang="zh-CN" sz="2000" lang="en-US">
                <a:solidFill>
                  <a:schemeClr val="hlink"/>
                </a:solidFill>
              </a:rPr>
              <a:t>x = 1:10;</a:t>
            </a:r>
          </a:p>
          <a:p>
            <a:pPr eaLnBrk="1" hangingPunct="1" latinLnBrk="1" lvl="0">
              <a:lnSpc>
                <a:spcPct val="90000"/>
              </a:lnSpc>
              <a:buNone/>
            </a:pPr>
            <a:r>
              <a:rPr altLang="zh-CN" sz="2000" lang="en-US">
                <a:solidFill>
                  <a:schemeClr val="hlink"/>
                </a:solidFill>
              </a:rPr>
              <a:t>y = [11,12,13,14;15,16,17,18];</a:t>
            </a:r>
          </a:p>
          <a:p>
            <a:pPr eaLnBrk="1" hangingPunct="1" latinLnBrk="1" lvl="0">
              <a:lnSpc>
                <a:spcPct val="90000"/>
              </a:lnSpc>
              <a:buNone/>
            </a:pPr>
            <a:r>
              <a:rPr altLang="zh-CN" sz="2000" lang="en-US">
                <a:solidFill>
                  <a:schemeClr val="hlink"/>
                </a:solidFill>
              </a:rPr>
              <a:t>[x,y] = fexch(x,y)</a:t>
            </a:r>
          </a:p>
          <a:p>
            <a:pPr eaLnBrk="1" hangingPunct="1" latinLnBrk="1" lvl="0">
              <a:lnSpc>
                <a:spcPct val="90000"/>
              </a:lnSpc>
              <a:buNone/>
            </a:pPr>
            <a:r>
              <a:rPr altLang="en-US" sz="2000" lang="zh-CN">
                <a:solidFill>
                  <a:schemeClr val="hlink"/>
                </a:solidFill>
              </a:rPr>
              <a:t>输出结果为：</a:t>
            </a:r>
          </a:p>
          <a:p>
            <a:pPr eaLnBrk="1" hangingPunct="1" latinLnBrk="1" lvl="0">
              <a:lnSpc>
                <a:spcPct val="90000"/>
              </a:lnSpc>
              <a:buNone/>
            </a:pPr>
            <a:r>
              <a:rPr altLang="zh-CN" sz="2000" lang="pt-BR"/>
              <a:t>a =</a:t>
            </a:r>
          </a:p>
          <a:p>
            <a:pPr eaLnBrk="1" hangingPunct="1" latinLnBrk="1" lvl="0">
              <a:lnSpc>
                <a:spcPct val="90000"/>
              </a:lnSpc>
              <a:buNone/>
            </a:pPr>
            <a:r>
              <a:rPr altLang="zh-CN" sz="2000" lang="pt-BR"/>
              <a:t>    11    12    13    14</a:t>
            </a:r>
          </a:p>
          <a:p>
            <a:pPr eaLnBrk="1" hangingPunct="1" latinLnBrk="1" lvl="0">
              <a:lnSpc>
                <a:spcPct val="90000"/>
              </a:lnSpc>
              <a:buNone/>
            </a:pPr>
            <a:r>
              <a:rPr altLang="zh-CN" sz="2000" lang="pt-BR"/>
              <a:t>    15    16    17    18</a:t>
            </a:r>
          </a:p>
          <a:p>
            <a:pPr eaLnBrk="1" hangingPunct="1" latinLnBrk="1" lvl="0">
              <a:lnSpc>
                <a:spcPct val="90000"/>
              </a:lnSpc>
              <a:buNone/>
            </a:pPr>
            <a:r>
              <a:rPr altLang="zh-CN" sz="2000" lang="pt-BR"/>
              <a:t>b =</a:t>
            </a:r>
          </a:p>
          <a:p>
            <a:pPr eaLnBrk="1" hangingPunct="1" latinLnBrk="1" lvl="0">
              <a:lnSpc>
                <a:spcPct val="90000"/>
              </a:lnSpc>
              <a:buNone/>
            </a:pPr>
            <a:r>
              <a:rPr altLang="zh-CN" sz="2000" lang="pt-BR"/>
              <a:t>     1     2     3     4     5     6     7     8     9    10</a:t>
            </a:r>
          </a:p>
          <a:p>
            <a:pPr eaLnBrk="1" hangingPunct="1" latinLnBrk="1" lvl="0">
              <a:lnSpc>
                <a:spcPct val="90000"/>
              </a:lnSpc>
              <a:buNone/>
            </a:pPr>
            <a:r>
              <a:rPr altLang="zh-CN" sz="2000" lang="en-US">
                <a:solidFill>
                  <a:schemeClr val="hlink"/>
                </a:solidFill>
              </a:rPr>
              <a:t>函数参数a</a:t>
            </a:r>
            <a:r>
              <a:rPr altLang="en-US" sz="2000" lang="zh-CN">
                <a:solidFill>
                  <a:schemeClr val="hlink"/>
                </a:solidFill>
              </a:rPr>
              <a:t>，</a:t>
            </a:r>
            <a:r>
              <a:rPr altLang="zh-CN" sz="2000" lang="en-US">
                <a:solidFill>
                  <a:schemeClr val="hlink"/>
                </a:solidFill>
              </a:rPr>
              <a:t>b</a:t>
            </a:r>
            <a:r>
              <a:rPr altLang="en-US" sz="2000" lang="zh-CN">
                <a:solidFill>
                  <a:schemeClr val="hlink"/>
                </a:solidFill>
              </a:rPr>
              <a:t>，</a:t>
            </a:r>
            <a:r>
              <a:rPr altLang="zh-CN" sz="2000" lang="en-US">
                <a:solidFill>
                  <a:schemeClr val="hlink"/>
                </a:solidFill>
              </a:rPr>
              <a:t>c</a:t>
            </a:r>
            <a:r>
              <a:rPr altLang="en-US" sz="2000" lang="zh-CN">
                <a:solidFill>
                  <a:schemeClr val="hlink"/>
                </a:solidFill>
              </a:rPr>
              <a:t>未保留在工作空间中，</a:t>
            </a:r>
            <a:r>
              <a:rPr altLang="zh-CN" sz="2000" lang="en-US">
                <a:solidFill>
                  <a:schemeClr val="hlink"/>
                </a:solidFill>
              </a:rPr>
              <a:t>x</a:t>
            </a:r>
            <a:r>
              <a:rPr altLang="en-US" sz="2000" lang="zh-CN">
                <a:solidFill>
                  <a:schemeClr val="hlink"/>
                </a:solidFill>
              </a:rPr>
              <a:t>，</a:t>
            </a:r>
            <a:r>
              <a:rPr altLang="zh-CN" sz="2000" lang="en-US">
                <a:solidFill>
                  <a:schemeClr val="hlink"/>
                </a:solidFill>
              </a:rPr>
              <a:t>y</a:t>
            </a:r>
            <a:r>
              <a:rPr altLang="en-US" sz="2000" lang="zh-CN">
                <a:solidFill>
                  <a:schemeClr val="hlink"/>
                </a:solidFill>
              </a:rPr>
              <a:t>保留在工作空间中。</a:t>
            </a:r>
          </a:p>
        </p:txBody>
      </p:sp>
      <p:sp>
        <p:nvSpPr>
          <p:cNvPr id="104936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36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37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119</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367">
                                            <p:txEl>
                                              <p:charRg st="56" end="72"/>
                                            </p:txEl>
                                          </p:spTgt>
                                        </p:tgtEl>
                                        <p:attrNameLst>
                                          <p:attrName>style.visibility</p:attrName>
                                        </p:attrNameLst>
                                      </p:cBhvr>
                                      <p:to>
                                        <p:strVal val="visible"/>
                                      </p:to>
                                    </p:set>
                                    <p:animEffect transition="in" filter="blinds(horizontal)">
                                      <p:cBhvr>
                                        <p:cTn dur="500" id="7"/>
                                        <p:tgtEl>
                                          <p:spTgt spid="1049367">
                                            <p:txEl>
                                              <p:charRg st="56" end="72"/>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9367">
                                            <p:txEl>
                                              <p:charRg st="72" end="79"/>
                                            </p:txEl>
                                          </p:spTgt>
                                        </p:tgtEl>
                                        <p:attrNameLst>
                                          <p:attrName>style.visibility</p:attrName>
                                        </p:attrNameLst>
                                      </p:cBhvr>
                                      <p:to>
                                        <p:strVal val="visible"/>
                                      </p:to>
                                    </p:set>
                                    <p:animEffect transition="in" filter="blinds(horizontal)">
                                      <p:cBhvr>
                                        <p:cTn dur="500" id="12"/>
                                        <p:tgtEl>
                                          <p:spTgt spid="1049367">
                                            <p:txEl>
                                              <p:charRg st="72" end="79"/>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9367">
                                            <p:txEl>
                                              <p:charRg st="79" end="89"/>
                                            </p:txEl>
                                          </p:spTgt>
                                        </p:tgtEl>
                                        <p:attrNameLst>
                                          <p:attrName>style.visibility</p:attrName>
                                        </p:attrNameLst>
                                      </p:cBhvr>
                                      <p:to>
                                        <p:strVal val="visible"/>
                                      </p:to>
                                    </p:set>
                                    <p:animEffect transition="in" filter="blinds(horizontal)">
                                      <p:cBhvr>
                                        <p:cTn dur="500" id="15"/>
                                        <p:tgtEl>
                                          <p:spTgt spid="1049367">
                                            <p:txEl>
                                              <p:charRg st="79" end="89"/>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367">
                                            <p:txEl>
                                              <p:charRg st="89" end="120"/>
                                            </p:txEl>
                                          </p:spTgt>
                                        </p:tgtEl>
                                        <p:attrNameLst>
                                          <p:attrName>style.visibility</p:attrName>
                                        </p:attrNameLst>
                                      </p:cBhvr>
                                      <p:to>
                                        <p:strVal val="visible"/>
                                      </p:to>
                                    </p:set>
                                    <p:animEffect transition="in" filter="blinds(horizontal)">
                                      <p:cBhvr>
                                        <p:cTn dur="500" id="18"/>
                                        <p:tgtEl>
                                          <p:spTgt spid="1049367">
                                            <p:txEl>
                                              <p:charRg st="89" end="120"/>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367">
                                            <p:txEl>
                                              <p:charRg st="120" end="139"/>
                                            </p:txEl>
                                          </p:spTgt>
                                        </p:tgtEl>
                                        <p:attrNameLst>
                                          <p:attrName>style.visibility</p:attrName>
                                        </p:attrNameLst>
                                      </p:cBhvr>
                                      <p:to>
                                        <p:strVal val="visible"/>
                                      </p:to>
                                    </p:set>
                                    <p:animEffect transition="in" filter="blinds(horizontal)">
                                      <p:cBhvr>
                                        <p:cTn dur="500" id="21"/>
                                        <p:tgtEl>
                                          <p:spTgt spid="1049367">
                                            <p:txEl>
                                              <p:charRg st="120" end="139"/>
                                            </p:txEl>
                                          </p:spTgt>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3" presetSubtype="10">
                                  <p:stCondLst>
                                    <p:cond delay="0"/>
                                  </p:stCondLst>
                                  <p:childTnLst>
                                    <p:set>
                                      <p:cBhvr>
                                        <p:cTn dur="1" fill="hold" id="25">
                                          <p:stCondLst>
                                            <p:cond delay="0"/>
                                          </p:stCondLst>
                                        </p:cTn>
                                        <p:tgtEl>
                                          <p:spTgt spid="1049367">
                                            <p:txEl>
                                              <p:charRg st="139" end="146"/>
                                            </p:txEl>
                                          </p:spTgt>
                                        </p:tgtEl>
                                        <p:attrNameLst>
                                          <p:attrName>style.visibility</p:attrName>
                                        </p:attrNameLst>
                                      </p:cBhvr>
                                      <p:to>
                                        <p:strVal val="visible"/>
                                      </p:to>
                                    </p:set>
                                    <p:animEffect transition="in" filter="blinds(horizontal)">
                                      <p:cBhvr>
                                        <p:cTn dur="500" id="26"/>
                                        <p:tgtEl>
                                          <p:spTgt spid="1049367">
                                            <p:txEl>
                                              <p:charRg st="139" end="146"/>
                                            </p:txEl>
                                          </p:spTgt>
                                        </p:tgtEl>
                                      </p:cBhvr>
                                    </p:animEffect>
                                  </p:childTnLst>
                                </p:cTn>
                              </p:par>
                              <p:par>
                                <p:cTn fill="hold" id="27" nodeType="withEffect" presetClass="entr" presetID="3" presetSubtype="10">
                                  <p:stCondLst>
                                    <p:cond delay="0"/>
                                  </p:stCondLst>
                                  <p:childTnLst>
                                    <p:set>
                                      <p:cBhvr>
                                        <p:cTn dur="1" fill="hold" id="28">
                                          <p:stCondLst>
                                            <p:cond delay="0"/>
                                          </p:stCondLst>
                                        </p:cTn>
                                        <p:tgtEl>
                                          <p:spTgt spid="1049367">
                                            <p:txEl>
                                              <p:charRg st="146" end="150"/>
                                            </p:txEl>
                                          </p:spTgt>
                                        </p:tgtEl>
                                        <p:attrNameLst>
                                          <p:attrName>style.visibility</p:attrName>
                                        </p:attrNameLst>
                                      </p:cBhvr>
                                      <p:to>
                                        <p:strVal val="visible"/>
                                      </p:to>
                                    </p:set>
                                    <p:animEffect transition="in" filter="blinds(horizontal)">
                                      <p:cBhvr>
                                        <p:cTn dur="500" id="29"/>
                                        <p:tgtEl>
                                          <p:spTgt spid="1049367">
                                            <p:txEl>
                                              <p:charRg st="146" end="150"/>
                                            </p:txEl>
                                          </p:spTgt>
                                        </p:tgtEl>
                                      </p:cBhvr>
                                    </p:animEffect>
                                  </p:childTnLst>
                                </p:cTn>
                              </p:par>
                              <p:par>
                                <p:cTn fill="hold" id="30" nodeType="withEffect" presetClass="entr" presetID="3" presetSubtype="10">
                                  <p:stCondLst>
                                    <p:cond delay="0"/>
                                  </p:stCondLst>
                                  <p:childTnLst>
                                    <p:set>
                                      <p:cBhvr>
                                        <p:cTn dur="1" fill="hold" id="31">
                                          <p:stCondLst>
                                            <p:cond delay="0"/>
                                          </p:stCondLst>
                                        </p:cTn>
                                        <p:tgtEl>
                                          <p:spTgt spid="1049367">
                                            <p:txEl>
                                              <p:charRg st="150" end="175"/>
                                            </p:txEl>
                                          </p:spTgt>
                                        </p:tgtEl>
                                        <p:attrNameLst>
                                          <p:attrName>style.visibility</p:attrName>
                                        </p:attrNameLst>
                                      </p:cBhvr>
                                      <p:to>
                                        <p:strVal val="visible"/>
                                      </p:to>
                                    </p:set>
                                    <p:animEffect transition="in" filter="blinds(horizontal)">
                                      <p:cBhvr>
                                        <p:cTn dur="500" id="32"/>
                                        <p:tgtEl>
                                          <p:spTgt spid="1049367">
                                            <p:txEl>
                                              <p:charRg st="150" end="175"/>
                                            </p:txEl>
                                          </p:spTgt>
                                        </p:tgtEl>
                                      </p:cBhvr>
                                    </p:animEffect>
                                  </p:childTnLst>
                                </p:cTn>
                              </p:par>
                              <p:par>
                                <p:cTn fill="hold" id="33" nodeType="withEffect" presetClass="entr" presetID="3" presetSubtype="10">
                                  <p:stCondLst>
                                    <p:cond delay="0"/>
                                  </p:stCondLst>
                                  <p:childTnLst>
                                    <p:set>
                                      <p:cBhvr>
                                        <p:cTn dur="1" fill="hold" id="34">
                                          <p:stCondLst>
                                            <p:cond delay="0"/>
                                          </p:stCondLst>
                                        </p:cTn>
                                        <p:tgtEl>
                                          <p:spTgt spid="1049367">
                                            <p:txEl>
                                              <p:charRg st="175" end="200"/>
                                            </p:txEl>
                                          </p:spTgt>
                                        </p:tgtEl>
                                        <p:attrNameLst>
                                          <p:attrName>style.visibility</p:attrName>
                                        </p:attrNameLst>
                                      </p:cBhvr>
                                      <p:to>
                                        <p:strVal val="visible"/>
                                      </p:to>
                                    </p:set>
                                    <p:animEffect transition="in" filter="blinds(horizontal)">
                                      <p:cBhvr>
                                        <p:cTn dur="500" id="35"/>
                                        <p:tgtEl>
                                          <p:spTgt spid="1049367">
                                            <p:txEl>
                                              <p:charRg st="175" end="200"/>
                                            </p:txEl>
                                          </p:spTgt>
                                        </p:tgtEl>
                                      </p:cBhvr>
                                    </p:animEffect>
                                  </p:childTnLst>
                                </p:cTn>
                              </p:par>
                              <p:par>
                                <p:cTn fill="hold" id="36" nodeType="withEffect" presetClass="entr" presetID="3" presetSubtype="10">
                                  <p:stCondLst>
                                    <p:cond delay="0"/>
                                  </p:stCondLst>
                                  <p:childTnLst>
                                    <p:set>
                                      <p:cBhvr>
                                        <p:cTn dur="1" fill="hold" id="37">
                                          <p:stCondLst>
                                            <p:cond delay="0"/>
                                          </p:stCondLst>
                                        </p:cTn>
                                        <p:tgtEl>
                                          <p:spTgt spid="1049367">
                                            <p:txEl>
                                              <p:charRg st="200" end="204"/>
                                            </p:txEl>
                                          </p:spTgt>
                                        </p:tgtEl>
                                        <p:attrNameLst>
                                          <p:attrName>style.visibility</p:attrName>
                                        </p:attrNameLst>
                                      </p:cBhvr>
                                      <p:to>
                                        <p:strVal val="visible"/>
                                      </p:to>
                                    </p:set>
                                    <p:animEffect transition="in" filter="blinds(horizontal)">
                                      <p:cBhvr>
                                        <p:cTn dur="500" id="38"/>
                                        <p:tgtEl>
                                          <p:spTgt spid="1049367">
                                            <p:txEl>
                                              <p:charRg st="200" end="204"/>
                                            </p:txEl>
                                          </p:spTgt>
                                        </p:tgtEl>
                                      </p:cBhvr>
                                    </p:animEffect>
                                  </p:childTnLst>
                                </p:cTn>
                              </p:par>
                              <p:par>
                                <p:cTn fill="hold" id="39" nodeType="withEffect" presetClass="entr" presetID="3" presetSubtype="10">
                                  <p:stCondLst>
                                    <p:cond delay="0"/>
                                  </p:stCondLst>
                                  <p:childTnLst>
                                    <p:set>
                                      <p:cBhvr>
                                        <p:cTn dur="1" fill="hold" id="40">
                                          <p:stCondLst>
                                            <p:cond delay="0"/>
                                          </p:stCondLst>
                                        </p:cTn>
                                        <p:tgtEl>
                                          <p:spTgt spid="1049367">
                                            <p:txEl>
                                              <p:charRg st="204" end="265"/>
                                            </p:txEl>
                                          </p:spTgt>
                                        </p:tgtEl>
                                        <p:attrNameLst>
                                          <p:attrName>style.visibility</p:attrName>
                                        </p:attrNameLst>
                                      </p:cBhvr>
                                      <p:to>
                                        <p:strVal val="visible"/>
                                      </p:to>
                                    </p:set>
                                    <p:animEffect transition="in" filter="blinds(horizontal)">
                                      <p:cBhvr>
                                        <p:cTn dur="500" id="41"/>
                                        <p:tgtEl>
                                          <p:spTgt spid="1049367">
                                            <p:txEl>
                                              <p:charRg st="204" end="265"/>
                                            </p:txEl>
                                          </p:spTgt>
                                        </p:tgtEl>
                                      </p:cBhvr>
                                    </p:animEffect>
                                  </p:childTnLst>
                                </p:cTn>
                              </p:par>
                              <p:par>
                                <p:cTn fill="hold" id="42" nodeType="withEffect" presetClass="entr" presetID="3" presetSubtype="10">
                                  <p:stCondLst>
                                    <p:cond delay="0"/>
                                  </p:stCondLst>
                                  <p:childTnLst>
                                    <p:set>
                                      <p:cBhvr>
                                        <p:cTn dur="1" fill="hold" id="43">
                                          <p:stCondLst>
                                            <p:cond delay="0"/>
                                          </p:stCondLst>
                                        </p:cTn>
                                        <p:tgtEl>
                                          <p:spTgt spid="1049367">
                                            <p:txEl>
                                              <p:charRg st="265" end="297"/>
                                            </p:txEl>
                                          </p:spTgt>
                                        </p:tgtEl>
                                        <p:attrNameLst>
                                          <p:attrName>style.visibility</p:attrName>
                                        </p:attrNameLst>
                                      </p:cBhvr>
                                      <p:to>
                                        <p:strVal val="visible"/>
                                      </p:to>
                                    </p:set>
                                    <p:animEffect transition="in" filter="blinds(horizontal)">
                                      <p:cBhvr>
                                        <p:cTn dur="500" id="44"/>
                                        <p:tgtEl>
                                          <p:spTgt spid="1049367">
                                            <p:txEl>
                                              <p:charRg st="265" end="2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234" name=""/>
        <p:cNvGrpSpPr/>
        <p:nvPr/>
      </p:nvGrpSpPr>
      <p:grpSpPr>
        <a:xfrm rot="0">
          <a:off x="0" y="0"/>
          <a:ext cx="0" cy="0"/>
          <a:chOff x="0" y="0"/>
          <a:chExt cx="0" cy="0"/>
        </a:xfrm>
      </p:grpSpPr>
      <p:sp>
        <p:nvSpPr>
          <p:cNvPr id="1048705" name="标题 75777"/>
          <p:cNvSpPr/>
          <p:nvPr>
            <p:ph type="title" sz="full" idx="0"/>
          </p:nvPr>
        </p:nvSpPr>
        <p:spPr>
          <a:xfrm rot="0">
            <a:off x="11160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838200" latinLnBrk="1" lvl="0" marL="838200"/>
            <a:r>
              <a:rPr altLang="zh-CN" b="1" sz="3600" lang="en-US">
                <a:solidFill>
                  <a:srgbClr val="4D009A"/>
                </a:solidFill>
                <a:latin typeface="华文楷体" pitchFamily="2" charset="-122"/>
                <a:ea typeface="华文楷体" pitchFamily="2" charset="-122"/>
              </a:rPr>
              <a:t>2.2 </a:t>
            </a:r>
            <a:r>
              <a:rPr altLang="en-US" b="1" sz="3600" lang="zh-CN">
                <a:solidFill>
                  <a:srgbClr val="4D009A"/>
                </a:solidFill>
                <a:latin typeface="华文楷体" pitchFamily="2" charset="-122"/>
                <a:ea typeface="华文楷体" pitchFamily="2" charset="-122"/>
              </a:rPr>
              <a:t>命令窗口</a:t>
            </a:r>
            <a:r>
              <a:rPr altLang="en-US" b="1" sz="4000" lang="zh-CN">
                <a:solidFill>
                  <a:srgbClr val="4D009A"/>
                </a:solidFill>
                <a:latin typeface="华文楷体" pitchFamily="2" charset="-122"/>
                <a:ea typeface="华文楷体" pitchFamily="2" charset="-122"/>
              </a:rPr>
              <a:t> </a:t>
            </a:r>
            <a:r>
              <a:rPr altLang="en-US" b="1" sz="3000" lang="zh-CN">
                <a:solidFill>
                  <a:srgbClr val="4D009A"/>
                </a:solidFill>
                <a:latin typeface="华文楷体" pitchFamily="2" charset="-122"/>
                <a:ea typeface="华文楷体" pitchFamily="2" charset="-122"/>
              </a:rPr>
              <a:t>（续）</a:t>
            </a:r>
          </a:p>
        </p:txBody>
      </p:sp>
      <p:sp>
        <p:nvSpPr>
          <p:cNvPr id="1048706" name="文本占位符 75778"/>
          <p:cNvSpPr/>
          <p:nvPr>
            <p:ph type="body" sz="full" idx="1"/>
          </p:nvPr>
        </p:nvSpPr>
        <p:spPr>
          <a:xfrm rot="0">
            <a:off x="1182687" y="1341437"/>
            <a:ext cx="7566025" cy="4895850"/>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80000"/>
              </a:lnSpc>
              <a:spcBef>
                <a:spcPct val="45000"/>
              </a:spcBef>
            </a:pPr>
            <a:r>
              <a:rPr altLang="en-US" b="1" sz="2600" lang="zh-CN">
                <a:solidFill>
                  <a:srgbClr val="4D009A"/>
                </a:solidFill>
                <a:latin typeface="华文楷体" pitchFamily="2" charset="-122"/>
                <a:ea typeface="华文楷体" pitchFamily="2" charset="-122"/>
              </a:rPr>
              <a:t>常见通用命令</a:t>
            </a:r>
          </a:p>
          <a:p>
            <a:pPr eaLnBrk="1" hangingPunct="1" latinLnBrk="1" lvl="1">
              <a:lnSpc>
                <a:spcPct val="80000"/>
              </a:lnSpc>
              <a:buNone/>
            </a:pPr>
            <a:endParaRPr altLang="zh-CN" b="1" sz="2000" lang="en-US">
              <a:solidFill>
                <a:srgbClr val="0000FF"/>
              </a:solidFill>
              <a:latin typeface="华文楷体" pitchFamily="2" charset="-122"/>
              <a:ea typeface="华文楷体" pitchFamily="2" charset="-122"/>
            </a:endParaRPr>
          </a:p>
          <a:p>
            <a:pPr eaLnBrk="1" hangingPunct="1" latinLnBrk="1" lvl="1">
              <a:lnSpc>
                <a:spcPct val="80000"/>
              </a:lnSpc>
              <a:buNone/>
            </a:pPr>
            <a:r>
              <a:rPr altLang="en-US" b="1" sz="2000" lang="zh-CN">
                <a:solidFill>
                  <a:srgbClr val="0000FF"/>
                </a:solidFill>
                <a:latin typeface="华文楷体" pitchFamily="2" charset="-122"/>
                <a:ea typeface="华文楷体" pitchFamily="2" charset="-122"/>
              </a:rPr>
              <a:t>命令			含义</a:t>
            </a:r>
          </a:p>
          <a:p>
            <a:pPr eaLnBrk="1" hangingPunct="1" latinLnBrk="1" lvl="1">
              <a:lnSpc>
                <a:spcPct val="80000"/>
              </a:lnSpc>
              <a:buNone/>
            </a:pPr>
            <a:endParaRPr altLang="zh-CN" b="1" sz="2000" lang="en-US">
              <a:solidFill>
                <a:srgbClr val="0000FF"/>
              </a:solidFill>
              <a:latin typeface="华文楷体" pitchFamily="2" charset="-122"/>
              <a:ea typeface="华文楷体" pitchFamily="2" charset="-122"/>
            </a:endParaRPr>
          </a:p>
          <a:p>
            <a:pPr eaLnBrk="1" hangingPunct="1" latinLnBrk="1" lvl="1">
              <a:lnSpc>
                <a:spcPct val="80000"/>
              </a:lnSpc>
              <a:buNone/>
            </a:pPr>
            <a:r>
              <a:rPr altLang="zh-CN" b="1" sz="2000" lang="en-US">
                <a:solidFill>
                  <a:srgbClr val="0000FF"/>
                </a:solidFill>
                <a:latin typeface="华文楷体" pitchFamily="2" charset="-122"/>
                <a:ea typeface="华文楷体" pitchFamily="2" charset="-122"/>
              </a:rPr>
              <a:t>clc			</a:t>
            </a:r>
            <a:r>
              <a:rPr altLang="en-US" b="1" sz="2000" lang="zh-CN">
                <a:solidFill>
                  <a:srgbClr val="0000FF"/>
                </a:solidFill>
                <a:latin typeface="华文楷体" pitchFamily="2" charset="-122"/>
                <a:ea typeface="华文楷体" pitchFamily="2" charset="-122"/>
              </a:rPr>
              <a:t>清除命令窗口的显示内容</a:t>
            </a:r>
          </a:p>
          <a:p>
            <a:pPr eaLnBrk="1" hangingPunct="1" latinLnBrk="1" lvl="1">
              <a:lnSpc>
                <a:spcPct val="80000"/>
              </a:lnSpc>
              <a:buNone/>
            </a:pPr>
            <a:r>
              <a:rPr altLang="zh-CN" b="1" sz="2000" lang="en-US">
                <a:solidFill>
                  <a:srgbClr val="0000FF"/>
                </a:solidFill>
                <a:latin typeface="华文楷体" pitchFamily="2" charset="-122"/>
                <a:ea typeface="华文楷体" pitchFamily="2" charset="-122"/>
              </a:rPr>
              <a:t>clear		              </a:t>
            </a:r>
            <a:r>
              <a:rPr altLang="en-US" b="1" sz="2000" lang="zh-CN">
                <a:solidFill>
                  <a:srgbClr val="0000FF"/>
                </a:solidFill>
                <a:latin typeface="华文楷体" pitchFamily="2" charset="-122"/>
                <a:ea typeface="华文楷体" pitchFamily="2" charset="-122"/>
              </a:rPr>
              <a:t>清除</a:t>
            </a:r>
            <a:r>
              <a:rPr altLang="zh-CN" b="1" sz="2000" lang="en-US">
                <a:solidFill>
                  <a:srgbClr val="0000FF"/>
                </a:solidFill>
                <a:latin typeface="华文楷体" pitchFamily="2" charset="-122"/>
                <a:ea typeface="华文楷体" pitchFamily="2" charset="-122"/>
              </a:rPr>
              <a:t>Matlab</a:t>
            </a:r>
            <a:r>
              <a:rPr altLang="en-US" b="1" sz="2000" lang="zh-CN">
                <a:solidFill>
                  <a:srgbClr val="0000FF"/>
                </a:solidFill>
                <a:latin typeface="华文楷体" pitchFamily="2" charset="-122"/>
                <a:ea typeface="华文楷体" pitchFamily="2" charset="-122"/>
              </a:rPr>
              <a:t>工作空间中保存的变量</a:t>
            </a:r>
          </a:p>
          <a:p>
            <a:pPr eaLnBrk="1" hangingPunct="1" latinLnBrk="1" lvl="1">
              <a:lnSpc>
                <a:spcPct val="80000"/>
              </a:lnSpc>
              <a:buNone/>
            </a:pPr>
            <a:r>
              <a:rPr altLang="zh-CN" b="1" sz="2000" lang="en-US">
                <a:solidFill>
                  <a:srgbClr val="0000FF"/>
                </a:solidFill>
                <a:latin typeface="华文楷体" pitchFamily="2" charset="-122"/>
                <a:ea typeface="华文楷体" pitchFamily="2" charset="-122"/>
              </a:rPr>
              <a:t>who</a:t>
            </a:r>
            <a:r>
              <a:rPr altLang="en-US" b="1" sz="2000" lang="zh-CN">
                <a:solidFill>
                  <a:srgbClr val="0000FF"/>
                </a:solidFill>
                <a:latin typeface="华文楷体" pitchFamily="2" charset="-122"/>
                <a:ea typeface="华文楷体" pitchFamily="2" charset="-122"/>
              </a:rPr>
              <a:t>或</a:t>
            </a:r>
            <a:r>
              <a:rPr altLang="zh-CN" b="1" sz="2000" lang="en-US">
                <a:solidFill>
                  <a:srgbClr val="0000FF"/>
                </a:solidFill>
                <a:latin typeface="华文楷体" pitchFamily="2" charset="-122"/>
                <a:ea typeface="华文楷体" pitchFamily="2" charset="-122"/>
              </a:rPr>
              <a:t>whos		</a:t>
            </a:r>
            <a:r>
              <a:rPr altLang="en-US" b="1" sz="2000" lang="zh-CN">
                <a:solidFill>
                  <a:srgbClr val="0000FF"/>
                </a:solidFill>
                <a:latin typeface="华文楷体" pitchFamily="2" charset="-122"/>
                <a:ea typeface="华文楷体" pitchFamily="2" charset="-122"/>
              </a:rPr>
              <a:t>显示</a:t>
            </a:r>
            <a:r>
              <a:rPr altLang="zh-CN" b="1" sz="2000" lang="en-US">
                <a:solidFill>
                  <a:srgbClr val="0000FF"/>
                </a:solidFill>
                <a:latin typeface="华文楷体" pitchFamily="2" charset="-122"/>
                <a:ea typeface="华文楷体" pitchFamily="2" charset="-122"/>
              </a:rPr>
              <a:t>Matlab</a:t>
            </a:r>
            <a:r>
              <a:rPr altLang="en-US" b="1" sz="2000" lang="zh-CN">
                <a:solidFill>
                  <a:srgbClr val="0000FF"/>
                </a:solidFill>
                <a:latin typeface="华文楷体" pitchFamily="2" charset="-122"/>
                <a:ea typeface="华文楷体" pitchFamily="2" charset="-122"/>
              </a:rPr>
              <a:t>工作空间中的变量信息</a:t>
            </a:r>
          </a:p>
          <a:p>
            <a:pPr eaLnBrk="1" hangingPunct="1" latinLnBrk="1" lvl="1">
              <a:lnSpc>
                <a:spcPct val="80000"/>
              </a:lnSpc>
              <a:buNone/>
            </a:pPr>
            <a:r>
              <a:rPr altLang="zh-CN" b="1" sz="2000" lang="en-US">
                <a:solidFill>
                  <a:srgbClr val="0000FF"/>
                </a:solidFill>
                <a:latin typeface="华文楷体" pitchFamily="2" charset="-122"/>
                <a:ea typeface="华文楷体" pitchFamily="2" charset="-122"/>
              </a:rPr>
              <a:t>dir			</a:t>
            </a:r>
            <a:r>
              <a:rPr altLang="en-US" b="1" sz="2000" lang="zh-CN">
                <a:solidFill>
                  <a:srgbClr val="0000FF"/>
                </a:solidFill>
                <a:latin typeface="华文楷体" pitchFamily="2" charset="-122"/>
                <a:ea typeface="华文楷体" pitchFamily="2" charset="-122"/>
              </a:rPr>
              <a:t>显示当前工作目录的文件和子目录清单</a:t>
            </a:r>
          </a:p>
          <a:p>
            <a:pPr eaLnBrk="1" hangingPunct="1" latinLnBrk="1" lvl="1">
              <a:lnSpc>
                <a:spcPct val="80000"/>
              </a:lnSpc>
              <a:buNone/>
            </a:pPr>
            <a:r>
              <a:rPr altLang="zh-CN" b="1" sz="2000" lang="en-US">
                <a:solidFill>
                  <a:srgbClr val="0000FF"/>
                </a:solidFill>
                <a:latin typeface="华文楷体" pitchFamily="2" charset="-122"/>
                <a:ea typeface="华文楷体" pitchFamily="2" charset="-122"/>
              </a:rPr>
              <a:t>cd			</a:t>
            </a:r>
            <a:r>
              <a:rPr altLang="en-US" b="1" sz="2000" lang="zh-CN">
                <a:solidFill>
                  <a:srgbClr val="0000FF"/>
                </a:solidFill>
                <a:latin typeface="华文楷体" pitchFamily="2" charset="-122"/>
                <a:ea typeface="华文楷体" pitchFamily="2" charset="-122"/>
              </a:rPr>
              <a:t>显示或设置当前工作目录</a:t>
            </a:r>
          </a:p>
          <a:p>
            <a:pPr eaLnBrk="1" hangingPunct="1" latinLnBrk="1" lvl="1">
              <a:lnSpc>
                <a:spcPct val="80000"/>
              </a:lnSpc>
              <a:buNone/>
            </a:pPr>
            <a:r>
              <a:rPr altLang="zh-CN" b="1" sz="2000" lang="en-US">
                <a:solidFill>
                  <a:srgbClr val="0000FF"/>
                </a:solidFill>
                <a:latin typeface="华文楷体" pitchFamily="2" charset="-122"/>
                <a:ea typeface="华文楷体" pitchFamily="2" charset="-122"/>
              </a:rPr>
              <a:t>type			</a:t>
            </a:r>
            <a:r>
              <a:rPr altLang="en-US" b="1" sz="2000" lang="zh-CN">
                <a:solidFill>
                  <a:srgbClr val="0000FF"/>
                </a:solidFill>
                <a:latin typeface="华文楷体" pitchFamily="2" charset="-122"/>
                <a:ea typeface="华文楷体" pitchFamily="2" charset="-122"/>
              </a:rPr>
              <a:t>显示指定</a:t>
            </a:r>
            <a:r>
              <a:rPr altLang="zh-CN" b="1" sz="2000" lang="en-US">
                <a:solidFill>
                  <a:srgbClr val="0000FF"/>
                </a:solidFill>
                <a:latin typeface="华文楷体" pitchFamily="2" charset="-122"/>
                <a:ea typeface="华文楷体" pitchFamily="2" charset="-122"/>
              </a:rPr>
              <a:t>m</a:t>
            </a:r>
            <a:r>
              <a:rPr altLang="en-US" b="1" sz="2000" lang="zh-CN">
                <a:solidFill>
                  <a:srgbClr val="0000FF"/>
                </a:solidFill>
                <a:latin typeface="华文楷体" pitchFamily="2" charset="-122"/>
                <a:ea typeface="华文楷体" pitchFamily="2" charset="-122"/>
              </a:rPr>
              <a:t>文件的内容</a:t>
            </a:r>
          </a:p>
          <a:p>
            <a:pPr eaLnBrk="1" hangingPunct="1" latinLnBrk="1" lvl="1">
              <a:lnSpc>
                <a:spcPct val="80000"/>
              </a:lnSpc>
              <a:buNone/>
            </a:pPr>
            <a:r>
              <a:rPr altLang="zh-CN" b="1" sz="2000" lang="en-US">
                <a:solidFill>
                  <a:srgbClr val="0000FF"/>
                </a:solidFill>
                <a:latin typeface="华文楷体" pitchFamily="2" charset="-122"/>
                <a:ea typeface="华文楷体" pitchFamily="2" charset="-122"/>
              </a:rPr>
              <a:t>help</a:t>
            </a:r>
            <a:r>
              <a:rPr altLang="en-US" b="1" sz="2000" lang="zh-CN">
                <a:solidFill>
                  <a:srgbClr val="0000FF"/>
                </a:solidFill>
                <a:latin typeface="华文楷体" pitchFamily="2" charset="-122"/>
                <a:ea typeface="华文楷体" pitchFamily="2" charset="-122"/>
              </a:rPr>
              <a:t>或</a:t>
            </a:r>
            <a:r>
              <a:rPr altLang="zh-CN" b="1" sz="2000" lang="en-US">
                <a:solidFill>
                  <a:srgbClr val="0000FF"/>
                </a:solidFill>
                <a:latin typeface="华文楷体" pitchFamily="2" charset="-122"/>
                <a:ea typeface="华文楷体" pitchFamily="2" charset="-122"/>
              </a:rPr>
              <a:t>doc		</a:t>
            </a:r>
            <a:r>
              <a:rPr altLang="en-US" b="1" sz="2000" lang="zh-CN">
                <a:solidFill>
                  <a:srgbClr val="0000FF"/>
                </a:solidFill>
                <a:latin typeface="华文楷体" pitchFamily="2" charset="-122"/>
                <a:ea typeface="华文楷体" pitchFamily="2" charset="-122"/>
              </a:rPr>
              <a:t>获取在线帮助</a:t>
            </a:r>
          </a:p>
          <a:p>
            <a:pPr eaLnBrk="1" hangingPunct="1" latinLnBrk="1" lvl="1">
              <a:lnSpc>
                <a:spcPct val="80000"/>
              </a:lnSpc>
              <a:buNone/>
            </a:pPr>
            <a:r>
              <a:rPr altLang="zh-CN" b="1" sz="2000" lang="en-US">
                <a:solidFill>
                  <a:srgbClr val="0000FF"/>
                </a:solidFill>
                <a:latin typeface="华文楷体" pitchFamily="2" charset="-122"/>
                <a:ea typeface="华文楷体" pitchFamily="2" charset="-122"/>
              </a:rPr>
              <a:t>quit</a:t>
            </a:r>
            <a:r>
              <a:rPr altLang="en-US" b="1" sz="2000" lang="zh-CN">
                <a:solidFill>
                  <a:srgbClr val="0000FF"/>
                </a:solidFill>
                <a:latin typeface="华文楷体" pitchFamily="2" charset="-122"/>
                <a:ea typeface="华文楷体" pitchFamily="2" charset="-122"/>
              </a:rPr>
              <a:t>或</a:t>
            </a:r>
            <a:r>
              <a:rPr altLang="zh-CN" b="1" sz="2000" lang="en-US">
                <a:solidFill>
                  <a:srgbClr val="0000FF"/>
                </a:solidFill>
                <a:latin typeface="华文楷体" pitchFamily="2" charset="-122"/>
                <a:ea typeface="华文楷体" pitchFamily="2" charset="-122"/>
              </a:rPr>
              <a:t>exit		</a:t>
            </a:r>
            <a:r>
              <a:rPr altLang="en-US" b="1" sz="2000" lang="zh-CN">
                <a:solidFill>
                  <a:srgbClr val="0000FF"/>
                </a:solidFill>
                <a:latin typeface="华文楷体" pitchFamily="2" charset="-122"/>
                <a:ea typeface="华文楷体" pitchFamily="2" charset="-122"/>
              </a:rPr>
              <a:t>关闭</a:t>
            </a:r>
            <a:r>
              <a:rPr altLang="zh-CN" b="1" sz="2000" lang="en-US">
                <a:solidFill>
                  <a:srgbClr val="0000FF"/>
                </a:solidFill>
                <a:latin typeface="华文楷体" pitchFamily="2" charset="-122"/>
                <a:ea typeface="华文楷体" pitchFamily="2" charset="-122"/>
              </a:rPr>
              <a:t>/</a:t>
            </a:r>
            <a:r>
              <a:rPr altLang="en-US" b="1" sz="2000" lang="zh-CN">
                <a:solidFill>
                  <a:srgbClr val="0000FF"/>
                </a:solidFill>
                <a:latin typeface="华文楷体" pitchFamily="2" charset="-122"/>
                <a:ea typeface="华文楷体" pitchFamily="2" charset="-122"/>
              </a:rPr>
              <a:t>推出</a:t>
            </a:r>
            <a:r>
              <a:rPr altLang="zh-CN" b="1" sz="2000" lang="en-US">
                <a:solidFill>
                  <a:srgbClr val="0000FF"/>
                </a:solidFill>
                <a:latin typeface="华文楷体" pitchFamily="2" charset="-122"/>
                <a:ea typeface="华文楷体" pitchFamily="2" charset="-122"/>
              </a:rPr>
              <a:t>MATALB</a:t>
            </a:r>
          </a:p>
        </p:txBody>
      </p:sp>
      <p:sp>
        <p:nvSpPr>
          <p:cNvPr id="104870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70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70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12</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706">
                                            <p:txEl>
                                              <p:charRg st="0" end="7"/>
                                            </p:txEl>
                                          </p:spTgt>
                                        </p:tgtEl>
                                        <p:attrNameLst>
                                          <p:attrName>style.visibility</p:attrName>
                                        </p:attrNameLst>
                                      </p:cBhvr>
                                      <p:to>
                                        <p:strVal val="visible"/>
                                      </p:to>
                                    </p:set>
                                    <p:animEffect transition="in" filter="blinds(horizontal)">
                                      <p:cBhvr>
                                        <p:cTn dur="500" id="7"/>
                                        <p:tgtEl>
                                          <p:spTgt spid="1048706">
                                            <p:txEl>
                                              <p:charRg st="0" end="7"/>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8706">
                                            <p:txEl>
                                              <p:charRg st="8" end="16"/>
                                            </p:txEl>
                                          </p:spTgt>
                                        </p:tgtEl>
                                        <p:attrNameLst>
                                          <p:attrName>style.visibility</p:attrName>
                                        </p:attrNameLst>
                                      </p:cBhvr>
                                      <p:to>
                                        <p:strVal val="visible"/>
                                      </p:to>
                                    </p:set>
                                    <p:animEffect transition="in" filter="blinds(horizontal)">
                                      <p:cBhvr>
                                        <p:cTn dur="500" id="10"/>
                                        <p:tgtEl>
                                          <p:spTgt spid="1048706">
                                            <p:txEl>
                                              <p:charRg st="8" end="16"/>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8706">
                                            <p:txEl>
                                              <p:charRg st="17" end="35"/>
                                            </p:txEl>
                                          </p:spTgt>
                                        </p:tgtEl>
                                        <p:attrNameLst>
                                          <p:attrName>style.visibility</p:attrName>
                                        </p:attrNameLst>
                                      </p:cBhvr>
                                      <p:to>
                                        <p:strVal val="visible"/>
                                      </p:to>
                                    </p:set>
                                    <p:animEffect transition="in" filter="blinds(horizontal)">
                                      <p:cBhvr>
                                        <p:cTn dur="500" id="13"/>
                                        <p:tgtEl>
                                          <p:spTgt spid="1048706">
                                            <p:txEl>
                                              <p:charRg st="17" end="35"/>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8706">
                                            <p:txEl>
                                              <p:charRg st="35" end="75"/>
                                            </p:txEl>
                                          </p:spTgt>
                                        </p:tgtEl>
                                        <p:attrNameLst>
                                          <p:attrName>style.visibility</p:attrName>
                                        </p:attrNameLst>
                                      </p:cBhvr>
                                      <p:to>
                                        <p:strVal val="visible"/>
                                      </p:to>
                                    </p:set>
                                    <p:animEffect transition="in" filter="blinds(horizontal)">
                                      <p:cBhvr>
                                        <p:cTn dur="500" id="16"/>
                                        <p:tgtEl>
                                          <p:spTgt spid="1048706">
                                            <p:txEl>
                                              <p:charRg st="35" end="75"/>
                                            </p:txEl>
                                          </p:spTgt>
                                        </p:tgtEl>
                                      </p:cBhvr>
                                    </p:animEffect>
                                  </p:childTnLst>
                                </p:cTn>
                              </p:par>
                              <p:par>
                                <p:cTn fill="hold" id="17" nodeType="withEffect" presetClass="entr" presetID="3" presetSubtype="10">
                                  <p:stCondLst>
                                    <p:cond delay="0"/>
                                  </p:stCondLst>
                                  <p:childTnLst>
                                    <p:set>
                                      <p:cBhvr>
                                        <p:cTn dur="1" fill="hold" id="18">
                                          <p:stCondLst>
                                            <p:cond delay="0"/>
                                          </p:stCondLst>
                                        </p:cTn>
                                        <p:tgtEl>
                                          <p:spTgt spid="1048706">
                                            <p:txEl>
                                              <p:charRg st="75" end="104"/>
                                            </p:txEl>
                                          </p:spTgt>
                                        </p:tgtEl>
                                        <p:attrNameLst>
                                          <p:attrName>style.visibility</p:attrName>
                                        </p:attrNameLst>
                                      </p:cBhvr>
                                      <p:to>
                                        <p:strVal val="visible"/>
                                      </p:to>
                                    </p:set>
                                    <p:animEffect transition="in" filter="blinds(horizontal)">
                                      <p:cBhvr>
                                        <p:cTn dur="500" id="19"/>
                                        <p:tgtEl>
                                          <p:spTgt spid="1048706">
                                            <p:txEl>
                                              <p:charRg st="75" end="104"/>
                                            </p:txEl>
                                          </p:spTgt>
                                        </p:tgtEl>
                                      </p:cBhvr>
                                    </p:animEffect>
                                  </p:childTnLst>
                                </p:cTn>
                              </p:par>
                              <p:par>
                                <p:cTn fill="hold" id="20" nodeType="withEffect" presetClass="entr" presetID="3" presetSubtype="10">
                                  <p:stCondLst>
                                    <p:cond delay="0"/>
                                  </p:stCondLst>
                                  <p:childTnLst>
                                    <p:set>
                                      <p:cBhvr>
                                        <p:cTn dur="1" fill="hold" id="21">
                                          <p:stCondLst>
                                            <p:cond delay="0"/>
                                          </p:stCondLst>
                                        </p:cTn>
                                        <p:tgtEl>
                                          <p:spTgt spid="1048706">
                                            <p:txEl>
                                              <p:charRg st="104" end="128"/>
                                            </p:txEl>
                                          </p:spTgt>
                                        </p:tgtEl>
                                        <p:attrNameLst>
                                          <p:attrName>style.visibility</p:attrName>
                                        </p:attrNameLst>
                                      </p:cBhvr>
                                      <p:to>
                                        <p:strVal val="visible"/>
                                      </p:to>
                                    </p:set>
                                    <p:animEffect transition="in" filter="blinds(horizontal)">
                                      <p:cBhvr>
                                        <p:cTn dur="500" id="22"/>
                                        <p:tgtEl>
                                          <p:spTgt spid="1048706">
                                            <p:txEl>
                                              <p:charRg st="104" end="128"/>
                                            </p:txEl>
                                          </p:spTgt>
                                        </p:tgtEl>
                                      </p:cBhvr>
                                    </p:animEffect>
                                  </p:childTnLst>
                                </p:cTn>
                              </p:par>
                              <p:par>
                                <p:cTn fill="hold" id="23" nodeType="withEffect" presetClass="entr" presetID="3" presetSubtype="10">
                                  <p:stCondLst>
                                    <p:cond delay="0"/>
                                  </p:stCondLst>
                                  <p:childTnLst>
                                    <p:set>
                                      <p:cBhvr>
                                        <p:cTn dur="1" fill="hold" id="24">
                                          <p:stCondLst>
                                            <p:cond delay="0"/>
                                          </p:stCondLst>
                                        </p:cTn>
                                        <p:tgtEl>
                                          <p:spTgt spid="1048706">
                                            <p:txEl>
                                              <p:charRg st="128" end="145"/>
                                            </p:txEl>
                                          </p:spTgt>
                                        </p:tgtEl>
                                        <p:attrNameLst>
                                          <p:attrName>style.visibility</p:attrName>
                                        </p:attrNameLst>
                                      </p:cBhvr>
                                      <p:to>
                                        <p:strVal val="visible"/>
                                      </p:to>
                                    </p:set>
                                    <p:animEffect transition="in" filter="blinds(horizontal)">
                                      <p:cBhvr>
                                        <p:cTn dur="500" id="25"/>
                                        <p:tgtEl>
                                          <p:spTgt spid="1048706">
                                            <p:txEl>
                                              <p:charRg st="128" end="145"/>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8706">
                                            <p:txEl>
                                              <p:charRg st="145" end="163"/>
                                            </p:txEl>
                                          </p:spTgt>
                                        </p:tgtEl>
                                        <p:attrNameLst>
                                          <p:attrName>style.visibility</p:attrName>
                                        </p:attrNameLst>
                                      </p:cBhvr>
                                      <p:to>
                                        <p:strVal val="visible"/>
                                      </p:to>
                                    </p:set>
                                    <p:animEffect transition="in" filter="blinds(horizontal)">
                                      <p:cBhvr>
                                        <p:cTn dur="500" id="28"/>
                                        <p:tgtEl>
                                          <p:spTgt spid="1048706">
                                            <p:txEl>
                                              <p:charRg st="145" end="163"/>
                                            </p:txEl>
                                          </p:spTgt>
                                        </p:tgtEl>
                                      </p:cBhvr>
                                    </p:animEffect>
                                  </p:childTnLst>
                                </p:cTn>
                              </p:par>
                              <p:par>
                                <p:cTn fill="hold" id="29" nodeType="withEffect" presetClass="entr" presetID="3" presetSubtype="10">
                                  <p:stCondLst>
                                    <p:cond delay="0"/>
                                  </p:stCondLst>
                                  <p:childTnLst>
                                    <p:set>
                                      <p:cBhvr>
                                        <p:cTn dur="1" fill="hold" id="30">
                                          <p:stCondLst>
                                            <p:cond delay="0"/>
                                          </p:stCondLst>
                                        </p:cTn>
                                        <p:tgtEl>
                                          <p:spTgt spid="1048706">
                                            <p:txEl>
                                              <p:charRg st="163" end="180"/>
                                            </p:txEl>
                                          </p:spTgt>
                                        </p:tgtEl>
                                        <p:attrNameLst>
                                          <p:attrName>style.visibility</p:attrName>
                                        </p:attrNameLst>
                                      </p:cBhvr>
                                      <p:to>
                                        <p:strVal val="visible"/>
                                      </p:to>
                                    </p:set>
                                    <p:animEffect transition="in" filter="blinds(horizontal)">
                                      <p:cBhvr>
                                        <p:cTn dur="500" id="31"/>
                                        <p:tgtEl>
                                          <p:spTgt spid="1048706">
                                            <p:txEl>
                                              <p:charRg st="163" end="180"/>
                                            </p:txEl>
                                          </p:spTgt>
                                        </p:tgtEl>
                                      </p:cBhvr>
                                    </p:animEffect>
                                  </p:childTnLst>
                                </p:cTn>
                              </p:par>
                              <p:par>
                                <p:cTn fill="hold" id="32" nodeType="withEffect" presetClass="entr" presetID="3" presetSubtype="10">
                                  <p:stCondLst>
                                    <p:cond delay="0"/>
                                  </p:stCondLst>
                                  <p:childTnLst>
                                    <p:set>
                                      <p:cBhvr>
                                        <p:cTn dur="1" fill="hold" id="33">
                                          <p:stCondLst>
                                            <p:cond delay="0"/>
                                          </p:stCondLst>
                                        </p:cTn>
                                        <p:tgtEl>
                                          <p:spTgt spid="1048706">
                                            <p:txEl>
                                              <p:charRg st="180" end="203"/>
                                            </p:txEl>
                                          </p:spTgt>
                                        </p:tgtEl>
                                        <p:attrNameLst>
                                          <p:attrName>style.visibility</p:attrName>
                                        </p:attrNameLst>
                                      </p:cBhvr>
                                      <p:to>
                                        <p:strVal val="visible"/>
                                      </p:to>
                                    </p:set>
                                    <p:animEffect transition="in" filter="blinds(horizontal)">
                                      <p:cBhvr>
                                        <p:cTn dur="500" id="34"/>
                                        <p:tgtEl>
                                          <p:spTgt spid="1048706">
                                            <p:txEl>
                                              <p:charRg st="180" end="2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showMasterSp="1">
  <p:cSld>
    <p:spTree>
      <p:nvGrpSpPr>
        <p:cNvPr id="366" name=""/>
        <p:cNvGrpSpPr/>
        <p:nvPr/>
      </p:nvGrpSpPr>
      <p:grpSpPr>
        <a:xfrm rot="0">
          <a:off x="0" y="0"/>
          <a:ext cx="0" cy="0"/>
          <a:chOff x="0" y="0"/>
          <a:chExt cx="0" cy="0"/>
        </a:xfrm>
      </p:grpSpPr>
      <p:sp>
        <p:nvSpPr>
          <p:cNvPr id="1049371" name="标题 332801"/>
          <p:cNvSpPr/>
          <p:nvPr>
            <p:ph type="title" sz="full" idx="0"/>
          </p:nvPr>
        </p:nvSpPr>
        <p:spPr>
          <a:xfrm rot="0">
            <a:off x="1162050"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lang="en-US"/>
              <a:t>M</a:t>
            </a:r>
            <a:r>
              <a:rPr altLang="en-US" lang="zh-CN"/>
              <a:t>文件的建立与打开</a:t>
            </a:r>
          </a:p>
        </p:txBody>
      </p:sp>
      <p:sp>
        <p:nvSpPr>
          <p:cNvPr id="1049372" name="文本占位符 332802"/>
          <p:cNvSpPr/>
          <p:nvPr>
            <p:ph type="body" sz="full" idx="1"/>
          </p:nvPr>
        </p:nvSpPr>
        <p:spPr>
          <a:xfrm rot="0">
            <a:off x="431800" y="1160462"/>
            <a:ext cx="838835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lang="en-US"/>
              <a:t>          </a:t>
            </a:r>
            <a:r>
              <a:rPr altLang="en-US" sz="2400" lang="zh-CN"/>
              <a:t>M文件是一个文本文件，可以用任何编辑程序来建立和编辑，一般最常用的是使用</a:t>
            </a:r>
            <a:r>
              <a:rPr altLang="zh-CN" sz="2400" lang="en-US"/>
              <a:t>Matlab</a:t>
            </a:r>
            <a:r>
              <a:rPr altLang="en-US" sz="2400" lang="zh-CN"/>
              <a:t>提供的文本编辑器。</a:t>
            </a:r>
          </a:p>
          <a:p>
            <a:pPr eaLnBrk="1" hangingPunct="1" latinLnBrk="1" lvl="0">
              <a:buNone/>
            </a:pPr>
            <a:r>
              <a:rPr altLang="en-US" sz="2400" lang="zh-CN"/>
              <a:t>              </a:t>
            </a:r>
            <a:r>
              <a:rPr altLang="en-US" sz="2400" lang="zh-CN">
                <a:solidFill>
                  <a:srgbClr val="0000FF"/>
                </a:solidFill>
              </a:rPr>
              <a:t>该编辑器是一个集编辑和调试于一体的工作环境。</a:t>
            </a:r>
          </a:p>
        </p:txBody>
      </p:sp>
      <p:pic>
        <p:nvPicPr>
          <p:cNvPr id="2097212" name="图片 332803"/>
          <p:cNvPicPr>
            <a:picLocks/>
          </p:cNvPicPr>
          <p:nvPr/>
        </p:nvPicPr>
        <p:blipFill>
          <a:blip xmlns:r="http://schemas.openxmlformats.org/officeDocument/2006/relationships" r:embed="rId1"/>
          <a:srcRect l="0" t="0" r="0" b="0"/>
          <a:stretch>
            <a:fillRect/>
          </a:stretch>
        </p:blipFill>
        <p:spPr>
          <a:xfrm rot="0">
            <a:off x="1619250" y="2998787"/>
            <a:ext cx="5616575" cy="3098800"/>
          </a:xfrm>
          <a:prstGeom prst="rect"/>
          <a:noFill/>
          <a:ln>
            <a:noFill/>
          </a:ln>
        </p:spPr>
      </p:pic>
      <p:sp>
        <p:nvSpPr>
          <p:cNvPr id="104937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37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37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120</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372">
                                            <p:txEl>
                                              <p:charRg st="62" end="99"/>
                                            </p:txEl>
                                          </p:spTgt>
                                        </p:tgtEl>
                                        <p:attrNameLst>
                                          <p:attrName>style.visibility</p:attrName>
                                        </p:attrNameLst>
                                      </p:cBhvr>
                                      <p:to>
                                        <p:strVal val="visible"/>
                                      </p:to>
                                    </p:set>
                                    <p:animEffect transition="in" filter="blinds(horizontal)">
                                      <p:cBhvr>
                                        <p:cTn dur="500" id="7"/>
                                        <p:tgtEl>
                                          <p:spTgt spid="1049372">
                                            <p:txEl>
                                              <p:charRg st="62" end="99"/>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2097212"/>
                                        </p:tgtEl>
                                        <p:attrNameLst>
                                          <p:attrName>style.visibility</p:attrName>
                                        </p:attrNameLst>
                                      </p:cBhvr>
                                      <p:to>
                                        <p:strVal val="visible"/>
                                      </p:to>
                                    </p:set>
                                    <p:animEffect transition="in" filter="blinds(horizontal)">
                                      <p:cBhvr>
                                        <p:cTn dur="500" id="12"/>
                                        <p:tgtEl>
                                          <p:spTgt spid="2097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showMasterSp="1">
  <p:cSld>
    <p:spTree>
      <p:nvGrpSpPr>
        <p:cNvPr id="367" name=""/>
        <p:cNvGrpSpPr/>
        <p:nvPr/>
      </p:nvGrpSpPr>
      <p:grpSpPr>
        <a:xfrm rot="0">
          <a:off x="0" y="0"/>
          <a:ext cx="0" cy="0"/>
          <a:chOff x="0" y="0"/>
          <a:chExt cx="0" cy="0"/>
        </a:xfrm>
      </p:grpSpPr>
      <p:sp>
        <p:nvSpPr>
          <p:cNvPr id="1049376" name="标题 333825"/>
          <p:cNvSpPr/>
          <p:nvPr>
            <p:ph type="title" sz="full" idx="0"/>
          </p:nvPr>
        </p:nvSpPr>
        <p:spPr>
          <a:xfrm rot="0">
            <a:off x="1162050"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lang="en-US"/>
              <a:t>5.2 </a:t>
            </a:r>
            <a:r>
              <a:rPr altLang="en-US" lang="zh-CN"/>
              <a:t>程序控制结构</a:t>
            </a:r>
          </a:p>
        </p:txBody>
      </p:sp>
      <p:sp>
        <p:nvSpPr>
          <p:cNvPr id="1049377" name="文本占位符 333826"/>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lang="zh-CN"/>
              <a:t>顺序结构</a:t>
            </a:r>
          </a:p>
          <a:p>
            <a:pPr eaLnBrk="1" hangingPunct="1" latinLnBrk="1" lvl="0"/>
            <a:r>
              <a:rPr altLang="en-US" lang="zh-CN"/>
              <a:t>选择结构</a:t>
            </a:r>
          </a:p>
          <a:p>
            <a:pPr eaLnBrk="1" hangingPunct="1" latinLnBrk="1" lvl="0"/>
            <a:r>
              <a:rPr altLang="en-US" lang="zh-CN"/>
              <a:t>循环结构</a:t>
            </a:r>
          </a:p>
          <a:p>
            <a:pPr eaLnBrk="1" hangingPunct="1" latinLnBrk="1" lvl="0">
              <a:buNone/>
            </a:pPr>
            <a:endParaRPr altLang="en-US" lang="zh-CN"/>
          </a:p>
          <a:p>
            <a:pPr eaLnBrk="1" hangingPunct="1" latinLnBrk="1" lvl="0">
              <a:buNone/>
            </a:pPr>
            <a:r>
              <a:rPr altLang="en-US" lang="zh-CN"/>
              <a:t>    </a:t>
            </a:r>
            <a:r>
              <a:rPr altLang="zh-CN" sz="2800" lang="en-US">
                <a:solidFill>
                  <a:schemeClr val="hlink"/>
                </a:solidFill>
              </a:rPr>
              <a:t>任何复杂的程序都可以由这3</a:t>
            </a:r>
            <a:r>
              <a:rPr altLang="en-US" sz="2800" lang="zh-CN">
                <a:solidFill>
                  <a:schemeClr val="hlink"/>
                </a:solidFill>
              </a:rPr>
              <a:t>种基本结构构成。</a:t>
            </a:r>
          </a:p>
          <a:p>
            <a:pPr eaLnBrk="1" hangingPunct="1" latinLnBrk="1" lvl="0"/>
            <a:endParaRPr altLang="en-US" sz="2800" lang="zh-CN">
              <a:solidFill>
                <a:schemeClr val="hlink"/>
              </a:solidFill>
            </a:endParaRPr>
          </a:p>
        </p:txBody>
      </p:sp>
      <p:sp>
        <p:nvSpPr>
          <p:cNvPr id="104937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37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38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121</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377">
                                            <p:txEl>
                                              <p:charRg st="0" end="5"/>
                                            </p:txEl>
                                          </p:spTgt>
                                        </p:tgtEl>
                                        <p:attrNameLst>
                                          <p:attrName>style.visibility</p:attrName>
                                        </p:attrNameLst>
                                      </p:cBhvr>
                                      <p:to>
                                        <p:strVal val="visible"/>
                                      </p:to>
                                    </p:set>
                                    <p:animEffect transition="in" filter="blinds(horizontal)">
                                      <p:cBhvr>
                                        <p:cTn dur="500" id="7"/>
                                        <p:tgtEl>
                                          <p:spTgt spid="1049377">
                                            <p:txEl>
                                              <p:charRg st="0" end="5"/>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377">
                                            <p:txEl>
                                              <p:charRg st="5" end="10"/>
                                            </p:txEl>
                                          </p:spTgt>
                                        </p:tgtEl>
                                        <p:attrNameLst>
                                          <p:attrName>style.visibility</p:attrName>
                                        </p:attrNameLst>
                                      </p:cBhvr>
                                      <p:to>
                                        <p:strVal val="visible"/>
                                      </p:to>
                                    </p:set>
                                    <p:animEffect transition="in" filter="blinds(horizontal)">
                                      <p:cBhvr>
                                        <p:cTn dur="500" id="10"/>
                                        <p:tgtEl>
                                          <p:spTgt spid="1049377">
                                            <p:txEl>
                                              <p:charRg st="5" end="10"/>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377">
                                            <p:txEl>
                                              <p:charRg st="10" end="15"/>
                                            </p:txEl>
                                          </p:spTgt>
                                        </p:tgtEl>
                                        <p:attrNameLst>
                                          <p:attrName>style.visibility</p:attrName>
                                        </p:attrNameLst>
                                      </p:cBhvr>
                                      <p:to>
                                        <p:strVal val="visible"/>
                                      </p:to>
                                    </p:set>
                                    <p:animEffect transition="in" filter="blinds(horizontal)">
                                      <p:cBhvr>
                                        <p:cTn dur="500" id="13"/>
                                        <p:tgtEl>
                                          <p:spTgt spid="1049377">
                                            <p:txEl>
                                              <p:charRg st="10" end="15"/>
                                            </p:txEl>
                                          </p:spTgt>
                                        </p:tgtEl>
                                      </p:cBhvr>
                                    </p:animEffect>
                                  </p:childTnLst>
                                </p:cTn>
                              </p:par>
                            </p:childTnLst>
                          </p:cTn>
                        </p:par>
                      </p:childTnLst>
                    </p:cTn>
                  </p:par>
                  <p:par>
                    <p:cTn fill="hold" id="14" nodeType="clickPar">
                      <p:stCondLst>
                        <p:cond delay="indefinite"/>
                      </p:stCondLst>
                      <p:childTnLst>
                        <p:par>
                          <p:cTn fill="hold" id="15" nodeType="withGroup">
                            <p:stCondLst>
                              <p:cond delay="0"/>
                            </p:stCondLst>
                            <p:childTnLst>
                              <p:par>
                                <p:cTn fill="hold" id="16" nodeType="clickEffect" presetClass="entr" presetID="3" presetSubtype="10">
                                  <p:stCondLst>
                                    <p:cond delay="0"/>
                                  </p:stCondLst>
                                  <p:childTnLst>
                                    <p:set>
                                      <p:cBhvr>
                                        <p:cTn dur="1" fill="hold" id="17">
                                          <p:stCondLst>
                                            <p:cond delay="0"/>
                                          </p:stCondLst>
                                        </p:cTn>
                                        <p:tgtEl>
                                          <p:spTgt spid="1049377">
                                            <p:txEl>
                                              <p:charRg st="16" end="42"/>
                                            </p:txEl>
                                          </p:spTgt>
                                        </p:tgtEl>
                                        <p:attrNameLst>
                                          <p:attrName>style.visibility</p:attrName>
                                        </p:attrNameLst>
                                      </p:cBhvr>
                                      <p:to>
                                        <p:strVal val="visible"/>
                                      </p:to>
                                    </p:set>
                                    <p:animEffect transition="in" filter="blinds(horizontal)">
                                      <p:cBhvr>
                                        <p:cTn dur="500" id="18"/>
                                        <p:tgtEl>
                                          <p:spTgt spid="1049377">
                                            <p:txEl>
                                              <p:charRg st="16" end="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showMasterSp="1">
  <p:cSld>
    <p:spTree>
      <p:nvGrpSpPr>
        <p:cNvPr id="368" name=""/>
        <p:cNvGrpSpPr/>
        <p:nvPr/>
      </p:nvGrpSpPr>
      <p:grpSpPr>
        <a:xfrm rot="0">
          <a:off x="0" y="0"/>
          <a:ext cx="0" cy="0"/>
          <a:chOff x="0" y="0"/>
          <a:chExt cx="0" cy="0"/>
        </a:xfrm>
      </p:grpSpPr>
      <p:sp>
        <p:nvSpPr>
          <p:cNvPr id="1049381" name="标题 334849"/>
          <p:cNvSpPr/>
          <p:nvPr>
            <p:ph type="title" sz="full" idx="0"/>
          </p:nvPr>
        </p:nvSpPr>
        <p:spPr>
          <a:xfrm rot="0">
            <a:off x="1154112" y="-100012"/>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lang="en-US"/>
              <a:t>5.2.1 </a:t>
            </a:r>
            <a:r>
              <a:rPr altLang="en-US" lang="zh-CN"/>
              <a:t>顺序结构</a:t>
            </a:r>
          </a:p>
        </p:txBody>
      </p:sp>
      <p:sp>
        <p:nvSpPr>
          <p:cNvPr id="1049382" name="文本占位符 334850"/>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sz="2000" lang="zh-CN"/>
              <a:t>顺序结构是指按照程序中语句的排列顺序依次执行，直到程序的最后一个语句。（最简单的一种程序）</a:t>
            </a:r>
          </a:p>
          <a:p>
            <a:pPr eaLnBrk="1" hangingPunct="1" latinLnBrk="1" lvl="0">
              <a:buNone/>
            </a:pPr>
            <a:r>
              <a:rPr altLang="zh-CN" sz="2000" lang="en-US">
                <a:solidFill>
                  <a:srgbClr val="0000FF"/>
                </a:solidFill>
              </a:rPr>
              <a:t>1</a:t>
            </a:r>
            <a:r>
              <a:rPr altLang="en-US" sz="2000" lang="zh-CN">
                <a:solidFill>
                  <a:srgbClr val="0000FF"/>
                </a:solidFill>
              </a:rPr>
              <a:t>、数据的输入</a:t>
            </a:r>
          </a:p>
          <a:p>
            <a:pPr eaLnBrk="1" hangingPunct="1" latinLnBrk="1" lvl="0">
              <a:buNone/>
            </a:pPr>
            <a:r>
              <a:rPr altLang="en-US" sz="2000" lang="zh-CN"/>
              <a:t>       从键盘输入数据，则可以使用</a:t>
            </a:r>
            <a:r>
              <a:rPr altLang="zh-CN" sz="2000" lang="en-US">
                <a:solidFill>
                  <a:srgbClr val="0000FF"/>
                </a:solidFill>
              </a:rPr>
              <a:t>input</a:t>
            </a:r>
            <a:r>
              <a:rPr altLang="en-US" sz="2000" lang="zh-CN">
                <a:solidFill>
                  <a:srgbClr val="0000FF"/>
                </a:solidFill>
              </a:rPr>
              <a:t>函数</a:t>
            </a:r>
            <a:r>
              <a:rPr altLang="en-US" sz="2000" lang="zh-CN"/>
              <a:t>来进行，</a:t>
            </a:r>
          </a:p>
          <a:p>
            <a:pPr eaLnBrk="1" hangingPunct="1" latinLnBrk="1" lvl="0">
              <a:buNone/>
            </a:pPr>
            <a:r>
              <a:rPr altLang="en-US" sz="2000" lang="zh-CN"/>
              <a:t>       调用格式为：</a:t>
            </a:r>
          </a:p>
          <a:p>
            <a:pPr eaLnBrk="1" hangingPunct="1" latinLnBrk="1" lvl="0">
              <a:buNone/>
            </a:pPr>
            <a:r>
              <a:rPr altLang="en-US" sz="2000" lang="zh-CN"/>
              <a:t>        </a:t>
            </a:r>
            <a:r>
              <a:rPr altLang="zh-CN" sz="2000" lang="en-US">
                <a:solidFill>
                  <a:schemeClr val="hlink"/>
                </a:solidFill>
              </a:rPr>
              <a:t>A = input</a:t>
            </a:r>
            <a:r>
              <a:rPr altLang="en-US" sz="2000" lang="zh-CN">
                <a:solidFill>
                  <a:schemeClr val="hlink"/>
                </a:solidFill>
              </a:rPr>
              <a:t>（提示信息，选项）；</a:t>
            </a:r>
          </a:p>
          <a:p>
            <a:pPr eaLnBrk="1" hangingPunct="1" latinLnBrk="1" lvl="0">
              <a:buNone/>
            </a:pPr>
            <a:r>
              <a:rPr altLang="en-US" sz="2000" lang="zh-CN"/>
              <a:t>       其中提示信息为一个字符串，用于提示用户输入数据。</a:t>
            </a:r>
          </a:p>
          <a:p>
            <a:pPr eaLnBrk="1" hangingPunct="1" latinLnBrk="1" lvl="0">
              <a:buNone/>
            </a:pPr>
            <a:r>
              <a:rPr altLang="en-US" sz="2000" lang="zh-CN"/>
              <a:t>        </a:t>
            </a:r>
            <a:r>
              <a:rPr altLang="zh-CN" sz="2000" lang="en-US">
                <a:solidFill>
                  <a:srgbClr val="0000FF"/>
                </a:solidFill>
              </a:rPr>
              <a:t>例如：从键盘输入A</a:t>
            </a:r>
            <a:r>
              <a:rPr altLang="en-US" sz="2000" lang="zh-CN">
                <a:solidFill>
                  <a:srgbClr val="0000FF"/>
                </a:solidFill>
              </a:rPr>
              <a:t>矩阵，可以采用下面的命令来完成</a:t>
            </a:r>
          </a:p>
          <a:p>
            <a:pPr eaLnBrk="1" hangingPunct="1" latinLnBrk="1" lvl="0">
              <a:buNone/>
            </a:pPr>
            <a:r>
              <a:rPr altLang="en-US" sz="2000" lang="zh-CN"/>
              <a:t>        </a:t>
            </a:r>
            <a:r>
              <a:rPr altLang="zh-CN" sz="2000" lang="en-US">
                <a:solidFill>
                  <a:srgbClr val="008000"/>
                </a:solidFill>
              </a:rPr>
              <a:t>A = input</a:t>
            </a:r>
            <a:r>
              <a:rPr altLang="en-US" sz="2000" lang="zh-CN">
                <a:solidFill>
                  <a:srgbClr val="008000"/>
                </a:solidFill>
              </a:rPr>
              <a:t>（</a:t>
            </a:r>
            <a:r>
              <a:rPr altLang="en-US" sz="2000" lang="zh-CN">
                <a:solidFill>
                  <a:srgbClr val="008000"/>
                </a:solidFill>
                <a:latin typeface="Arial" pitchFamily="34" charset="0"/>
              </a:rPr>
              <a:t>‘</a:t>
            </a:r>
            <a:r>
              <a:rPr altLang="zh-CN" sz="2000" lang="en-US">
                <a:solidFill>
                  <a:srgbClr val="008000"/>
                </a:solidFill>
              </a:rPr>
              <a:t>输入A</a:t>
            </a:r>
            <a:r>
              <a:rPr altLang="en-US" sz="2000" lang="zh-CN">
                <a:solidFill>
                  <a:srgbClr val="008000"/>
                </a:solidFill>
              </a:rPr>
              <a:t>矩阵</a:t>
            </a:r>
            <a:r>
              <a:rPr altLang="en-US" sz="2000" lang="zh-CN">
                <a:solidFill>
                  <a:srgbClr val="008000"/>
                </a:solidFill>
                <a:latin typeface="Arial" pitchFamily="34" charset="0"/>
              </a:rPr>
              <a:t>’</a:t>
            </a:r>
            <a:r>
              <a:rPr altLang="en-US" sz="2000" lang="zh-CN">
                <a:solidFill>
                  <a:srgbClr val="008000"/>
                </a:solidFill>
              </a:rPr>
              <a:t>）；</a:t>
            </a:r>
          </a:p>
          <a:p>
            <a:pPr eaLnBrk="1" hangingPunct="1" latinLnBrk="1" lvl="0">
              <a:buNone/>
            </a:pPr>
            <a:r>
              <a:rPr altLang="en-US" sz="2000" lang="zh-CN">
                <a:solidFill>
                  <a:srgbClr val="008000"/>
                </a:solidFill>
              </a:rPr>
              <a:t>        </a:t>
            </a:r>
            <a:r>
              <a:rPr altLang="zh-CN" sz="2000" lang="en-US"/>
              <a:t>如果在input</a:t>
            </a:r>
            <a:r>
              <a:rPr altLang="en-US" sz="2000" lang="zh-CN"/>
              <a:t>函数调用时采用</a:t>
            </a:r>
            <a:r>
              <a:rPr altLang="en-US" sz="2000" lang="zh-CN">
                <a:latin typeface="Arial" pitchFamily="34" charset="0"/>
              </a:rPr>
              <a:t>’</a:t>
            </a:r>
            <a:r>
              <a:rPr altLang="zh-CN" sz="2000" lang="en-US"/>
              <a:t>s</a:t>
            </a:r>
            <a:r>
              <a:rPr altLang="zh-CN" sz="2000" lang="en-US">
                <a:latin typeface="Arial" pitchFamily="34" charset="0"/>
              </a:rPr>
              <a:t>’</a:t>
            </a:r>
            <a:r>
              <a:rPr altLang="en-US" sz="2000" lang="zh-CN"/>
              <a:t>选项，则允许用户输入一个字符串。</a:t>
            </a:r>
          </a:p>
          <a:p>
            <a:pPr eaLnBrk="1" hangingPunct="1" latinLnBrk="1" lvl="0">
              <a:buNone/>
            </a:pPr>
            <a:r>
              <a:rPr altLang="zh-CN" sz="2000" lang="en-US">
                <a:solidFill>
                  <a:srgbClr val="008000"/>
                </a:solidFill>
              </a:rPr>
              <a:t>        例：xm = input(</a:t>
            </a:r>
            <a:r>
              <a:rPr altLang="zh-CN" sz="2000" lang="en-US">
                <a:solidFill>
                  <a:srgbClr val="008000"/>
                </a:solidFill>
                <a:latin typeface="Arial" pitchFamily="34" charset="0"/>
              </a:rPr>
              <a:t>‘</a:t>
            </a:r>
            <a:r>
              <a:rPr altLang="zh-CN" sz="2000" lang="en-US">
                <a:solidFill>
                  <a:srgbClr val="008000"/>
                </a:solidFill>
              </a:rPr>
              <a:t>What</a:t>
            </a:r>
            <a:r>
              <a:rPr altLang="zh-CN" sz="2000" lang="en-US">
                <a:solidFill>
                  <a:srgbClr val="008000"/>
                </a:solidFill>
                <a:latin typeface="Arial" pitchFamily="34" charset="0"/>
              </a:rPr>
              <a:t>’’</a:t>
            </a:r>
            <a:r>
              <a:rPr altLang="zh-CN" sz="2000" lang="en-US">
                <a:solidFill>
                  <a:srgbClr val="008000"/>
                </a:solidFill>
              </a:rPr>
              <a:t>s your name?</a:t>
            </a:r>
            <a:r>
              <a:rPr altLang="zh-CN" sz="2000" lang="en-US">
                <a:solidFill>
                  <a:srgbClr val="008000"/>
                </a:solidFill>
                <a:latin typeface="Arial" pitchFamily="34" charset="0"/>
              </a:rPr>
              <a:t>’</a:t>
            </a:r>
            <a:r>
              <a:rPr altLang="zh-CN" sz="2000" lang="en-US">
                <a:solidFill>
                  <a:srgbClr val="008000"/>
                </a:solidFill>
              </a:rPr>
              <a:t>,</a:t>
            </a:r>
            <a:r>
              <a:rPr altLang="zh-CN" sz="2000" lang="en-US">
                <a:solidFill>
                  <a:srgbClr val="008000"/>
                </a:solidFill>
                <a:latin typeface="Arial" pitchFamily="34" charset="0"/>
              </a:rPr>
              <a:t>’</a:t>
            </a:r>
            <a:r>
              <a:rPr altLang="zh-CN" sz="2000" lang="en-US">
                <a:solidFill>
                  <a:srgbClr val="008000"/>
                </a:solidFill>
              </a:rPr>
              <a:t>s</a:t>
            </a:r>
            <a:r>
              <a:rPr altLang="zh-CN" sz="2000" lang="en-US">
                <a:solidFill>
                  <a:srgbClr val="008000"/>
                </a:solidFill>
                <a:latin typeface="Arial" pitchFamily="34" charset="0"/>
              </a:rPr>
              <a:t>’</a:t>
            </a:r>
            <a:r>
              <a:rPr altLang="zh-CN" sz="2000" lang="en-US">
                <a:solidFill>
                  <a:srgbClr val="008000"/>
                </a:solidFill>
              </a:rPr>
              <a:t>);</a:t>
            </a:r>
          </a:p>
        </p:txBody>
      </p:sp>
      <p:sp>
        <p:nvSpPr>
          <p:cNvPr id="104938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38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38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122</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382">
                                            <p:txEl>
                                              <p:charRg st="46" end="54"/>
                                            </p:txEl>
                                          </p:spTgt>
                                        </p:tgtEl>
                                        <p:attrNameLst>
                                          <p:attrName>style.visibility</p:attrName>
                                        </p:attrNameLst>
                                      </p:cBhvr>
                                      <p:to>
                                        <p:strVal val="visible"/>
                                      </p:to>
                                    </p:set>
                                    <p:animEffect transition="in" filter="blinds(horizontal)">
                                      <p:cBhvr>
                                        <p:cTn dur="500" id="7"/>
                                        <p:tgtEl>
                                          <p:spTgt spid="1049382">
                                            <p:txEl>
                                              <p:charRg st="46" end="54"/>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9382">
                                            <p:txEl>
                                              <p:charRg st="54" end="86"/>
                                            </p:txEl>
                                          </p:spTgt>
                                        </p:tgtEl>
                                        <p:attrNameLst>
                                          <p:attrName>style.visibility</p:attrName>
                                        </p:attrNameLst>
                                      </p:cBhvr>
                                      <p:to>
                                        <p:strVal val="visible"/>
                                      </p:to>
                                    </p:set>
                                    <p:animEffect transition="in" filter="blinds(horizontal)">
                                      <p:cBhvr>
                                        <p:cTn dur="500" id="12"/>
                                        <p:tgtEl>
                                          <p:spTgt spid="1049382">
                                            <p:txEl>
                                              <p:charRg st="54" end="86"/>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9382">
                                            <p:txEl>
                                              <p:charRg st="86" end="100"/>
                                            </p:txEl>
                                          </p:spTgt>
                                        </p:tgtEl>
                                        <p:attrNameLst>
                                          <p:attrName>style.visibility</p:attrName>
                                        </p:attrNameLst>
                                      </p:cBhvr>
                                      <p:to>
                                        <p:strVal val="visible"/>
                                      </p:to>
                                    </p:set>
                                    <p:animEffect transition="in" filter="blinds(horizontal)">
                                      <p:cBhvr>
                                        <p:cTn dur="500" id="15"/>
                                        <p:tgtEl>
                                          <p:spTgt spid="1049382">
                                            <p:txEl>
                                              <p:charRg st="86" end="100"/>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382">
                                            <p:txEl>
                                              <p:charRg st="100" end="128"/>
                                            </p:txEl>
                                          </p:spTgt>
                                        </p:tgtEl>
                                        <p:attrNameLst>
                                          <p:attrName>style.visibility</p:attrName>
                                        </p:attrNameLst>
                                      </p:cBhvr>
                                      <p:to>
                                        <p:strVal val="visible"/>
                                      </p:to>
                                    </p:set>
                                    <p:animEffect transition="in" filter="blinds(horizontal)">
                                      <p:cBhvr>
                                        <p:cTn dur="500" id="18"/>
                                        <p:tgtEl>
                                          <p:spTgt spid="1049382">
                                            <p:txEl>
                                              <p:charRg st="100" end="128"/>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382">
                                            <p:txEl>
                                              <p:charRg st="128" end="160"/>
                                            </p:txEl>
                                          </p:spTgt>
                                        </p:tgtEl>
                                        <p:attrNameLst>
                                          <p:attrName>style.visibility</p:attrName>
                                        </p:attrNameLst>
                                      </p:cBhvr>
                                      <p:to>
                                        <p:strVal val="visible"/>
                                      </p:to>
                                    </p:set>
                                    <p:animEffect transition="in" filter="blinds(horizontal)">
                                      <p:cBhvr>
                                        <p:cTn dur="500" id="21"/>
                                        <p:tgtEl>
                                          <p:spTgt spid="1049382">
                                            <p:txEl>
                                              <p:charRg st="128" end="160"/>
                                            </p:txEl>
                                          </p:spTgt>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3" presetSubtype="10">
                                  <p:stCondLst>
                                    <p:cond delay="0"/>
                                  </p:stCondLst>
                                  <p:childTnLst>
                                    <p:set>
                                      <p:cBhvr>
                                        <p:cTn dur="1" fill="hold" id="25">
                                          <p:stCondLst>
                                            <p:cond delay="0"/>
                                          </p:stCondLst>
                                        </p:cTn>
                                        <p:tgtEl>
                                          <p:spTgt spid="1049382">
                                            <p:txEl>
                                              <p:charRg st="160" end="193"/>
                                            </p:txEl>
                                          </p:spTgt>
                                        </p:tgtEl>
                                        <p:attrNameLst>
                                          <p:attrName>style.visibility</p:attrName>
                                        </p:attrNameLst>
                                      </p:cBhvr>
                                      <p:to>
                                        <p:strVal val="visible"/>
                                      </p:to>
                                    </p:set>
                                    <p:animEffect transition="in" filter="blinds(horizontal)">
                                      <p:cBhvr>
                                        <p:cTn dur="500" id="26"/>
                                        <p:tgtEl>
                                          <p:spTgt spid="1049382">
                                            <p:txEl>
                                              <p:charRg st="160" end="193"/>
                                            </p:txEl>
                                          </p:spTgt>
                                        </p:tgtEl>
                                      </p:cBhvr>
                                    </p:animEffect>
                                  </p:childTnLst>
                                </p:cTn>
                              </p:par>
                              <p:par>
                                <p:cTn fill="hold" id="27" nodeType="withEffect" presetClass="entr" presetID="3" presetSubtype="10">
                                  <p:stCondLst>
                                    <p:cond delay="0"/>
                                  </p:stCondLst>
                                  <p:childTnLst>
                                    <p:set>
                                      <p:cBhvr>
                                        <p:cTn dur="1" fill="hold" id="28">
                                          <p:stCondLst>
                                            <p:cond delay="0"/>
                                          </p:stCondLst>
                                        </p:cTn>
                                        <p:tgtEl>
                                          <p:spTgt spid="1049382">
                                            <p:txEl>
                                              <p:charRg st="193" end="221"/>
                                            </p:txEl>
                                          </p:spTgt>
                                        </p:tgtEl>
                                        <p:attrNameLst>
                                          <p:attrName>style.visibility</p:attrName>
                                        </p:attrNameLst>
                                      </p:cBhvr>
                                      <p:to>
                                        <p:strVal val="visible"/>
                                      </p:to>
                                    </p:set>
                                    <p:animEffect transition="in" filter="blinds(horizontal)">
                                      <p:cBhvr>
                                        <p:cTn dur="500" id="29"/>
                                        <p:tgtEl>
                                          <p:spTgt spid="1049382">
                                            <p:txEl>
                                              <p:charRg st="193" end="221"/>
                                            </p:txEl>
                                          </p:spTgt>
                                        </p:tgtEl>
                                      </p:cBhvr>
                                    </p:animEffect>
                                  </p:childTnLst>
                                </p:cTn>
                              </p:par>
                            </p:childTnLst>
                          </p:cTn>
                        </p:par>
                      </p:childTnLst>
                    </p:cTn>
                  </p:par>
                  <p:par>
                    <p:cTn fill="hold" id="30" nodeType="clickPar">
                      <p:stCondLst>
                        <p:cond delay="indefinite"/>
                      </p:stCondLst>
                      <p:childTnLst>
                        <p:par>
                          <p:cTn fill="hold" id="31" nodeType="withGroup">
                            <p:stCondLst>
                              <p:cond delay="0"/>
                            </p:stCondLst>
                            <p:childTnLst>
                              <p:par>
                                <p:cTn fill="hold" id="32" nodeType="clickEffect" presetClass="entr" presetID="3" presetSubtype="10">
                                  <p:stCondLst>
                                    <p:cond delay="0"/>
                                  </p:stCondLst>
                                  <p:childTnLst>
                                    <p:set>
                                      <p:cBhvr>
                                        <p:cTn dur="1" fill="hold" id="33">
                                          <p:stCondLst>
                                            <p:cond delay="0"/>
                                          </p:stCondLst>
                                        </p:cTn>
                                        <p:tgtEl>
                                          <p:spTgt spid="1049382">
                                            <p:txEl>
                                              <p:charRg st="221" end="264"/>
                                            </p:txEl>
                                          </p:spTgt>
                                        </p:tgtEl>
                                        <p:attrNameLst>
                                          <p:attrName>style.visibility</p:attrName>
                                        </p:attrNameLst>
                                      </p:cBhvr>
                                      <p:to>
                                        <p:strVal val="visible"/>
                                      </p:to>
                                    </p:set>
                                    <p:animEffect transition="in" filter="blinds(horizontal)">
                                      <p:cBhvr>
                                        <p:cTn dur="500" id="34"/>
                                        <p:tgtEl>
                                          <p:spTgt spid="1049382">
                                            <p:txEl>
                                              <p:charRg st="221" end="264"/>
                                            </p:txEl>
                                          </p:spTgt>
                                        </p:tgtEl>
                                      </p:cBhvr>
                                    </p:animEffect>
                                  </p:childTnLst>
                                </p:cTn>
                              </p:par>
                              <p:par>
                                <p:cTn fill="hold" id="35" nodeType="withEffect" presetClass="entr" presetID="3" presetSubtype="10">
                                  <p:stCondLst>
                                    <p:cond delay="0"/>
                                  </p:stCondLst>
                                  <p:childTnLst>
                                    <p:set>
                                      <p:cBhvr>
                                        <p:cTn dur="1" fill="hold" id="36">
                                          <p:stCondLst>
                                            <p:cond delay="0"/>
                                          </p:stCondLst>
                                        </p:cTn>
                                        <p:tgtEl>
                                          <p:spTgt spid="1049382">
                                            <p:txEl>
                                              <p:charRg st="264" end="312"/>
                                            </p:txEl>
                                          </p:spTgt>
                                        </p:tgtEl>
                                        <p:attrNameLst>
                                          <p:attrName>style.visibility</p:attrName>
                                        </p:attrNameLst>
                                      </p:cBhvr>
                                      <p:to>
                                        <p:strVal val="visible"/>
                                      </p:to>
                                    </p:set>
                                    <p:animEffect transition="in" filter="blinds(horizontal)">
                                      <p:cBhvr>
                                        <p:cTn dur="500" id="37"/>
                                        <p:tgtEl>
                                          <p:spTgt spid="1049382">
                                            <p:txEl>
                                              <p:charRg st="264" end="3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showMasterSp="1">
  <p:cSld>
    <p:spTree>
      <p:nvGrpSpPr>
        <p:cNvPr id="369" name=""/>
        <p:cNvGrpSpPr/>
        <p:nvPr/>
      </p:nvGrpSpPr>
      <p:grpSpPr>
        <a:xfrm rot="0">
          <a:off x="0" y="0"/>
          <a:ext cx="0" cy="0"/>
          <a:chOff x="0" y="0"/>
          <a:chExt cx="0" cy="0"/>
        </a:xfrm>
      </p:grpSpPr>
      <p:sp>
        <p:nvSpPr>
          <p:cNvPr id="1049386" name="标题 335873"/>
          <p:cNvSpPr/>
          <p:nvPr>
            <p:ph type="title" sz="full" idx="0"/>
          </p:nvPr>
        </p:nvSpPr>
        <p:spPr>
          <a:xfrm rot="0">
            <a:off x="11795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533400" latinLnBrk="1" lvl="0" marL="533400"/>
            <a:r>
              <a:rPr altLang="zh-CN" lang="en-US"/>
              <a:t>5.2.1 </a:t>
            </a:r>
            <a:r>
              <a:rPr altLang="en-US" lang="zh-CN"/>
              <a:t>顺序结构</a:t>
            </a:r>
          </a:p>
        </p:txBody>
      </p:sp>
      <p:sp>
        <p:nvSpPr>
          <p:cNvPr id="1049387" name="文本占位符 335874"/>
          <p:cNvSpPr/>
          <p:nvPr>
            <p:ph type="body" sz="full" idx="1"/>
          </p:nvPr>
        </p:nvSpPr>
        <p:spPr>
          <a:xfrm rot="0">
            <a:off x="1182687" y="1196975"/>
            <a:ext cx="7772400" cy="4935537"/>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90000"/>
              </a:lnSpc>
              <a:buNone/>
            </a:pPr>
            <a:r>
              <a:rPr altLang="zh-CN" sz="2000" lang="en-US">
                <a:solidFill>
                  <a:srgbClr val="0000FF"/>
                </a:solidFill>
              </a:rPr>
              <a:t>2</a:t>
            </a:r>
            <a:r>
              <a:rPr altLang="en-US" sz="2000" lang="zh-CN">
                <a:solidFill>
                  <a:srgbClr val="0000FF"/>
                </a:solidFill>
              </a:rPr>
              <a:t>、数据的输出</a:t>
            </a:r>
          </a:p>
          <a:p>
            <a:pPr eaLnBrk="1" hangingPunct="1" latinLnBrk="1" lvl="0">
              <a:lnSpc>
                <a:spcPct val="90000"/>
              </a:lnSpc>
              <a:buNone/>
            </a:pPr>
            <a:r>
              <a:rPr altLang="zh-CN" sz="2000" lang="en-US"/>
              <a:t>      命令窗口输出函数主要有disp</a:t>
            </a:r>
            <a:r>
              <a:rPr altLang="en-US" sz="2000" lang="zh-CN"/>
              <a:t>函数，其调用格式为：</a:t>
            </a:r>
          </a:p>
          <a:p>
            <a:pPr eaLnBrk="1" hangingPunct="1" latinLnBrk="1" lvl="0">
              <a:lnSpc>
                <a:spcPct val="90000"/>
              </a:lnSpc>
              <a:buNone/>
            </a:pPr>
            <a:r>
              <a:rPr altLang="en-US" sz="2000" lang="zh-CN"/>
              <a:t>       </a:t>
            </a:r>
            <a:r>
              <a:rPr altLang="zh-CN" sz="2000" lang="en-US">
                <a:solidFill>
                  <a:schemeClr val="hlink"/>
                </a:solidFill>
              </a:rPr>
              <a:t>disp(</a:t>
            </a:r>
            <a:r>
              <a:rPr altLang="en-US" sz="2000" lang="zh-CN">
                <a:solidFill>
                  <a:schemeClr val="hlink"/>
                </a:solidFill>
              </a:rPr>
              <a:t>输出项）</a:t>
            </a:r>
          </a:p>
          <a:p>
            <a:pPr eaLnBrk="1" hangingPunct="1" latinLnBrk="1" lvl="0">
              <a:lnSpc>
                <a:spcPct val="90000"/>
              </a:lnSpc>
              <a:buNone/>
            </a:pPr>
            <a:r>
              <a:rPr altLang="en-US" sz="2000" lang="zh-CN"/>
              <a:t>      其中输出项既可以为字符串，也可以为矩阵。</a:t>
            </a:r>
            <a:r>
              <a:rPr altLang="en-US" sz="2000" lang="zh-CN">
                <a:solidFill>
                  <a:srgbClr val="008000"/>
                </a:solidFill>
              </a:rPr>
              <a:t>例如：</a:t>
            </a:r>
          </a:p>
          <a:p>
            <a:pPr eaLnBrk="1" hangingPunct="1" latinLnBrk="1" lvl="0">
              <a:lnSpc>
                <a:spcPct val="90000"/>
              </a:lnSpc>
              <a:buNone/>
            </a:pPr>
            <a:r>
              <a:rPr altLang="en-US" sz="2000" lang="zh-CN"/>
              <a:t>       </a:t>
            </a:r>
            <a:r>
              <a:rPr altLang="zh-CN" sz="2000" lang="en-US">
                <a:solidFill>
                  <a:srgbClr val="0000FF"/>
                </a:solidFill>
              </a:rPr>
              <a:t>A = </a:t>
            </a:r>
            <a:r>
              <a:rPr altLang="zh-CN" sz="2000" lang="en-US">
                <a:solidFill>
                  <a:srgbClr val="0000FF"/>
                </a:solidFill>
                <a:latin typeface="Arial" pitchFamily="34" charset="0"/>
              </a:rPr>
              <a:t>‘</a:t>
            </a:r>
            <a:r>
              <a:rPr altLang="zh-CN" sz="2000" lang="en-US">
                <a:solidFill>
                  <a:srgbClr val="0000FF"/>
                </a:solidFill>
              </a:rPr>
              <a:t>Hello, Tom</a:t>
            </a:r>
            <a:r>
              <a:rPr altLang="zh-CN" sz="2000" lang="en-US">
                <a:solidFill>
                  <a:srgbClr val="0000FF"/>
                </a:solidFill>
                <a:latin typeface="Arial" pitchFamily="34" charset="0"/>
              </a:rPr>
              <a:t>’</a:t>
            </a:r>
            <a:r>
              <a:rPr altLang="zh-CN" sz="2000" lang="en-US">
                <a:solidFill>
                  <a:srgbClr val="0000FF"/>
                </a:solidFill>
              </a:rPr>
              <a:t>;</a:t>
            </a:r>
          </a:p>
          <a:p>
            <a:pPr eaLnBrk="1" hangingPunct="1" latinLnBrk="1" lvl="0">
              <a:lnSpc>
                <a:spcPct val="90000"/>
              </a:lnSpc>
              <a:buNone/>
            </a:pPr>
            <a:r>
              <a:rPr altLang="zh-CN" sz="2000" lang="en-US">
                <a:solidFill>
                  <a:srgbClr val="0000FF"/>
                </a:solidFill>
              </a:rPr>
              <a:t>       disp(A)</a:t>
            </a:r>
          </a:p>
          <a:p>
            <a:pPr eaLnBrk="1" hangingPunct="1" latinLnBrk="1" lvl="0">
              <a:lnSpc>
                <a:spcPct val="90000"/>
              </a:lnSpc>
              <a:buNone/>
            </a:pPr>
            <a:r>
              <a:rPr altLang="en-US" sz="2000" lang="zh-CN"/>
              <a:t>      输出为：</a:t>
            </a:r>
            <a:r>
              <a:rPr altLang="zh-CN" sz="2000" lang="en-US"/>
              <a:t>Hello, Tom</a:t>
            </a:r>
          </a:p>
          <a:p>
            <a:pPr eaLnBrk="1" hangingPunct="1" latinLnBrk="1" lvl="0">
              <a:lnSpc>
                <a:spcPct val="90000"/>
              </a:lnSpc>
              <a:buNone/>
            </a:pPr>
            <a:r>
              <a:rPr altLang="zh-CN" sz="2000" lang="en-US"/>
              <a:t>      </a:t>
            </a:r>
            <a:r>
              <a:rPr altLang="en-US" sz="2000" lang="zh-CN">
                <a:solidFill>
                  <a:srgbClr val="008000"/>
                </a:solidFill>
              </a:rPr>
              <a:t>又如：</a:t>
            </a:r>
            <a:r>
              <a:rPr altLang="zh-CN" sz="2000" lang="en-US">
                <a:solidFill>
                  <a:srgbClr val="0000FF"/>
                </a:solidFill>
              </a:rPr>
              <a:t>A = [1,2,3;4,5,6;7,8,9];</a:t>
            </a:r>
          </a:p>
          <a:p>
            <a:pPr eaLnBrk="1" hangingPunct="1" latinLnBrk="1" lvl="0">
              <a:lnSpc>
                <a:spcPct val="90000"/>
              </a:lnSpc>
              <a:buNone/>
            </a:pPr>
            <a:r>
              <a:rPr altLang="zh-CN" sz="2000" lang="en-US">
                <a:solidFill>
                  <a:srgbClr val="0000FF"/>
                </a:solidFill>
              </a:rPr>
              <a:t>                   disp(A)</a:t>
            </a:r>
          </a:p>
          <a:p>
            <a:pPr eaLnBrk="1" hangingPunct="1" latinLnBrk="1" lvl="0">
              <a:lnSpc>
                <a:spcPct val="90000"/>
              </a:lnSpc>
              <a:buNone/>
            </a:pPr>
            <a:r>
              <a:rPr altLang="en-US" sz="2000" lang="zh-CN"/>
              <a:t>       输出为：</a:t>
            </a:r>
          </a:p>
          <a:p>
            <a:pPr eaLnBrk="1" hangingPunct="1" latinLnBrk="1" lvl="0">
              <a:lnSpc>
                <a:spcPct val="90000"/>
              </a:lnSpc>
              <a:buNone/>
            </a:pPr>
            <a:r>
              <a:rPr altLang="en-US" sz="2000" lang="zh-CN"/>
              <a:t>                      </a:t>
            </a:r>
            <a:r>
              <a:rPr altLang="zh-CN" sz="2000" lang="en-US"/>
              <a:t>1  2  3</a:t>
            </a:r>
          </a:p>
          <a:p>
            <a:pPr eaLnBrk="1" hangingPunct="1" latinLnBrk="1" lvl="0">
              <a:lnSpc>
                <a:spcPct val="90000"/>
              </a:lnSpc>
              <a:buNone/>
            </a:pPr>
            <a:r>
              <a:rPr altLang="zh-CN" sz="2000" lang="en-US"/>
              <a:t>                      4  5  6</a:t>
            </a:r>
          </a:p>
          <a:p>
            <a:pPr eaLnBrk="1" hangingPunct="1" latinLnBrk="1" lvl="0">
              <a:lnSpc>
                <a:spcPct val="90000"/>
              </a:lnSpc>
              <a:buNone/>
            </a:pPr>
            <a:r>
              <a:rPr altLang="zh-CN" sz="2000" lang="en-US"/>
              <a:t>                      7  8  9         </a:t>
            </a:r>
            <a:r>
              <a:rPr altLang="en-US" sz="2000" lang="zh-CN">
                <a:solidFill>
                  <a:srgbClr val="0000FF"/>
                </a:solidFill>
              </a:rPr>
              <a:t>%disp函数输出格式更紧凑</a:t>
            </a:r>
          </a:p>
        </p:txBody>
      </p:sp>
      <p:sp>
        <p:nvSpPr>
          <p:cNvPr id="104938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38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39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123</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387">
                                            <p:txEl>
                                              <p:charRg st="0" end="8"/>
                                            </p:txEl>
                                          </p:spTgt>
                                        </p:tgtEl>
                                        <p:attrNameLst>
                                          <p:attrName>style.visibility</p:attrName>
                                        </p:attrNameLst>
                                      </p:cBhvr>
                                      <p:to>
                                        <p:strVal val="visible"/>
                                      </p:to>
                                    </p:set>
                                    <p:animEffect transition="in" filter="blinds(horizontal)">
                                      <p:cBhvr>
                                        <p:cTn dur="500" id="7"/>
                                        <p:tgtEl>
                                          <p:spTgt spid="1049387">
                                            <p:txEl>
                                              <p:charRg st="0" end="8"/>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387">
                                            <p:txEl>
                                              <p:charRg st="8" end="40"/>
                                            </p:txEl>
                                          </p:spTgt>
                                        </p:tgtEl>
                                        <p:attrNameLst>
                                          <p:attrName>style.visibility</p:attrName>
                                        </p:attrNameLst>
                                      </p:cBhvr>
                                      <p:to>
                                        <p:strVal val="visible"/>
                                      </p:to>
                                    </p:set>
                                    <p:animEffect transition="in" filter="blinds(horizontal)">
                                      <p:cBhvr>
                                        <p:cTn dur="500" id="10"/>
                                        <p:tgtEl>
                                          <p:spTgt spid="1049387">
                                            <p:txEl>
                                              <p:charRg st="8" end="40"/>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387">
                                            <p:txEl>
                                              <p:charRg st="40" end="57"/>
                                            </p:txEl>
                                          </p:spTgt>
                                        </p:tgtEl>
                                        <p:attrNameLst>
                                          <p:attrName>style.visibility</p:attrName>
                                        </p:attrNameLst>
                                      </p:cBhvr>
                                      <p:to>
                                        <p:strVal val="visible"/>
                                      </p:to>
                                    </p:set>
                                    <p:animEffect transition="in" filter="blinds(horizontal)">
                                      <p:cBhvr>
                                        <p:cTn dur="500" id="13"/>
                                        <p:tgtEl>
                                          <p:spTgt spid="1049387">
                                            <p:txEl>
                                              <p:charRg st="40" end="57"/>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387">
                                            <p:txEl>
                                              <p:charRg st="57" end="87"/>
                                            </p:txEl>
                                          </p:spTgt>
                                        </p:tgtEl>
                                        <p:attrNameLst>
                                          <p:attrName>style.visibility</p:attrName>
                                        </p:attrNameLst>
                                      </p:cBhvr>
                                      <p:to>
                                        <p:strVal val="visible"/>
                                      </p:to>
                                    </p:set>
                                    <p:animEffect transition="in" filter="blinds(horizontal)">
                                      <p:cBhvr>
                                        <p:cTn dur="500" id="16"/>
                                        <p:tgtEl>
                                          <p:spTgt spid="1049387">
                                            <p:txEl>
                                              <p:charRg st="57" end="87"/>
                                            </p:txEl>
                                          </p:spTgt>
                                        </p:tgtEl>
                                      </p:cBhvr>
                                    </p:animEffect>
                                  </p:childTnLst>
                                </p:cTn>
                              </p:par>
                              <p:par>
                                <p:cTn fill="hold" id="17" nodeType="withEffect" presetClass="entr" presetID="3" presetSubtype="10">
                                  <p:stCondLst>
                                    <p:cond delay="0"/>
                                  </p:stCondLst>
                                  <p:childTnLst>
                                    <p:set>
                                      <p:cBhvr>
                                        <p:cTn dur="1" fill="hold" id="18">
                                          <p:stCondLst>
                                            <p:cond delay="0"/>
                                          </p:stCondLst>
                                        </p:cTn>
                                        <p:tgtEl>
                                          <p:spTgt spid="1049387">
                                            <p:txEl>
                                              <p:charRg st="87" end="112"/>
                                            </p:txEl>
                                          </p:spTgt>
                                        </p:tgtEl>
                                        <p:attrNameLst>
                                          <p:attrName>style.visibility</p:attrName>
                                        </p:attrNameLst>
                                      </p:cBhvr>
                                      <p:to>
                                        <p:strVal val="visible"/>
                                      </p:to>
                                    </p:set>
                                    <p:animEffect transition="in" filter="blinds(horizontal)">
                                      <p:cBhvr>
                                        <p:cTn dur="500" id="19"/>
                                        <p:tgtEl>
                                          <p:spTgt spid="1049387">
                                            <p:txEl>
                                              <p:charRg st="87" end="112"/>
                                            </p:txEl>
                                          </p:spTgt>
                                        </p:tgtEl>
                                      </p:cBhvr>
                                    </p:animEffect>
                                  </p:childTnLst>
                                </p:cTn>
                              </p:par>
                              <p:par>
                                <p:cTn fill="hold" id="20" nodeType="withEffect" presetClass="entr" presetID="3" presetSubtype="10">
                                  <p:stCondLst>
                                    <p:cond delay="0"/>
                                  </p:stCondLst>
                                  <p:childTnLst>
                                    <p:set>
                                      <p:cBhvr>
                                        <p:cTn dur="1" fill="hold" id="21">
                                          <p:stCondLst>
                                            <p:cond delay="0"/>
                                          </p:stCondLst>
                                        </p:cTn>
                                        <p:tgtEl>
                                          <p:spTgt spid="1049387">
                                            <p:txEl>
                                              <p:charRg st="112" end="127"/>
                                            </p:txEl>
                                          </p:spTgt>
                                        </p:tgtEl>
                                        <p:attrNameLst>
                                          <p:attrName>style.visibility</p:attrName>
                                        </p:attrNameLst>
                                      </p:cBhvr>
                                      <p:to>
                                        <p:strVal val="visible"/>
                                      </p:to>
                                    </p:set>
                                    <p:animEffect transition="in" filter="blinds(horizontal)">
                                      <p:cBhvr>
                                        <p:cTn dur="500" id="22"/>
                                        <p:tgtEl>
                                          <p:spTgt spid="1049387">
                                            <p:txEl>
                                              <p:charRg st="112" end="127"/>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3" presetSubtype="10">
                                  <p:stCondLst>
                                    <p:cond delay="0"/>
                                  </p:stCondLst>
                                  <p:childTnLst>
                                    <p:set>
                                      <p:cBhvr>
                                        <p:cTn dur="1" fill="hold" id="26">
                                          <p:stCondLst>
                                            <p:cond delay="0"/>
                                          </p:stCondLst>
                                        </p:cTn>
                                        <p:tgtEl>
                                          <p:spTgt spid="1049387">
                                            <p:txEl>
                                              <p:charRg st="127" end="148"/>
                                            </p:txEl>
                                          </p:spTgt>
                                        </p:tgtEl>
                                        <p:attrNameLst>
                                          <p:attrName>style.visibility</p:attrName>
                                        </p:attrNameLst>
                                      </p:cBhvr>
                                      <p:to>
                                        <p:strVal val="visible"/>
                                      </p:to>
                                    </p:set>
                                    <p:animEffect transition="in" filter="blinds(horizontal)">
                                      <p:cBhvr>
                                        <p:cTn dur="500" id="27"/>
                                        <p:tgtEl>
                                          <p:spTgt spid="1049387">
                                            <p:txEl>
                                              <p:charRg st="127" end="148"/>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3" presetSubtype="10">
                                  <p:stCondLst>
                                    <p:cond delay="0"/>
                                  </p:stCondLst>
                                  <p:childTnLst>
                                    <p:set>
                                      <p:cBhvr>
                                        <p:cTn dur="1" fill="hold" id="31">
                                          <p:stCondLst>
                                            <p:cond delay="0"/>
                                          </p:stCondLst>
                                        </p:cTn>
                                        <p:tgtEl>
                                          <p:spTgt spid="1049387">
                                            <p:txEl>
                                              <p:charRg st="148" end="182"/>
                                            </p:txEl>
                                          </p:spTgt>
                                        </p:tgtEl>
                                        <p:attrNameLst>
                                          <p:attrName>style.visibility</p:attrName>
                                        </p:attrNameLst>
                                      </p:cBhvr>
                                      <p:to>
                                        <p:strVal val="visible"/>
                                      </p:to>
                                    </p:set>
                                    <p:animEffect transition="in" filter="blinds(horizontal)">
                                      <p:cBhvr>
                                        <p:cTn dur="500" id="32"/>
                                        <p:tgtEl>
                                          <p:spTgt spid="1049387">
                                            <p:txEl>
                                              <p:charRg st="148" end="182"/>
                                            </p:txEl>
                                          </p:spTgt>
                                        </p:tgtEl>
                                      </p:cBhvr>
                                    </p:animEffect>
                                  </p:childTnLst>
                                </p:cTn>
                              </p:par>
                              <p:par>
                                <p:cTn fill="hold" id="33" nodeType="withEffect" presetClass="entr" presetID="3" presetSubtype="10">
                                  <p:stCondLst>
                                    <p:cond delay="0"/>
                                  </p:stCondLst>
                                  <p:childTnLst>
                                    <p:set>
                                      <p:cBhvr>
                                        <p:cTn dur="1" fill="hold" id="34">
                                          <p:stCondLst>
                                            <p:cond delay="0"/>
                                          </p:stCondLst>
                                        </p:cTn>
                                        <p:tgtEl>
                                          <p:spTgt spid="1049387">
                                            <p:txEl>
                                              <p:charRg st="182" end="209"/>
                                            </p:txEl>
                                          </p:spTgt>
                                        </p:tgtEl>
                                        <p:attrNameLst>
                                          <p:attrName>style.visibility</p:attrName>
                                        </p:attrNameLst>
                                      </p:cBhvr>
                                      <p:to>
                                        <p:strVal val="visible"/>
                                      </p:to>
                                    </p:set>
                                    <p:animEffect transition="in" filter="blinds(horizontal)">
                                      <p:cBhvr>
                                        <p:cTn dur="500" id="35"/>
                                        <p:tgtEl>
                                          <p:spTgt spid="1049387">
                                            <p:txEl>
                                              <p:charRg st="182" end="209"/>
                                            </p:txEl>
                                          </p:spTgt>
                                        </p:tgtEl>
                                      </p:cBhvr>
                                    </p:animEffect>
                                  </p:childTnLst>
                                </p:cTn>
                              </p:par>
                              <p:par>
                                <p:cTn fill="hold" id="36" nodeType="withEffect" presetClass="entr" presetID="3" presetSubtype="10">
                                  <p:stCondLst>
                                    <p:cond delay="0"/>
                                  </p:stCondLst>
                                  <p:childTnLst>
                                    <p:set>
                                      <p:cBhvr>
                                        <p:cTn dur="1" fill="hold" id="37">
                                          <p:stCondLst>
                                            <p:cond delay="0"/>
                                          </p:stCondLst>
                                        </p:cTn>
                                        <p:tgtEl>
                                          <p:spTgt spid="1049387">
                                            <p:txEl>
                                              <p:charRg st="209" end="221"/>
                                            </p:txEl>
                                          </p:spTgt>
                                        </p:tgtEl>
                                        <p:attrNameLst>
                                          <p:attrName>style.visibility</p:attrName>
                                        </p:attrNameLst>
                                      </p:cBhvr>
                                      <p:to>
                                        <p:strVal val="visible"/>
                                      </p:to>
                                    </p:set>
                                    <p:animEffect transition="in" filter="blinds(horizontal)">
                                      <p:cBhvr>
                                        <p:cTn dur="500" id="38"/>
                                        <p:tgtEl>
                                          <p:spTgt spid="1049387">
                                            <p:txEl>
                                              <p:charRg st="209" end="221"/>
                                            </p:txEl>
                                          </p:spTgt>
                                        </p:tgtEl>
                                      </p:cBhvr>
                                    </p:animEffect>
                                  </p:childTnLst>
                                </p:cTn>
                              </p:par>
                              <p:par>
                                <p:cTn fill="hold" id="39" nodeType="withEffect" presetClass="entr" presetID="3" presetSubtype="10">
                                  <p:stCondLst>
                                    <p:cond delay="0"/>
                                  </p:stCondLst>
                                  <p:childTnLst>
                                    <p:set>
                                      <p:cBhvr>
                                        <p:cTn dur="1" fill="hold" id="40">
                                          <p:stCondLst>
                                            <p:cond delay="0"/>
                                          </p:stCondLst>
                                        </p:cTn>
                                        <p:tgtEl>
                                          <p:spTgt spid="1049387">
                                            <p:txEl>
                                              <p:charRg st="221" end="251"/>
                                            </p:txEl>
                                          </p:spTgt>
                                        </p:tgtEl>
                                        <p:attrNameLst>
                                          <p:attrName>style.visibility</p:attrName>
                                        </p:attrNameLst>
                                      </p:cBhvr>
                                      <p:to>
                                        <p:strVal val="visible"/>
                                      </p:to>
                                    </p:set>
                                    <p:animEffect transition="in" filter="blinds(horizontal)">
                                      <p:cBhvr>
                                        <p:cTn dur="500" id="41"/>
                                        <p:tgtEl>
                                          <p:spTgt spid="1049387">
                                            <p:txEl>
                                              <p:charRg st="221" end="251"/>
                                            </p:txEl>
                                          </p:spTgt>
                                        </p:tgtEl>
                                      </p:cBhvr>
                                    </p:animEffect>
                                  </p:childTnLst>
                                </p:cTn>
                              </p:par>
                              <p:par>
                                <p:cTn fill="hold" id="42" nodeType="withEffect" presetClass="entr" presetID="3" presetSubtype="10">
                                  <p:stCondLst>
                                    <p:cond delay="0"/>
                                  </p:stCondLst>
                                  <p:childTnLst>
                                    <p:set>
                                      <p:cBhvr>
                                        <p:cTn dur="1" fill="hold" id="43">
                                          <p:stCondLst>
                                            <p:cond delay="0"/>
                                          </p:stCondLst>
                                        </p:cTn>
                                        <p:tgtEl>
                                          <p:spTgt spid="1049387">
                                            <p:txEl>
                                              <p:charRg st="251" end="281"/>
                                            </p:txEl>
                                          </p:spTgt>
                                        </p:tgtEl>
                                        <p:attrNameLst>
                                          <p:attrName>style.visibility</p:attrName>
                                        </p:attrNameLst>
                                      </p:cBhvr>
                                      <p:to>
                                        <p:strVal val="visible"/>
                                      </p:to>
                                    </p:set>
                                    <p:animEffect transition="in" filter="blinds(horizontal)">
                                      <p:cBhvr>
                                        <p:cTn dur="500" id="44"/>
                                        <p:tgtEl>
                                          <p:spTgt spid="1049387">
                                            <p:txEl>
                                              <p:charRg st="251" end="281"/>
                                            </p:txEl>
                                          </p:spTgt>
                                        </p:tgtEl>
                                      </p:cBhvr>
                                    </p:animEffect>
                                  </p:childTnLst>
                                </p:cTn>
                              </p:par>
                              <p:par>
                                <p:cTn fill="hold" id="45" nodeType="withEffect" presetClass="entr" presetID="3" presetSubtype="10">
                                  <p:stCondLst>
                                    <p:cond delay="0"/>
                                  </p:stCondLst>
                                  <p:childTnLst>
                                    <p:set>
                                      <p:cBhvr>
                                        <p:cTn dur="1" fill="hold" id="46">
                                          <p:stCondLst>
                                            <p:cond delay="0"/>
                                          </p:stCondLst>
                                        </p:cTn>
                                        <p:tgtEl>
                                          <p:spTgt spid="1049387">
                                            <p:txEl>
                                              <p:charRg st="281" end="334"/>
                                            </p:txEl>
                                          </p:spTgt>
                                        </p:tgtEl>
                                        <p:attrNameLst>
                                          <p:attrName>style.visibility</p:attrName>
                                        </p:attrNameLst>
                                      </p:cBhvr>
                                      <p:to>
                                        <p:strVal val="visible"/>
                                      </p:to>
                                    </p:set>
                                    <p:animEffect transition="in" filter="blinds(horizontal)">
                                      <p:cBhvr>
                                        <p:cTn dur="500" id="47"/>
                                        <p:tgtEl>
                                          <p:spTgt spid="1049387">
                                            <p:txEl>
                                              <p:charRg st="281" end="3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showMasterSp="1">
  <p:cSld>
    <p:spTree>
      <p:nvGrpSpPr>
        <p:cNvPr id="370" name=""/>
        <p:cNvGrpSpPr/>
        <p:nvPr/>
      </p:nvGrpSpPr>
      <p:grpSpPr>
        <a:xfrm rot="0">
          <a:off x="0" y="0"/>
          <a:ext cx="0" cy="0"/>
          <a:chOff x="0" y="0"/>
          <a:chExt cx="0" cy="0"/>
        </a:xfrm>
      </p:grpSpPr>
      <p:sp>
        <p:nvSpPr>
          <p:cNvPr id="1049391" name="标题 336897"/>
          <p:cNvSpPr/>
          <p:nvPr>
            <p:ph type="title" sz="full" idx="0"/>
          </p:nvPr>
        </p:nvSpPr>
        <p:spPr>
          <a:xfrm rot="0">
            <a:off x="1150937" y="214312"/>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533400" latinLnBrk="1" lvl="0" marL="533400"/>
            <a:r>
              <a:rPr altLang="zh-CN" lang="en-US"/>
              <a:t>5.2.1 </a:t>
            </a:r>
            <a:r>
              <a:rPr altLang="en-US" lang="zh-CN"/>
              <a:t>顺序结构</a:t>
            </a:r>
          </a:p>
        </p:txBody>
      </p:sp>
      <p:sp>
        <p:nvSpPr>
          <p:cNvPr id="1049392" name="文本占位符 336898"/>
          <p:cNvSpPr/>
          <p:nvPr>
            <p:ph type="body" sz="full" idx="1"/>
          </p:nvPr>
        </p:nvSpPr>
        <p:spPr>
          <a:xfrm rot="0">
            <a:off x="971550" y="1196975"/>
            <a:ext cx="7772400" cy="49688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90000"/>
              </a:lnSpc>
              <a:buNone/>
            </a:pPr>
            <a:r>
              <a:rPr altLang="en-US" sz="2000" lang="zh-CN">
                <a:solidFill>
                  <a:srgbClr val="0000FF"/>
                </a:solidFill>
              </a:rPr>
              <a:t>例</a:t>
            </a:r>
            <a:r>
              <a:rPr altLang="zh-CN" sz="2000" lang="en-US">
                <a:solidFill>
                  <a:srgbClr val="0000FF"/>
                </a:solidFill>
              </a:rPr>
              <a:t>5.2  </a:t>
            </a:r>
            <a:r>
              <a:rPr altLang="en-US" sz="2000" lang="zh-CN">
                <a:solidFill>
                  <a:srgbClr val="0000FF"/>
                </a:solidFill>
              </a:rPr>
              <a:t>求一元二次方程                                的根。</a:t>
            </a:r>
          </a:p>
          <a:p>
            <a:pPr eaLnBrk="1" hangingPunct="1" latinLnBrk="1" lvl="0">
              <a:lnSpc>
                <a:spcPct val="90000"/>
              </a:lnSpc>
              <a:buNone/>
            </a:pPr>
            <a:r>
              <a:rPr altLang="zh-CN" sz="2000" lang="en-US"/>
              <a:t>由于Matlab</a:t>
            </a:r>
            <a:r>
              <a:rPr altLang="en-US" sz="2000" lang="zh-CN"/>
              <a:t>能进行复数运算，所以不需要判断方程的判别式，</a:t>
            </a:r>
          </a:p>
          <a:p>
            <a:pPr eaLnBrk="1" hangingPunct="1" latinLnBrk="1" lvl="0">
              <a:lnSpc>
                <a:spcPct val="90000"/>
              </a:lnSpc>
              <a:buNone/>
            </a:pPr>
            <a:r>
              <a:rPr altLang="en-US" sz="2000" lang="zh-CN"/>
              <a:t>可直接根据求根公式求根。</a:t>
            </a:r>
          </a:p>
          <a:p>
            <a:pPr eaLnBrk="1" hangingPunct="1" latinLnBrk="1" lvl="0">
              <a:lnSpc>
                <a:spcPct val="90000"/>
              </a:lnSpc>
              <a:buNone/>
            </a:pPr>
            <a:r>
              <a:rPr altLang="en-US" sz="2000" lang="zh-CN">
                <a:solidFill>
                  <a:srgbClr val="0000FF"/>
                </a:solidFill>
              </a:rPr>
              <a:t>程序如下：</a:t>
            </a:r>
          </a:p>
          <a:p>
            <a:pPr eaLnBrk="1" hangingPunct="1" latinLnBrk="1" lvl="0">
              <a:lnSpc>
                <a:spcPct val="90000"/>
              </a:lnSpc>
              <a:buNone/>
            </a:pPr>
            <a:r>
              <a:rPr altLang="zh-CN" sz="2000" lang="en-US">
                <a:solidFill>
                  <a:schemeClr val="hlink"/>
                </a:solidFill>
              </a:rPr>
              <a:t>a = input('a=?');</a:t>
            </a:r>
          </a:p>
          <a:p>
            <a:pPr eaLnBrk="1" hangingPunct="1" latinLnBrk="1" lvl="0">
              <a:lnSpc>
                <a:spcPct val="90000"/>
              </a:lnSpc>
              <a:buNone/>
            </a:pPr>
            <a:r>
              <a:rPr altLang="zh-CN" sz="2000" lang="en-US">
                <a:solidFill>
                  <a:schemeClr val="hlink"/>
                </a:solidFill>
              </a:rPr>
              <a:t>b = input('b=?');</a:t>
            </a:r>
          </a:p>
          <a:p>
            <a:pPr eaLnBrk="1" hangingPunct="1" latinLnBrk="1" lvl="0">
              <a:lnSpc>
                <a:spcPct val="90000"/>
              </a:lnSpc>
              <a:buNone/>
            </a:pPr>
            <a:r>
              <a:rPr altLang="zh-CN" sz="2000" lang="en-US">
                <a:solidFill>
                  <a:schemeClr val="hlink"/>
                </a:solidFill>
              </a:rPr>
              <a:t>c = input('c=?');</a:t>
            </a:r>
          </a:p>
          <a:p>
            <a:pPr eaLnBrk="1" hangingPunct="1" latinLnBrk="1" lvl="0">
              <a:lnSpc>
                <a:spcPct val="90000"/>
              </a:lnSpc>
              <a:buNone/>
            </a:pPr>
            <a:r>
              <a:rPr altLang="zh-CN" sz="2000" lang="en-US">
                <a:solidFill>
                  <a:schemeClr val="hlink"/>
                </a:solidFill>
              </a:rPr>
              <a:t>d = b</a:t>
            </a:r>
            <a:r>
              <a:rPr altLang="zh-CN" sz="2000" lang="en-US">
                <a:solidFill>
                  <a:schemeClr val="hlink"/>
                </a:solidFill>
              </a:rPr>
              <a:t>*b-4</a:t>
            </a:r>
            <a:r>
              <a:rPr altLang="zh-CN" sz="2000" lang="en-US">
                <a:solidFill>
                  <a:schemeClr val="hlink"/>
                </a:solidFill>
              </a:rPr>
              <a:t>*a</a:t>
            </a:r>
            <a:r>
              <a:rPr altLang="zh-CN" sz="2000" lang="en-US">
                <a:solidFill>
                  <a:schemeClr val="hlink"/>
                </a:solidFill>
              </a:rPr>
              <a:t>*c;</a:t>
            </a:r>
          </a:p>
          <a:p>
            <a:pPr eaLnBrk="1" hangingPunct="1" latinLnBrk="1" lvl="0">
              <a:lnSpc>
                <a:spcPct val="90000"/>
              </a:lnSpc>
              <a:buNone/>
            </a:pPr>
            <a:r>
              <a:rPr altLang="zh-CN" sz="2000" lang="en-US">
                <a:solidFill>
                  <a:schemeClr val="hlink"/>
                </a:solidFill>
              </a:rPr>
              <a:t>x = [(-b+sqrt(d))/(2</a:t>
            </a:r>
            <a:r>
              <a:rPr altLang="zh-CN" sz="2000" lang="en-US">
                <a:solidFill>
                  <a:schemeClr val="hlink"/>
                </a:solidFill>
              </a:rPr>
              <a:t>*a),(-b-sqrt(d))/(2</a:t>
            </a:r>
            <a:r>
              <a:rPr altLang="zh-CN" sz="2000" lang="en-US">
                <a:solidFill>
                  <a:schemeClr val="hlink"/>
                </a:solidFill>
              </a:rPr>
              <a:t>*a)];</a:t>
            </a:r>
          </a:p>
          <a:p>
            <a:pPr eaLnBrk="1" hangingPunct="1" latinLnBrk="1" lvl="0">
              <a:lnSpc>
                <a:spcPct val="90000"/>
              </a:lnSpc>
              <a:buNone/>
            </a:pPr>
            <a:r>
              <a:rPr altLang="zh-CN" sz="2000" lang="en-US">
                <a:solidFill>
                  <a:schemeClr val="hlink"/>
                </a:solidFill>
              </a:rPr>
              <a:t>disp(['x1=',num2str(x(1)),',x2=',num2str(x(2))]);</a:t>
            </a:r>
          </a:p>
          <a:p>
            <a:pPr eaLnBrk="1" hangingPunct="1" latinLnBrk="1" lvl="0">
              <a:lnSpc>
                <a:spcPct val="90000"/>
              </a:lnSpc>
              <a:buNone/>
            </a:pPr>
            <a:r>
              <a:rPr altLang="en-US" sz="2000" lang="zh-CN">
                <a:solidFill>
                  <a:srgbClr val="0000FF"/>
                </a:solidFill>
              </a:rPr>
              <a:t>程序输出为：</a:t>
            </a:r>
          </a:p>
          <a:p>
            <a:pPr eaLnBrk="1" hangingPunct="1" latinLnBrk="1" lvl="0">
              <a:lnSpc>
                <a:spcPct val="90000"/>
              </a:lnSpc>
              <a:buNone/>
            </a:pPr>
            <a:r>
              <a:rPr altLang="zh-CN" sz="2000" lang="pt-BR"/>
              <a:t>a=?4</a:t>
            </a:r>
          </a:p>
          <a:p>
            <a:pPr eaLnBrk="1" hangingPunct="1" latinLnBrk="1" lvl="0">
              <a:lnSpc>
                <a:spcPct val="90000"/>
              </a:lnSpc>
              <a:buNone/>
            </a:pPr>
            <a:r>
              <a:rPr altLang="zh-CN" sz="2000" lang="pt-BR"/>
              <a:t>b=?78</a:t>
            </a:r>
          </a:p>
          <a:p>
            <a:pPr eaLnBrk="1" hangingPunct="1" latinLnBrk="1" lvl="0">
              <a:lnSpc>
                <a:spcPct val="90000"/>
              </a:lnSpc>
              <a:buNone/>
            </a:pPr>
            <a:r>
              <a:rPr altLang="zh-CN" sz="2000" lang="pt-BR"/>
              <a:t>c=?54</a:t>
            </a:r>
          </a:p>
          <a:p>
            <a:pPr eaLnBrk="1" hangingPunct="1" latinLnBrk="1" lvl="0">
              <a:lnSpc>
                <a:spcPct val="90000"/>
              </a:lnSpc>
              <a:buNone/>
            </a:pPr>
            <a:r>
              <a:rPr altLang="zh-CN" sz="2000" lang="pt-BR"/>
              <a:t>x1=-0.7188,x2=-18.7812</a:t>
            </a:r>
          </a:p>
        </p:txBody>
      </p:sp>
      <p:graphicFrame>
        <p:nvGraphicFramePr>
          <p:cNvPr id="4194326" name=""/>
          <p:cNvGraphicFramePr>
            <a:graphicFrameLocks/>
          </p:cNvGraphicFramePr>
          <p:nvPr/>
        </p:nvGraphicFramePr>
        <p:xfrm rot="0">
          <a:off x="3708400" y="1196975"/>
          <a:ext cx="1836737" cy="320675"/>
        </p:xfrm>
        <a:graphic>
          <a:graphicData uri="http://schemas.openxmlformats.org/presentationml/2006/ole">
            <mc:AlternateContent xmlns:mc="http://schemas.openxmlformats.org/markup-compatibility/2006">
              <mc:Choice xmlns:v="urn:schemas-microsoft-com:vml" Requires="v">
                <p:oleObj r:id="rId1" spid="" imgH="320675" imgW="1836737" showAsIcon="0" progId="Equation.DSMT4">
                  <p:embed followColorScheme="full"/>
                  <p:pic>
                    <p:nvPicPr>
                      <p:cNvPr id="2097213" name="对象 336899"/>
                      <p:cNvPicPr>
                        <a:picLocks/>
                      </p:cNvPicPr>
                      <p:nvPr/>
                    </p:nvPicPr>
                    <p:blipFill>
                      <a:blip xmlns:r="http://schemas.openxmlformats.org/officeDocument/2006/relationships" r:embed="rId2"/>
                      <a:srcRect l="0" t="0" r="0" b="0"/>
                      <a:stretch>
                        <a:fillRect/>
                      </a:stretch>
                    </p:blipFill>
                    <p:spPr>
                      <a:xfrm rot="0">
                        <a:off x="3708400" y="1196975"/>
                        <a:ext cx="1836737" cy="320675"/>
                      </a:xfrm>
                      <a:prstGeom prst="rect"/>
                      <a:noFill/>
                      <a:ln>
                        <a:noFill/>
                      </a:ln>
                    </p:spPr>
                  </p:pic>
                </p:oleObj>
              </mc:Choice>
              <mc:Fallback>
                <p:oleObj r:id="rId1" spid="" imgH="320675" imgW="1836737" showAsIcon="0" progId="Equation.DSMT4">
                  <p:embed followColorScheme="full"/>
                  <p:pic>
                    <p:nvPicPr>
                      <p:cNvPr id="2097213" name="对象 336899"/>
                      <p:cNvPicPr>
                        <a:picLocks/>
                      </p:cNvPicPr>
                      <p:nvPr/>
                    </p:nvPicPr>
                    <p:blipFill>
                      <a:blip xmlns:r="http://schemas.openxmlformats.org/officeDocument/2006/relationships" r:embed="rId2"/>
                      <a:srcRect l="0" t="0" r="0" b="0"/>
                      <a:stretch>
                        <a:fillRect/>
                      </a:stretch>
                    </p:blipFill>
                    <p:spPr>
                      <a:xfrm rot="0">
                        <a:off x="3708400" y="1196975"/>
                        <a:ext cx="1836737" cy="320675"/>
                      </a:xfrm>
                      <a:prstGeom prst="rect"/>
                      <a:noFill/>
                      <a:ln>
                        <a:noFill/>
                      </a:ln>
                    </p:spPr>
                  </p:pic>
                </p:oleObj>
              </mc:Fallback>
            </mc:AlternateContent>
          </a:graphicData>
        </a:graphic>
      </p:graphicFrame>
      <p:sp>
        <p:nvSpPr>
          <p:cNvPr id="104939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39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39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124</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392">
                                            <p:txEl>
                                              <p:charRg st="49" end="80"/>
                                            </p:txEl>
                                          </p:spTgt>
                                        </p:tgtEl>
                                        <p:attrNameLst>
                                          <p:attrName>style.visibility</p:attrName>
                                        </p:attrNameLst>
                                      </p:cBhvr>
                                      <p:to>
                                        <p:strVal val="visible"/>
                                      </p:to>
                                    </p:set>
                                    <p:animEffect transition="in" filter="blinds(horizontal)">
                                      <p:cBhvr>
                                        <p:cTn dur="500" id="7"/>
                                        <p:tgtEl>
                                          <p:spTgt spid="1049392">
                                            <p:txEl>
                                              <p:charRg st="49" end="80"/>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392">
                                            <p:txEl>
                                              <p:charRg st="80" end="93"/>
                                            </p:txEl>
                                          </p:spTgt>
                                        </p:tgtEl>
                                        <p:attrNameLst>
                                          <p:attrName>style.visibility</p:attrName>
                                        </p:attrNameLst>
                                      </p:cBhvr>
                                      <p:to>
                                        <p:strVal val="visible"/>
                                      </p:to>
                                    </p:set>
                                    <p:animEffect transition="in" filter="blinds(horizontal)">
                                      <p:cBhvr>
                                        <p:cTn dur="500" id="10"/>
                                        <p:tgtEl>
                                          <p:spTgt spid="1049392">
                                            <p:txEl>
                                              <p:charRg st="80" end="93"/>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1049392">
                                            <p:txEl>
                                              <p:charRg st="93" end="99"/>
                                            </p:txEl>
                                          </p:spTgt>
                                        </p:tgtEl>
                                        <p:attrNameLst>
                                          <p:attrName>style.visibility</p:attrName>
                                        </p:attrNameLst>
                                      </p:cBhvr>
                                      <p:to>
                                        <p:strVal val="visible"/>
                                      </p:to>
                                    </p:set>
                                    <p:animEffect transition="in" filter="blinds(horizontal)">
                                      <p:cBhvr>
                                        <p:cTn dur="500" id="15"/>
                                        <p:tgtEl>
                                          <p:spTgt spid="1049392">
                                            <p:txEl>
                                              <p:charRg st="93" end="99"/>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392">
                                            <p:txEl>
                                              <p:charRg st="99" end="117"/>
                                            </p:txEl>
                                          </p:spTgt>
                                        </p:tgtEl>
                                        <p:attrNameLst>
                                          <p:attrName>style.visibility</p:attrName>
                                        </p:attrNameLst>
                                      </p:cBhvr>
                                      <p:to>
                                        <p:strVal val="visible"/>
                                      </p:to>
                                    </p:set>
                                    <p:animEffect transition="in" filter="blinds(horizontal)">
                                      <p:cBhvr>
                                        <p:cTn dur="500" id="18"/>
                                        <p:tgtEl>
                                          <p:spTgt spid="1049392">
                                            <p:txEl>
                                              <p:charRg st="99" end="117"/>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392">
                                            <p:txEl>
                                              <p:charRg st="117" end="135"/>
                                            </p:txEl>
                                          </p:spTgt>
                                        </p:tgtEl>
                                        <p:attrNameLst>
                                          <p:attrName>style.visibility</p:attrName>
                                        </p:attrNameLst>
                                      </p:cBhvr>
                                      <p:to>
                                        <p:strVal val="visible"/>
                                      </p:to>
                                    </p:set>
                                    <p:animEffect transition="in" filter="blinds(horizontal)">
                                      <p:cBhvr>
                                        <p:cTn dur="500" id="21"/>
                                        <p:tgtEl>
                                          <p:spTgt spid="1049392">
                                            <p:txEl>
                                              <p:charRg st="117" end="135"/>
                                            </p:txEl>
                                          </p:spTgt>
                                        </p:tgtEl>
                                      </p:cBhvr>
                                    </p:animEffect>
                                  </p:childTnLst>
                                </p:cTn>
                              </p:par>
                              <p:par>
                                <p:cTn fill="hold" id="22" nodeType="withEffect" presetClass="entr" presetID="3" presetSubtype="10">
                                  <p:stCondLst>
                                    <p:cond delay="0"/>
                                  </p:stCondLst>
                                  <p:childTnLst>
                                    <p:set>
                                      <p:cBhvr>
                                        <p:cTn dur="1" fill="hold" id="23">
                                          <p:stCondLst>
                                            <p:cond delay="0"/>
                                          </p:stCondLst>
                                        </p:cTn>
                                        <p:tgtEl>
                                          <p:spTgt spid="1049392">
                                            <p:txEl>
                                              <p:charRg st="135" end="153"/>
                                            </p:txEl>
                                          </p:spTgt>
                                        </p:tgtEl>
                                        <p:attrNameLst>
                                          <p:attrName>style.visibility</p:attrName>
                                        </p:attrNameLst>
                                      </p:cBhvr>
                                      <p:to>
                                        <p:strVal val="visible"/>
                                      </p:to>
                                    </p:set>
                                    <p:animEffect transition="in" filter="blinds(horizontal)">
                                      <p:cBhvr>
                                        <p:cTn dur="500" id="24"/>
                                        <p:tgtEl>
                                          <p:spTgt spid="1049392">
                                            <p:txEl>
                                              <p:charRg st="135" end="153"/>
                                            </p:txEl>
                                          </p:spTgt>
                                        </p:tgtEl>
                                      </p:cBhvr>
                                    </p:animEffect>
                                  </p:childTnLst>
                                </p:cTn>
                              </p:par>
                              <p:par>
                                <p:cTn fill="hold" id="25" nodeType="withEffect" presetClass="entr" presetID="3" presetSubtype="10">
                                  <p:stCondLst>
                                    <p:cond delay="0"/>
                                  </p:stCondLst>
                                  <p:childTnLst>
                                    <p:set>
                                      <p:cBhvr>
                                        <p:cTn dur="1" fill="hold" id="26">
                                          <p:stCondLst>
                                            <p:cond delay="0"/>
                                          </p:stCondLst>
                                        </p:cTn>
                                        <p:tgtEl>
                                          <p:spTgt spid="1049392">
                                            <p:txEl>
                                              <p:charRg st="153" end="168"/>
                                            </p:txEl>
                                          </p:spTgt>
                                        </p:tgtEl>
                                        <p:attrNameLst>
                                          <p:attrName>style.visibility</p:attrName>
                                        </p:attrNameLst>
                                      </p:cBhvr>
                                      <p:to>
                                        <p:strVal val="visible"/>
                                      </p:to>
                                    </p:set>
                                    <p:animEffect transition="in" filter="blinds(horizontal)">
                                      <p:cBhvr>
                                        <p:cTn dur="500" id="27"/>
                                        <p:tgtEl>
                                          <p:spTgt spid="1049392">
                                            <p:txEl>
                                              <p:charRg st="153" end="168"/>
                                            </p:txEl>
                                          </p:spTgt>
                                        </p:tgtEl>
                                      </p:cBhvr>
                                    </p:animEffect>
                                  </p:childTnLst>
                                </p:cTn>
                              </p:par>
                              <p:par>
                                <p:cTn fill="hold" id="28" nodeType="withEffect" presetClass="entr" presetID="3" presetSubtype="10">
                                  <p:stCondLst>
                                    <p:cond delay="0"/>
                                  </p:stCondLst>
                                  <p:childTnLst>
                                    <p:set>
                                      <p:cBhvr>
                                        <p:cTn dur="1" fill="hold" id="29">
                                          <p:stCondLst>
                                            <p:cond delay="0"/>
                                          </p:stCondLst>
                                        </p:cTn>
                                        <p:tgtEl>
                                          <p:spTgt spid="1049392">
                                            <p:txEl>
                                              <p:charRg st="168" end="213"/>
                                            </p:txEl>
                                          </p:spTgt>
                                        </p:tgtEl>
                                        <p:attrNameLst>
                                          <p:attrName>style.visibility</p:attrName>
                                        </p:attrNameLst>
                                      </p:cBhvr>
                                      <p:to>
                                        <p:strVal val="visible"/>
                                      </p:to>
                                    </p:set>
                                    <p:animEffect transition="in" filter="blinds(horizontal)">
                                      <p:cBhvr>
                                        <p:cTn dur="500" id="30"/>
                                        <p:tgtEl>
                                          <p:spTgt spid="1049392">
                                            <p:txEl>
                                              <p:charRg st="168" end="213"/>
                                            </p:txEl>
                                          </p:spTgt>
                                        </p:tgtEl>
                                      </p:cBhvr>
                                    </p:animEffect>
                                  </p:childTnLst>
                                </p:cTn>
                              </p:par>
                              <p:par>
                                <p:cTn fill="hold" id="31" nodeType="withEffect" presetClass="entr" presetID="3" presetSubtype="10">
                                  <p:stCondLst>
                                    <p:cond delay="0"/>
                                  </p:stCondLst>
                                  <p:childTnLst>
                                    <p:set>
                                      <p:cBhvr>
                                        <p:cTn dur="1" fill="hold" id="32">
                                          <p:stCondLst>
                                            <p:cond delay="0"/>
                                          </p:stCondLst>
                                        </p:cTn>
                                        <p:tgtEl>
                                          <p:spTgt spid="1049392">
                                            <p:txEl>
                                              <p:charRg st="213" end="263"/>
                                            </p:txEl>
                                          </p:spTgt>
                                        </p:tgtEl>
                                        <p:attrNameLst>
                                          <p:attrName>style.visibility</p:attrName>
                                        </p:attrNameLst>
                                      </p:cBhvr>
                                      <p:to>
                                        <p:strVal val="visible"/>
                                      </p:to>
                                    </p:set>
                                    <p:animEffect transition="in" filter="blinds(horizontal)">
                                      <p:cBhvr>
                                        <p:cTn dur="500" id="33"/>
                                        <p:tgtEl>
                                          <p:spTgt spid="1049392">
                                            <p:txEl>
                                              <p:charRg st="213" end="263"/>
                                            </p:txEl>
                                          </p:spTgt>
                                        </p:tgtEl>
                                      </p:cBhvr>
                                    </p:animEffect>
                                  </p:childTnLst>
                                </p:cTn>
                              </p:par>
                            </p:childTnLst>
                          </p:cTn>
                        </p:par>
                      </p:childTnLst>
                    </p:cTn>
                  </p:par>
                  <p:par>
                    <p:cTn fill="hold" id="34" nodeType="clickPar">
                      <p:stCondLst>
                        <p:cond delay="indefinite"/>
                      </p:stCondLst>
                      <p:childTnLst>
                        <p:par>
                          <p:cTn fill="hold" id="35" nodeType="withGroup">
                            <p:stCondLst>
                              <p:cond delay="0"/>
                            </p:stCondLst>
                            <p:childTnLst>
                              <p:par>
                                <p:cTn fill="hold" id="36" nodeType="clickEffect" presetClass="entr" presetID="3" presetSubtype="10">
                                  <p:stCondLst>
                                    <p:cond delay="0"/>
                                  </p:stCondLst>
                                  <p:childTnLst>
                                    <p:set>
                                      <p:cBhvr>
                                        <p:cTn dur="1" fill="hold" id="37">
                                          <p:stCondLst>
                                            <p:cond delay="0"/>
                                          </p:stCondLst>
                                        </p:cTn>
                                        <p:tgtEl>
                                          <p:spTgt spid="1049392">
                                            <p:txEl>
                                              <p:charRg st="263" end="270"/>
                                            </p:txEl>
                                          </p:spTgt>
                                        </p:tgtEl>
                                        <p:attrNameLst>
                                          <p:attrName>style.visibility</p:attrName>
                                        </p:attrNameLst>
                                      </p:cBhvr>
                                      <p:to>
                                        <p:strVal val="visible"/>
                                      </p:to>
                                    </p:set>
                                    <p:animEffect transition="in" filter="blinds(horizontal)">
                                      <p:cBhvr>
                                        <p:cTn dur="500" id="38"/>
                                        <p:tgtEl>
                                          <p:spTgt spid="1049392">
                                            <p:txEl>
                                              <p:charRg st="263" end="270"/>
                                            </p:txEl>
                                          </p:spTgt>
                                        </p:tgtEl>
                                      </p:cBhvr>
                                    </p:animEffect>
                                  </p:childTnLst>
                                </p:cTn>
                              </p:par>
                              <p:par>
                                <p:cTn fill="hold" id="39" nodeType="withEffect" presetClass="entr" presetID="3" presetSubtype="10">
                                  <p:stCondLst>
                                    <p:cond delay="0"/>
                                  </p:stCondLst>
                                  <p:childTnLst>
                                    <p:set>
                                      <p:cBhvr>
                                        <p:cTn dur="1" fill="hold" id="40">
                                          <p:stCondLst>
                                            <p:cond delay="0"/>
                                          </p:stCondLst>
                                        </p:cTn>
                                        <p:tgtEl>
                                          <p:spTgt spid="1049392">
                                            <p:txEl>
                                              <p:charRg st="270" end="275"/>
                                            </p:txEl>
                                          </p:spTgt>
                                        </p:tgtEl>
                                        <p:attrNameLst>
                                          <p:attrName>style.visibility</p:attrName>
                                        </p:attrNameLst>
                                      </p:cBhvr>
                                      <p:to>
                                        <p:strVal val="visible"/>
                                      </p:to>
                                    </p:set>
                                    <p:animEffect transition="in" filter="blinds(horizontal)">
                                      <p:cBhvr>
                                        <p:cTn dur="500" id="41"/>
                                        <p:tgtEl>
                                          <p:spTgt spid="1049392">
                                            <p:txEl>
                                              <p:charRg st="270" end="275"/>
                                            </p:txEl>
                                          </p:spTgt>
                                        </p:tgtEl>
                                      </p:cBhvr>
                                    </p:animEffect>
                                  </p:childTnLst>
                                </p:cTn>
                              </p:par>
                              <p:par>
                                <p:cTn fill="hold" id="42" nodeType="withEffect" presetClass="entr" presetID="3" presetSubtype="10">
                                  <p:stCondLst>
                                    <p:cond delay="0"/>
                                  </p:stCondLst>
                                  <p:childTnLst>
                                    <p:set>
                                      <p:cBhvr>
                                        <p:cTn dur="1" fill="hold" id="43">
                                          <p:stCondLst>
                                            <p:cond delay="0"/>
                                          </p:stCondLst>
                                        </p:cTn>
                                        <p:tgtEl>
                                          <p:spTgt spid="1049392">
                                            <p:txEl>
                                              <p:charRg st="275" end="281"/>
                                            </p:txEl>
                                          </p:spTgt>
                                        </p:tgtEl>
                                        <p:attrNameLst>
                                          <p:attrName>style.visibility</p:attrName>
                                        </p:attrNameLst>
                                      </p:cBhvr>
                                      <p:to>
                                        <p:strVal val="visible"/>
                                      </p:to>
                                    </p:set>
                                    <p:animEffect transition="in" filter="blinds(horizontal)">
                                      <p:cBhvr>
                                        <p:cTn dur="500" id="44"/>
                                        <p:tgtEl>
                                          <p:spTgt spid="1049392">
                                            <p:txEl>
                                              <p:charRg st="275" end="281"/>
                                            </p:txEl>
                                          </p:spTgt>
                                        </p:tgtEl>
                                      </p:cBhvr>
                                    </p:animEffect>
                                  </p:childTnLst>
                                </p:cTn>
                              </p:par>
                              <p:par>
                                <p:cTn fill="hold" id="45" nodeType="withEffect" presetClass="entr" presetID="3" presetSubtype="10">
                                  <p:stCondLst>
                                    <p:cond delay="0"/>
                                  </p:stCondLst>
                                  <p:childTnLst>
                                    <p:set>
                                      <p:cBhvr>
                                        <p:cTn dur="1" fill="hold" id="46">
                                          <p:stCondLst>
                                            <p:cond delay="0"/>
                                          </p:stCondLst>
                                        </p:cTn>
                                        <p:tgtEl>
                                          <p:spTgt spid="1049392">
                                            <p:txEl>
                                              <p:charRg st="281" end="287"/>
                                            </p:txEl>
                                          </p:spTgt>
                                        </p:tgtEl>
                                        <p:attrNameLst>
                                          <p:attrName>style.visibility</p:attrName>
                                        </p:attrNameLst>
                                      </p:cBhvr>
                                      <p:to>
                                        <p:strVal val="visible"/>
                                      </p:to>
                                    </p:set>
                                    <p:animEffect transition="in" filter="blinds(horizontal)">
                                      <p:cBhvr>
                                        <p:cTn dur="500" id="47"/>
                                        <p:tgtEl>
                                          <p:spTgt spid="1049392">
                                            <p:txEl>
                                              <p:charRg st="281" end="287"/>
                                            </p:txEl>
                                          </p:spTgt>
                                        </p:tgtEl>
                                      </p:cBhvr>
                                    </p:animEffect>
                                  </p:childTnLst>
                                </p:cTn>
                              </p:par>
                              <p:par>
                                <p:cTn fill="hold" id="48" nodeType="withEffect" presetClass="entr" presetID="3" presetSubtype="10">
                                  <p:stCondLst>
                                    <p:cond delay="0"/>
                                  </p:stCondLst>
                                  <p:childTnLst>
                                    <p:set>
                                      <p:cBhvr>
                                        <p:cTn dur="1" fill="hold" id="49">
                                          <p:stCondLst>
                                            <p:cond delay="0"/>
                                          </p:stCondLst>
                                        </p:cTn>
                                        <p:tgtEl>
                                          <p:spTgt spid="1049392">
                                            <p:txEl>
                                              <p:charRg st="287" end="310"/>
                                            </p:txEl>
                                          </p:spTgt>
                                        </p:tgtEl>
                                        <p:attrNameLst>
                                          <p:attrName>style.visibility</p:attrName>
                                        </p:attrNameLst>
                                      </p:cBhvr>
                                      <p:to>
                                        <p:strVal val="visible"/>
                                      </p:to>
                                    </p:set>
                                    <p:animEffect transition="in" filter="blinds(horizontal)">
                                      <p:cBhvr>
                                        <p:cTn dur="500" id="50"/>
                                        <p:tgtEl>
                                          <p:spTgt spid="1049392">
                                            <p:txEl>
                                              <p:charRg st="287" end="3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showMasterSp="1">
  <p:cSld>
    <p:spTree>
      <p:nvGrpSpPr>
        <p:cNvPr id="371" name=""/>
        <p:cNvGrpSpPr/>
        <p:nvPr/>
      </p:nvGrpSpPr>
      <p:grpSpPr>
        <a:xfrm rot="0">
          <a:off x="0" y="0"/>
          <a:ext cx="0" cy="0"/>
          <a:chOff x="0" y="0"/>
          <a:chExt cx="0" cy="0"/>
        </a:xfrm>
      </p:grpSpPr>
      <p:sp>
        <p:nvSpPr>
          <p:cNvPr id="1049396" name="标题 337921"/>
          <p:cNvSpPr/>
          <p:nvPr>
            <p:ph type="title" sz="full" idx="0"/>
          </p:nvPr>
        </p:nvSpPr>
        <p:spPr>
          <a:xfrm rot="0">
            <a:off x="1190625" y="3175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533400" latinLnBrk="1" lvl="0" marL="533400"/>
            <a:r>
              <a:rPr altLang="zh-CN" lang="en-US"/>
              <a:t>5.2.1 </a:t>
            </a:r>
            <a:r>
              <a:rPr altLang="en-US" lang="zh-CN"/>
              <a:t>顺序结构</a:t>
            </a:r>
          </a:p>
        </p:txBody>
      </p:sp>
      <p:sp>
        <p:nvSpPr>
          <p:cNvPr id="1049397" name="文本占位符 337922"/>
          <p:cNvSpPr/>
          <p:nvPr>
            <p:ph type="body" sz="full" idx="1"/>
          </p:nvPr>
        </p:nvSpPr>
        <p:spPr>
          <a:xfrm rot="0">
            <a:off x="900112" y="123348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2600" lang="en-US">
                <a:solidFill>
                  <a:srgbClr val="0000FF"/>
                </a:solidFill>
              </a:rPr>
              <a:t>3</a:t>
            </a:r>
            <a:r>
              <a:rPr altLang="en-US" sz="2600" lang="zh-CN">
                <a:solidFill>
                  <a:srgbClr val="0000FF"/>
                </a:solidFill>
              </a:rPr>
              <a:t>、程序的暂停</a:t>
            </a:r>
          </a:p>
          <a:p>
            <a:pPr eaLnBrk="1" hangingPunct="1" latinLnBrk="1" lvl="0">
              <a:buNone/>
            </a:pPr>
            <a:r>
              <a:rPr altLang="zh-CN" sz="2600" lang="en-US"/>
              <a:t>      程序执行过程中暂停，可用pause</a:t>
            </a:r>
            <a:r>
              <a:rPr altLang="en-US" sz="2600" lang="zh-CN"/>
              <a:t>函数，其调用格式为：</a:t>
            </a:r>
          </a:p>
          <a:p>
            <a:pPr eaLnBrk="1" hangingPunct="1" latinLnBrk="1" lvl="0">
              <a:buNone/>
            </a:pPr>
            <a:r>
              <a:rPr altLang="en-US" sz="2600" lang="zh-CN"/>
              <a:t>      </a:t>
            </a:r>
            <a:r>
              <a:rPr altLang="zh-CN" sz="2600" lang="en-US">
                <a:solidFill>
                  <a:srgbClr val="0000FF"/>
                </a:solidFill>
              </a:rPr>
              <a:t>pause</a:t>
            </a:r>
            <a:r>
              <a:rPr altLang="en-US" sz="2600" lang="zh-CN">
                <a:solidFill>
                  <a:srgbClr val="0000FF"/>
                </a:solidFill>
              </a:rPr>
              <a:t>（延迟描述）</a:t>
            </a:r>
          </a:p>
          <a:p>
            <a:pPr eaLnBrk="1" hangingPunct="1" latinLnBrk="1" lvl="0">
              <a:buNone/>
            </a:pPr>
            <a:r>
              <a:rPr altLang="en-US" sz="2600" lang="zh-CN">
                <a:solidFill>
                  <a:srgbClr val="0000FF"/>
                </a:solidFill>
              </a:rPr>
              <a:t>      </a:t>
            </a:r>
            <a:r>
              <a:rPr altLang="zh-CN" sz="2600" lang="en-US"/>
              <a:t>如果省略延迟时间，直接使用pause</a:t>
            </a:r>
            <a:r>
              <a:rPr altLang="en-US" sz="2600" lang="zh-CN"/>
              <a:t>，则将暂停程序，直到</a:t>
            </a:r>
          </a:p>
          <a:p>
            <a:pPr eaLnBrk="1" hangingPunct="1" latinLnBrk="1" lvl="0">
              <a:buNone/>
            </a:pPr>
            <a:r>
              <a:rPr altLang="en-US" sz="2600" lang="zh-CN"/>
              <a:t>      用户按任一键后程序继续执行。</a:t>
            </a:r>
          </a:p>
          <a:p>
            <a:pPr eaLnBrk="1" hangingPunct="1" latinLnBrk="1" lvl="0">
              <a:buNone/>
            </a:pPr>
            <a:r>
              <a:rPr altLang="en-US" sz="2600" lang="zh-CN"/>
              <a:t>      </a:t>
            </a:r>
            <a:r>
              <a:rPr altLang="zh-CN" sz="2600" lang="en-US">
                <a:solidFill>
                  <a:schemeClr val="hlink"/>
                </a:solidFill>
              </a:rPr>
              <a:t>若要强行中止程序的运行可按Ctrl+C</a:t>
            </a:r>
            <a:r>
              <a:rPr altLang="en-US" sz="2600" lang="zh-CN">
                <a:solidFill>
                  <a:schemeClr val="hlink"/>
                </a:solidFill>
              </a:rPr>
              <a:t>键。</a:t>
            </a:r>
          </a:p>
        </p:txBody>
      </p:sp>
      <p:sp>
        <p:nvSpPr>
          <p:cNvPr id="104939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39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40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125</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397">
                                            <p:txEl>
                                              <p:charRg st="8" end="42"/>
                                            </p:txEl>
                                          </p:spTgt>
                                        </p:tgtEl>
                                        <p:attrNameLst>
                                          <p:attrName>style.visibility</p:attrName>
                                        </p:attrNameLst>
                                      </p:cBhvr>
                                      <p:to>
                                        <p:strVal val="visible"/>
                                      </p:to>
                                    </p:set>
                                    <p:animEffect transition="in" filter="blinds(horizontal)">
                                      <p:cBhvr>
                                        <p:cTn dur="500" id="7"/>
                                        <p:tgtEl>
                                          <p:spTgt spid="1049397">
                                            <p:txEl>
                                              <p:charRg st="8" end="42"/>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397">
                                            <p:txEl>
                                              <p:charRg st="42" end="60"/>
                                            </p:txEl>
                                          </p:spTgt>
                                        </p:tgtEl>
                                        <p:attrNameLst>
                                          <p:attrName>style.visibility</p:attrName>
                                        </p:attrNameLst>
                                      </p:cBhvr>
                                      <p:to>
                                        <p:strVal val="visible"/>
                                      </p:to>
                                    </p:set>
                                    <p:animEffect transition="in" filter="blinds(horizontal)">
                                      <p:cBhvr>
                                        <p:cTn dur="500" id="10"/>
                                        <p:tgtEl>
                                          <p:spTgt spid="1049397">
                                            <p:txEl>
                                              <p:charRg st="42" end="60"/>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1049397">
                                            <p:txEl>
                                              <p:charRg st="60" end="95"/>
                                            </p:txEl>
                                          </p:spTgt>
                                        </p:tgtEl>
                                        <p:attrNameLst>
                                          <p:attrName>style.visibility</p:attrName>
                                        </p:attrNameLst>
                                      </p:cBhvr>
                                      <p:to>
                                        <p:strVal val="visible"/>
                                      </p:to>
                                    </p:set>
                                    <p:animEffect transition="in" filter="blinds(horizontal)">
                                      <p:cBhvr>
                                        <p:cTn dur="500" id="15"/>
                                        <p:tgtEl>
                                          <p:spTgt spid="1049397">
                                            <p:txEl>
                                              <p:charRg st="60" end="95"/>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397">
                                            <p:txEl>
                                              <p:charRg st="95" end="116"/>
                                            </p:txEl>
                                          </p:spTgt>
                                        </p:tgtEl>
                                        <p:attrNameLst>
                                          <p:attrName>style.visibility</p:attrName>
                                        </p:attrNameLst>
                                      </p:cBhvr>
                                      <p:to>
                                        <p:strVal val="visible"/>
                                      </p:to>
                                    </p:set>
                                    <p:animEffect transition="in" filter="blinds(horizontal)">
                                      <p:cBhvr>
                                        <p:cTn dur="500" id="18"/>
                                        <p:tgtEl>
                                          <p:spTgt spid="1049397">
                                            <p:txEl>
                                              <p:charRg st="95" end="116"/>
                                            </p:txEl>
                                          </p:spTgt>
                                        </p:tgtEl>
                                      </p:cBhvr>
                                    </p:animEffect>
                                  </p:childTnLst>
                                </p:cTn>
                              </p:par>
                            </p:childTnLst>
                          </p:cTn>
                        </p:par>
                      </p:childTnLst>
                    </p:cTn>
                  </p:par>
                  <p:par>
                    <p:cTn fill="hold" id="19" nodeType="clickPar">
                      <p:stCondLst>
                        <p:cond delay="indefinite"/>
                      </p:stCondLst>
                      <p:childTnLst>
                        <p:par>
                          <p:cTn fill="hold" id="20" nodeType="withGroup">
                            <p:stCondLst>
                              <p:cond delay="0"/>
                            </p:stCondLst>
                            <p:childTnLst>
                              <p:par>
                                <p:cTn fill="hold" id="21" nodeType="clickEffect" presetClass="entr" presetID="3" presetSubtype="10">
                                  <p:stCondLst>
                                    <p:cond delay="0"/>
                                  </p:stCondLst>
                                  <p:childTnLst>
                                    <p:set>
                                      <p:cBhvr>
                                        <p:cTn dur="1" fill="hold" id="22">
                                          <p:stCondLst>
                                            <p:cond delay="0"/>
                                          </p:stCondLst>
                                        </p:cTn>
                                        <p:tgtEl>
                                          <p:spTgt spid="1049397">
                                            <p:txEl>
                                              <p:charRg st="116" end="144"/>
                                            </p:txEl>
                                          </p:spTgt>
                                        </p:tgtEl>
                                        <p:attrNameLst>
                                          <p:attrName>style.visibility</p:attrName>
                                        </p:attrNameLst>
                                      </p:cBhvr>
                                      <p:to>
                                        <p:strVal val="visible"/>
                                      </p:to>
                                    </p:set>
                                    <p:animEffect transition="in" filter="blinds(horizontal)">
                                      <p:cBhvr>
                                        <p:cTn dur="500" id="23"/>
                                        <p:tgtEl>
                                          <p:spTgt spid="1049397">
                                            <p:txEl>
                                              <p:charRg st="116" end="1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showMasterSp="1">
  <p:cSld>
    <p:spTree>
      <p:nvGrpSpPr>
        <p:cNvPr id="372" name=""/>
        <p:cNvGrpSpPr/>
        <p:nvPr/>
      </p:nvGrpSpPr>
      <p:grpSpPr>
        <a:xfrm rot="0">
          <a:off x="0" y="0"/>
          <a:ext cx="0" cy="0"/>
          <a:chOff x="0" y="0"/>
          <a:chExt cx="0" cy="0"/>
        </a:xfrm>
      </p:grpSpPr>
      <p:sp>
        <p:nvSpPr>
          <p:cNvPr id="1049401" name="标题 338945"/>
          <p:cNvSpPr/>
          <p:nvPr>
            <p:ph type="title" sz="full" idx="0"/>
          </p:nvPr>
        </p:nvSpPr>
        <p:spPr>
          <a:xfrm rot="0">
            <a:off x="1189037" y="-9525"/>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533400" latinLnBrk="1" lvl="0" marL="533400"/>
            <a:r>
              <a:rPr altLang="zh-CN" lang="en-US"/>
              <a:t>5.2.2 </a:t>
            </a:r>
            <a:r>
              <a:rPr altLang="en-US" lang="zh-CN"/>
              <a:t>选择结构</a:t>
            </a:r>
          </a:p>
        </p:txBody>
      </p:sp>
      <p:sp>
        <p:nvSpPr>
          <p:cNvPr id="1049402" name="文本占位符 338946"/>
          <p:cNvSpPr/>
          <p:nvPr>
            <p:ph type="body" sz="full" idx="1"/>
          </p:nvPr>
        </p:nvSpPr>
        <p:spPr>
          <a:xfrm rot="0">
            <a:off x="900112" y="123348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sz="2000" lang="zh-CN"/>
              <a:t>选择结构是根据给定的条件成立或不成立，分别执行不同的语句。</a:t>
            </a:r>
          </a:p>
          <a:p>
            <a:pPr eaLnBrk="1" hangingPunct="1" latinLnBrk="1" lvl="0">
              <a:buNone/>
            </a:pPr>
            <a:r>
              <a:rPr altLang="zh-CN" sz="2000" lang="en-US"/>
              <a:t>Matlab</a:t>
            </a:r>
            <a:r>
              <a:rPr altLang="en-US" sz="2000" lang="zh-CN"/>
              <a:t>用于实现选择结构的语句有</a:t>
            </a:r>
            <a:r>
              <a:rPr altLang="zh-CN" sz="2000" lang="en-US">
                <a:solidFill>
                  <a:srgbClr val="0000FF"/>
                </a:solidFill>
              </a:rPr>
              <a:t>if</a:t>
            </a:r>
            <a:r>
              <a:rPr altLang="en-US" sz="2000" lang="zh-CN">
                <a:solidFill>
                  <a:srgbClr val="0000FF"/>
                </a:solidFill>
              </a:rPr>
              <a:t>语句，</a:t>
            </a:r>
            <a:r>
              <a:rPr altLang="zh-CN" sz="2000" lang="en-US">
                <a:solidFill>
                  <a:srgbClr val="0000FF"/>
                </a:solidFill>
              </a:rPr>
              <a:t>switch</a:t>
            </a:r>
            <a:r>
              <a:rPr altLang="en-US" sz="2000" lang="zh-CN">
                <a:solidFill>
                  <a:srgbClr val="0000FF"/>
                </a:solidFill>
              </a:rPr>
              <a:t>语句和</a:t>
            </a:r>
            <a:r>
              <a:rPr altLang="zh-CN" sz="2000" lang="en-US">
                <a:solidFill>
                  <a:srgbClr val="0000FF"/>
                </a:solidFill>
              </a:rPr>
              <a:t>try</a:t>
            </a:r>
            <a:r>
              <a:rPr altLang="en-US" sz="2000" lang="zh-CN">
                <a:solidFill>
                  <a:srgbClr val="0000FF"/>
                </a:solidFill>
              </a:rPr>
              <a:t>语句</a:t>
            </a:r>
            <a:r>
              <a:rPr altLang="en-US" sz="2000" lang="zh-CN"/>
              <a:t>。</a:t>
            </a:r>
          </a:p>
          <a:p>
            <a:pPr eaLnBrk="1" hangingPunct="1" latinLnBrk="1" lvl="0">
              <a:buNone/>
            </a:pPr>
            <a:r>
              <a:rPr altLang="zh-CN" sz="2000" lang="en-US">
                <a:solidFill>
                  <a:srgbClr val="0000FF"/>
                </a:solidFill>
              </a:rPr>
              <a:t>1. if</a:t>
            </a:r>
            <a:r>
              <a:rPr altLang="en-US" sz="2000" lang="zh-CN">
                <a:solidFill>
                  <a:srgbClr val="0000FF"/>
                </a:solidFill>
              </a:rPr>
              <a:t>语句</a:t>
            </a:r>
          </a:p>
          <a:p>
            <a:pPr eaLnBrk="1" hangingPunct="1" latinLnBrk="1" lvl="0">
              <a:buNone/>
            </a:pPr>
            <a:r>
              <a:rPr altLang="zh-CN" sz="2000" lang="en-US"/>
              <a:t>在Matlab</a:t>
            </a:r>
            <a:r>
              <a:rPr altLang="en-US" sz="2000" lang="zh-CN"/>
              <a:t>中，</a:t>
            </a:r>
            <a:r>
              <a:rPr altLang="zh-CN" sz="2000" lang="en-US"/>
              <a:t>if</a:t>
            </a:r>
            <a:r>
              <a:rPr altLang="en-US" sz="2000" lang="zh-CN"/>
              <a:t>语句有</a:t>
            </a:r>
            <a:r>
              <a:rPr altLang="zh-CN" sz="2000" lang="en-US"/>
              <a:t>3</a:t>
            </a:r>
            <a:r>
              <a:rPr altLang="en-US" sz="2000" lang="zh-CN"/>
              <a:t>种格式。</a:t>
            </a:r>
          </a:p>
          <a:p>
            <a:pPr eaLnBrk="1" hangingPunct="1" latinLnBrk="1" lvl="0">
              <a:buNone/>
            </a:pPr>
            <a:r>
              <a:rPr altLang="zh-CN" sz="2000" lang="en-US">
                <a:solidFill>
                  <a:srgbClr val="0000FF"/>
                </a:solidFill>
              </a:rPr>
              <a:t>(1)</a:t>
            </a:r>
            <a:r>
              <a:rPr altLang="en-US" sz="2000" lang="zh-CN">
                <a:solidFill>
                  <a:srgbClr val="0000FF"/>
                </a:solidFill>
              </a:rPr>
              <a:t>单分支</a:t>
            </a:r>
            <a:r>
              <a:rPr altLang="zh-CN" sz="2000" lang="en-US">
                <a:solidFill>
                  <a:srgbClr val="0000FF"/>
                </a:solidFill>
              </a:rPr>
              <a:t>if</a:t>
            </a:r>
            <a:r>
              <a:rPr altLang="en-US" sz="2000" lang="zh-CN">
                <a:solidFill>
                  <a:srgbClr val="0000FF"/>
                </a:solidFill>
              </a:rPr>
              <a:t>语句</a:t>
            </a:r>
          </a:p>
          <a:p>
            <a:pPr eaLnBrk="1" hangingPunct="1" latinLnBrk="1" lvl="0">
              <a:buNone/>
            </a:pPr>
            <a:r>
              <a:rPr altLang="en-US" sz="2000" lang="zh-CN"/>
              <a:t>语句格式：</a:t>
            </a:r>
          </a:p>
          <a:p>
            <a:pPr eaLnBrk="1" hangingPunct="1" latinLnBrk="1" lvl="0">
              <a:buNone/>
            </a:pPr>
            <a:r>
              <a:rPr altLang="zh-CN" sz="2000" lang="en-US">
                <a:solidFill>
                  <a:schemeClr val="hlink"/>
                </a:solidFill>
              </a:rPr>
              <a:t>if </a:t>
            </a:r>
            <a:r>
              <a:rPr altLang="en-US" sz="2000" lang="zh-CN">
                <a:solidFill>
                  <a:schemeClr val="hlink"/>
                </a:solidFill>
              </a:rPr>
              <a:t>条件</a:t>
            </a:r>
          </a:p>
          <a:p>
            <a:pPr eaLnBrk="1" hangingPunct="1" latinLnBrk="1" lvl="0">
              <a:buNone/>
            </a:pPr>
            <a:r>
              <a:rPr altLang="en-US" sz="2000" lang="zh-CN">
                <a:solidFill>
                  <a:schemeClr val="hlink"/>
                </a:solidFill>
              </a:rPr>
              <a:t>    语句组</a:t>
            </a:r>
          </a:p>
          <a:p>
            <a:pPr eaLnBrk="1" hangingPunct="1" latinLnBrk="1" lvl="0">
              <a:buNone/>
            </a:pPr>
            <a:r>
              <a:rPr altLang="zh-CN" sz="2000" lang="en-US">
                <a:solidFill>
                  <a:schemeClr val="hlink"/>
                </a:solidFill>
              </a:rPr>
              <a:t>end</a:t>
            </a:r>
          </a:p>
          <a:p>
            <a:pPr eaLnBrk="1" hangingPunct="1" latinLnBrk="1" lvl="0">
              <a:buNone/>
            </a:pPr>
            <a:r>
              <a:rPr altLang="en-US" sz="2000" lang="zh-CN">
                <a:solidFill>
                  <a:srgbClr val="0000FF"/>
                </a:solidFill>
              </a:rPr>
              <a:t>例如：当</a:t>
            </a:r>
            <a:r>
              <a:rPr altLang="zh-CN" sz="2000" lang="en-US">
                <a:solidFill>
                  <a:srgbClr val="0000FF"/>
                </a:solidFill>
              </a:rPr>
              <a:t>x</a:t>
            </a:r>
            <a:r>
              <a:rPr altLang="en-US" sz="2000" lang="zh-CN">
                <a:solidFill>
                  <a:srgbClr val="0000FF"/>
                </a:solidFill>
              </a:rPr>
              <a:t>是整数矩阵时，输出</a:t>
            </a:r>
            <a:r>
              <a:rPr altLang="zh-CN" sz="2000" lang="en-US">
                <a:solidFill>
                  <a:srgbClr val="0000FF"/>
                </a:solidFill>
              </a:rPr>
              <a:t>x</a:t>
            </a:r>
            <a:r>
              <a:rPr altLang="en-US" sz="2000" lang="zh-CN">
                <a:solidFill>
                  <a:srgbClr val="0000FF"/>
                </a:solidFill>
              </a:rPr>
              <a:t>的值</a:t>
            </a:r>
          </a:p>
          <a:p>
            <a:pPr eaLnBrk="1" hangingPunct="1" latinLnBrk="1" lvl="0">
              <a:buNone/>
            </a:pPr>
            <a:r>
              <a:rPr altLang="zh-CN" sz="2000" lang="en-US"/>
              <a:t>if fix(x)==x</a:t>
            </a:r>
          </a:p>
          <a:p>
            <a:pPr eaLnBrk="1" hangingPunct="1" latinLnBrk="1" lvl="0">
              <a:buNone/>
            </a:pPr>
            <a:r>
              <a:rPr altLang="zh-CN" sz="2000" lang="en-US"/>
              <a:t>    disp(x);</a:t>
            </a:r>
          </a:p>
          <a:p>
            <a:pPr eaLnBrk="1" hangingPunct="1" latinLnBrk="1" lvl="0">
              <a:buNone/>
            </a:pPr>
            <a:r>
              <a:rPr altLang="zh-CN" sz="2000" lang="en-US"/>
              <a:t>end</a:t>
            </a:r>
          </a:p>
        </p:txBody>
      </p:sp>
      <p:sp>
        <p:nvSpPr>
          <p:cNvPr id="104940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40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40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126</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402">
                                            <p:txEl>
                                              <p:charRg st="0" end="30"/>
                                            </p:txEl>
                                          </p:spTgt>
                                        </p:tgtEl>
                                        <p:attrNameLst>
                                          <p:attrName>style.visibility</p:attrName>
                                        </p:attrNameLst>
                                      </p:cBhvr>
                                      <p:to>
                                        <p:strVal val="visible"/>
                                      </p:to>
                                    </p:set>
                                    <p:animEffect transition="in" filter="blinds(horizontal)">
                                      <p:cBhvr>
                                        <p:cTn dur="500" id="7"/>
                                        <p:tgtEl>
                                          <p:spTgt spid="1049402">
                                            <p:txEl>
                                              <p:charRg st="0" end="30"/>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402">
                                            <p:txEl>
                                              <p:charRg st="30" end="69"/>
                                            </p:txEl>
                                          </p:spTgt>
                                        </p:tgtEl>
                                        <p:attrNameLst>
                                          <p:attrName>style.visibility</p:attrName>
                                        </p:attrNameLst>
                                      </p:cBhvr>
                                      <p:to>
                                        <p:strVal val="visible"/>
                                      </p:to>
                                    </p:set>
                                    <p:animEffect transition="in" filter="blinds(horizontal)">
                                      <p:cBhvr>
                                        <p:cTn dur="500" id="10"/>
                                        <p:tgtEl>
                                          <p:spTgt spid="1049402">
                                            <p:txEl>
                                              <p:charRg st="30" end="69"/>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1049402">
                                            <p:txEl>
                                              <p:charRg st="69" end="77"/>
                                            </p:txEl>
                                          </p:spTgt>
                                        </p:tgtEl>
                                        <p:attrNameLst>
                                          <p:attrName>style.visibility</p:attrName>
                                        </p:attrNameLst>
                                      </p:cBhvr>
                                      <p:to>
                                        <p:strVal val="visible"/>
                                      </p:to>
                                    </p:set>
                                    <p:animEffect transition="in" filter="blinds(horizontal)">
                                      <p:cBhvr>
                                        <p:cTn dur="500" id="15"/>
                                        <p:tgtEl>
                                          <p:spTgt spid="1049402">
                                            <p:txEl>
                                              <p:charRg st="69" end="77"/>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402">
                                            <p:txEl>
                                              <p:charRg st="77" end="97"/>
                                            </p:txEl>
                                          </p:spTgt>
                                        </p:tgtEl>
                                        <p:attrNameLst>
                                          <p:attrName>style.visibility</p:attrName>
                                        </p:attrNameLst>
                                      </p:cBhvr>
                                      <p:to>
                                        <p:strVal val="visible"/>
                                      </p:to>
                                    </p:set>
                                    <p:animEffect transition="in" filter="blinds(horizontal)">
                                      <p:cBhvr>
                                        <p:cTn dur="500" id="18"/>
                                        <p:tgtEl>
                                          <p:spTgt spid="1049402">
                                            <p:txEl>
                                              <p:charRg st="77" end="97"/>
                                            </p:txEl>
                                          </p:spTgt>
                                        </p:tgtEl>
                                      </p:cBhvr>
                                    </p:animEffect>
                                  </p:childTnLst>
                                </p:cTn>
                              </p:par>
                            </p:childTnLst>
                          </p:cTn>
                        </p:par>
                      </p:childTnLst>
                    </p:cTn>
                  </p:par>
                  <p:par>
                    <p:cTn fill="hold" id="19" nodeType="clickPar">
                      <p:stCondLst>
                        <p:cond delay="indefinite"/>
                      </p:stCondLst>
                      <p:childTnLst>
                        <p:par>
                          <p:cTn fill="hold" id="20" nodeType="withGroup">
                            <p:stCondLst>
                              <p:cond delay="0"/>
                            </p:stCondLst>
                            <p:childTnLst>
                              <p:par>
                                <p:cTn fill="hold" id="21" nodeType="clickEffect" presetClass="entr" presetID="3" presetSubtype="10">
                                  <p:stCondLst>
                                    <p:cond delay="0"/>
                                  </p:stCondLst>
                                  <p:childTnLst>
                                    <p:set>
                                      <p:cBhvr>
                                        <p:cTn dur="1" fill="hold" id="22">
                                          <p:stCondLst>
                                            <p:cond delay="0"/>
                                          </p:stCondLst>
                                        </p:cTn>
                                        <p:tgtEl>
                                          <p:spTgt spid="1049402">
                                            <p:txEl>
                                              <p:charRg st="97" end="108"/>
                                            </p:txEl>
                                          </p:spTgt>
                                        </p:tgtEl>
                                        <p:attrNameLst>
                                          <p:attrName>style.visibility</p:attrName>
                                        </p:attrNameLst>
                                      </p:cBhvr>
                                      <p:to>
                                        <p:strVal val="visible"/>
                                      </p:to>
                                    </p:set>
                                    <p:animEffect transition="in" filter="blinds(horizontal)">
                                      <p:cBhvr>
                                        <p:cTn dur="500" id="23"/>
                                        <p:tgtEl>
                                          <p:spTgt spid="1049402">
                                            <p:txEl>
                                              <p:charRg st="97" end="108"/>
                                            </p:txEl>
                                          </p:spTgt>
                                        </p:tgtEl>
                                      </p:cBhvr>
                                    </p:animEffect>
                                  </p:childTnLst>
                                </p:cTn>
                              </p:par>
                              <p:par>
                                <p:cTn fill="hold" id="24" nodeType="withEffect" presetClass="entr" presetID="3" presetSubtype="10">
                                  <p:stCondLst>
                                    <p:cond delay="0"/>
                                  </p:stCondLst>
                                  <p:childTnLst>
                                    <p:set>
                                      <p:cBhvr>
                                        <p:cTn dur="1" fill="hold" id="25">
                                          <p:stCondLst>
                                            <p:cond delay="0"/>
                                          </p:stCondLst>
                                        </p:cTn>
                                        <p:tgtEl>
                                          <p:spTgt spid="1049402">
                                            <p:txEl>
                                              <p:charRg st="108" end="114"/>
                                            </p:txEl>
                                          </p:spTgt>
                                        </p:tgtEl>
                                        <p:attrNameLst>
                                          <p:attrName>style.visibility</p:attrName>
                                        </p:attrNameLst>
                                      </p:cBhvr>
                                      <p:to>
                                        <p:strVal val="visible"/>
                                      </p:to>
                                    </p:set>
                                    <p:animEffect transition="in" filter="blinds(horizontal)">
                                      <p:cBhvr>
                                        <p:cTn dur="500" id="26"/>
                                        <p:tgtEl>
                                          <p:spTgt spid="1049402">
                                            <p:txEl>
                                              <p:charRg st="108" end="114"/>
                                            </p:txEl>
                                          </p:spTgt>
                                        </p:tgtEl>
                                      </p:cBhvr>
                                    </p:animEffect>
                                  </p:childTnLst>
                                </p:cTn>
                              </p:par>
                              <p:par>
                                <p:cTn fill="hold" id="27" nodeType="withEffect" presetClass="entr" presetID="3" presetSubtype="10">
                                  <p:stCondLst>
                                    <p:cond delay="0"/>
                                  </p:stCondLst>
                                  <p:childTnLst>
                                    <p:set>
                                      <p:cBhvr>
                                        <p:cTn dur="1" fill="hold" id="28">
                                          <p:stCondLst>
                                            <p:cond delay="0"/>
                                          </p:stCondLst>
                                        </p:cTn>
                                        <p:tgtEl>
                                          <p:spTgt spid="1049402">
                                            <p:txEl>
                                              <p:charRg st="114" end="120"/>
                                            </p:txEl>
                                          </p:spTgt>
                                        </p:tgtEl>
                                        <p:attrNameLst>
                                          <p:attrName>style.visibility</p:attrName>
                                        </p:attrNameLst>
                                      </p:cBhvr>
                                      <p:to>
                                        <p:strVal val="visible"/>
                                      </p:to>
                                    </p:set>
                                    <p:animEffect transition="in" filter="blinds(horizontal)">
                                      <p:cBhvr>
                                        <p:cTn dur="500" id="29"/>
                                        <p:tgtEl>
                                          <p:spTgt spid="1049402">
                                            <p:txEl>
                                              <p:charRg st="114" end="120"/>
                                            </p:txEl>
                                          </p:spTgt>
                                        </p:tgtEl>
                                      </p:cBhvr>
                                    </p:animEffect>
                                  </p:childTnLst>
                                </p:cTn>
                              </p:par>
                              <p:par>
                                <p:cTn fill="hold" id="30" nodeType="withEffect" presetClass="entr" presetID="3" presetSubtype="10">
                                  <p:stCondLst>
                                    <p:cond delay="0"/>
                                  </p:stCondLst>
                                  <p:childTnLst>
                                    <p:set>
                                      <p:cBhvr>
                                        <p:cTn dur="1" fill="hold" id="31">
                                          <p:stCondLst>
                                            <p:cond delay="0"/>
                                          </p:stCondLst>
                                        </p:cTn>
                                        <p:tgtEl>
                                          <p:spTgt spid="1049402">
                                            <p:txEl>
                                              <p:charRg st="120" end="128"/>
                                            </p:txEl>
                                          </p:spTgt>
                                        </p:tgtEl>
                                        <p:attrNameLst>
                                          <p:attrName>style.visibility</p:attrName>
                                        </p:attrNameLst>
                                      </p:cBhvr>
                                      <p:to>
                                        <p:strVal val="visible"/>
                                      </p:to>
                                    </p:set>
                                    <p:animEffect transition="in" filter="blinds(horizontal)">
                                      <p:cBhvr>
                                        <p:cTn dur="500" id="32"/>
                                        <p:tgtEl>
                                          <p:spTgt spid="1049402">
                                            <p:txEl>
                                              <p:charRg st="120" end="128"/>
                                            </p:txEl>
                                          </p:spTgt>
                                        </p:tgtEl>
                                      </p:cBhvr>
                                    </p:animEffect>
                                  </p:childTnLst>
                                </p:cTn>
                              </p:par>
                              <p:par>
                                <p:cTn fill="hold" id="33" nodeType="withEffect" presetClass="entr" presetID="3" presetSubtype="10">
                                  <p:stCondLst>
                                    <p:cond delay="0"/>
                                  </p:stCondLst>
                                  <p:childTnLst>
                                    <p:set>
                                      <p:cBhvr>
                                        <p:cTn dur="1" fill="hold" id="34">
                                          <p:stCondLst>
                                            <p:cond delay="0"/>
                                          </p:stCondLst>
                                        </p:cTn>
                                        <p:tgtEl>
                                          <p:spTgt spid="1049402">
                                            <p:txEl>
                                              <p:charRg st="128" end="132"/>
                                            </p:txEl>
                                          </p:spTgt>
                                        </p:tgtEl>
                                        <p:attrNameLst>
                                          <p:attrName>style.visibility</p:attrName>
                                        </p:attrNameLst>
                                      </p:cBhvr>
                                      <p:to>
                                        <p:strVal val="visible"/>
                                      </p:to>
                                    </p:set>
                                    <p:animEffect transition="in" filter="blinds(horizontal)">
                                      <p:cBhvr>
                                        <p:cTn dur="500" id="35"/>
                                        <p:tgtEl>
                                          <p:spTgt spid="1049402">
                                            <p:txEl>
                                              <p:charRg st="128" end="132"/>
                                            </p:txEl>
                                          </p:spTgt>
                                        </p:tgtEl>
                                      </p:cBhvr>
                                    </p:animEffect>
                                  </p:childTnLst>
                                </p:cTn>
                              </p:par>
                            </p:childTnLst>
                          </p:cTn>
                        </p:par>
                      </p:childTnLst>
                    </p:cTn>
                  </p:par>
                  <p:par>
                    <p:cTn fill="hold" id="36" nodeType="clickPar">
                      <p:stCondLst>
                        <p:cond delay="indefinite"/>
                      </p:stCondLst>
                      <p:childTnLst>
                        <p:par>
                          <p:cTn fill="hold" id="37" nodeType="withGroup">
                            <p:stCondLst>
                              <p:cond delay="0"/>
                            </p:stCondLst>
                            <p:childTnLst>
                              <p:par>
                                <p:cTn fill="hold" id="38" nodeType="clickEffect" presetClass="entr" presetID="3" presetSubtype="10">
                                  <p:stCondLst>
                                    <p:cond delay="0"/>
                                  </p:stCondLst>
                                  <p:childTnLst>
                                    <p:set>
                                      <p:cBhvr>
                                        <p:cTn dur="1" fill="hold" id="39">
                                          <p:stCondLst>
                                            <p:cond delay="0"/>
                                          </p:stCondLst>
                                        </p:cTn>
                                        <p:tgtEl>
                                          <p:spTgt spid="1049402">
                                            <p:txEl>
                                              <p:charRg st="132" end="150"/>
                                            </p:txEl>
                                          </p:spTgt>
                                        </p:tgtEl>
                                        <p:attrNameLst>
                                          <p:attrName>style.visibility</p:attrName>
                                        </p:attrNameLst>
                                      </p:cBhvr>
                                      <p:to>
                                        <p:strVal val="visible"/>
                                      </p:to>
                                    </p:set>
                                    <p:animEffect transition="in" filter="blinds(horizontal)">
                                      <p:cBhvr>
                                        <p:cTn dur="500" id="40"/>
                                        <p:tgtEl>
                                          <p:spTgt spid="1049402">
                                            <p:txEl>
                                              <p:charRg st="132" end="150"/>
                                            </p:txEl>
                                          </p:spTgt>
                                        </p:tgtEl>
                                      </p:cBhvr>
                                    </p:animEffect>
                                  </p:childTnLst>
                                </p:cTn>
                              </p:par>
                              <p:par>
                                <p:cTn fill="hold" id="41" nodeType="withEffect" presetClass="entr" presetID="3" presetSubtype="10">
                                  <p:stCondLst>
                                    <p:cond delay="0"/>
                                  </p:stCondLst>
                                  <p:childTnLst>
                                    <p:set>
                                      <p:cBhvr>
                                        <p:cTn dur="1" fill="hold" id="42">
                                          <p:stCondLst>
                                            <p:cond delay="0"/>
                                          </p:stCondLst>
                                        </p:cTn>
                                        <p:tgtEl>
                                          <p:spTgt spid="1049402">
                                            <p:txEl>
                                              <p:charRg st="150" end="163"/>
                                            </p:txEl>
                                          </p:spTgt>
                                        </p:tgtEl>
                                        <p:attrNameLst>
                                          <p:attrName>style.visibility</p:attrName>
                                        </p:attrNameLst>
                                      </p:cBhvr>
                                      <p:to>
                                        <p:strVal val="visible"/>
                                      </p:to>
                                    </p:set>
                                    <p:animEffect transition="in" filter="blinds(horizontal)">
                                      <p:cBhvr>
                                        <p:cTn dur="500" id="43"/>
                                        <p:tgtEl>
                                          <p:spTgt spid="1049402">
                                            <p:txEl>
                                              <p:charRg st="150" end="163"/>
                                            </p:txEl>
                                          </p:spTgt>
                                        </p:tgtEl>
                                      </p:cBhvr>
                                    </p:animEffect>
                                  </p:childTnLst>
                                </p:cTn>
                              </p:par>
                              <p:par>
                                <p:cTn fill="hold" id="44" nodeType="withEffect" presetClass="entr" presetID="3" presetSubtype="10">
                                  <p:stCondLst>
                                    <p:cond delay="0"/>
                                  </p:stCondLst>
                                  <p:childTnLst>
                                    <p:set>
                                      <p:cBhvr>
                                        <p:cTn dur="1" fill="hold" id="45">
                                          <p:stCondLst>
                                            <p:cond delay="0"/>
                                          </p:stCondLst>
                                        </p:cTn>
                                        <p:tgtEl>
                                          <p:spTgt spid="1049402">
                                            <p:txEl>
                                              <p:charRg st="163" end="176"/>
                                            </p:txEl>
                                          </p:spTgt>
                                        </p:tgtEl>
                                        <p:attrNameLst>
                                          <p:attrName>style.visibility</p:attrName>
                                        </p:attrNameLst>
                                      </p:cBhvr>
                                      <p:to>
                                        <p:strVal val="visible"/>
                                      </p:to>
                                    </p:set>
                                    <p:animEffect transition="in" filter="blinds(horizontal)">
                                      <p:cBhvr>
                                        <p:cTn dur="500" id="46"/>
                                        <p:tgtEl>
                                          <p:spTgt spid="1049402">
                                            <p:txEl>
                                              <p:charRg st="163" end="176"/>
                                            </p:txEl>
                                          </p:spTgt>
                                        </p:tgtEl>
                                      </p:cBhvr>
                                    </p:animEffect>
                                  </p:childTnLst>
                                </p:cTn>
                              </p:par>
                              <p:par>
                                <p:cTn fill="hold" id="47" nodeType="withEffect" presetClass="entr" presetID="3" presetSubtype="10">
                                  <p:stCondLst>
                                    <p:cond delay="0"/>
                                  </p:stCondLst>
                                  <p:childTnLst>
                                    <p:set>
                                      <p:cBhvr>
                                        <p:cTn dur="1" fill="hold" id="48">
                                          <p:stCondLst>
                                            <p:cond delay="0"/>
                                          </p:stCondLst>
                                        </p:cTn>
                                        <p:tgtEl>
                                          <p:spTgt spid="1049402">
                                            <p:txEl>
                                              <p:charRg st="176" end="180"/>
                                            </p:txEl>
                                          </p:spTgt>
                                        </p:tgtEl>
                                        <p:attrNameLst>
                                          <p:attrName>style.visibility</p:attrName>
                                        </p:attrNameLst>
                                      </p:cBhvr>
                                      <p:to>
                                        <p:strVal val="visible"/>
                                      </p:to>
                                    </p:set>
                                    <p:animEffect transition="in" filter="blinds(horizontal)">
                                      <p:cBhvr>
                                        <p:cTn dur="500" id="49"/>
                                        <p:tgtEl>
                                          <p:spTgt spid="1049402">
                                            <p:txEl>
                                              <p:charRg st="176" end="1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showMasterSp="1">
  <p:cSld>
    <p:spTree>
      <p:nvGrpSpPr>
        <p:cNvPr id="373" name=""/>
        <p:cNvGrpSpPr/>
        <p:nvPr/>
      </p:nvGrpSpPr>
      <p:grpSpPr>
        <a:xfrm rot="0">
          <a:off x="0" y="0"/>
          <a:ext cx="0" cy="0"/>
          <a:chOff x="0" y="0"/>
          <a:chExt cx="0" cy="0"/>
        </a:xfrm>
      </p:grpSpPr>
      <p:sp>
        <p:nvSpPr>
          <p:cNvPr id="1049406" name="标题 339969"/>
          <p:cNvSpPr/>
          <p:nvPr>
            <p:ph type="title" sz="full" idx="0"/>
          </p:nvPr>
        </p:nvSpPr>
        <p:spPr>
          <a:xfrm rot="0">
            <a:off x="1203325"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533400" latinLnBrk="1" lvl="0" marL="533400"/>
            <a:r>
              <a:rPr altLang="zh-CN" lang="en-US"/>
              <a:t>5.2.2 </a:t>
            </a:r>
            <a:r>
              <a:rPr altLang="en-US" lang="zh-CN"/>
              <a:t>选择结构</a:t>
            </a:r>
          </a:p>
        </p:txBody>
      </p:sp>
      <p:sp>
        <p:nvSpPr>
          <p:cNvPr id="1049407" name="文本占位符 339970"/>
          <p:cNvSpPr/>
          <p:nvPr>
            <p:ph type="body" sz="full" idx="1"/>
          </p:nvPr>
        </p:nvSpPr>
        <p:spPr>
          <a:xfrm rot="0">
            <a:off x="971550" y="123348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2400" lang="en-US">
                <a:solidFill>
                  <a:srgbClr val="0000FF"/>
                </a:solidFill>
              </a:rPr>
              <a:t>(2)</a:t>
            </a:r>
            <a:r>
              <a:rPr altLang="en-US" sz="2400" lang="zh-CN">
                <a:solidFill>
                  <a:srgbClr val="0000FF"/>
                </a:solidFill>
              </a:rPr>
              <a:t>双分支</a:t>
            </a:r>
            <a:r>
              <a:rPr altLang="zh-CN" sz="2400" lang="en-US">
                <a:solidFill>
                  <a:srgbClr val="0000FF"/>
                </a:solidFill>
              </a:rPr>
              <a:t>if</a:t>
            </a:r>
            <a:r>
              <a:rPr altLang="en-US" sz="2400" lang="zh-CN">
                <a:solidFill>
                  <a:srgbClr val="0000FF"/>
                </a:solidFill>
              </a:rPr>
              <a:t>语句</a:t>
            </a:r>
          </a:p>
          <a:p>
            <a:pPr eaLnBrk="1" hangingPunct="1" latinLnBrk="1" lvl="0">
              <a:buNone/>
            </a:pPr>
            <a:r>
              <a:rPr altLang="en-US" sz="2400" lang="zh-CN"/>
              <a:t>语句格式：</a:t>
            </a:r>
          </a:p>
          <a:p>
            <a:pPr eaLnBrk="1" hangingPunct="1" latinLnBrk="1" lvl="0">
              <a:buNone/>
            </a:pPr>
            <a:r>
              <a:rPr altLang="zh-CN" sz="2400" lang="en-US">
                <a:solidFill>
                  <a:schemeClr val="hlink"/>
                </a:solidFill>
              </a:rPr>
              <a:t>if </a:t>
            </a:r>
            <a:r>
              <a:rPr altLang="en-US" sz="2400" lang="zh-CN">
                <a:solidFill>
                  <a:schemeClr val="hlink"/>
                </a:solidFill>
              </a:rPr>
              <a:t>条件</a:t>
            </a:r>
          </a:p>
          <a:p>
            <a:pPr eaLnBrk="1" hangingPunct="1" latinLnBrk="1" lvl="0">
              <a:buNone/>
            </a:pPr>
            <a:r>
              <a:rPr altLang="en-US" sz="2400" lang="zh-CN">
                <a:solidFill>
                  <a:schemeClr val="hlink"/>
                </a:solidFill>
              </a:rPr>
              <a:t>    语句组 </a:t>
            </a:r>
            <a:r>
              <a:rPr altLang="zh-CN" sz="2400" lang="en-US">
                <a:solidFill>
                  <a:schemeClr val="hlink"/>
                </a:solidFill>
              </a:rPr>
              <a:t>1</a:t>
            </a:r>
          </a:p>
          <a:p>
            <a:pPr eaLnBrk="1" hangingPunct="1" latinLnBrk="1" lvl="0">
              <a:buNone/>
            </a:pPr>
            <a:r>
              <a:rPr altLang="zh-CN" sz="2400" lang="en-US">
                <a:solidFill>
                  <a:schemeClr val="hlink"/>
                </a:solidFill>
              </a:rPr>
              <a:t>else</a:t>
            </a:r>
          </a:p>
          <a:p>
            <a:pPr eaLnBrk="1" hangingPunct="1" latinLnBrk="1" lvl="0">
              <a:buNone/>
            </a:pPr>
            <a:r>
              <a:rPr altLang="zh-CN" sz="2400" lang="en-US">
                <a:solidFill>
                  <a:schemeClr val="hlink"/>
                </a:solidFill>
              </a:rPr>
              <a:t>    </a:t>
            </a:r>
            <a:r>
              <a:rPr altLang="en-US" sz="2400" lang="zh-CN">
                <a:solidFill>
                  <a:schemeClr val="hlink"/>
                </a:solidFill>
              </a:rPr>
              <a:t>语句组  </a:t>
            </a:r>
            <a:r>
              <a:rPr altLang="zh-CN" sz="2400" lang="en-US">
                <a:solidFill>
                  <a:schemeClr val="hlink"/>
                </a:solidFill>
              </a:rPr>
              <a:t>2</a:t>
            </a:r>
          </a:p>
          <a:p>
            <a:pPr eaLnBrk="1" hangingPunct="1" latinLnBrk="1" lvl="0">
              <a:buNone/>
            </a:pPr>
            <a:r>
              <a:rPr altLang="zh-CN" sz="2400" lang="en-US">
                <a:solidFill>
                  <a:schemeClr val="hlink"/>
                </a:solidFill>
              </a:rPr>
              <a:t>end</a:t>
            </a:r>
          </a:p>
          <a:p>
            <a:pPr eaLnBrk="1" hangingPunct="1" latinLnBrk="1" lvl="0">
              <a:buNone/>
            </a:pPr>
            <a:r>
              <a:rPr altLang="en-US" sz="2400" lang="zh-CN"/>
              <a:t>当条件成立时，执行语句组</a:t>
            </a:r>
            <a:r>
              <a:rPr altLang="zh-CN" sz="2400" lang="en-US"/>
              <a:t>1</a:t>
            </a:r>
            <a:r>
              <a:rPr altLang="en-US" sz="2400" lang="zh-CN"/>
              <a:t>，否则执行语句组</a:t>
            </a:r>
            <a:r>
              <a:rPr altLang="zh-CN" sz="2400" lang="en-US"/>
              <a:t>2</a:t>
            </a:r>
            <a:r>
              <a:rPr altLang="en-US" sz="2400" lang="zh-CN"/>
              <a:t>，然后再执行</a:t>
            </a:r>
            <a:r>
              <a:rPr altLang="zh-CN" sz="2400" lang="en-US"/>
              <a:t>if</a:t>
            </a:r>
            <a:r>
              <a:rPr altLang="en-US" sz="2400" lang="zh-CN"/>
              <a:t>语句</a:t>
            </a:r>
          </a:p>
          <a:p>
            <a:pPr eaLnBrk="1" hangingPunct="1" latinLnBrk="1" lvl="0">
              <a:buNone/>
            </a:pPr>
            <a:r>
              <a:rPr altLang="en-US" sz="2400" lang="zh-CN"/>
              <a:t>的后续语句。</a:t>
            </a:r>
          </a:p>
          <a:p>
            <a:pPr eaLnBrk="1" hangingPunct="1" latinLnBrk="1" lvl="0">
              <a:buNone/>
            </a:pPr>
            <a:endParaRPr altLang="en-US" sz="2400" lang="zh-CN"/>
          </a:p>
          <a:p>
            <a:pPr eaLnBrk="1" hangingPunct="1" latinLnBrk="1" lvl="0">
              <a:buNone/>
            </a:pPr>
            <a:endParaRPr altLang="en-US" sz="2400" lang="zh-CN"/>
          </a:p>
          <a:p>
            <a:pPr eaLnBrk="1" hangingPunct="1" latinLnBrk="1" lvl="0">
              <a:buNone/>
            </a:pPr>
            <a:endParaRPr altLang="en-US" lang="zh-CN"/>
          </a:p>
        </p:txBody>
      </p:sp>
      <p:sp>
        <p:nvSpPr>
          <p:cNvPr id="104940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40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41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127</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407">
                                            <p:txEl>
                                              <p:charRg st="0" end="11"/>
                                            </p:txEl>
                                          </p:spTgt>
                                        </p:tgtEl>
                                        <p:attrNameLst>
                                          <p:attrName>style.visibility</p:attrName>
                                        </p:attrNameLst>
                                      </p:cBhvr>
                                      <p:to>
                                        <p:strVal val="visible"/>
                                      </p:to>
                                    </p:set>
                                    <p:animEffect transition="in" filter="blinds(horizontal)">
                                      <p:cBhvr>
                                        <p:cTn dur="500" id="7"/>
                                        <p:tgtEl>
                                          <p:spTgt spid="1049407">
                                            <p:txEl>
                                              <p:charRg st="0" end="11"/>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407">
                                            <p:txEl>
                                              <p:charRg st="11" end="17"/>
                                            </p:txEl>
                                          </p:spTgt>
                                        </p:tgtEl>
                                        <p:attrNameLst>
                                          <p:attrName>style.visibility</p:attrName>
                                        </p:attrNameLst>
                                      </p:cBhvr>
                                      <p:to>
                                        <p:strVal val="visible"/>
                                      </p:to>
                                    </p:set>
                                    <p:animEffect transition="in" filter="blinds(horizontal)">
                                      <p:cBhvr>
                                        <p:cTn dur="500" id="10"/>
                                        <p:tgtEl>
                                          <p:spTgt spid="1049407">
                                            <p:txEl>
                                              <p:charRg st="11" end="17"/>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407">
                                            <p:txEl>
                                              <p:charRg st="17" end="23"/>
                                            </p:txEl>
                                          </p:spTgt>
                                        </p:tgtEl>
                                        <p:attrNameLst>
                                          <p:attrName>style.visibility</p:attrName>
                                        </p:attrNameLst>
                                      </p:cBhvr>
                                      <p:to>
                                        <p:strVal val="visible"/>
                                      </p:to>
                                    </p:set>
                                    <p:animEffect transition="in" filter="blinds(horizontal)">
                                      <p:cBhvr>
                                        <p:cTn dur="500" id="13"/>
                                        <p:tgtEl>
                                          <p:spTgt spid="1049407">
                                            <p:txEl>
                                              <p:charRg st="17" end="23"/>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407">
                                            <p:txEl>
                                              <p:charRg st="23" end="33"/>
                                            </p:txEl>
                                          </p:spTgt>
                                        </p:tgtEl>
                                        <p:attrNameLst>
                                          <p:attrName>style.visibility</p:attrName>
                                        </p:attrNameLst>
                                      </p:cBhvr>
                                      <p:to>
                                        <p:strVal val="visible"/>
                                      </p:to>
                                    </p:set>
                                    <p:animEffect transition="in" filter="blinds(horizontal)">
                                      <p:cBhvr>
                                        <p:cTn dur="500" id="16"/>
                                        <p:tgtEl>
                                          <p:spTgt spid="1049407">
                                            <p:txEl>
                                              <p:charRg st="23" end="33"/>
                                            </p:txEl>
                                          </p:spTgt>
                                        </p:tgtEl>
                                      </p:cBhvr>
                                    </p:animEffect>
                                  </p:childTnLst>
                                </p:cTn>
                              </p:par>
                              <p:par>
                                <p:cTn fill="hold" id="17" nodeType="withEffect" presetClass="entr" presetID="3" presetSubtype="10">
                                  <p:stCondLst>
                                    <p:cond delay="0"/>
                                  </p:stCondLst>
                                  <p:childTnLst>
                                    <p:set>
                                      <p:cBhvr>
                                        <p:cTn dur="1" fill="hold" id="18">
                                          <p:stCondLst>
                                            <p:cond delay="0"/>
                                          </p:stCondLst>
                                        </p:cTn>
                                        <p:tgtEl>
                                          <p:spTgt spid="1049407">
                                            <p:txEl>
                                              <p:charRg st="33" end="38"/>
                                            </p:txEl>
                                          </p:spTgt>
                                        </p:tgtEl>
                                        <p:attrNameLst>
                                          <p:attrName>style.visibility</p:attrName>
                                        </p:attrNameLst>
                                      </p:cBhvr>
                                      <p:to>
                                        <p:strVal val="visible"/>
                                      </p:to>
                                    </p:set>
                                    <p:animEffect transition="in" filter="blinds(horizontal)">
                                      <p:cBhvr>
                                        <p:cTn dur="500" id="19"/>
                                        <p:tgtEl>
                                          <p:spTgt spid="1049407">
                                            <p:txEl>
                                              <p:charRg st="33" end="38"/>
                                            </p:txEl>
                                          </p:spTgt>
                                        </p:tgtEl>
                                      </p:cBhvr>
                                    </p:animEffect>
                                  </p:childTnLst>
                                </p:cTn>
                              </p:par>
                              <p:par>
                                <p:cTn fill="hold" id="20" nodeType="withEffect" presetClass="entr" presetID="3" presetSubtype="10">
                                  <p:stCondLst>
                                    <p:cond delay="0"/>
                                  </p:stCondLst>
                                  <p:childTnLst>
                                    <p:set>
                                      <p:cBhvr>
                                        <p:cTn dur="1" fill="hold" id="21">
                                          <p:stCondLst>
                                            <p:cond delay="0"/>
                                          </p:stCondLst>
                                        </p:cTn>
                                        <p:tgtEl>
                                          <p:spTgt spid="1049407">
                                            <p:txEl>
                                              <p:charRg st="38" end="49"/>
                                            </p:txEl>
                                          </p:spTgt>
                                        </p:tgtEl>
                                        <p:attrNameLst>
                                          <p:attrName>style.visibility</p:attrName>
                                        </p:attrNameLst>
                                      </p:cBhvr>
                                      <p:to>
                                        <p:strVal val="visible"/>
                                      </p:to>
                                    </p:set>
                                    <p:animEffect transition="in" filter="blinds(horizontal)">
                                      <p:cBhvr>
                                        <p:cTn dur="500" id="22"/>
                                        <p:tgtEl>
                                          <p:spTgt spid="1049407">
                                            <p:txEl>
                                              <p:charRg st="38" end="49"/>
                                            </p:txEl>
                                          </p:spTgt>
                                        </p:tgtEl>
                                      </p:cBhvr>
                                    </p:animEffect>
                                  </p:childTnLst>
                                </p:cTn>
                              </p:par>
                              <p:par>
                                <p:cTn fill="hold" id="23" nodeType="withEffect" presetClass="entr" presetID="3" presetSubtype="10">
                                  <p:stCondLst>
                                    <p:cond delay="0"/>
                                  </p:stCondLst>
                                  <p:childTnLst>
                                    <p:set>
                                      <p:cBhvr>
                                        <p:cTn dur="1" fill="hold" id="24">
                                          <p:stCondLst>
                                            <p:cond delay="0"/>
                                          </p:stCondLst>
                                        </p:cTn>
                                        <p:tgtEl>
                                          <p:spTgt spid="1049407">
                                            <p:txEl>
                                              <p:charRg st="49" end="53"/>
                                            </p:txEl>
                                          </p:spTgt>
                                        </p:tgtEl>
                                        <p:attrNameLst>
                                          <p:attrName>style.visibility</p:attrName>
                                        </p:attrNameLst>
                                      </p:cBhvr>
                                      <p:to>
                                        <p:strVal val="visible"/>
                                      </p:to>
                                    </p:set>
                                    <p:animEffect transition="in" filter="blinds(horizontal)">
                                      <p:cBhvr>
                                        <p:cTn dur="500" id="25"/>
                                        <p:tgtEl>
                                          <p:spTgt spid="1049407">
                                            <p:txEl>
                                              <p:charRg st="49" end="53"/>
                                            </p:txEl>
                                          </p:spTgt>
                                        </p:tgtEl>
                                      </p:cBhvr>
                                    </p:animEffect>
                                  </p:childTnLst>
                                </p:cTn>
                              </p:par>
                            </p:childTnLst>
                          </p:cTn>
                        </p:par>
                      </p:childTnLst>
                    </p:cTn>
                  </p:par>
                  <p:par>
                    <p:cTn fill="hold" id="26" nodeType="clickPar">
                      <p:stCondLst>
                        <p:cond delay="indefinite"/>
                      </p:stCondLst>
                      <p:childTnLst>
                        <p:par>
                          <p:cTn fill="hold" id="27" nodeType="withGroup">
                            <p:stCondLst>
                              <p:cond delay="0"/>
                            </p:stCondLst>
                            <p:childTnLst>
                              <p:par>
                                <p:cTn fill="hold" id="28" nodeType="clickEffect" presetClass="entr" presetID="3" presetSubtype="10">
                                  <p:stCondLst>
                                    <p:cond delay="0"/>
                                  </p:stCondLst>
                                  <p:childTnLst>
                                    <p:set>
                                      <p:cBhvr>
                                        <p:cTn dur="1" fill="hold" id="29">
                                          <p:stCondLst>
                                            <p:cond delay="0"/>
                                          </p:stCondLst>
                                        </p:cTn>
                                        <p:tgtEl>
                                          <p:spTgt spid="1049407">
                                            <p:txEl>
                                              <p:charRg st="53" end="86"/>
                                            </p:txEl>
                                          </p:spTgt>
                                        </p:tgtEl>
                                        <p:attrNameLst>
                                          <p:attrName>style.visibility</p:attrName>
                                        </p:attrNameLst>
                                      </p:cBhvr>
                                      <p:to>
                                        <p:strVal val="visible"/>
                                      </p:to>
                                    </p:set>
                                    <p:animEffect transition="in" filter="blinds(horizontal)">
                                      <p:cBhvr>
                                        <p:cTn dur="500" id="30"/>
                                        <p:tgtEl>
                                          <p:spTgt spid="1049407">
                                            <p:txEl>
                                              <p:charRg st="53" end="86"/>
                                            </p:txEl>
                                          </p:spTgt>
                                        </p:tgtEl>
                                      </p:cBhvr>
                                    </p:animEffect>
                                  </p:childTnLst>
                                </p:cTn>
                              </p:par>
                              <p:par>
                                <p:cTn fill="hold" id="31" nodeType="withEffect" presetClass="entr" presetID="3" presetSubtype="10">
                                  <p:stCondLst>
                                    <p:cond delay="0"/>
                                  </p:stCondLst>
                                  <p:childTnLst>
                                    <p:set>
                                      <p:cBhvr>
                                        <p:cTn dur="1" fill="hold" id="32">
                                          <p:stCondLst>
                                            <p:cond delay="0"/>
                                          </p:stCondLst>
                                        </p:cTn>
                                        <p:tgtEl>
                                          <p:spTgt spid="1049407">
                                            <p:txEl>
                                              <p:charRg st="86" end="93"/>
                                            </p:txEl>
                                          </p:spTgt>
                                        </p:tgtEl>
                                        <p:attrNameLst>
                                          <p:attrName>style.visibility</p:attrName>
                                        </p:attrNameLst>
                                      </p:cBhvr>
                                      <p:to>
                                        <p:strVal val="visible"/>
                                      </p:to>
                                    </p:set>
                                    <p:animEffect transition="in" filter="blinds(horizontal)">
                                      <p:cBhvr>
                                        <p:cTn dur="500" id="33"/>
                                        <p:tgtEl>
                                          <p:spTgt spid="1049407">
                                            <p:txEl>
                                              <p:charRg st="86" end="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showMasterSp="1">
  <p:cSld>
    <p:spTree>
      <p:nvGrpSpPr>
        <p:cNvPr id="374" name=""/>
        <p:cNvGrpSpPr/>
        <p:nvPr/>
      </p:nvGrpSpPr>
      <p:grpSpPr>
        <a:xfrm rot="0">
          <a:off x="0" y="0"/>
          <a:ext cx="0" cy="0"/>
          <a:chOff x="0" y="0"/>
          <a:chExt cx="0" cy="0"/>
        </a:xfrm>
      </p:grpSpPr>
      <p:sp>
        <p:nvSpPr>
          <p:cNvPr id="1049411" name="标题 340993"/>
          <p:cNvSpPr/>
          <p:nvPr>
            <p:ph type="title" sz="full" idx="0"/>
          </p:nvPr>
        </p:nvSpPr>
        <p:spPr>
          <a:xfrm rot="0">
            <a:off x="1181100"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533400" latinLnBrk="1" lvl="0" marL="533400"/>
            <a:r>
              <a:rPr altLang="zh-CN" lang="en-US"/>
              <a:t>5.2.2 </a:t>
            </a:r>
            <a:r>
              <a:rPr altLang="en-US" lang="zh-CN"/>
              <a:t>选择结构</a:t>
            </a:r>
          </a:p>
        </p:txBody>
      </p:sp>
      <p:sp>
        <p:nvSpPr>
          <p:cNvPr id="1049412" name="文本框 340994"/>
          <p:cNvSpPr txBox="1"/>
          <p:nvPr/>
        </p:nvSpPr>
        <p:spPr>
          <a:xfrm rot="0">
            <a:off x="863600" y="1268412"/>
            <a:ext cx="7669212" cy="396875"/>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spcBef>
                <a:spcPct val="50000"/>
              </a:spcBef>
              <a:buNone/>
            </a:pPr>
            <a:r>
              <a:rPr altLang="en-US" b="1" sz="2000" lang="zh-CN">
                <a:solidFill>
                  <a:srgbClr val="0000FF"/>
                </a:solidFill>
                <a:latin typeface="Times New Roman" pitchFamily="18" charset="0"/>
                <a:ea typeface="华文楷体" pitchFamily="2" charset="-122"/>
              </a:rPr>
              <a:t>例</a:t>
            </a:r>
            <a:r>
              <a:rPr altLang="zh-CN" b="1" sz="2000" lang="en-US">
                <a:solidFill>
                  <a:srgbClr val="0000FF"/>
                </a:solidFill>
                <a:latin typeface="Times New Roman" pitchFamily="18" charset="0"/>
                <a:ea typeface="华文楷体" pitchFamily="2" charset="-122"/>
              </a:rPr>
              <a:t>5.3 </a:t>
            </a:r>
            <a:r>
              <a:rPr altLang="en-US" b="1" sz="2000" lang="zh-CN">
                <a:solidFill>
                  <a:srgbClr val="0000FF"/>
                </a:solidFill>
                <a:latin typeface="Times New Roman" pitchFamily="18" charset="0"/>
                <a:ea typeface="华文楷体" pitchFamily="2" charset="-122"/>
              </a:rPr>
              <a:t>计算分段函数：</a:t>
            </a:r>
          </a:p>
        </p:txBody>
      </p:sp>
      <p:graphicFrame>
        <p:nvGraphicFramePr>
          <p:cNvPr id="4194327" name=""/>
          <p:cNvGraphicFramePr>
            <a:graphicFrameLocks/>
          </p:cNvGraphicFramePr>
          <p:nvPr/>
        </p:nvGraphicFramePr>
        <p:xfrm rot="0">
          <a:off x="2592387" y="1700212"/>
          <a:ext cx="3205162" cy="874712"/>
        </p:xfrm>
        <a:graphic>
          <a:graphicData uri="http://schemas.openxmlformats.org/presentationml/2006/ole">
            <mc:AlternateContent xmlns:mc="http://schemas.openxmlformats.org/markup-compatibility/2006">
              <mc:Choice xmlns:v="urn:schemas-microsoft-com:vml" Requires="v">
                <p:oleObj r:id="rId1" spid="" imgH="874712" imgW="3205162" showAsIcon="0" progId="Equation.DSMT4">
                  <p:embed followColorScheme="full"/>
                  <p:pic>
                    <p:nvPicPr>
                      <p:cNvPr id="2097214" name="对象 340995"/>
                      <p:cNvPicPr>
                        <a:picLocks/>
                      </p:cNvPicPr>
                      <p:nvPr/>
                    </p:nvPicPr>
                    <p:blipFill>
                      <a:blip xmlns:r="http://schemas.openxmlformats.org/officeDocument/2006/relationships" r:embed="rId2"/>
                      <a:srcRect l="0" t="0" r="0" b="0"/>
                      <a:stretch>
                        <a:fillRect/>
                      </a:stretch>
                    </p:blipFill>
                    <p:spPr>
                      <a:xfrm rot="0">
                        <a:off x="2592387" y="1700212"/>
                        <a:ext cx="3205162" cy="874712"/>
                      </a:xfrm>
                      <a:prstGeom prst="rect"/>
                      <a:noFill/>
                      <a:ln>
                        <a:noFill/>
                      </a:ln>
                    </p:spPr>
                  </p:pic>
                </p:oleObj>
              </mc:Choice>
              <mc:Fallback>
                <p:oleObj r:id="rId1" spid="" imgH="874712" imgW="3205162" showAsIcon="0" progId="Equation.DSMT4">
                  <p:embed followColorScheme="full"/>
                  <p:pic>
                    <p:nvPicPr>
                      <p:cNvPr id="2097214" name="对象 340995"/>
                      <p:cNvPicPr>
                        <a:picLocks/>
                      </p:cNvPicPr>
                      <p:nvPr/>
                    </p:nvPicPr>
                    <p:blipFill>
                      <a:blip xmlns:r="http://schemas.openxmlformats.org/officeDocument/2006/relationships" r:embed="rId2"/>
                      <a:srcRect l="0" t="0" r="0" b="0"/>
                      <a:stretch>
                        <a:fillRect/>
                      </a:stretch>
                    </p:blipFill>
                    <p:spPr>
                      <a:xfrm rot="0">
                        <a:off x="2592387" y="1700212"/>
                        <a:ext cx="3205162" cy="874712"/>
                      </a:xfrm>
                      <a:prstGeom prst="rect"/>
                      <a:noFill/>
                      <a:ln>
                        <a:noFill/>
                      </a:ln>
                    </p:spPr>
                  </p:pic>
                </p:oleObj>
              </mc:Fallback>
            </mc:AlternateContent>
          </a:graphicData>
        </a:graphic>
      </p:graphicFrame>
      <p:sp>
        <p:nvSpPr>
          <p:cNvPr id="1049413" name="文本框 340996"/>
          <p:cNvSpPr txBox="1"/>
          <p:nvPr/>
        </p:nvSpPr>
        <p:spPr>
          <a:xfrm rot="0">
            <a:off x="863600" y="2673350"/>
            <a:ext cx="3492500" cy="2952750"/>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spcBef>
                <a:spcPct val="50000"/>
              </a:spcBef>
              <a:buNone/>
            </a:pPr>
            <a:r>
              <a:rPr altLang="en-US" b="1" sz="2000" lang="zh-CN">
                <a:solidFill>
                  <a:srgbClr val="0000FF"/>
                </a:solidFill>
                <a:latin typeface="Times New Roman" pitchFamily="18" charset="0"/>
                <a:ea typeface="华文楷体" pitchFamily="2" charset="-122"/>
              </a:rPr>
              <a:t>程序如下：</a:t>
            </a:r>
          </a:p>
          <a:p>
            <a:pPr eaLnBrk="1" hangingPunct="1" indent="0" latinLnBrk="1" lvl="0" marL="0">
              <a:buNone/>
            </a:pPr>
            <a:r>
              <a:rPr altLang="zh-CN" b="1" sz="2000" lang="en-US">
                <a:latin typeface="Times New Roman" pitchFamily="18" charset="0"/>
              </a:rPr>
              <a:t>x = input(‘</a:t>
            </a:r>
            <a:r>
              <a:rPr altLang="en-US" b="1" sz="2000" lang="zh-CN">
                <a:latin typeface="华文楷体" pitchFamily="2" charset="-122"/>
                <a:ea typeface="华文楷体" pitchFamily="2" charset="-122"/>
              </a:rPr>
              <a:t>请输入</a:t>
            </a:r>
            <a:r>
              <a:rPr altLang="zh-CN" b="1" sz="2000" lang="en-US">
                <a:latin typeface="华文楷体" pitchFamily="2" charset="-122"/>
                <a:ea typeface="华文楷体" pitchFamily="2" charset="-122"/>
              </a:rPr>
              <a:t>x</a:t>
            </a:r>
            <a:r>
              <a:rPr altLang="en-US" b="1" sz="2000" lang="zh-CN">
                <a:latin typeface="华文楷体" pitchFamily="2" charset="-122"/>
                <a:ea typeface="华文楷体" pitchFamily="2" charset="-122"/>
              </a:rPr>
              <a:t>的值</a:t>
            </a:r>
            <a:r>
              <a:rPr altLang="zh-CN" b="1" sz="2000" lang="en-US">
                <a:latin typeface="Times New Roman" pitchFamily="18" charset="0"/>
              </a:rPr>
              <a:t>：');</a:t>
            </a:r>
          </a:p>
          <a:p>
            <a:pPr eaLnBrk="1" hangingPunct="1" indent="0" latinLnBrk="1" lvl="0" marL="0">
              <a:buNone/>
            </a:pPr>
            <a:r>
              <a:rPr altLang="zh-CN" b="1" sz="2000" lang="en-US">
                <a:latin typeface="Times New Roman" pitchFamily="18" charset="0"/>
              </a:rPr>
              <a:t>if x == 10</a:t>
            </a:r>
          </a:p>
          <a:p>
            <a:pPr eaLnBrk="1" hangingPunct="1" indent="0" latinLnBrk="1" lvl="0" marL="0">
              <a:buNone/>
            </a:pPr>
            <a:r>
              <a:rPr altLang="zh-CN" b="1" sz="2000" lang="en-US">
                <a:latin typeface="Times New Roman" pitchFamily="18" charset="0"/>
              </a:rPr>
              <a:t>    y = cos(x+1)+sqrt(x</a:t>
            </a:r>
            <a:r>
              <a:rPr altLang="zh-CN" b="1" sz="2000" lang="en-US">
                <a:latin typeface="Times New Roman" pitchFamily="18" charset="0"/>
              </a:rPr>
              <a:t>*x+1);</a:t>
            </a:r>
          </a:p>
          <a:p>
            <a:pPr eaLnBrk="1" hangingPunct="1" indent="0" latinLnBrk="1" lvl="0" marL="0">
              <a:buNone/>
            </a:pPr>
            <a:r>
              <a:rPr altLang="zh-CN" b="1" sz="2000" lang="en-US">
                <a:latin typeface="Times New Roman" pitchFamily="18" charset="0"/>
              </a:rPr>
              <a:t>else</a:t>
            </a:r>
          </a:p>
          <a:p>
            <a:pPr eaLnBrk="1" hangingPunct="1" indent="0" latinLnBrk="1" lvl="0" marL="0">
              <a:buNone/>
            </a:pPr>
            <a:r>
              <a:rPr altLang="zh-CN" b="1" sz="2000" lang="en-US">
                <a:latin typeface="Times New Roman" pitchFamily="18" charset="0"/>
              </a:rPr>
              <a:t>    y = x</a:t>
            </a:r>
            <a:r>
              <a:rPr altLang="zh-CN" b="1" sz="2000" lang="en-US">
                <a:latin typeface="Times New Roman" pitchFamily="18" charset="0"/>
              </a:rPr>
              <a:t>*sqrt(x+sqrt(x));</a:t>
            </a:r>
          </a:p>
          <a:p>
            <a:pPr eaLnBrk="1" hangingPunct="1" indent="0" latinLnBrk="1" lvl="0" marL="0">
              <a:buNone/>
            </a:pPr>
            <a:r>
              <a:rPr altLang="zh-CN" b="1" sz="2000" lang="en-US">
                <a:latin typeface="Times New Roman" pitchFamily="18" charset="0"/>
              </a:rPr>
              <a:t>end</a:t>
            </a:r>
          </a:p>
          <a:p>
            <a:pPr eaLnBrk="1" hangingPunct="1" indent="0" latinLnBrk="1" lvl="0" marL="0">
              <a:buNone/>
            </a:pPr>
            <a:r>
              <a:rPr altLang="zh-CN" b="1" sz="2000" lang="en-US">
                <a:latin typeface="Times New Roman" pitchFamily="18" charset="0"/>
              </a:rPr>
              <a:t>y</a:t>
            </a:r>
          </a:p>
        </p:txBody>
      </p:sp>
      <p:sp>
        <p:nvSpPr>
          <p:cNvPr id="1049414" name="文本占位符 340997"/>
          <p:cNvSpPr/>
          <p:nvPr>
            <p:ph type="body" sz="full" idx="1"/>
          </p:nvPr>
        </p:nvSpPr>
        <p:spPr>
          <a:xfrm rot="0">
            <a:off x="4535487" y="2960687"/>
            <a:ext cx="4249737" cy="27717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sz="2400" lang="zh-CN">
                <a:solidFill>
                  <a:srgbClr val="0000FF"/>
                </a:solidFill>
              </a:rPr>
              <a:t>也可以用单分支</a:t>
            </a:r>
            <a:r>
              <a:rPr altLang="zh-CN" sz="2400" lang="en-US">
                <a:solidFill>
                  <a:srgbClr val="0000FF"/>
                </a:solidFill>
              </a:rPr>
              <a:t>if</a:t>
            </a:r>
            <a:r>
              <a:rPr altLang="en-US" sz="2400" lang="zh-CN">
                <a:solidFill>
                  <a:srgbClr val="0000FF"/>
                </a:solidFill>
              </a:rPr>
              <a:t>语句来实现：</a:t>
            </a:r>
          </a:p>
          <a:p>
            <a:pPr eaLnBrk="1" hangingPunct="1" latinLnBrk="1" lvl="0">
              <a:buNone/>
            </a:pPr>
            <a:r>
              <a:rPr altLang="zh-CN" sz="2400" lang="en-US"/>
              <a:t>x = input('</a:t>
            </a:r>
            <a:r>
              <a:rPr altLang="en-US" sz="2400" lang="zh-CN"/>
              <a:t>请输入</a:t>
            </a:r>
            <a:r>
              <a:rPr altLang="zh-CN" sz="2400" lang="en-US"/>
              <a:t>x</a:t>
            </a:r>
            <a:r>
              <a:rPr altLang="en-US" sz="2400" lang="zh-CN"/>
              <a:t>的值： </a:t>
            </a:r>
            <a:r>
              <a:rPr altLang="zh-CN" sz="2400" lang="en-US"/>
              <a:t>');</a:t>
            </a:r>
          </a:p>
          <a:p>
            <a:pPr eaLnBrk="1" hangingPunct="1" latinLnBrk="1" lvl="0">
              <a:buNone/>
            </a:pPr>
            <a:r>
              <a:rPr altLang="zh-CN" sz="2400" lang="en-US"/>
              <a:t>y = cos(x+1)+sqrt(x</a:t>
            </a:r>
            <a:r>
              <a:rPr altLang="zh-CN" sz="2400" lang="en-US"/>
              <a:t>*x+1);</a:t>
            </a:r>
          </a:p>
          <a:p>
            <a:pPr eaLnBrk="1" hangingPunct="1" latinLnBrk="1" lvl="0">
              <a:buNone/>
            </a:pPr>
            <a:r>
              <a:rPr altLang="zh-CN" sz="2400" lang="en-US"/>
              <a:t>if x~=10</a:t>
            </a:r>
          </a:p>
          <a:p>
            <a:pPr eaLnBrk="1" hangingPunct="1" latinLnBrk="1" lvl="0">
              <a:buNone/>
            </a:pPr>
            <a:r>
              <a:rPr altLang="zh-CN" sz="2400" lang="en-US"/>
              <a:t>    y = x</a:t>
            </a:r>
            <a:r>
              <a:rPr altLang="zh-CN" sz="2400" lang="en-US"/>
              <a:t>*sqrt(x+sqrt(x));</a:t>
            </a:r>
          </a:p>
          <a:p>
            <a:pPr eaLnBrk="1" hangingPunct="1" latinLnBrk="1" lvl="0">
              <a:buNone/>
            </a:pPr>
            <a:r>
              <a:rPr altLang="zh-CN" sz="2400" lang="en-US"/>
              <a:t>end</a:t>
            </a:r>
          </a:p>
          <a:p>
            <a:pPr eaLnBrk="1" hangingPunct="1" latinLnBrk="1" lvl="0">
              <a:buNone/>
            </a:pPr>
            <a:r>
              <a:rPr altLang="zh-CN" sz="2400" lang="en-US"/>
              <a:t>y</a:t>
            </a:r>
          </a:p>
        </p:txBody>
      </p:sp>
      <p:sp>
        <p:nvSpPr>
          <p:cNvPr id="1049415"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416"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417"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128</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413">
                                            <p:txEl>
                                              <p:charRg st="0" end="6"/>
                                            </p:txEl>
                                          </p:spTgt>
                                        </p:tgtEl>
                                        <p:attrNameLst>
                                          <p:attrName>style.visibility</p:attrName>
                                        </p:attrNameLst>
                                      </p:cBhvr>
                                      <p:to>
                                        <p:strVal val="visible"/>
                                      </p:to>
                                    </p:set>
                                    <p:animEffect transition="in" filter="blinds(horizontal)">
                                      <p:cBhvr>
                                        <p:cTn dur="500" id="7"/>
                                        <p:tgtEl>
                                          <p:spTgt spid="1049413">
                                            <p:txEl>
                                              <p:charRg st="0" end="6"/>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413">
                                            <p:txEl>
                                              <p:charRg st="6" end="28"/>
                                            </p:txEl>
                                          </p:spTgt>
                                        </p:tgtEl>
                                        <p:attrNameLst>
                                          <p:attrName>style.visibility</p:attrName>
                                        </p:attrNameLst>
                                      </p:cBhvr>
                                      <p:to>
                                        <p:strVal val="visible"/>
                                      </p:to>
                                    </p:set>
                                    <p:animEffect transition="in" filter="blinds(horizontal)">
                                      <p:cBhvr>
                                        <p:cTn dur="500" id="10"/>
                                        <p:tgtEl>
                                          <p:spTgt spid="1049413">
                                            <p:txEl>
                                              <p:charRg st="6" end="28"/>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413">
                                            <p:txEl>
                                              <p:charRg st="28" end="39"/>
                                            </p:txEl>
                                          </p:spTgt>
                                        </p:tgtEl>
                                        <p:attrNameLst>
                                          <p:attrName>style.visibility</p:attrName>
                                        </p:attrNameLst>
                                      </p:cBhvr>
                                      <p:to>
                                        <p:strVal val="visible"/>
                                      </p:to>
                                    </p:set>
                                    <p:animEffect transition="in" filter="blinds(horizontal)">
                                      <p:cBhvr>
                                        <p:cTn dur="500" id="13"/>
                                        <p:tgtEl>
                                          <p:spTgt spid="1049413">
                                            <p:txEl>
                                              <p:charRg st="28" end="39"/>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413">
                                            <p:txEl>
                                              <p:charRg st="39" end="69"/>
                                            </p:txEl>
                                          </p:spTgt>
                                        </p:tgtEl>
                                        <p:attrNameLst>
                                          <p:attrName>style.visibility</p:attrName>
                                        </p:attrNameLst>
                                      </p:cBhvr>
                                      <p:to>
                                        <p:strVal val="visible"/>
                                      </p:to>
                                    </p:set>
                                    <p:animEffect transition="in" filter="blinds(horizontal)">
                                      <p:cBhvr>
                                        <p:cTn dur="500" id="16"/>
                                        <p:tgtEl>
                                          <p:spTgt spid="1049413">
                                            <p:txEl>
                                              <p:charRg st="39" end="69"/>
                                            </p:txEl>
                                          </p:spTgt>
                                        </p:tgtEl>
                                      </p:cBhvr>
                                    </p:animEffect>
                                  </p:childTnLst>
                                </p:cTn>
                              </p:par>
                              <p:par>
                                <p:cTn fill="hold" id="17" nodeType="withEffect" presetClass="entr" presetID="3" presetSubtype="10">
                                  <p:stCondLst>
                                    <p:cond delay="0"/>
                                  </p:stCondLst>
                                  <p:childTnLst>
                                    <p:set>
                                      <p:cBhvr>
                                        <p:cTn dur="1" fill="hold" id="18">
                                          <p:stCondLst>
                                            <p:cond delay="0"/>
                                          </p:stCondLst>
                                        </p:cTn>
                                        <p:tgtEl>
                                          <p:spTgt spid="1049413">
                                            <p:txEl>
                                              <p:charRg st="69" end="74"/>
                                            </p:txEl>
                                          </p:spTgt>
                                        </p:tgtEl>
                                        <p:attrNameLst>
                                          <p:attrName>style.visibility</p:attrName>
                                        </p:attrNameLst>
                                      </p:cBhvr>
                                      <p:to>
                                        <p:strVal val="visible"/>
                                      </p:to>
                                    </p:set>
                                    <p:animEffect transition="in" filter="blinds(horizontal)">
                                      <p:cBhvr>
                                        <p:cTn dur="500" id="19"/>
                                        <p:tgtEl>
                                          <p:spTgt spid="1049413">
                                            <p:txEl>
                                              <p:charRg st="69" end="74"/>
                                            </p:txEl>
                                          </p:spTgt>
                                        </p:tgtEl>
                                      </p:cBhvr>
                                    </p:animEffect>
                                  </p:childTnLst>
                                </p:cTn>
                              </p:par>
                              <p:par>
                                <p:cTn fill="hold" id="20" nodeType="withEffect" presetClass="entr" presetID="3" presetSubtype="10">
                                  <p:stCondLst>
                                    <p:cond delay="0"/>
                                  </p:stCondLst>
                                  <p:childTnLst>
                                    <p:set>
                                      <p:cBhvr>
                                        <p:cTn dur="1" fill="hold" id="21">
                                          <p:stCondLst>
                                            <p:cond delay="0"/>
                                          </p:stCondLst>
                                        </p:cTn>
                                        <p:tgtEl>
                                          <p:spTgt spid="1049413">
                                            <p:txEl>
                                              <p:charRg st="74" end="101"/>
                                            </p:txEl>
                                          </p:spTgt>
                                        </p:tgtEl>
                                        <p:attrNameLst>
                                          <p:attrName>style.visibility</p:attrName>
                                        </p:attrNameLst>
                                      </p:cBhvr>
                                      <p:to>
                                        <p:strVal val="visible"/>
                                      </p:to>
                                    </p:set>
                                    <p:animEffect transition="in" filter="blinds(horizontal)">
                                      <p:cBhvr>
                                        <p:cTn dur="500" id="22"/>
                                        <p:tgtEl>
                                          <p:spTgt spid="1049413">
                                            <p:txEl>
                                              <p:charRg st="74" end="101"/>
                                            </p:txEl>
                                          </p:spTgt>
                                        </p:tgtEl>
                                      </p:cBhvr>
                                    </p:animEffect>
                                  </p:childTnLst>
                                </p:cTn>
                              </p:par>
                              <p:par>
                                <p:cTn fill="hold" id="23" nodeType="withEffect" presetClass="entr" presetID="3" presetSubtype="10">
                                  <p:stCondLst>
                                    <p:cond delay="0"/>
                                  </p:stCondLst>
                                  <p:childTnLst>
                                    <p:set>
                                      <p:cBhvr>
                                        <p:cTn dur="1" fill="hold" id="24">
                                          <p:stCondLst>
                                            <p:cond delay="0"/>
                                          </p:stCondLst>
                                        </p:cTn>
                                        <p:tgtEl>
                                          <p:spTgt spid="1049413">
                                            <p:txEl>
                                              <p:charRg st="101" end="105"/>
                                            </p:txEl>
                                          </p:spTgt>
                                        </p:tgtEl>
                                        <p:attrNameLst>
                                          <p:attrName>style.visibility</p:attrName>
                                        </p:attrNameLst>
                                      </p:cBhvr>
                                      <p:to>
                                        <p:strVal val="visible"/>
                                      </p:to>
                                    </p:set>
                                    <p:animEffect transition="in" filter="blinds(horizontal)">
                                      <p:cBhvr>
                                        <p:cTn dur="500" id="25"/>
                                        <p:tgtEl>
                                          <p:spTgt spid="1049413">
                                            <p:txEl>
                                              <p:charRg st="101" end="105"/>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9413">
                                            <p:txEl>
                                              <p:charRg st="105" end="107"/>
                                            </p:txEl>
                                          </p:spTgt>
                                        </p:tgtEl>
                                        <p:attrNameLst>
                                          <p:attrName>style.visibility</p:attrName>
                                        </p:attrNameLst>
                                      </p:cBhvr>
                                      <p:to>
                                        <p:strVal val="visible"/>
                                      </p:to>
                                    </p:set>
                                    <p:animEffect transition="in" filter="blinds(horizontal)">
                                      <p:cBhvr>
                                        <p:cTn dur="500" id="28"/>
                                        <p:tgtEl>
                                          <p:spTgt spid="1049413">
                                            <p:txEl>
                                              <p:charRg st="105" end="107"/>
                                            </p:txEl>
                                          </p:spTgt>
                                        </p:tgtEl>
                                      </p:cBhvr>
                                    </p:animEffect>
                                  </p:childTnLst>
                                </p:cTn>
                              </p:par>
                            </p:childTnLst>
                          </p:cTn>
                        </p:par>
                      </p:childTnLst>
                    </p:cTn>
                  </p:par>
                  <p:par>
                    <p:cTn fill="hold" id="29" nodeType="clickPar">
                      <p:stCondLst>
                        <p:cond delay="indefinite"/>
                      </p:stCondLst>
                      <p:childTnLst>
                        <p:par>
                          <p:cTn fill="hold" id="30" nodeType="withGroup">
                            <p:stCondLst>
                              <p:cond delay="0"/>
                            </p:stCondLst>
                            <p:childTnLst>
                              <p:par>
                                <p:cTn fill="hold" id="31" nodeType="clickEffect" presetClass="entr" presetID="3" presetSubtype="10">
                                  <p:stCondLst>
                                    <p:cond delay="0"/>
                                  </p:stCondLst>
                                  <p:childTnLst>
                                    <p:set>
                                      <p:cBhvr>
                                        <p:cTn dur="1" fill="hold" id="32">
                                          <p:stCondLst>
                                            <p:cond delay="0"/>
                                          </p:stCondLst>
                                        </p:cTn>
                                        <p:tgtEl>
                                          <p:spTgt spid="1049414">
                                            <p:txEl>
                                              <p:charRg st="0" end="16"/>
                                            </p:txEl>
                                          </p:spTgt>
                                        </p:tgtEl>
                                        <p:attrNameLst>
                                          <p:attrName>style.visibility</p:attrName>
                                        </p:attrNameLst>
                                      </p:cBhvr>
                                      <p:to>
                                        <p:strVal val="visible"/>
                                      </p:to>
                                    </p:set>
                                    <p:animEffect transition="in" filter="blinds(horizontal)">
                                      <p:cBhvr>
                                        <p:cTn dur="500" id="33"/>
                                        <p:tgtEl>
                                          <p:spTgt spid="1049414">
                                            <p:txEl>
                                              <p:charRg st="0" end="16"/>
                                            </p:txEl>
                                          </p:spTgt>
                                        </p:tgtEl>
                                      </p:cBhvr>
                                    </p:animEffect>
                                  </p:childTnLst>
                                </p:cTn>
                              </p:par>
                              <p:par>
                                <p:cTn fill="hold" id="34" nodeType="withEffect" presetClass="entr" presetID="3" presetSubtype="10">
                                  <p:stCondLst>
                                    <p:cond delay="0"/>
                                  </p:stCondLst>
                                  <p:childTnLst>
                                    <p:set>
                                      <p:cBhvr>
                                        <p:cTn dur="1" fill="hold" id="35">
                                          <p:stCondLst>
                                            <p:cond delay="0"/>
                                          </p:stCondLst>
                                        </p:cTn>
                                        <p:tgtEl>
                                          <p:spTgt spid="1049414">
                                            <p:txEl>
                                              <p:charRg st="16" end="39"/>
                                            </p:txEl>
                                          </p:spTgt>
                                        </p:tgtEl>
                                        <p:attrNameLst>
                                          <p:attrName>style.visibility</p:attrName>
                                        </p:attrNameLst>
                                      </p:cBhvr>
                                      <p:to>
                                        <p:strVal val="visible"/>
                                      </p:to>
                                    </p:set>
                                    <p:animEffect transition="in" filter="blinds(horizontal)">
                                      <p:cBhvr>
                                        <p:cTn dur="500" id="36"/>
                                        <p:tgtEl>
                                          <p:spTgt spid="1049414">
                                            <p:txEl>
                                              <p:charRg st="16" end="39"/>
                                            </p:txEl>
                                          </p:spTgt>
                                        </p:tgtEl>
                                      </p:cBhvr>
                                    </p:animEffect>
                                  </p:childTnLst>
                                </p:cTn>
                              </p:par>
                              <p:par>
                                <p:cTn fill="hold" id="37" nodeType="withEffect" presetClass="entr" presetID="3" presetSubtype="10">
                                  <p:stCondLst>
                                    <p:cond delay="0"/>
                                  </p:stCondLst>
                                  <p:childTnLst>
                                    <p:set>
                                      <p:cBhvr>
                                        <p:cTn dur="1" fill="hold" id="38">
                                          <p:stCondLst>
                                            <p:cond delay="0"/>
                                          </p:stCondLst>
                                        </p:cTn>
                                        <p:tgtEl>
                                          <p:spTgt spid="1049414">
                                            <p:txEl>
                                              <p:charRg st="39" end="65"/>
                                            </p:txEl>
                                          </p:spTgt>
                                        </p:tgtEl>
                                        <p:attrNameLst>
                                          <p:attrName>style.visibility</p:attrName>
                                        </p:attrNameLst>
                                      </p:cBhvr>
                                      <p:to>
                                        <p:strVal val="visible"/>
                                      </p:to>
                                    </p:set>
                                    <p:animEffect transition="in" filter="blinds(horizontal)">
                                      <p:cBhvr>
                                        <p:cTn dur="500" id="39"/>
                                        <p:tgtEl>
                                          <p:spTgt spid="1049414">
                                            <p:txEl>
                                              <p:charRg st="39" end="65"/>
                                            </p:txEl>
                                          </p:spTgt>
                                        </p:tgtEl>
                                      </p:cBhvr>
                                    </p:animEffect>
                                  </p:childTnLst>
                                </p:cTn>
                              </p:par>
                              <p:par>
                                <p:cTn fill="hold" id="40" nodeType="withEffect" presetClass="entr" presetID="3" presetSubtype="10">
                                  <p:stCondLst>
                                    <p:cond delay="0"/>
                                  </p:stCondLst>
                                  <p:childTnLst>
                                    <p:set>
                                      <p:cBhvr>
                                        <p:cTn dur="1" fill="hold" id="41">
                                          <p:stCondLst>
                                            <p:cond delay="0"/>
                                          </p:stCondLst>
                                        </p:cTn>
                                        <p:tgtEl>
                                          <p:spTgt spid="1049414">
                                            <p:txEl>
                                              <p:charRg st="65" end="74"/>
                                            </p:txEl>
                                          </p:spTgt>
                                        </p:tgtEl>
                                        <p:attrNameLst>
                                          <p:attrName>style.visibility</p:attrName>
                                        </p:attrNameLst>
                                      </p:cBhvr>
                                      <p:to>
                                        <p:strVal val="visible"/>
                                      </p:to>
                                    </p:set>
                                    <p:animEffect transition="in" filter="blinds(horizontal)">
                                      <p:cBhvr>
                                        <p:cTn dur="500" id="42"/>
                                        <p:tgtEl>
                                          <p:spTgt spid="1049414">
                                            <p:txEl>
                                              <p:charRg st="65" end="74"/>
                                            </p:txEl>
                                          </p:spTgt>
                                        </p:tgtEl>
                                      </p:cBhvr>
                                    </p:animEffect>
                                  </p:childTnLst>
                                </p:cTn>
                              </p:par>
                              <p:par>
                                <p:cTn fill="hold" id="43" nodeType="withEffect" presetClass="entr" presetID="3" presetSubtype="10">
                                  <p:stCondLst>
                                    <p:cond delay="0"/>
                                  </p:stCondLst>
                                  <p:childTnLst>
                                    <p:set>
                                      <p:cBhvr>
                                        <p:cTn dur="1" fill="hold" id="44">
                                          <p:stCondLst>
                                            <p:cond delay="0"/>
                                          </p:stCondLst>
                                        </p:cTn>
                                        <p:tgtEl>
                                          <p:spTgt spid="1049414">
                                            <p:txEl>
                                              <p:charRg st="74" end="101"/>
                                            </p:txEl>
                                          </p:spTgt>
                                        </p:tgtEl>
                                        <p:attrNameLst>
                                          <p:attrName>style.visibility</p:attrName>
                                        </p:attrNameLst>
                                      </p:cBhvr>
                                      <p:to>
                                        <p:strVal val="visible"/>
                                      </p:to>
                                    </p:set>
                                    <p:animEffect transition="in" filter="blinds(horizontal)">
                                      <p:cBhvr>
                                        <p:cTn dur="500" id="45"/>
                                        <p:tgtEl>
                                          <p:spTgt spid="1049414">
                                            <p:txEl>
                                              <p:charRg st="74" end="101"/>
                                            </p:txEl>
                                          </p:spTgt>
                                        </p:tgtEl>
                                      </p:cBhvr>
                                    </p:animEffect>
                                  </p:childTnLst>
                                </p:cTn>
                              </p:par>
                              <p:par>
                                <p:cTn fill="hold" id="46" nodeType="withEffect" presetClass="entr" presetID="3" presetSubtype="10">
                                  <p:stCondLst>
                                    <p:cond delay="0"/>
                                  </p:stCondLst>
                                  <p:childTnLst>
                                    <p:set>
                                      <p:cBhvr>
                                        <p:cTn dur="1" fill="hold" id="47">
                                          <p:stCondLst>
                                            <p:cond delay="0"/>
                                          </p:stCondLst>
                                        </p:cTn>
                                        <p:tgtEl>
                                          <p:spTgt spid="1049414">
                                            <p:txEl>
                                              <p:charRg st="101" end="105"/>
                                            </p:txEl>
                                          </p:spTgt>
                                        </p:tgtEl>
                                        <p:attrNameLst>
                                          <p:attrName>style.visibility</p:attrName>
                                        </p:attrNameLst>
                                      </p:cBhvr>
                                      <p:to>
                                        <p:strVal val="visible"/>
                                      </p:to>
                                    </p:set>
                                    <p:animEffect transition="in" filter="blinds(horizontal)">
                                      <p:cBhvr>
                                        <p:cTn dur="500" id="48"/>
                                        <p:tgtEl>
                                          <p:spTgt spid="1049414">
                                            <p:txEl>
                                              <p:charRg st="101" end="105"/>
                                            </p:txEl>
                                          </p:spTgt>
                                        </p:tgtEl>
                                      </p:cBhvr>
                                    </p:animEffect>
                                  </p:childTnLst>
                                </p:cTn>
                              </p:par>
                              <p:par>
                                <p:cTn fill="hold" id="49" nodeType="withEffect" presetClass="entr" presetID="3" presetSubtype="10">
                                  <p:stCondLst>
                                    <p:cond delay="0"/>
                                  </p:stCondLst>
                                  <p:childTnLst>
                                    <p:set>
                                      <p:cBhvr>
                                        <p:cTn dur="1" fill="hold" id="50">
                                          <p:stCondLst>
                                            <p:cond delay="0"/>
                                          </p:stCondLst>
                                        </p:cTn>
                                        <p:tgtEl>
                                          <p:spTgt spid="1049414">
                                            <p:txEl>
                                              <p:charRg st="105" end="107"/>
                                            </p:txEl>
                                          </p:spTgt>
                                        </p:tgtEl>
                                        <p:attrNameLst>
                                          <p:attrName>style.visibility</p:attrName>
                                        </p:attrNameLst>
                                      </p:cBhvr>
                                      <p:to>
                                        <p:strVal val="visible"/>
                                      </p:to>
                                    </p:set>
                                    <p:animEffect transition="in" filter="blinds(horizontal)">
                                      <p:cBhvr>
                                        <p:cTn dur="500" id="51"/>
                                        <p:tgtEl>
                                          <p:spTgt spid="1049414">
                                            <p:txEl>
                                              <p:charRg st="105"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showMasterSp="1">
  <p:cSld>
    <p:spTree>
      <p:nvGrpSpPr>
        <p:cNvPr id="375" name=""/>
        <p:cNvGrpSpPr/>
        <p:nvPr/>
      </p:nvGrpSpPr>
      <p:grpSpPr>
        <a:xfrm rot="0">
          <a:off x="0" y="0"/>
          <a:ext cx="0" cy="0"/>
          <a:chOff x="0" y="0"/>
          <a:chExt cx="0" cy="0"/>
        </a:xfrm>
      </p:grpSpPr>
      <p:sp>
        <p:nvSpPr>
          <p:cNvPr id="1049418" name="标题 342017"/>
          <p:cNvSpPr/>
          <p:nvPr>
            <p:ph type="title" sz="full" idx="0"/>
          </p:nvPr>
        </p:nvSpPr>
        <p:spPr>
          <a:xfrm rot="0">
            <a:off x="1162050" y="2540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533400" latinLnBrk="1" lvl="0" marL="533400"/>
            <a:r>
              <a:rPr altLang="zh-CN" lang="en-US"/>
              <a:t>5.2.2 </a:t>
            </a:r>
            <a:r>
              <a:rPr altLang="en-US" lang="zh-CN"/>
              <a:t>选择结构</a:t>
            </a:r>
          </a:p>
        </p:txBody>
      </p:sp>
      <p:sp>
        <p:nvSpPr>
          <p:cNvPr id="1049419" name="文本占位符 342018"/>
          <p:cNvSpPr/>
          <p:nvPr>
            <p:ph type="body" sz="full" idx="1"/>
          </p:nvPr>
        </p:nvSpPr>
        <p:spPr>
          <a:xfrm rot="0">
            <a:off x="827087" y="1196975"/>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2000" lang="en-US">
                <a:solidFill>
                  <a:srgbClr val="0000FF"/>
                </a:solidFill>
              </a:rPr>
              <a:t>(3)</a:t>
            </a:r>
            <a:r>
              <a:rPr altLang="en-US" sz="2000" lang="zh-CN">
                <a:solidFill>
                  <a:srgbClr val="0000FF"/>
                </a:solidFill>
              </a:rPr>
              <a:t>多分支</a:t>
            </a:r>
            <a:r>
              <a:rPr altLang="zh-CN" sz="2000" lang="en-US">
                <a:solidFill>
                  <a:srgbClr val="0000FF"/>
                </a:solidFill>
              </a:rPr>
              <a:t>if</a:t>
            </a:r>
            <a:r>
              <a:rPr altLang="en-US" sz="2000" lang="zh-CN">
                <a:solidFill>
                  <a:srgbClr val="0000FF"/>
                </a:solidFill>
              </a:rPr>
              <a:t>语句</a:t>
            </a:r>
          </a:p>
          <a:p>
            <a:pPr eaLnBrk="1" hangingPunct="1" latinLnBrk="1" lvl="0">
              <a:buNone/>
            </a:pPr>
            <a:r>
              <a:rPr altLang="en-US" sz="2000" lang="zh-CN"/>
              <a:t>语句格式：</a:t>
            </a:r>
          </a:p>
          <a:p>
            <a:pPr eaLnBrk="1" hangingPunct="1" latinLnBrk="1" lvl="0">
              <a:buNone/>
            </a:pPr>
            <a:r>
              <a:rPr altLang="zh-CN" sz="2000" lang="en-US">
                <a:solidFill>
                  <a:schemeClr val="hlink"/>
                </a:solidFill>
              </a:rPr>
              <a:t>if </a:t>
            </a:r>
            <a:r>
              <a:rPr altLang="en-US" sz="2000" lang="zh-CN">
                <a:solidFill>
                  <a:schemeClr val="hlink"/>
                </a:solidFill>
              </a:rPr>
              <a:t>条件</a:t>
            </a:r>
            <a:r>
              <a:rPr altLang="zh-CN" sz="2000" lang="en-US">
                <a:solidFill>
                  <a:schemeClr val="hlink"/>
                </a:solidFill>
              </a:rPr>
              <a:t>1</a:t>
            </a:r>
          </a:p>
          <a:p>
            <a:pPr eaLnBrk="1" hangingPunct="1" latinLnBrk="1" lvl="0">
              <a:buNone/>
            </a:pPr>
            <a:r>
              <a:rPr altLang="zh-CN" sz="2000" lang="en-US">
                <a:solidFill>
                  <a:schemeClr val="hlink"/>
                </a:solidFill>
              </a:rPr>
              <a:t>    </a:t>
            </a:r>
            <a:r>
              <a:rPr altLang="en-US" sz="2000" lang="zh-CN">
                <a:solidFill>
                  <a:schemeClr val="hlink"/>
                </a:solidFill>
              </a:rPr>
              <a:t>语句组 </a:t>
            </a:r>
            <a:r>
              <a:rPr altLang="zh-CN" sz="2000" lang="en-US">
                <a:solidFill>
                  <a:schemeClr val="hlink"/>
                </a:solidFill>
              </a:rPr>
              <a:t>1</a:t>
            </a:r>
          </a:p>
          <a:p>
            <a:pPr eaLnBrk="1" hangingPunct="1" latinLnBrk="1" lvl="0">
              <a:buNone/>
            </a:pPr>
            <a:r>
              <a:rPr altLang="zh-CN" sz="2000" lang="en-US">
                <a:solidFill>
                  <a:schemeClr val="hlink"/>
                </a:solidFill>
              </a:rPr>
              <a:t>elseif  </a:t>
            </a:r>
            <a:r>
              <a:rPr altLang="en-US" sz="2000" lang="zh-CN">
                <a:solidFill>
                  <a:schemeClr val="hlink"/>
                </a:solidFill>
              </a:rPr>
              <a:t>条件</a:t>
            </a:r>
            <a:r>
              <a:rPr altLang="zh-CN" sz="2000" lang="en-US">
                <a:solidFill>
                  <a:schemeClr val="hlink"/>
                </a:solidFill>
              </a:rPr>
              <a:t>2</a:t>
            </a:r>
          </a:p>
          <a:p>
            <a:pPr eaLnBrk="1" hangingPunct="1" latinLnBrk="1" lvl="0">
              <a:buNone/>
            </a:pPr>
            <a:r>
              <a:rPr altLang="zh-CN" sz="2000" lang="en-US">
                <a:solidFill>
                  <a:schemeClr val="hlink"/>
                </a:solidFill>
              </a:rPr>
              <a:t>    </a:t>
            </a:r>
            <a:r>
              <a:rPr altLang="en-US" sz="2000" lang="zh-CN">
                <a:solidFill>
                  <a:schemeClr val="hlink"/>
                </a:solidFill>
              </a:rPr>
              <a:t>语句组  </a:t>
            </a:r>
            <a:r>
              <a:rPr altLang="zh-CN" sz="2000" lang="en-US">
                <a:solidFill>
                  <a:schemeClr val="hlink"/>
                </a:solidFill>
              </a:rPr>
              <a:t>2</a:t>
            </a:r>
          </a:p>
          <a:p>
            <a:pPr eaLnBrk="1" hangingPunct="1" latinLnBrk="1" lvl="0">
              <a:buNone/>
            </a:pPr>
            <a:r>
              <a:rPr altLang="zh-CN" sz="2000" lang="en-US">
                <a:solidFill>
                  <a:schemeClr val="hlink"/>
                </a:solidFill>
                <a:latin typeface="Arial" pitchFamily="34" charset="0"/>
              </a:rPr>
              <a:t>…</a:t>
            </a:r>
          </a:p>
          <a:p>
            <a:pPr eaLnBrk="1" hangingPunct="1" latinLnBrk="1" lvl="0">
              <a:buNone/>
            </a:pPr>
            <a:r>
              <a:rPr altLang="en-US" sz="2000" lang="zh-CN">
                <a:solidFill>
                  <a:schemeClr val="hlink"/>
                </a:solidFill>
              </a:rPr>
              <a:t>elseif  条件</a:t>
            </a:r>
            <a:r>
              <a:rPr altLang="zh-CN" sz="2000" lang="en-US">
                <a:solidFill>
                  <a:schemeClr val="hlink"/>
                </a:solidFill>
              </a:rPr>
              <a:t>m</a:t>
            </a:r>
          </a:p>
          <a:p>
            <a:pPr eaLnBrk="1" hangingPunct="1" latinLnBrk="1" lvl="0">
              <a:buNone/>
            </a:pPr>
            <a:r>
              <a:rPr altLang="zh-CN" sz="2000" lang="en-US">
                <a:solidFill>
                  <a:schemeClr val="hlink"/>
                </a:solidFill>
              </a:rPr>
              <a:t>    </a:t>
            </a:r>
            <a:r>
              <a:rPr altLang="en-US" sz="2000" lang="zh-CN">
                <a:solidFill>
                  <a:schemeClr val="hlink"/>
                </a:solidFill>
              </a:rPr>
              <a:t>语句组  </a:t>
            </a:r>
            <a:r>
              <a:rPr altLang="zh-CN" sz="2000" lang="en-US">
                <a:solidFill>
                  <a:schemeClr val="hlink"/>
                </a:solidFill>
              </a:rPr>
              <a:t>m</a:t>
            </a:r>
          </a:p>
          <a:p>
            <a:pPr eaLnBrk="1" hangingPunct="1" latinLnBrk="1" lvl="0">
              <a:buNone/>
            </a:pPr>
            <a:r>
              <a:rPr altLang="zh-CN" sz="2000" lang="en-US">
                <a:solidFill>
                  <a:schemeClr val="hlink"/>
                </a:solidFill>
              </a:rPr>
              <a:t>else</a:t>
            </a:r>
          </a:p>
          <a:p>
            <a:pPr eaLnBrk="1" hangingPunct="1" latinLnBrk="1" lvl="0">
              <a:buNone/>
            </a:pPr>
            <a:r>
              <a:rPr altLang="zh-CN" sz="2000" lang="en-US">
                <a:solidFill>
                  <a:schemeClr val="hlink"/>
                </a:solidFill>
              </a:rPr>
              <a:t>    </a:t>
            </a:r>
            <a:r>
              <a:rPr altLang="en-US" sz="2000" lang="zh-CN">
                <a:solidFill>
                  <a:schemeClr val="hlink"/>
                </a:solidFill>
              </a:rPr>
              <a:t>语句组</a:t>
            </a:r>
            <a:r>
              <a:rPr altLang="zh-CN" sz="2000" lang="en-US">
                <a:solidFill>
                  <a:schemeClr val="hlink"/>
                </a:solidFill>
              </a:rPr>
              <a:t>n</a:t>
            </a:r>
          </a:p>
          <a:p>
            <a:pPr eaLnBrk="1" hangingPunct="1" latinLnBrk="1" lvl="0">
              <a:buNone/>
            </a:pPr>
            <a:r>
              <a:rPr altLang="zh-CN" sz="2000" lang="en-US">
                <a:solidFill>
                  <a:schemeClr val="hlink"/>
                </a:solidFill>
              </a:rPr>
              <a:t>end</a:t>
            </a:r>
          </a:p>
          <a:p>
            <a:pPr eaLnBrk="1" hangingPunct="1" latinLnBrk="1" lvl="0">
              <a:buNone/>
            </a:pPr>
            <a:endParaRPr altLang="zh-CN" sz="2400" lang="en-US"/>
          </a:p>
        </p:txBody>
      </p:sp>
      <p:sp>
        <p:nvSpPr>
          <p:cNvPr id="1049420"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421"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422"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129</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419">
                                            <p:txEl>
                                              <p:charRg st="0" end="11"/>
                                            </p:txEl>
                                          </p:spTgt>
                                        </p:tgtEl>
                                        <p:attrNameLst>
                                          <p:attrName>style.visibility</p:attrName>
                                        </p:attrNameLst>
                                      </p:cBhvr>
                                      <p:to>
                                        <p:strVal val="visible"/>
                                      </p:to>
                                    </p:set>
                                    <p:animEffect transition="in" filter="blinds(horizontal)">
                                      <p:cBhvr>
                                        <p:cTn dur="500" id="7"/>
                                        <p:tgtEl>
                                          <p:spTgt spid="1049419">
                                            <p:txEl>
                                              <p:charRg st="0" end="11"/>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419">
                                            <p:txEl>
                                              <p:charRg st="11" end="17"/>
                                            </p:txEl>
                                          </p:spTgt>
                                        </p:tgtEl>
                                        <p:attrNameLst>
                                          <p:attrName>style.visibility</p:attrName>
                                        </p:attrNameLst>
                                      </p:cBhvr>
                                      <p:to>
                                        <p:strVal val="visible"/>
                                      </p:to>
                                    </p:set>
                                    <p:animEffect transition="in" filter="blinds(horizontal)">
                                      <p:cBhvr>
                                        <p:cTn dur="500" id="10"/>
                                        <p:tgtEl>
                                          <p:spTgt spid="1049419">
                                            <p:txEl>
                                              <p:charRg st="11" end="17"/>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419">
                                            <p:txEl>
                                              <p:charRg st="17" end="24"/>
                                            </p:txEl>
                                          </p:spTgt>
                                        </p:tgtEl>
                                        <p:attrNameLst>
                                          <p:attrName>style.visibility</p:attrName>
                                        </p:attrNameLst>
                                      </p:cBhvr>
                                      <p:to>
                                        <p:strVal val="visible"/>
                                      </p:to>
                                    </p:set>
                                    <p:animEffect transition="in" filter="blinds(horizontal)">
                                      <p:cBhvr>
                                        <p:cTn dur="500" id="13"/>
                                        <p:tgtEl>
                                          <p:spTgt spid="1049419">
                                            <p:txEl>
                                              <p:charRg st="17" end="24"/>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419">
                                            <p:txEl>
                                              <p:charRg st="24" end="34"/>
                                            </p:txEl>
                                          </p:spTgt>
                                        </p:tgtEl>
                                        <p:attrNameLst>
                                          <p:attrName>style.visibility</p:attrName>
                                        </p:attrNameLst>
                                      </p:cBhvr>
                                      <p:to>
                                        <p:strVal val="visible"/>
                                      </p:to>
                                    </p:set>
                                    <p:animEffect transition="in" filter="blinds(horizontal)">
                                      <p:cBhvr>
                                        <p:cTn dur="500" id="16"/>
                                        <p:tgtEl>
                                          <p:spTgt spid="1049419">
                                            <p:txEl>
                                              <p:charRg st="24" end="34"/>
                                            </p:txEl>
                                          </p:spTgt>
                                        </p:tgtEl>
                                      </p:cBhvr>
                                    </p:animEffect>
                                  </p:childTnLst>
                                </p:cTn>
                              </p:par>
                              <p:par>
                                <p:cTn fill="hold" id="17" nodeType="withEffect" presetClass="entr" presetID="3" presetSubtype="10">
                                  <p:stCondLst>
                                    <p:cond delay="0"/>
                                  </p:stCondLst>
                                  <p:childTnLst>
                                    <p:set>
                                      <p:cBhvr>
                                        <p:cTn dur="1" fill="hold" id="18">
                                          <p:stCondLst>
                                            <p:cond delay="0"/>
                                          </p:stCondLst>
                                        </p:cTn>
                                        <p:tgtEl>
                                          <p:spTgt spid="1049419">
                                            <p:txEl>
                                              <p:charRg st="34" end="46"/>
                                            </p:txEl>
                                          </p:spTgt>
                                        </p:tgtEl>
                                        <p:attrNameLst>
                                          <p:attrName>style.visibility</p:attrName>
                                        </p:attrNameLst>
                                      </p:cBhvr>
                                      <p:to>
                                        <p:strVal val="visible"/>
                                      </p:to>
                                    </p:set>
                                    <p:animEffect transition="in" filter="blinds(horizontal)">
                                      <p:cBhvr>
                                        <p:cTn dur="500" id="19"/>
                                        <p:tgtEl>
                                          <p:spTgt spid="1049419">
                                            <p:txEl>
                                              <p:charRg st="34" end="46"/>
                                            </p:txEl>
                                          </p:spTgt>
                                        </p:tgtEl>
                                      </p:cBhvr>
                                    </p:animEffect>
                                  </p:childTnLst>
                                </p:cTn>
                              </p:par>
                              <p:par>
                                <p:cTn fill="hold" id="20" nodeType="withEffect" presetClass="entr" presetID="3" presetSubtype="10">
                                  <p:stCondLst>
                                    <p:cond delay="0"/>
                                  </p:stCondLst>
                                  <p:childTnLst>
                                    <p:set>
                                      <p:cBhvr>
                                        <p:cTn dur="1" fill="hold" id="21">
                                          <p:stCondLst>
                                            <p:cond delay="0"/>
                                          </p:stCondLst>
                                        </p:cTn>
                                        <p:tgtEl>
                                          <p:spTgt spid="1049419">
                                            <p:txEl>
                                              <p:charRg st="46" end="57"/>
                                            </p:txEl>
                                          </p:spTgt>
                                        </p:tgtEl>
                                        <p:attrNameLst>
                                          <p:attrName>style.visibility</p:attrName>
                                        </p:attrNameLst>
                                      </p:cBhvr>
                                      <p:to>
                                        <p:strVal val="visible"/>
                                      </p:to>
                                    </p:set>
                                    <p:animEffect transition="in" filter="blinds(horizontal)">
                                      <p:cBhvr>
                                        <p:cTn dur="500" id="22"/>
                                        <p:tgtEl>
                                          <p:spTgt spid="1049419">
                                            <p:txEl>
                                              <p:charRg st="46" end="57"/>
                                            </p:txEl>
                                          </p:spTgt>
                                        </p:tgtEl>
                                      </p:cBhvr>
                                    </p:animEffect>
                                  </p:childTnLst>
                                </p:cTn>
                              </p:par>
                              <p:par>
                                <p:cTn fill="hold" id="23" nodeType="withEffect" presetClass="entr" presetID="3" presetSubtype="10">
                                  <p:stCondLst>
                                    <p:cond delay="0"/>
                                  </p:stCondLst>
                                  <p:childTnLst>
                                    <p:set>
                                      <p:cBhvr>
                                        <p:cTn dur="1" fill="hold" id="24">
                                          <p:stCondLst>
                                            <p:cond delay="0"/>
                                          </p:stCondLst>
                                        </p:cTn>
                                        <p:tgtEl>
                                          <p:spTgt spid="1049419">
                                            <p:txEl>
                                              <p:charRg st="57" end="59"/>
                                            </p:txEl>
                                          </p:spTgt>
                                        </p:tgtEl>
                                        <p:attrNameLst>
                                          <p:attrName>style.visibility</p:attrName>
                                        </p:attrNameLst>
                                      </p:cBhvr>
                                      <p:to>
                                        <p:strVal val="visible"/>
                                      </p:to>
                                    </p:set>
                                    <p:animEffect transition="in" filter="blinds(horizontal)">
                                      <p:cBhvr>
                                        <p:cTn dur="500" id="25"/>
                                        <p:tgtEl>
                                          <p:spTgt spid="1049419">
                                            <p:txEl>
                                              <p:charRg st="57" end="59"/>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9419">
                                            <p:txEl>
                                              <p:charRg st="59" end="71"/>
                                            </p:txEl>
                                          </p:spTgt>
                                        </p:tgtEl>
                                        <p:attrNameLst>
                                          <p:attrName>style.visibility</p:attrName>
                                        </p:attrNameLst>
                                      </p:cBhvr>
                                      <p:to>
                                        <p:strVal val="visible"/>
                                      </p:to>
                                    </p:set>
                                    <p:animEffect transition="in" filter="blinds(horizontal)">
                                      <p:cBhvr>
                                        <p:cTn dur="500" id="28"/>
                                        <p:tgtEl>
                                          <p:spTgt spid="1049419">
                                            <p:txEl>
                                              <p:charRg st="59" end="71"/>
                                            </p:txEl>
                                          </p:spTgt>
                                        </p:tgtEl>
                                      </p:cBhvr>
                                    </p:animEffect>
                                  </p:childTnLst>
                                </p:cTn>
                              </p:par>
                              <p:par>
                                <p:cTn fill="hold" id="29" nodeType="withEffect" presetClass="entr" presetID="3" presetSubtype="10">
                                  <p:stCondLst>
                                    <p:cond delay="0"/>
                                  </p:stCondLst>
                                  <p:childTnLst>
                                    <p:set>
                                      <p:cBhvr>
                                        <p:cTn dur="1" fill="hold" id="30">
                                          <p:stCondLst>
                                            <p:cond delay="0"/>
                                          </p:stCondLst>
                                        </p:cTn>
                                        <p:tgtEl>
                                          <p:spTgt spid="1049419">
                                            <p:txEl>
                                              <p:charRg st="71" end="82"/>
                                            </p:txEl>
                                          </p:spTgt>
                                        </p:tgtEl>
                                        <p:attrNameLst>
                                          <p:attrName>style.visibility</p:attrName>
                                        </p:attrNameLst>
                                      </p:cBhvr>
                                      <p:to>
                                        <p:strVal val="visible"/>
                                      </p:to>
                                    </p:set>
                                    <p:animEffect transition="in" filter="blinds(horizontal)">
                                      <p:cBhvr>
                                        <p:cTn dur="500" id="31"/>
                                        <p:tgtEl>
                                          <p:spTgt spid="1049419">
                                            <p:txEl>
                                              <p:charRg st="71" end="82"/>
                                            </p:txEl>
                                          </p:spTgt>
                                        </p:tgtEl>
                                      </p:cBhvr>
                                    </p:animEffect>
                                  </p:childTnLst>
                                </p:cTn>
                              </p:par>
                              <p:par>
                                <p:cTn fill="hold" id="32" nodeType="withEffect" presetClass="entr" presetID="3" presetSubtype="10">
                                  <p:stCondLst>
                                    <p:cond delay="0"/>
                                  </p:stCondLst>
                                  <p:childTnLst>
                                    <p:set>
                                      <p:cBhvr>
                                        <p:cTn dur="1" fill="hold" id="33">
                                          <p:stCondLst>
                                            <p:cond delay="0"/>
                                          </p:stCondLst>
                                        </p:cTn>
                                        <p:tgtEl>
                                          <p:spTgt spid="1049419">
                                            <p:txEl>
                                              <p:charRg st="82" end="87"/>
                                            </p:txEl>
                                          </p:spTgt>
                                        </p:tgtEl>
                                        <p:attrNameLst>
                                          <p:attrName>style.visibility</p:attrName>
                                        </p:attrNameLst>
                                      </p:cBhvr>
                                      <p:to>
                                        <p:strVal val="visible"/>
                                      </p:to>
                                    </p:set>
                                    <p:animEffect transition="in" filter="blinds(horizontal)">
                                      <p:cBhvr>
                                        <p:cTn dur="500" id="34"/>
                                        <p:tgtEl>
                                          <p:spTgt spid="1049419">
                                            <p:txEl>
                                              <p:charRg st="82" end="87"/>
                                            </p:txEl>
                                          </p:spTgt>
                                        </p:tgtEl>
                                      </p:cBhvr>
                                    </p:animEffect>
                                  </p:childTnLst>
                                </p:cTn>
                              </p:par>
                              <p:par>
                                <p:cTn fill="hold" id="35" nodeType="withEffect" presetClass="entr" presetID="3" presetSubtype="10">
                                  <p:stCondLst>
                                    <p:cond delay="0"/>
                                  </p:stCondLst>
                                  <p:childTnLst>
                                    <p:set>
                                      <p:cBhvr>
                                        <p:cTn dur="1" fill="hold" id="36">
                                          <p:stCondLst>
                                            <p:cond delay="0"/>
                                          </p:stCondLst>
                                        </p:cTn>
                                        <p:tgtEl>
                                          <p:spTgt spid="1049419">
                                            <p:txEl>
                                              <p:charRg st="87" end="96"/>
                                            </p:txEl>
                                          </p:spTgt>
                                        </p:tgtEl>
                                        <p:attrNameLst>
                                          <p:attrName>style.visibility</p:attrName>
                                        </p:attrNameLst>
                                      </p:cBhvr>
                                      <p:to>
                                        <p:strVal val="visible"/>
                                      </p:to>
                                    </p:set>
                                    <p:animEffect transition="in" filter="blinds(horizontal)">
                                      <p:cBhvr>
                                        <p:cTn dur="500" id="37"/>
                                        <p:tgtEl>
                                          <p:spTgt spid="1049419">
                                            <p:txEl>
                                              <p:charRg st="87" end="96"/>
                                            </p:txEl>
                                          </p:spTgt>
                                        </p:tgtEl>
                                      </p:cBhvr>
                                    </p:animEffect>
                                  </p:childTnLst>
                                </p:cTn>
                              </p:par>
                              <p:par>
                                <p:cTn fill="hold" id="38" nodeType="withEffect" presetClass="entr" presetID="3" presetSubtype="10">
                                  <p:stCondLst>
                                    <p:cond delay="0"/>
                                  </p:stCondLst>
                                  <p:childTnLst>
                                    <p:set>
                                      <p:cBhvr>
                                        <p:cTn dur="1" fill="hold" id="39">
                                          <p:stCondLst>
                                            <p:cond delay="0"/>
                                          </p:stCondLst>
                                        </p:cTn>
                                        <p:tgtEl>
                                          <p:spTgt spid="1049419">
                                            <p:txEl>
                                              <p:charRg st="96" end="100"/>
                                            </p:txEl>
                                          </p:spTgt>
                                        </p:tgtEl>
                                        <p:attrNameLst>
                                          <p:attrName>style.visibility</p:attrName>
                                        </p:attrNameLst>
                                      </p:cBhvr>
                                      <p:to>
                                        <p:strVal val="visible"/>
                                      </p:to>
                                    </p:set>
                                    <p:animEffect transition="in" filter="blinds(horizontal)">
                                      <p:cBhvr>
                                        <p:cTn dur="500" id="40"/>
                                        <p:tgtEl>
                                          <p:spTgt spid="1049419">
                                            <p:txEl>
                                              <p:charRg st="96"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235" name=""/>
        <p:cNvGrpSpPr/>
        <p:nvPr/>
      </p:nvGrpSpPr>
      <p:grpSpPr>
        <a:xfrm rot="0">
          <a:off x="0" y="0"/>
          <a:ext cx="0" cy="0"/>
          <a:chOff x="0" y="0"/>
          <a:chExt cx="0" cy="0"/>
        </a:xfrm>
      </p:grpSpPr>
      <p:sp>
        <p:nvSpPr>
          <p:cNvPr id="1048710" name="标题 98305"/>
          <p:cNvSpPr/>
          <p:nvPr>
            <p:ph type="title" sz="full" idx="0"/>
          </p:nvPr>
        </p:nvSpPr>
        <p:spPr>
          <a:xfrm rot="0">
            <a:off x="11160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b="1" sz="3600" lang="en-US">
                <a:solidFill>
                  <a:srgbClr val="4D009A"/>
                </a:solidFill>
                <a:latin typeface="华文楷体" pitchFamily="2" charset="-122"/>
                <a:ea typeface="华文楷体" pitchFamily="2" charset="-122"/>
              </a:rPr>
              <a:t>2.3   </a:t>
            </a:r>
            <a:r>
              <a:rPr altLang="en-US" b="1" sz="3600" lang="zh-CN">
                <a:solidFill>
                  <a:srgbClr val="4D009A"/>
                </a:solidFill>
                <a:latin typeface="华文楷体" pitchFamily="2" charset="-122"/>
                <a:ea typeface="华文楷体" pitchFamily="2" charset="-122"/>
              </a:rPr>
              <a:t>工作空间</a:t>
            </a:r>
          </a:p>
        </p:txBody>
      </p:sp>
      <p:sp>
        <p:nvSpPr>
          <p:cNvPr id="1048711" name="文本占位符 98306"/>
          <p:cNvSpPr/>
          <p:nvPr>
            <p:ph type="body" sz="full" idx="1"/>
          </p:nvPr>
        </p:nvSpPr>
        <p:spPr>
          <a:xfrm rot="0">
            <a:off x="827087" y="1341437"/>
            <a:ext cx="7561262"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b="1" sz="2600" lang="zh-CN">
                <a:solidFill>
                  <a:srgbClr val="4D009A"/>
                </a:solidFill>
                <a:latin typeface="华文楷体" pitchFamily="2" charset="-122"/>
                <a:ea typeface="华文楷体" pitchFamily="2" charset="-122"/>
              </a:rPr>
              <a:t>查看工作空间内存变量，可以由</a:t>
            </a:r>
            <a:r>
              <a:rPr altLang="zh-CN" b="1" sz="2600" lang="en-US">
                <a:solidFill>
                  <a:srgbClr val="4D009A"/>
                </a:solidFill>
                <a:latin typeface="华文楷体" pitchFamily="2" charset="-122"/>
                <a:ea typeface="华文楷体" pitchFamily="2" charset="-122"/>
              </a:rPr>
              <a:t>who</a:t>
            </a:r>
            <a:r>
              <a:rPr altLang="en-US" b="1" sz="2600" lang="zh-CN">
                <a:solidFill>
                  <a:srgbClr val="4D009A"/>
                </a:solidFill>
                <a:latin typeface="华文楷体" pitchFamily="2" charset="-122"/>
                <a:ea typeface="华文楷体" pitchFamily="2" charset="-122"/>
              </a:rPr>
              <a:t>、</a:t>
            </a:r>
            <a:r>
              <a:rPr altLang="zh-CN" b="1" sz="2600" lang="en-US">
                <a:solidFill>
                  <a:srgbClr val="4D009A"/>
                </a:solidFill>
                <a:latin typeface="华文楷体" pitchFamily="2" charset="-122"/>
                <a:ea typeface="华文楷体" pitchFamily="2" charset="-122"/>
              </a:rPr>
              <a:t>whos </a:t>
            </a:r>
            <a:r>
              <a:rPr altLang="en-US" b="1" sz="2600" lang="zh-CN">
                <a:solidFill>
                  <a:srgbClr val="4D009A"/>
                </a:solidFill>
                <a:latin typeface="华文楷体" pitchFamily="2" charset="-122"/>
                <a:ea typeface="华文楷体" pitchFamily="2" charset="-122"/>
              </a:rPr>
              <a:t>。</a:t>
            </a:r>
          </a:p>
          <a:p>
            <a:pPr eaLnBrk="1" hangingPunct="1" latinLnBrk="1" lvl="0"/>
            <a:r>
              <a:rPr altLang="en-US" b="1" sz="2600" lang="zh-CN">
                <a:solidFill>
                  <a:srgbClr val="4D009A"/>
                </a:solidFill>
                <a:latin typeface="华文楷体" pitchFamily="2" charset="-122"/>
                <a:ea typeface="华文楷体" pitchFamily="2" charset="-122"/>
              </a:rPr>
              <a:t>命名新变量。</a:t>
            </a:r>
          </a:p>
          <a:p>
            <a:pPr eaLnBrk="1" hangingPunct="1" latinLnBrk="1" lvl="0"/>
            <a:r>
              <a:rPr altLang="en-US" b="1" sz="2600" lang="zh-CN">
                <a:solidFill>
                  <a:srgbClr val="4D009A"/>
                </a:solidFill>
                <a:latin typeface="华文楷体" pitchFamily="2" charset="-122"/>
                <a:ea typeface="华文楷体" pitchFamily="2" charset="-122"/>
              </a:rPr>
              <a:t>修改变量名</a:t>
            </a:r>
          </a:p>
          <a:p>
            <a:pPr eaLnBrk="1" hangingPunct="1" latinLnBrk="1" lvl="0"/>
            <a:r>
              <a:rPr altLang="en-US" b="1" sz="2600" lang="zh-CN">
                <a:solidFill>
                  <a:srgbClr val="4D009A"/>
                </a:solidFill>
                <a:latin typeface="华文楷体" pitchFamily="2" charset="-122"/>
                <a:ea typeface="华文楷体" pitchFamily="2" charset="-122"/>
              </a:rPr>
              <a:t>删除变量</a:t>
            </a:r>
          </a:p>
          <a:p>
            <a:pPr eaLnBrk="1" hangingPunct="1" latinLnBrk="1" lvl="0"/>
            <a:r>
              <a:rPr altLang="en-US" b="1" sz="2600" lang="zh-CN">
                <a:solidFill>
                  <a:srgbClr val="4D009A"/>
                </a:solidFill>
                <a:latin typeface="华文楷体" pitchFamily="2" charset="-122"/>
                <a:ea typeface="华文楷体" pitchFamily="2" charset="-122"/>
              </a:rPr>
              <a:t>绘图</a:t>
            </a:r>
          </a:p>
          <a:p>
            <a:pPr eaLnBrk="1" hangingPunct="1" latinLnBrk="1" lvl="0"/>
            <a:r>
              <a:rPr altLang="en-US" b="1" sz="2600" lang="zh-CN">
                <a:solidFill>
                  <a:srgbClr val="4D009A"/>
                </a:solidFill>
                <a:latin typeface="华文楷体" pitchFamily="2" charset="-122"/>
                <a:ea typeface="华文楷体" pitchFamily="2" charset="-122"/>
              </a:rPr>
              <a:t>保存变量数据</a:t>
            </a:r>
          </a:p>
          <a:p>
            <a:pPr eaLnBrk="1" hangingPunct="1" latinLnBrk="1" lvl="0"/>
            <a:r>
              <a:rPr altLang="en-US" b="1" sz="2600" lang="zh-CN">
                <a:solidFill>
                  <a:srgbClr val="4D009A"/>
                </a:solidFill>
                <a:latin typeface="华文楷体" pitchFamily="2" charset="-122"/>
                <a:ea typeface="华文楷体" pitchFamily="2" charset="-122"/>
              </a:rPr>
              <a:t>装入数据</a:t>
            </a:r>
          </a:p>
          <a:p>
            <a:pPr eaLnBrk="1" hangingPunct="1" latinLnBrk="1" lvl="0"/>
            <a:endParaRPr altLang="en-US" b="1" sz="2600" lang="zh-CN">
              <a:solidFill>
                <a:srgbClr val="4D009A"/>
              </a:solidFill>
              <a:latin typeface="华文楷体" pitchFamily="2" charset="-122"/>
              <a:ea typeface="华文楷体" pitchFamily="2" charset="-122"/>
            </a:endParaRPr>
          </a:p>
        </p:txBody>
      </p:sp>
      <p:pic>
        <p:nvPicPr>
          <p:cNvPr id="2097160" name="图片 98307"/>
          <p:cNvPicPr>
            <a:picLocks/>
          </p:cNvPicPr>
          <p:nvPr/>
        </p:nvPicPr>
        <p:blipFill>
          <a:blip xmlns:r="http://schemas.openxmlformats.org/officeDocument/2006/relationships" r:embed="rId1"/>
          <a:srcRect l="0" t="0" r="0" b="0"/>
          <a:stretch>
            <a:fillRect/>
          </a:stretch>
        </p:blipFill>
        <p:spPr>
          <a:xfrm rot="0">
            <a:off x="4067175" y="2565400"/>
            <a:ext cx="4392612" cy="3032125"/>
          </a:xfrm>
          <a:prstGeom prst="rect"/>
          <a:noFill/>
          <a:ln>
            <a:noFill/>
          </a:ln>
        </p:spPr>
      </p:pic>
      <p:sp>
        <p:nvSpPr>
          <p:cNvPr id="104871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71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71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13</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711">
                                            <p:txEl>
                                              <p:charRg st="0" end="25"/>
                                            </p:txEl>
                                          </p:spTgt>
                                        </p:tgtEl>
                                        <p:attrNameLst>
                                          <p:attrName>style.visibility</p:attrName>
                                        </p:attrNameLst>
                                      </p:cBhvr>
                                      <p:to>
                                        <p:strVal val="visible"/>
                                      </p:to>
                                    </p:set>
                                    <p:animEffect transition="in" filter="blinds(horizontal)">
                                      <p:cBhvr>
                                        <p:cTn dur="500" id="7"/>
                                        <p:tgtEl>
                                          <p:spTgt spid="1048711">
                                            <p:txEl>
                                              <p:charRg st="0" end="25"/>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8711">
                                            <p:txEl>
                                              <p:charRg st="25" end="32"/>
                                            </p:txEl>
                                          </p:spTgt>
                                        </p:tgtEl>
                                        <p:attrNameLst>
                                          <p:attrName>style.visibility</p:attrName>
                                        </p:attrNameLst>
                                      </p:cBhvr>
                                      <p:to>
                                        <p:strVal val="visible"/>
                                      </p:to>
                                    </p:set>
                                    <p:animEffect transition="in" filter="blinds(horizontal)">
                                      <p:cBhvr>
                                        <p:cTn dur="500" id="10"/>
                                        <p:tgtEl>
                                          <p:spTgt spid="1048711">
                                            <p:txEl>
                                              <p:charRg st="25" end="32"/>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8711">
                                            <p:txEl>
                                              <p:charRg st="32" end="38"/>
                                            </p:txEl>
                                          </p:spTgt>
                                        </p:tgtEl>
                                        <p:attrNameLst>
                                          <p:attrName>style.visibility</p:attrName>
                                        </p:attrNameLst>
                                      </p:cBhvr>
                                      <p:to>
                                        <p:strVal val="visible"/>
                                      </p:to>
                                    </p:set>
                                    <p:animEffect transition="in" filter="blinds(horizontal)">
                                      <p:cBhvr>
                                        <p:cTn dur="500" id="13"/>
                                        <p:tgtEl>
                                          <p:spTgt spid="1048711">
                                            <p:txEl>
                                              <p:charRg st="32" end="38"/>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8711">
                                            <p:txEl>
                                              <p:charRg st="38" end="43"/>
                                            </p:txEl>
                                          </p:spTgt>
                                        </p:tgtEl>
                                        <p:attrNameLst>
                                          <p:attrName>style.visibility</p:attrName>
                                        </p:attrNameLst>
                                      </p:cBhvr>
                                      <p:to>
                                        <p:strVal val="visible"/>
                                      </p:to>
                                    </p:set>
                                    <p:animEffect transition="in" filter="blinds(horizontal)">
                                      <p:cBhvr>
                                        <p:cTn dur="500" id="16"/>
                                        <p:tgtEl>
                                          <p:spTgt spid="1048711">
                                            <p:txEl>
                                              <p:charRg st="38" end="43"/>
                                            </p:txEl>
                                          </p:spTgt>
                                        </p:tgtEl>
                                      </p:cBhvr>
                                    </p:animEffect>
                                  </p:childTnLst>
                                </p:cTn>
                              </p:par>
                              <p:par>
                                <p:cTn fill="hold" id="17" nodeType="withEffect" presetClass="entr" presetID="3" presetSubtype="10">
                                  <p:stCondLst>
                                    <p:cond delay="0"/>
                                  </p:stCondLst>
                                  <p:childTnLst>
                                    <p:set>
                                      <p:cBhvr>
                                        <p:cTn dur="1" fill="hold" id="18">
                                          <p:stCondLst>
                                            <p:cond delay="0"/>
                                          </p:stCondLst>
                                        </p:cTn>
                                        <p:tgtEl>
                                          <p:spTgt spid="1048711">
                                            <p:txEl>
                                              <p:charRg st="43" end="46"/>
                                            </p:txEl>
                                          </p:spTgt>
                                        </p:tgtEl>
                                        <p:attrNameLst>
                                          <p:attrName>style.visibility</p:attrName>
                                        </p:attrNameLst>
                                      </p:cBhvr>
                                      <p:to>
                                        <p:strVal val="visible"/>
                                      </p:to>
                                    </p:set>
                                    <p:animEffect transition="in" filter="blinds(horizontal)">
                                      <p:cBhvr>
                                        <p:cTn dur="500" id="19"/>
                                        <p:tgtEl>
                                          <p:spTgt spid="1048711">
                                            <p:txEl>
                                              <p:charRg st="43" end="46"/>
                                            </p:txEl>
                                          </p:spTgt>
                                        </p:tgtEl>
                                      </p:cBhvr>
                                    </p:animEffect>
                                  </p:childTnLst>
                                </p:cTn>
                              </p:par>
                              <p:par>
                                <p:cTn fill="hold" id="20" nodeType="withEffect" presetClass="entr" presetID="3" presetSubtype="10">
                                  <p:stCondLst>
                                    <p:cond delay="0"/>
                                  </p:stCondLst>
                                  <p:childTnLst>
                                    <p:set>
                                      <p:cBhvr>
                                        <p:cTn dur="1" fill="hold" id="21">
                                          <p:stCondLst>
                                            <p:cond delay="0"/>
                                          </p:stCondLst>
                                        </p:cTn>
                                        <p:tgtEl>
                                          <p:spTgt spid="1048711">
                                            <p:txEl>
                                              <p:charRg st="46" end="53"/>
                                            </p:txEl>
                                          </p:spTgt>
                                        </p:tgtEl>
                                        <p:attrNameLst>
                                          <p:attrName>style.visibility</p:attrName>
                                        </p:attrNameLst>
                                      </p:cBhvr>
                                      <p:to>
                                        <p:strVal val="visible"/>
                                      </p:to>
                                    </p:set>
                                    <p:animEffect transition="in" filter="blinds(horizontal)">
                                      <p:cBhvr>
                                        <p:cTn dur="500" id="22"/>
                                        <p:tgtEl>
                                          <p:spTgt spid="1048711">
                                            <p:txEl>
                                              <p:charRg st="46" end="53"/>
                                            </p:txEl>
                                          </p:spTgt>
                                        </p:tgtEl>
                                      </p:cBhvr>
                                    </p:animEffect>
                                  </p:childTnLst>
                                </p:cTn>
                              </p:par>
                              <p:par>
                                <p:cTn fill="hold" id="23" nodeType="withEffect" presetClass="entr" presetID="3" presetSubtype="10">
                                  <p:stCondLst>
                                    <p:cond delay="0"/>
                                  </p:stCondLst>
                                  <p:childTnLst>
                                    <p:set>
                                      <p:cBhvr>
                                        <p:cTn dur="1" fill="hold" id="24">
                                          <p:stCondLst>
                                            <p:cond delay="0"/>
                                          </p:stCondLst>
                                        </p:cTn>
                                        <p:tgtEl>
                                          <p:spTgt spid="1048711">
                                            <p:txEl>
                                              <p:charRg st="53" end="58"/>
                                            </p:txEl>
                                          </p:spTgt>
                                        </p:tgtEl>
                                        <p:attrNameLst>
                                          <p:attrName>style.visibility</p:attrName>
                                        </p:attrNameLst>
                                      </p:cBhvr>
                                      <p:to>
                                        <p:strVal val="visible"/>
                                      </p:to>
                                    </p:set>
                                    <p:animEffect transition="in" filter="blinds(horizontal)">
                                      <p:cBhvr>
                                        <p:cTn dur="500" id="25"/>
                                        <p:tgtEl>
                                          <p:spTgt spid="1048711">
                                            <p:txEl>
                                              <p:charRg st="53" end="58"/>
                                            </p:txEl>
                                          </p:spTgt>
                                        </p:tgtEl>
                                      </p:cBhvr>
                                    </p:animEffect>
                                  </p:childTnLst>
                                </p:cTn>
                              </p:par>
                            </p:childTnLst>
                          </p:cTn>
                        </p:par>
                      </p:childTnLst>
                    </p:cTn>
                  </p:par>
                  <p:par>
                    <p:cTn fill="hold" id="26" nodeType="clickPar">
                      <p:stCondLst>
                        <p:cond delay="indefinite"/>
                      </p:stCondLst>
                      <p:childTnLst>
                        <p:par>
                          <p:cTn fill="hold" id="27" nodeType="withGroup">
                            <p:stCondLst>
                              <p:cond delay="0"/>
                            </p:stCondLst>
                            <p:childTnLst>
                              <p:par>
                                <p:cTn fill="hold" id="28" nodeType="clickEffect" presetClass="entr" presetID="3" presetSubtype="10">
                                  <p:stCondLst>
                                    <p:cond delay="0"/>
                                  </p:stCondLst>
                                  <p:childTnLst>
                                    <p:set>
                                      <p:cBhvr>
                                        <p:cTn dur="1" fill="hold" id="29">
                                          <p:stCondLst>
                                            <p:cond delay="0"/>
                                          </p:stCondLst>
                                        </p:cTn>
                                        <p:tgtEl>
                                          <p:spTgt spid="2097160"/>
                                        </p:tgtEl>
                                        <p:attrNameLst>
                                          <p:attrName>style.visibility</p:attrName>
                                        </p:attrNameLst>
                                      </p:cBhvr>
                                      <p:to>
                                        <p:strVal val="visible"/>
                                      </p:to>
                                    </p:set>
                                    <p:animEffect transition="in" filter="blinds(horizontal)">
                                      <p:cBhvr>
                                        <p:cTn dur="500" id="30"/>
                                        <p:tgtEl>
                                          <p:spTgt spid="2097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showMasterSp="1">
  <p:cSld>
    <p:spTree>
      <p:nvGrpSpPr>
        <p:cNvPr id="376" name=""/>
        <p:cNvGrpSpPr/>
        <p:nvPr/>
      </p:nvGrpSpPr>
      <p:grpSpPr>
        <a:xfrm rot="0">
          <a:off x="0" y="0"/>
          <a:ext cx="0" cy="0"/>
          <a:chOff x="0" y="0"/>
          <a:chExt cx="0" cy="0"/>
        </a:xfrm>
      </p:grpSpPr>
      <p:sp>
        <p:nvSpPr>
          <p:cNvPr id="1049423" name="标题 343041"/>
          <p:cNvSpPr/>
          <p:nvPr>
            <p:ph type="title" sz="full" idx="0"/>
          </p:nvPr>
        </p:nvSpPr>
        <p:spPr>
          <a:xfrm rot="0">
            <a:off x="1162050"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lang="zh-CN"/>
              <a:t>例</a:t>
            </a:r>
            <a:r>
              <a:rPr altLang="zh-CN" lang="en-US"/>
              <a:t>5.4 </a:t>
            </a:r>
            <a:r>
              <a:rPr altLang="en-US" lang="zh-CN"/>
              <a:t>大小写字母的置换</a:t>
            </a:r>
          </a:p>
        </p:txBody>
      </p:sp>
      <p:sp>
        <p:nvSpPr>
          <p:cNvPr id="1049424" name="文本占位符 343042"/>
          <p:cNvSpPr/>
          <p:nvPr>
            <p:ph type="body" sz="full" idx="1"/>
          </p:nvPr>
        </p:nvSpPr>
        <p:spPr>
          <a:xfrm rot="0">
            <a:off x="719137" y="1125537"/>
            <a:ext cx="8137525"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90000"/>
              </a:lnSpc>
              <a:buNone/>
            </a:pPr>
            <a:r>
              <a:rPr altLang="en-US" sz="1800" lang="zh-CN"/>
              <a:t>输入一个字符，若为大写字母，则输出其对应的小写字母；若为小写字母，则</a:t>
            </a:r>
          </a:p>
          <a:p>
            <a:pPr eaLnBrk="1" hangingPunct="1" latinLnBrk="1" lvl="0">
              <a:lnSpc>
                <a:spcPct val="90000"/>
              </a:lnSpc>
              <a:buNone/>
            </a:pPr>
            <a:r>
              <a:rPr altLang="en-US" sz="1800" lang="zh-CN"/>
              <a:t>输出其对应的大写字母；若为数字字符则输出其对应的数值，若为其他字符则</a:t>
            </a:r>
          </a:p>
          <a:p>
            <a:pPr eaLnBrk="1" hangingPunct="1" latinLnBrk="1" lvl="0">
              <a:lnSpc>
                <a:spcPct val="90000"/>
              </a:lnSpc>
              <a:buNone/>
            </a:pPr>
            <a:r>
              <a:rPr altLang="en-US" sz="1800" lang="zh-CN"/>
              <a:t>原样输出。</a:t>
            </a:r>
          </a:p>
          <a:p>
            <a:pPr eaLnBrk="1" hangingPunct="1" latinLnBrk="1" lvl="0">
              <a:lnSpc>
                <a:spcPct val="90000"/>
              </a:lnSpc>
              <a:buNone/>
            </a:pPr>
            <a:r>
              <a:rPr altLang="en-US" sz="1800" lang="zh-CN">
                <a:solidFill>
                  <a:srgbClr val="0000FF"/>
                </a:solidFill>
              </a:rPr>
              <a:t>程序如下：</a:t>
            </a:r>
          </a:p>
          <a:p>
            <a:pPr eaLnBrk="1" hangingPunct="1" latinLnBrk="1" lvl="0">
              <a:lnSpc>
                <a:spcPct val="90000"/>
              </a:lnSpc>
              <a:buNone/>
            </a:pPr>
            <a:r>
              <a:rPr altLang="zh-CN" sz="1800" lang="en-US">
                <a:solidFill>
                  <a:schemeClr val="hlink"/>
                </a:solidFill>
              </a:rPr>
              <a:t>c = input(</a:t>
            </a:r>
            <a:r>
              <a:rPr altLang="zh-CN" sz="1800" lang="en-US">
                <a:solidFill>
                  <a:schemeClr val="hlink"/>
                </a:solidFill>
                <a:latin typeface="Arial" pitchFamily="34" charset="0"/>
              </a:rPr>
              <a:t>‘</a:t>
            </a:r>
            <a:r>
              <a:rPr altLang="en-US" sz="1800" lang="zh-CN">
                <a:solidFill>
                  <a:schemeClr val="hlink"/>
                </a:solidFill>
              </a:rPr>
              <a:t>请输入一个字符</a:t>
            </a:r>
            <a:r>
              <a:rPr altLang="zh-CN" sz="1800" lang="en-US">
                <a:solidFill>
                  <a:schemeClr val="hlink"/>
                </a:solidFill>
                <a:latin typeface="Arial" pitchFamily="34" charset="0"/>
              </a:rPr>
              <a:t>’,’</a:t>
            </a:r>
            <a:r>
              <a:rPr altLang="zh-CN" sz="1800" lang="en-US">
                <a:solidFill>
                  <a:schemeClr val="hlink"/>
                </a:solidFill>
              </a:rPr>
              <a:t>s</a:t>
            </a:r>
            <a:r>
              <a:rPr altLang="zh-CN" sz="1800" lang="en-US">
                <a:solidFill>
                  <a:schemeClr val="hlink"/>
                </a:solidFill>
                <a:latin typeface="Arial" pitchFamily="34" charset="0"/>
              </a:rPr>
              <a:t>’</a:t>
            </a:r>
            <a:r>
              <a:rPr altLang="zh-CN" sz="1800" lang="en-US">
                <a:solidFill>
                  <a:schemeClr val="hlink"/>
                </a:solidFill>
              </a:rPr>
              <a:t>);</a:t>
            </a:r>
          </a:p>
          <a:p>
            <a:pPr eaLnBrk="1" hangingPunct="1" latinLnBrk="1" lvl="0">
              <a:lnSpc>
                <a:spcPct val="90000"/>
              </a:lnSpc>
              <a:buNone/>
            </a:pPr>
            <a:r>
              <a:rPr altLang="zh-CN" sz="1800" lang="en-US">
                <a:solidFill>
                  <a:schemeClr val="hlink"/>
                </a:solidFill>
              </a:rPr>
              <a:t>if c &gt;=</a:t>
            </a:r>
            <a:r>
              <a:rPr altLang="zh-CN" sz="1800" lang="en-US">
                <a:solidFill>
                  <a:schemeClr val="hlink"/>
                </a:solidFill>
                <a:latin typeface="Arial" pitchFamily="34" charset="0"/>
              </a:rPr>
              <a:t>‘</a:t>
            </a:r>
            <a:r>
              <a:rPr altLang="zh-CN" sz="1800" lang="en-US">
                <a:solidFill>
                  <a:schemeClr val="hlink"/>
                </a:solidFill>
              </a:rPr>
              <a:t>A</a:t>
            </a:r>
            <a:r>
              <a:rPr altLang="zh-CN" sz="1800" lang="en-US">
                <a:solidFill>
                  <a:schemeClr val="hlink"/>
                </a:solidFill>
                <a:latin typeface="Arial" pitchFamily="34" charset="0"/>
              </a:rPr>
              <a:t>’</a:t>
            </a:r>
            <a:r>
              <a:rPr altLang="zh-CN" sz="1800" lang="en-US">
                <a:solidFill>
                  <a:schemeClr val="hlink"/>
                </a:solidFill>
              </a:rPr>
              <a:t> &amp; c&lt;=</a:t>
            </a:r>
            <a:r>
              <a:rPr altLang="zh-CN" sz="1800" lang="en-US">
                <a:solidFill>
                  <a:schemeClr val="hlink"/>
                </a:solidFill>
                <a:latin typeface="Arial" pitchFamily="34" charset="0"/>
              </a:rPr>
              <a:t>‘</a:t>
            </a:r>
            <a:r>
              <a:rPr altLang="zh-CN" sz="1800" lang="en-US">
                <a:solidFill>
                  <a:schemeClr val="hlink"/>
                </a:solidFill>
              </a:rPr>
              <a:t>Z</a:t>
            </a:r>
            <a:r>
              <a:rPr altLang="zh-CN" sz="1800" lang="en-US">
                <a:solidFill>
                  <a:schemeClr val="hlink"/>
                </a:solidFill>
                <a:latin typeface="Arial" pitchFamily="34" charset="0"/>
              </a:rPr>
              <a:t>’</a:t>
            </a:r>
          </a:p>
          <a:p>
            <a:pPr eaLnBrk="1" hangingPunct="1" latinLnBrk="1" lvl="0">
              <a:lnSpc>
                <a:spcPct val="90000"/>
              </a:lnSpc>
              <a:buNone/>
            </a:pPr>
            <a:r>
              <a:rPr altLang="zh-CN" sz="1800" lang="en-US">
                <a:solidFill>
                  <a:schemeClr val="hlink"/>
                </a:solidFill>
              </a:rPr>
              <a:t>    disp(setstr(abs(c) + abs(</a:t>
            </a:r>
            <a:r>
              <a:rPr altLang="zh-CN" sz="1800" lang="en-US">
                <a:solidFill>
                  <a:schemeClr val="hlink"/>
                </a:solidFill>
                <a:latin typeface="Arial" pitchFamily="34" charset="0"/>
              </a:rPr>
              <a:t>‘</a:t>
            </a:r>
            <a:r>
              <a:rPr altLang="zh-CN" sz="1800" lang="en-US">
                <a:solidFill>
                  <a:schemeClr val="hlink"/>
                </a:solidFill>
              </a:rPr>
              <a:t>a</a:t>
            </a:r>
            <a:r>
              <a:rPr altLang="zh-CN" sz="1800" lang="en-US">
                <a:solidFill>
                  <a:schemeClr val="hlink"/>
                </a:solidFill>
                <a:latin typeface="Arial" pitchFamily="34" charset="0"/>
              </a:rPr>
              <a:t>’</a:t>
            </a:r>
            <a:r>
              <a:rPr altLang="zh-CN" sz="1800" lang="en-US">
                <a:solidFill>
                  <a:schemeClr val="hlink"/>
                </a:solidFill>
              </a:rPr>
              <a:t>)-abs(</a:t>
            </a:r>
            <a:r>
              <a:rPr altLang="zh-CN" sz="1800" lang="en-US">
                <a:solidFill>
                  <a:schemeClr val="hlink"/>
                </a:solidFill>
                <a:latin typeface="Arial" pitchFamily="34" charset="0"/>
              </a:rPr>
              <a:t>‘</a:t>
            </a:r>
            <a:r>
              <a:rPr altLang="zh-CN" sz="1800" lang="en-US">
                <a:solidFill>
                  <a:schemeClr val="hlink"/>
                </a:solidFill>
              </a:rPr>
              <a:t>A</a:t>
            </a:r>
            <a:r>
              <a:rPr altLang="zh-CN" sz="1800" lang="en-US">
                <a:solidFill>
                  <a:schemeClr val="hlink"/>
                </a:solidFill>
                <a:latin typeface="Arial" pitchFamily="34" charset="0"/>
              </a:rPr>
              <a:t>’</a:t>
            </a:r>
            <a:r>
              <a:rPr altLang="zh-CN" sz="1800" lang="en-US">
                <a:solidFill>
                  <a:schemeClr val="hlink"/>
                </a:solidFill>
              </a:rPr>
              <a:t>)));</a:t>
            </a:r>
          </a:p>
          <a:p>
            <a:pPr eaLnBrk="1" hangingPunct="1" latinLnBrk="1" lvl="0">
              <a:lnSpc>
                <a:spcPct val="90000"/>
              </a:lnSpc>
              <a:buNone/>
            </a:pPr>
            <a:r>
              <a:rPr altLang="zh-CN" sz="1800" lang="en-US">
                <a:solidFill>
                  <a:schemeClr val="hlink"/>
                </a:solidFill>
              </a:rPr>
              <a:t>elseif c&gt;=</a:t>
            </a:r>
            <a:r>
              <a:rPr altLang="zh-CN" sz="1800" lang="en-US">
                <a:solidFill>
                  <a:schemeClr val="hlink"/>
                </a:solidFill>
                <a:latin typeface="Arial" pitchFamily="34" charset="0"/>
              </a:rPr>
              <a:t>‘</a:t>
            </a:r>
            <a:r>
              <a:rPr altLang="zh-CN" sz="1800" lang="en-US">
                <a:solidFill>
                  <a:schemeClr val="hlink"/>
                </a:solidFill>
              </a:rPr>
              <a:t>a</a:t>
            </a:r>
            <a:r>
              <a:rPr altLang="zh-CN" sz="1800" lang="en-US">
                <a:solidFill>
                  <a:schemeClr val="hlink"/>
                </a:solidFill>
                <a:latin typeface="Arial" pitchFamily="34" charset="0"/>
              </a:rPr>
              <a:t>’</a:t>
            </a:r>
            <a:r>
              <a:rPr altLang="zh-CN" sz="1800" lang="en-US">
                <a:solidFill>
                  <a:schemeClr val="hlink"/>
                </a:solidFill>
              </a:rPr>
              <a:t> &amp; c&lt;=</a:t>
            </a:r>
            <a:r>
              <a:rPr altLang="zh-CN" sz="1800" lang="en-US">
                <a:solidFill>
                  <a:schemeClr val="hlink"/>
                </a:solidFill>
                <a:latin typeface="Arial" pitchFamily="34" charset="0"/>
              </a:rPr>
              <a:t>‘</a:t>
            </a:r>
            <a:r>
              <a:rPr altLang="zh-CN" sz="1800" lang="en-US">
                <a:solidFill>
                  <a:schemeClr val="hlink"/>
                </a:solidFill>
              </a:rPr>
              <a:t>z</a:t>
            </a:r>
            <a:r>
              <a:rPr altLang="zh-CN" sz="1800" lang="en-US">
                <a:solidFill>
                  <a:schemeClr val="hlink"/>
                </a:solidFill>
                <a:latin typeface="Arial" pitchFamily="34" charset="0"/>
              </a:rPr>
              <a:t>’</a:t>
            </a:r>
          </a:p>
          <a:p>
            <a:pPr eaLnBrk="1" hangingPunct="1" latinLnBrk="1" lvl="0">
              <a:lnSpc>
                <a:spcPct val="90000"/>
              </a:lnSpc>
              <a:buNone/>
            </a:pPr>
            <a:r>
              <a:rPr altLang="zh-CN" sz="1800" lang="en-US">
                <a:solidFill>
                  <a:schemeClr val="hlink"/>
                </a:solidFill>
              </a:rPr>
              <a:t>    disp(setstr(abs(c)- abs(</a:t>
            </a:r>
            <a:r>
              <a:rPr altLang="zh-CN" sz="1800" lang="en-US">
                <a:solidFill>
                  <a:schemeClr val="hlink"/>
                </a:solidFill>
                <a:latin typeface="Arial" pitchFamily="34" charset="0"/>
              </a:rPr>
              <a:t>‘</a:t>
            </a:r>
            <a:r>
              <a:rPr altLang="zh-CN" sz="1800" lang="en-US">
                <a:solidFill>
                  <a:schemeClr val="hlink"/>
                </a:solidFill>
              </a:rPr>
              <a:t>a</a:t>
            </a:r>
            <a:r>
              <a:rPr altLang="zh-CN" sz="1800" lang="en-US">
                <a:solidFill>
                  <a:schemeClr val="hlink"/>
                </a:solidFill>
                <a:latin typeface="Arial" pitchFamily="34" charset="0"/>
              </a:rPr>
              <a:t>’</a:t>
            </a:r>
            <a:r>
              <a:rPr altLang="zh-CN" sz="1800" lang="en-US">
                <a:solidFill>
                  <a:schemeClr val="hlink"/>
                </a:solidFill>
              </a:rPr>
              <a:t>) + abs(</a:t>
            </a:r>
            <a:r>
              <a:rPr altLang="zh-CN" sz="1800" lang="en-US">
                <a:solidFill>
                  <a:schemeClr val="hlink"/>
                </a:solidFill>
                <a:latin typeface="Arial" pitchFamily="34" charset="0"/>
              </a:rPr>
              <a:t>‘</a:t>
            </a:r>
            <a:r>
              <a:rPr altLang="zh-CN" sz="1800" lang="en-US">
                <a:solidFill>
                  <a:schemeClr val="hlink"/>
                </a:solidFill>
              </a:rPr>
              <a:t>A</a:t>
            </a:r>
            <a:r>
              <a:rPr altLang="zh-CN" sz="1800" lang="en-US">
                <a:solidFill>
                  <a:schemeClr val="hlink"/>
                </a:solidFill>
                <a:latin typeface="Arial" pitchFamily="34" charset="0"/>
              </a:rPr>
              <a:t>’</a:t>
            </a:r>
            <a:r>
              <a:rPr altLang="zh-CN" sz="1800" lang="en-US">
                <a:solidFill>
                  <a:schemeClr val="hlink"/>
                </a:solidFill>
              </a:rPr>
              <a:t>)));</a:t>
            </a:r>
          </a:p>
          <a:p>
            <a:pPr eaLnBrk="1" hangingPunct="1" latinLnBrk="1" lvl="0">
              <a:lnSpc>
                <a:spcPct val="90000"/>
              </a:lnSpc>
              <a:buNone/>
            </a:pPr>
            <a:r>
              <a:rPr altLang="zh-CN" sz="1800" lang="en-US">
                <a:solidFill>
                  <a:schemeClr val="hlink"/>
                </a:solidFill>
              </a:rPr>
              <a:t>elseif c&gt;=</a:t>
            </a:r>
            <a:r>
              <a:rPr altLang="zh-CN" sz="1800" lang="en-US">
                <a:solidFill>
                  <a:schemeClr val="hlink"/>
                </a:solidFill>
                <a:latin typeface="Arial" pitchFamily="34" charset="0"/>
              </a:rPr>
              <a:t>‘</a:t>
            </a:r>
            <a:r>
              <a:rPr altLang="zh-CN" sz="1800" lang="en-US">
                <a:solidFill>
                  <a:schemeClr val="hlink"/>
                </a:solidFill>
              </a:rPr>
              <a:t>0</a:t>
            </a:r>
            <a:r>
              <a:rPr altLang="zh-CN" sz="1800" lang="en-US">
                <a:solidFill>
                  <a:schemeClr val="hlink"/>
                </a:solidFill>
                <a:latin typeface="Arial" pitchFamily="34" charset="0"/>
              </a:rPr>
              <a:t>’</a:t>
            </a:r>
            <a:r>
              <a:rPr altLang="zh-CN" sz="1800" lang="en-US">
                <a:solidFill>
                  <a:schemeClr val="hlink"/>
                </a:solidFill>
              </a:rPr>
              <a:t> &amp; c&lt;=</a:t>
            </a:r>
            <a:r>
              <a:rPr altLang="zh-CN" sz="1800" lang="en-US">
                <a:solidFill>
                  <a:schemeClr val="hlink"/>
                </a:solidFill>
                <a:latin typeface="Arial" pitchFamily="34" charset="0"/>
              </a:rPr>
              <a:t>‘</a:t>
            </a:r>
            <a:r>
              <a:rPr altLang="zh-CN" sz="1800" lang="en-US">
                <a:solidFill>
                  <a:schemeClr val="hlink"/>
                </a:solidFill>
              </a:rPr>
              <a:t>9</a:t>
            </a:r>
            <a:r>
              <a:rPr altLang="zh-CN" sz="1800" lang="en-US">
                <a:solidFill>
                  <a:schemeClr val="hlink"/>
                </a:solidFill>
                <a:latin typeface="Arial" pitchFamily="34" charset="0"/>
              </a:rPr>
              <a:t>’</a:t>
            </a:r>
          </a:p>
          <a:p>
            <a:pPr eaLnBrk="1" hangingPunct="1" latinLnBrk="1" lvl="0">
              <a:lnSpc>
                <a:spcPct val="90000"/>
              </a:lnSpc>
              <a:buNone/>
            </a:pPr>
            <a:r>
              <a:rPr altLang="zh-CN" sz="1800" lang="en-US">
                <a:solidFill>
                  <a:schemeClr val="hlink"/>
                </a:solidFill>
              </a:rPr>
              <a:t>    disp(abs(c)-abs(</a:t>
            </a:r>
            <a:r>
              <a:rPr altLang="zh-CN" sz="1800" lang="en-US">
                <a:solidFill>
                  <a:schemeClr val="hlink"/>
                </a:solidFill>
                <a:latin typeface="Arial" pitchFamily="34" charset="0"/>
              </a:rPr>
              <a:t>‘</a:t>
            </a:r>
            <a:r>
              <a:rPr altLang="zh-CN" sz="1800" lang="en-US">
                <a:solidFill>
                  <a:schemeClr val="hlink"/>
                </a:solidFill>
              </a:rPr>
              <a:t>0</a:t>
            </a:r>
            <a:r>
              <a:rPr altLang="zh-CN" sz="1800" lang="en-US">
                <a:solidFill>
                  <a:schemeClr val="hlink"/>
                </a:solidFill>
                <a:latin typeface="Arial" pitchFamily="34" charset="0"/>
              </a:rPr>
              <a:t>’</a:t>
            </a:r>
            <a:r>
              <a:rPr altLang="zh-CN" sz="1800" lang="en-US">
                <a:solidFill>
                  <a:schemeClr val="hlink"/>
                </a:solidFill>
              </a:rPr>
              <a:t>));</a:t>
            </a:r>
          </a:p>
          <a:p>
            <a:pPr eaLnBrk="1" hangingPunct="1" latinLnBrk="1" lvl="0">
              <a:lnSpc>
                <a:spcPct val="90000"/>
              </a:lnSpc>
              <a:buNone/>
            </a:pPr>
            <a:r>
              <a:rPr altLang="zh-CN" sz="1800" lang="en-US">
                <a:solidFill>
                  <a:schemeClr val="hlink"/>
                </a:solidFill>
              </a:rPr>
              <a:t>else</a:t>
            </a:r>
          </a:p>
          <a:p>
            <a:pPr eaLnBrk="1" hangingPunct="1" latinLnBrk="1" lvl="0">
              <a:lnSpc>
                <a:spcPct val="90000"/>
              </a:lnSpc>
              <a:buNone/>
            </a:pPr>
            <a:r>
              <a:rPr altLang="zh-CN" sz="1800" lang="en-US">
                <a:solidFill>
                  <a:schemeClr val="hlink"/>
                </a:solidFill>
              </a:rPr>
              <a:t>    disp(c);</a:t>
            </a:r>
          </a:p>
          <a:p>
            <a:pPr eaLnBrk="1" hangingPunct="1" latinLnBrk="1" lvl="0">
              <a:lnSpc>
                <a:spcPct val="90000"/>
              </a:lnSpc>
              <a:buNone/>
            </a:pPr>
            <a:r>
              <a:rPr altLang="zh-CN" sz="1800" lang="en-US">
                <a:solidFill>
                  <a:schemeClr val="hlink"/>
                </a:solidFill>
              </a:rPr>
              <a:t>end</a:t>
            </a:r>
          </a:p>
        </p:txBody>
      </p:sp>
      <p:sp>
        <p:nvSpPr>
          <p:cNvPr id="1049425" name="文本框 343043"/>
          <p:cNvSpPr txBox="1"/>
          <p:nvPr/>
        </p:nvSpPr>
        <p:spPr>
          <a:xfrm rot="0">
            <a:off x="4500562" y="5192712"/>
            <a:ext cx="3944937" cy="457200"/>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None/>
            </a:pPr>
            <a:r>
              <a:rPr altLang="zh-CN" b="1" sz="2400" lang="en-US">
                <a:solidFill>
                  <a:srgbClr val="0000FF"/>
                </a:solidFill>
                <a:latin typeface="Times New Roman" pitchFamily="18" charset="0"/>
                <a:ea typeface="华文楷体" pitchFamily="2" charset="-122"/>
              </a:rPr>
              <a:t>setstr</a:t>
            </a:r>
            <a:r>
              <a:rPr altLang="en-US" b="1" sz="2400" lang="zh-CN">
                <a:solidFill>
                  <a:srgbClr val="0000FF"/>
                </a:solidFill>
                <a:latin typeface="Times New Roman" pitchFamily="18" charset="0"/>
                <a:ea typeface="华文楷体" pitchFamily="2" charset="-122"/>
              </a:rPr>
              <a:t>函数可以得到</a:t>
            </a:r>
            <a:r>
              <a:rPr altLang="zh-CN" b="1" sz="2400" lang="en-US">
                <a:solidFill>
                  <a:srgbClr val="0000FF"/>
                </a:solidFill>
                <a:latin typeface="Times New Roman" pitchFamily="18" charset="0"/>
                <a:ea typeface="华文楷体" pitchFamily="2" charset="-122"/>
              </a:rPr>
              <a:t>ASCⅡ</a:t>
            </a:r>
            <a:r>
              <a:rPr altLang="en-US" b="1" sz="2400" lang="zh-CN">
                <a:solidFill>
                  <a:srgbClr val="0000FF"/>
                </a:solidFill>
                <a:latin typeface="Times New Roman" pitchFamily="18" charset="0"/>
                <a:ea typeface="华文楷体" pitchFamily="2" charset="-122"/>
              </a:rPr>
              <a:t>码</a:t>
            </a:r>
          </a:p>
        </p:txBody>
      </p:sp>
      <p:sp>
        <p:nvSpPr>
          <p:cNvPr id="1049426"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427"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428"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130</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424">
                                            <p:txEl>
                                              <p:charRg st="76" end="82"/>
                                            </p:txEl>
                                          </p:spTgt>
                                        </p:tgtEl>
                                        <p:attrNameLst>
                                          <p:attrName>style.visibility</p:attrName>
                                        </p:attrNameLst>
                                      </p:cBhvr>
                                      <p:to>
                                        <p:strVal val="visible"/>
                                      </p:to>
                                    </p:set>
                                    <p:animEffect transition="in" filter="blinds(horizontal)">
                                      <p:cBhvr>
                                        <p:cTn dur="500" id="7"/>
                                        <p:tgtEl>
                                          <p:spTgt spid="1049424">
                                            <p:txEl>
                                              <p:charRg st="76" end="82"/>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424">
                                            <p:txEl>
                                              <p:charRg st="82" end="108"/>
                                            </p:txEl>
                                          </p:spTgt>
                                        </p:tgtEl>
                                        <p:attrNameLst>
                                          <p:attrName>style.visibility</p:attrName>
                                        </p:attrNameLst>
                                      </p:cBhvr>
                                      <p:to>
                                        <p:strVal val="visible"/>
                                      </p:to>
                                    </p:set>
                                    <p:animEffect transition="in" filter="blinds(horizontal)">
                                      <p:cBhvr>
                                        <p:cTn dur="500" id="10"/>
                                        <p:tgtEl>
                                          <p:spTgt spid="1049424">
                                            <p:txEl>
                                              <p:charRg st="82" end="108"/>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424">
                                            <p:txEl>
                                              <p:charRg st="108" end="128"/>
                                            </p:txEl>
                                          </p:spTgt>
                                        </p:tgtEl>
                                        <p:attrNameLst>
                                          <p:attrName>style.visibility</p:attrName>
                                        </p:attrNameLst>
                                      </p:cBhvr>
                                      <p:to>
                                        <p:strVal val="visible"/>
                                      </p:to>
                                    </p:set>
                                    <p:animEffect transition="in" filter="blinds(horizontal)">
                                      <p:cBhvr>
                                        <p:cTn dur="500" id="13"/>
                                        <p:tgtEl>
                                          <p:spTgt spid="1049424">
                                            <p:txEl>
                                              <p:charRg st="108" end="128"/>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424">
                                            <p:txEl>
                                              <p:charRg st="128" end="174"/>
                                            </p:txEl>
                                          </p:spTgt>
                                        </p:tgtEl>
                                        <p:attrNameLst>
                                          <p:attrName>style.visibility</p:attrName>
                                        </p:attrNameLst>
                                      </p:cBhvr>
                                      <p:to>
                                        <p:strVal val="visible"/>
                                      </p:to>
                                    </p:set>
                                    <p:animEffect transition="in" filter="blinds(horizontal)">
                                      <p:cBhvr>
                                        <p:cTn dur="500" id="16"/>
                                        <p:tgtEl>
                                          <p:spTgt spid="1049424">
                                            <p:txEl>
                                              <p:charRg st="128" end="174"/>
                                            </p:txEl>
                                          </p:spTgt>
                                        </p:tgtEl>
                                      </p:cBhvr>
                                    </p:animEffect>
                                  </p:childTnLst>
                                </p:cTn>
                              </p:par>
                              <p:par>
                                <p:cTn fill="hold" id="17" nodeType="withEffect" presetClass="entr" presetID="3" presetSubtype="10">
                                  <p:stCondLst>
                                    <p:cond delay="0"/>
                                  </p:stCondLst>
                                  <p:childTnLst>
                                    <p:set>
                                      <p:cBhvr>
                                        <p:cTn dur="1" fill="hold" id="18">
                                          <p:stCondLst>
                                            <p:cond delay="0"/>
                                          </p:stCondLst>
                                        </p:cTn>
                                        <p:tgtEl>
                                          <p:spTgt spid="1049424">
                                            <p:txEl>
                                              <p:charRg st="174" end="197"/>
                                            </p:txEl>
                                          </p:spTgt>
                                        </p:tgtEl>
                                        <p:attrNameLst>
                                          <p:attrName>style.visibility</p:attrName>
                                        </p:attrNameLst>
                                      </p:cBhvr>
                                      <p:to>
                                        <p:strVal val="visible"/>
                                      </p:to>
                                    </p:set>
                                    <p:animEffect transition="in" filter="blinds(horizontal)">
                                      <p:cBhvr>
                                        <p:cTn dur="500" id="19"/>
                                        <p:tgtEl>
                                          <p:spTgt spid="1049424">
                                            <p:txEl>
                                              <p:charRg st="174" end="197"/>
                                            </p:txEl>
                                          </p:spTgt>
                                        </p:tgtEl>
                                      </p:cBhvr>
                                    </p:animEffect>
                                  </p:childTnLst>
                                </p:cTn>
                              </p:par>
                              <p:par>
                                <p:cTn fill="hold" id="20" nodeType="withEffect" presetClass="entr" presetID="3" presetSubtype="10">
                                  <p:stCondLst>
                                    <p:cond delay="0"/>
                                  </p:stCondLst>
                                  <p:childTnLst>
                                    <p:set>
                                      <p:cBhvr>
                                        <p:cTn dur="1" fill="hold" id="21">
                                          <p:stCondLst>
                                            <p:cond delay="0"/>
                                          </p:stCondLst>
                                        </p:cTn>
                                        <p:tgtEl>
                                          <p:spTgt spid="1049424">
                                            <p:txEl>
                                              <p:charRg st="197" end="244"/>
                                            </p:txEl>
                                          </p:spTgt>
                                        </p:tgtEl>
                                        <p:attrNameLst>
                                          <p:attrName>style.visibility</p:attrName>
                                        </p:attrNameLst>
                                      </p:cBhvr>
                                      <p:to>
                                        <p:strVal val="visible"/>
                                      </p:to>
                                    </p:set>
                                    <p:animEffect transition="in" filter="blinds(horizontal)">
                                      <p:cBhvr>
                                        <p:cTn dur="500" id="22"/>
                                        <p:tgtEl>
                                          <p:spTgt spid="1049424">
                                            <p:txEl>
                                              <p:charRg st="197" end="244"/>
                                            </p:txEl>
                                          </p:spTgt>
                                        </p:tgtEl>
                                      </p:cBhvr>
                                    </p:animEffect>
                                  </p:childTnLst>
                                </p:cTn>
                              </p:par>
                              <p:par>
                                <p:cTn fill="hold" id="23" nodeType="withEffect" presetClass="entr" presetID="3" presetSubtype="10">
                                  <p:stCondLst>
                                    <p:cond delay="0"/>
                                  </p:stCondLst>
                                  <p:childTnLst>
                                    <p:set>
                                      <p:cBhvr>
                                        <p:cTn dur="1" fill="hold" id="24">
                                          <p:stCondLst>
                                            <p:cond delay="0"/>
                                          </p:stCondLst>
                                        </p:cTn>
                                        <p:tgtEl>
                                          <p:spTgt spid="1049424">
                                            <p:txEl>
                                              <p:charRg st="244" end="267"/>
                                            </p:txEl>
                                          </p:spTgt>
                                        </p:tgtEl>
                                        <p:attrNameLst>
                                          <p:attrName>style.visibility</p:attrName>
                                        </p:attrNameLst>
                                      </p:cBhvr>
                                      <p:to>
                                        <p:strVal val="visible"/>
                                      </p:to>
                                    </p:set>
                                    <p:animEffect transition="in" filter="blinds(horizontal)">
                                      <p:cBhvr>
                                        <p:cTn dur="500" id="25"/>
                                        <p:tgtEl>
                                          <p:spTgt spid="1049424">
                                            <p:txEl>
                                              <p:charRg st="244" end="267"/>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9424">
                                            <p:txEl>
                                              <p:charRg st="267" end="294"/>
                                            </p:txEl>
                                          </p:spTgt>
                                        </p:tgtEl>
                                        <p:attrNameLst>
                                          <p:attrName>style.visibility</p:attrName>
                                        </p:attrNameLst>
                                      </p:cBhvr>
                                      <p:to>
                                        <p:strVal val="visible"/>
                                      </p:to>
                                    </p:set>
                                    <p:animEffect transition="in" filter="blinds(horizontal)">
                                      <p:cBhvr>
                                        <p:cTn dur="500" id="28"/>
                                        <p:tgtEl>
                                          <p:spTgt spid="1049424">
                                            <p:txEl>
                                              <p:charRg st="267" end="294"/>
                                            </p:txEl>
                                          </p:spTgt>
                                        </p:tgtEl>
                                      </p:cBhvr>
                                    </p:animEffect>
                                  </p:childTnLst>
                                </p:cTn>
                              </p:par>
                              <p:par>
                                <p:cTn fill="hold" id="29" nodeType="withEffect" presetClass="entr" presetID="3" presetSubtype="10">
                                  <p:stCondLst>
                                    <p:cond delay="0"/>
                                  </p:stCondLst>
                                  <p:childTnLst>
                                    <p:set>
                                      <p:cBhvr>
                                        <p:cTn dur="1" fill="hold" id="30">
                                          <p:stCondLst>
                                            <p:cond delay="0"/>
                                          </p:stCondLst>
                                        </p:cTn>
                                        <p:tgtEl>
                                          <p:spTgt spid="1049424">
                                            <p:txEl>
                                              <p:charRg st="294" end="299"/>
                                            </p:txEl>
                                          </p:spTgt>
                                        </p:tgtEl>
                                        <p:attrNameLst>
                                          <p:attrName>style.visibility</p:attrName>
                                        </p:attrNameLst>
                                      </p:cBhvr>
                                      <p:to>
                                        <p:strVal val="visible"/>
                                      </p:to>
                                    </p:set>
                                    <p:animEffect transition="in" filter="blinds(horizontal)">
                                      <p:cBhvr>
                                        <p:cTn dur="500" id="31"/>
                                        <p:tgtEl>
                                          <p:spTgt spid="1049424">
                                            <p:txEl>
                                              <p:charRg st="294" end="299"/>
                                            </p:txEl>
                                          </p:spTgt>
                                        </p:tgtEl>
                                      </p:cBhvr>
                                    </p:animEffect>
                                  </p:childTnLst>
                                </p:cTn>
                              </p:par>
                              <p:par>
                                <p:cTn fill="hold" id="32" nodeType="withEffect" presetClass="entr" presetID="3" presetSubtype="10">
                                  <p:stCondLst>
                                    <p:cond delay="0"/>
                                  </p:stCondLst>
                                  <p:childTnLst>
                                    <p:set>
                                      <p:cBhvr>
                                        <p:cTn dur="1" fill="hold" id="33">
                                          <p:stCondLst>
                                            <p:cond delay="0"/>
                                          </p:stCondLst>
                                        </p:cTn>
                                        <p:tgtEl>
                                          <p:spTgt spid="1049424">
                                            <p:txEl>
                                              <p:charRg st="299" end="312"/>
                                            </p:txEl>
                                          </p:spTgt>
                                        </p:tgtEl>
                                        <p:attrNameLst>
                                          <p:attrName>style.visibility</p:attrName>
                                        </p:attrNameLst>
                                      </p:cBhvr>
                                      <p:to>
                                        <p:strVal val="visible"/>
                                      </p:to>
                                    </p:set>
                                    <p:animEffect transition="in" filter="blinds(horizontal)">
                                      <p:cBhvr>
                                        <p:cTn dur="500" id="34"/>
                                        <p:tgtEl>
                                          <p:spTgt spid="1049424">
                                            <p:txEl>
                                              <p:charRg st="299" end="312"/>
                                            </p:txEl>
                                          </p:spTgt>
                                        </p:tgtEl>
                                      </p:cBhvr>
                                    </p:animEffect>
                                  </p:childTnLst>
                                </p:cTn>
                              </p:par>
                              <p:par>
                                <p:cTn fill="hold" id="35" nodeType="withEffect" presetClass="entr" presetID="3" presetSubtype="10">
                                  <p:stCondLst>
                                    <p:cond delay="0"/>
                                  </p:stCondLst>
                                  <p:childTnLst>
                                    <p:set>
                                      <p:cBhvr>
                                        <p:cTn dur="1" fill="hold" id="36">
                                          <p:stCondLst>
                                            <p:cond delay="0"/>
                                          </p:stCondLst>
                                        </p:cTn>
                                        <p:tgtEl>
                                          <p:spTgt spid="1049424">
                                            <p:txEl>
                                              <p:charRg st="312" end="316"/>
                                            </p:txEl>
                                          </p:spTgt>
                                        </p:tgtEl>
                                        <p:attrNameLst>
                                          <p:attrName>style.visibility</p:attrName>
                                        </p:attrNameLst>
                                      </p:cBhvr>
                                      <p:to>
                                        <p:strVal val="visible"/>
                                      </p:to>
                                    </p:set>
                                    <p:animEffect transition="in" filter="blinds(horizontal)">
                                      <p:cBhvr>
                                        <p:cTn dur="500" id="37"/>
                                        <p:tgtEl>
                                          <p:spTgt spid="1049424">
                                            <p:txEl>
                                              <p:charRg st="312" end="316"/>
                                            </p:txEl>
                                          </p:spTgt>
                                        </p:tgtEl>
                                      </p:cBhvr>
                                    </p:animEffect>
                                  </p:childTnLst>
                                </p:cTn>
                              </p:par>
                            </p:childTnLst>
                          </p:cTn>
                        </p:par>
                      </p:childTnLst>
                    </p:cTn>
                  </p:par>
                  <p:par>
                    <p:cTn fill="hold" id="38" nodeType="clickPar">
                      <p:stCondLst>
                        <p:cond delay="indefinite"/>
                      </p:stCondLst>
                      <p:childTnLst>
                        <p:par>
                          <p:cTn fill="hold" id="39" nodeType="withGroup">
                            <p:stCondLst>
                              <p:cond delay="0"/>
                            </p:stCondLst>
                            <p:childTnLst>
                              <p:par>
                                <p:cTn fill="hold" grpId="0" id="40" nodeType="clickEffect" presetClass="entr" presetID="3" presetSubtype="10">
                                  <p:stCondLst>
                                    <p:cond delay="0"/>
                                  </p:stCondLst>
                                  <p:childTnLst>
                                    <p:set>
                                      <p:cBhvr>
                                        <p:cTn dur="1" fill="hold" id="41">
                                          <p:stCondLst>
                                            <p:cond delay="0"/>
                                          </p:stCondLst>
                                        </p:cTn>
                                        <p:tgtEl>
                                          <p:spTgt spid="1049425"/>
                                        </p:tgtEl>
                                        <p:attrNameLst>
                                          <p:attrName>style.visibility</p:attrName>
                                        </p:attrNameLst>
                                      </p:cBhvr>
                                      <p:to>
                                        <p:strVal val="visible"/>
                                      </p:to>
                                    </p:set>
                                    <p:animEffect transition="in" filter="blinds(horizontal)">
                                      <p:cBhvr>
                                        <p:cTn dur="500" id="42"/>
                                        <p:tgtEl>
                                          <p:spTgt spid="1049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25" grpId="0" uiExpand="0" build="whole"/>
    </p:bldLst>
  </p:timing>
</p:sld>
</file>

<file path=ppt/slides/slide131.xml><?xml version="1.0" encoding="utf-8"?>
<p:sld xmlns:a="http://schemas.openxmlformats.org/drawingml/2006/main" xmlns:r="http://schemas.openxmlformats.org/officeDocument/2006/relationships" xmlns:p="http://schemas.openxmlformats.org/presentationml/2006/main" showMasterSp="1">
  <p:cSld>
    <p:spTree>
      <p:nvGrpSpPr>
        <p:cNvPr id="377" name=""/>
        <p:cNvGrpSpPr/>
        <p:nvPr/>
      </p:nvGrpSpPr>
      <p:grpSpPr>
        <a:xfrm rot="0">
          <a:off x="0" y="0"/>
          <a:ext cx="0" cy="0"/>
          <a:chOff x="0" y="0"/>
          <a:chExt cx="0" cy="0"/>
        </a:xfrm>
      </p:grpSpPr>
      <p:sp>
        <p:nvSpPr>
          <p:cNvPr id="1049429" name="标题 344065"/>
          <p:cNvSpPr/>
          <p:nvPr>
            <p:ph type="title" sz="full" idx="0"/>
          </p:nvPr>
        </p:nvSpPr>
        <p:spPr>
          <a:xfrm rot="0">
            <a:off x="1135062" y="-28575"/>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533400" latinLnBrk="1" lvl="0" marL="533400"/>
            <a:r>
              <a:rPr altLang="zh-CN" lang="en-US"/>
              <a:t>5.2.2 </a:t>
            </a:r>
            <a:r>
              <a:rPr altLang="en-US" lang="zh-CN"/>
              <a:t>选择结构</a:t>
            </a:r>
          </a:p>
        </p:txBody>
      </p:sp>
      <p:sp>
        <p:nvSpPr>
          <p:cNvPr id="1049430" name="文本占位符 344066"/>
          <p:cNvSpPr/>
          <p:nvPr>
            <p:ph type="body" sz="full" idx="1"/>
          </p:nvPr>
        </p:nvSpPr>
        <p:spPr>
          <a:xfrm rot="0">
            <a:off x="719137" y="1196975"/>
            <a:ext cx="8208962"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2000" lang="en-US">
                <a:solidFill>
                  <a:srgbClr val="0000FF"/>
                </a:solidFill>
              </a:rPr>
              <a:t>2</a:t>
            </a:r>
            <a:r>
              <a:rPr altLang="en-US" sz="2000" lang="zh-CN">
                <a:solidFill>
                  <a:srgbClr val="0000FF"/>
                </a:solidFill>
              </a:rPr>
              <a:t>、</a:t>
            </a:r>
            <a:r>
              <a:rPr altLang="zh-CN" sz="2000" lang="en-US">
                <a:solidFill>
                  <a:srgbClr val="0000FF"/>
                </a:solidFill>
              </a:rPr>
              <a:t>switch</a:t>
            </a:r>
            <a:r>
              <a:rPr altLang="en-US" sz="2000" lang="zh-CN">
                <a:solidFill>
                  <a:srgbClr val="0000FF"/>
                </a:solidFill>
              </a:rPr>
              <a:t>语句</a:t>
            </a:r>
          </a:p>
          <a:p>
            <a:pPr eaLnBrk="1" hangingPunct="1" latinLnBrk="1" lvl="0">
              <a:buNone/>
            </a:pPr>
            <a:r>
              <a:rPr altLang="zh-CN" sz="2000" lang="en-US">
                <a:solidFill>
                  <a:srgbClr val="0000FF"/>
                </a:solidFill>
              </a:rPr>
              <a:t>switch</a:t>
            </a:r>
            <a:r>
              <a:rPr altLang="en-US" sz="2000" lang="zh-CN">
                <a:solidFill>
                  <a:srgbClr val="0000FF"/>
                </a:solidFill>
              </a:rPr>
              <a:t>语句根据表达式的取值不同，分别执行不同的语句，其语句格式：</a:t>
            </a:r>
          </a:p>
          <a:p>
            <a:pPr eaLnBrk="1" hangingPunct="1" latinLnBrk="1" lvl="0">
              <a:buNone/>
            </a:pPr>
            <a:r>
              <a:rPr altLang="zh-CN" sz="2000" lang="en-US">
                <a:solidFill>
                  <a:schemeClr val="hlink"/>
                </a:solidFill>
              </a:rPr>
              <a:t>switch </a:t>
            </a:r>
            <a:r>
              <a:rPr altLang="en-US" sz="2000" lang="zh-CN">
                <a:solidFill>
                  <a:schemeClr val="hlink"/>
                </a:solidFill>
              </a:rPr>
              <a:t>表达式</a:t>
            </a:r>
          </a:p>
          <a:p>
            <a:pPr eaLnBrk="1" hangingPunct="1" latinLnBrk="1" lvl="0">
              <a:buNone/>
            </a:pPr>
            <a:r>
              <a:rPr altLang="zh-CN" sz="2000" lang="en-US">
                <a:solidFill>
                  <a:schemeClr val="hlink"/>
                </a:solidFill>
              </a:rPr>
              <a:t>case </a:t>
            </a:r>
            <a:r>
              <a:rPr altLang="en-US" sz="2000" lang="zh-CN">
                <a:solidFill>
                  <a:schemeClr val="hlink"/>
                </a:solidFill>
              </a:rPr>
              <a:t>表达式</a:t>
            </a:r>
            <a:r>
              <a:rPr altLang="zh-CN" sz="2000" lang="en-US">
                <a:solidFill>
                  <a:schemeClr val="hlink"/>
                </a:solidFill>
              </a:rPr>
              <a:t>1</a:t>
            </a:r>
          </a:p>
          <a:p>
            <a:pPr eaLnBrk="1" hangingPunct="1" latinLnBrk="1" lvl="0">
              <a:buNone/>
            </a:pPr>
            <a:r>
              <a:rPr altLang="zh-CN" sz="2000" lang="en-US">
                <a:solidFill>
                  <a:schemeClr val="hlink"/>
                </a:solidFill>
              </a:rPr>
              <a:t>        </a:t>
            </a:r>
            <a:r>
              <a:rPr altLang="en-US" sz="2000" lang="zh-CN">
                <a:solidFill>
                  <a:schemeClr val="hlink"/>
                </a:solidFill>
              </a:rPr>
              <a:t>语句组</a:t>
            </a:r>
            <a:r>
              <a:rPr altLang="zh-CN" sz="2000" lang="en-US">
                <a:solidFill>
                  <a:schemeClr val="hlink"/>
                </a:solidFill>
              </a:rPr>
              <a:t>1</a:t>
            </a:r>
          </a:p>
          <a:p>
            <a:pPr eaLnBrk="1" hangingPunct="1" latinLnBrk="1" lvl="0">
              <a:buNone/>
            </a:pPr>
            <a:r>
              <a:rPr altLang="zh-CN" sz="2000" lang="en-US">
                <a:solidFill>
                  <a:schemeClr val="hlink"/>
                </a:solidFill>
              </a:rPr>
              <a:t>case </a:t>
            </a:r>
            <a:r>
              <a:rPr altLang="en-US" sz="2000" lang="zh-CN">
                <a:solidFill>
                  <a:schemeClr val="hlink"/>
                </a:solidFill>
              </a:rPr>
              <a:t>表达式</a:t>
            </a:r>
            <a:r>
              <a:rPr altLang="zh-CN" sz="2000" lang="en-US">
                <a:solidFill>
                  <a:schemeClr val="hlink"/>
                </a:solidFill>
              </a:rPr>
              <a:t>2</a:t>
            </a:r>
          </a:p>
          <a:p>
            <a:pPr eaLnBrk="1" hangingPunct="1" latinLnBrk="1" lvl="0">
              <a:buNone/>
            </a:pPr>
            <a:r>
              <a:rPr altLang="zh-CN" sz="2000" lang="en-US">
                <a:solidFill>
                  <a:schemeClr val="hlink"/>
                </a:solidFill>
              </a:rPr>
              <a:t>        </a:t>
            </a:r>
            <a:r>
              <a:rPr altLang="en-US" sz="2000" lang="zh-CN">
                <a:solidFill>
                  <a:schemeClr val="hlink"/>
                </a:solidFill>
              </a:rPr>
              <a:t>语句组</a:t>
            </a:r>
            <a:r>
              <a:rPr altLang="zh-CN" sz="2000" lang="en-US">
                <a:solidFill>
                  <a:schemeClr val="hlink"/>
                </a:solidFill>
              </a:rPr>
              <a:t>2</a:t>
            </a:r>
          </a:p>
          <a:p>
            <a:pPr eaLnBrk="1" hangingPunct="1" latinLnBrk="1" lvl="0">
              <a:buNone/>
            </a:pPr>
            <a:r>
              <a:rPr altLang="zh-CN" sz="2000" lang="en-US">
                <a:solidFill>
                  <a:schemeClr val="hlink"/>
                </a:solidFill>
                <a:latin typeface="Arial" pitchFamily="34" charset="0"/>
              </a:rPr>
              <a:t>…</a:t>
            </a:r>
          </a:p>
          <a:p>
            <a:pPr eaLnBrk="1" hangingPunct="1" latinLnBrk="1" lvl="0">
              <a:buNone/>
            </a:pPr>
            <a:r>
              <a:rPr altLang="en-US" sz="2000" lang="zh-CN">
                <a:solidFill>
                  <a:schemeClr val="hlink"/>
                </a:solidFill>
              </a:rPr>
              <a:t>case 表达式</a:t>
            </a:r>
            <a:r>
              <a:rPr altLang="zh-CN" sz="2000" lang="en-US">
                <a:solidFill>
                  <a:schemeClr val="hlink"/>
                </a:solidFill>
              </a:rPr>
              <a:t>m</a:t>
            </a:r>
          </a:p>
          <a:p>
            <a:pPr eaLnBrk="1" hangingPunct="1" latinLnBrk="1" lvl="0">
              <a:buNone/>
            </a:pPr>
            <a:r>
              <a:rPr altLang="zh-CN" sz="2000" lang="en-US">
                <a:solidFill>
                  <a:schemeClr val="hlink"/>
                </a:solidFill>
              </a:rPr>
              <a:t>        </a:t>
            </a:r>
            <a:r>
              <a:rPr altLang="en-US" sz="2000" lang="zh-CN">
                <a:solidFill>
                  <a:schemeClr val="hlink"/>
                </a:solidFill>
              </a:rPr>
              <a:t>语句组</a:t>
            </a:r>
            <a:r>
              <a:rPr altLang="zh-CN" sz="2000" lang="en-US">
                <a:solidFill>
                  <a:schemeClr val="hlink"/>
                </a:solidFill>
              </a:rPr>
              <a:t>m</a:t>
            </a:r>
          </a:p>
          <a:p>
            <a:pPr eaLnBrk="1" hangingPunct="1" latinLnBrk="1" lvl="0">
              <a:buNone/>
            </a:pPr>
            <a:r>
              <a:rPr altLang="zh-CN" sz="2000" lang="en-US">
                <a:solidFill>
                  <a:schemeClr val="hlink"/>
                </a:solidFill>
              </a:rPr>
              <a:t>otherwise</a:t>
            </a:r>
          </a:p>
          <a:p>
            <a:pPr eaLnBrk="1" hangingPunct="1" latinLnBrk="1" lvl="0">
              <a:buNone/>
            </a:pPr>
            <a:r>
              <a:rPr altLang="zh-CN" sz="2000" lang="en-US">
                <a:solidFill>
                  <a:schemeClr val="hlink"/>
                </a:solidFill>
              </a:rPr>
              <a:t>         </a:t>
            </a:r>
            <a:r>
              <a:rPr altLang="en-US" sz="2000" lang="zh-CN">
                <a:solidFill>
                  <a:schemeClr val="hlink"/>
                </a:solidFill>
              </a:rPr>
              <a:t>语句组 </a:t>
            </a:r>
            <a:r>
              <a:rPr altLang="zh-CN" sz="2000" lang="en-US">
                <a:solidFill>
                  <a:schemeClr val="hlink"/>
                </a:solidFill>
              </a:rPr>
              <a:t>n</a:t>
            </a:r>
          </a:p>
          <a:p>
            <a:pPr eaLnBrk="1" hangingPunct="1" latinLnBrk="1" lvl="0">
              <a:buNone/>
            </a:pPr>
            <a:r>
              <a:rPr altLang="zh-CN" sz="2000" lang="en-US">
                <a:solidFill>
                  <a:schemeClr val="hlink"/>
                </a:solidFill>
              </a:rPr>
              <a:t>end</a:t>
            </a:r>
          </a:p>
        </p:txBody>
      </p:sp>
      <p:sp>
        <p:nvSpPr>
          <p:cNvPr id="1049431" name="文本框 344067"/>
          <p:cNvSpPr txBox="1"/>
          <p:nvPr/>
        </p:nvSpPr>
        <p:spPr>
          <a:xfrm rot="0">
            <a:off x="2771775" y="4221162"/>
            <a:ext cx="6372225" cy="1463675"/>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spcBef>
                <a:spcPct val="50000"/>
              </a:spcBef>
              <a:buNone/>
            </a:pPr>
            <a:r>
              <a:rPr altLang="zh-CN" b="1" sz="2000" lang="en-US">
                <a:solidFill>
                  <a:srgbClr val="0000FF"/>
                </a:solidFill>
                <a:latin typeface="Times New Roman" pitchFamily="18" charset="0"/>
                <a:ea typeface="华文楷体" pitchFamily="2" charset="-122"/>
              </a:rPr>
              <a:t>switch</a:t>
            </a:r>
            <a:r>
              <a:rPr altLang="en-US" b="1" sz="2000" lang="zh-CN">
                <a:solidFill>
                  <a:srgbClr val="0000FF"/>
                </a:solidFill>
                <a:latin typeface="Times New Roman" pitchFamily="18" charset="0"/>
                <a:ea typeface="华文楷体" pitchFamily="2" charset="-122"/>
              </a:rPr>
              <a:t>子句后面的表达式应为一个标量或一个字符串；</a:t>
            </a:r>
            <a:r>
              <a:rPr altLang="zh-CN" b="1" sz="2000" lang="en-US">
                <a:solidFill>
                  <a:srgbClr val="0000FF"/>
                </a:solidFill>
                <a:latin typeface="Times New Roman" pitchFamily="18" charset="0"/>
                <a:ea typeface="华文楷体" pitchFamily="2" charset="-122"/>
              </a:rPr>
              <a:t>case</a:t>
            </a:r>
            <a:r>
              <a:rPr altLang="en-US" b="1" sz="2000" lang="zh-CN">
                <a:solidFill>
                  <a:srgbClr val="0000FF"/>
                </a:solidFill>
                <a:latin typeface="Times New Roman" pitchFamily="18" charset="0"/>
                <a:ea typeface="华文楷体" pitchFamily="2" charset="-122"/>
              </a:rPr>
              <a:t>子句后面的表达式不仅可以为一个标量或一个字符串，还可以为一个元胞矩阵。</a:t>
            </a:r>
          </a:p>
          <a:p>
            <a:pPr eaLnBrk="1" hangingPunct="1" indent="0" latinLnBrk="1" lvl="0" marL="0">
              <a:spcBef>
                <a:spcPct val="50000"/>
              </a:spcBef>
              <a:buNone/>
            </a:pPr>
            <a:endParaRPr altLang="en-US" b="1" sz="2000" lang="zh-CN">
              <a:solidFill>
                <a:srgbClr val="0000FF"/>
              </a:solidFill>
              <a:latin typeface="Times New Roman" pitchFamily="18" charset="0"/>
              <a:ea typeface="华文楷体" pitchFamily="2" charset="-122"/>
            </a:endParaRPr>
          </a:p>
        </p:txBody>
      </p:sp>
      <p:sp>
        <p:nvSpPr>
          <p:cNvPr id="104943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43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43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131</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430">
                                            <p:txEl>
                                              <p:charRg st="11" end="47"/>
                                            </p:txEl>
                                          </p:spTgt>
                                        </p:tgtEl>
                                        <p:attrNameLst>
                                          <p:attrName>style.visibility</p:attrName>
                                        </p:attrNameLst>
                                      </p:cBhvr>
                                      <p:to>
                                        <p:strVal val="visible"/>
                                      </p:to>
                                    </p:set>
                                    <p:animEffect transition="in" filter="blinds(horizontal)">
                                      <p:cBhvr>
                                        <p:cTn dur="500" id="7"/>
                                        <p:tgtEl>
                                          <p:spTgt spid="1049430">
                                            <p:txEl>
                                              <p:charRg st="11" end="47"/>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430">
                                            <p:txEl>
                                              <p:charRg st="47" end="58"/>
                                            </p:txEl>
                                          </p:spTgt>
                                        </p:tgtEl>
                                        <p:attrNameLst>
                                          <p:attrName>style.visibility</p:attrName>
                                        </p:attrNameLst>
                                      </p:cBhvr>
                                      <p:to>
                                        <p:strVal val="visible"/>
                                      </p:to>
                                    </p:set>
                                    <p:animEffect transition="in" filter="blinds(horizontal)">
                                      <p:cBhvr>
                                        <p:cTn dur="500" id="10"/>
                                        <p:tgtEl>
                                          <p:spTgt spid="1049430">
                                            <p:txEl>
                                              <p:charRg st="47" end="58"/>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430">
                                            <p:txEl>
                                              <p:charRg st="58" end="68"/>
                                            </p:txEl>
                                          </p:spTgt>
                                        </p:tgtEl>
                                        <p:attrNameLst>
                                          <p:attrName>style.visibility</p:attrName>
                                        </p:attrNameLst>
                                      </p:cBhvr>
                                      <p:to>
                                        <p:strVal val="visible"/>
                                      </p:to>
                                    </p:set>
                                    <p:animEffect transition="in" filter="blinds(horizontal)">
                                      <p:cBhvr>
                                        <p:cTn dur="500" id="13"/>
                                        <p:tgtEl>
                                          <p:spTgt spid="1049430">
                                            <p:txEl>
                                              <p:charRg st="58" end="68"/>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430">
                                            <p:txEl>
                                              <p:charRg st="68" end="81"/>
                                            </p:txEl>
                                          </p:spTgt>
                                        </p:tgtEl>
                                        <p:attrNameLst>
                                          <p:attrName>style.visibility</p:attrName>
                                        </p:attrNameLst>
                                      </p:cBhvr>
                                      <p:to>
                                        <p:strVal val="visible"/>
                                      </p:to>
                                    </p:set>
                                    <p:animEffect transition="in" filter="blinds(horizontal)">
                                      <p:cBhvr>
                                        <p:cTn dur="500" id="16"/>
                                        <p:tgtEl>
                                          <p:spTgt spid="1049430">
                                            <p:txEl>
                                              <p:charRg st="68" end="81"/>
                                            </p:txEl>
                                          </p:spTgt>
                                        </p:tgtEl>
                                      </p:cBhvr>
                                    </p:animEffect>
                                  </p:childTnLst>
                                </p:cTn>
                              </p:par>
                              <p:par>
                                <p:cTn fill="hold" id="17" nodeType="withEffect" presetClass="entr" presetID="3" presetSubtype="10">
                                  <p:stCondLst>
                                    <p:cond delay="0"/>
                                  </p:stCondLst>
                                  <p:childTnLst>
                                    <p:set>
                                      <p:cBhvr>
                                        <p:cTn dur="1" fill="hold" id="18">
                                          <p:stCondLst>
                                            <p:cond delay="0"/>
                                          </p:stCondLst>
                                        </p:cTn>
                                        <p:tgtEl>
                                          <p:spTgt spid="1049430">
                                            <p:txEl>
                                              <p:charRg st="81" end="91"/>
                                            </p:txEl>
                                          </p:spTgt>
                                        </p:tgtEl>
                                        <p:attrNameLst>
                                          <p:attrName>style.visibility</p:attrName>
                                        </p:attrNameLst>
                                      </p:cBhvr>
                                      <p:to>
                                        <p:strVal val="visible"/>
                                      </p:to>
                                    </p:set>
                                    <p:animEffect transition="in" filter="blinds(horizontal)">
                                      <p:cBhvr>
                                        <p:cTn dur="500" id="19"/>
                                        <p:tgtEl>
                                          <p:spTgt spid="1049430">
                                            <p:txEl>
                                              <p:charRg st="81" end="91"/>
                                            </p:txEl>
                                          </p:spTgt>
                                        </p:tgtEl>
                                      </p:cBhvr>
                                    </p:animEffect>
                                  </p:childTnLst>
                                </p:cTn>
                              </p:par>
                              <p:par>
                                <p:cTn fill="hold" id="20" nodeType="withEffect" presetClass="entr" presetID="3" presetSubtype="10">
                                  <p:stCondLst>
                                    <p:cond delay="0"/>
                                  </p:stCondLst>
                                  <p:childTnLst>
                                    <p:set>
                                      <p:cBhvr>
                                        <p:cTn dur="1" fill="hold" id="21">
                                          <p:stCondLst>
                                            <p:cond delay="0"/>
                                          </p:stCondLst>
                                        </p:cTn>
                                        <p:tgtEl>
                                          <p:spTgt spid="1049430">
                                            <p:txEl>
                                              <p:charRg st="91" end="104"/>
                                            </p:txEl>
                                          </p:spTgt>
                                        </p:tgtEl>
                                        <p:attrNameLst>
                                          <p:attrName>style.visibility</p:attrName>
                                        </p:attrNameLst>
                                      </p:cBhvr>
                                      <p:to>
                                        <p:strVal val="visible"/>
                                      </p:to>
                                    </p:set>
                                    <p:animEffect transition="in" filter="blinds(horizontal)">
                                      <p:cBhvr>
                                        <p:cTn dur="500" id="22"/>
                                        <p:tgtEl>
                                          <p:spTgt spid="1049430">
                                            <p:txEl>
                                              <p:charRg st="91" end="104"/>
                                            </p:txEl>
                                          </p:spTgt>
                                        </p:tgtEl>
                                      </p:cBhvr>
                                    </p:animEffect>
                                  </p:childTnLst>
                                </p:cTn>
                              </p:par>
                              <p:par>
                                <p:cTn fill="hold" id="23" nodeType="withEffect" presetClass="entr" presetID="3" presetSubtype="10">
                                  <p:stCondLst>
                                    <p:cond delay="0"/>
                                  </p:stCondLst>
                                  <p:childTnLst>
                                    <p:set>
                                      <p:cBhvr>
                                        <p:cTn dur="1" fill="hold" id="24">
                                          <p:stCondLst>
                                            <p:cond delay="0"/>
                                          </p:stCondLst>
                                        </p:cTn>
                                        <p:tgtEl>
                                          <p:spTgt spid="1049430">
                                            <p:txEl>
                                              <p:charRg st="104" end="106"/>
                                            </p:txEl>
                                          </p:spTgt>
                                        </p:tgtEl>
                                        <p:attrNameLst>
                                          <p:attrName>style.visibility</p:attrName>
                                        </p:attrNameLst>
                                      </p:cBhvr>
                                      <p:to>
                                        <p:strVal val="visible"/>
                                      </p:to>
                                    </p:set>
                                    <p:animEffect transition="in" filter="blinds(horizontal)">
                                      <p:cBhvr>
                                        <p:cTn dur="500" id="25"/>
                                        <p:tgtEl>
                                          <p:spTgt spid="1049430">
                                            <p:txEl>
                                              <p:charRg st="104" end="106"/>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9430">
                                            <p:txEl>
                                              <p:charRg st="106" end="116"/>
                                            </p:txEl>
                                          </p:spTgt>
                                        </p:tgtEl>
                                        <p:attrNameLst>
                                          <p:attrName>style.visibility</p:attrName>
                                        </p:attrNameLst>
                                      </p:cBhvr>
                                      <p:to>
                                        <p:strVal val="visible"/>
                                      </p:to>
                                    </p:set>
                                    <p:animEffect transition="in" filter="blinds(horizontal)">
                                      <p:cBhvr>
                                        <p:cTn dur="500" id="28"/>
                                        <p:tgtEl>
                                          <p:spTgt spid="1049430">
                                            <p:txEl>
                                              <p:charRg st="106" end="116"/>
                                            </p:txEl>
                                          </p:spTgt>
                                        </p:tgtEl>
                                      </p:cBhvr>
                                    </p:animEffect>
                                  </p:childTnLst>
                                </p:cTn>
                              </p:par>
                              <p:par>
                                <p:cTn fill="hold" id="29" nodeType="withEffect" presetClass="entr" presetID="3" presetSubtype="10">
                                  <p:stCondLst>
                                    <p:cond delay="0"/>
                                  </p:stCondLst>
                                  <p:childTnLst>
                                    <p:set>
                                      <p:cBhvr>
                                        <p:cTn dur="1" fill="hold" id="30">
                                          <p:stCondLst>
                                            <p:cond delay="0"/>
                                          </p:stCondLst>
                                        </p:cTn>
                                        <p:tgtEl>
                                          <p:spTgt spid="1049430">
                                            <p:txEl>
                                              <p:charRg st="116" end="129"/>
                                            </p:txEl>
                                          </p:spTgt>
                                        </p:tgtEl>
                                        <p:attrNameLst>
                                          <p:attrName>style.visibility</p:attrName>
                                        </p:attrNameLst>
                                      </p:cBhvr>
                                      <p:to>
                                        <p:strVal val="visible"/>
                                      </p:to>
                                    </p:set>
                                    <p:animEffect transition="in" filter="blinds(horizontal)">
                                      <p:cBhvr>
                                        <p:cTn dur="500" id="31"/>
                                        <p:tgtEl>
                                          <p:spTgt spid="1049430">
                                            <p:txEl>
                                              <p:charRg st="116" end="129"/>
                                            </p:txEl>
                                          </p:spTgt>
                                        </p:tgtEl>
                                      </p:cBhvr>
                                    </p:animEffect>
                                  </p:childTnLst>
                                </p:cTn>
                              </p:par>
                              <p:par>
                                <p:cTn fill="hold" id="32" nodeType="withEffect" presetClass="entr" presetID="3" presetSubtype="10">
                                  <p:stCondLst>
                                    <p:cond delay="0"/>
                                  </p:stCondLst>
                                  <p:childTnLst>
                                    <p:set>
                                      <p:cBhvr>
                                        <p:cTn dur="1" fill="hold" id="33">
                                          <p:stCondLst>
                                            <p:cond delay="0"/>
                                          </p:stCondLst>
                                        </p:cTn>
                                        <p:tgtEl>
                                          <p:spTgt spid="1049430">
                                            <p:txEl>
                                              <p:charRg st="129" end="139"/>
                                            </p:txEl>
                                          </p:spTgt>
                                        </p:tgtEl>
                                        <p:attrNameLst>
                                          <p:attrName>style.visibility</p:attrName>
                                        </p:attrNameLst>
                                      </p:cBhvr>
                                      <p:to>
                                        <p:strVal val="visible"/>
                                      </p:to>
                                    </p:set>
                                    <p:animEffect transition="in" filter="blinds(horizontal)">
                                      <p:cBhvr>
                                        <p:cTn dur="500" id="34"/>
                                        <p:tgtEl>
                                          <p:spTgt spid="1049430">
                                            <p:txEl>
                                              <p:charRg st="129" end="139"/>
                                            </p:txEl>
                                          </p:spTgt>
                                        </p:tgtEl>
                                      </p:cBhvr>
                                    </p:animEffect>
                                  </p:childTnLst>
                                </p:cTn>
                              </p:par>
                              <p:par>
                                <p:cTn fill="hold" id="35" nodeType="withEffect" presetClass="entr" presetID="3" presetSubtype="10">
                                  <p:stCondLst>
                                    <p:cond delay="0"/>
                                  </p:stCondLst>
                                  <p:childTnLst>
                                    <p:set>
                                      <p:cBhvr>
                                        <p:cTn dur="1" fill="hold" id="36">
                                          <p:stCondLst>
                                            <p:cond delay="0"/>
                                          </p:stCondLst>
                                        </p:cTn>
                                        <p:tgtEl>
                                          <p:spTgt spid="1049430">
                                            <p:txEl>
                                              <p:charRg st="139" end="154"/>
                                            </p:txEl>
                                          </p:spTgt>
                                        </p:tgtEl>
                                        <p:attrNameLst>
                                          <p:attrName>style.visibility</p:attrName>
                                        </p:attrNameLst>
                                      </p:cBhvr>
                                      <p:to>
                                        <p:strVal val="visible"/>
                                      </p:to>
                                    </p:set>
                                    <p:animEffect transition="in" filter="blinds(horizontal)">
                                      <p:cBhvr>
                                        <p:cTn dur="500" id="37"/>
                                        <p:tgtEl>
                                          <p:spTgt spid="1049430">
                                            <p:txEl>
                                              <p:charRg st="139" end="154"/>
                                            </p:txEl>
                                          </p:spTgt>
                                        </p:tgtEl>
                                      </p:cBhvr>
                                    </p:animEffect>
                                  </p:childTnLst>
                                </p:cTn>
                              </p:par>
                              <p:par>
                                <p:cTn fill="hold" id="38" nodeType="withEffect" presetClass="entr" presetID="3" presetSubtype="10">
                                  <p:stCondLst>
                                    <p:cond delay="0"/>
                                  </p:stCondLst>
                                  <p:childTnLst>
                                    <p:set>
                                      <p:cBhvr>
                                        <p:cTn dur="1" fill="hold" id="39">
                                          <p:stCondLst>
                                            <p:cond delay="0"/>
                                          </p:stCondLst>
                                        </p:cTn>
                                        <p:tgtEl>
                                          <p:spTgt spid="1049430">
                                            <p:txEl>
                                              <p:charRg st="154" end="158"/>
                                            </p:txEl>
                                          </p:spTgt>
                                        </p:tgtEl>
                                        <p:attrNameLst>
                                          <p:attrName>style.visibility</p:attrName>
                                        </p:attrNameLst>
                                      </p:cBhvr>
                                      <p:to>
                                        <p:strVal val="visible"/>
                                      </p:to>
                                    </p:set>
                                    <p:animEffect transition="in" filter="blinds(horizontal)">
                                      <p:cBhvr>
                                        <p:cTn dur="500" id="40"/>
                                        <p:tgtEl>
                                          <p:spTgt spid="1049430">
                                            <p:txEl>
                                              <p:charRg st="154" end="158"/>
                                            </p:txEl>
                                          </p:spTgt>
                                        </p:tgtEl>
                                      </p:cBhvr>
                                    </p:animEffect>
                                  </p:childTnLst>
                                </p:cTn>
                              </p:par>
                            </p:childTnLst>
                          </p:cTn>
                        </p:par>
                      </p:childTnLst>
                    </p:cTn>
                  </p:par>
                  <p:par>
                    <p:cTn fill="hold" id="41" nodeType="clickPar">
                      <p:stCondLst>
                        <p:cond delay="indefinite"/>
                      </p:stCondLst>
                      <p:childTnLst>
                        <p:par>
                          <p:cTn fill="hold" id="42" nodeType="withGroup">
                            <p:stCondLst>
                              <p:cond delay="0"/>
                            </p:stCondLst>
                            <p:childTnLst>
                              <p:par>
                                <p:cTn fill="hold" id="43" nodeType="clickEffect" presetClass="entr" presetID="3" presetSubtype="10">
                                  <p:stCondLst>
                                    <p:cond delay="0"/>
                                  </p:stCondLst>
                                  <p:childTnLst>
                                    <p:set>
                                      <p:cBhvr>
                                        <p:cTn dur="1" fill="hold" id="44">
                                          <p:stCondLst>
                                            <p:cond delay="0"/>
                                          </p:stCondLst>
                                        </p:cTn>
                                        <p:tgtEl>
                                          <p:spTgt spid="1049431">
                                            <p:txEl>
                                              <p:charRg st="0" end="67"/>
                                            </p:txEl>
                                          </p:spTgt>
                                        </p:tgtEl>
                                        <p:attrNameLst>
                                          <p:attrName>style.visibility</p:attrName>
                                        </p:attrNameLst>
                                      </p:cBhvr>
                                      <p:to>
                                        <p:strVal val="visible"/>
                                      </p:to>
                                    </p:set>
                                    <p:animEffect transition="in" filter="blinds(horizontal)">
                                      <p:cBhvr>
                                        <p:cTn dur="500" id="45"/>
                                        <p:tgtEl>
                                          <p:spTgt spid="1049431">
                                            <p:txEl>
                                              <p:charRg st="0" end="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showMasterSp="1">
  <p:cSld>
    <p:spTree>
      <p:nvGrpSpPr>
        <p:cNvPr id="378" name=""/>
        <p:cNvGrpSpPr/>
        <p:nvPr/>
      </p:nvGrpSpPr>
      <p:grpSpPr>
        <a:xfrm rot="0">
          <a:off x="0" y="0"/>
          <a:ext cx="0" cy="0"/>
          <a:chOff x="0" y="0"/>
          <a:chExt cx="0" cy="0"/>
        </a:xfrm>
      </p:grpSpPr>
      <p:sp>
        <p:nvSpPr>
          <p:cNvPr id="1049435" name="标题 345089"/>
          <p:cNvSpPr/>
          <p:nvPr>
            <p:ph type="title" sz="full" idx="0"/>
          </p:nvPr>
        </p:nvSpPr>
        <p:spPr>
          <a:xfrm rot="0">
            <a:off x="1150937" y="214312"/>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lang="zh-CN"/>
              <a:t>例</a:t>
            </a:r>
            <a:r>
              <a:rPr altLang="zh-CN" lang="en-US"/>
              <a:t>5.5 </a:t>
            </a:r>
          </a:p>
        </p:txBody>
      </p:sp>
      <p:sp>
        <p:nvSpPr>
          <p:cNvPr id="1049436" name="文本占位符 345090"/>
          <p:cNvSpPr/>
          <p:nvPr>
            <p:ph type="body" sz="full" idx="1"/>
          </p:nvPr>
        </p:nvSpPr>
        <p:spPr>
          <a:xfrm rot="0">
            <a:off x="827087" y="123348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15000"/>
              </a:lnSpc>
              <a:buNone/>
            </a:pPr>
            <a:r>
              <a:rPr altLang="en-US" sz="2400" lang="zh-CN"/>
              <a:t>某商场对顾客所购买的商品实行打折销售，标准如下：</a:t>
            </a:r>
          </a:p>
          <a:p>
            <a:pPr eaLnBrk="1" hangingPunct="1" latinLnBrk="1" lvl="0">
              <a:lnSpc>
                <a:spcPct val="115000"/>
              </a:lnSpc>
              <a:buNone/>
            </a:pPr>
            <a:r>
              <a:rPr altLang="zh-CN" sz="2400" lang="en-US"/>
              <a:t>price&lt;200                  </a:t>
            </a:r>
            <a:r>
              <a:rPr altLang="en-US" sz="2400" lang="zh-CN"/>
              <a:t>没有折扣</a:t>
            </a:r>
          </a:p>
          <a:p>
            <a:pPr eaLnBrk="1" hangingPunct="1" latinLnBrk="1" lvl="0">
              <a:lnSpc>
                <a:spcPct val="115000"/>
              </a:lnSpc>
              <a:buNone/>
            </a:pPr>
            <a:r>
              <a:rPr altLang="zh-CN" sz="2400" lang="en-US"/>
              <a:t>200&lt;=price&lt;500        3%</a:t>
            </a:r>
            <a:r>
              <a:rPr altLang="en-US" sz="2400" lang="zh-CN"/>
              <a:t>折扣</a:t>
            </a:r>
          </a:p>
          <a:p>
            <a:pPr eaLnBrk="1" hangingPunct="1" latinLnBrk="1" lvl="0">
              <a:lnSpc>
                <a:spcPct val="115000"/>
              </a:lnSpc>
              <a:buNone/>
            </a:pPr>
            <a:r>
              <a:rPr altLang="zh-CN" sz="2400" lang="en-US"/>
              <a:t>500&lt;=price&lt;1000      5%</a:t>
            </a:r>
            <a:r>
              <a:rPr altLang="en-US" sz="2400" lang="zh-CN"/>
              <a:t>折扣</a:t>
            </a:r>
          </a:p>
          <a:p>
            <a:pPr eaLnBrk="1" hangingPunct="1" latinLnBrk="1" lvl="0">
              <a:lnSpc>
                <a:spcPct val="115000"/>
              </a:lnSpc>
              <a:buNone/>
            </a:pPr>
            <a:r>
              <a:rPr altLang="zh-CN" sz="2400" lang="en-US"/>
              <a:t>1000&lt;=price&lt;2500    8%</a:t>
            </a:r>
            <a:r>
              <a:rPr altLang="en-US" sz="2400" lang="zh-CN"/>
              <a:t>折扣</a:t>
            </a:r>
          </a:p>
          <a:p>
            <a:pPr eaLnBrk="1" hangingPunct="1" latinLnBrk="1" lvl="0">
              <a:lnSpc>
                <a:spcPct val="115000"/>
              </a:lnSpc>
              <a:buNone/>
            </a:pPr>
            <a:r>
              <a:rPr altLang="zh-CN" sz="2400" lang="en-US"/>
              <a:t>2500&lt;=price&lt;5000    10%</a:t>
            </a:r>
            <a:r>
              <a:rPr altLang="en-US" sz="2400" lang="zh-CN"/>
              <a:t>折扣</a:t>
            </a:r>
          </a:p>
          <a:p>
            <a:pPr eaLnBrk="1" hangingPunct="1" latinLnBrk="1" lvl="0">
              <a:lnSpc>
                <a:spcPct val="115000"/>
              </a:lnSpc>
              <a:buNone/>
            </a:pPr>
            <a:r>
              <a:rPr altLang="zh-CN" sz="2400" lang="en-US"/>
              <a:t>5000&lt;=price              14%</a:t>
            </a:r>
            <a:r>
              <a:rPr altLang="en-US" sz="2400" lang="zh-CN"/>
              <a:t>折扣</a:t>
            </a:r>
          </a:p>
          <a:p>
            <a:pPr eaLnBrk="1" hangingPunct="1" latinLnBrk="1" lvl="0">
              <a:lnSpc>
                <a:spcPct val="115000"/>
              </a:lnSpc>
              <a:buNone/>
            </a:pPr>
            <a:r>
              <a:rPr altLang="en-US" sz="2400" lang="zh-CN"/>
              <a:t>输入所售商品的价格，求其实际销售价格。</a:t>
            </a:r>
          </a:p>
          <a:p>
            <a:pPr eaLnBrk="1" hangingPunct="1" latinLnBrk="1" lvl="0">
              <a:lnSpc>
                <a:spcPct val="115000"/>
              </a:lnSpc>
              <a:buNone/>
            </a:pPr>
            <a:r>
              <a:rPr altLang="en-US" sz="2400" lang="zh-CN">
                <a:solidFill>
                  <a:srgbClr val="0000FF"/>
                </a:solidFill>
              </a:rPr>
              <a:t>请同学们试着编程实现。</a:t>
            </a:r>
          </a:p>
          <a:p>
            <a:pPr eaLnBrk="1" hangingPunct="1" latinLnBrk="1" lvl="0">
              <a:lnSpc>
                <a:spcPct val="115000"/>
              </a:lnSpc>
              <a:buNone/>
            </a:pPr>
            <a:endParaRPr altLang="en-US" sz="2400" lang="zh-CN">
              <a:solidFill>
                <a:srgbClr val="0000FF"/>
              </a:solidFill>
            </a:endParaRPr>
          </a:p>
        </p:txBody>
      </p:sp>
      <p:sp>
        <p:nvSpPr>
          <p:cNvPr id="104943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43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43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132</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436">
                                            <p:txEl>
                                              <p:charRg st="0" end="25"/>
                                            </p:txEl>
                                          </p:spTgt>
                                        </p:tgtEl>
                                        <p:attrNameLst>
                                          <p:attrName>style.visibility</p:attrName>
                                        </p:attrNameLst>
                                      </p:cBhvr>
                                      <p:to>
                                        <p:strVal val="visible"/>
                                      </p:to>
                                    </p:set>
                                    <p:animEffect transition="in" filter="blinds(horizontal)">
                                      <p:cBhvr>
                                        <p:cTn dur="500" id="7"/>
                                        <p:tgtEl>
                                          <p:spTgt spid="1049436">
                                            <p:txEl>
                                              <p:charRg st="0" end="25"/>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436">
                                            <p:txEl>
                                              <p:charRg st="25" end="57"/>
                                            </p:txEl>
                                          </p:spTgt>
                                        </p:tgtEl>
                                        <p:attrNameLst>
                                          <p:attrName>style.visibility</p:attrName>
                                        </p:attrNameLst>
                                      </p:cBhvr>
                                      <p:to>
                                        <p:strVal val="visible"/>
                                      </p:to>
                                    </p:set>
                                    <p:animEffect transition="in" filter="blinds(horizontal)">
                                      <p:cBhvr>
                                        <p:cTn dur="500" id="10"/>
                                        <p:tgtEl>
                                          <p:spTgt spid="1049436">
                                            <p:txEl>
                                              <p:charRg st="25" end="57"/>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436">
                                            <p:txEl>
                                              <p:charRg st="57" end="84"/>
                                            </p:txEl>
                                          </p:spTgt>
                                        </p:tgtEl>
                                        <p:attrNameLst>
                                          <p:attrName>style.visibility</p:attrName>
                                        </p:attrNameLst>
                                      </p:cBhvr>
                                      <p:to>
                                        <p:strVal val="visible"/>
                                      </p:to>
                                    </p:set>
                                    <p:animEffect transition="in" filter="blinds(horizontal)">
                                      <p:cBhvr>
                                        <p:cTn dur="500" id="13"/>
                                        <p:tgtEl>
                                          <p:spTgt spid="1049436">
                                            <p:txEl>
                                              <p:charRg st="57" end="84"/>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436">
                                            <p:txEl>
                                              <p:charRg st="84" end="110"/>
                                            </p:txEl>
                                          </p:spTgt>
                                        </p:tgtEl>
                                        <p:attrNameLst>
                                          <p:attrName>style.visibility</p:attrName>
                                        </p:attrNameLst>
                                      </p:cBhvr>
                                      <p:to>
                                        <p:strVal val="visible"/>
                                      </p:to>
                                    </p:set>
                                    <p:animEffect transition="in" filter="blinds(horizontal)">
                                      <p:cBhvr>
                                        <p:cTn dur="500" id="16"/>
                                        <p:tgtEl>
                                          <p:spTgt spid="1049436">
                                            <p:txEl>
                                              <p:charRg st="84" end="110"/>
                                            </p:txEl>
                                          </p:spTgt>
                                        </p:tgtEl>
                                      </p:cBhvr>
                                    </p:animEffect>
                                  </p:childTnLst>
                                </p:cTn>
                              </p:par>
                              <p:par>
                                <p:cTn fill="hold" id="17" nodeType="withEffect" presetClass="entr" presetID="3" presetSubtype="10">
                                  <p:stCondLst>
                                    <p:cond delay="0"/>
                                  </p:stCondLst>
                                  <p:childTnLst>
                                    <p:set>
                                      <p:cBhvr>
                                        <p:cTn dur="1" fill="hold" id="18">
                                          <p:stCondLst>
                                            <p:cond delay="0"/>
                                          </p:stCondLst>
                                        </p:cTn>
                                        <p:tgtEl>
                                          <p:spTgt spid="1049436">
                                            <p:txEl>
                                              <p:charRg st="110" end="135"/>
                                            </p:txEl>
                                          </p:spTgt>
                                        </p:tgtEl>
                                        <p:attrNameLst>
                                          <p:attrName>style.visibility</p:attrName>
                                        </p:attrNameLst>
                                      </p:cBhvr>
                                      <p:to>
                                        <p:strVal val="visible"/>
                                      </p:to>
                                    </p:set>
                                    <p:animEffect transition="in" filter="blinds(horizontal)">
                                      <p:cBhvr>
                                        <p:cTn dur="500" id="19"/>
                                        <p:tgtEl>
                                          <p:spTgt spid="1049436">
                                            <p:txEl>
                                              <p:charRg st="110" end="135"/>
                                            </p:txEl>
                                          </p:spTgt>
                                        </p:tgtEl>
                                      </p:cBhvr>
                                    </p:animEffect>
                                  </p:childTnLst>
                                </p:cTn>
                              </p:par>
                              <p:par>
                                <p:cTn fill="hold" id="20" nodeType="withEffect" presetClass="entr" presetID="3" presetSubtype="10">
                                  <p:stCondLst>
                                    <p:cond delay="0"/>
                                  </p:stCondLst>
                                  <p:childTnLst>
                                    <p:set>
                                      <p:cBhvr>
                                        <p:cTn dur="1" fill="hold" id="21">
                                          <p:stCondLst>
                                            <p:cond delay="0"/>
                                          </p:stCondLst>
                                        </p:cTn>
                                        <p:tgtEl>
                                          <p:spTgt spid="1049436">
                                            <p:txEl>
                                              <p:charRg st="135" end="161"/>
                                            </p:txEl>
                                          </p:spTgt>
                                        </p:tgtEl>
                                        <p:attrNameLst>
                                          <p:attrName>style.visibility</p:attrName>
                                        </p:attrNameLst>
                                      </p:cBhvr>
                                      <p:to>
                                        <p:strVal val="visible"/>
                                      </p:to>
                                    </p:set>
                                    <p:animEffect transition="in" filter="blinds(horizontal)">
                                      <p:cBhvr>
                                        <p:cTn dur="500" id="22"/>
                                        <p:tgtEl>
                                          <p:spTgt spid="1049436">
                                            <p:txEl>
                                              <p:charRg st="135" end="161"/>
                                            </p:txEl>
                                          </p:spTgt>
                                        </p:tgtEl>
                                      </p:cBhvr>
                                    </p:animEffect>
                                  </p:childTnLst>
                                </p:cTn>
                              </p:par>
                              <p:par>
                                <p:cTn fill="hold" id="23" nodeType="withEffect" presetClass="entr" presetID="3" presetSubtype="10">
                                  <p:stCondLst>
                                    <p:cond delay="0"/>
                                  </p:stCondLst>
                                  <p:childTnLst>
                                    <p:set>
                                      <p:cBhvr>
                                        <p:cTn dur="1" fill="hold" id="24">
                                          <p:stCondLst>
                                            <p:cond delay="0"/>
                                          </p:stCondLst>
                                        </p:cTn>
                                        <p:tgtEl>
                                          <p:spTgt spid="1049436">
                                            <p:txEl>
                                              <p:charRg st="161" end="192"/>
                                            </p:txEl>
                                          </p:spTgt>
                                        </p:tgtEl>
                                        <p:attrNameLst>
                                          <p:attrName>style.visibility</p:attrName>
                                        </p:attrNameLst>
                                      </p:cBhvr>
                                      <p:to>
                                        <p:strVal val="visible"/>
                                      </p:to>
                                    </p:set>
                                    <p:animEffect transition="in" filter="blinds(horizontal)">
                                      <p:cBhvr>
                                        <p:cTn dur="500" id="25"/>
                                        <p:tgtEl>
                                          <p:spTgt spid="1049436">
                                            <p:txEl>
                                              <p:charRg st="161" end="192"/>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9436">
                                            <p:txEl>
                                              <p:charRg st="192" end="212"/>
                                            </p:txEl>
                                          </p:spTgt>
                                        </p:tgtEl>
                                        <p:attrNameLst>
                                          <p:attrName>style.visibility</p:attrName>
                                        </p:attrNameLst>
                                      </p:cBhvr>
                                      <p:to>
                                        <p:strVal val="visible"/>
                                      </p:to>
                                    </p:set>
                                    <p:animEffect transition="in" filter="blinds(horizontal)">
                                      <p:cBhvr>
                                        <p:cTn dur="500" id="28"/>
                                        <p:tgtEl>
                                          <p:spTgt spid="1049436">
                                            <p:txEl>
                                              <p:charRg st="192" end="212"/>
                                            </p:txEl>
                                          </p:spTgt>
                                        </p:tgtEl>
                                      </p:cBhvr>
                                    </p:animEffect>
                                  </p:childTnLst>
                                </p:cTn>
                              </p:par>
                            </p:childTnLst>
                          </p:cTn>
                        </p:par>
                      </p:childTnLst>
                    </p:cTn>
                  </p:par>
                  <p:par>
                    <p:cTn fill="hold" id="29" nodeType="clickPar">
                      <p:stCondLst>
                        <p:cond delay="indefinite"/>
                      </p:stCondLst>
                      <p:childTnLst>
                        <p:par>
                          <p:cTn fill="hold" id="30" nodeType="withGroup">
                            <p:stCondLst>
                              <p:cond delay="0"/>
                            </p:stCondLst>
                            <p:childTnLst>
                              <p:par>
                                <p:cTn fill="hold" id="31" nodeType="clickEffect" presetClass="entr" presetID="22" presetSubtype="1">
                                  <p:stCondLst>
                                    <p:cond delay="0"/>
                                  </p:stCondLst>
                                  <p:childTnLst>
                                    <p:set>
                                      <p:cBhvr>
                                        <p:cTn dur="1" fill="hold" id="32">
                                          <p:stCondLst>
                                            <p:cond delay="0"/>
                                          </p:stCondLst>
                                        </p:cTn>
                                        <p:tgtEl>
                                          <p:spTgt spid="1049436">
                                            <p:txEl>
                                              <p:charRg st="212" end="224"/>
                                            </p:txEl>
                                          </p:spTgt>
                                        </p:tgtEl>
                                        <p:attrNameLst>
                                          <p:attrName>style.visibility</p:attrName>
                                        </p:attrNameLst>
                                      </p:cBhvr>
                                      <p:to>
                                        <p:strVal val="visible"/>
                                      </p:to>
                                    </p:set>
                                    <p:animEffect transition="in" filter="wipe(up)">
                                      <p:cBhvr>
                                        <p:cTn dur="500" id="33"/>
                                        <p:tgtEl>
                                          <p:spTgt spid="1049436">
                                            <p:txEl>
                                              <p:charRg st="212" end="2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showMasterSp="1">
  <p:cSld>
    <p:spTree>
      <p:nvGrpSpPr>
        <p:cNvPr id="379" name=""/>
        <p:cNvGrpSpPr/>
        <p:nvPr/>
      </p:nvGrpSpPr>
      <p:grpSpPr>
        <a:xfrm rot="0">
          <a:off x="0" y="0"/>
          <a:ext cx="0" cy="0"/>
          <a:chOff x="0" y="0"/>
          <a:chExt cx="0" cy="0"/>
        </a:xfrm>
      </p:grpSpPr>
      <p:sp>
        <p:nvSpPr>
          <p:cNvPr id="1049440" name="标题 346113"/>
          <p:cNvSpPr/>
          <p:nvPr>
            <p:ph type="title" sz="full" idx="0"/>
          </p:nvPr>
        </p:nvSpPr>
        <p:spPr>
          <a:xfrm rot="0">
            <a:off x="1316037"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lang="zh-CN"/>
              <a:t>程序如下</a:t>
            </a:r>
          </a:p>
        </p:txBody>
      </p:sp>
      <p:sp>
        <p:nvSpPr>
          <p:cNvPr id="1049441" name="文本占位符 346114"/>
          <p:cNvSpPr/>
          <p:nvPr>
            <p:ph type="body" sz="full" idx="1"/>
          </p:nvPr>
        </p:nvSpPr>
        <p:spPr>
          <a:xfrm rot="0">
            <a:off x="900112" y="1268412"/>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1600" lang="en-US"/>
              <a:t>price = input(</a:t>
            </a:r>
            <a:r>
              <a:rPr altLang="zh-CN" sz="1600" lang="en-US">
                <a:latin typeface="Arial" pitchFamily="34" charset="0"/>
              </a:rPr>
              <a:t>‘</a:t>
            </a:r>
            <a:r>
              <a:rPr altLang="en-US" sz="1600" lang="zh-CN"/>
              <a:t>请输入商品价格</a:t>
            </a:r>
            <a:r>
              <a:rPr altLang="en-US" sz="1600" lang="zh-CN">
                <a:latin typeface="Arial" pitchFamily="34" charset="0"/>
              </a:rPr>
              <a:t>’</a:t>
            </a:r>
            <a:r>
              <a:rPr altLang="zh-CN" sz="1600" lang="en-US"/>
              <a:t>）；</a:t>
            </a:r>
          </a:p>
          <a:p>
            <a:pPr eaLnBrk="1" hangingPunct="1" latinLnBrk="1" lvl="0">
              <a:buNone/>
            </a:pPr>
            <a:r>
              <a:rPr altLang="zh-CN" sz="1600" lang="en-US"/>
              <a:t>switch fix</a:t>
            </a:r>
            <a:r>
              <a:rPr altLang="en-US" sz="1600" lang="zh-CN"/>
              <a:t>（</a:t>
            </a:r>
            <a:r>
              <a:rPr altLang="zh-CN" sz="1600" lang="en-US"/>
              <a:t>price/100)</a:t>
            </a:r>
          </a:p>
          <a:p>
            <a:pPr eaLnBrk="1" hangingPunct="1" latinLnBrk="1" lvl="0">
              <a:buNone/>
            </a:pPr>
            <a:r>
              <a:rPr altLang="zh-CN" sz="1600" lang="en-US"/>
              <a:t>    case{0,1}                       </a:t>
            </a:r>
            <a:r>
              <a:rPr altLang="en-US" sz="1600" lang="zh-CN">
                <a:solidFill>
                  <a:srgbClr val="008000"/>
                </a:solidFill>
              </a:rPr>
              <a:t>%价格小于</a:t>
            </a:r>
            <a:r>
              <a:rPr altLang="zh-CN" sz="1600" lang="en-US">
                <a:solidFill>
                  <a:srgbClr val="008000"/>
                </a:solidFill>
              </a:rPr>
              <a:t>200</a:t>
            </a:r>
          </a:p>
          <a:p>
            <a:pPr eaLnBrk="1" hangingPunct="1" latinLnBrk="1" lvl="0">
              <a:buNone/>
            </a:pPr>
            <a:r>
              <a:rPr altLang="zh-CN" sz="1600" lang="en-US"/>
              <a:t>        rate = 0;</a:t>
            </a:r>
          </a:p>
          <a:p>
            <a:pPr eaLnBrk="1" hangingPunct="1" latinLnBrk="1" lvl="0">
              <a:buNone/>
            </a:pPr>
            <a:r>
              <a:rPr altLang="zh-CN" sz="1600" lang="en-US"/>
              <a:t>    case{2,3,4}</a:t>
            </a:r>
          </a:p>
          <a:p>
            <a:pPr eaLnBrk="1" hangingPunct="1" latinLnBrk="1" lvl="0">
              <a:buNone/>
            </a:pPr>
            <a:r>
              <a:rPr altLang="zh-CN" sz="1600" lang="en-US"/>
              <a:t>        rate = 3/100;             </a:t>
            </a:r>
            <a:r>
              <a:rPr altLang="en-US" sz="1600" lang="zh-CN">
                <a:solidFill>
                  <a:srgbClr val="008000"/>
                </a:solidFill>
              </a:rPr>
              <a:t>%价格大于等于</a:t>
            </a:r>
            <a:r>
              <a:rPr altLang="zh-CN" sz="1600" lang="en-US">
                <a:solidFill>
                  <a:srgbClr val="008000"/>
                </a:solidFill>
              </a:rPr>
              <a:t>200</a:t>
            </a:r>
            <a:r>
              <a:rPr altLang="en-US" sz="1600" lang="zh-CN">
                <a:solidFill>
                  <a:srgbClr val="008000"/>
                </a:solidFill>
              </a:rPr>
              <a:t>但小于</a:t>
            </a:r>
            <a:r>
              <a:rPr altLang="zh-CN" sz="1600" lang="en-US">
                <a:solidFill>
                  <a:srgbClr val="008000"/>
                </a:solidFill>
              </a:rPr>
              <a:t>500</a:t>
            </a:r>
          </a:p>
          <a:p>
            <a:pPr eaLnBrk="1" hangingPunct="1" latinLnBrk="1" lvl="0">
              <a:buNone/>
            </a:pPr>
            <a:r>
              <a:rPr altLang="zh-CN" sz="1600" lang="en-US"/>
              <a:t>    case num2cell(5:9)</a:t>
            </a:r>
          </a:p>
          <a:p>
            <a:pPr eaLnBrk="1" hangingPunct="1" latinLnBrk="1" lvl="0">
              <a:buNone/>
            </a:pPr>
            <a:r>
              <a:rPr altLang="zh-CN" sz="1600" lang="en-US"/>
              <a:t>        rate = 5/100;              </a:t>
            </a:r>
            <a:r>
              <a:rPr altLang="en-US" sz="1600" lang="zh-CN">
                <a:solidFill>
                  <a:srgbClr val="008000"/>
                </a:solidFill>
              </a:rPr>
              <a:t>%价格大于等于</a:t>
            </a:r>
            <a:r>
              <a:rPr altLang="zh-CN" sz="1600" lang="en-US">
                <a:solidFill>
                  <a:srgbClr val="008000"/>
                </a:solidFill>
              </a:rPr>
              <a:t>500</a:t>
            </a:r>
            <a:r>
              <a:rPr altLang="en-US" sz="1600" lang="zh-CN">
                <a:solidFill>
                  <a:srgbClr val="008000"/>
                </a:solidFill>
              </a:rPr>
              <a:t>但小于</a:t>
            </a:r>
            <a:r>
              <a:rPr altLang="zh-CN" sz="1600" lang="en-US">
                <a:solidFill>
                  <a:srgbClr val="008000"/>
                </a:solidFill>
              </a:rPr>
              <a:t>1000</a:t>
            </a:r>
          </a:p>
          <a:p>
            <a:pPr eaLnBrk="1" hangingPunct="1" latinLnBrk="1" lvl="0">
              <a:buNone/>
            </a:pPr>
            <a:r>
              <a:rPr altLang="zh-CN" sz="1600" lang="en-US"/>
              <a:t>     case num2cell(10:24)</a:t>
            </a:r>
          </a:p>
          <a:p>
            <a:pPr eaLnBrk="1" hangingPunct="1" latinLnBrk="1" lvl="0">
              <a:buNone/>
            </a:pPr>
            <a:r>
              <a:rPr altLang="zh-CN" sz="1600" lang="en-US"/>
              <a:t>        rate = 8/100;              </a:t>
            </a:r>
            <a:r>
              <a:rPr altLang="en-US" sz="1600" lang="zh-CN">
                <a:solidFill>
                  <a:srgbClr val="008000"/>
                </a:solidFill>
              </a:rPr>
              <a:t>%价格大于等于</a:t>
            </a:r>
            <a:r>
              <a:rPr altLang="zh-CN" sz="1600" lang="en-US">
                <a:solidFill>
                  <a:srgbClr val="008000"/>
                </a:solidFill>
              </a:rPr>
              <a:t>1000</a:t>
            </a:r>
            <a:r>
              <a:rPr altLang="en-US" sz="1600" lang="zh-CN">
                <a:solidFill>
                  <a:srgbClr val="008000"/>
                </a:solidFill>
              </a:rPr>
              <a:t>但小于</a:t>
            </a:r>
            <a:r>
              <a:rPr altLang="zh-CN" sz="1600" lang="en-US">
                <a:solidFill>
                  <a:srgbClr val="008000"/>
                </a:solidFill>
              </a:rPr>
              <a:t>2500</a:t>
            </a:r>
          </a:p>
          <a:p>
            <a:pPr eaLnBrk="1" hangingPunct="1" latinLnBrk="1" lvl="0">
              <a:buNone/>
            </a:pPr>
            <a:r>
              <a:rPr altLang="zh-CN" sz="1600" lang="en-US"/>
              <a:t>     case num2cell(25:49)</a:t>
            </a:r>
          </a:p>
          <a:p>
            <a:pPr eaLnBrk="1" hangingPunct="1" latinLnBrk="1" lvl="0">
              <a:buNone/>
            </a:pPr>
            <a:r>
              <a:rPr altLang="zh-CN" sz="1600" lang="en-US"/>
              <a:t>        rate = 10/100;            </a:t>
            </a:r>
            <a:r>
              <a:rPr altLang="en-US" sz="1600" lang="zh-CN">
                <a:solidFill>
                  <a:srgbClr val="008000"/>
                </a:solidFill>
              </a:rPr>
              <a:t>%价格大于等于</a:t>
            </a:r>
            <a:r>
              <a:rPr altLang="zh-CN" sz="1600" lang="en-US">
                <a:solidFill>
                  <a:srgbClr val="008000"/>
                </a:solidFill>
              </a:rPr>
              <a:t>2500</a:t>
            </a:r>
            <a:r>
              <a:rPr altLang="en-US" sz="1600" lang="zh-CN">
                <a:solidFill>
                  <a:srgbClr val="008000"/>
                </a:solidFill>
              </a:rPr>
              <a:t>但小于</a:t>
            </a:r>
            <a:r>
              <a:rPr altLang="zh-CN" sz="1600" lang="en-US">
                <a:solidFill>
                  <a:srgbClr val="008000"/>
                </a:solidFill>
              </a:rPr>
              <a:t>5000</a:t>
            </a:r>
          </a:p>
          <a:p>
            <a:pPr eaLnBrk="1" hangingPunct="1" latinLnBrk="1" lvl="0">
              <a:buNone/>
            </a:pPr>
            <a:r>
              <a:rPr altLang="zh-CN" sz="1600" lang="en-US"/>
              <a:t>      otherwise</a:t>
            </a:r>
          </a:p>
          <a:p>
            <a:pPr eaLnBrk="1" hangingPunct="1" latinLnBrk="1" lvl="0">
              <a:buNone/>
            </a:pPr>
            <a:r>
              <a:rPr altLang="zh-CN" sz="1600" lang="en-US"/>
              <a:t>         rate = 14/100;           </a:t>
            </a:r>
            <a:r>
              <a:rPr altLang="en-US" sz="1600" lang="zh-CN">
                <a:solidFill>
                  <a:srgbClr val="008000"/>
                </a:solidFill>
              </a:rPr>
              <a:t>%价格大于等于</a:t>
            </a:r>
            <a:r>
              <a:rPr altLang="zh-CN" sz="1600" lang="en-US">
                <a:solidFill>
                  <a:srgbClr val="008000"/>
                </a:solidFill>
              </a:rPr>
              <a:t>5000</a:t>
            </a:r>
          </a:p>
          <a:p>
            <a:pPr eaLnBrk="1" hangingPunct="1" latinLnBrk="1" lvl="0">
              <a:buNone/>
            </a:pPr>
            <a:r>
              <a:rPr altLang="zh-CN" sz="1600" lang="en-US"/>
              <a:t>end</a:t>
            </a:r>
          </a:p>
          <a:p>
            <a:pPr eaLnBrk="1" hangingPunct="1" latinLnBrk="1" lvl="0">
              <a:buNone/>
            </a:pPr>
            <a:r>
              <a:rPr altLang="zh-CN" sz="1600" lang="en-US"/>
              <a:t>price = price</a:t>
            </a:r>
            <a:r>
              <a:rPr altLang="zh-CN" sz="1600" lang="en-US"/>
              <a:t>*(1-rate)       </a:t>
            </a:r>
            <a:r>
              <a:rPr altLang="en-US" sz="1600" lang="zh-CN">
                <a:solidFill>
                  <a:srgbClr val="008000"/>
                </a:solidFill>
              </a:rPr>
              <a:t>%输出商品实际销售价格</a:t>
            </a:r>
          </a:p>
        </p:txBody>
      </p:sp>
      <p:sp>
        <p:nvSpPr>
          <p:cNvPr id="1049442" name="文本框 346115"/>
          <p:cNvSpPr txBox="1"/>
          <p:nvPr/>
        </p:nvSpPr>
        <p:spPr>
          <a:xfrm rot="0">
            <a:off x="6011862" y="5084762"/>
            <a:ext cx="2808287" cy="701675"/>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spcBef>
                <a:spcPct val="50000"/>
              </a:spcBef>
              <a:buNone/>
            </a:pPr>
            <a:r>
              <a:rPr altLang="zh-CN" b="1" sz="2000" lang="en-US">
                <a:solidFill>
                  <a:schemeClr val="hlink"/>
                </a:solidFill>
                <a:latin typeface="Times New Roman" pitchFamily="18" charset="0"/>
                <a:ea typeface="华文楷体" pitchFamily="2" charset="-122"/>
              </a:rPr>
              <a:t>num2cell</a:t>
            </a:r>
            <a:r>
              <a:rPr altLang="en-US" b="1" sz="2000" lang="zh-CN">
                <a:solidFill>
                  <a:schemeClr val="hlink"/>
                </a:solidFill>
                <a:latin typeface="Times New Roman" pitchFamily="18" charset="0"/>
                <a:ea typeface="华文楷体" pitchFamily="2" charset="-122"/>
              </a:rPr>
              <a:t>函数是将数值矩阵转化为单元矩阵。</a:t>
            </a:r>
          </a:p>
        </p:txBody>
      </p:sp>
      <p:sp>
        <p:nvSpPr>
          <p:cNvPr id="104944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44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44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133</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441">
                                            <p:txEl>
                                              <p:charRg st="0" end="26"/>
                                            </p:txEl>
                                          </p:spTgt>
                                        </p:tgtEl>
                                        <p:attrNameLst>
                                          <p:attrName>style.visibility</p:attrName>
                                        </p:attrNameLst>
                                      </p:cBhvr>
                                      <p:to>
                                        <p:strVal val="visible"/>
                                      </p:to>
                                    </p:set>
                                    <p:animEffect transition="in" filter="blinds(horizontal)">
                                      <p:cBhvr>
                                        <p:cTn dur="500" id="7"/>
                                        <p:tgtEl>
                                          <p:spTgt spid="1049441">
                                            <p:txEl>
                                              <p:charRg st="0" end="26"/>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441">
                                            <p:txEl>
                                              <p:charRg st="26" end="48"/>
                                            </p:txEl>
                                          </p:spTgt>
                                        </p:tgtEl>
                                        <p:attrNameLst>
                                          <p:attrName>style.visibility</p:attrName>
                                        </p:attrNameLst>
                                      </p:cBhvr>
                                      <p:to>
                                        <p:strVal val="visible"/>
                                      </p:to>
                                    </p:set>
                                    <p:animEffect transition="in" filter="blinds(horizontal)">
                                      <p:cBhvr>
                                        <p:cTn dur="500" id="10"/>
                                        <p:tgtEl>
                                          <p:spTgt spid="1049441">
                                            <p:txEl>
                                              <p:charRg st="26" end="48"/>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441">
                                            <p:txEl>
                                              <p:charRg st="48" end="93"/>
                                            </p:txEl>
                                          </p:spTgt>
                                        </p:tgtEl>
                                        <p:attrNameLst>
                                          <p:attrName>style.visibility</p:attrName>
                                        </p:attrNameLst>
                                      </p:cBhvr>
                                      <p:to>
                                        <p:strVal val="visible"/>
                                      </p:to>
                                    </p:set>
                                    <p:animEffect transition="in" filter="blinds(horizontal)">
                                      <p:cBhvr>
                                        <p:cTn dur="500" id="13"/>
                                        <p:tgtEl>
                                          <p:spTgt spid="1049441">
                                            <p:txEl>
                                              <p:charRg st="48" end="93"/>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441">
                                            <p:txEl>
                                              <p:charRg st="93" end="111"/>
                                            </p:txEl>
                                          </p:spTgt>
                                        </p:tgtEl>
                                        <p:attrNameLst>
                                          <p:attrName>style.visibility</p:attrName>
                                        </p:attrNameLst>
                                      </p:cBhvr>
                                      <p:to>
                                        <p:strVal val="visible"/>
                                      </p:to>
                                    </p:set>
                                    <p:animEffect transition="in" filter="blinds(horizontal)">
                                      <p:cBhvr>
                                        <p:cTn dur="500" id="16"/>
                                        <p:tgtEl>
                                          <p:spTgt spid="1049441">
                                            <p:txEl>
                                              <p:charRg st="93" end="111"/>
                                            </p:txEl>
                                          </p:spTgt>
                                        </p:tgtEl>
                                      </p:cBhvr>
                                    </p:animEffect>
                                  </p:childTnLst>
                                </p:cTn>
                              </p:par>
                              <p:par>
                                <p:cTn fill="hold" id="17" nodeType="withEffect" presetClass="entr" presetID="3" presetSubtype="10">
                                  <p:stCondLst>
                                    <p:cond delay="0"/>
                                  </p:stCondLst>
                                  <p:childTnLst>
                                    <p:set>
                                      <p:cBhvr>
                                        <p:cTn dur="1" fill="hold" id="18">
                                          <p:stCondLst>
                                            <p:cond delay="0"/>
                                          </p:stCondLst>
                                        </p:cTn>
                                        <p:tgtEl>
                                          <p:spTgt spid="1049441">
                                            <p:txEl>
                                              <p:charRg st="111" end="127"/>
                                            </p:txEl>
                                          </p:spTgt>
                                        </p:tgtEl>
                                        <p:attrNameLst>
                                          <p:attrName>style.visibility</p:attrName>
                                        </p:attrNameLst>
                                      </p:cBhvr>
                                      <p:to>
                                        <p:strVal val="visible"/>
                                      </p:to>
                                    </p:set>
                                    <p:animEffect transition="in" filter="blinds(horizontal)">
                                      <p:cBhvr>
                                        <p:cTn dur="500" id="19"/>
                                        <p:tgtEl>
                                          <p:spTgt spid="1049441">
                                            <p:txEl>
                                              <p:charRg st="111" end="127"/>
                                            </p:txEl>
                                          </p:spTgt>
                                        </p:tgtEl>
                                      </p:cBhvr>
                                    </p:animEffect>
                                  </p:childTnLst>
                                </p:cTn>
                              </p:par>
                              <p:par>
                                <p:cTn fill="hold" id="20" nodeType="withEffect" presetClass="entr" presetID="3" presetSubtype="10">
                                  <p:stCondLst>
                                    <p:cond delay="0"/>
                                  </p:stCondLst>
                                  <p:childTnLst>
                                    <p:set>
                                      <p:cBhvr>
                                        <p:cTn dur="1" fill="hold" id="21">
                                          <p:stCondLst>
                                            <p:cond delay="0"/>
                                          </p:stCondLst>
                                        </p:cTn>
                                        <p:tgtEl>
                                          <p:spTgt spid="1049441">
                                            <p:txEl>
                                              <p:charRg st="127" end="178"/>
                                            </p:txEl>
                                          </p:spTgt>
                                        </p:tgtEl>
                                        <p:attrNameLst>
                                          <p:attrName>style.visibility</p:attrName>
                                        </p:attrNameLst>
                                      </p:cBhvr>
                                      <p:to>
                                        <p:strVal val="visible"/>
                                      </p:to>
                                    </p:set>
                                    <p:animEffect transition="in" filter="blinds(horizontal)">
                                      <p:cBhvr>
                                        <p:cTn dur="500" id="22"/>
                                        <p:tgtEl>
                                          <p:spTgt spid="1049441">
                                            <p:txEl>
                                              <p:charRg st="127" end="178"/>
                                            </p:txEl>
                                          </p:spTgt>
                                        </p:tgtEl>
                                      </p:cBhvr>
                                    </p:animEffect>
                                  </p:childTnLst>
                                </p:cTn>
                              </p:par>
                              <p:par>
                                <p:cTn fill="hold" id="23" nodeType="withEffect" presetClass="entr" presetID="3" presetSubtype="10">
                                  <p:stCondLst>
                                    <p:cond delay="0"/>
                                  </p:stCondLst>
                                  <p:childTnLst>
                                    <p:set>
                                      <p:cBhvr>
                                        <p:cTn dur="1" fill="hold" id="24">
                                          <p:stCondLst>
                                            <p:cond delay="0"/>
                                          </p:stCondLst>
                                        </p:cTn>
                                        <p:tgtEl>
                                          <p:spTgt spid="1049441">
                                            <p:txEl>
                                              <p:charRg st="178" end="201"/>
                                            </p:txEl>
                                          </p:spTgt>
                                        </p:tgtEl>
                                        <p:attrNameLst>
                                          <p:attrName>style.visibility</p:attrName>
                                        </p:attrNameLst>
                                      </p:cBhvr>
                                      <p:to>
                                        <p:strVal val="visible"/>
                                      </p:to>
                                    </p:set>
                                    <p:animEffect transition="in" filter="blinds(horizontal)">
                                      <p:cBhvr>
                                        <p:cTn dur="500" id="25"/>
                                        <p:tgtEl>
                                          <p:spTgt spid="1049441">
                                            <p:txEl>
                                              <p:charRg st="178" end="201"/>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9441">
                                            <p:txEl>
                                              <p:charRg st="201" end="254"/>
                                            </p:txEl>
                                          </p:spTgt>
                                        </p:tgtEl>
                                        <p:attrNameLst>
                                          <p:attrName>style.visibility</p:attrName>
                                        </p:attrNameLst>
                                      </p:cBhvr>
                                      <p:to>
                                        <p:strVal val="visible"/>
                                      </p:to>
                                    </p:set>
                                    <p:animEffect transition="in" filter="blinds(horizontal)">
                                      <p:cBhvr>
                                        <p:cTn dur="500" id="28"/>
                                        <p:tgtEl>
                                          <p:spTgt spid="1049441">
                                            <p:txEl>
                                              <p:charRg st="201" end="254"/>
                                            </p:txEl>
                                          </p:spTgt>
                                        </p:tgtEl>
                                      </p:cBhvr>
                                    </p:animEffect>
                                  </p:childTnLst>
                                </p:cTn>
                              </p:par>
                              <p:par>
                                <p:cTn fill="hold" id="29" nodeType="withEffect" presetClass="entr" presetID="3" presetSubtype="10">
                                  <p:stCondLst>
                                    <p:cond delay="0"/>
                                  </p:stCondLst>
                                  <p:childTnLst>
                                    <p:set>
                                      <p:cBhvr>
                                        <p:cTn dur="1" fill="hold" id="30">
                                          <p:stCondLst>
                                            <p:cond delay="0"/>
                                          </p:stCondLst>
                                        </p:cTn>
                                        <p:tgtEl>
                                          <p:spTgt spid="1049441">
                                            <p:txEl>
                                              <p:charRg st="254" end="280"/>
                                            </p:txEl>
                                          </p:spTgt>
                                        </p:tgtEl>
                                        <p:attrNameLst>
                                          <p:attrName>style.visibility</p:attrName>
                                        </p:attrNameLst>
                                      </p:cBhvr>
                                      <p:to>
                                        <p:strVal val="visible"/>
                                      </p:to>
                                    </p:set>
                                    <p:animEffect transition="in" filter="blinds(horizontal)">
                                      <p:cBhvr>
                                        <p:cTn dur="500" id="31"/>
                                        <p:tgtEl>
                                          <p:spTgt spid="1049441">
                                            <p:txEl>
                                              <p:charRg st="254" end="280"/>
                                            </p:txEl>
                                          </p:spTgt>
                                        </p:tgtEl>
                                      </p:cBhvr>
                                    </p:animEffect>
                                  </p:childTnLst>
                                </p:cTn>
                              </p:par>
                              <p:par>
                                <p:cTn fill="hold" id="32" nodeType="withEffect" presetClass="entr" presetID="3" presetSubtype="10">
                                  <p:stCondLst>
                                    <p:cond delay="0"/>
                                  </p:stCondLst>
                                  <p:childTnLst>
                                    <p:set>
                                      <p:cBhvr>
                                        <p:cTn dur="1" fill="hold" id="33">
                                          <p:stCondLst>
                                            <p:cond delay="0"/>
                                          </p:stCondLst>
                                        </p:cTn>
                                        <p:tgtEl>
                                          <p:spTgt spid="1049441">
                                            <p:txEl>
                                              <p:charRg st="280" end="334"/>
                                            </p:txEl>
                                          </p:spTgt>
                                        </p:tgtEl>
                                        <p:attrNameLst>
                                          <p:attrName>style.visibility</p:attrName>
                                        </p:attrNameLst>
                                      </p:cBhvr>
                                      <p:to>
                                        <p:strVal val="visible"/>
                                      </p:to>
                                    </p:set>
                                    <p:animEffect transition="in" filter="blinds(horizontal)">
                                      <p:cBhvr>
                                        <p:cTn dur="500" id="34"/>
                                        <p:tgtEl>
                                          <p:spTgt spid="1049441">
                                            <p:txEl>
                                              <p:charRg st="280" end="334"/>
                                            </p:txEl>
                                          </p:spTgt>
                                        </p:tgtEl>
                                      </p:cBhvr>
                                    </p:animEffect>
                                  </p:childTnLst>
                                </p:cTn>
                              </p:par>
                              <p:par>
                                <p:cTn fill="hold" id="35" nodeType="withEffect" presetClass="entr" presetID="3" presetSubtype="10">
                                  <p:stCondLst>
                                    <p:cond delay="0"/>
                                  </p:stCondLst>
                                  <p:childTnLst>
                                    <p:set>
                                      <p:cBhvr>
                                        <p:cTn dur="1" fill="hold" id="36">
                                          <p:stCondLst>
                                            <p:cond delay="0"/>
                                          </p:stCondLst>
                                        </p:cTn>
                                        <p:tgtEl>
                                          <p:spTgt spid="1049441">
                                            <p:txEl>
                                              <p:charRg st="334" end="360"/>
                                            </p:txEl>
                                          </p:spTgt>
                                        </p:tgtEl>
                                        <p:attrNameLst>
                                          <p:attrName>style.visibility</p:attrName>
                                        </p:attrNameLst>
                                      </p:cBhvr>
                                      <p:to>
                                        <p:strVal val="visible"/>
                                      </p:to>
                                    </p:set>
                                    <p:animEffect transition="in" filter="blinds(horizontal)">
                                      <p:cBhvr>
                                        <p:cTn dur="500" id="37"/>
                                        <p:tgtEl>
                                          <p:spTgt spid="1049441">
                                            <p:txEl>
                                              <p:charRg st="334" end="360"/>
                                            </p:txEl>
                                          </p:spTgt>
                                        </p:tgtEl>
                                      </p:cBhvr>
                                    </p:animEffect>
                                  </p:childTnLst>
                                </p:cTn>
                              </p:par>
                              <p:par>
                                <p:cTn fill="hold" id="38" nodeType="withEffect" presetClass="entr" presetID="3" presetSubtype="10">
                                  <p:stCondLst>
                                    <p:cond delay="0"/>
                                  </p:stCondLst>
                                  <p:childTnLst>
                                    <p:set>
                                      <p:cBhvr>
                                        <p:cTn dur="1" fill="hold" id="39">
                                          <p:stCondLst>
                                            <p:cond delay="0"/>
                                          </p:stCondLst>
                                        </p:cTn>
                                        <p:tgtEl>
                                          <p:spTgt spid="1049441">
                                            <p:txEl>
                                              <p:charRg st="360" end="413"/>
                                            </p:txEl>
                                          </p:spTgt>
                                        </p:tgtEl>
                                        <p:attrNameLst>
                                          <p:attrName>style.visibility</p:attrName>
                                        </p:attrNameLst>
                                      </p:cBhvr>
                                      <p:to>
                                        <p:strVal val="visible"/>
                                      </p:to>
                                    </p:set>
                                    <p:animEffect transition="in" filter="blinds(horizontal)">
                                      <p:cBhvr>
                                        <p:cTn dur="500" id="40"/>
                                        <p:tgtEl>
                                          <p:spTgt spid="1049441">
                                            <p:txEl>
                                              <p:charRg st="360" end="413"/>
                                            </p:txEl>
                                          </p:spTgt>
                                        </p:tgtEl>
                                      </p:cBhvr>
                                    </p:animEffect>
                                  </p:childTnLst>
                                </p:cTn>
                              </p:par>
                              <p:par>
                                <p:cTn fill="hold" id="41" nodeType="withEffect" presetClass="entr" presetID="3" presetSubtype="10">
                                  <p:stCondLst>
                                    <p:cond delay="0"/>
                                  </p:stCondLst>
                                  <p:childTnLst>
                                    <p:set>
                                      <p:cBhvr>
                                        <p:cTn dur="1" fill="hold" id="42">
                                          <p:stCondLst>
                                            <p:cond delay="0"/>
                                          </p:stCondLst>
                                        </p:cTn>
                                        <p:tgtEl>
                                          <p:spTgt spid="1049441">
                                            <p:txEl>
                                              <p:charRg st="413" end="429"/>
                                            </p:txEl>
                                          </p:spTgt>
                                        </p:tgtEl>
                                        <p:attrNameLst>
                                          <p:attrName>style.visibility</p:attrName>
                                        </p:attrNameLst>
                                      </p:cBhvr>
                                      <p:to>
                                        <p:strVal val="visible"/>
                                      </p:to>
                                    </p:set>
                                    <p:animEffect transition="in" filter="blinds(horizontal)">
                                      <p:cBhvr>
                                        <p:cTn dur="500" id="43"/>
                                        <p:tgtEl>
                                          <p:spTgt spid="1049441">
                                            <p:txEl>
                                              <p:charRg st="413" end="429"/>
                                            </p:txEl>
                                          </p:spTgt>
                                        </p:tgtEl>
                                      </p:cBhvr>
                                    </p:animEffect>
                                  </p:childTnLst>
                                </p:cTn>
                              </p:par>
                              <p:par>
                                <p:cTn fill="hold" id="44" nodeType="withEffect" presetClass="entr" presetID="3" presetSubtype="10">
                                  <p:stCondLst>
                                    <p:cond delay="0"/>
                                  </p:stCondLst>
                                  <p:childTnLst>
                                    <p:set>
                                      <p:cBhvr>
                                        <p:cTn dur="1" fill="hold" id="45">
                                          <p:stCondLst>
                                            <p:cond delay="0"/>
                                          </p:stCondLst>
                                        </p:cTn>
                                        <p:tgtEl>
                                          <p:spTgt spid="1049441">
                                            <p:txEl>
                                              <p:charRg st="429" end="475"/>
                                            </p:txEl>
                                          </p:spTgt>
                                        </p:tgtEl>
                                        <p:attrNameLst>
                                          <p:attrName>style.visibility</p:attrName>
                                        </p:attrNameLst>
                                      </p:cBhvr>
                                      <p:to>
                                        <p:strVal val="visible"/>
                                      </p:to>
                                    </p:set>
                                    <p:animEffect transition="in" filter="blinds(horizontal)">
                                      <p:cBhvr>
                                        <p:cTn dur="500" id="46"/>
                                        <p:tgtEl>
                                          <p:spTgt spid="1049441">
                                            <p:txEl>
                                              <p:charRg st="429" end="475"/>
                                            </p:txEl>
                                          </p:spTgt>
                                        </p:tgtEl>
                                      </p:cBhvr>
                                    </p:animEffect>
                                  </p:childTnLst>
                                </p:cTn>
                              </p:par>
                              <p:par>
                                <p:cTn fill="hold" id="47" nodeType="withEffect" presetClass="entr" presetID="3" presetSubtype="10">
                                  <p:stCondLst>
                                    <p:cond delay="0"/>
                                  </p:stCondLst>
                                  <p:childTnLst>
                                    <p:set>
                                      <p:cBhvr>
                                        <p:cTn dur="1" fill="hold" id="48">
                                          <p:stCondLst>
                                            <p:cond delay="0"/>
                                          </p:stCondLst>
                                        </p:cTn>
                                        <p:tgtEl>
                                          <p:spTgt spid="1049441">
                                            <p:txEl>
                                              <p:charRg st="475" end="479"/>
                                            </p:txEl>
                                          </p:spTgt>
                                        </p:tgtEl>
                                        <p:attrNameLst>
                                          <p:attrName>style.visibility</p:attrName>
                                        </p:attrNameLst>
                                      </p:cBhvr>
                                      <p:to>
                                        <p:strVal val="visible"/>
                                      </p:to>
                                    </p:set>
                                    <p:animEffect transition="in" filter="blinds(horizontal)">
                                      <p:cBhvr>
                                        <p:cTn dur="500" id="49"/>
                                        <p:tgtEl>
                                          <p:spTgt spid="1049441">
                                            <p:txEl>
                                              <p:charRg st="475" end="479"/>
                                            </p:txEl>
                                          </p:spTgt>
                                        </p:tgtEl>
                                      </p:cBhvr>
                                    </p:animEffect>
                                  </p:childTnLst>
                                </p:cTn>
                              </p:par>
                              <p:par>
                                <p:cTn fill="hold" id="50" nodeType="withEffect" presetClass="entr" presetID="3" presetSubtype="10">
                                  <p:stCondLst>
                                    <p:cond delay="0"/>
                                  </p:stCondLst>
                                  <p:childTnLst>
                                    <p:set>
                                      <p:cBhvr>
                                        <p:cTn dur="1" fill="hold" id="51">
                                          <p:stCondLst>
                                            <p:cond delay="0"/>
                                          </p:stCondLst>
                                        </p:cTn>
                                        <p:tgtEl>
                                          <p:spTgt spid="1049441">
                                            <p:txEl>
                                              <p:charRg st="479" end="520"/>
                                            </p:txEl>
                                          </p:spTgt>
                                        </p:tgtEl>
                                        <p:attrNameLst>
                                          <p:attrName>style.visibility</p:attrName>
                                        </p:attrNameLst>
                                      </p:cBhvr>
                                      <p:to>
                                        <p:strVal val="visible"/>
                                      </p:to>
                                    </p:set>
                                    <p:animEffect transition="in" filter="blinds(horizontal)">
                                      <p:cBhvr>
                                        <p:cTn dur="500" id="52"/>
                                        <p:tgtEl>
                                          <p:spTgt spid="1049441">
                                            <p:txEl>
                                              <p:charRg st="479" end="520"/>
                                            </p:txEl>
                                          </p:spTgt>
                                        </p:tgtEl>
                                      </p:cBhvr>
                                    </p:animEffect>
                                  </p:childTnLst>
                                </p:cTn>
                              </p:par>
                            </p:childTnLst>
                          </p:cTn>
                        </p:par>
                      </p:childTnLst>
                    </p:cTn>
                  </p:par>
                  <p:par>
                    <p:cTn fill="hold" id="53" nodeType="clickPar">
                      <p:stCondLst>
                        <p:cond delay="indefinite"/>
                      </p:stCondLst>
                      <p:childTnLst>
                        <p:par>
                          <p:cTn fill="hold" id="54" nodeType="withGroup">
                            <p:stCondLst>
                              <p:cond delay="0"/>
                            </p:stCondLst>
                            <p:childTnLst>
                              <p:par>
                                <p:cTn fill="hold" id="55" nodeType="clickEffect" presetClass="entr" presetID="3" presetSubtype="10">
                                  <p:stCondLst>
                                    <p:cond delay="0"/>
                                  </p:stCondLst>
                                  <p:childTnLst>
                                    <p:set>
                                      <p:cBhvr>
                                        <p:cTn dur="1" fill="hold" id="56">
                                          <p:stCondLst>
                                            <p:cond delay="0"/>
                                          </p:stCondLst>
                                        </p:cTn>
                                        <p:tgtEl>
                                          <p:spTgt spid="1049442">
                                            <p:txEl>
                                              <p:charRg st="0" end="25"/>
                                            </p:txEl>
                                          </p:spTgt>
                                        </p:tgtEl>
                                        <p:attrNameLst>
                                          <p:attrName>style.visibility</p:attrName>
                                        </p:attrNameLst>
                                      </p:cBhvr>
                                      <p:to>
                                        <p:strVal val="visible"/>
                                      </p:to>
                                    </p:set>
                                    <p:animEffect transition="in" filter="blinds(horizontal)">
                                      <p:cBhvr>
                                        <p:cTn dur="500" id="57"/>
                                        <p:tgtEl>
                                          <p:spTgt spid="1049442">
                                            <p:txEl>
                                              <p:charRg st="0"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showMasterSp="1">
  <p:cSld>
    <p:spTree>
      <p:nvGrpSpPr>
        <p:cNvPr id="380" name=""/>
        <p:cNvGrpSpPr/>
        <p:nvPr/>
      </p:nvGrpSpPr>
      <p:grpSpPr>
        <a:xfrm rot="0">
          <a:off x="0" y="0"/>
          <a:ext cx="0" cy="0"/>
          <a:chOff x="0" y="0"/>
          <a:chExt cx="0" cy="0"/>
        </a:xfrm>
      </p:grpSpPr>
      <p:sp>
        <p:nvSpPr>
          <p:cNvPr id="1049446" name="标题 347137"/>
          <p:cNvSpPr/>
          <p:nvPr>
            <p:ph type="title" sz="full" idx="0"/>
          </p:nvPr>
        </p:nvSpPr>
        <p:spPr>
          <a:xfrm rot="0">
            <a:off x="1165225" y="22225"/>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533400" latinLnBrk="1" lvl="0" marL="533400"/>
            <a:r>
              <a:rPr altLang="zh-CN" lang="en-US"/>
              <a:t>5.2.2 </a:t>
            </a:r>
            <a:r>
              <a:rPr altLang="en-US" lang="zh-CN"/>
              <a:t>选择结构</a:t>
            </a:r>
          </a:p>
        </p:txBody>
      </p:sp>
      <p:sp>
        <p:nvSpPr>
          <p:cNvPr id="1049447" name="文本占位符 347138"/>
          <p:cNvSpPr/>
          <p:nvPr>
            <p:ph type="body" sz="full" idx="1"/>
          </p:nvPr>
        </p:nvSpPr>
        <p:spPr>
          <a:xfrm rot="0">
            <a:off x="900112" y="123348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2400" lang="en-US"/>
              <a:t>3. try</a:t>
            </a:r>
            <a:r>
              <a:rPr altLang="en-US" sz="2400" lang="zh-CN"/>
              <a:t>语句</a:t>
            </a:r>
          </a:p>
          <a:p>
            <a:pPr eaLnBrk="1" hangingPunct="1" latinLnBrk="1" lvl="0">
              <a:buNone/>
            </a:pPr>
            <a:r>
              <a:rPr altLang="en-US" sz="2400" lang="zh-CN"/>
              <a:t>    </a:t>
            </a:r>
            <a:r>
              <a:rPr altLang="zh-CN" sz="2400" lang="en-US"/>
              <a:t>try</a:t>
            </a:r>
            <a:r>
              <a:rPr altLang="en-US" sz="2400" lang="zh-CN"/>
              <a:t>语句是一种试探性执行语句，其语句格式为：</a:t>
            </a:r>
          </a:p>
          <a:p>
            <a:pPr eaLnBrk="1" hangingPunct="1" latinLnBrk="1" lvl="0">
              <a:buNone/>
            </a:pPr>
            <a:r>
              <a:rPr altLang="en-US" sz="2400" lang="zh-CN"/>
              <a:t>    </a:t>
            </a:r>
            <a:r>
              <a:rPr altLang="zh-CN" sz="2400" lang="en-US">
                <a:solidFill>
                  <a:schemeClr val="hlink"/>
                </a:solidFill>
              </a:rPr>
              <a:t>try</a:t>
            </a:r>
          </a:p>
          <a:p>
            <a:pPr eaLnBrk="1" hangingPunct="1" latinLnBrk="1" lvl="0">
              <a:buNone/>
            </a:pPr>
            <a:r>
              <a:rPr altLang="zh-CN" sz="2400" lang="en-US">
                <a:solidFill>
                  <a:schemeClr val="hlink"/>
                </a:solidFill>
              </a:rPr>
              <a:t>        </a:t>
            </a:r>
            <a:r>
              <a:rPr altLang="en-US" sz="2400" lang="zh-CN">
                <a:solidFill>
                  <a:schemeClr val="hlink"/>
                </a:solidFill>
              </a:rPr>
              <a:t>语句组</a:t>
            </a:r>
            <a:r>
              <a:rPr altLang="zh-CN" sz="2400" lang="en-US">
                <a:solidFill>
                  <a:schemeClr val="hlink"/>
                </a:solidFill>
              </a:rPr>
              <a:t>1</a:t>
            </a:r>
          </a:p>
          <a:p>
            <a:pPr eaLnBrk="1" hangingPunct="1" latinLnBrk="1" lvl="0">
              <a:buNone/>
            </a:pPr>
            <a:r>
              <a:rPr altLang="zh-CN" sz="2400" lang="en-US">
                <a:solidFill>
                  <a:schemeClr val="hlink"/>
                </a:solidFill>
              </a:rPr>
              <a:t>    catch</a:t>
            </a:r>
          </a:p>
          <a:p>
            <a:pPr eaLnBrk="1" hangingPunct="1" latinLnBrk="1" lvl="0">
              <a:buNone/>
            </a:pPr>
            <a:r>
              <a:rPr altLang="zh-CN" sz="2400" lang="en-US">
                <a:solidFill>
                  <a:schemeClr val="hlink"/>
                </a:solidFill>
              </a:rPr>
              <a:t>        </a:t>
            </a:r>
            <a:r>
              <a:rPr altLang="en-US" sz="2400" lang="zh-CN">
                <a:solidFill>
                  <a:schemeClr val="hlink"/>
                </a:solidFill>
              </a:rPr>
              <a:t>语句组</a:t>
            </a:r>
            <a:r>
              <a:rPr altLang="zh-CN" sz="2400" lang="en-US">
                <a:solidFill>
                  <a:schemeClr val="hlink"/>
                </a:solidFill>
              </a:rPr>
              <a:t>2</a:t>
            </a:r>
          </a:p>
          <a:p>
            <a:pPr eaLnBrk="1" hangingPunct="1" latinLnBrk="1" lvl="0">
              <a:buNone/>
            </a:pPr>
            <a:r>
              <a:rPr altLang="zh-CN" sz="2400" lang="en-US">
                <a:solidFill>
                  <a:schemeClr val="hlink"/>
                </a:solidFill>
              </a:rPr>
              <a:t>    end</a:t>
            </a:r>
          </a:p>
          <a:p>
            <a:pPr eaLnBrk="1" hangingPunct="1" latinLnBrk="1" lvl="0">
              <a:buNone/>
            </a:pPr>
            <a:r>
              <a:rPr altLang="en-US" sz="2400" lang="zh-CN"/>
              <a:t>    try语句先试探性执行语句组</a:t>
            </a:r>
            <a:r>
              <a:rPr altLang="zh-CN" sz="2400" lang="en-US"/>
              <a:t>1</a:t>
            </a:r>
            <a:r>
              <a:rPr altLang="en-US" sz="2400" lang="zh-CN"/>
              <a:t>，如果在执行过程中出现错误，则将</a:t>
            </a:r>
          </a:p>
          <a:p>
            <a:pPr eaLnBrk="1" hangingPunct="1" latinLnBrk="1" lvl="0">
              <a:buNone/>
            </a:pPr>
            <a:r>
              <a:rPr altLang="en-US" sz="2400" lang="zh-CN"/>
              <a:t>    错误信息赋给保留的</a:t>
            </a:r>
            <a:r>
              <a:rPr altLang="zh-CN" sz="2400" lang="en-US"/>
              <a:t>lasterr</a:t>
            </a:r>
            <a:r>
              <a:rPr altLang="en-US" sz="2400" lang="zh-CN"/>
              <a:t>变量，并转去执行语句组</a:t>
            </a:r>
            <a:r>
              <a:rPr altLang="zh-CN" sz="2400" lang="en-US"/>
              <a:t>2.</a:t>
            </a:r>
          </a:p>
        </p:txBody>
      </p:sp>
      <p:sp>
        <p:nvSpPr>
          <p:cNvPr id="104944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44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45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134</a:t>
            </a:fld>
            <a:r>
              <a:rPr altLang="zh-CN" sz="1400" lang="en-US">
                <a:solidFill>
                  <a:schemeClr val="accent2"/>
                </a:solidFill>
              </a:rPr>
              <a:t>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1">
  <p:cSld>
    <p:spTree>
      <p:nvGrpSpPr>
        <p:cNvPr id="381" name=""/>
        <p:cNvGrpSpPr/>
        <p:nvPr/>
      </p:nvGrpSpPr>
      <p:grpSpPr>
        <a:xfrm rot="0">
          <a:off x="0" y="0"/>
          <a:ext cx="0" cy="0"/>
          <a:chOff x="0" y="0"/>
          <a:chExt cx="0" cy="0"/>
        </a:xfrm>
      </p:grpSpPr>
      <p:sp>
        <p:nvSpPr>
          <p:cNvPr id="1049451" name="标题 348161"/>
          <p:cNvSpPr/>
          <p:nvPr>
            <p:ph type="title" sz="full" idx="0"/>
          </p:nvPr>
        </p:nvSpPr>
        <p:spPr>
          <a:xfrm rot="0">
            <a:off x="11541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sz="4000" lang="zh-CN"/>
              <a:t>例</a:t>
            </a:r>
            <a:r>
              <a:rPr altLang="zh-CN" sz="4000" lang="en-US"/>
              <a:t>5.6 </a:t>
            </a:r>
          </a:p>
        </p:txBody>
      </p:sp>
      <p:sp>
        <p:nvSpPr>
          <p:cNvPr id="1049452" name="文本占位符 348162"/>
          <p:cNvSpPr/>
          <p:nvPr>
            <p:ph type="body" sz="full" idx="1"/>
          </p:nvPr>
        </p:nvSpPr>
        <p:spPr>
          <a:xfrm rot="0">
            <a:off x="900112" y="1196975"/>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sz="2400" lang="zh-CN"/>
              <a:t>矩阵乘法运算要求两矩阵的维数相容，否则会出错。先求两矩阵的</a:t>
            </a:r>
          </a:p>
          <a:p>
            <a:pPr eaLnBrk="1" hangingPunct="1" latinLnBrk="1" lvl="0">
              <a:buNone/>
            </a:pPr>
            <a:r>
              <a:rPr altLang="en-US" sz="2400" lang="zh-CN"/>
              <a:t>乘积，若出错则自动转去求两矩阵的点乘。</a:t>
            </a:r>
          </a:p>
          <a:p>
            <a:pPr eaLnBrk="1" hangingPunct="1" latinLnBrk="1" lvl="0">
              <a:buNone/>
            </a:pPr>
            <a:r>
              <a:rPr altLang="en-US" sz="2400" lang="zh-CN"/>
              <a:t>程序如下：</a:t>
            </a:r>
          </a:p>
          <a:p>
            <a:pPr eaLnBrk="1" hangingPunct="1" latinLnBrk="1" lvl="0">
              <a:buNone/>
            </a:pPr>
            <a:r>
              <a:rPr altLang="zh-CN" sz="2000" lang="en-US">
                <a:solidFill>
                  <a:schemeClr val="hlink"/>
                </a:solidFill>
              </a:rPr>
              <a:t>A = [1,2,3;4,5,6];</a:t>
            </a:r>
          </a:p>
          <a:p>
            <a:pPr eaLnBrk="1" hangingPunct="1" latinLnBrk="1" lvl="0">
              <a:buNone/>
            </a:pPr>
            <a:r>
              <a:rPr altLang="zh-CN" sz="2000" lang="en-US">
                <a:solidFill>
                  <a:schemeClr val="hlink"/>
                </a:solidFill>
              </a:rPr>
              <a:t>B = [7,8,9;10,11,12];</a:t>
            </a:r>
          </a:p>
          <a:p>
            <a:pPr eaLnBrk="1" hangingPunct="1" latinLnBrk="1" lvl="0">
              <a:buNone/>
            </a:pPr>
            <a:r>
              <a:rPr altLang="zh-CN" sz="2000" lang="en-US">
                <a:solidFill>
                  <a:schemeClr val="hlink"/>
                </a:solidFill>
              </a:rPr>
              <a:t>try </a:t>
            </a:r>
          </a:p>
          <a:p>
            <a:pPr eaLnBrk="1" hangingPunct="1" latinLnBrk="1" lvl="0">
              <a:buNone/>
            </a:pPr>
            <a:r>
              <a:rPr altLang="zh-CN" sz="2000" lang="en-US">
                <a:solidFill>
                  <a:schemeClr val="hlink"/>
                </a:solidFill>
              </a:rPr>
              <a:t>    C = A</a:t>
            </a:r>
            <a:r>
              <a:rPr altLang="zh-CN" sz="2000" lang="en-US">
                <a:solidFill>
                  <a:schemeClr val="hlink"/>
                </a:solidFill>
              </a:rPr>
              <a:t>*B;</a:t>
            </a:r>
          </a:p>
          <a:p>
            <a:pPr eaLnBrk="1" hangingPunct="1" latinLnBrk="1" lvl="0">
              <a:buNone/>
            </a:pPr>
            <a:r>
              <a:rPr altLang="zh-CN" sz="2000" lang="en-US">
                <a:solidFill>
                  <a:schemeClr val="hlink"/>
                </a:solidFill>
              </a:rPr>
              <a:t>catch</a:t>
            </a:r>
          </a:p>
          <a:p>
            <a:pPr eaLnBrk="1" hangingPunct="1" latinLnBrk="1" lvl="0">
              <a:buNone/>
            </a:pPr>
            <a:r>
              <a:rPr altLang="zh-CN" sz="2000" lang="en-US">
                <a:solidFill>
                  <a:schemeClr val="hlink"/>
                </a:solidFill>
              </a:rPr>
              <a:t>    C = A.</a:t>
            </a:r>
            <a:r>
              <a:rPr altLang="zh-CN" sz="2000" lang="en-US">
                <a:solidFill>
                  <a:schemeClr val="hlink"/>
                </a:solidFill>
              </a:rPr>
              <a:t>*B;</a:t>
            </a:r>
          </a:p>
          <a:p>
            <a:pPr eaLnBrk="1" hangingPunct="1" latinLnBrk="1" lvl="0">
              <a:buNone/>
            </a:pPr>
            <a:r>
              <a:rPr altLang="zh-CN" sz="2000" lang="en-US">
                <a:solidFill>
                  <a:schemeClr val="hlink"/>
                </a:solidFill>
              </a:rPr>
              <a:t>end</a:t>
            </a:r>
          </a:p>
          <a:p>
            <a:pPr eaLnBrk="1" hangingPunct="1" latinLnBrk="1" lvl="0">
              <a:buNone/>
            </a:pPr>
            <a:r>
              <a:rPr altLang="zh-CN" sz="2000" lang="en-US">
                <a:solidFill>
                  <a:schemeClr val="hlink"/>
                </a:solidFill>
              </a:rPr>
              <a:t>C</a:t>
            </a:r>
          </a:p>
          <a:p>
            <a:pPr eaLnBrk="1" hangingPunct="1" latinLnBrk="1" lvl="0">
              <a:buNone/>
            </a:pPr>
            <a:r>
              <a:rPr altLang="zh-CN" sz="2000" lang="en-US">
                <a:solidFill>
                  <a:schemeClr val="hlink"/>
                </a:solidFill>
              </a:rPr>
              <a:t>lasterr        </a:t>
            </a:r>
            <a:r>
              <a:rPr altLang="en-US" sz="2000" lang="zh-CN">
                <a:solidFill>
                  <a:srgbClr val="008000"/>
                </a:solidFill>
              </a:rPr>
              <a:t>%显示出错原因</a:t>
            </a:r>
          </a:p>
        </p:txBody>
      </p:sp>
      <p:sp>
        <p:nvSpPr>
          <p:cNvPr id="1049453" name="文本框 348163"/>
          <p:cNvSpPr txBox="1"/>
          <p:nvPr/>
        </p:nvSpPr>
        <p:spPr>
          <a:xfrm rot="0">
            <a:off x="4716462" y="3213100"/>
            <a:ext cx="3851275" cy="2017712"/>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None/>
            </a:pPr>
            <a:r>
              <a:rPr altLang="zh-CN" b="1" sz="1800" lang="en-US">
                <a:latin typeface="Times New Roman" pitchFamily="18" charset="0"/>
              </a:rPr>
              <a:t>C =</a:t>
            </a:r>
          </a:p>
          <a:p>
            <a:pPr eaLnBrk="1" hangingPunct="1" indent="0" latinLnBrk="1" lvl="0" marL="0">
              <a:buNone/>
            </a:pPr>
            <a:r>
              <a:rPr altLang="zh-CN" b="1" sz="1800" lang="en-US">
                <a:latin typeface="Times New Roman" pitchFamily="18" charset="0"/>
              </a:rPr>
              <a:t>     7    16    27</a:t>
            </a:r>
          </a:p>
          <a:p>
            <a:pPr eaLnBrk="1" hangingPunct="1" indent="0" latinLnBrk="1" lvl="0" marL="0">
              <a:buNone/>
            </a:pPr>
            <a:r>
              <a:rPr altLang="zh-CN" b="1" sz="1800" lang="en-US">
                <a:latin typeface="Times New Roman" pitchFamily="18" charset="0"/>
              </a:rPr>
              <a:t>    40    55    72</a:t>
            </a:r>
          </a:p>
          <a:p>
            <a:pPr eaLnBrk="1" hangingPunct="1" indent="0" latinLnBrk="1" lvl="0" marL="0">
              <a:buNone/>
            </a:pPr>
            <a:r>
              <a:rPr altLang="zh-CN" b="1" sz="1800" lang="en-US">
                <a:latin typeface="Times New Roman" pitchFamily="18" charset="0"/>
              </a:rPr>
              <a:t>ans =</a:t>
            </a:r>
          </a:p>
          <a:p>
            <a:pPr eaLnBrk="1" hangingPunct="1" indent="0" latinLnBrk="1" lvl="0" marL="0">
              <a:buNone/>
            </a:pPr>
            <a:r>
              <a:rPr altLang="zh-CN" b="1" sz="1800" lang="en-US">
                <a:latin typeface="Times New Roman" pitchFamily="18" charset="0"/>
              </a:rPr>
              <a:t>Error using ==&gt; mtimes</a:t>
            </a:r>
          </a:p>
          <a:p>
            <a:pPr eaLnBrk="1" hangingPunct="1" indent="0" latinLnBrk="1" lvl="0" marL="0">
              <a:buNone/>
            </a:pPr>
            <a:r>
              <a:rPr altLang="zh-CN" b="1" sz="1800" lang="en-US">
                <a:latin typeface="Times New Roman" pitchFamily="18" charset="0"/>
              </a:rPr>
              <a:t>Inner matrix dimensions must agree.</a:t>
            </a:r>
          </a:p>
        </p:txBody>
      </p:sp>
      <p:sp>
        <p:nvSpPr>
          <p:cNvPr id="1049454"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455"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456"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135</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452">
                                            <p:txEl>
                                              <p:charRg st="50" end="56"/>
                                            </p:txEl>
                                          </p:spTgt>
                                        </p:tgtEl>
                                        <p:attrNameLst>
                                          <p:attrName>style.visibility</p:attrName>
                                        </p:attrNameLst>
                                      </p:cBhvr>
                                      <p:to>
                                        <p:strVal val="visible"/>
                                      </p:to>
                                    </p:set>
                                    <p:animEffect transition="in" filter="blinds(horizontal)">
                                      <p:cBhvr>
                                        <p:cTn dur="500" id="7"/>
                                        <p:tgtEl>
                                          <p:spTgt spid="1049452">
                                            <p:txEl>
                                              <p:charRg st="50" end="56"/>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452">
                                            <p:txEl>
                                              <p:charRg st="56" end="75"/>
                                            </p:txEl>
                                          </p:spTgt>
                                        </p:tgtEl>
                                        <p:attrNameLst>
                                          <p:attrName>style.visibility</p:attrName>
                                        </p:attrNameLst>
                                      </p:cBhvr>
                                      <p:to>
                                        <p:strVal val="visible"/>
                                      </p:to>
                                    </p:set>
                                    <p:animEffect transition="in" filter="blinds(horizontal)">
                                      <p:cBhvr>
                                        <p:cTn dur="500" id="10"/>
                                        <p:tgtEl>
                                          <p:spTgt spid="1049452">
                                            <p:txEl>
                                              <p:charRg st="56" end="75"/>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452">
                                            <p:txEl>
                                              <p:charRg st="75" end="97"/>
                                            </p:txEl>
                                          </p:spTgt>
                                        </p:tgtEl>
                                        <p:attrNameLst>
                                          <p:attrName>style.visibility</p:attrName>
                                        </p:attrNameLst>
                                      </p:cBhvr>
                                      <p:to>
                                        <p:strVal val="visible"/>
                                      </p:to>
                                    </p:set>
                                    <p:animEffect transition="in" filter="blinds(horizontal)">
                                      <p:cBhvr>
                                        <p:cTn dur="500" id="13"/>
                                        <p:tgtEl>
                                          <p:spTgt spid="1049452">
                                            <p:txEl>
                                              <p:charRg st="75" end="97"/>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452">
                                            <p:txEl>
                                              <p:charRg st="97" end="102"/>
                                            </p:txEl>
                                          </p:spTgt>
                                        </p:tgtEl>
                                        <p:attrNameLst>
                                          <p:attrName>style.visibility</p:attrName>
                                        </p:attrNameLst>
                                      </p:cBhvr>
                                      <p:to>
                                        <p:strVal val="visible"/>
                                      </p:to>
                                    </p:set>
                                    <p:animEffect transition="in" filter="blinds(horizontal)">
                                      <p:cBhvr>
                                        <p:cTn dur="500" id="16"/>
                                        <p:tgtEl>
                                          <p:spTgt spid="1049452">
                                            <p:txEl>
                                              <p:charRg st="97" end="102"/>
                                            </p:txEl>
                                          </p:spTgt>
                                        </p:tgtEl>
                                      </p:cBhvr>
                                    </p:animEffect>
                                  </p:childTnLst>
                                </p:cTn>
                              </p:par>
                              <p:par>
                                <p:cTn fill="hold" id="17" nodeType="withEffect" presetClass="entr" presetID="3" presetSubtype="10">
                                  <p:stCondLst>
                                    <p:cond delay="0"/>
                                  </p:stCondLst>
                                  <p:childTnLst>
                                    <p:set>
                                      <p:cBhvr>
                                        <p:cTn dur="1" fill="hold" id="18">
                                          <p:stCondLst>
                                            <p:cond delay="0"/>
                                          </p:stCondLst>
                                        </p:cTn>
                                        <p:tgtEl>
                                          <p:spTgt spid="1049452">
                                            <p:txEl>
                                              <p:charRg st="102" end="115"/>
                                            </p:txEl>
                                          </p:spTgt>
                                        </p:tgtEl>
                                        <p:attrNameLst>
                                          <p:attrName>style.visibility</p:attrName>
                                        </p:attrNameLst>
                                      </p:cBhvr>
                                      <p:to>
                                        <p:strVal val="visible"/>
                                      </p:to>
                                    </p:set>
                                    <p:animEffect transition="in" filter="blinds(horizontal)">
                                      <p:cBhvr>
                                        <p:cTn dur="500" id="19"/>
                                        <p:tgtEl>
                                          <p:spTgt spid="1049452">
                                            <p:txEl>
                                              <p:charRg st="102" end="115"/>
                                            </p:txEl>
                                          </p:spTgt>
                                        </p:tgtEl>
                                      </p:cBhvr>
                                    </p:animEffect>
                                  </p:childTnLst>
                                </p:cTn>
                              </p:par>
                              <p:par>
                                <p:cTn fill="hold" id="20" nodeType="withEffect" presetClass="entr" presetID="3" presetSubtype="10">
                                  <p:stCondLst>
                                    <p:cond delay="0"/>
                                  </p:stCondLst>
                                  <p:childTnLst>
                                    <p:set>
                                      <p:cBhvr>
                                        <p:cTn dur="1" fill="hold" id="21">
                                          <p:stCondLst>
                                            <p:cond delay="0"/>
                                          </p:stCondLst>
                                        </p:cTn>
                                        <p:tgtEl>
                                          <p:spTgt spid="1049452">
                                            <p:txEl>
                                              <p:charRg st="115" end="121"/>
                                            </p:txEl>
                                          </p:spTgt>
                                        </p:tgtEl>
                                        <p:attrNameLst>
                                          <p:attrName>style.visibility</p:attrName>
                                        </p:attrNameLst>
                                      </p:cBhvr>
                                      <p:to>
                                        <p:strVal val="visible"/>
                                      </p:to>
                                    </p:set>
                                    <p:animEffect transition="in" filter="blinds(horizontal)">
                                      <p:cBhvr>
                                        <p:cTn dur="500" id="22"/>
                                        <p:tgtEl>
                                          <p:spTgt spid="1049452">
                                            <p:txEl>
                                              <p:charRg st="115" end="121"/>
                                            </p:txEl>
                                          </p:spTgt>
                                        </p:tgtEl>
                                      </p:cBhvr>
                                    </p:animEffect>
                                  </p:childTnLst>
                                </p:cTn>
                              </p:par>
                              <p:par>
                                <p:cTn fill="hold" id="23" nodeType="withEffect" presetClass="entr" presetID="3" presetSubtype="10">
                                  <p:stCondLst>
                                    <p:cond delay="0"/>
                                  </p:stCondLst>
                                  <p:childTnLst>
                                    <p:set>
                                      <p:cBhvr>
                                        <p:cTn dur="1" fill="hold" id="24">
                                          <p:stCondLst>
                                            <p:cond delay="0"/>
                                          </p:stCondLst>
                                        </p:cTn>
                                        <p:tgtEl>
                                          <p:spTgt spid="1049452">
                                            <p:txEl>
                                              <p:charRg st="121" end="135"/>
                                            </p:txEl>
                                          </p:spTgt>
                                        </p:tgtEl>
                                        <p:attrNameLst>
                                          <p:attrName>style.visibility</p:attrName>
                                        </p:attrNameLst>
                                      </p:cBhvr>
                                      <p:to>
                                        <p:strVal val="visible"/>
                                      </p:to>
                                    </p:set>
                                    <p:animEffect transition="in" filter="blinds(horizontal)">
                                      <p:cBhvr>
                                        <p:cTn dur="500" id="25"/>
                                        <p:tgtEl>
                                          <p:spTgt spid="1049452">
                                            <p:txEl>
                                              <p:charRg st="121" end="135"/>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9452">
                                            <p:txEl>
                                              <p:charRg st="135" end="139"/>
                                            </p:txEl>
                                          </p:spTgt>
                                        </p:tgtEl>
                                        <p:attrNameLst>
                                          <p:attrName>style.visibility</p:attrName>
                                        </p:attrNameLst>
                                      </p:cBhvr>
                                      <p:to>
                                        <p:strVal val="visible"/>
                                      </p:to>
                                    </p:set>
                                    <p:animEffect transition="in" filter="blinds(horizontal)">
                                      <p:cBhvr>
                                        <p:cTn dur="500" id="28"/>
                                        <p:tgtEl>
                                          <p:spTgt spid="1049452">
                                            <p:txEl>
                                              <p:charRg st="135" end="139"/>
                                            </p:txEl>
                                          </p:spTgt>
                                        </p:tgtEl>
                                      </p:cBhvr>
                                    </p:animEffect>
                                  </p:childTnLst>
                                </p:cTn>
                              </p:par>
                              <p:par>
                                <p:cTn fill="hold" id="29" nodeType="withEffect" presetClass="entr" presetID="3" presetSubtype="10">
                                  <p:stCondLst>
                                    <p:cond delay="0"/>
                                  </p:stCondLst>
                                  <p:childTnLst>
                                    <p:set>
                                      <p:cBhvr>
                                        <p:cTn dur="1" fill="hold" id="30">
                                          <p:stCondLst>
                                            <p:cond delay="0"/>
                                          </p:stCondLst>
                                        </p:cTn>
                                        <p:tgtEl>
                                          <p:spTgt spid="1049452">
                                            <p:txEl>
                                              <p:charRg st="139" end="141"/>
                                            </p:txEl>
                                          </p:spTgt>
                                        </p:tgtEl>
                                        <p:attrNameLst>
                                          <p:attrName>style.visibility</p:attrName>
                                        </p:attrNameLst>
                                      </p:cBhvr>
                                      <p:to>
                                        <p:strVal val="visible"/>
                                      </p:to>
                                    </p:set>
                                    <p:animEffect transition="in" filter="blinds(horizontal)">
                                      <p:cBhvr>
                                        <p:cTn dur="500" id="31"/>
                                        <p:tgtEl>
                                          <p:spTgt spid="1049452">
                                            <p:txEl>
                                              <p:charRg st="139" end="141"/>
                                            </p:txEl>
                                          </p:spTgt>
                                        </p:tgtEl>
                                      </p:cBhvr>
                                    </p:animEffect>
                                  </p:childTnLst>
                                </p:cTn>
                              </p:par>
                              <p:par>
                                <p:cTn fill="hold" id="32" nodeType="withEffect" presetClass="entr" presetID="3" presetSubtype="10">
                                  <p:stCondLst>
                                    <p:cond delay="0"/>
                                  </p:stCondLst>
                                  <p:childTnLst>
                                    <p:set>
                                      <p:cBhvr>
                                        <p:cTn dur="1" fill="hold" id="33">
                                          <p:stCondLst>
                                            <p:cond delay="0"/>
                                          </p:stCondLst>
                                        </p:cTn>
                                        <p:tgtEl>
                                          <p:spTgt spid="1049452">
                                            <p:txEl>
                                              <p:charRg st="141" end="164"/>
                                            </p:txEl>
                                          </p:spTgt>
                                        </p:tgtEl>
                                        <p:attrNameLst>
                                          <p:attrName>style.visibility</p:attrName>
                                        </p:attrNameLst>
                                      </p:cBhvr>
                                      <p:to>
                                        <p:strVal val="visible"/>
                                      </p:to>
                                    </p:set>
                                    <p:animEffect transition="in" filter="blinds(horizontal)">
                                      <p:cBhvr>
                                        <p:cTn dur="500" id="34"/>
                                        <p:tgtEl>
                                          <p:spTgt spid="1049452">
                                            <p:txEl>
                                              <p:charRg st="141" end="164"/>
                                            </p:txEl>
                                          </p:spTgt>
                                        </p:tgtEl>
                                      </p:cBhvr>
                                    </p:animEffect>
                                  </p:childTnLst>
                                </p:cTn>
                              </p:par>
                            </p:childTnLst>
                          </p:cTn>
                        </p:par>
                      </p:childTnLst>
                    </p:cTn>
                  </p:par>
                  <p:par>
                    <p:cTn fill="hold" id="35" nodeType="clickPar">
                      <p:stCondLst>
                        <p:cond delay="indefinite"/>
                      </p:stCondLst>
                      <p:childTnLst>
                        <p:par>
                          <p:cTn fill="hold" id="36" nodeType="withGroup">
                            <p:stCondLst>
                              <p:cond delay="0"/>
                            </p:stCondLst>
                            <p:childTnLst>
                              <p:par>
                                <p:cTn fill="hold" id="37" nodeType="clickEffect" presetClass="entr" presetID="3" presetSubtype="10">
                                  <p:stCondLst>
                                    <p:cond delay="0"/>
                                  </p:stCondLst>
                                  <p:childTnLst>
                                    <p:set>
                                      <p:cBhvr>
                                        <p:cTn dur="1" fill="hold" id="38">
                                          <p:stCondLst>
                                            <p:cond delay="0"/>
                                          </p:stCondLst>
                                        </p:cTn>
                                        <p:tgtEl>
                                          <p:spTgt spid="1049453">
                                            <p:txEl>
                                              <p:charRg st="0" end="4"/>
                                            </p:txEl>
                                          </p:spTgt>
                                        </p:tgtEl>
                                        <p:attrNameLst>
                                          <p:attrName>style.visibility</p:attrName>
                                        </p:attrNameLst>
                                      </p:cBhvr>
                                      <p:to>
                                        <p:strVal val="visible"/>
                                      </p:to>
                                    </p:set>
                                    <p:animEffect transition="in" filter="blinds(horizontal)">
                                      <p:cBhvr>
                                        <p:cTn dur="500" id="39"/>
                                        <p:tgtEl>
                                          <p:spTgt spid="1049453">
                                            <p:txEl>
                                              <p:charRg st="0" end="4"/>
                                            </p:txEl>
                                          </p:spTgt>
                                        </p:tgtEl>
                                      </p:cBhvr>
                                    </p:animEffect>
                                  </p:childTnLst>
                                </p:cTn>
                              </p:par>
                              <p:par>
                                <p:cTn fill="hold" id="40" nodeType="withEffect" presetClass="entr" presetID="3" presetSubtype="10">
                                  <p:stCondLst>
                                    <p:cond delay="0"/>
                                  </p:stCondLst>
                                  <p:childTnLst>
                                    <p:set>
                                      <p:cBhvr>
                                        <p:cTn dur="1" fill="hold" id="41">
                                          <p:stCondLst>
                                            <p:cond delay="0"/>
                                          </p:stCondLst>
                                        </p:cTn>
                                        <p:tgtEl>
                                          <p:spTgt spid="1049453">
                                            <p:txEl>
                                              <p:charRg st="4" end="23"/>
                                            </p:txEl>
                                          </p:spTgt>
                                        </p:tgtEl>
                                        <p:attrNameLst>
                                          <p:attrName>style.visibility</p:attrName>
                                        </p:attrNameLst>
                                      </p:cBhvr>
                                      <p:to>
                                        <p:strVal val="visible"/>
                                      </p:to>
                                    </p:set>
                                    <p:animEffect transition="in" filter="blinds(horizontal)">
                                      <p:cBhvr>
                                        <p:cTn dur="500" id="42"/>
                                        <p:tgtEl>
                                          <p:spTgt spid="1049453">
                                            <p:txEl>
                                              <p:charRg st="4" end="23"/>
                                            </p:txEl>
                                          </p:spTgt>
                                        </p:tgtEl>
                                      </p:cBhvr>
                                    </p:animEffect>
                                  </p:childTnLst>
                                </p:cTn>
                              </p:par>
                              <p:par>
                                <p:cTn fill="hold" id="43" nodeType="withEffect" presetClass="entr" presetID="3" presetSubtype="10">
                                  <p:stCondLst>
                                    <p:cond delay="0"/>
                                  </p:stCondLst>
                                  <p:childTnLst>
                                    <p:set>
                                      <p:cBhvr>
                                        <p:cTn dur="1" fill="hold" id="44">
                                          <p:stCondLst>
                                            <p:cond delay="0"/>
                                          </p:stCondLst>
                                        </p:cTn>
                                        <p:tgtEl>
                                          <p:spTgt spid="1049453">
                                            <p:txEl>
                                              <p:charRg st="23" end="42"/>
                                            </p:txEl>
                                          </p:spTgt>
                                        </p:tgtEl>
                                        <p:attrNameLst>
                                          <p:attrName>style.visibility</p:attrName>
                                        </p:attrNameLst>
                                      </p:cBhvr>
                                      <p:to>
                                        <p:strVal val="visible"/>
                                      </p:to>
                                    </p:set>
                                    <p:animEffect transition="in" filter="blinds(horizontal)">
                                      <p:cBhvr>
                                        <p:cTn dur="500" id="45"/>
                                        <p:tgtEl>
                                          <p:spTgt spid="1049453">
                                            <p:txEl>
                                              <p:charRg st="23" end="42"/>
                                            </p:txEl>
                                          </p:spTgt>
                                        </p:tgtEl>
                                      </p:cBhvr>
                                    </p:animEffect>
                                  </p:childTnLst>
                                </p:cTn>
                              </p:par>
                              <p:par>
                                <p:cTn fill="hold" id="46" nodeType="withEffect" presetClass="entr" presetID="3" presetSubtype="10">
                                  <p:stCondLst>
                                    <p:cond delay="0"/>
                                  </p:stCondLst>
                                  <p:childTnLst>
                                    <p:set>
                                      <p:cBhvr>
                                        <p:cTn dur="1" fill="hold" id="47">
                                          <p:stCondLst>
                                            <p:cond delay="0"/>
                                          </p:stCondLst>
                                        </p:cTn>
                                        <p:tgtEl>
                                          <p:spTgt spid="1049453">
                                            <p:txEl>
                                              <p:charRg st="42" end="48"/>
                                            </p:txEl>
                                          </p:spTgt>
                                        </p:tgtEl>
                                        <p:attrNameLst>
                                          <p:attrName>style.visibility</p:attrName>
                                        </p:attrNameLst>
                                      </p:cBhvr>
                                      <p:to>
                                        <p:strVal val="visible"/>
                                      </p:to>
                                    </p:set>
                                    <p:animEffect transition="in" filter="blinds(horizontal)">
                                      <p:cBhvr>
                                        <p:cTn dur="500" id="48"/>
                                        <p:tgtEl>
                                          <p:spTgt spid="1049453">
                                            <p:txEl>
                                              <p:charRg st="42" end="48"/>
                                            </p:txEl>
                                          </p:spTgt>
                                        </p:tgtEl>
                                      </p:cBhvr>
                                    </p:animEffect>
                                  </p:childTnLst>
                                </p:cTn>
                              </p:par>
                              <p:par>
                                <p:cTn fill="hold" id="49" nodeType="withEffect" presetClass="entr" presetID="3" presetSubtype="10">
                                  <p:stCondLst>
                                    <p:cond delay="0"/>
                                  </p:stCondLst>
                                  <p:childTnLst>
                                    <p:set>
                                      <p:cBhvr>
                                        <p:cTn dur="1" fill="hold" id="50">
                                          <p:stCondLst>
                                            <p:cond delay="0"/>
                                          </p:stCondLst>
                                        </p:cTn>
                                        <p:tgtEl>
                                          <p:spTgt spid="1049453">
                                            <p:txEl>
                                              <p:charRg st="48" end="71"/>
                                            </p:txEl>
                                          </p:spTgt>
                                        </p:tgtEl>
                                        <p:attrNameLst>
                                          <p:attrName>style.visibility</p:attrName>
                                        </p:attrNameLst>
                                      </p:cBhvr>
                                      <p:to>
                                        <p:strVal val="visible"/>
                                      </p:to>
                                    </p:set>
                                    <p:animEffect transition="in" filter="blinds(horizontal)">
                                      <p:cBhvr>
                                        <p:cTn dur="500" id="51"/>
                                        <p:tgtEl>
                                          <p:spTgt spid="1049453">
                                            <p:txEl>
                                              <p:charRg st="48" end="71"/>
                                            </p:txEl>
                                          </p:spTgt>
                                        </p:tgtEl>
                                      </p:cBhvr>
                                    </p:animEffect>
                                  </p:childTnLst>
                                </p:cTn>
                              </p:par>
                              <p:par>
                                <p:cTn fill="hold" id="52" nodeType="withEffect" presetClass="entr" presetID="3" presetSubtype="10">
                                  <p:stCondLst>
                                    <p:cond delay="0"/>
                                  </p:stCondLst>
                                  <p:childTnLst>
                                    <p:set>
                                      <p:cBhvr>
                                        <p:cTn dur="1" fill="hold" id="53">
                                          <p:stCondLst>
                                            <p:cond delay="0"/>
                                          </p:stCondLst>
                                        </p:cTn>
                                        <p:tgtEl>
                                          <p:spTgt spid="1049453">
                                            <p:txEl>
                                              <p:charRg st="71" end="107"/>
                                            </p:txEl>
                                          </p:spTgt>
                                        </p:tgtEl>
                                        <p:attrNameLst>
                                          <p:attrName>style.visibility</p:attrName>
                                        </p:attrNameLst>
                                      </p:cBhvr>
                                      <p:to>
                                        <p:strVal val="visible"/>
                                      </p:to>
                                    </p:set>
                                    <p:animEffect transition="in" filter="blinds(horizontal)">
                                      <p:cBhvr>
                                        <p:cTn dur="500" id="54"/>
                                        <p:tgtEl>
                                          <p:spTgt spid="1049453">
                                            <p:txEl>
                                              <p:charRg st="71"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showMasterSp="1">
  <p:cSld>
    <p:spTree>
      <p:nvGrpSpPr>
        <p:cNvPr id="382" name=""/>
        <p:cNvGrpSpPr/>
        <p:nvPr/>
      </p:nvGrpSpPr>
      <p:grpSpPr>
        <a:xfrm rot="0">
          <a:off x="0" y="0"/>
          <a:ext cx="0" cy="0"/>
          <a:chOff x="0" y="0"/>
          <a:chExt cx="0" cy="0"/>
        </a:xfrm>
      </p:grpSpPr>
      <p:sp>
        <p:nvSpPr>
          <p:cNvPr id="1049457" name="标题 349185"/>
          <p:cNvSpPr/>
          <p:nvPr>
            <p:ph type="title" sz="full" idx="0"/>
          </p:nvPr>
        </p:nvSpPr>
        <p:spPr>
          <a:xfrm rot="0">
            <a:off x="1350962" y="-9525"/>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lang="en-US"/>
              <a:t>5.2.3 </a:t>
            </a:r>
            <a:r>
              <a:rPr altLang="en-US" lang="zh-CN"/>
              <a:t>循环结构</a:t>
            </a:r>
          </a:p>
        </p:txBody>
      </p:sp>
      <p:sp>
        <p:nvSpPr>
          <p:cNvPr id="1049458" name="文本占位符 349186"/>
          <p:cNvSpPr/>
          <p:nvPr>
            <p:ph type="body" sz="full" idx="1"/>
          </p:nvPr>
        </p:nvSpPr>
        <p:spPr>
          <a:xfrm rot="0">
            <a:off x="900112" y="1233487"/>
            <a:ext cx="795655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20000"/>
              </a:lnSpc>
              <a:buNone/>
            </a:pPr>
            <a:r>
              <a:rPr altLang="en-US" sz="2000" lang="zh-CN"/>
              <a:t>循环是指按照给定的条件，重复执行指定的语句，</a:t>
            </a:r>
            <a:r>
              <a:rPr altLang="zh-CN" sz="2000" lang="en-US"/>
              <a:t>Matlab</a:t>
            </a:r>
            <a:r>
              <a:rPr altLang="en-US" sz="2000" lang="zh-CN"/>
              <a:t>提供了两种</a:t>
            </a:r>
          </a:p>
          <a:p>
            <a:pPr eaLnBrk="1" hangingPunct="1" latinLnBrk="1" lvl="0">
              <a:lnSpc>
                <a:spcPct val="120000"/>
              </a:lnSpc>
              <a:buNone/>
            </a:pPr>
            <a:r>
              <a:rPr altLang="en-US" sz="2000" lang="zh-CN"/>
              <a:t>实现循环结构的语句：</a:t>
            </a:r>
            <a:r>
              <a:rPr altLang="zh-CN" sz="2000" lang="en-US">
                <a:solidFill>
                  <a:srgbClr val="0000FF"/>
                </a:solidFill>
              </a:rPr>
              <a:t>for</a:t>
            </a:r>
            <a:r>
              <a:rPr altLang="en-US" sz="2000" lang="zh-CN">
                <a:solidFill>
                  <a:srgbClr val="0000FF"/>
                </a:solidFill>
              </a:rPr>
              <a:t>语句和</a:t>
            </a:r>
            <a:r>
              <a:rPr altLang="zh-CN" sz="2000" lang="en-US">
                <a:solidFill>
                  <a:srgbClr val="0000FF"/>
                </a:solidFill>
              </a:rPr>
              <a:t>while</a:t>
            </a:r>
            <a:r>
              <a:rPr altLang="en-US" sz="2000" lang="zh-CN">
                <a:solidFill>
                  <a:srgbClr val="0000FF"/>
                </a:solidFill>
              </a:rPr>
              <a:t>语句</a:t>
            </a:r>
            <a:r>
              <a:rPr altLang="en-US" sz="2000" lang="zh-CN"/>
              <a:t>。</a:t>
            </a:r>
          </a:p>
          <a:p>
            <a:pPr eaLnBrk="1" hangingPunct="1" latinLnBrk="1" lvl="0">
              <a:lnSpc>
                <a:spcPct val="120000"/>
              </a:lnSpc>
              <a:buNone/>
            </a:pPr>
            <a:r>
              <a:rPr altLang="zh-CN" sz="2000" lang="en-US">
                <a:solidFill>
                  <a:srgbClr val="0000FF"/>
                </a:solidFill>
              </a:rPr>
              <a:t>1</a:t>
            </a:r>
            <a:r>
              <a:rPr altLang="en-US" sz="2000" lang="zh-CN">
                <a:solidFill>
                  <a:srgbClr val="0000FF"/>
                </a:solidFill>
              </a:rPr>
              <a:t>、</a:t>
            </a:r>
            <a:r>
              <a:rPr altLang="zh-CN" sz="2000" lang="en-US">
                <a:solidFill>
                  <a:srgbClr val="0000FF"/>
                </a:solidFill>
              </a:rPr>
              <a:t>for</a:t>
            </a:r>
            <a:r>
              <a:rPr altLang="en-US" sz="2000" lang="zh-CN">
                <a:solidFill>
                  <a:srgbClr val="0000FF"/>
                </a:solidFill>
              </a:rPr>
              <a:t>语句</a:t>
            </a:r>
          </a:p>
          <a:p>
            <a:pPr eaLnBrk="1" hangingPunct="1" latinLnBrk="1" lvl="0">
              <a:lnSpc>
                <a:spcPct val="120000"/>
              </a:lnSpc>
              <a:buNone/>
            </a:pPr>
            <a:r>
              <a:rPr altLang="zh-CN" sz="2000" lang="en-US">
                <a:solidFill>
                  <a:schemeClr val="hlink"/>
                </a:solidFill>
              </a:rPr>
              <a:t>for</a:t>
            </a:r>
            <a:r>
              <a:rPr altLang="en-US" sz="2000" lang="zh-CN">
                <a:solidFill>
                  <a:schemeClr val="hlink"/>
                </a:solidFill>
              </a:rPr>
              <a:t>语句的格式为：</a:t>
            </a:r>
          </a:p>
          <a:p>
            <a:pPr eaLnBrk="1" hangingPunct="1" latinLnBrk="1" lvl="0">
              <a:lnSpc>
                <a:spcPct val="120000"/>
              </a:lnSpc>
              <a:buNone/>
            </a:pPr>
            <a:r>
              <a:rPr altLang="zh-CN" sz="2000" lang="en-US">
                <a:solidFill>
                  <a:schemeClr val="hlink"/>
                </a:solidFill>
              </a:rPr>
              <a:t>for </a:t>
            </a:r>
            <a:r>
              <a:rPr altLang="en-US" sz="2000" lang="zh-CN">
                <a:solidFill>
                  <a:schemeClr val="hlink"/>
                </a:solidFill>
              </a:rPr>
              <a:t>循环变量 </a:t>
            </a:r>
            <a:r>
              <a:rPr altLang="zh-CN" sz="2000" lang="en-US">
                <a:solidFill>
                  <a:schemeClr val="hlink"/>
                </a:solidFill>
              </a:rPr>
              <a:t>=</a:t>
            </a:r>
            <a:r>
              <a:rPr altLang="en-US" sz="2000" lang="zh-CN">
                <a:solidFill>
                  <a:schemeClr val="hlink"/>
                </a:solidFill>
              </a:rPr>
              <a:t>表达式</a:t>
            </a:r>
            <a:r>
              <a:rPr altLang="zh-CN" sz="2000" lang="en-US">
                <a:solidFill>
                  <a:schemeClr val="hlink"/>
                </a:solidFill>
              </a:rPr>
              <a:t>1</a:t>
            </a:r>
            <a:r>
              <a:rPr altLang="en-US" sz="2000" lang="zh-CN">
                <a:solidFill>
                  <a:schemeClr val="hlink"/>
                </a:solidFill>
              </a:rPr>
              <a:t>：表达式</a:t>
            </a:r>
            <a:r>
              <a:rPr altLang="zh-CN" sz="2000" lang="en-US">
                <a:solidFill>
                  <a:schemeClr val="hlink"/>
                </a:solidFill>
              </a:rPr>
              <a:t>2</a:t>
            </a:r>
            <a:r>
              <a:rPr altLang="en-US" sz="2000" lang="zh-CN">
                <a:solidFill>
                  <a:schemeClr val="hlink"/>
                </a:solidFill>
              </a:rPr>
              <a:t>：表达式</a:t>
            </a:r>
            <a:r>
              <a:rPr altLang="zh-CN" sz="2000" lang="en-US">
                <a:solidFill>
                  <a:schemeClr val="hlink"/>
                </a:solidFill>
              </a:rPr>
              <a:t>3</a:t>
            </a:r>
          </a:p>
          <a:p>
            <a:pPr eaLnBrk="1" hangingPunct="1" latinLnBrk="1" lvl="0">
              <a:lnSpc>
                <a:spcPct val="120000"/>
              </a:lnSpc>
              <a:buNone/>
            </a:pPr>
            <a:r>
              <a:rPr altLang="zh-CN" sz="2000" lang="en-US">
                <a:solidFill>
                  <a:schemeClr val="hlink"/>
                </a:solidFill>
              </a:rPr>
              <a:t>    </a:t>
            </a:r>
            <a:r>
              <a:rPr altLang="en-US" sz="2000" lang="zh-CN">
                <a:solidFill>
                  <a:schemeClr val="hlink"/>
                </a:solidFill>
              </a:rPr>
              <a:t>循环体语句</a:t>
            </a:r>
          </a:p>
          <a:p>
            <a:pPr eaLnBrk="1" hangingPunct="1" latinLnBrk="1" lvl="0">
              <a:lnSpc>
                <a:spcPct val="120000"/>
              </a:lnSpc>
              <a:buNone/>
            </a:pPr>
            <a:r>
              <a:rPr altLang="zh-CN" sz="2000" lang="en-US">
                <a:solidFill>
                  <a:schemeClr val="hlink"/>
                </a:solidFill>
              </a:rPr>
              <a:t>end</a:t>
            </a:r>
          </a:p>
          <a:p>
            <a:pPr eaLnBrk="1" hangingPunct="1" latinLnBrk="1" lvl="0">
              <a:lnSpc>
                <a:spcPct val="120000"/>
              </a:lnSpc>
              <a:buNone/>
            </a:pPr>
            <a:r>
              <a:rPr altLang="en-US" sz="2000" lang="zh-CN"/>
              <a:t>其中表达式</a:t>
            </a:r>
            <a:r>
              <a:rPr altLang="zh-CN" sz="2000" lang="en-US"/>
              <a:t>1</a:t>
            </a:r>
            <a:r>
              <a:rPr altLang="en-US" sz="2000" lang="zh-CN"/>
              <a:t>的值为循环变量的初值，表达式</a:t>
            </a:r>
            <a:r>
              <a:rPr altLang="zh-CN" sz="2000" lang="en-US"/>
              <a:t>2</a:t>
            </a:r>
            <a:r>
              <a:rPr altLang="en-US" sz="2000" lang="zh-CN"/>
              <a:t>的值为步长，表达式</a:t>
            </a:r>
            <a:r>
              <a:rPr altLang="zh-CN" sz="2000" lang="en-US"/>
              <a:t>3</a:t>
            </a:r>
            <a:r>
              <a:rPr altLang="en-US" sz="2000" lang="zh-CN"/>
              <a:t>的值为循环变量的终值。步长为</a:t>
            </a:r>
            <a:r>
              <a:rPr altLang="zh-CN" sz="2000" lang="en-US"/>
              <a:t>1</a:t>
            </a:r>
            <a:r>
              <a:rPr altLang="en-US" sz="2000" lang="zh-CN"/>
              <a:t>时，表达式</a:t>
            </a:r>
            <a:r>
              <a:rPr altLang="zh-CN" sz="2000" lang="en-US"/>
              <a:t>2</a:t>
            </a:r>
            <a:r>
              <a:rPr altLang="en-US" sz="2000" lang="zh-CN"/>
              <a:t>可以省略。</a:t>
            </a:r>
          </a:p>
        </p:txBody>
      </p:sp>
      <p:sp>
        <p:nvSpPr>
          <p:cNvPr id="1049459"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460"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461"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136</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458">
                                            <p:txEl>
                                              <p:charRg st="59" end="67"/>
                                            </p:txEl>
                                          </p:spTgt>
                                        </p:tgtEl>
                                        <p:attrNameLst>
                                          <p:attrName>style.visibility</p:attrName>
                                        </p:attrNameLst>
                                      </p:cBhvr>
                                      <p:to>
                                        <p:strVal val="visible"/>
                                      </p:to>
                                    </p:set>
                                    <p:animEffect transition="in" filter="blinds(horizontal)">
                                      <p:cBhvr>
                                        <p:cTn dur="500" id="7"/>
                                        <p:tgtEl>
                                          <p:spTgt spid="1049458">
                                            <p:txEl>
                                              <p:charRg st="59" end="67"/>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458">
                                            <p:txEl>
                                              <p:charRg st="67" end="78"/>
                                            </p:txEl>
                                          </p:spTgt>
                                        </p:tgtEl>
                                        <p:attrNameLst>
                                          <p:attrName>style.visibility</p:attrName>
                                        </p:attrNameLst>
                                      </p:cBhvr>
                                      <p:to>
                                        <p:strVal val="visible"/>
                                      </p:to>
                                    </p:set>
                                    <p:animEffect transition="in" filter="blinds(horizontal)">
                                      <p:cBhvr>
                                        <p:cTn dur="500" id="10"/>
                                        <p:tgtEl>
                                          <p:spTgt spid="1049458">
                                            <p:txEl>
                                              <p:charRg st="67" end="78"/>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458">
                                            <p:txEl>
                                              <p:charRg st="78" end="103"/>
                                            </p:txEl>
                                          </p:spTgt>
                                        </p:tgtEl>
                                        <p:attrNameLst>
                                          <p:attrName>style.visibility</p:attrName>
                                        </p:attrNameLst>
                                      </p:cBhvr>
                                      <p:to>
                                        <p:strVal val="visible"/>
                                      </p:to>
                                    </p:set>
                                    <p:animEffect transition="in" filter="blinds(horizontal)">
                                      <p:cBhvr>
                                        <p:cTn dur="500" id="13"/>
                                        <p:tgtEl>
                                          <p:spTgt spid="1049458">
                                            <p:txEl>
                                              <p:charRg st="78" end="103"/>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458">
                                            <p:txEl>
                                              <p:charRg st="103" end="113"/>
                                            </p:txEl>
                                          </p:spTgt>
                                        </p:tgtEl>
                                        <p:attrNameLst>
                                          <p:attrName>style.visibility</p:attrName>
                                        </p:attrNameLst>
                                      </p:cBhvr>
                                      <p:to>
                                        <p:strVal val="visible"/>
                                      </p:to>
                                    </p:set>
                                    <p:animEffect transition="in" filter="blinds(horizontal)">
                                      <p:cBhvr>
                                        <p:cTn dur="500" id="16"/>
                                        <p:tgtEl>
                                          <p:spTgt spid="1049458">
                                            <p:txEl>
                                              <p:charRg st="103" end="113"/>
                                            </p:txEl>
                                          </p:spTgt>
                                        </p:tgtEl>
                                      </p:cBhvr>
                                    </p:animEffect>
                                  </p:childTnLst>
                                </p:cTn>
                              </p:par>
                              <p:par>
                                <p:cTn fill="hold" id="17" nodeType="withEffect" presetClass="entr" presetID="3" presetSubtype="10">
                                  <p:stCondLst>
                                    <p:cond delay="0"/>
                                  </p:stCondLst>
                                  <p:childTnLst>
                                    <p:set>
                                      <p:cBhvr>
                                        <p:cTn dur="1" fill="hold" id="18">
                                          <p:stCondLst>
                                            <p:cond delay="0"/>
                                          </p:stCondLst>
                                        </p:cTn>
                                        <p:tgtEl>
                                          <p:spTgt spid="1049458">
                                            <p:txEl>
                                              <p:charRg st="113" end="117"/>
                                            </p:txEl>
                                          </p:spTgt>
                                        </p:tgtEl>
                                        <p:attrNameLst>
                                          <p:attrName>style.visibility</p:attrName>
                                        </p:attrNameLst>
                                      </p:cBhvr>
                                      <p:to>
                                        <p:strVal val="visible"/>
                                      </p:to>
                                    </p:set>
                                    <p:animEffect transition="in" filter="blinds(horizontal)">
                                      <p:cBhvr>
                                        <p:cTn dur="500" id="19"/>
                                        <p:tgtEl>
                                          <p:spTgt spid="1049458">
                                            <p:txEl>
                                              <p:charRg st="113" end="117"/>
                                            </p:txEl>
                                          </p:spTgt>
                                        </p:tgtEl>
                                      </p:cBhvr>
                                    </p:animEffect>
                                  </p:childTnLst>
                                </p:cTn>
                              </p:par>
                            </p:childTnLst>
                          </p:cTn>
                        </p:par>
                      </p:childTnLst>
                    </p:cTn>
                  </p:par>
                  <p:par>
                    <p:cTn fill="hold" id="20" nodeType="clickPar">
                      <p:stCondLst>
                        <p:cond delay="indefinite"/>
                      </p:stCondLst>
                      <p:childTnLst>
                        <p:par>
                          <p:cTn fill="hold" id="21" nodeType="withGroup">
                            <p:stCondLst>
                              <p:cond delay="0"/>
                            </p:stCondLst>
                            <p:childTnLst>
                              <p:par>
                                <p:cTn fill="hold" id="22" nodeType="clickEffect" presetClass="entr" presetID="3" presetSubtype="10">
                                  <p:stCondLst>
                                    <p:cond delay="0"/>
                                  </p:stCondLst>
                                  <p:childTnLst>
                                    <p:set>
                                      <p:cBhvr>
                                        <p:cTn dur="1" fill="hold" id="23">
                                          <p:stCondLst>
                                            <p:cond delay="0"/>
                                          </p:stCondLst>
                                        </p:cTn>
                                        <p:tgtEl>
                                          <p:spTgt spid="1049458">
                                            <p:txEl>
                                              <p:charRg st="117" end="175"/>
                                            </p:txEl>
                                          </p:spTgt>
                                        </p:tgtEl>
                                        <p:attrNameLst>
                                          <p:attrName>style.visibility</p:attrName>
                                        </p:attrNameLst>
                                      </p:cBhvr>
                                      <p:to>
                                        <p:strVal val="visible"/>
                                      </p:to>
                                    </p:set>
                                    <p:animEffect transition="in" filter="blinds(horizontal)">
                                      <p:cBhvr>
                                        <p:cTn dur="500" id="24"/>
                                        <p:tgtEl>
                                          <p:spTgt spid="1049458">
                                            <p:txEl>
                                              <p:charRg st="117" end="1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showMasterSp="1">
  <p:cSld>
    <p:spTree>
      <p:nvGrpSpPr>
        <p:cNvPr id="383" name=""/>
        <p:cNvGrpSpPr/>
        <p:nvPr/>
      </p:nvGrpSpPr>
      <p:grpSpPr>
        <a:xfrm rot="0">
          <a:off x="0" y="0"/>
          <a:ext cx="0" cy="0"/>
          <a:chOff x="0" y="0"/>
          <a:chExt cx="0" cy="0"/>
        </a:xfrm>
      </p:grpSpPr>
      <p:sp>
        <p:nvSpPr>
          <p:cNvPr id="1049462" name="标题 350209"/>
          <p:cNvSpPr/>
          <p:nvPr>
            <p:ph type="title" sz="full" idx="0"/>
          </p:nvPr>
        </p:nvSpPr>
        <p:spPr>
          <a:xfrm rot="0">
            <a:off x="1168400" y="10160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lang="zh-CN"/>
              <a:t>例</a:t>
            </a:r>
            <a:r>
              <a:rPr altLang="zh-CN" lang="en-US"/>
              <a:t>5.7 </a:t>
            </a:r>
          </a:p>
        </p:txBody>
      </p:sp>
      <p:sp>
        <p:nvSpPr>
          <p:cNvPr id="1049463" name="文本占位符 350210"/>
          <p:cNvSpPr/>
          <p:nvPr>
            <p:ph type="body" sz="full" idx="1"/>
          </p:nvPr>
        </p:nvSpPr>
        <p:spPr>
          <a:xfrm rot="0">
            <a:off x="827087" y="123348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sz="2400" lang="zh-CN"/>
              <a:t>已知                              ，当</a:t>
            </a:r>
            <a:r>
              <a:rPr altLang="zh-CN" sz="2400" lang="en-US"/>
              <a:t>n=100</a:t>
            </a:r>
            <a:r>
              <a:rPr altLang="en-US" sz="2400" lang="zh-CN"/>
              <a:t>时，求</a:t>
            </a:r>
            <a:r>
              <a:rPr altLang="zh-CN" sz="2400" lang="en-US"/>
              <a:t>y</a:t>
            </a:r>
            <a:r>
              <a:rPr altLang="en-US" sz="2400" lang="zh-CN"/>
              <a:t>的值。</a:t>
            </a:r>
          </a:p>
          <a:p>
            <a:pPr eaLnBrk="1" hangingPunct="1" latinLnBrk="1" lvl="0">
              <a:buNone/>
            </a:pPr>
            <a:endParaRPr altLang="en-US" sz="2400" lang="zh-CN"/>
          </a:p>
          <a:p>
            <a:pPr eaLnBrk="1" hangingPunct="1" latinLnBrk="1" lvl="0">
              <a:buNone/>
            </a:pPr>
            <a:r>
              <a:rPr altLang="en-US" sz="2400" lang="zh-CN">
                <a:solidFill>
                  <a:srgbClr val="0000FF"/>
                </a:solidFill>
              </a:rPr>
              <a:t>程序如下：</a:t>
            </a:r>
          </a:p>
          <a:p>
            <a:pPr eaLnBrk="1" hangingPunct="1" latinLnBrk="1" lvl="0">
              <a:buNone/>
            </a:pPr>
            <a:r>
              <a:rPr altLang="zh-CN" sz="2400" lang="en-US">
                <a:solidFill>
                  <a:schemeClr val="hlink"/>
                </a:solidFill>
              </a:rPr>
              <a:t>y = 0;n = 100;</a:t>
            </a:r>
          </a:p>
          <a:p>
            <a:pPr eaLnBrk="1" hangingPunct="1" latinLnBrk="1" lvl="0">
              <a:buNone/>
            </a:pPr>
            <a:r>
              <a:rPr altLang="zh-CN" sz="2400" lang="en-US">
                <a:solidFill>
                  <a:schemeClr val="hlink"/>
                </a:solidFill>
              </a:rPr>
              <a:t>for i=1:n</a:t>
            </a:r>
          </a:p>
          <a:p>
            <a:pPr eaLnBrk="1" hangingPunct="1" latinLnBrk="1" lvl="0">
              <a:buNone/>
            </a:pPr>
            <a:r>
              <a:rPr altLang="zh-CN" sz="2400" lang="en-US">
                <a:solidFill>
                  <a:schemeClr val="hlink"/>
                </a:solidFill>
              </a:rPr>
              <a:t>    y = y+1/i/i;</a:t>
            </a:r>
          </a:p>
          <a:p>
            <a:pPr eaLnBrk="1" hangingPunct="1" latinLnBrk="1" lvl="0">
              <a:buNone/>
            </a:pPr>
            <a:r>
              <a:rPr altLang="zh-CN" sz="2400" lang="en-US">
                <a:solidFill>
                  <a:schemeClr val="hlink"/>
                </a:solidFill>
              </a:rPr>
              <a:t>end</a:t>
            </a:r>
          </a:p>
          <a:p>
            <a:pPr eaLnBrk="1" hangingPunct="1" latinLnBrk="1" lvl="0">
              <a:buNone/>
            </a:pPr>
            <a:r>
              <a:rPr altLang="zh-CN" sz="2400" lang="en-US">
                <a:solidFill>
                  <a:schemeClr val="hlink"/>
                </a:solidFill>
              </a:rPr>
              <a:t>y</a:t>
            </a:r>
          </a:p>
          <a:p>
            <a:pPr eaLnBrk="1" hangingPunct="1" latinLnBrk="1" lvl="0">
              <a:buNone/>
            </a:pPr>
            <a:r>
              <a:rPr altLang="en-US" sz="2400" lang="zh-CN"/>
              <a:t>输出结果为：</a:t>
            </a:r>
          </a:p>
          <a:p>
            <a:pPr eaLnBrk="1" hangingPunct="1" latinLnBrk="1" lvl="0">
              <a:buNone/>
            </a:pPr>
            <a:r>
              <a:rPr altLang="zh-CN" sz="2400" lang="en-US"/>
              <a:t>y = </a:t>
            </a:r>
          </a:p>
          <a:p>
            <a:pPr eaLnBrk="1" hangingPunct="1" latinLnBrk="1" lvl="0">
              <a:buNone/>
            </a:pPr>
            <a:r>
              <a:rPr altLang="zh-CN" sz="2400" lang="en-US"/>
              <a:t>      1.6350</a:t>
            </a:r>
          </a:p>
          <a:p>
            <a:pPr eaLnBrk="1" hangingPunct="1" latinLnBrk="1" lvl="0">
              <a:buNone/>
            </a:pPr>
            <a:endParaRPr altLang="zh-CN" sz="2400" lang="en-US"/>
          </a:p>
        </p:txBody>
      </p:sp>
      <p:graphicFrame>
        <p:nvGraphicFramePr>
          <p:cNvPr id="4194328" name=""/>
          <p:cNvGraphicFramePr>
            <a:graphicFrameLocks/>
          </p:cNvGraphicFramePr>
          <p:nvPr/>
        </p:nvGraphicFramePr>
        <p:xfrm rot="0">
          <a:off x="1511300" y="1125537"/>
          <a:ext cx="2757487" cy="627062"/>
        </p:xfrm>
        <a:graphic>
          <a:graphicData uri="http://schemas.openxmlformats.org/presentationml/2006/ole">
            <mc:AlternateContent xmlns:mc="http://schemas.openxmlformats.org/markup-compatibility/2006">
              <mc:Choice xmlns:v="urn:schemas-microsoft-com:vml" Requires="v">
                <p:oleObj r:id="rId1" spid="" imgH="627062" imgW="2757487" showAsIcon="0" progId="Equation.DSMT4">
                  <p:embed followColorScheme="full"/>
                  <p:pic>
                    <p:nvPicPr>
                      <p:cNvPr id="2097215" name="对象 350211"/>
                      <p:cNvPicPr>
                        <a:picLocks/>
                      </p:cNvPicPr>
                      <p:nvPr/>
                    </p:nvPicPr>
                    <p:blipFill>
                      <a:blip xmlns:r="http://schemas.openxmlformats.org/officeDocument/2006/relationships" r:embed="rId2"/>
                      <a:srcRect l="0" t="0" r="0" b="0"/>
                      <a:stretch>
                        <a:fillRect/>
                      </a:stretch>
                    </p:blipFill>
                    <p:spPr>
                      <a:xfrm rot="0">
                        <a:off x="1511300" y="1125537"/>
                        <a:ext cx="2757487" cy="627062"/>
                      </a:xfrm>
                      <a:prstGeom prst="rect"/>
                      <a:noFill/>
                      <a:ln>
                        <a:noFill/>
                      </a:ln>
                    </p:spPr>
                  </p:pic>
                </p:oleObj>
              </mc:Choice>
              <mc:Fallback>
                <p:oleObj r:id="rId1" spid="" imgH="627062" imgW="2757487" showAsIcon="0" progId="Equation.DSMT4">
                  <p:embed followColorScheme="full"/>
                  <p:pic>
                    <p:nvPicPr>
                      <p:cNvPr id="2097215" name="对象 350211"/>
                      <p:cNvPicPr>
                        <a:picLocks/>
                      </p:cNvPicPr>
                      <p:nvPr/>
                    </p:nvPicPr>
                    <p:blipFill>
                      <a:blip xmlns:r="http://schemas.openxmlformats.org/officeDocument/2006/relationships" r:embed="rId2"/>
                      <a:srcRect l="0" t="0" r="0" b="0"/>
                      <a:stretch>
                        <a:fillRect/>
                      </a:stretch>
                    </p:blipFill>
                    <p:spPr>
                      <a:xfrm rot="0">
                        <a:off x="1511300" y="1125537"/>
                        <a:ext cx="2757487" cy="627062"/>
                      </a:xfrm>
                      <a:prstGeom prst="rect"/>
                      <a:noFill/>
                      <a:ln>
                        <a:noFill/>
                      </a:ln>
                    </p:spPr>
                  </p:pic>
                </p:oleObj>
              </mc:Fallback>
            </mc:AlternateContent>
          </a:graphicData>
        </a:graphic>
      </p:graphicFrame>
      <p:sp>
        <p:nvSpPr>
          <p:cNvPr id="1049464" name="矩形 350212"/>
          <p:cNvSpPr/>
          <p:nvPr/>
        </p:nvSpPr>
        <p:spPr>
          <a:xfrm rot="0">
            <a:off x="3346450" y="2355850"/>
            <a:ext cx="5684837" cy="3132137"/>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609600" latinLnBrk="1" lvl="0" marL="609600">
              <a:buNone/>
            </a:pPr>
            <a:r>
              <a:rPr altLang="en-US" sz="2400" lang="zh-CN">
                <a:latin typeface="Arial" pitchFamily="34" charset="0"/>
              </a:rPr>
              <a:t>利用</a:t>
            </a:r>
            <a:r>
              <a:rPr altLang="zh-CN" sz="2400" lang="en-US"/>
              <a:t>Matlab</a:t>
            </a:r>
            <a:r>
              <a:rPr altLang="en-US" sz="2400" lang="zh-CN">
                <a:latin typeface="Arial" pitchFamily="34" charset="0"/>
              </a:rPr>
              <a:t>的特点，常用向量运算来代替</a:t>
            </a:r>
          </a:p>
          <a:p>
            <a:pPr eaLnBrk="1" hangingPunct="1" indent="-609600" latinLnBrk="1" lvl="0" marL="609600">
              <a:buNone/>
            </a:pPr>
            <a:r>
              <a:rPr altLang="en-US" sz="2400" lang="zh-CN">
                <a:latin typeface="Arial" pitchFamily="34" charset="0"/>
              </a:rPr>
              <a:t>循环操作，程序可以如下</a:t>
            </a:r>
            <a:r>
              <a:rPr altLang="zh-CN" sz="2400" lang="en-US"/>
              <a:t>:</a:t>
            </a:r>
          </a:p>
          <a:p>
            <a:pPr eaLnBrk="1" hangingPunct="1" indent="-609600" latinLnBrk="1" lvl="0" marL="609600">
              <a:buNone/>
            </a:pPr>
            <a:r>
              <a:rPr altLang="zh-CN" sz="2400" lang="en-US">
                <a:solidFill>
                  <a:schemeClr val="hlink"/>
                </a:solidFill>
              </a:rPr>
              <a:t>n = 100;</a:t>
            </a:r>
          </a:p>
          <a:p>
            <a:pPr eaLnBrk="1" hangingPunct="1" indent="-609600" latinLnBrk="1" lvl="0" marL="609600">
              <a:buNone/>
            </a:pPr>
            <a:r>
              <a:rPr altLang="zh-CN" sz="2400" lang="en-US">
                <a:solidFill>
                  <a:schemeClr val="hlink"/>
                </a:solidFill>
              </a:rPr>
              <a:t>i = 1:n;</a:t>
            </a:r>
          </a:p>
          <a:p>
            <a:pPr eaLnBrk="1" hangingPunct="1" indent="-609600" latinLnBrk="1" lvl="0" marL="609600">
              <a:buNone/>
            </a:pPr>
            <a:r>
              <a:rPr altLang="zh-CN" sz="2400" lang="en-US">
                <a:solidFill>
                  <a:schemeClr val="hlink"/>
                </a:solidFill>
              </a:rPr>
              <a:t>f = 1./i.^2;</a:t>
            </a:r>
          </a:p>
          <a:p>
            <a:pPr eaLnBrk="1" hangingPunct="1" indent="-609600" latinLnBrk="1" lvl="0" marL="609600">
              <a:buNone/>
            </a:pPr>
            <a:r>
              <a:rPr altLang="zh-CN" sz="2400" lang="en-US">
                <a:solidFill>
                  <a:schemeClr val="hlink"/>
                </a:solidFill>
              </a:rPr>
              <a:t>y = sum(f)</a:t>
            </a:r>
          </a:p>
        </p:txBody>
      </p:sp>
      <p:sp>
        <p:nvSpPr>
          <p:cNvPr id="1049465"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466"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467"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137</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463">
                                            <p:txEl>
                                              <p:charRg st="48" end="54"/>
                                            </p:txEl>
                                          </p:spTgt>
                                        </p:tgtEl>
                                        <p:attrNameLst>
                                          <p:attrName>style.visibility</p:attrName>
                                        </p:attrNameLst>
                                      </p:cBhvr>
                                      <p:to>
                                        <p:strVal val="visible"/>
                                      </p:to>
                                    </p:set>
                                    <p:animEffect transition="in" filter="blinds(horizontal)">
                                      <p:cBhvr>
                                        <p:cTn dur="500" id="7"/>
                                        <p:tgtEl>
                                          <p:spTgt spid="1049463">
                                            <p:txEl>
                                              <p:charRg st="48" end="54"/>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463">
                                            <p:txEl>
                                              <p:charRg st="54" end="69"/>
                                            </p:txEl>
                                          </p:spTgt>
                                        </p:tgtEl>
                                        <p:attrNameLst>
                                          <p:attrName>style.visibility</p:attrName>
                                        </p:attrNameLst>
                                      </p:cBhvr>
                                      <p:to>
                                        <p:strVal val="visible"/>
                                      </p:to>
                                    </p:set>
                                    <p:animEffect transition="in" filter="blinds(horizontal)">
                                      <p:cBhvr>
                                        <p:cTn dur="500" id="10"/>
                                        <p:tgtEl>
                                          <p:spTgt spid="1049463">
                                            <p:txEl>
                                              <p:charRg st="54" end="69"/>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463">
                                            <p:txEl>
                                              <p:charRg st="69" end="79"/>
                                            </p:txEl>
                                          </p:spTgt>
                                        </p:tgtEl>
                                        <p:attrNameLst>
                                          <p:attrName>style.visibility</p:attrName>
                                        </p:attrNameLst>
                                      </p:cBhvr>
                                      <p:to>
                                        <p:strVal val="visible"/>
                                      </p:to>
                                    </p:set>
                                    <p:animEffect transition="in" filter="blinds(horizontal)">
                                      <p:cBhvr>
                                        <p:cTn dur="500" id="13"/>
                                        <p:tgtEl>
                                          <p:spTgt spid="1049463">
                                            <p:txEl>
                                              <p:charRg st="69" end="79"/>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463">
                                            <p:txEl>
                                              <p:charRg st="79" end="96"/>
                                            </p:txEl>
                                          </p:spTgt>
                                        </p:tgtEl>
                                        <p:attrNameLst>
                                          <p:attrName>style.visibility</p:attrName>
                                        </p:attrNameLst>
                                      </p:cBhvr>
                                      <p:to>
                                        <p:strVal val="visible"/>
                                      </p:to>
                                    </p:set>
                                    <p:animEffect transition="in" filter="blinds(horizontal)">
                                      <p:cBhvr>
                                        <p:cTn dur="500" id="16"/>
                                        <p:tgtEl>
                                          <p:spTgt spid="1049463">
                                            <p:txEl>
                                              <p:charRg st="79" end="96"/>
                                            </p:txEl>
                                          </p:spTgt>
                                        </p:tgtEl>
                                      </p:cBhvr>
                                    </p:animEffect>
                                  </p:childTnLst>
                                </p:cTn>
                              </p:par>
                              <p:par>
                                <p:cTn fill="hold" id="17" nodeType="withEffect" presetClass="entr" presetID="3" presetSubtype="10">
                                  <p:stCondLst>
                                    <p:cond delay="0"/>
                                  </p:stCondLst>
                                  <p:childTnLst>
                                    <p:set>
                                      <p:cBhvr>
                                        <p:cTn dur="1" fill="hold" id="18">
                                          <p:stCondLst>
                                            <p:cond delay="0"/>
                                          </p:stCondLst>
                                        </p:cTn>
                                        <p:tgtEl>
                                          <p:spTgt spid="1049463">
                                            <p:txEl>
                                              <p:charRg st="96" end="100"/>
                                            </p:txEl>
                                          </p:spTgt>
                                        </p:tgtEl>
                                        <p:attrNameLst>
                                          <p:attrName>style.visibility</p:attrName>
                                        </p:attrNameLst>
                                      </p:cBhvr>
                                      <p:to>
                                        <p:strVal val="visible"/>
                                      </p:to>
                                    </p:set>
                                    <p:animEffect transition="in" filter="blinds(horizontal)">
                                      <p:cBhvr>
                                        <p:cTn dur="500" id="19"/>
                                        <p:tgtEl>
                                          <p:spTgt spid="1049463">
                                            <p:txEl>
                                              <p:charRg st="96" end="100"/>
                                            </p:txEl>
                                          </p:spTgt>
                                        </p:tgtEl>
                                      </p:cBhvr>
                                    </p:animEffect>
                                  </p:childTnLst>
                                </p:cTn>
                              </p:par>
                              <p:par>
                                <p:cTn fill="hold" id="20" nodeType="withEffect" presetClass="entr" presetID="3" presetSubtype="10">
                                  <p:stCondLst>
                                    <p:cond delay="0"/>
                                  </p:stCondLst>
                                  <p:childTnLst>
                                    <p:set>
                                      <p:cBhvr>
                                        <p:cTn dur="1" fill="hold" id="21">
                                          <p:stCondLst>
                                            <p:cond delay="0"/>
                                          </p:stCondLst>
                                        </p:cTn>
                                        <p:tgtEl>
                                          <p:spTgt spid="1049463">
                                            <p:txEl>
                                              <p:charRg st="100" end="102"/>
                                            </p:txEl>
                                          </p:spTgt>
                                        </p:tgtEl>
                                        <p:attrNameLst>
                                          <p:attrName>style.visibility</p:attrName>
                                        </p:attrNameLst>
                                      </p:cBhvr>
                                      <p:to>
                                        <p:strVal val="visible"/>
                                      </p:to>
                                    </p:set>
                                    <p:animEffect transition="in" filter="blinds(horizontal)">
                                      <p:cBhvr>
                                        <p:cTn dur="500" id="22"/>
                                        <p:tgtEl>
                                          <p:spTgt spid="1049463">
                                            <p:txEl>
                                              <p:charRg st="100" end="102"/>
                                            </p:txEl>
                                          </p:spTgt>
                                        </p:tgtEl>
                                      </p:cBhvr>
                                    </p:animEffect>
                                  </p:childTnLst>
                                </p:cTn>
                              </p:par>
                              <p:par>
                                <p:cTn fill="hold" id="23" nodeType="withEffect" presetClass="entr" presetID="3" presetSubtype="10">
                                  <p:stCondLst>
                                    <p:cond delay="0"/>
                                  </p:stCondLst>
                                  <p:childTnLst>
                                    <p:set>
                                      <p:cBhvr>
                                        <p:cTn dur="1" fill="hold" id="24">
                                          <p:stCondLst>
                                            <p:cond delay="0"/>
                                          </p:stCondLst>
                                        </p:cTn>
                                        <p:tgtEl>
                                          <p:spTgt spid="1049463">
                                            <p:txEl>
                                              <p:charRg st="102" end="109"/>
                                            </p:txEl>
                                          </p:spTgt>
                                        </p:tgtEl>
                                        <p:attrNameLst>
                                          <p:attrName>style.visibility</p:attrName>
                                        </p:attrNameLst>
                                      </p:cBhvr>
                                      <p:to>
                                        <p:strVal val="visible"/>
                                      </p:to>
                                    </p:set>
                                    <p:animEffect transition="in" filter="blinds(horizontal)">
                                      <p:cBhvr>
                                        <p:cTn dur="500" id="25"/>
                                        <p:tgtEl>
                                          <p:spTgt spid="1049463">
                                            <p:txEl>
                                              <p:charRg st="102" end="109"/>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9463">
                                            <p:txEl>
                                              <p:charRg st="109" end="114"/>
                                            </p:txEl>
                                          </p:spTgt>
                                        </p:tgtEl>
                                        <p:attrNameLst>
                                          <p:attrName>style.visibility</p:attrName>
                                        </p:attrNameLst>
                                      </p:cBhvr>
                                      <p:to>
                                        <p:strVal val="visible"/>
                                      </p:to>
                                    </p:set>
                                    <p:animEffect transition="in" filter="blinds(horizontal)">
                                      <p:cBhvr>
                                        <p:cTn dur="500" id="28"/>
                                        <p:tgtEl>
                                          <p:spTgt spid="1049463">
                                            <p:txEl>
                                              <p:charRg st="109" end="114"/>
                                            </p:txEl>
                                          </p:spTgt>
                                        </p:tgtEl>
                                      </p:cBhvr>
                                    </p:animEffect>
                                  </p:childTnLst>
                                </p:cTn>
                              </p:par>
                              <p:par>
                                <p:cTn fill="hold" id="29" nodeType="withEffect" presetClass="entr" presetID="3" presetSubtype="10">
                                  <p:stCondLst>
                                    <p:cond delay="0"/>
                                  </p:stCondLst>
                                  <p:childTnLst>
                                    <p:set>
                                      <p:cBhvr>
                                        <p:cTn dur="1" fill="hold" id="30">
                                          <p:stCondLst>
                                            <p:cond delay="0"/>
                                          </p:stCondLst>
                                        </p:cTn>
                                        <p:tgtEl>
                                          <p:spTgt spid="1049463">
                                            <p:txEl>
                                              <p:charRg st="114" end="127"/>
                                            </p:txEl>
                                          </p:spTgt>
                                        </p:tgtEl>
                                        <p:attrNameLst>
                                          <p:attrName>style.visibility</p:attrName>
                                        </p:attrNameLst>
                                      </p:cBhvr>
                                      <p:to>
                                        <p:strVal val="visible"/>
                                      </p:to>
                                    </p:set>
                                    <p:animEffect transition="in" filter="blinds(horizontal)">
                                      <p:cBhvr>
                                        <p:cTn dur="500" id="31"/>
                                        <p:tgtEl>
                                          <p:spTgt spid="1049463">
                                            <p:txEl>
                                              <p:charRg st="114" end="127"/>
                                            </p:txEl>
                                          </p:spTgt>
                                        </p:tgtEl>
                                      </p:cBhvr>
                                    </p:animEffect>
                                  </p:childTnLst>
                                </p:cTn>
                              </p:par>
                            </p:childTnLst>
                          </p:cTn>
                        </p:par>
                      </p:childTnLst>
                    </p:cTn>
                  </p:par>
                  <p:par>
                    <p:cTn fill="hold" id="32" nodeType="clickPar">
                      <p:stCondLst>
                        <p:cond delay="indefinite"/>
                      </p:stCondLst>
                      <p:childTnLst>
                        <p:par>
                          <p:cTn fill="hold" id="33" nodeType="withGroup">
                            <p:stCondLst>
                              <p:cond delay="0"/>
                            </p:stCondLst>
                            <p:childTnLst>
                              <p:par>
                                <p:cTn fill="hold" id="34" nodeType="clickEffect" presetClass="entr" presetID="3" presetSubtype="10">
                                  <p:stCondLst>
                                    <p:cond delay="0"/>
                                  </p:stCondLst>
                                  <p:childTnLst>
                                    <p:set>
                                      <p:cBhvr>
                                        <p:cTn dur="1" fill="hold" id="35">
                                          <p:stCondLst>
                                            <p:cond delay="0"/>
                                          </p:stCondLst>
                                        </p:cTn>
                                        <p:tgtEl>
                                          <p:spTgt spid="1049464">
                                            <p:txEl>
                                              <p:charRg st="0" end="22"/>
                                            </p:txEl>
                                          </p:spTgt>
                                        </p:tgtEl>
                                        <p:attrNameLst>
                                          <p:attrName>style.visibility</p:attrName>
                                        </p:attrNameLst>
                                      </p:cBhvr>
                                      <p:to>
                                        <p:strVal val="visible"/>
                                      </p:to>
                                    </p:set>
                                    <p:animEffect transition="in" filter="blinds(horizontal)">
                                      <p:cBhvr>
                                        <p:cTn dur="500" id="36"/>
                                        <p:tgtEl>
                                          <p:spTgt spid="1049464">
                                            <p:txEl>
                                              <p:charRg st="0" end="22"/>
                                            </p:txEl>
                                          </p:spTgt>
                                        </p:tgtEl>
                                      </p:cBhvr>
                                    </p:animEffect>
                                  </p:childTnLst>
                                </p:cTn>
                              </p:par>
                              <p:par>
                                <p:cTn fill="hold" id="37" nodeType="withEffect" presetClass="entr" presetID="3" presetSubtype="10">
                                  <p:stCondLst>
                                    <p:cond delay="0"/>
                                  </p:stCondLst>
                                  <p:childTnLst>
                                    <p:set>
                                      <p:cBhvr>
                                        <p:cTn dur="1" fill="hold" id="38">
                                          <p:stCondLst>
                                            <p:cond delay="0"/>
                                          </p:stCondLst>
                                        </p:cTn>
                                        <p:tgtEl>
                                          <p:spTgt spid="1049464">
                                            <p:txEl>
                                              <p:charRg st="22" end="35"/>
                                            </p:txEl>
                                          </p:spTgt>
                                        </p:tgtEl>
                                        <p:attrNameLst>
                                          <p:attrName>style.visibility</p:attrName>
                                        </p:attrNameLst>
                                      </p:cBhvr>
                                      <p:to>
                                        <p:strVal val="visible"/>
                                      </p:to>
                                    </p:set>
                                    <p:animEffect transition="in" filter="blinds(horizontal)">
                                      <p:cBhvr>
                                        <p:cTn dur="500" id="39"/>
                                        <p:tgtEl>
                                          <p:spTgt spid="1049464">
                                            <p:txEl>
                                              <p:charRg st="22" end="35"/>
                                            </p:txEl>
                                          </p:spTgt>
                                        </p:tgtEl>
                                      </p:cBhvr>
                                    </p:animEffect>
                                  </p:childTnLst>
                                </p:cTn>
                              </p:par>
                              <p:par>
                                <p:cTn fill="hold" id="40" nodeType="withEffect" presetClass="entr" presetID="3" presetSubtype="10">
                                  <p:stCondLst>
                                    <p:cond delay="0"/>
                                  </p:stCondLst>
                                  <p:childTnLst>
                                    <p:set>
                                      <p:cBhvr>
                                        <p:cTn dur="1" fill="hold" id="41">
                                          <p:stCondLst>
                                            <p:cond delay="0"/>
                                          </p:stCondLst>
                                        </p:cTn>
                                        <p:tgtEl>
                                          <p:spTgt spid="1049464">
                                            <p:txEl>
                                              <p:charRg st="35" end="44"/>
                                            </p:txEl>
                                          </p:spTgt>
                                        </p:tgtEl>
                                        <p:attrNameLst>
                                          <p:attrName>style.visibility</p:attrName>
                                        </p:attrNameLst>
                                      </p:cBhvr>
                                      <p:to>
                                        <p:strVal val="visible"/>
                                      </p:to>
                                    </p:set>
                                    <p:animEffect transition="in" filter="blinds(horizontal)">
                                      <p:cBhvr>
                                        <p:cTn dur="500" id="42"/>
                                        <p:tgtEl>
                                          <p:spTgt spid="1049464">
                                            <p:txEl>
                                              <p:charRg st="35" end="44"/>
                                            </p:txEl>
                                          </p:spTgt>
                                        </p:tgtEl>
                                      </p:cBhvr>
                                    </p:animEffect>
                                  </p:childTnLst>
                                </p:cTn>
                              </p:par>
                              <p:par>
                                <p:cTn fill="hold" id="43" nodeType="withEffect" presetClass="entr" presetID="3" presetSubtype="10">
                                  <p:stCondLst>
                                    <p:cond delay="0"/>
                                  </p:stCondLst>
                                  <p:childTnLst>
                                    <p:set>
                                      <p:cBhvr>
                                        <p:cTn dur="1" fill="hold" id="44">
                                          <p:stCondLst>
                                            <p:cond delay="0"/>
                                          </p:stCondLst>
                                        </p:cTn>
                                        <p:tgtEl>
                                          <p:spTgt spid="1049464">
                                            <p:txEl>
                                              <p:charRg st="44" end="53"/>
                                            </p:txEl>
                                          </p:spTgt>
                                        </p:tgtEl>
                                        <p:attrNameLst>
                                          <p:attrName>style.visibility</p:attrName>
                                        </p:attrNameLst>
                                      </p:cBhvr>
                                      <p:to>
                                        <p:strVal val="visible"/>
                                      </p:to>
                                    </p:set>
                                    <p:animEffect transition="in" filter="blinds(horizontal)">
                                      <p:cBhvr>
                                        <p:cTn dur="500" id="45"/>
                                        <p:tgtEl>
                                          <p:spTgt spid="1049464">
                                            <p:txEl>
                                              <p:charRg st="44" end="53"/>
                                            </p:txEl>
                                          </p:spTgt>
                                        </p:tgtEl>
                                      </p:cBhvr>
                                    </p:animEffect>
                                  </p:childTnLst>
                                </p:cTn>
                              </p:par>
                              <p:par>
                                <p:cTn fill="hold" id="46" nodeType="withEffect" presetClass="entr" presetID="3" presetSubtype="10">
                                  <p:stCondLst>
                                    <p:cond delay="0"/>
                                  </p:stCondLst>
                                  <p:childTnLst>
                                    <p:set>
                                      <p:cBhvr>
                                        <p:cTn dur="1" fill="hold" id="47">
                                          <p:stCondLst>
                                            <p:cond delay="0"/>
                                          </p:stCondLst>
                                        </p:cTn>
                                        <p:tgtEl>
                                          <p:spTgt spid="1049464">
                                            <p:txEl>
                                              <p:charRg st="53" end="66"/>
                                            </p:txEl>
                                          </p:spTgt>
                                        </p:tgtEl>
                                        <p:attrNameLst>
                                          <p:attrName>style.visibility</p:attrName>
                                        </p:attrNameLst>
                                      </p:cBhvr>
                                      <p:to>
                                        <p:strVal val="visible"/>
                                      </p:to>
                                    </p:set>
                                    <p:animEffect transition="in" filter="blinds(horizontal)">
                                      <p:cBhvr>
                                        <p:cTn dur="500" id="48"/>
                                        <p:tgtEl>
                                          <p:spTgt spid="1049464">
                                            <p:txEl>
                                              <p:charRg st="53" end="66"/>
                                            </p:txEl>
                                          </p:spTgt>
                                        </p:tgtEl>
                                      </p:cBhvr>
                                    </p:animEffect>
                                  </p:childTnLst>
                                </p:cTn>
                              </p:par>
                              <p:par>
                                <p:cTn fill="hold" id="49" nodeType="withEffect" presetClass="entr" presetID="3" presetSubtype="10">
                                  <p:stCondLst>
                                    <p:cond delay="0"/>
                                  </p:stCondLst>
                                  <p:childTnLst>
                                    <p:set>
                                      <p:cBhvr>
                                        <p:cTn dur="1" fill="hold" id="50">
                                          <p:stCondLst>
                                            <p:cond delay="0"/>
                                          </p:stCondLst>
                                        </p:cTn>
                                        <p:tgtEl>
                                          <p:spTgt spid="1049464">
                                            <p:txEl>
                                              <p:charRg st="66" end="77"/>
                                            </p:txEl>
                                          </p:spTgt>
                                        </p:tgtEl>
                                        <p:attrNameLst>
                                          <p:attrName>style.visibility</p:attrName>
                                        </p:attrNameLst>
                                      </p:cBhvr>
                                      <p:to>
                                        <p:strVal val="visible"/>
                                      </p:to>
                                    </p:set>
                                    <p:animEffect transition="in" filter="blinds(horizontal)">
                                      <p:cBhvr>
                                        <p:cTn dur="500" id="51"/>
                                        <p:tgtEl>
                                          <p:spTgt spid="1049464">
                                            <p:txEl>
                                              <p:charRg st="66" end="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showMasterSp="1">
  <p:cSld>
    <p:spTree>
      <p:nvGrpSpPr>
        <p:cNvPr id="386" name=""/>
        <p:cNvGrpSpPr/>
        <p:nvPr/>
      </p:nvGrpSpPr>
      <p:grpSpPr>
        <a:xfrm rot="0">
          <a:off x="0" y="0"/>
          <a:ext cx="0" cy="0"/>
          <a:chOff x="0" y="0"/>
          <a:chExt cx="0" cy="0"/>
        </a:xfrm>
      </p:grpSpPr>
      <p:sp>
        <p:nvSpPr>
          <p:cNvPr id="1049471" name="标题 351233"/>
          <p:cNvSpPr/>
          <p:nvPr>
            <p:ph type="title" sz="full" idx="0"/>
          </p:nvPr>
        </p:nvSpPr>
        <p:spPr>
          <a:xfrm rot="0">
            <a:off x="11541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533400" latinLnBrk="1" lvl="0" marL="533400"/>
            <a:r>
              <a:rPr altLang="zh-CN" lang="en-US"/>
              <a:t>5.2.3 </a:t>
            </a:r>
            <a:r>
              <a:rPr altLang="en-US" lang="zh-CN"/>
              <a:t>循环结构</a:t>
            </a:r>
          </a:p>
        </p:txBody>
      </p:sp>
      <p:sp>
        <p:nvSpPr>
          <p:cNvPr id="1049472" name="文本占位符 351234"/>
          <p:cNvSpPr/>
          <p:nvPr>
            <p:ph type="body" sz="full" idx="1"/>
          </p:nvPr>
        </p:nvSpPr>
        <p:spPr>
          <a:xfrm rot="0">
            <a:off x="900112" y="123348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20000"/>
              </a:lnSpc>
              <a:buNone/>
            </a:pPr>
            <a:r>
              <a:rPr altLang="zh-CN" sz="2400" lang="en-US">
                <a:solidFill>
                  <a:srgbClr val="0000FF"/>
                </a:solidFill>
              </a:rPr>
              <a:t>2</a:t>
            </a:r>
            <a:r>
              <a:rPr altLang="en-US" sz="2400" lang="zh-CN">
                <a:solidFill>
                  <a:srgbClr val="0000FF"/>
                </a:solidFill>
              </a:rPr>
              <a:t>、</a:t>
            </a:r>
            <a:r>
              <a:rPr altLang="zh-CN" sz="2400" lang="en-US">
                <a:solidFill>
                  <a:srgbClr val="0000FF"/>
                </a:solidFill>
              </a:rPr>
              <a:t>while</a:t>
            </a:r>
            <a:r>
              <a:rPr altLang="en-US" sz="2400" lang="zh-CN">
                <a:solidFill>
                  <a:srgbClr val="0000FF"/>
                </a:solidFill>
              </a:rPr>
              <a:t>语句</a:t>
            </a:r>
          </a:p>
          <a:p>
            <a:pPr eaLnBrk="1" hangingPunct="1" latinLnBrk="1" lvl="0">
              <a:lnSpc>
                <a:spcPct val="120000"/>
              </a:lnSpc>
              <a:buNone/>
            </a:pPr>
            <a:r>
              <a:rPr altLang="zh-CN" sz="2400" lang="en-US"/>
              <a:t>while</a:t>
            </a:r>
            <a:r>
              <a:rPr altLang="en-US" sz="2400" lang="zh-CN"/>
              <a:t>语句的一般格式为：</a:t>
            </a:r>
          </a:p>
          <a:p>
            <a:pPr eaLnBrk="1" hangingPunct="1" latinLnBrk="1" lvl="0">
              <a:lnSpc>
                <a:spcPct val="120000"/>
              </a:lnSpc>
              <a:buNone/>
            </a:pPr>
            <a:r>
              <a:rPr altLang="zh-CN" sz="2400" lang="en-US">
                <a:solidFill>
                  <a:schemeClr val="hlink"/>
                </a:solidFill>
              </a:rPr>
              <a:t>while</a:t>
            </a:r>
            <a:r>
              <a:rPr altLang="en-US" sz="2400" lang="zh-CN">
                <a:solidFill>
                  <a:schemeClr val="hlink"/>
                </a:solidFill>
              </a:rPr>
              <a:t>条件</a:t>
            </a:r>
          </a:p>
          <a:p>
            <a:pPr eaLnBrk="1" hangingPunct="1" latinLnBrk="1" lvl="0">
              <a:lnSpc>
                <a:spcPct val="120000"/>
              </a:lnSpc>
              <a:buNone/>
            </a:pPr>
            <a:r>
              <a:rPr altLang="en-US" sz="2400" lang="zh-CN">
                <a:solidFill>
                  <a:schemeClr val="hlink"/>
                </a:solidFill>
              </a:rPr>
              <a:t>       循环体语句</a:t>
            </a:r>
          </a:p>
          <a:p>
            <a:pPr eaLnBrk="1" hangingPunct="1" latinLnBrk="1" lvl="0">
              <a:lnSpc>
                <a:spcPct val="120000"/>
              </a:lnSpc>
              <a:buNone/>
            </a:pPr>
            <a:r>
              <a:rPr altLang="zh-CN" sz="2400" lang="en-US">
                <a:solidFill>
                  <a:schemeClr val="hlink"/>
                </a:solidFill>
              </a:rPr>
              <a:t>end</a:t>
            </a:r>
          </a:p>
          <a:p>
            <a:pPr eaLnBrk="1" hangingPunct="1" latinLnBrk="1" lvl="0">
              <a:lnSpc>
                <a:spcPct val="120000"/>
              </a:lnSpc>
              <a:buNone/>
            </a:pPr>
            <a:r>
              <a:rPr altLang="en-US" sz="2400" lang="zh-CN"/>
              <a:t>其执行过程为：</a:t>
            </a:r>
          </a:p>
          <a:p>
            <a:pPr eaLnBrk="1" hangingPunct="1" latinLnBrk="1" lvl="0">
              <a:lnSpc>
                <a:spcPct val="120000"/>
              </a:lnSpc>
              <a:buNone/>
            </a:pPr>
            <a:r>
              <a:rPr altLang="en-US" sz="2400" lang="zh-CN">
                <a:solidFill>
                  <a:srgbClr val="0000FF"/>
                </a:solidFill>
              </a:rPr>
              <a:t>若条件成立，则执行循环体语句，执行后再判断条件是否成立，</a:t>
            </a:r>
          </a:p>
          <a:p>
            <a:pPr eaLnBrk="1" hangingPunct="1" latinLnBrk="1" lvl="0">
              <a:lnSpc>
                <a:spcPct val="120000"/>
              </a:lnSpc>
              <a:buNone/>
            </a:pPr>
            <a:r>
              <a:rPr altLang="en-US" sz="2400" lang="zh-CN">
                <a:solidFill>
                  <a:srgbClr val="0000FF"/>
                </a:solidFill>
              </a:rPr>
              <a:t>如果不成立则跳出循环。</a:t>
            </a:r>
          </a:p>
        </p:txBody>
      </p:sp>
      <p:sp>
        <p:nvSpPr>
          <p:cNvPr id="104947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47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47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138</a:t>
            </a:fld>
            <a:r>
              <a:rPr altLang="zh-CN" sz="1400" lang="en-US">
                <a:solidFill>
                  <a:schemeClr val="accent2"/>
                </a:solidFill>
              </a:rPr>
              <a:t> </a:t>
            </a:r>
          </a:p>
        </p:txBody>
      </p:sp>
    </p:spTree>
  </p:cSld>
  <p:clrMapOvr>
    <a:masterClrMapping/>
  </p:clrMapOvr>
  <p:timing/>
</p:sld>
</file>

<file path=ppt/slides/slide139.xml><?xml version="1.0" encoding="utf-8"?>
<p:sld xmlns:a="http://schemas.openxmlformats.org/drawingml/2006/main" xmlns:r="http://schemas.openxmlformats.org/officeDocument/2006/relationships" xmlns:p="http://schemas.openxmlformats.org/presentationml/2006/main" showMasterSp="1">
  <p:cSld>
    <p:spTree>
      <p:nvGrpSpPr>
        <p:cNvPr id="387" name=""/>
        <p:cNvGrpSpPr/>
        <p:nvPr/>
      </p:nvGrpSpPr>
      <p:grpSpPr>
        <a:xfrm rot="0">
          <a:off x="0" y="0"/>
          <a:ext cx="0" cy="0"/>
          <a:chOff x="0" y="0"/>
          <a:chExt cx="0" cy="0"/>
        </a:xfrm>
      </p:grpSpPr>
      <p:sp>
        <p:nvSpPr>
          <p:cNvPr id="1049476" name="文本占位符 352257"/>
          <p:cNvSpPr/>
          <p:nvPr>
            <p:ph type="body" sz="full" idx="1"/>
          </p:nvPr>
        </p:nvSpPr>
        <p:spPr>
          <a:xfrm rot="0">
            <a:off x="827087" y="95408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sz="2000" lang="zh-CN"/>
              <a:t>从键盘输入若干个数，当输入</a:t>
            </a:r>
            <a:r>
              <a:rPr altLang="zh-CN" sz="2000" lang="en-US"/>
              <a:t>0</a:t>
            </a:r>
            <a:r>
              <a:rPr altLang="en-US" sz="2000" lang="zh-CN"/>
              <a:t>时结束输入，求这些数的平均值和</a:t>
            </a:r>
          </a:p>
          <a:p>
            <a:pPr eaLnBrk="1" hangingPunct="1" latinLnBrk="1" lvl="0">
              <a:buNone/>
            </a:pPr>
            <a:r>
              <a:rPr altLang="en-US" sz="2000" lang="zh-CN"/>
              <a:t>它们的和。</a:t>
            </a:r>
          </a:p>
          <a:p>
            <a:pPr eaLnBrk="1" hangingPunct="1" latinLnBrk="1" lvl="0">
              <a:buNone/>
            </a:pPr>
            <a:r>
              <a:rPr altLang="zh-CN" sz="2000" lang="en-US"/>
              <a:t>sum = 0;</a:t>
            </a:r>
          </a:p>
          <a:p>
            <a:pPr eaLnBrk="1" hangingPunct="1" latinLnBrk="1" lvl="0">
              <a:buNone/>
            </a:pPr>
            <a:r>
              <a:rPr altLang="zh-CN" sz="2000" lang="en-US"/>
              <a:t>n = 0;</a:t>
            </a:r>
          </a:p>
          <a:p>
            <a:pPr eaLnBrk="1" hangingPunct="1" latinLnBrk="1" lvl="0">
              <a:buNone/>
            </a:pPr>
            <a:r>
              <a:rPr altLang="zh-CN" sz="2000" lang="en-US"/>
              <a:t>x = input(</a:t>
            </a:r>
            <a:r>
              <a:rPr altLang="zh-CN" sz="2000" lang="en-US">
                <a:latin typeface="Arial" pitchFamily="34" charset="0"/>
              </a:rPr>
              <a:t>‘</a:t>
            </a:r>
            <a:r>
              <a:rPr altLang="zh-CN" sz="2000" lang="en-US"/>
              <a:t>Enter a number(end in 0):</a:t>
            </a:r>
            <a:r>
              <a:rPr altLang="zh-CN" sz="2000" lang="en-US">
                <a:latin typeface="Arial" pitchFamily="34" charset="0"/>
              </a:rPr>
              <a:t>’</a:t>
            </a:r>
            <a:r>
              <a:rPr altLang="zh-CN" sz="2000" lang="en-US"/>
              <a:t>);</a:t>
            </a:r>
          </a:p>
          <a:p>
            <a:pPr eaLnBrk="1" hangingPunct="1" latinLnBrk="1" lvl="0">
              <a:buNone/>
            </a:pPr>
            <a:r>
              <a:rPr altLang="zh-CN" sz="2000" lang="en-US"/>
              <a:t>while(x~=0)</a:t>
            </a:r>
          </a:p>
          <a:p>
            <a:pPr eaLnBrk="1" hangingPunct="1" latinLnBrk="1" lvl="0">
              <a:buNone/>
            </a:pPr>
            <a:r>
              <a:rPr altLang="zh-CN" sz="2000" lang="en-US"/>
              <a:t>    sum = sum+x;</a:t>
            </a:r>
          </a:p>
          <a:p>
            <a:pPr eaLnBrk="1" hangingPunct="1" latinLnBrk="1" lvl="0">
              <a:buNone/>
            </a:pPr>
            <a:r>
              <a:rPr altLang="zh-CN" sz="2000" lang="en-US"/>
              <a:t>    n = n+1;</a:t>
            </a:r>
          </a:p>
          <a:p>
            <a:pPr eaLnBrk="1" hangingPunct="1" latinLnBrk="1" lvl="0">
              <a:buNone/>
            </a:pPr>
            <a:r>
              <a:rPr altLang="zh-CN" sz="2000" lang="en-US"/>
              <a:t>    x = input(</a:t>
            </a:r>
            <a:r>
              <a:rPr altLang="zh-CN" sz="2000" lang="en-US">
                <a:latin typeface="Arial" pitchFamily="34" charset="0"/>
              </a:rPr>
              <a:t>‘</a:t>
            </a:r>
            <a:r>
              <a:rPr altLang="zh-CN" sz="2000" lang="en-US"/>
              <a:t>Enter a number(end in 0):</a:t>
            </a:r>
            <a:r>
              <a:rPr altLang="zh-CN" sz="2000" lang="en-US">
                <a:latin typeface="Arial" pitchFamily="34" charset="0"/>
              </a:rPr>
              <a:t>’</a:t>
            </a:r>
            <a:r>
              <a:rPr altLang="zh-CN" sz="2000" lang="en-US"/>
              <a:t>);</a:t>
            </a:r>
          </a:p>
          <a:p>
            <a:pPr eaLnBrk="1" hangingPunct="1" latinLnBrk="1" lvl="0">
              <a:buNone/>
            </a:pPr>
            <a:r>
              <a:rPr altLang="zh-CN" sz="2000" lang="en-US"/>
              <a:t>end</a:t>
            </a:r>
          </a:p>
          <a:p>
            <a:pPr eaLnBrk="1" hangingPunct="1" latinLnBrk="1" lvl="0">
              <a:buNone/>
            </a:pPr>
            <a:r>
              <a:rPr altLang="zh-CN" sz="2000" lang="en-US"/>
              <a:t>if(n&gt;0)</a:t>
            </a:r>
          </a:p>
          <a:p>
            <a:pPr eaLnBrk="1" hangingPunct="1" latinLnBrk="1" lvl="0">
              <a:buNone/>
            </a:pPr>
            <a:r>
              <a:rPr altLang="zh-CN" sz="2000" lang="en-US"/>
              <a:t>    sum</a:t>
            </a:r>
          </a:p>
          <a:p>
            <a:pPr eaLnBrk="1" hangingPunct="1" latinLnBrk="1" lvl="0">
              <a:buNone/>
            </a:pPr>
            <a:r>
              <a:rPr altLang="zh-CN" sz="2000" lang="en-US"/>
              <a:t>    mean = sum/n</a:t>
            </a:r>
          </a:p>
          <a:p>
            <a:pPr eaLnBrk="1" hangingPunct="1" latinLnBrk="1" lvl="0">
              <a:buNone/>
            </a:pPr>
            <a:r>
              <a:rPr altLang="zh-CN" sz="2000" lang="en-US"/>
              <a:t>end</a:t>
            </a:r>
          </a:p>
        </p:txBody>
      </p:sp>
      <p:sp>
        <p:nvSpPr>
          <p:cNvPr id="1049477" name="标题 352258"/>
          <p:cNvSpPr/>
          <p:nvPr>
            <p:ph type="title" sz="full" idx="0"/>
          </p:nvPr>
        </p:nvSpPr>
        <p:spPr>
          <a:xfrm rot="0">
            <a:off x="1154112" y="-28575"/>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sz="4000" lang="zh-CN"/>
              <a:t>例</a:t>
            </a:r>
            <a:r>
              <a:rPr altLang="zh-CN" sz="4000" lang="en-US"/>
              <a:t>5.8 </a:t>
            </a:r>
          </a:p>
        </p:txBody>
      </p:sp>
      <p:sp>
        <p:nvSpPr>
          <p:cNvPr id="1049478" name="文本框 352259"/>
          <p:cNvSpPr txBox="1"/>
          <p:nvPr/>
        </p:nvSpPr>
        <p:spPr>
          <a:xfrm rot="0">
            <a:off x="5616575" y="1936750"/>
            <a:ext cx="3527425" cy="3683000"/>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spcBef>
                <a:spcPct val="50000"/>
              </a:spcBef>
              <a:buNone/>
            </a:pPr>
            <a:r>
              <a:rPr altLang="en-US" b="1" sz="2000" lang="zh-CN">
                <a:solidFill>
                  <a:srgbClr val="0000FF"/>
                </a:solidFill>
                <a:ea typeface="华文楷体" pitchFamily="2" charset="-122"/>
              </a:rPr>
              <a:t>输出结果为：</a:t>
            </a:r>
          </a:p>
          <a:p>
            <a:pPr eaLnBrk="1" hangingPunct="1" indent="0" latinLnBrk="1" lvl="0" marL="0">
              <a:buNone/>
            </a:pPr>
            <a:r>
              <a:rPr altLang="zh-CN" b="1" sz="2000" lang="en-US">
                <a:solidFill>
                  <a:srgbClr val="0000FF"/>
                </a:solidFill>
                <a:latin typeface="Times New Roman" pitchFamily="18" charset="0"/>
              </a:rPr>
              <a:t>Enter a number(end in 0):67</a:t>
            </a:r>
          </a:p>
          <a:p>
            <a:pPr eaLnBrk="1" hangingPunct="1" indent="0" latinLnBrk="1" lvl="0" marL="0">
              <a:buNone/>
            </a:pPr>
            <a:r>
              <a:rPr altLang="zh-CN" b="1" sz="2000" lang="en-US">
                <a:solidFill>
                  <a:srgbClr val="0000FF"/>
                </a:solidFill>
                <a:latin typeface="Times New Roman" pitchFamily="18" charset="0"/>
              </a:rPr>
              <a:t>Enter a number(end in 0):89</a:t>
            </a:r>
          </a:p>
          <a:p>
            <a:pPr eaLnBrk="1" hangingPunct="1" indent="0" latinLnBrk="1" lvl="0" marL="0">
              <a:buNone/>
            </a:pPr>
            <a:r>
              <a:rPr altLang="zh-CN" b="1" sz="2000" lang="en-US">
                <a:solidFill>
                  <a:srgbClr val="0000FF"/>
                </a:solidFill>
                <a:latin typeface="Times New Roman" pitchFamily="18" charset="0"/>
              </a:rPr>
              <a:t>Enter a number(end in 0):93</a:t>
            </a:r>
          </a:p>
          <a:p>
            <a:pPr eaLnBrk="1" hangingPunct="1" indent="0" latinLnBrk="1" lvl="0" marL="0">
              <a:buNone/>
            </a:pPr>
            <a:r>
              <a:rPr altLang="zh-CN" b="1" sz="2000" lang="en-US">
                <a:solidFill>
                  <a:srgbClr val="0000FF"/>
                </a:solidFill>
                <a:latin typeface="Times New Roman" pitchFamily="18" charset="0"/>
              </a:rPr>
              <a:t>Enter a number(end in 0):70</a:t>
            </a:r>
          </a:p>
          <a:p>
            <a:pPr eaLnBrk="1" hangingPunct="1" indent="0" latinLnBrk="1" lvl="0" marL="0">
              <a:buNone/>
            </a:pPr>
            <a:r>
              <a:rPr altLang="zh-CN" b="1" sz="2000" lang="en-US">
                <a:solidFill>
                  <a:srgbClr val="0000FF"/>
                </a:solidFill>
                <a:latin typeface="Times New Roman" pitchFamily="18" charset="0"/>
              </a:rPr>
              <a:t>Enter a number(end in 0):0</a:t>
            </a:r>
          </a:p>
          <a:p>
            <a:pPr eaLnBrk="1" hangingPunct="1" indent="0" latinLnBrk="1" lvl="0" marL="0">
              <a:buNone/>
            </a:pPr>
            <a:r>
              <a:rPr altLang="zh-CN" b="1" sz="2000" lang="en-US">
                <a:solidFill>
                  <a:srgbClr val="0000FF"/>
                </a:solidFill>
                <a:latin typeface="Times New Roman" pitchFamily="18" charset="0"/>
              </a:rPr>
              <a:t>sum =</a:t>
            </a:r>
          </a:p>
          <a:p>
            <a:pPr eaLnBrk="1" hangingPunct="1" indent="0" latinLnBrk="1" lvl="0" marL="0">
              <a:buNone/>
            </a:pPr>
            <a:r>
              <a:rPr altLang="zh-CN" b="1" sz="2000" lang="en-US">
                <a:solidFill>
                  <a:srgbClr val="0000FF"/>
                </a:solidFill>
                <a:latin typeface="Times New Roman" pitchFamily="18" charset="0"/>
              </a:rPr>
              <a:t>   319</a:t>
            </a:r>
          </a:p>
          <a:p>
            <a:pPr eaLnBrk="1" hangingPunct="1" indent="0" latinLnBrk="1" lvl="0" marL="0">
              <a:buNone/>
            </a:pPr>
            <a:r>
              <a:rPr altLang="zh-CN" b="1" sz="2000" lang="en-US">
                <a:solidFill>
                  <a:srgbClr val="0000FF"/>
                </a:solidFill>
                <a:latin typeface="Times New Roman" pitchFamily="18" charset="0"/>
              </a:rPr>
              <a:t>mean =</a:t>
            </a:r>
          </a:p>
          <a:p>
            <a:pPr eaLnBrk="1" hangingPunct="1" indent="0" latinLnBrk="1" lvl="0" marL="0">
              <a:buNone/>
            </a:pPr>
            <a:r>
              <a:rPr altLang="zh-CN" b="1" sz="2000" lang="en-US">
                <a:latin typeface="Times New Roman" pitchFamily="18" charset="0"/>
              </a:rPr>
              <a:t>   79.7500</a:t>
            </a:r>
          </a:p>
        </p:txBody>
      </p:sp>
      <p:sp>
        <p:nvSpPr>
          <p:cNvPr id="1049479"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480"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481"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139</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476">
                                            <p:txEl>
                                              <p:charRg st="36" end="45"/>
                                            </p:txEl>
                                          </p:spTgt>
                                        </p:tgtEl>
                                        <p:attrNameLst>
                                          <p:attrName>style.visibility</p:attrName>
                                        </p:attrNameLst>
                                      </p:cBhvr>
                                      <p:to>
                                        <p:strVal val="visible"/>
                                      </p:to>
                                    </p:set>
                                    <p:animEffect transition="in" filter="blinds(horizontal)">
                                      <p:cBhvr>
                                        <p:cTn dur="500" id="7"/>
                                        <p:tgtEl>
                                          <p:spTgt spid="1049476">
                                            <p:txEl>
                                              <p:charRg st="36" end="45"/>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476">
                                            <p:txEl>
                                              <p:charRg st="45" end="52"/>
                                            </p:txEl>
                                          </p:spTgt>
                                        </p:tgtEl>
                                        <p:attrNameLst>
                                          <p:attrName>style.visibility</p:attrName>
                                        </p:attrNameLst>
                                      </p:cBhvr>
                                      <p:to>
                                        <p:strVal val="visible"/>
                                      </p:to>
                                    </p:set>
                                    <p:animEffect transition="in" filter="blinds(horizontal)">
                                      <p:cBhvr>
                                        <p:cTn dur="500" id="10"/>
                                        <p:tgtEl>
                                          <p:spTgt spid="1049476">
                                            <p:txEl>
                                              <p:charRg st="45" end="52"/>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476">
                                            <p:txEl>
                                              <p:charRg st="52" end="92"/>
                                            </p:txEl>
                                          </p:spTgt>
                                        </p:tgtEl>
                                        <p:attrNameLst>
                                          <p:attrName>style.visibility</p:attrName>
                                        </p:attrNameLst>
                                      </p:cBhvr>
                                      <p:to>
                                        <p:strVal val="visible"/>
                                      </p:to>
                                    </p:set>
                                    <p:animEffect transition="in" filter="blinds(horizontal)">
                                      <p:cBhvr>
                                        <p:cTn dur="500" id="13"/>
                                        <p:tgtEl>
                                          <p:spTgt spid="1049476">
                                            <p:txEl>
                                              <p:charRg st="52" end="92"/>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476">
                                            <p:txEl>
                                              <p:charRg st="92" end="104"/>
                                            </p:txEl>
                                          </p:spTgt>
                                        </p:tgtEl>
                                        <p:attrNameLst>
                                          <p:attrName>style.visibility</p:attrName>
                                        </p:attrNameLst>
                                      </p:cBhvr>
                                      <p:to>
                                        <p:strVal val="visible"/>
                                      </p:to>
                                    </p:set>
                                    <p:animEffect transition="in" filter="blinds(horizontal)">
                                      <p:cBhvr>
                                        <p:cTn dur="500" id="16"/>
                                        <p:tgtEl>
                                          <p:spTgt spid="1049476">
                                            <p:txEl>
                                              <p:charRg st="92" end="104"/>
                                            </p:txEl>
                                          </p:spTgt>
                                        </p:tgtEl>
                                      </p:cBhvr>
                                    </p:animEffect>
                                  </p:childTnLst>
                                </p:cTn>
                              </p:par>
                              <p:par>
                                <p:cTn fill="hold" id="17" nodeType="withEffect" presetClass="entr" presetID="3" presetSubtype="10">
                                  <p:stCondLst>
                                    <p:cond delay="0"/>
                                  </p:stCondLst>
                                  <p:childTnLst>
                                    <p:set>
                                      <p:cBhvr>
                                        <p:cTn dur="1" fill="hold" id="18">
                                          <p:stCondLst>
                                            <p:cond delay="0"/>
                                          </p:stCondLst>
                                        </p:cTn>
                                        <p:tgtEl>
                                          <p:spTgt spid="1049476">
                                            <p:txEl>
                                              <p:charRg st="104" end="121"/>
                                            </p:txEl>
                                          </p:spTgt>
                                        </p:tgtEl>
                                        <p:attrNameLst>
                                          <p:attrName>style.visibility</p:attrName>
                                        </p:attrNameLst>
                                      </p:cBhvr>
                                      <p:to>
                                        <p:strVal val="visible"/>
                                      </p:to>
                                    </p:set>
                                    <p:animEffect transition="in" filter="blinds(horizontal)">
                                      <p:cBhvr>
                                        <p:cTn dur="500" id="19"/>
                                        <p:tgtEl>
                                          <p:spTgt spid="1049476">
                                            <p:txEl>
                                              <p:charRg st="104" end="121"/>
                                            </p:txEl>
                                          </p:spTgt>
                                        </p:tgtEl>
                                      </p:cBhvr>
                                    </p:animEffect>
                                  </p:childTnLst>
                                </p:cTn>
                              </p:par>
                              <p:par>
                                <p:cTn fill="hold" id="20" nodeType="withEffect" presetClass="entr" presetID="3" presetSubtype="10">
                                  <p:stCondLst>
                                    <p:cond delay="0"/>
                                  </p:stCondLst>
                                  <p:childTnLst>
                                    <p:set>
                                      <p:cBhvr>
                                        <p:cTn dur="1" fill="hold" id="21">
                                          <p:stCondLst>
                                            <p:cond delay="0"/>
                                          </p:stCondLst>
                                        </p:cTn>
                                        <p:tgtEl>
                                          <p:spTgt spid="1049476">
                                            <p:txEl>
                                              <p:charRg st="121" end="134"/>
                                            </p:txEl>
                                          </p:spTgt>
                                        </p:tgtEl>
                                        <p:attrNameLst>
                                          <p:attrName>style.visibility</p:attrName>
                                        </p:attrNameLst>
                                      </p:cBhvr>
                                      <p:to>
                                        <p:strVal val="visible"/>
                                      </p:to>
                                    </p:set>
                                    <p:animEffect transition="in" filter="blinds(horizontal)">
                                      <p:cBhvr>
                                        <p:cTn dur="500" id="22"/>
                                        <p:tgtEl>
                                          <p:spTgt spid="1049476">
                                            <p:txEl>
                                              <p:charRg st="121" end="134"/>
                                            </p:txEl>
                                          </p:spTgt>
                                        </p:tgtEl>
                                      </p:cBhvr>
                                    </p:animEffect>
                                  </p:childTnLst>
                                </p:cTn>
                              </p:par>
                              <p:par>
                                <p:cTn fill="hold" id="23" nodeType="withEffect" presetClass="entr" presetID="3" presetSubtype="10">
                                  <p:stCondLst>
                                    <p:cond delay="0"/>
                                  </p:stCondLst>
                                  <p:childTnLst>
                                    <p:set>
                                      <p:cBhvr>
                                        <p:cTn dur="1" fill="hold" id="24">
                                          <p:stCondLst>
                                            <p:cond delay="0"/>
                                          </p:stCondLst>
                                        </p:cTn>
                                        <p:tgtEl>
                                          <p:spTgt spid="1049476">
                                            <p:txEl>
                                              <p:charRg st="134" end="178"/>
                                            </p:txEl>
                                          </p:spTgt>
                                        </p:tgtEl>
                                        <p:attrNameLst>
                                          <p:attrName>style.visibility</p:attrName>
                                        </p:attrNameLst>
                                      </p:cBhvr>
                                      <p:to>
                                        <p:strVal val="visible"/>
                                      </p:to>
                                    </p:set>
                                    <p:animEffect transition="in" filter="blinds(horizontal)">
                                      <p:cBhvr>
                                        <p:cTn dur="500" id="25"/>
                                        <p:tgtEl>
                                          <p:spTgt spid="1049476">
                                            <p:txEl>
                                              <p:charRg st="134" end="178"/>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9476">
                                            <p:txEl>
                                              <p:charRg st="178" end="182"/>
                                            </p:txEl>
                                          </p:spTgt>
                                        </p:tgtEl>
                                        <p:attrNameLst>
                                          <p:attrName>style.visibility</p:attrName>
                                        </p:attrNameLst>
                                      </p:cBhvr>
                                      <p:to>
                                        <p:strVal val="visible"/>
                                      </p:to>
                                    </p:set>
                                    <p:animEffect transition="in" filter="blinds(horizontal)">
                                      <p:cBhvr>
                                        <p:cTn dur="500" id="28"/>
                                        <p:tgtEl>
                                          <p:spTgt spid="1049476">
                                            <p:txEl>
                                              <p:charRg st="178" end="182"/>
                                            </p:txEl>
                                          </p:spTgt>
                                        </p:tgtEl>
                                      </p:cBhvr>
                                    </p:animEffect>
                                  </p:childTnLst>
                                </p:cTn>
                              </p:par>
                              <p:par>
                                <p:cTn fill="hold" id="29" nodeType="withEffect" presetClass="entr" presetID="3" presetSubtype="10">
                                  <p:stCondLst>
                                    <p:cond delay="0"/>
                                  </p:stCondLst>
                                  <p:childTnLst>
                                    <p:set>
                                      <p:cBhvr>
                                        <p:cTn dur="1" fill="hold" id="30">
                                          <p:stCondLst>
                                            <p:cond delay="0"/>
                                          </p:stCondLst>
                                        </p:cTn>
                                        <p:tgtEl>
                                          <p:spTgt spid="1049476">
                                            <p:txEl>
                                              <p:charRg st="182" end="190"/>
                                            </p:txEl>
                                          </p:spTgt>
                                        </p:tgtEl>
                                        <p:attrNameLst>
                                          <p:attrName>style.visibility</p:attrName>
                                        </p:attrNameLst>
                                      </p:cBhvr>
                                      <p:to>
                                        <p:strVal val="visible"/>
                                      </p:to>
                                    </p:set>
                                    <p:animEffect transition="in" filter="blinds(horizontal)">
                                      <p:cBhvr>
                                        <p:cTn dur="500" id="31"/>
                                        <p:tgtEl>
                                          <p:spTgt spid="1049476">
                                            <p:txEl>
                                              <p:charRg st="182" end="190"/>
                                            </p:txEl>
                                          </p:spTgt>
                                        </p:tgtEl>
                                      </p:cBhvr>
                                    </p:animEffect>
                                  </p:childTnLst>
                                </p:cTn>
                              </p:par>
                              <p:par>
                                <p:cTn fill="hold" id="32" nodeType="withEffect" presetClass="entr" presetID="3" presetSubtype="10">
                                  <p:stCondLst>
                                    <p:cond delay="0"/>
                                  </p:stCondLst>
                                  <p:childTnLst>
                                    <p:set>
                                      <p:cBhvr>
                                        <p:cTn dur="1" fill="hold" id="33">
                                          <p:stCondLst>
                                            <p:cond delay="0"/>
                                          </p:stCondLst>
                                        </p:cTn>
                                        <p:tgtEl>
                                          <p:spTgt spid="1049476">
                                            <p:txEl>
                                              <p:charRg st="190" end="198"/>
                                            </p:txEl>
                                          </p:spTgt>
                                        </p:tgtEl>
                                        <p:attrNameLst>
                                          <p:attrName>style.visibility</p:attrName>
                                        </p:attrNameLst>
                                      </p:cBhvr>
                                      <p:to>
                                        <p:strVal val="visible"/>
                                      </p:to>
                                    </p:set>
                                    <p:animEffect transition="in" filter="blinds(horizontal)">
                                      <p:cBhvr>
                                        <p:cTn dur="500" id="34"/>
                                        <p:tgtEl>
                                          <p:spTgt spid="1049476">
                                            <p:txEl>
                                              <p:charRg st="190" end="198"/>
                                            </p:txEl>
                                          </p:spTgt>
                                        </p:tgtEl>
                                      </p:cBhvr>
                                    </p:animEffect>
                                  </p:childTnLst>
                                </p:cTn>
                              </p:par>
                              <p:par>
                                <p:cTn fill="hold" id="35" nodeType="withEffect" presetClass="entr" presetID="3" presetSubtype="10">
                                  <p:stCondLst>
                                    <p:cond delay="0"/>
                                  </p:stCondLst>
                                  <p:childTnLst>
                                    <p:set>
                                      <p:cBhvr>
                                        <p:cTn dur="1" fill="hold" id="36">
                                          <p:stCondLst>
                                            <p:cond delay="0"/>
                                          </p:stCondLst>
                                        </p:cTn>
                                        <p:tgtEl>
                                          <p:spTgt spid="1049476">
                                            <p:txEl>
                                              <p:charRg st="198" end="215"/>
                                            </p:txEl>
                                          </p:spTgt>
                                        </p:tgtEl>
                                        <p:attrNameLst>
                                          <p:attrName>style.visibility</p:attrName>
                                        </p:attrNameLst>
                                      </p:cBhvr>
                                      <p:to>
                                        <p:strVal val="visible"/>
                                      </p:to>
                                    </p:set>
                                    <p:animEffect transition="in" filter="blinds(horizontal)">
                                      <p:cBhvr>
                                        <p:cTn dur="500" id="37"/>
                                        <p:tgtEl>
                                          <p:spTgt spid="1049476">
                                            <p:txEl>
                                              <p:charRg st="198" end="215"/>
                                            </p:txEl>
                                          </p:spTgt>
                                        </p:tgtEl>
                                      </p:cBhvr>
                                    </p:animEffect>
                                  </p:childTnLst>
                                </p:cTn>
                              </p:par>
                              <p:par>
                                <p:cTn fill="hold" id="38" nodeType="withEffect" presetClass="entr" presetID="3" presetSubtype="10">
                                  <p:stCondLst>
                                    <p:cond delay="0"/>
                                  </p:stCondLst>
                                  <p:childTnLst>
                                    <p:set>
                                      <p:cBhvr>
                                        <p:cTn dur="1" fill="hold" id="39">
                                          <p:stCondLst>
                                            <p:cond delay="0"/>
                                          </p:stCondLst>
                                        </p:cTn>
                                        <p:tgtEl>
                                          <p:spTgt spid="1049476">
                                            <p:txEl>
                                              <p:charRg st="215" end="219"/>
                                            </p:txEl>
                                          </p:spTgt>
                                        </p:tgtEl>
                                        <p:attrNameLst>
                                          <p:attrName>style.visibility</p:attrName>
                                        </p:attrNameLst>
                                      </p:cBhvr>
                                      <p:to>
                                        <p:strVal val="visible"/>
                                      </p:to>
                                    </p:set>
                                    <p:animEffect transition="in" filter="blinds(horizontal)">
                                      <p:cBhvr>
                                        <p:cTn dur="500" id="40"/>
                                        <p:tgtEl>
                                          <p:spTgt spid="1049476">
                                            <p:txEl>
                                              <p:charRg st="215" end="2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236" name=""/>
        <p:cNvGrpSpPr/>
        <p:nvPr/>
      </p:nvGrpSpPr>
      <p:grpSpPr>
        <a:xfrm rot="0">
          <a:off x="0" y="0"/>
          <a:ext cx="0" cy="0"/>
          <a:chOff x="0" y="0"/>
          <a:chExt cx="0" cy="0"/>
        </a:xfrm>
      </p:grpSpPr>
      <p:sp>
        <p:nvSpPr>
          <p:cNvPr id="1048715" name="标题 97281"/>
          <p:cNvSpPr/>
          <p:nvPr>
            <p:ph type="title" sz="full" idx="0"/>
          </p:nvPr>
        </p:nvSpPr>
        <p:spPr>
          <a:xfrm rot="0">
            <a:off x="11160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838200" latinLnBrk="1" lvl="0" marL="838200"/>
            <a:r>
              <a:rPr altLang="zh-CN" b="1" sz="3200" lang="en-US">
                <a:solidFill>
                  <a:srgbClr val="4D009A"/>
                </a:solidFill>
                <a:latin typeface="华文楷体" pitchFamily="2" charset="-122"/>
                <a:ea typeface="华文楷体" pitchFamily="2" charset="-122"/>
              </a:rPr>
              <a:t>2.4 </a:t>
            </a:r>
            <a:r>
              <a:rPr altLang="en-US" b="1" sz="3200" lang="zh-CN">
                <a:solidFill>
                  <a:srgbClr val="4D009A"/>
                </a:solidFill>
                <a:latin typeface="华文楷体" pitchFamily="2" charset="-122"/>
                <a:ea typeface="华文楷体" pitchFamily="2" charset="-122"/>
              </a:rPr>
              <a:t>历史窗口</a:t>
            </a:r>
          </a:p>
        </p:txBody>
      </p:sp>
      <p:sp>
        <p:nvSpPr>
          <p:cNvPr id="1048716" name="矩形 97282"/>
          <p:cNvSpPr/>
          <p:nvPr/>
        </p:nvSpPr>
        <p:spPr>
          <a:xfrm rot="0">
            <a:off x="755650" y="1341437"/>
            <a:ext cx="7200900" cy="3776662"/>
          </a:xfrm>
          <a:prstGeom prst="rect"/>
          <a:noFill/>
          <a:ln>
            <a:noFill/>
          </a:ln>
        </p:spPr>
        <p:txBody>
          <a:bodyPr anchor="ctr"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lnSpc>
                <a:spcPct val="110000"/>
              </a:lnSpc>
              <a:spcBef>
                <a:spcPct val="0"/>
              </a:spcBef>
            </a:pPr>
            <a:r>
              <a:rPr altLang="en-US" b="1" sz="2600" lang="zh-CN">
                <a:solidFill>
                  <a:srgbClr val="4D009A"/>
                </a:solidFill>
                <a:latin typeface="华文楷体" pitchFamily="2" charset="-122"/>
                <a:ea typeface="华文楷体" pitchFamily="2" charset="-122"/>
              </a:rPr>
              <a:t>历史窗口：</a:t>
            </a:r>
          </a:p>
          <a:p>
            <a:pPr eaLnBrk="1" hangingPunct="1" indent="-274320" latinLnBrk="1" lvl="1" marL="457200">
              <a:lnSpc>
                <a:spcPct val="110000"/>
              </a:lnSpc>
              <a:spcBef>
                <a:spcPct val="0"/>
              </a:spcBef>
            </a:pPr>
            <a:r>
              <a:rPr altLang="en-US" b="1" sz="2400" lang="zh-CN">
                <a:solidFill>
                  <a:srgbClr val="0000FF"/>
                </a:solidFill>
                <a:latin typeface="华文楷体" pitchFamily="2" charset="-122"/>
                <a:ea typeface="华文楷体" pitchFamily="2" charset="-122"/>
              </a:rPr>
              <a:t>首先</a:t>
            </a:r>
            <a:r>
              <a:rPr altLang="en-US" b="1" sz="2400" lang="zh-CN">
                <a:solidFill>
                  <a:schemeClr val="hlink"/>
                </a:solidFill>
                <a:latin typeface="华文楷体" pitchFamily="2" charset="-122"/>
                <a:ea typeface="华文楷体" pitchFamily="2" charset="-122"/>
              </a:rPr>
              <a:t>记录每次启动时间</a:t>
            </a:r>
          </a:p>
          <a:p>
            <a:pPr eaLnBrk="1" hangingPunct="1" indent="-274320" latinLnBrk="1" lvl="1" marL="457200">
              <a:lnSpc>
                <a:spcPct val="110000"/>
              </a:lnSpc>
              <a:spcBef>
                <a:spcPct val="0"/>
              </a:spcBef>
            </a:pPr>
            <a:r>
              <a:rPr altLang="en-US" b="1" sz="2400" lang="zh-CN">
                <a:solidFill>
                  <a:srgbClr val="0000FF"/>
                </a:solidFill>
                <a:latin typeface="华文楷体" pitchFamily="2" charset="-122"/>
                <a:ea typeface="华文楷体" pitchFamily="2" charset="-122"/>
              </a:rPr>
              <a:t>并</a:t>
            </a:r>
            <a:r>
              <a:rPr altLang="en-US" b="1" sz="2400" lang="zh-CN">
                <a:solidFill>
                  <a:schemeClr val="hlink"/>
                </a:solidFill>
                <a:latin typeface="华文楷体" pitchFamily="2" charset="-122"/>
                <a:ea typeface="华文楷体" pitchFamily="2" charset="-122"/>
              </a:rPr>
              <a:t>记录在命令窗口输入命令</a:t>
            </a:r>
            <a:r>
              <a:rPr altLang="en-US" b="1" sz="2400" lang="zh-CN">
                <a:solidFill>
                  <a:srgbClr val="0000FF"/>
                </a:solidFill>
                <a:latin typeface="华文楷体" pitchFamily="2" charset="-122"/>
                <a:ea typeface="华文楷体" pitchFamily="2" charset="-122"/>
              </a:rPr>
              <a:t>，此次运行期间，输入的所有命令被记录为一组，并以此次启动时间为标志。</a:t>
            </a:r>
          </a:p>
          <a:p>
            <a:pPr eaLnBrk="1" hangingPunct="1" indent="0" latinLnBrk="1" lvl="0" marL="0">
              <a:lnSpc>
                <a:spcPct val="110000"/>
              </a:lnSpc>
              <a:spcBef>
                <a:spcPct val="0"/>
              </a:spcBef>
            </a:pPr>
            <a:r>
              <a:rPr altLang="en-US" b="1" sz="2600" lang="zh-CN">
                <a:solidFill>
                  <a:srgbClr val="4D009A"/>
                </a:solidFill>
                <a:latin typeface="华文楷体" pitchFamily="2" charset="-122"/>
                <a:ea typeface="华文楷体" pitchFamily="2" charset="-122"/>
              </a:rPr>
              <a:t>使用历史窗口：</a:t>
            </a:r>
          </a:p>
          <a:p>
            <a:pPr eaLnBrk="1" hangingPunct="1" indent="-274320" latinLnBrk="1" lvl="1" marL="457200">
              <a:lnSpc>
                <a:spcPct val="110000"/>
              </a:lnSpc>
              <a:spcBef>
                <a:spcPct val="0"/>
              </a:spcBef>
            </a:pPr>
            <a:r>
              <a:rPr altLang="zh-CN" b="1" sz="2400" lang="en-US">
                <a:solidFill>
                  <a:srgbClr val="0000FF"/>
                </a:solidFill>
                <a:latin typeface="华文楷体" pitchFamily="2" charset="-122"/>
                <a:ea typeface="华文楷体" pitchFamily="2" charset="-122"/>
              </a:rPr>
              <a:t>可以查看命令窗口输入过的命令或语句</a:t>
            </a:r>
          </a:p>
          <a:p>
            <a:pPr eaLnBrk="1" hangingPunct="1" indent="-274320" latinLnBrk="1" lvl="1" marL="457200">
              <a:lnSpc>
                <a:spcPct val="110000"/>
              </a:lnSpc>
              <a:spcBef>
                <a:spcPct val="0"/>
              </a:spcBef>
            </a:pPr>
            <a:r>
              <a:rPr altLang="zh-CN" b="1" sz="2400" lang="en-US">
                <a:solidFill>
                  <a:srgbClr val="0000FF"/>
                </a:solidFill>
                <a:latin typeface="华文楷体" pitchFamily="2" charset="-122"/>
                <a:ea typeface="华文楷体" pitchFamily="2" charset="-122"/>
              </a:rPr>
              <a:t>可以选择一条或多条命令执行拷贝、执行、创建M</a:t>
            </a:r>
            <a:r>
              <a:rPr altLang="en-US" b="1" sz="2400" lang="zh-CN">
                <a:solidFill>
                  <a:srgbClr val="0000FF"/>
                </a:solidFill>
                <a:latin typeface="华文楷体" pitchFamily="2" charset="-122"/>
                <a:ea typeface="华文楷体" pitchFamily="2" charset="-122"/>
              </a:rPr>
              <a:t>文件等。 </a:t>
            </a:r>
          </a:p>
        </p:txBody>
      </p:sp>
      <p:sp>
        <p:nvSpPr>
          <p:cNvPr id="104871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71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71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14</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716">
                                            <p:txEl>
                                              <p:charRg st="0" end="6"/>
                                            </p:txEl>
                                          </p:spTgt>
                                        </p:tgtEl>
                                        <p:attrNameLst>
                                          <p:attrName>style.visibility</p:attrName>
                                        </p:attrNameLst>
                                      </p:cBhvr>
                                      <p:to>
                                        <p:strVal val="visible"/>
                                      </p:to>
                                    </p:set>
                                    <p:animEffect transition="in" filter="blinds(horizontal)">
                                      <p:cBhvr>
                                        <p:cTn dur="500" id="7"/>
                                        <p:tgtEl>
                                          <p:spTgt spid="1048716">
                                            <p:txEl>
                                              <p:charRg st="0" end="6"/>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8716">
                                            <p:txEl>
                                              <p:charRg st="6" end="17"/>
                                            </p:txEl>
                                          </p:spTgt>
                                        </p:tgtEl>
                                        <p:attrNameLst>
                                          <p:attrName>style.visibility</p:attrName>
                                        </p:attrNameLst>
                                      </p:cBhvr>
                                      <p:to>
                                        <p:strVal val="visible"/>
                                      </p:to>
                                    </p:set>
                                    <p:animEffect transition="in" filter="blinds(horizontal)">
                                      <p:cBhvr>
                                        <p:cTn dur="500" id="10"/>
                                        <p:tgtEl>
                                          <p:spTgt spid="1048716">
                                            <p:txEl>
                                              <p:charRg st="6" end="17"/>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8716">
                                            <p:txEl>
                                              <p:charRg st="17" end="64"/>
                                            </p:txEl>
                                          </p:spTgt>
                                        </p:tgtEl>
                                        <p:attrNameLst>
                                          <p:attrName>style.visibility</p:attrName>
                                        </p:attrNameLst>
                                      </p:cBhvr>
                                      <p:to>
                                        <p:strVal val="visible"/>
                                      </p:to>
                                    </p:set>
                                    <p:animEffect transition="in" filter="blinds(horizontal)">
                                      <p:cBhvr>
                                        <p:cTn dur="500" id="13"/>
                                        <p:tgtEl>
                                          <p:spTgt spid="1048716">
                                            <p:txEl>
                                              <p:charRg st="17" end="64"/>
                                            </p:txEl>
                                          </p:spTgt>
                                        </p:tgtEl>
                                      </p:cBhvr>
                                    </p:animEffect>
                                  </p:childTnLst>
                                </p:cTn>
                              </p:par>
                            </p:childTnLst>
                          </p:cTn>
                        </p:par>
                      </p:childTnLst>
                    </p:cTn>
                  </p:par>
                  <p:par>
                    <p:cTn fill="hold" id="14" nodeType="clickPar">
                      <p:stCondLst>
                        <p:cond delay="indefinite"/>
                      </p:stCondLst>
                      <p:childTnLst>
                        <p:par>
                          <p:cTn fill="hold" id="15" nodeType="withGroup">
                            <p:stCondLst>
                              <p:cond delay="0"/>
                            </p:stCondLst>
                            <p:childTnLst>
                              <p:par>
                                <p:cTn fill="hold" id="16" nodeType="clickEffect" presetClass="entr" presetID="3" presetSubtype="10">
                                  <p:stCondLst>
                                    <p:cond delay="0"/>
                                  </p:stCondLst>
                                  <p:childTnLst>
                                    <p:set>
                                      <p:cBhvr>
                                        <p:cTn dur="1" fill="hold" id="17">
                                          <p:stCondLst>
                                            <p:cond delay="0"/>
                                          </p:stCondLst>
                                        </p:cTn>
                                        <p:tgtEl>
                                          <p:spTgt spid="1048716">
                                            <p:txEl>
                                              <p:charRg st="64" end="72"/>
                                            </p:txEl>
                                          </p:spTgt>
                                        </p:tgtEl>
                                        <p:attrNameLst>
                                          <p:attrName>style.visibility</p:attrName>
                                        </p:attrNameLst>
                                      </p:cBhvr>
                                      <p:to>
                                        <p:strVal val="visible"/>
                                      </p:to>
                                    </p:set>
                                    <p:animEffect transition="in" filter="blinds(horizontal)">
                                      <p:cBhvr>
                                        <p:cTn dur="500" id="18"/>
                                        <p:tgtEl>
                                          <p:spTgt spid="1048716">
                                            <p:txEl>
                                              <p:charRg st="64" end="72"/>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8716">
                                            <p:txEl>
                                              <p:charRg st="72" end="90"/>
                                            </p:txEl>
                                          </p:spTgt>
                                        </p:tgtEl>
                                        <p:attrNameLst>
                                          <p:attrName>style.visibility</p:attrName>
                                        </p:attrNameLst>
                                      </p:cBhvr>
                                      <p:to>
                                        <p:strVal val="visible"/>
                                      </p:to>
                                    </p:set>
                                    <p:animEffect transition="in" filter="blinds(horizontal)">
                                      <p:cBhvr>
                                        <p:cTn dur="500" id="21"/>
                                        <p:tgtEl>
                                          <p:spTgt spid="1048716">
                                            <p:txEl>
                                              <p:charRg st="72" end="90"/>
                                            </p:txEl>
                                          </p:spTgt>
                                        </p:tgtEl>
                                      </p:cBhvr>
                                    </p:animEffect>
                                  </p:childTnLst>
                                </p:cTn>
                              </p:par>
                              <p:par>
                                <p:cTn fill="hold" id="22" nodeType="withEffect" presetClass="entr" presetID="3" presetSubtype="10">
                                  <p:stCondLst>
                                    <p:cond delay="0"/>
                                  </p:stCondLst>
                                  <p:childTnLst>
                                    <p:set>
                                      <p:cBhvr>
                                        <p:cTn dur="1" fill="hold" id="23">
                                          <p:stCondLst>
                                            <p:cond delay="0"/>
                                          </p:stCondLst>
                                        </p:cTn>
                                        <p:tgtEl>
                                          <p:spTgt spid="1048716">
                                            <p:txEl>
                                              <p:charRg st="90" end="118"/>
                                            </p:txEl>
                                          </p:spTgt>
                                        </p:tgtEl>
                                        <p:attrNameLst>
                                          <p:attrName>style.visibility</p:attrName>
                                        </p:attrNameLst>
                                      </p:cBhvr>
                                      <p:to>
                                        <p:strVal val="visible"/>
                                      </p:to>
                                    </p:set>
                                    <p:animEffect transition="in" filter="blinds(horizontal)">
                                      <p:cBhvr>
                                        <p:cTn dur="500" id="24"/>
                                        <p:tgtEl>
                                          <p:spTgt spid="1048716">
                                            <p:txEl>
                                              <p:charRg st="90" end="1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showMasterSp="1">
  <p:cSld>
    <p:spTree>
      <p:nvGrpSpPr>
        <p:cNvPr id="388" name=""/>
        <p:cNvGrpSpPr/>
        <p:nvPr/>
      </p:nvGrpSpPr>
      <p:grpSpPr>
        <a:xfrm rot="0">
          <a:off x="0" y="0"/>
          <a:ext cx="0" cy="0"/>
          <a:chOff x="0" y="0"/>
          <a:chExt cx="0" cy="0"/>
        </a:xfrm>
      </p:grpSpPr>
      <p:sp>
        <p:nvSpPr>
          <p:cNvPr id="1049482" name="标题 353281"/>
          <p:cNvSpPr/>
          <p:nvPr>
            <p:ph type="title" sz="full" idx="0"/>
          </p:nvPr>
        </p:nvSpPr>
        <p:spPr>
          <a:xfrm rot="0">
            <a:off x="11541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533400" latinLnBrk="1" lvl="0" marL="533400"/>
            <a:r>
              <a:rPr altLang="zh-CN" lang="en-US"/>
              <a:t>5.2.3 </a:t>
            </a:r>
            <a:r>
              <a:rPr altLang="en-US" lang="zh-CN"/>
              <a:t>循环结构</a:t>
            </a:r>
          </a:p>
        </p:txBody>
      </p:sp>
      <p:sp>
        <p:nvSpPr>
          <p:cNvPr id="1049483" name="文本占位符 353282"/>
          <p:cNvSpPr/>
          <p:nvPr>
            <p:ph type="body" sz="full" idx="1"/>
          </p:nvPr>
        </p:nvSpPr>
        <p:spPr>
          <a:xfrm rot="0">
            <a:off x="719137" y="1196975"/>
            <a:ext cx="8174037"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2400" lang="en-US">
                <a:solidFill>
                  <a:srgbClr val="0000FF"/>
                </a:solidFill>
              </a:rPr>
              <a:t>3</a:t>
            </a:r>
            <a:r>
              <a:rPr altLang="en-US" sz="2400" lang="zh-CN">
                <a:solidFill>
                  <a:srgbClr val="0000FF"/>
                </a:solidFill>
              </a:rPr>
              <a:t>、</a:t>
            </a:r>
            <a:r>
              <a:rPr altLang="zh-CN" sz="2400" lang="en-US">
                <a:solidFill>
                  <a:srgbClr val="0000FF"/>
                </a:solidFill>
              </a:rPr>
              <a:t>break</a:t>
            </a:r>
            <a:r>
              <a:rPr altLang="en-US" sz="2400" lang="zh-CN">
                <a:solidFill>
                  <a:srgbClr val="0000FF"/>
                </a:solidFill>
              </a:rPr>
              <a:t>语句和</a:t>
            </a:r>
            <a:r>
              <a:rPr altLang="zh-CN" sz="2400" lang="en-US">
                <a:solidFill>
                  <a:srgbClr val="0000FF"/>
                </a:solidFill>
              </a:rPr>
              <a:t>continue</a:t>
            </a:r>
            <a:r>
              <a:rPr altLang="en-US" sz="2400" lang="zh-CN">
                <a:solidFill>
                  <a:srgbClr val="0000FF"/>
                </a:solidFill>
              </a:rPr>
              <a:t>语句</a:t>
            </a:r>
          </a:p>
          <a:p>
            <a:pPr eaLnBrk="1" hangingPunct="1" latinLnBrk="1" lvl="0">
              <a:buNone/>
            </a:pPr>
            <a:r>
              <a:rPr altLang="zh-CN" sz="2400" lang="en-US"/>
              <a:t>它们一般与if</a:t>
            </a:r>
            <a:r>
              <a:rPr altLang="en-US" sz="2400" lang="zh-CN"/>
              <a:t>语句配合使用。</a:t>
            </a:r>
          </a:p>
          <a:p>
            <a:pPr eaLnBrk="1" hangingPunct="1" latinLnBrk="1" lvl="0">
              <a:buNone/>
            </a:pPr>
            <a:r>
              <a:rPr altLang="zh-CN" sz="2400" lang="en-US">
                <a:solidFill>
                  <a:srgbClr val="0000FF"/>
                </a:solidFill>
              </a:rPr>
              <a:t>break</a:t>
            </a:r>
            <a:r>
              <a:rPr altLang="en-US" sz="2400" lang="zh-CN">
                <a:solidFill>
                  <a:srgbClr val="0000FF"/>
                </a:solidFill>
              </a:rPr>
              <a:t>语句用于终止循环的执行。</a:t>
            </a:r>
          </a:p>
          <a:p>
            <a:pPr eaLnBrk="1" hangingPunct="1" latinLnBrk="1" lvl="0">
              <a:buNone/>
            </a:pPr>
            <a:r>
              <a:rPr altLang="en-US" sz="2400" lang="zh-CN"/>
              <a:t>当在循环体内执行到该语句时，程序将跳出循环，继续执行循环语句的下一语句。</a:t>
            </a:r>
          </a:p>
          <a:p>
            <a:pPr eaLnBrk="1" hangingPunct="1" latinLnBrk="1" lvl="0">
              <a:buNone/>
            </a:pPr>
            <a:r>
              <a:rPr altLang="zh-CN" sz="2400" lang="en-US">
                <a:solidFill>
                  <a:srgbClr val="0000FF"/>
                </a:solidFill>
              </a:rPr>
              <a:t>continue</a:t>
            </a:r>
            <a:r>
              <a:rPr altLang="en-US" sz="2400" lang="zh-CN">
                <a:solidFill>
                  <a:srgbClr val="0000FF"/>
                </a:solidFill>
              </a:rPr>
              <a:t>语句控制跳过循环体中的某些语句。</a:t>
            </a:r>
          </a:p>
          <a:p>
            <a:pPr eaLnBrk="1" hangingPunct="1" latinLnBrk="1" lvl="0">
              <a:buNone/>
            </a:pPr>
            <a:r>
              <a:rPr altLang="en-US" sz="2400" lang="zh-CN"/>
              <a:t>当在循环体内执行到该语句时，程序将跳过循环体中所有剩下的语句，</a:t>
            </a:r>
          </a:p>
          <a:p>
            <a:pPr eaLnBrk="1" hangingPunct="1" latinLnBrk="1" lvl="0">
              <a:buNone/>
            </a:pPr>
            <a:r>
              <a:rPr altLang="en-US" sz="2400" lang="zh-CN"/>
              <a:t>继续下一次循环。</a:t>
            </a:r>
          </a:p>
        </p:txBody>
      </p:sp>
      <p:sp>
        <p:nvSpPr>
          <p:cNvPr id="1049484"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485"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486"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140</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483">
                                            <p:txEl>
                                              <p:charRg st="36" end="54"/>
                                            </p:txEl>
                                          </p:spTgt>
                                        </p:tgtEl>
                                        <p:attrNameLst>
                                          <p:attrName>style.visibility</p:attrName>
                                        </p:attrNameLst>
                                      </p:cBhvr>
                                      <p:to>
                                        <p:strVal val="visible"/>
                                      </p:to>
                                    </p:set>
                                    <p:animEffect transition="in" filter="blinds(horizontal)">
                                      <p:cBhvr>
                                        <p:cTn dur="500" id="7"/>
                                        <p:tgtEl>
                                          <p:spTgt spid="1049483">
                                            <p:txEl>
                                              <p:charRg st="36" end="54"/>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483">
                                            <p:txEl>
                                              <p:charRg st="54" end="91"/>
                                            </p:txEl>
                                          </p:spTgt>
                                        </p:tgtEl>
                                        <p:attrNameLst>
                                          <p:attrName>style.visibility</p:attrName>
                                        </p:attrNameLst>
                                      </p:cBhvr>
                                      <p:to>
                                        <p:strVal val="visible"/>
                                      </p:to>
                                    </p:set>
                                    <p:animEffect transition="in" filter="blinds(horizontal)">
                                      <p:cBhvr>
                                        <p:cTn dur="500" id="10"/>
                                        <p:tgtEl>
                                          <p:spTgt spid="1049483">
                                            <p:txEl>
                                              <p:charRg st="54" end="91"/>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1049483">
                                            <p:txEl>
                                              <p:charRg st="91" end="116"/>
                                            </p:txEl>
                                          </p:spTgt>
                                        </p:tgtEl>
                                        <p:attrNameLst>
                                          <p:attrName>style.visibility</p:attrName>
                                        </p:attrNameLst>
                                      </p:cBhvr>
                                      <p:to>
                                        <p:strVal val="visible"/>
                                      </p:to>
                                    </p:set>
                                    <p:animEffect transition="in" filter="blinds(horizontal)">
                                      <p:cBhvr>
                                        <p:cTn dur="500" id="15"/>
                                        <p:tgtEl>
                                          <p:spTgt spid="1049483">
                                            <p:txEl>
                                              <p:charRg st="91" end="116"/>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483">
                                            <p:txEl>
                                              <p:charRg st="116" end="148"/>
                                            </p:txEl>
                                          </p:spTgt>
                                        </p:tgtEl>
                                        <p:attrNameLst>
                                          <p:attrName>style.visibility</p:attrName>
                                        </p:attrNameLst>
                                      </p:cBhvr>
                                      <p:to>
                                        <p:strVal val="visible"/>
                                      </p:to>
                                    </p:set>
                                    <p:animEffect transition="in" filter="blinds(horizontal)">
                                      <p:cBhvr>
                                        <p:cTn dur="500" id="18"/>
                                        <p:tgtEl>
                                          <p:spTgt spid="1049483">
                                            <p:txEl>
                                              <p:charRg st="116" end="148"/>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483">
                                            <p:txEl>
                                              <p:charRg st="148" end="157"/>
                                            </p:txEl>
                                          </p:spTgt>
                                        </p:tgtEl>
                                        <p:attrNameLst>
                                          <p:attrName>style.visibility</p:attrName>
                                        </p:attrNameLst>
                                      </p:cBhvr>
                                      <p:to>
                                        <p:strVal val="visible"/>
                                      </p:to>
                                    </p:set>
                                    <p:animEffect transition="in" filter="blinds(horizontal)">
                                      <p:cBhvr>
                                        <p:cTn dur="500" id="21"/>
                                        <p:tgtEl>
                                          <p:spTgt spid="1049483">
                                            <p:txEl>
                                              <p:charRg st="148" end="1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showMasterSp="1">
  <p:cSld>
    <p:spTree>
      <p:nvGrpSpPr>
        <p:cNvPr id="389" name=""/>
        <p:cNvGrpSpPr/>
        <p:nvPr/>
      </p:nvGrpSpPr>
      <p:grpSpPr>
        <a:xfrm rot="0">
          <a:off x="0" y="0"/>
          <a:ext cx="0" cy="0"/>
          <a:chOff x="0" y="0"/>
          <a:chExt cx="0" cy="0"/>
        </a:xfrm>
      </p:grpSpPr>
      <p:sp>
        <p:nvSpPr>
          <p:cNvPr id="1049487" name="标题 354305"/>
          <p:cNvSpPr/>
          <p:nvPr>
            <p:ph type="title" sz="full" idx="0"/>
          </p:nvPr>
        </p:nvSpPr>
        <p:spPr>
          <a:xfrm rot="0">
            <a:off x="1193800" y="-100012"/>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sz="2800" lang="zh-CN"/>
              <a:t>例</a:t>
            </a:r>
            <a:r>
              <a:rPr altLang="zh-CN" sz="2800" lang="en-US"/>
              <a:t>5.9 </a:t>
            </a:r>
            <a:r>
              <a:rPr altLang="en-US" sz="2800" lang="zh-CN"/>
              <a:t>求</a:t>
            </a:r>
            <a:r>
              <a:rPr altLang="zh-CN" sz="2800" lang="en-US"/>
              <a:t>[100,200]</a:t>
            </a:r>
            <a:r>
              <a:rPr altLang="en-US" sz="2800" lang="zh-CN"/>
              <a:t>之间第一个能被</a:t>
            </a:r>
            <a:r>
              <a:rPr altLang="zh-CN" sz="2800" lang="en-US"/>
              <a:t>21</a:t>
            </a:r>
            <a:r>
              <a:rPr altLang="en-US" sz="2800" lang="zh-CN"/>
              <a:t>整除的整数。</a:t>
            </a:r>
          </a:p>
        </p:txBody>
      </p:sp>
      <p:sp>
        <p:nvSpPr>
          <p:cNvPr id="1049488" name="文本占位符 354306"/>
          <p:cNvSpPr/>
          <p:nvPr>
            <p:ph type="body" sz="full" idx="1"/>
          </p:nvPr>
        </p:nvSpPr>
        <p:spPr>
          <a:xfrm rot="0">
            <a:off x="935037" y="123348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sz="2400" lang="zh-CN"/>
              <a:t>程序如下：</a:t>
            </a:r>
          </a:p>
          <a:p>
            <a:pPr eaLnBrk="1" hangingPunct="1" latinLnBrk="1" lvl="0">
              <a:buNone/>
            </a:pPr>
            <a:r>
              <a:rPr altLang="zh-CN" sz="2400" lang="en-US">
                <a:solidFill>
                  <a:schemeClr val="hlink"/>
                </a:solidFill>
              </a:rPr>
              <a:t>for n = 100:200</a:t>
            </a:r>
          </a:p>
          <a:p>
            <a:pPr eaLnBrk="1" hangingPunct="1" latinLnBrk="1" lvl="0">
              <a:buNone/>
            </a:pPr>
            <a:r>
              <a:rPr altLang="zh-CN" sz="2400" lang="en-US">
                <a:solidFill>
                  <a:schemeClr val="hlink"/>
                </a:solidFill>
              </a:rPr>
              <a:t>    if rem(n,21)~=0;</a:t>
            </a:r>
          </a:p>
          <a:p>
            <a:pPr eaLnBrk="1" hangingPunct="1" latinLnBrk="1" lvl="0">
              <a:buNone/>
            </a:pPr>
            <a:r>
              <a:rPr altLang="zh-CN" sz="2400" lang="en-US">
                <a:solidFill>
                  <a:schemeClr val="hlink"/>
                </a:solidFill>
              </a:rPr>
              <a:t>       continue</a:t>
            </a:r>
          </a:p>
          <a:p>
            <a:pPr eaLnBrk="1" hangingPunct="1" latinLnBrk="1" lvl="0">
              <a:buNone/>
            </a:pPr>
            <a:r>
              <a:rPr altLang="zh-CN" sz="2400" lang="en-US">
                <a:solidFill>
                  <a:schemeClr val="hlink"/>
                </a:solidFill>
              </a:rPr>
              <a:t>    end</a:t>
            </a:r>
          </a:p>
          <a:p>
            <a:pPr eaLnBrk="1" hangingPunct="1" latinLnBrk="1" lvl="0">
              <a:buNone/>
            </a:pPr>
            <a:r>
              <a:rPr altLang="zh-CN" sz="2400" lang="en-US">
                <a:solidFill>
                  <a:schemeClr val="hlink"/>
                </a:solidFill>
              </a:rPr>
              <a:t>    break</a:t>
            </a:r>
          </a:p>
          <a:p>
            <a:pPr eaLnBrk="1" hangingPunct="1" latinLnBrk="1" lvl="0">
              <a:buNone/>
            </a:pPr>
            <a:r>
              <a:rPr altLang="zh-CN" sz="2400" lang="en-US">
                <a:solidFill>
                  <a:schemeClr val="hlink"/>
                </a:solidFill>
              </a:rPr>
              <a:t>end</a:t>
            </a:r>
          </a:p>
          <a:p>
            <a:pPr eaLnBrk="1" hangingPunct="1" latinLnBrk="1" lvl="0">
              <a:buNone/>
            </a:pPr>
            <a:r>
              <a:rPr altLang="zh-CN" sz="2400" lang="en-US">
                <a:solidFill>
                  <a:schemeClr val="hlink"/>
                </a:solidFill>
              </a:rPr>
              <a:t>n</a:t>
            </a:r>
          </a:p>
          <a:p>
            <a:pPr eaLnBrk="1" hangingPunct="1" latinLnBrk="1" lvl="0">
              <a:buNone/>
            </a:pPr>
            <a:r>
              <a:rPr altLang="en-US" sz="2400" lang="zh-CN"/>
              <a:t>程序输出结果为：</a:t>
            </a:r>
          </a:p>
          <a:p>
            <a:pPr eaLnBrk="1" hangingPunct="1" latinLnBrk="1" lvl="0">
              <a:buNone/>
            </a:pPr>
            <a:r>
              <a:rPr altLang="zh-CN" sz="2400" lang="en-US">
                <a:solidFill>
                  <a:srgbClr val="0000FF"/>
                </a:solidFill>
              </a:rPr>
              <a:t>n = </a:t>
            </a:r>
          </a:p>
          <a:p>
            <a:pPr eaLnBrk="1" hangingPunct="1" latinLnBrk="1" lvl="0">
              <a:buNone/>
            </a:pPr>
            <a:r>
              <a:rPr altLang="zh-CN" sz="2400" lang="en-US">
                <a:solidFill>
                  <a:srgbClr val="0000FF"/>
                </a:solidFill>
              </a:rPr>
              <a:t>      105</a:t>
            </a:r>
          </a:p>
          <a:p>
            <a:pPr eaLnBrk="1" hangingPunct="1" latinLnBrk="1" lvl="0">
              <a:buNone/>
            </a:pPr>
            <a:endParaRPr altLang="zh-CN" sz="2400" lang="en-US">
              <a:solidFill>
                <a:srgbClr val="0000FF"/>
              </a:solidFill>
            </a:endParaRPr>
          </a:p>
          <a:p>
            <a:pPr eaLnBrk="1" hangingPunct="1" latinLnBrk="1" lvl="0">
              <a:buNone/>
            </a:pPr>
            <a:endParaRPr altLang="zh-CN" sz="2400" lang="en-US"/>
          </a:p>
        </p:txBody>
      </p:sp>
      <p:sp>
        <p:nvSpPr>
          <p:cNvPr id="1049489"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490"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491"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141</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488">
                                            <p:txEl>
                                              <p:charRg st="83" end="92"/>
                                            </p:txEl>
                                          </p:spTgt>
                                        </p:tgtEl>
                                        <p:attrNameLst>
                                          <p:attrName>style.visibility</p:attrName>
                                        </p:attrNameLst>
                                      </p:cBhvr>
                                      <p:to>
                                        <p:strVal val="visible"/>
                                      </p:to>
                                    </p:set>
                                    <p:animEffect transition="in" filter="blinds(horizontal)">
                                      <p:cBhvr>
                                        <p:cTn dur="500" id="7"/>
                                        <p:tgtEl>
                                          <p:spTgt spid="1049488">
                                            <p:txEl>
                                              <p:charRg st="83" end="92"/>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488">
                                            <p:txEl>
                                              <p:charRg st="92" end="97"/>
                                            </p:txEl>
                                          </p:spTgt>
                                        </p:tgtEl>
                                        <p:attrNameLst>
                                          <p:attrName>style.visibility</p:attrName>
                                        </p:attrNameLst>
                                      </p:cBhvr>
                                      <p:to>
                                        <p:strVal val="visible"/>
                                      </p:to>
                                    </p:set>
                                    <p:animEffect transition="in" filter="blinds(horizontal)">
                                      <p:cBhvr>
                                        <p:cTn dur="500" id="10"/>
                                        <p:tgtEl>
                                          <p:spTgt spid="1049488">
                                            <p:txEl>
                                              <p:charRg st="92" end="97"/>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488">
                                            <p:txEl>
                                              <p:charRg st="97" end="107"/>
                                            </p:txEl>
                                          </p:spTgt>
                                        </p:tgtEl>
                                        <p:attrNameLst>
                                          <p:attrName>style.visibility</p:attrName>
                                        </p:attrNameLst>
                                      </p:cBhvr>
                                      <p:to>
                                        <p:strVal val="visible"/>
                                      </p:to>
                                    </p:set>
                                    <p:animEffect transition="in" filter="blinds(horizontal)">
                                      <p:cBhvr>
                                        <p:cTn dur="500" id="13"/>
                                        <p:tgtEl>
                                          <p:spTgt spid="1049488">
                                            <p:txEl>
                                              <p:charRg st="97"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showMasterSp="1">
  <p:cSld>
    <p:spTree>
      <p:nvGrpSpPr>
        <p:cNvPr id="390" name=""/>
        <p:cNvGrpSpPr/>
        <p:nvPr/>
      </p:nvGrpSpPr>
      <p:grpSpPr>
        <a:xfrm rot="0">
          <a:off x="0" y="0"/>
          <a:ext cx="0" cy="0"/>
          <a:chOff x="0" y="0"/>
          <a:chExt cx="0" cy="0"/>
        </a:xfrm>
      </p:grpSpPr>
      <p:sp>
        <p:nvSpPr>
          <p:cNvPr id="1049492" name="标题 355329"/>
          <p:cNvSpPr/>
          <p:nvPr>
            <p:ph type="ctrTitle" sz="full" idx="4294967295"/>
          </p:nvPr>
        </p:nvSpPr>
        <p:spPr>
          <a:xfrm rot="0">
            <a:off x="990600" y="1676400"/>
            <a:ext cx="7772400" cy="1462087"/>
          </a:xfrm>
          <a:prstGeom prst="rect"/>
          <a:noFill/>
          <a:ln>
            <a:noFill/>
          </a:ln>
        </p:spPr>
        <p:txBody>
          <a:bodyPr anchor="b" bIns="45720" lIns="91440" rIns="91440" tIns="45720" vert="horz"/>
          <a:lstStyle>
            <a:lvl1pPr algn="l">
              <a:defRPr sz="4400"/>
            </a:lvl1pPr>
          </a:lstStyle>
          <a:p>
            <a:pPr algn="r" eaLnBrk="1" hangingPunct="1" indent="-685800" latinLnBrk="1" lvl="0" marL="685800"/>
            <a:r>
              <a:rPr altLang="zh-CN" sz="6000" lang="en-US"/>
              <a:t>Matlab</a:t>
            </a:r>
            <a:r>
              <a:rPr altLang="en-US" sz="6000" lang="zh-CN"/>
              <a:t>程序设计</a:t>
            </a:r>
          </a:p>
        </p:txBody>
      </p:sp>
      <p:sp>
        <p:nvSpPr>
          <p:cNvPr id="1049493" name="副标题 1"/>
          <p:cNvSpPr/>
          <p:nvPr>
            <p:ph type="subTitle" sz="full" idx="4294967295"/>
          </p:nvPr>
        </p:nvSpPr>
        <p:spPr>
          <a:xfrm rot="0">
            <a:off x="1371600" y="3886200"/>
            <a:ext cx="6400800" cy="1752600"/>
          </a:xfrm>
          <a:prstGeom prst="rect"/>
          <a:noFill/>
          <a:ln>
            <a:noFill/>
          </a:ln>
        </p:spPr>
        <p:txBody>
          <a:bodyPr anchor="t" bIns="45720" lIns="91440" rIns="91440" tIns="45720" vert="horz"/>
          <a:lstStyle>
            <a:lvl1pPr algn="ctr" marL="0">
              <a:buNone/>
              <a:defRPr sz="3200">
                <a:solidFill>
                  <a:schemeClr val="dk1"/>
                </a:solidFill>
              </a:defRPr>
            </a:lvl1pPr>
            <a:lvl2pPr algn="ctr" marL="457200">
              <a:buNone/>
            </a:lvl2pPr>
            <a:lvl3pPr algn="ctr" marL="914400">
              <a:buNone/>
            </a:lvl3pPr>
            <a:lvl4pPr algn="ctr" marL="1371600">
              <a:buNone/>
            </a:lvl4pPr>
            <a:lvl5pPr algn="ctr" marL="1828800">
              <a:buNone/>
            </a:lvl5pPr>
          </a:lstStyle>
          <a:p>
            <a:pPr>
              <a:buNone/>
            </a:pPr>
            <a:endParaRPr altLang="en-US" lang="zh-CN"/>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1">
  <p:cSld>
    <p:spTree>
      <p:nvGrpSpPr>
        <p:cNvPr id="391" name=""/>
        <p:cNvGrpSpPr/>
        <p:nvPr/>
      </p:nvGrpSpPr>
      <p:grpSpPr>
        <a:xfrm rot="0">
          <a:off x="0" y="0"/>
          <a:ext cx="0" cy="0"/>
          <a:chOff x="0" y="0"/>
          <a:chExt cx="0" cy="0"/>
        </a:xfrm>
      </p:grpSpPr>
      <p:sp>
        <p:nvSpPr>
          <p:cNvPr id="1049494" name="标题 356353"/>
          <p:cNvSpPr/>
          <p:nvPr>
            <p:ph type="title" sz="full" idx="0"/>
          </p:nvPr>
        </p:nvSpPr>
        <p:spPr>
          <a:xfrm rot="0">
            <a:off x="1162050" y="-1905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lang="en-US"/>
              <a:t>5.3 </a:t>
            </a:r>
            <a:r>
              <a:rPr altLang="en-US" lang="zh-CN"/>
              <a:t>函数文件</a:t>
            </a:r>
          </a:p>
        </p:txBody>
      </p:sp>
      <p:sp>
        <p:nvSpPr>
          <p:cNvPr id="1049495" name="文本占位符 356354"/>
          <p:cNvSpPr/>
          <p:nvPr>
            <p:ph type="body" sz="full" idx="1"/>
          </p:nvPr>
        </p:nvSpPr>
        <p:spPr>
          <a:xfrm rot="0">
            <a:off x="323850" y="1341437"/>
            <a:ext cx="8574088" cy="4997450"/>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2000" lang="en-US">
                <a:latin typeface="华文楷体" pitchFamily="2" charset="-122"/>
              </a:rPr>
              <a:t>    </a:t>
            </a:r>
            <a:r>
              <a:rPr altLang="en-US" sz="2000" lang="zh-CN">
                <a:latin typeface="华文楷体" pitchFamily="2" charset="-122"/>
              </a:rPr>
              <a:t>函数文件是另一种形式的</a:t>
            </a:r>
            <a:r>
              <a:rPr altLang="zh-CN" sz="2000" lang="en-US">
                <a:latin typeface="华文楷体" pitchFamily="2" charset="-122"/>
              </a:rPr>
              <a:t>M</a:t>
            </a:r>
            <a:r>
              <a:rPr altLang="en-US" sz="2000" lang="zh-CN">
                <a:latin typeface="华文楷体" pitchFamily="2" charset="-122"/>
              </a:rPr>
              <a:t>文件，每一个函数文件都定义一个函数。</a:t>
            </a:r>
          </a:p>
          <a:p>
            <a:pPr eaLnBrk="1" hangingPunct="1" latinLnBrk="1" lvl="0">
              <a:buNone/>
            </a:pPr>
            <a:r>
              <a:rPr altLang="zh-CN" sz="2000" lang="en-US">
                <a:latin typeface="华文楷体" pitchFamily="2" charset="-122"/>
              </a:rPr>
              <a:t>Matlab</a:t>
            </a:r>
            <a:r>
              <a:rPr altLang="en-US" sz="2000" lang="zh-CN">
                <a:latin typeface="华文楷体" pitchFamily="2" charset="-122"/>
              </a:rPr>
              <a:t>提供的标准函数大部分是由函数文件定义的。</a:t>
            </a:r>
          </a:p>
          <a:p>
            <a:pPr eaLnBrk="1" hangingPunct="1" latinLnBrk="1" lvl="0">
              <a:buNone/>
            </a:pPr>
            <a:endParaRPr altLang="en-US" sz="2000" lang="zh-CN">
              <a:latin typeface="华文楷体" pitchFamily="2" charset="-122"/>
            </a:endParaRPr>
          </a:p>
          <a:p>
            <a:pPr eaLnBrk="1" hangingPunct="1" latinLnBrk="1" lvl="0">
              <a:buNone/>
            </a:pPr>
            <a:r>
              <a:rPr altLang="zh-CN" sz="2000" lang="en-US">
                <a:solidFill>
                  <a:srgbClr val="0000FF"/>
                </a:solidFill>
              </a:rPr>
              <a:t>5.3.1 </a:t>
            </a:r>
            <a:r>
              <a:rPr altLang="en-US" sz="2000" lang="zh-CN">
                <a:solidFill>
                  <a:srgbClr val="0000FF"/>
                </a:solidFill>
              </a:rPr>
              <a:t>函数文件的基本结构</a:t>
            </a:r>
          </a:p>
          <a:p>
            <a:pPr eaLnBrk="1" hangingPunct="1" latinLnBrk="1" lvl="0">
              <a:buNone/>
            </a:pPr>
            <a:r>
              <a:rPr altLang="en-US" sz="2000" lang="zh-CN">
                <a:solidFill>
                  <a:srgbClr val="0000FF"/>
                </a:solidFill>
              </a:rPr>
              <a:t>         </a:t>
            </a:r>
            <a:r>
              <a:rPr altLang="zh-CN" sz="2000" lang="en-US"/>
              <a:t>函数文件由function</a:t>
            </a:r>
            <a:r>
              <a:rPr altLang="en-US" sz="2000" lang="zh-CN"/>
              <a:t>语句引导，其基本结构为：</a:t>
            </a:r>
          </a:p>
          <a:p>
            <a:pPr eaLnBrk="1" hangingPunct="1" latinLnBrk="1" lvl="0">
              <a:buNone/>
            </a:pPr>
            <a:r>
              <a:rPr altLang="en-US" sz="2000" lang="zh-CN"/>
              <a:t>        </a:t>
            </a:r>
            <a:r>
              <a:rPr altLang="zh-CN" sz="2000" lang="en-US">
                <a:solidFill>
                  <a:schemeClr val="hlink"/>
                </a:solidFill>
              </a:rPr>
              <a:t>function  </a:t>
            </a:r>
            <a:r>
              <a:rPr altLang="en-US" sz="2000" lang="zh-CN">
                <a:solidFill>
                  <a:schemeClr val="hlink"/>
                </a:solidFill>
              </a:rPr>
              <a:t>输出形参表 </a:t>
            </a:r>
            <a:r>
              <a:rPr altLang="zh-CN" sz="2000" lang="en-US">
                <a:solidFill>
                  <a:schemeClr val="hlink"/>
                </a:solidFill>
              </a:rPr>
              <a:t>= </a:t>
            </a:r>
            <a:r>
              <a:rPr altLang="en-US" sz="2000" lang="zh-CN">
                <a:solidFill>
                  <a:schemeClr val="hlink"/>
                </a:solidFill>
              </a:rPr>
              <a:t>函数名（输入形参表）</a:t>
            </a:r>
          </a:p>
          <a:p>
            <a:pPr eaLnBrk="1" hangingPunct="1" latinLnBrk="1" lvl="0">
              <a:buNone/>
            </a:pPr>
            <a:r>
              <a:rPr altLang="en-US" sz="2000" lang="zh-CN">
                <a:solidFill>
                  <a:schemeClr val="hlink"/>
                </a:solidFill>
              </a:rPr>
              <a:t>           注释说明部分</a:t>
            </a:r>
          </a:p>
          <a:p>
            <a:pPr eaLnBrk="1" hangingPunct="1" latinLnBrk="1" lvl="0">
              <a:buNone/>
            </a:pPr>
            <a:r>
              <a:rPr altLang="en-US" sz="2000" lang="zh-CN">
                <a:solidFill>
                  <a:schemeClr val="hlink"/>
                </a:solidFill>
              </a:rPr>
              <a:t>           函数体语句</a:t>
            </a:r>
          </a:p>
          <a:p>
            <a:pPr eaLnBrk="1" hangingPunct="1" latinLnBrk="1" lvl="0">
              <a:buNone/>
            </a:pPr>
            <a:r>
              <a:rPr altLang="zh-CN" sz="2000" lang="en-US"/>
              <a:t>        其中，以function</a:t>
            </a:r>
            <a:r>
              <a:rPr altLang="en-US" sz="2000" lang="zh-CN"/>
              <a:t>开头的一行为引导行，表示该</a:t>
            </a:r>
            <a:r>
              <a:rPr altLang="zh-CN" sz="2000" lang="en-US"/>
              <a:t>M</a:t>
            </a:r>
            <a:r>
              <a:rPr altLang="en-US" sz="2000" lang="zh-CN"/>
              <a:t>文件是一个函数文件。</a:t>
            </a:r>
          </a:p>
          <a:p>
            <a:pPr eaLnBrk="1" hangingPunct="1" latinLnBrk="1" lvl="0">
              <a:buNone/>
            </a:pPr>
            <a:r>
              <a:rPr altLang="en-US" sz="2000" lang="zh-CN"/>
              <a:t>         当输出形参多于一个时，应该用方括号括起来。</a:t>
            </a:r>
          </a:p>
        </p:txBody>
      </p:sp>
      <p:sp>
        <p:nvSpPr>
          <p:cNvPr id="1049496"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497"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498"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143</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495">
                                            <p:txEl>
                                              <p:charRg st="0" end="35"/>
                                            </p:txEl>
                                          </p:spTgt>
                                        </p:tgtEl>
                                        <p:attrNameLst>
                                          <p:attrName>style.visibility</p:attrName>
                                        </p:attrNameLst>
                                      </p:cBhvr>
                                      <p:to>
                                        <p:strVal val="visible"/>
                                      </p:to>
                                    </p:set>
                                    <p:animEffect transition="in" filter="blinds(horizontal)">
                                      <p:cBhvr>
                                        <p:cTn dur="500" id="7"/>
                                        <p:tgtEl>
                                          <p:spTgt spid="1049495">
                                            <p:txEl>
                                              <p:charRg st="0" end="35"/>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495">
                                            <p:txEl>
                                              <p:charRg st="35" end="62"/>
                                            </p:txEl>
                                          </p:spTgt>
                                        </p:tgtEl>
                                        <p:attrNameLst>
                                          <p:attrName>style.visibility</p:attrName>
                                        </p:attrNameLst>
                                      </p:cBhvr>
                                      <p:to>
                                        <p:strVal val="visible"/>
                                      </p:to>
                                    </p:set>
                                    <p:animEffect transition="in" filter="blinds(horizontal)">
                                      <p:cBhvr>
                                        <p:cTn dur="500" id="10"/>
                                        <p:tgtEl>
                                          <p:spTgt spid="1049495">
                                            <p:txEl>
                                              <p:charRg st="35" end="62"/>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1049495">
                                            <p:txEl>
                                              <p:charRg st="63" end="79"/>
                                            </p:txEl>
                                          </p:spTgt>
                                        </p:tgtEl>
                                        <p:attrNameLst>
                                          <p:attrName>style.visibility</p:attrName>
                                        </p:attrNameLst>
                                      </p:cBhvr>
                                      <p:to>
                                        <p:strVal val="visible"/>
                                      </p:to>
                                    </p:set>
                                    <p:animEffect transition="in" filter="blinds(horizontal)">
                                      <p:cBhvr>
                                        <p:cTn dur="500" id="15"/>
                                        <p:tgtEl>
                                          <p:spTgt spid="1049495">
                                            <p:txEl>
                                              <p:charRg st="63" end="79"/>
                                            </p:txEl>
                                          </p:spTgt>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3" presetSubtype="10">
                                  <p:stCondLst>
                                    <p:cond delay="0"/>
                                  </p:stCondLst>
                                  <p:childTnLst>
                                    <p:set>
                                      <p:cBhvr>
                                        <p:cTn dur="1" fill="hold" id="19">
                                          <p:stCondLst>
                                            <p:cond delay="0"/>
                                          </p:stCondLst>
                                        </p:cTn>
                                        <p:tgtEl>
                                          <p:spTgt spid="1049495">
                                            <p:txEl>
                                              <p:charRg st="79" end="114"/>
                                            </p:txEl>
                                          </p:spTgt>
                                        </p:tgtEl>
                                        <p:attrNameLst>
                                          <p:attrName>style.visibility</p:attrName>
                                        </p:attrNameLst>
                                      </p:cBhvr>
                                      <p:to>
                                        <p:strVal val="visible"/>
                                      </p:to>
                                    </p:set>
                                    <p:animEffect transition="in" filter="blinds(horizontal)">
                                      <p:cBhvr>
                                        <p:cTn dur="500" id="20"/>
                                        <p:tgtEl>
                                          <p:spTgt spid="1049495">
                                            <p:txEl>
                                              <p:charRg st="79" end="114"/>
                                            </p:txEl>
                                          </p:spTgt>
                                        </p:tgtEl>
                                      </p:cBhvr>
                                    </p:animEffect>
                                  </p:childTnLst>
                                </p:cTn>
                              </p:par>
                              <p:par>
                                <p:cTn fill="hold" id="21" nodeType="withEffect" presetClass="entr" presetID="3" presetSubtype="10">
                                  <p:stCondLst>
                                    <p:cond delay="0"/>
                                  </p:stCondLst>
                                  <p:childTnLst>
                                    <p:set>
                                      <p:cBhvr>
                                        <p:cTn dur="1" fill="hold" id="22">
                                          <p:stCondLst>
                                            <p:cond delay="0"/>
                                          </p:stCondLst>
                                        </p:cTn>
                                        <p:tgtEl>
                                          <p:spTgt spid="1049495">
                                            <p:txEl>
                                              <p:charRg st="114" end="151"/>
                                            </p:txEl>
                                          </p:spTgt>
                                        </p:tgtEl>
                                        <p:attrNameLst>
                                          <p:attrName>style.visibility</p:attrName>
                                        </p:attrNameLst>
                                      </p:cBhvr>
                                      <p:to>
                                        <p:strVal val="visible"/>
                                      </p:to>
                                    </p:set>
                                    <p:animEffect transition="in" filter="blinds(horizontal)">
                                      <p:cBhvr>
                                        <p:cTn dur="500" id="23"/>
                                        <p:tgtEl>
                                          <p:spTgt spid="1049495">
                                            <p:txEl>
                                              <p:charRg st="114" end="151"/>
                                            </p:txEl>
                                          </p:spTgt>
                                        </p:tgtEl>
                                      </p:cBhvr>
                                    </p:animEffect>
                                  </p:childTnLst>
                                </p:cTn>
                              </p:par>
                              <p:par>
                                <p:cTn fill="hold" id="24" nodeType="withEffect" presetClass="entr" presetID="3" presetSubtype="10">
                                  <p:stCondLst>
                                    <p:cond delay="0"/>
                                  </p:stCondLst>
                                  <p:childTnLst>
                                    <p:set>
                                      <p:cBhvr>
                                        <p:cTn dur="1" fill="hold" id="25">
                                          <p:stCondLst>
                                            <p:cond delay="0"/>
                                          </p:stCondLst>
                                        </p:cTn>
                                        <p:tgtEl>
                                          <p:spTgt spid="1049495">
                                            <p:txEl>
                                              <p:charRg st="151" end="169"/>
                                            </p:txEl>
                                          </p:spTgt>
                                        </p:tgtEl>
                                        <p:attrNameLst>
                                          <p:attrName>style.visibility</p:attrName>
                                        </p:attrNameLst>
                                      </p:cBhvr>
                                      <p:to>
                                        <p:strVal val="visible"/>
                                      </p:to>
                                    </p:set>
                                    <p:animEffect transition="in" filter="blinds(horizontal)">
                                      <p:cBhvr>
                                        <p:cTn dur="500" id="26"/>
                                        <p:tgtEl>
                                          <p:spTgt spid="1049495">
                                            <p:txEl>
                                              <p:charRg st="151" end="169"/>
                                            </p:txEl>
                                          </p:spTgt>
                                        </p:tgtEl>
                                      </p:cBhvr>
                                    </p:animEffect>
                                  </p:childTnLst>
                                </p:cTn>
                              </p:par>
                              <p:par>
                                <p:cTn fill="hold" id="27" nodeType="withEffect" presetClass="entr" presetID="3" presetSubtype="10">
                                  <p:stCondLst>
                                    <p:cond delay="0"/>
                                  </p:stCondLst>
                                  <p:childTnLst>
                                    <p:set>
                                      <p:cBhvr>
                                        <p:cTn dur="1" fill="hold" id="28">
                                          <p:stCondLst>
                                            <p:cond delay="0"/>
                                          </p:stCondLst>
                                        </p:cTn>
                                        <p:tgtEl>
                                          <p:spTgt spid="1049495">
                                            <p:txEl>
                                              <p:charRg st="169" end="186"/>
                                            </p:txEl>
                                          </p:spTgt>
                                        </p:tgtEl>
                                        <p:attrNameLst>
                                          <p:attrName>style.visibility</p:attrName>
                                        </p:attrNameLst>
                                      </p:cBhvr>
                                      <p:to>
                                        <p:strVal val="visible"/>
                                      </p:to>
                                    </p:set>
                                    <p:animEffect transition="in" filter="blinds(horizontal)">
                                      <p:cBhvr>
                                        <p:cTn dur="500" id="29"/>
                                        <p:tgtEl>
                                          <p:spTgt spid="1049495">
                                            <p:txEl>
                                              <p:charRg st="169" end="186"/>
                                            </p:txEl>
                                          </p:spTgt>
                                        </p:tgtEl>
                                      </p:cBhvr>
                                    </p:animEffect>
                                  </p:childTnLst>
                                </p:cTn>
                              </p:par>
                            </p:childTnLst>
                          </p:cTn>
                        </p:par>
                      </p:childTnLst>
                    </p:cTn>
                  </p:par>
                  <p:par>
                    <p:cTn fill="hold" id="30" nodeType="clickPar">
                      <p:stCondLst>
                        <p:cond delay="indefinite"/>
                      </p:stCondLst>
                      <p:childTnLst>
                        <p:par>
                          <p:cTn fill="hold" id="31" nodeType="withGroup">
                            <p:stCondLst>
                              <p:cond delay="0"/>
                            </p:stCondLst>
                            <p:childTnLst>
                              <p:par>
                                <p:cTn fill="hold" id="32" nodeType="clickEffect" presetClass="entr" presetID="3" presetSubtype="10">
                                  <p:stCondLst>
                                    <p:cond delay="0"/>
                                  </p:stCondLst>
                                  <p:childTnLst>
                                    <p:set>
                                      <p:cBhvr>
                                        <p:cTn dur="1" fill="hold" id="33">
                                          <p:stCondLst>
                                            <p:cond delay="0"/>
                                          </p:stCondLst>
                                        </p:cTn>
                                        <p:tgtEl>
                                          <p:spTgt spid="1049495">
                                            <p:txEl>
                                              <p:charRg st="186" end="231"/>
                                            </p:txEl>
                                          </p:spTgt>
                                        </p:tgtEl>
                                        <p:attrNameLst>
                                          <p:attrName>style.visibility</p:attrName>
                                        </p:attrNameLst>
                                      </p:cBhvr>
                                      <p:to>
                                        <p:strVal val="visible"/>
                                      </p:to>
                                    </p:set>
                                    <p:animEffect transition="in" filter="blinds(horizontal)">
                                      <p:cBhvr>
                                        <p:cTn dur="500" id="34"/>
                                        <p:tgtEl>
                                          <p:spTgt spid="1049495">
                                            <p:txEl>
                                              <p:charRg st="186" end="231"/>
                                            </p:txEl>
                                          </p:spTgt>
                                        </p:tgtEl>
                                      </p:cBhvr>
                                    </p:animEffect>
                                  </p:childTnLst>
                                </p:cTn>
                              </p:par>
                              <p:par>
                                <p:cTn fill="hold" id="35" nodeType="withEffect" presetClass="entr" presetID="3" presetSubtype="10">
                                  <p:stCondLst>
                                    <p:cond delay="0"/>
                                  </p:stCondLst>
                                  <p:childTnLst>
                                    <p:set>
                                      <p:cBhvr>
                                        <p:cTn dur="1" fill="hold" id="36">
                                          <p:stCondLst>
                                            <p:cond delay="0"/>
                                          </p:stCondLst>
                                        </p:cTn>
                                        <p:tgtEl>
                                          <p:spTgt spid="1049495">
                                            <p:txEl>
                                              <p:charRg st="231" end="262"/>
                                            </p:txEl>
                                          </p:spTgt>
                                        </p:tgtEl>
                                        <p:attrNameLst>
                                          <p:attrName>style.visibility</p:attrName>
                                        </p:attrNameLst>
                                      </p:cBhvr>
                                      <p:to>
                                        <p:strVal val="visible"/>
                                      </p:to>
                                    </p:set>
                                    <p:animEffect transition="in" filter="blinds(horizontal)">
                                      <p:cBhvr>
                                        <p:cTn dur="500" id="37"/>
                                        <p:tgtEl>
                                          <p:spTgt spid="1049495">
                                            <p:txEl>
                                              <p:charRg st="231" end="2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showMasterSp="1">
  <p:cSld>
    <p:spTree>
      <p:nvGrpSpPr>
        <p:cNvPr id="392" name=""/>
        <p:cNvGrpSpPr/>
        <p:nvPr/>
      </p:nvGrpSpPr>
      <p:grpSpPr>
        <a:xfrm rot="0">
          <a:off x="0" y="0"/>
          <a:ext cx="0" cy="0"/>
          <a:chOff x="0" y="0"/>
          <a:chExt cx="0" cy="0"/>
        </a:xfrm>
      </p:grpSpPr>
      <p:sp>
        <p:nvSpPr>
          <p:cNvPr id="1049499" name="标题 357377"/>
          <p:cNvSpPr/>
          <p:nvPr>
            <p:ph type="title" sz="full" idx="0"/>
          </p:nvPr>
        </p:nvSpPr>
        <p:spPr>
          <a:xfrm rot="0">
            <a:off x="1162050"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lang="zh-CN"/>
              <a:t>说明：</a:t>
            </a:r>
          </a:p>
        </p:txBody>
      </p:sp>
      <p:sp>
        <p:nvSpPr>
          <p:cNvPr id="1049500" name="文本占位符 357378"/>
          <p:cNvSpPr/>
          <p:nvPr>
            <p:ph type="body" sz="full" idx="1"/>
          </p:nvPr>
        </p:nvSpPr>
        <p:spPr>
          <a:xfrm rot="0">
            <a:off x="503237" y="1089025"/>
            <a:ext cx="8281987"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2000" lang="en-US">
                <a:solidFill>
                  <a:srgbClr val="0000FF"/>
                </a:solidFill>
              </a:rPr>
              <a:t>1. </a:t>
            </a:r>
            <a:r>
              <a:rPr altLang="en-US" sz="2000" lang="zh-CN">
                <a:solidFill>
                  <a:srgbClr val="0000FF"/>
                </a:solidFill>
              </a:rPr>
              <a:t>关于函数文件名</a:t>
            </a:r>
          </a:p>
          <a:p>
            <a:pPr eaLnBrk="1" hangingPunct="1" latinLnBrk="1" lvl="0">
              <a:buNone/>
            </a:pPr>
            <a:r>
              <a:rPr altLang="zh-CN" sz="2000" lang="en-US"/>
              <a:t>    函数文件名通常由函数名再加上扩展名.m</a:t>
            </a:r>
            <a:r>
              <a:rPr altLang="en-US" sz="2000" lang="zh-CN"/>
              <a:t>组成。</a:t>
            </a:r>
          </a:p>
          <a:p>
            <a:pPr eaLnBrk="1" hangingPunct="1" latinLnBrk="1" lvl="0">
              <a:buNone/>
            </a:pPr>
            <a:r>
              <a:rPr altLang="en-US" sz="2000" lang="zh-CN"/>
              <a:t>    当函数文件名与函数名不同时，</a:t>
            </a:r>
            <a:r>
              <a:rPr altLang="zh-CN" sz="2000" lang="en-US"/>
              <a:t>Matlab</a:t>
            </a:r>
            <a:r>
              <a:rPr altLang="en-US" sz="2000" lang="zh-CN"/>
              <a:t>将忽略函数名而确认文件名</a:t>
            </a:r>
          </a:p>
          <a:p>
            <a:pPr eaLnBrk="1" hangingPunct="1" latinLnBrk="1" lvl="0">
              <a:buNone/>
            </a:pPr>
            <a:r>
              <a:rPr altLang="en-US" sz="2000" lang="zh-CN"/>
              <a:t>    因此</a:t>
            </a:r>
            <a:r>
              <a:rPr altLang="en-US" sz="2000" lang="zh-CN">
                <a:solidFill>
                  <a:schemeClr val="hlink"/>
                </a:solidFill>
              </a:rPr>
              <a:t>调用时使用函数文件名</a:t>
            </a:r>
            <a:r>
              <a:rPr altLang="en-US" sz="2000" lang="zh-CN"/>
              <a:t>。</a:t>
            </a:r>
          </a:p>
          <a:p>
            <a:pPr eaLnBrk="1" hangingPunct="1" latinLnBrk="1" lvl="0">
              <a:buNone/>
            </a:pPr>
            <a:r>
              <a:rPr altLang="zh-CN" sz="2000" lang="en-US">
                <a:solidFill>
                  <a:srgbClr val="0000FF"/>
                </a:solidFill>
              </a:rPr>
              <a:t>2. </a:t>
            </a:r>
            <a:r>
              <a:rPr altLang="en-US" sz="2000" lang="zh-CN">
                <a:solidFill>
                  <a:srgbClr val="0000FF"/>
                </a:solidFill>
              </a:rPr>
              <a:t>关于注释说明部分</a:t>
            </a:r>
          </a:p>
          <a:p>
            <a:pPr eaLnBrk="1" hangingPunct="1" latinLnBrk="1" lvl="0">
              <a:buNone/>
            </a:pPr>
            <a:r>
              <a:rPr altLang="zh-CN" sz="2000" lang="en-US"/>
              <a:t>    注释说明包括3</a:t>
            </a:r>
            <a:r>
              <a:rPr altLang="en-US" sz="2000" lang="zh-CN"/>
              <a:t>部分：</a:t>
            </a:r>
          </a:p>
          <a:p>
            <a:pPr eaLnBrk="1" hangingPunct="1" latinLnBrk="1" lvl="0">
              <a:buNone/>
            </a:pPr>
            <a:r>
              <a:rPr altLang="en-US" sz="2000" lang="zh-CN"/>
              <a:t>    </a:t>
            </a:r>
            <a:r>
              <a:rPr altLang="zh-CN" sz="2000" lang="en-US">
                <a:solidFill>
                  <a:srgbClr val="6600CC"/>
                </a:solidFill>
              </a:rPr>
              <a:t>① </a:t>
            </a:r>
            <a:r>
              <a:rPr altLang="en-US" sz="2000" lang="zh-CN">
                <a:solidFill>
                  <a:srgbClr val="6600CC"/>
                </a:solidFill>
              </a:rPr>
              <a:t>紧随引导行之后以</a:t>
            </a:r>
            <a:r>
              <a:rPr altLang="zh-CN" sz="2000" lang="en-US">
                <a:solidFill>
                  <a:srgbClr val="6600CC"/>
                </a:solidFill>
              </a:rPr>
              <a:t>%</a:t>
            </a:r>
            <a:r>
              <a:rPr altLang="en-US" sz="2000" lang="zh-CN">
                <a:solidFill>
                  <a:srgbClr val="6600CC"/>
                </a:solidFill>
              </a:rPr>
              <a:t>开头的第一注释行。</a:t>
            </a:r>
          </a:p>
          <a:p>
            <a:pPr eaLnBrk="1" hangingPunct="1" latinLnBrk="1" lvl="0">
              <a:buNone/>
            </a:pPr>
            <a:r>
              <a:rPr altLang="zh-CN" sz="2000" lang="en-US"/>
              <a:t>        这一行一般包括大写的函数文件名和函数功能简要描述，供lookfor</a:t>
            </a:r>
          </a:p>
          <a:p>
            <a:pPr eaLnBrk="1" hangingPunct="1" latinLnBrk="1" lvl="0">
              <a:buNone/>
            </a:pPr>
            <a:r>
              <a:rPr altLang="zh-CN" sz="2000" lang="en-US"/>
              <a:t>       </a:t>
            </a:r>
            <a:r>
              <a:rPr altLang="en-US" sz="2000" lang="zh-CN"/>
              <a:t>关键词查询和</a:t>
            </a:r>
            <a:r>
              <a:rPr altLang="zh-CN" sz="2000" lang="en-US"/>
              <a:t>help</a:t>
            </a:r>
            <a:r>
              <a:rPr altLang="en-US" sz="2000" lang="zh-CN"/>
              <a:t>在线帮助时使用。</a:t>
            </a:r>
          </a:p>
          <a:p>
            <a:pPr eaLnBrk="1" hangingPunct="1" latinLnBrk="1" lvl="0">
              <a:buNone/>
            </a:pPr>
            <a:r>
              <a:rPr altLang="en-US" sz="2000" lang="zh-CN"/>
              <a:t>    </a:t>
            </a:r>
            <a:r>
              <a:rPr altLang="zh-CN" sz="2000" lang="en-US">
                <a:solidFill>
                  <a:srgbClr val="6600CC"/>
                </a:solidFill>
              </a:rPr>
              <a:t>② </a:t>
            </a:r>
            <a:r>
              <a:rPr altLang="en-US" sz="2000" lang="zh-CN">
                <a:solidFill>
                  <a:srgbClr val="6600CC"/>
                </a:solidFill>
              </a:rPr>
              <a:t>第一注释行及之后连续的注释行。</a:t>
            </a:r>
          </a:p>
          <a:p>
            <a:pPr eaLnBrk="1" hangingPunct="1" latinLnBrk="1" lvl="0">
              <a:buNone/>
            </a:pPr>
            <a:r>
              <a:rPr altLang="zh-CN" sz="2000" lang="en-US"/>
              <a:t>        通常包括函数输入/</a:t>
            </a:r>
            <a:r>
              <a:rPr altLang="en-US" sz="2000" lang="zh-CN"/>
              <a:t>输出参数的含义及调用格式说明等信息，构成全</a:t>
            </a:r>
          </a:p>
          <a:p>
            <a:pPr eaLnBrk="1" hangingPunct="1" latinLnBrk="1" lvl="0">
              <a:buNone/>
            </a:pPr>
            <a:r>
              <a:rPr altLang="en-US" sz="2000" lang="zh-CN"/>
              <a:t>        部在线帮助文本。</a:t>
            </a:r>
          </a:p>
        </p:txBody>
      </p:sp>
      <p:sp>
        <p:nvSpPr>
          <p:cNvPr id="1049501"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502"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503"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144</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500">
                                            <p:txEl>
                                              <p:charRg st="0" end="11"/>
                                            </p:txEl>
                                          </p:spTgt>
                                        </p:tgtEl>
                                        <p:attrNameLst>
                                          <p:attrName>style.visibility</p:attrName>
                                        </p:attrNameLst>
                                      </p:cBhvr>
                                      <p:to>
                                        <p:strVal val="visible"/>
                                      </p:to>
                                    </p:set>
                                    <p:animEffect transition="in" filter="blinds(horizontal)">
                                      <p:cBhvr>
                                        <p:cTn dur="500" id="7"/>
                                        <p:tgtEl>
                                          <p:spTgt spid="1049500">
                                            <p:txEl>
                                              <p:charRg st="0" end="11"/>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500">
                                            <p:txEl>
                                              <p:charRg st="11" end="38"/>
                                            </p:txEl>
                                          </p:spTgt>
                                        </p:tgtEl>
                                        <p:attrNameLst>
                                          <p:attrName>style.visibility</p:attrName>
                                        </p:attrNameLst>
                                      </p:cBhvr>
                                      <p:to>
                                        <p:strVal val="visible"/>
                                      </p:to>
                                    </p:set>
                                    <p:animEffect transition="in" filter="blinds(horizontal)">
                                      <p:cBhvr>
                                        <p:cTn dur="500" id="10"/>
                                        <p:tgtEl>
                                          <p:spTgt spid="1049500">
                                            <p:txEl>
                                              <p:charRg st="11" end="38"/>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500">
                                            <p:txEl>
                                              <p:charRg st="38" end="75"/>
                                            </p:txEl>
                                          </p:spTgt>
                                        </p:tgtEl>
                                        <p:attrNameLst>
                                          <p:attrName>style.visibility</p:attrName>
                                        </p:attrNameLst>
                                      </p:cBhvr>
                                      <p:to>
                                        <p:strVal val="visible"/>
                                      </p:to>
                                    </p:set>
                                    <p:animEffect transition="in" filter="blinds(horizontal)">
                                      <p:cBhvr>
                                        <p:cTn dur="500" id="13"/>
                                        <p:tgtEl>
                                          <p:spTgt spid="1049500">
                                            <p:txEl>
                                              <p:charRg st="38" end="75"/>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500">
                                            <p:txEl>
                                              <p:charRg st="75" end="93"/>
                                            </p:txEl>
                                          </p:spTgt>
                                        </p:tgtEl>
                                        <p:attrNameLst>
                                          <p:attrName>style.visibility</p:attrName>
                                        </p:attrNameLst>
                                      </p:cBhvr>
                                      <p:to>
                                        <p:strVal val="visible"/>
                                      </p:to>
                                    </p:set>
                                    <p:animEffect transition="in" filter="blinds(horizontal)">
                                      <p:cBhvr>
                                        <p:cTn dur="500" id="16"/>
                                        <p:tgtEl>
                                          <p:spTgt spid="1049500">
                                            <p:txEl>
                                              <p:charRg st="75" end="93"/>
                                            </p:txEl>
                                          </p:spTgt>
                                        </p:tgtEl>
                                      </p:cBhvr>
                                    </p:animEffect>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3" presetSubtype="10">
                                  <p:stCondLst>
                                    <p:cond delay="0"/>
                                  </p:stCondLst>
                                  <p:childTnLst>
                                    <p:set>
                                      <p:cBhvr>
                                        <p:cTn dur="1" fill="hold" id="20">
                                          <p:stCondLst>
                                            <p:cond delay="0"/>
                                          </p:stCondLst>
                                        </p:cTn>
                                        <p:tgtEl>
                                          <p:spTgt spid="1049500">
                                            <p:txEl>
                                              <p:charRg st="93" end="105"/>
                                            </p:txEl>
                                          </p:spTgt>
                                        </p:tgtEl>
                                        <p:attrNameLst>
                                          <p:attrName>style.visibility</p:attrName>
                                        </p:attrNameLst>
                                      </p:cBhvr>
                                      <p:to>
                                        <p:strVal val="visible"/>
                                      </p:to>
                                    </p:set>
                                    <p:animEffect transition="in" filter="blinds(horizontal)">
                                      <p:cBhvr>
                                        <p:cTn dur="500" id="21"/>
                                        <p:tgtEl>
                                          <p:spTgt spid="1049500">
                                            <p:txEl>
                                              <p:charRg st="93" end="105"/>
                                            </p:txEl>
                                          </p:spTgt>
                                        </p:tgtEl>
                                      </p:cBhvr>
                                    </p:animEffect>
                                  </p:childTnLst>
                                </p:cTn>
                              </p:par>
                              <p:par>
                                <p:cTn fill="hold" id="22" nodeType="withEffect" presetClass="entr" presetID="3" presetSubtype="10">
                                  <p:stCondLst>
                                    <p:cond delay="0"/>
                                  </p:stCondLst>
                                  <p:childTnLst>
                                    <p:set>
                                      <p:cBhvr>
                                        <p:cTn dur="1" fill="hold" id="23">
                                          <p:stCondLst>
                                            <p:cond delay="0"/>
                                          </p:stCondLst>
                                        </p:cTn>
                                        <p:tgtEl>
                                          <p:spTgt spid="1049500">
                                            <p:txEl>
                                              <p:charRg st="105" end="120"/>
                                            </p:txEl>
                                          </p:spTgt>
                                        </p:tgtEl>
                                        <p:attrNameLst>
                                          <p:attrName>style.visibility</p:attrName>
                                        </p:attrNameLst>
                                      </p:cBhvr>
                                      <p:to>
                                        <p:strVal val="visible"/>
                                      </p:to>
                                    </p:set>
                                    <p:animEffect transition="in" filter="blinds(horizontal)">
                                      <p:cBhvr>
                                        <p:cTn dur="500" id="24"/>
                                        <p:tgtEl>
                                          <p:spTgt spid="1049500">
                                            <p:txEl>
                                              <p:charRg st="105" end="120"/>
                                            </p:txEl>
                                          </p:spTgt>
                                        </p:tgtEl>
                                      </p:cBhvr>
                                    </p:animEffect>
                                  </p:childTnLst>
                                </p:cTn>
                              </p:par>
                              <p:par>
                                <p:cTn fill="hold" id="25" nodeType="withEffect" presetClass="entr" presetID="3" presetSubtype="10">
                                  <p:stCondLst>
                                    <p:cond delay="0"/>
                                  </p:stCondLst>
                                  <p:childTnLst>
                                    <p:set>
                                      <p:cBhvr>
                                        <p:cTn dur="1" fill="hold" id="26">
                                          <p:stCondLst>
                                            <p:cond delay="0"/>
                                          </p:stCondLst>
                                        </p:cTn>
                                        <p:tgtEl>
                                          <p:spTgt spid="1049500">
                                            <p:txEl>
                                              <p:charRg st="120" end="145"/>
                                            </p:txEl>
                                          </p:spTgt>
                                        </p:tgtEl>
                                        <p:attrNameLst>
                                          <p:attrName>style.visibility</p:attrName>
                                        </p:attrNameLst>
                                      </p:cBhvr>
                                      <p:to>
                                        <p:strVal val="visible"/>
                                      </p:to>
                                    </p:set>
                                    <p:animEffect transition="in" filter="blinds(horizontal)">
                                      <p:cBhvr>
                                        <p:cTn dur="500" id="27"/>
                                        <p:tgtEl>
                                          <p:spTgt spid="1049500">
                                            <p:txEl>
                                              <p:charRg st="120" end="145"/>
                                            </p:txEl>
                                          </p:spTgt>
                                        </p:tgtEl>
                                      </p:cBhvr>
                                    </p:animEffect>
                                  </p:childTnLst>
                                </p:cTn>
                              </p:par>
                              <p:par>
                                <p:cTn fill="hold" id="28" nodeType="withEffect" presetClass="entr" presetID="3" presetSubtype="10">
                                  <p:stCondLst>
                                    <p:cond delay="0"/>
                                  </p:stCondLst>
                                  <p:childTnLst>
                                    <p:set>
                                      <p:cBhvr>
                                        <p:cTn dur="1" fill="hold" id="29">
                                          <p:stCondLst>
                                            <p:cond delay="0"/>
                                          </p:stCondLst>
                                        </p:cTn>
                                        <p:tgtEl>
                                          <p:spTgt spid="1049500">
                                            <p:txEl>
                                              <p:charRg st="145" end="187"/>
                                            </p:txEl>
                                          </p:spTgt>
                                        </p:tgtEl>
                                        <p:attrNameLst>
                                          <p:attrName>style.visibility</p:attrName>
                                        </p:attrNameLst>
                                      </p:cBhvr>
                                      <p:to>
                                        <p:strVal val="visible"/>
                                      </p:to>
                                    </p:set>
                                    <p:animEffect transition="in" filter="blinds(horizontal)">
                                      <p:cBhvr>
                                        <p:cTn dur="500" id="30"/>
                                        <p:tgtEl>
                                          <p:spTgt spid="1049500">
                                            <p:txEl>
                                              <p:charRg st="145" end="187"/>
                                            </p:txEl>
                                          </p:spTgt>
                                        </p:tgtEl>
                                      </p:cBhvr>
                                    </p:animEffect>
                                  </p:childTnLst>
                                </p:cTn>
                              </p:par>
                              <p:par>
                                <p:cTn fill="hold" id="31" nodeType="withEffect" presetClass="entr" presetID="3" presetSubtype="10">
                                  <p:stCondLst>
                                    <p:cond delay="0"/>
                                  </p:stCondLst>
                                  <p:childTnLst>
                                    <p:set>
                                      <p:cBhvr>
                                        <p:cTn dur="1" fill="hold" id="32">
                                          <p:stCondLst>
                                            <p:cond delay="0"/>
                                          </p:stCondLst>
                                        </p:cTn>
                                        <p:tgtEl>
                                          <p:spTgt spid="1049500">
                                            <p:txEl>
                                              <p:charRg st="187" end="213"/>
                                            </p:txEl>
                                          </p:spTgt>
                                        </p:tgtEl>
                                        <p:attrNameLst>
                                          <p:attrName>style.visibility</p:attrName>
                                        </p:attrNameLst>
                                      </p:cBhvr>
                                      <p:to>
                                        <p:strVal val="visible"/>
                                      </p:to>
                                    </p:set>
                                    <p:animEffect transition="in" filter="blinds(horizontal)">
                                      <p:cBhvr>
                                        <p:cTn dur="500" id="33"/>
                                        <p:tgtEl>
                                          <p:spTgt spid="1049500">
                                            <p:txEl>
                                              <p:charRg st="187" end="213"/>
                                            </p:txEl>
                                          </p:spTgt>
                                        </p:tgtEl>
                                      </p:cBhvr>
                                    </p:animEffect>
                                  </p:childTnLst>
                                </p:cTn>
                              </p:par>
                            </p:childTnLst>
                          </p:cTn>
                        </p:par>
                      </p:childTnLst>
                    </p:cTn>
                  </p:par>
                  <p:par>
                    <p:cTn fill="hold" id="34" nodeType="clickPar">
                      <p:stCondLst>
                        <p:cond delay="indefinite"/>
                      </p:stCondLst>
                      <p:childTnLst>
                        <p:par>
                          <p:cTn fill="hold" id="35" nodeType="withGroup">
                            <p:stCondLst>
                              <p:cond delay="0"/>
                            </p:stCondLst>
                            <p:childTnLst>
                              <p:par>
                                <p:cTn fill="hold" id="36" nodeType="clickEffect" presetClass="entr" presetID="3" presetSubtype="10">
                                  <p:stCondLst>
                                    <p:cond delay="0"/>
                                  </p:stCondLst>
                                  <p:childTnLst>
                                    <p:set>
                                      <p:cBhvr>
                                        <p:cTn dur="1" fill="hold" id="37">
                                          <p:stCondLst>
                                            <p:cond delay="0"/>
                                          </p:stCondLst>
                                        </p:cTn>
                                        <p:tgtEl>
                                          <p:spTgt spid="1049500">
                                            <p:txEl>
                                              <p:charRg st="213" end="235"/>
                                            </p:txEl>
                                          </p:spTgt>
                                        </p:tgtEl>
                                        <p:attrNameLst>
                                          <p:attrName>style.visibility</p:attrName>
                                        </p:attrNameLst>
                                      </p:cBhvr>
                                      <p:to>
                                        <p:strVal val="visible"/>
                                      </p:to>
                                    </p:set>
                                    <p:animEffect transition="in" filter="blinds(horizontal)">
                                      <p:cBhvr>
                                        <p:cTn dur="500" id="38"/>
                                        <p:tgtEl>
                                          <p:spTgt spid="1049500">
                                            <p:txEl>
                                              <p:charRg st="213" end="235"/>
                                            </p:txEl>
                                          </p:spTgt>
                                        </p:tgtEl>
                                      </p:cBhvr>
                                    </p:animEffect>
                                  </p:childTnLst>
                                </p:cTn>
                              </p:par>
                              <p:par>
                                <p:cTn fill="hold" id="39" nodeType="withEffect" presetClass="entr" presetID="3" presetSubtype="10">
                                  <p:stCondLst>
                                    <p:cond delay="0"/>
                                  </p:stCondLst>
                                  <p:childTnLst>
                                    <p:set>
                                      <p:cBhvr>
                                        <p:cTn dur="1" fill="hold" id="40">
                                          <p:stCondLst>
                                            <p:cond delay="0"/>
                                          </p:stCondLst>
                                        </p:cTn>
                                        <p:tgtEl>
                                          <p:spTgt spid="1049500">
                                            <p:txEl>
                                              <p:charRg st="235" end="274"/>
                                            </p:txEl>
                                          </p:spTgt>
                                        </p:tgtEl>
                                        <p:attrNameLst>
                                          <p:attrName>style.visibility</p:attrName>
                                        </p:attrNameLst>
                                      </p:cBhvr>
                                      <p:to>
                                        <p:strVal val="visible"/>
                                      </p:to>
                                    </p:set>
                                    <p:animEffect transition="in" filter="blinds(horizontal)">
                                      <p:cBhvr>
                                        <p:cTn dur="500" id="41"/>
                                        <p:tgtEl>
                                          <p:spTgt spid="1049500">
                                            <p:txEl>
                                              <p:charRg st="235" end="274"/>
                                            </p:txEl>
                                          </p:spTgt>
                                        </p:tgtEl>
                                      </p:cBhvr>
                                    </p:animEffect>
                                  </p:childTnLst>
                                </p:cTn>
                              </p:par>
                              <p:par>
                                <p:cTn fill="hold" id="42" nodeType="withEffect" presetClass="entr" presetID="3" presetSubtype="10">
                                  <p:stCondLst>
                                    <p:cond delay="0"/>
                                  </p:stCondLst>
                                  <p:childTnLst>
                                    <p:set>
                                      <p:cBhvr>
                                        <p:cTn dur="1" fill="hold" id="43">
                                          <p:stCondLst>
                                            <p:cond delay="0"/>
                                          </p:stCondLst>
                                        </p:cTn>
                                        <p:tgtEl>
                                          <p:spTgt spid="1049500">
                                            <p:txEl>
                                              <p:charRg st="274" end="291"/>
                                            </p:txEl>
                                          </p:spTgt>
                                        </p:tgtEl>
                                        <p:attrNameLst>
                                          <p:attrName>style.visibility</p:attrName>
                                        </p:attrNameLst>
                                      </p:cBhvr>
                                      <p:to>
                                        <p:strVal val="visible"/>
                                      </p:to>
                                    </p:set>
                                    <p:animEffect transition="in" filter="blinds(horizontal)">
                                      <p:cBhvr>
                                        <p:cTn dur="500" id="44"/>
                                        <p:tgtEl>
                                          <p:spTgt spid="1049500">
                                            <p:txEl>
                                              <p:charRg st="274" end="2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showMasterSp="1">
  <p:cSld>
    <p:spTree>
      <p:nvGrpSpPr>
        <p:cNvPr id="393" name=""/>
        <p:cNvGrpSpPr/>
        <p:nvPr/>
      </p:nvGrpSpPr>
      <p:grpSpPr>
        <a:xfrm rot="0">
          <a:off x="0" y="0"/>
          <a:ext cx="0" cy="0"/>
          <a:chOff x="0" y="0"/>
          <a:chExt cx="0" cy="0"/>
        </a:xfrm>
      </p:grpSpPr>
      <p:sp>
        <p:nvSpPr>
          <p:cNvPr id="1049504" name="标题 358401"/>
          <p:cNvSpPr/>
          <p:nvPr>
            <p:ph type="title" sz="full" idx="0"/>
          </p:nvPr>
        </p:nvSpPr>
        <p:spPr>
          <a:xfrm rot="0">
            <a:off x="1258887" y="-12065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lang="zh-CN"/>
              <a:t>说明：</a:t>
            </a:r>
          </a:p>
        </p:txBody>
      </p:sp>
      <p:sp>
        <p:nvSpPr>
          <p:cNvPr id="1049505" name="文本占位符 358402"/>
          <p:cNvSpPr/>
          <p:nvPr>
            <p:ph type="body" sz="full" idx="1"/>
          </p:nvPr>
        </p:nvSpPr>
        <p:spPr>
          <a:xfrm rot="0">
            <a:off x="611187" y="1125537"/>
            <a:ext cx="8029575"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90000"/>
              </a:lnSpc>
              <a:buNone/>
            </a:pPr>
            <a:r>
              <a:rPr altLang="zh-CN" sz="2000" lang="en-US"/>
              <a:t>     </a:t>
            </a:r>
            <a:r>
              <a:rPr altLang="en-US" sz="2000" lang="zh-CN">
                <a:solidFill>
                  <a:srgbClr val="6600CC"/>
                </a:solidFill>
              </a:rPr>
              <a:t>③ 与在线帮助文本相隔一空行的注释行。</a:t>
            </a:r>
          </a:p>
          <a:p>
            <a:pPr eaLnBrk="1" hangingPunct="1" latinLnBrk="1" lvl="0">
              <a:lnSpc>
                <a:spcPct val="90000"/>
              </a:lnSpc>
              <a:buNone/>
            </a:pPr>
            <a:r>
              <a:rPr altLang="en-US" sz="2000" lang="zh-CN"/>
              <a:t>          包括函数文件编写和修改的信息，如作者和版本等。</a:t>
            </a:r>
          </a:p>
          <a:p>
            <a:pPr eaLnBrk="1" hangingPunct="1" latinLnBrk="1" lvl="0">
              <a:lnSpc>
                <a:spcPct val="90000"/>
              </a:lnSpc>
              <a:buNone/>
            </a:pPr>
            <a:r>
              <a:rPr altLang="zh-CN" sz="2000" lang="en-US">
                <a:solidFill>
                  <a:srgbClr val="0000FF"/>
                </a:solidFill>
              </a:rPr>
              <a:t>3</a:t>
            </a:r>
            <a:r>
              <a:rPr altLang="en-US" sz="2000" lang="zh-CN">
                <a:solidFill>
                  <a:srgbClr val="0000FF"/>
                </a:solidFill>
              </a:rPr>
              <a:t>、关于</a:t>
            </a:r>
            <a:r>
              <a:rPr altLang="zh-CN" sz="2000" lang="en-US">
                <a:solidFill>
                  <a:srgbClr val="0000FF"/>
                </a:solidFill>
              </a:rPr>
              <a:t>return</a:t>
            </a:r>
            <a:r>
              <a:rPr altLang="en-US" sz="2000" lang="zh-CN">
                <a:solidFill>
                  <a:srgbClr val="0000FF"/>
                </a:solidFill>
              </a:rPr>
              <a:t>语句</a:t>
            </a:r>
          </a:p>
          <a:p>
            <a:pPr eaLnBrk="1" hangingPunct="1" latinLnBrk="1" lvl="0">
              <a:lnSpc>
                <a:spcPct val="90000"/>
              </a:lnSpc>
              <a:buNone/>
            </a:pPr>
            <a:r>
              <a:rPr altLang="zh-CN" sz="2000" lang="en-US"/>
              <a:t>     如果在函数文件中插入了return</a:t>
            </a:r>
            <a:r>
              <a:rPr altLang="en-US" sz="2000" lang="zh-CN"/>
              <a:t>语句，则执行到该语句就结束函数</a:t>
            </a:r>
          </a:p>
          <a:p>
            <a:pPr eaLnBrk="1" hangingPunct="1" latinLnBrk="1" lvl="0">
              <a:lnSpc>
                <a:spcPct val="90000"/>
              </a:lnSpc>
              <a:buNone/>
            </a:pPr>
            <a:r>
              <a:rPr altLang="en-US" sz="2000" lang="zh-CN"/>
              <a:t>     的执行，流程转至调用该函数的位置。通常也不使用</a:t>
            </a:r>
            <a:r>
              <a:rPr altLang="zh-CN" sz="2000" lang="en-US"/>
              <a:t>return</a:t>
            </a:r>
            <a:r>
              <a:rPr altLang="en-US" sz="2000" lang="zh-CN"/>
              <a:t>语句。</a:t>
            </a:r>
          </a:p>
          <a:p>
            <a:pPr eaLnBrk="1" hangingPunct="1" latinLnBrk="1" lvl="0">
              <a:lnSpc>
                <a:spcPct val="90000"/>
              </a:lnSpc>
              <a:buNone/>
            </a:pPr>
            <a:r>
              <a:rPr altLang="en-US" sz="2000" lang="zh-CN"/>
              <a:t>     </a:t>
            </a:r>
            <a:r>
              <a:rPr altLang="zh-CN" sz="2000" lang="en-US">
                <a:solidFill>
                  <a:srgbClr val="0000FF"/>
                </a:solidFill>
              </a:rPr>
              <a:t>例5.10 </a:t>
            </a:r>
            <a:r>
              <a:rPr altLang="en-US" sz="2000" lang="zh-CN">
                <a:solidFill>
                  <a:srgbClr val="0000FF"/>
                </a:solidFill>
              </a:rPr>
              <a:t>编写函数文件，求半径为</a:t>
            </a:r>
            <a:r>
              <a:rPr altLang="zh-CN" sz="2000" lang="en-US">
                <a:solidFill>
                  <a:srgbClr val="0000FF"/>
                </a:solidFill>
              </a:rPr>
              <a:t>r</a:t>
            </a:r>
            <a:r>
              <a:rPr altLang="en-US" sz="2000" lang="zh-CN">
                <a:solidFill>
                  <a:srgbClr val="0000FF"/>
                </a:solidFill>
              </a:rPr>
              <a:t>的圆的面积和周长。</a:t>
            </a:r>
          </a:p>
          <a:p>
            <a:pPr eaLnBrk="1" hangingPunct="1" latinLnBrk="1" lvl="0">
              <a:lnSpc>
                <a:spcPct val="90000"/>
              </a:lnSpc>
              <a:buNone/>
            </a:pPr>
            <a:r>
              <a:rPr altLang="en-US" sz="2000" lang="zh-CN"/>
              <a:t>     函数文件如下：</a:t>
            </a:r>
          </a:p>
          <a:p>
            <a:pPr eaLnBrk="1" hangingPunct="1" latinLnBrk="1" lvl="0">
              <a:lnSpc>
                <a:spcPct val="90000"/>
              </a:lnSpc>
              <a:buNone/>
            </a:pPr>
            <a:r>
              <a:rPr altLang="en-US" sz="2000" lang="zh-CN"/>
              <a:t>     </a:t>
            </a:r>
            <a:r>
              <a:rPr altLang="zh-CN" sz="1800" lang="en-US">
                <a:solidFill>
                  <a:srgbClr val="0000FF"/>
                </a:solidFill>
              </a:rPr>
              <a:t>function [s,p] = fcircle(r)</a:t>
            </a:r>
          </a:p>
          <a:p>
            <a:pPr eaLnBrk="1" hangingPunct="1" latinLnBrk="1" lvl="0">
              <a:lnSpc>
                <a:spcPct val="90000"/>
              </a:lnSpc>
              <a:buNone/>
            </a:pPr>
            <a:r>
              <a:rPr altLang="zh-CN" sz="1800" lang="en-US"/>
              <a:t>     </a:t>
            </a:r>
            <a:r>
              <a:rPr altLang="en-US" sz="1800" lang="zh-CN">
                <a:solidFill>
                  <a:srgbClr val="008000"/>
                </a:solidFill>
              </a:rPr>
              <a:t>% FCIRCLE calculate the area and perimeter of a circle of radii r</a:t>
            </a:r>
          </a:p>
          <a:p>
            <a:pPr eaLnBrk="1" hangingPunct="1" latinLnBrk="1" lvl="0">
              <a:lnSpc>
                <a:spcPct val="90000"/>
              </a:lnSpc>
              <a:buNone/>
            </a:pPr>
            <a:r>
              <a:rPr altLang="en-US" sz="1800" lang="zh-CN">
                <a:solidFill>
                  <a:srgbClr val="008000"/>
                </a:solidFill>
              </a:rPr>
              <a:t>     % r       圆半径</a:t>
            </a:r>
          </a:p>
          <a:p>
            <a:pPr eaLnBrk="1" hangingPunct="1" latinLnBrk="1" lvl="0">
              <a:lnSpc>
                <a:spcPct val="90000"/>
              </a:lnSpc>
              <a:buNone/>
            </a:pPr>
            <a:r>
              <a:rPr altLang="en-US" sz="1800" lang="zh-CN">
                <a:solidFill>
                  <a:srgbClr val="008000"/>
                </a:solidFill>
              </a:rPr>
              <a:t>     </a:t>
            </a:r>
            <a:r>
              <a:rPr altLang="zh-CN" sz="1800" lang="en-US">
                <a:solidFill>
                  <a:srgbClr val="008000"/>
                </a:solidFill>
              </a:rPr>
              <a:t>% s       </a:t>
            </a:r>
            <a:r>
              <a:rPr altLang="en-US" sz="1800" lang="zh-CN">
                <a:solidFill>
                  <a:srgbClr val="008000"/>
                </a:solidFill>
              </a:rPr>
              <a:t>圆面积</a:t>
            </a:r>
          </a:p>
          <a:p>
            <a:pPr eaLnBrk="1" hangingPunct="1" latinLnBrk="1" lvl="0">
              <a:lnSpc>
                <a:spcPct val="90000"/>
              </a:lnSpc>
              <a:buNone/>
            </a:pPr>
            <a:r>
              <a:rPr altLang="en-US" sz="1800" lang="zh-CN">
                <a:solidFill>
                  <a:srgbClr val="008000"/>
                </a:solidFill>
              </a:rPr>
              <a:t>     </a:t>
            </a:r>
            <a:r>
              <a:rPr altLang="zh-CN" sz="1800" lang="en-US">
                <a:solidFill>
                  <a:srgbClr val="008000"/>
                </a:solidFill>
              </a:rPr>
              <a:t>% p      </a:t>
            </a:r>
            <a:r>
              <a:rPr altLang="en-US" sz="1800" lang="zh-CN">
                <a:solidFill>
                  <a:srgbClr val="008000"/>
                </a:solidFill>
              </a:rPr>
              <a:t>圆周长</a:t>
            </a:r>
          </a:p>
          <a:p>
            <a:pPr eaLnBrk="1" hangingPunct="1" latinLnBrk="1" lvl="0">
              <a:lnSpc>
                <a:spcPct val="90000"/>
              </a:lnSpc>
              <a:buNone/>
            </a:pPr>
            <a:endParaRPr altLang="en-US" sz="1800" lang="zh-CN">
              <a:solidFill>
                <a:srgbClr val="008000"/>
              </a:solidFill>
            </a:endParaRPr>
          </a:p>
          <a:p>
            <a:pPr eaLnBrk="1" hangingPunct="1" latinLnBrk="1" lvl="0">
              <a:lnSpc>
                <a:spcPct val="90000"/>
              </a:lnSpc>
              <a:buNone/>
            </a:pPr>
            <a:r>
              <a:rPr altLang="en-US" sz="1800" lang="zh-CN">
                <a:solidFill>
                  <a:srgbClr val="008000"/>
                </a:solidFill>
              </a:rPr>
              <a:t>     </a:t>
            </a:r>
            <a:r>
              <a:rPr altLang="zh-CN" sz="1800" lang="en-US">
                <a:solidFill>
                  <a:srgbClr val="008000"/>
                </a:solidFill>
              </a:rPr>
              <a:t>%2006</a:t>
            </a:r>
            <a:r>
              <a:rPr altLang="en-US" sz="1800" lang="zh-CN">
                <a:solidFill>
                  <a:srgbClr val="008000"/>
                </a:solidFill>
              </a:rPr>
              <a:t>年</a:t>
            </a:r>
            <a:r>
              <a:rPr altLang="zh-CN" sz="1800" lang="en-US">
                <a:solidFill>
                  <a:srgbClr val="008000"/>
                </a:solidFill>
              </a:rPr>
              <a:t>2</a:t>
            </a:r>
            <a:r>
              <a:rPr altLang="en-US" sz="1800" lang="zh-CN">
                <a:solidFill>
                  <a:srgbClr val="008000"/>
                </a:solidFill>
              </a:rPr>
              <a:t>月</a:t>
            </a:r>
            <a:r>
              <a:rPr altLang="zh-CN" sz="1800" lang="en-US">
                <a:solidFill>
                  <a:srgbClr val="008000"/>
                </a:solidFill>
              </a:rPr>
              <a:t>30</a:t>
            </a:r>
            <a:r>
              <a:rPr altLang="en-US" sz="1800" lang="zh-CN">
                <a:solidFill>
                  <a:srgbClr val="008000"/>
                </a:solidFill>
              </a:rPr>
              <a:t>日编</a:t>
            </a:r>
          </a:p>
          <a:p>
            <a:pPr eaLnBrk="1" hangingPunct="1" latinLnBrk="1" lvl="0">
              <a:lnSpc>
                <a:spcPct val="90000"/>
              </a:lnSpc>
              <a:buNone/>
            </a:pPr>
            <a:r>
              <a:rPr altLang="zh-CN" sz="1800" lang="en-US"/>
              <a:t>     s = pi</a:t>
            </a:r>
            <a:r>
              <a:rPr altLang="zh-CN" sz="1800" lang="en-US"/>
              <a:t>*r</a:t>
            </a:r>
            <a:r>
              <a:rPr altLang="zh-CN" sz="1800" lang="en-US"/>
              <a:t>*r;</a:t>
            </a:r>
          </a:p>
          <a:p>
            <a:pPr eaLnBrk="1" hangingPunct="1" latinLnBrk="1" lvl="0">
              <a:lnSpc>
                <a:spcPct val="90000"/>
              </a:lnSpc>
              <a:buNone/>
            </a:pPr>
            <a:r>
              <a:rPr altLang="zh-CN" sz="1800" lang="en-US"/>
              <a:t>     p = 2</a:t>
            </a:r>
            <a:r>
              <a:rPr altLang="zh-CN" sz="1800" lang="en-US"/>
              <a:t>*pi</a:t>
            </a:r>
            <a:r>
              <a:rPr altLang="zh-CN" sz="1800" lang="en-US"/>
              <a:t>*r;</a:t>
            </a:r>
          </a:p>
        </p:txBody>
      </p:sp>
      <p:sp>
        <p:nvSpPr>
          <p:cNvPr id="1049506" name="文本框 358403"/>
          <p:cNvSpPr txBox="1"/>
          <p:nvPr/>
        </p:nvSpPr>
        <p:spPr>
          <a:xfrm rot="0">
            <a:off x="3816350" y="5121275"/>
            <a:ext cx="4932362" cy="366712"/>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spcBef>
                <a:spcPct val="50000"/>
              </a:spcBef>
              <a:buNone/>
            </a:pPr>
            <a:endParaRPr altLang="zh-CN" b="1" sz="1800" lang="zh-CN">
              <a:latin typeface="Times New Roman" pitchFamily="18" charset="0"/>
              <a:ea typeface="华文楷体" pitchFamily="2" charset="-122"/>
            </a:endParaRPr>
          </a:p>
        </p:txBody>
      </p:sp>
      <p:sp>
        <p:nvSpPr>
          <p:cNvPr id="104950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50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50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145</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505">
                                            <p:txEl>
                                              <p:charRg st="0" end="25"/>
                                            </p:txEl>
                                          </p:spTgt>
                                        </p:tgtEl>
                                        <p:attrNameLst>
                                          <p:attrName>style.visibility</p:attrName>
                                        </p:attrNameLst>
                                      </p:cBhvr>
                                      <p:to>
                                        <p:strVal val="visible"/>
                                      </p:to>
                                    </p:set>
                                    <p:animEffect transition="in" filter="blinds(horizontal)">
                                      <p:cBhvr>
                                        <p:cTn dur="500" id="7"/>
                                        <p:tgtEl>
                                          <p:spTgt spid="1049505">
                                            <p:txEl>
                                              <p:charRg st="0" end="25"/>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505">
                                            <p:txEl>
                                              <p:charRg st="25" end="59"/>
                                            </p:txEl>
                                          </p:spTgt>
                                        </p:tgtEl>
                                        <p:attrNameLst>
                                          <p:attrName>style.visibility</p:attrName>
                                        </p:attrNameLst>
                                      </p:cBhvr>
                                      <p:to>
                                        <p:strVal val="visible"/>
                                      </p:to>
                                    </p:set>
                                    <p:animEffect transition="in" filter="blinds(horizontal)">
                                      <p:cBhvr>
                                        <p:cTn dur="500" id="10"/>
                                        <p:tgtEl>
                                          <p:spTgt spid="1049505">
                                            <p:txEl>
                                              <p:charRg st="25" end="59"/>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1049505">
                                            <p:txEl>
                                              <p:charRg st="59" end="72"/>
                                            </p:txEl>
                                          </p:spTgt>
                                        </p:tgtEl>
                                        <p:attrNameLst>
                                          <p:attrName>style.visibility</p:attrName>
                                        </p:attrNameLst>
                                      </p:cBhvr>
                                      <p:to>
                                        <p:strVal val="visible"/>
                                      </p:to>
                                    </p:set>
                                    <p:animEffect transition="in" filter="blinds(horizontal)">
                                      <p:cBhvr>
                                        <p:cTn dur="500" id="15"/>
                                        <p:tgtEl>
                                          <p:spTgt spid="1049505">
                                            <p:txEl>
                                              <p:charRg st="59" end="72"/>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505">
                                            <p:txEl>
                                              <p:charRg st="72" end="110"/>
                                            </p:txEl>
                                          </p:spTgt>
                                        </p:tgtEl>
                                        <p:attrNameLst>
                                          <p:attrName>style.visibility</p:attrName>
                                        </p:attrNameLst>
                                      </p:cBhvr>
                                      <p:to>
                                        <p:strVal val="visible"/>
                                      </p:to>
                                    </p:set>
                                    <p:animEffect transition="in" filter="blinds(horizontal)">
                                      <p:cBhvr>
                                        <p:cTn dur="500" id="18"/>
                                        <p:tgtEl>
                                          <p:spTgt spid="1049505">
                                            <p:txEl>
                                              <p:charRg st="72" end="110"/>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505">
                                            <p:txEl>
                                              <p:charRg st="110" end="148"/>
                                            </p:txEl>
                                          </p:spTgt>
                                        </p:tgtEl>
                                        <p:attrNameLst>
                                          <p:attrName>style.visibility</p:attrName>
                                        </p:attrNameLst>
                                      </p:cBhvr>
                                      <p:to>
                                        <p:strVal val="visible"/>
                                      </p:to>
                                    </p:set>
                                    <p:animEffect transition="in" filter="blinds(horizontal)">
                                      <p:cBhvr>
                                        <p:cTn dur="500" id="21"/>
                                        <p:tgtEl>
                                          <p:spTgt spid="1049505">
                                            <p:txEl>
                                              <p:charRg st="110" end="148"/>
                                            </p:txEl>
                                          </p:spTgt>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3" presetSubtype="10">
                                  <p:stCondLst>
                                    <p:cond delay="0"/>
                                  </p:stCondLst>
                                  <p:childTnLst>
                                    <p:set>
                                      <p:cBhvr>
                                        <p:cTn dur="1" fill="hold" id="25">
                                          <p:stCondLst>
                                            <p:cond delay="0"/>
                                          </p:stCondLst>
                                        </p:cTn>
                                        <p:tgtEl>
                                          <p:spTgt spid="1049505">
                                            <p:txEl>
                                              <p:charRg st="148" end="181"/>
                                            </p:txEl>
                                          </p:spTgt>
                                        </p:tgtEl>
                                        <p:attrNameLst>
                                          <p:attrName>style.visibility</p:attrName>
                                        </p:attrNameLst>
                                      </p:cBhvr>
                                      <p:to>
                                        <p:strVal val="visible"/>
                                      </p:to>
                                    </p:set>
                                    <p:animEffect transition="in" filter="blinds(horizontal)">
                                      <p:cBhvr>
                                        <p:cTn dur="500" id="26"/>
                                        <p:tgtEl>
                                          <p:spTgt spid="1049505">
                                            <p:txEl>
                                              <p:charRg st="148" end="181"/>
                                            </p:txEl>
                                          </p:spTgt>
                                        </p:tgtEl>
                                      </p:cBhvr>
                                    </p:animEffect>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3" presetSubtype="10">
                                  <p:stCondLst>
                                    <p:cond delay="0"/>
                                  </p:stCondLst>
                                  <p:childTnLst>
                                    <p:set>
                                      <p:cBhvr>
                                        <p:cTn dur="1" fill="hold" id="30">
                                          <p:stCondLst>
                                            <p:cond delay="0"/>
                                          </p:stCondLst>
                                        </p:cTn>
                                        <p:tgtEl>
                                          <p:spTgt spid="1049505">
                                            <p:txEl>
                                              <p:charRg st="181" end="194"/>
                                            </p:txEl>
                                          </p:spTgt>
                                        </p:tgtEl>
                                        <p:attrNameLst>
                                          <p:attrName>style.visibility</p:attrName>
                                        </p:attrNameLst>
                                      </p:cBhvr>
                                      <p:to>
                                        <p:strVal val="visible"/>
                                      </p:to>
                                    </p:set>
                                    <p:animEffect transition="in" filter="blinds(horizontal)">
                                      <p:cBhvr>
                                        <p:cTn dur="500" id="31"/>
                                        <p:tgtEl>
                                          <p:spTgt spid="1049505">
                                            <p:txEl>
                                              <p:charRg st="181" end="194"/>
                                            </p:txEl>
                                          </p:spTgt>
                                        </p:tgtEl>
                                      </p:cBhvr>
                                    </p:animEffect>
                                  </p:childTnLst>
                                </p:cTn>
                              </p:par>
                              <p:par>
                                <p:cTn fill="hold" id="32" nodeType="withEffect" presetClass="entr" presetID="3" presetSubtype="10">
                                  <p:stCondLst>
                                    <p:cond delay="0"/>
                                  </p:stCondLst>
                                  <p:childTnLst>
                                    <p:set>
                                      <p:cBhvr>
                                        <p:cTn dur="1" fill="hold" id="33">
                                          <p:stCondLst>
                                            <p:cond delay="0"/>
                                          </p:stCondLst>
                                        </p:cTn>
                                        <p:tgtEl>
                                          <p:spTgt spid="1049505">
                                            <p:txEl>
                                              <p:charRg st="194" end="227"/>
                                            </p:txEl>
                                          </p:spTgt>
                                        </p:tgtEl>
                                        <p:attrNameLst>
                                          <p:attrName>style.visibility</p:attrName>
                                        </p:attrNameLst>
                                      </p:cBhvr>
                                      <p:to>
                                        <p:strVal val="visible"/>
                                      </p:to>
                                    </p:set>
                                    <p:animEffect transition="in" filter="blinds(horizontal)">
                                      <p:cBhvr>
                                        <p:cTn dur="500" id="34"/>
                                        <p:tgtEl>
                                          <p:spTgt spid="1049505">
                                            <p:txEl>
                                              <p:charRg st="194" end="227"/>
                                            </p:txEl>
                                          </p:spTgt>
                                        </p:tgtEl>
                                      </p:cBhvr>
                                    </p:animEffect>
                                  </p:childTnLst>
                                </p:cTn>
                              </p:par>
                              <p:par>
                                <p:cTn fill="hold" id="35" nodeType="withEffect" presetClass="entr" presetID="3" presetSubtype="10">
                                  <p:stCondLst>
                                    <p:cond delay="0"/>
                                  </p:stCondLst>
                                  <p:childTnLst>
                                    <p:set>
                                      <p:cBhvr>
                                        <p:cTn dur="1" fill="hold" id="36">
                                          <p:stCondLst>
                                            <p:cond delay="0"/>
                                          </p:stCondLst>
                                        </p:cTn>
                                        <p:tgtEl>
                                          <p:spTgt spid="1049505">
                                            <p:txEl>
                                              <p:charRg st="227" end="298"/>
                                            </p:txEl>
                                          </p:spTgt>
                                        </p:tgtEl>
                                        <p:attrNameLst>
                                          <p:attrName>style.visibility</p:attrName>
                                        </p:attrNameLst>
                                      </p:cBhvr>
                                      <p:to>
                                        <p:strVal val="visible"/>
                                      </p:to>
                                    </p:set>
                                    <p:animEffect transition="in" filter="blinds(horizontal)">
                                      <p:cBhvr>
                                        <p:cTn dur="500" id="37"/>
                                        <p:tgtEl>
                                          <p:spTgt spid="1049505">
                                            <p:txEl>
                                              <p:charRg st="227" end="298"/>
                                            </p:txEl>
                                          </p:spTgt>
                                        </p:tgtEl>
                                      </p:cBhvr>
                                    </p:animEffect>
                                  </p:childTnLst>
                                </p:cTn>
                              </p:par>
                              <p:par>
                                <p:cTn fill="hold" id="38" nodeType="withEffect" presetClass="entr" presetID="3" presetSubtype="10">
                                  <p:stCondLst>
                                    <p:cond delay="0"/>
                                  </p:stCondLst>
                                  <p:childTnLst>
                                    <p:set>
                                      <p:cBhvr>
                                        <p:cTn dur="1" fill="hold" id="39">
                                          <p:stCondLst>
                                            <p:cond delay="0"/>
                                          </p:stCondLst>
                                        </p:cTn>
                                        <p:tgtEl>
                                          <p:spTgt spid="1049505">
                                            <p:txEl>
                                              <p:charRg st="298" end="317"/>
                                            </p:txEl>
                                          </p:spTgt>
                                        </p:tgtEl>
                                        <p:attrNameLst>
                                          <p:attrName>style.visibility</p:attrName>
                                        </p:attrNameLst>
                                      </p:cBhvr>
                                      <p:to>
                                        <p:strVal val="visible"/>
                                      </p:to>
                                    </p:set>
                                    <p:animEffect transition="in" filter="blinds(horizontal)">
                                      <p:cBhvr>
                                        <p:cTn dur="500" id="40"/>
                                        <p:tgtEl>
                                          <p:spTgt spid="1049505">
                                            <p:txEl>
                                              <p:charRg st="298" end="317"/>
                                            </p:txEl>
                                          </p:spTgt>
                                        </p:tgtEl>
                                      </p:cBhvr>
                                    </p:animEffect>
                                  </p:childTnLst>
                                </p:cTn>
                              </p:par>
                              <p:par>
                                <p:cTn fill="hold" id="41" nodeType="withEffect" presetClass="entr" presetID="3" presetSubtype="10">
                                  <p:stCondLst>
                                    <p:cond delay="0"/>
                                  </p:stCondLst>
                                  <p:childTnLst>
                                    <p:set>
                                      <p:cBhvr>
                                        <p:cTn dur="1" fill="hold" id="42">
                                          <p:stCondLst>
                                            <p:cond delay="0"/>
                                          </p:stCondLst>
                                        </p:cTn>
                                        <p:tgtEl>
                                          <p:spTgt spid="1049505">
                                            <p:txEl>
                                              <p:charRg st="317" end="336"/>
                                            </p:txEl>
                                          </p:spTgt>
                                        </p:tgtEl>
                                        <p:attrNameLst>
                                          <p:attrName>style.visibility</p:attrName>
                                        </p:attrNameLst>
                                      </p:cBhvr>
                                      <p:to>
                                        <p:strVal val="visible"/>
                                      </p:to>
                                    </p:set>
                                    <p:animEffect transition="in" filter="blinds(horizontal)">
                                      <p:cBhvr>
                                        <p:cTn dur="500" id="43"/>
                                        <p:tgtEl>
                                          <p:spTgt spid="1049505">
                                            <p:txEl>
                                              <p:charRg st="317" end="336"/>
                                            </p:txEl>
                                          </p:spTgt>
                                        </p:tgtEl>
                                      </p:cBhvr>
                                    </p:animEffect>
                                  </p:childTnLst>
                                </p:cTn>
                              </p:par>
                              <p:par>
                                <p:cTn fill="hold" id="44" nodeType="withEffect" presetClass="entr" presetID="3" presetSubtype="10">
                                  <p:stCondLst>
                                    <p:cond delay="0"/>
                                  </p:stCondLst>
                                  <p:childTnLst>
                                    <p:set>
                                      <p:cBhvr>
                                        <p:cTn dur="1" fill="hold" id="45">
                                          <p:stCondLst>
                                            <p:cond delay="0"/>
                                          </p:stCondLst>
                                        </p:cTn>
                                        <p:tgtEl>
                                          <p:spTgt spid="1049505">
                                            <p:txEl>
                                              <p:charRg st="336" end="354"/>
                                            </p:txEl>
                                          </p:spTgt>
                                        </p:tgtEl>
                                        <p:attrNameLst>
                                          <p:attrName>style.visibility</p:attrName>
                                        </p:attrNameLst>
                                      </p:cBhvr>
                                      <p:to>
                                        <p:strVal val="visible"/>
                                      </p:to>
                                    </p:set>
                                    <p:animEffect transition="in" filter="blinds(horizontal)">
                                      <p:cBhvr>
                                        <p:cTn dur="500" id="46"/>
                                        <p:tgtEl>
                                          <p:spTgt spid="1049505">
                                            <p:txEl>
                                              <p:charRg st="336" end="354"/>
                                            </p:txEl>
                                          </p:spTgt>
                                        </p:tgtEl>
                                      </p:cBhvr>
                                    </p:animEffect>
                                  </p:childTnLst>
                                </p:cTn>
                              </p:par>
                              <p:par>
                                <p:cTn fill="hold" id="47" nodeType="withEffect" presetClass="entr" presetID="3" presetSubtype="10">
                                  <p:stCondLst>
                                    <p:cond delay="0"/>
                                  </p:stCondLst>
                                  <p:childTnLst>
                                    <p:set>
                                      <p:cBhvr>
                                        <p:cTn dur="1" fill="hold" id="48">
                                          <p:stCondLst>
                                            <p:cond delay="0"/>
                                          </p:stCondLst>
                                        </p:cTn>
                                        <p:tgtEl>
                                          <p:spTgt spid="1049505">
                                            <p:txEl>
                                              <p:charRg st="355" end="373"/>
                                            </p:txEl>
                                          </p:spTgt>
                                        </p:tgtEl>
                                        <p:attrNameLst>
                                          <p:attrName>style.visibility</p:attrName>
                                        </p:attrNameLst>
                                      </p:cBhvr>
                                      <p:to>
                                        <p:strVal val="visible"/>
                                      </p:to>
                                    </p:set>
                                    <p:animEffect transition="in" filter="blinds(horizontal)">
                                      <p:cBhvr>
                                        <p:cTn dur="500" id="49"/>
                                        <p:tgtEl>
                                          <p:spTgt spid="1049505">
                                            <p:txEl>
                                              <p:charRg st="355" end="373"/>
                                            </p:txEl>
                                          </p:spTgt>
                                        </p:tgtEl>
                                      </p:cBhvr>
                                    </p:animEffect>
                                  </p:childTnLst>
                                </p:cTn>
                              </p:par>
                              <p:par>
                                <p:cTn fill="hold" id="50" nodeType="withEffect" presetClass="entr" presetID="3" presetSubtype="10">
                                  <p:stCondLst>
                                    <p:cond delay="0"/>
                                  </p:stCondLst>
                                  <p:childTnLst>
                                    <p:set>
                                      <p:cBhvr>
                                        <p:cTn dur="1" fill="hold" id="51">
                                          <p:stCondLst>
                                            <p:cond delay="0"/>
                                          </p:stCondLst>
                                        </p:cTn>
                                        <p:tgtEl>
                                          <p:spTgt spid="1049505">
                                            <p:txEl>
                                              <p:charRg st="373" end="390"/>
                                            </p:txEl>
                                          </p:spTgt>
                                        </p:tgtEl>
                                        <p:attrNameLst>
                                          <p:attrName>style.visibility</p:attrName>
                                        </p:attrNameLst>
                                      </p:cBhvr>
                                      <p:to>
                                        <p:strVal val="visible"/>
                                      </p:to>
                                    </p:set>
                                    <p:animEffect transition="in" filter="blinds(horizontal)">
                                      <p:cBhvr>
                                        <p:cTn dur="500" id="52"/>
                                        <p:tgtEl>
                                          <p:spTgt spid="1049505">
                                            <p:txEl>
                                              <p:charRg st="373" end="390"/>
                                            </p:txEl>
                                          </p:spTgt>
                                        </p:tgtEl>
                                      </p:cBhvr>
                                    </p:animEffect>
                                  </p:childTnLst>
                                </p:cTn>
                              </p:par>
                              <p:par>
                                <p:cTn fill="hold" id="53" nodeType="withEffect" presetClass="entr" presetID="3" presetSubtype="10">
                                  <p:stCondLst>
                                    <p:cond delay="0"/>
                                  </p:stCondLst>
                                  <p:childTnLst>
                                    <p:set>
                                      <p:cBhvr>
                                        <p:cTn dur="1" fill="hold" id="54">
                                          <p:stCondLst>
                                            <p:cond delay="0"/>
                                          </p:stCondLst>
                                        </p:cTn>
                                        <p:tgtEl>
                                          <p:spTgt spid="1049505">
                                            <p:txEl>
                                              <p:charRg st="390" end="407"/>
                                            </p:txEl>
                                          </p:spTgt>
                                        </p:tgtEl>
                                        <p:attrNameLst>
                                          <p:attrName>style.visibility</p:attrName>
                                        </p:attrNameLst>
                                      </p:cBhvr>
                                      <p:to>
                                        <p:strVal val="visible"/>
                                      </p:to>
                                    </p:set>
                                    <p:animEffect transition="in" filter="blinds(horizontal)">
                                      <p:cBhvr>
                                        <p:cTn dur="500" id="55"/>
                                        <p:tgtEl>
                                          <p:spTgt spid="1049505">
                                            <p:txEl>
                                              <p:charRg st="390" end="4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showMasterSp="1">
  <p:cSld>
    <p:spTree>
      <p:nvGrpSpPr>
        <p:cNvPr id="394" name=""/>
        <p:cNvGrpSpPr/>
        <p:nvPr/>
      </p:nvGrpSpPr>
      <p:grpSpPr>
        <a:xfrm rot="0">
          <a:off x="0" y="0"/>
          <a:ext cx="0" cy="0"/>
          <a:chOff x="0" y="0"/>
          <a:chExt cx="0" cy="0"/>
        </a:xfrm>
      </p:grpSpPr>
      <p:sp>
        <p:nvSpPr>
          <p:cNvPr id="1049510" name="标题 359425"/>
          <p:cNvSpPr/>
          <p:nvPr>
            <p:ph type="title" sz="full" idx="0"/>
          </p:nvPr>
        </p:nvSpPr>
        <p:spPr>
          <a:xfrm rot="0">
            <a:off x="1150937" y="214312"/>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533400" latinLnBrk="1" lvl="0" marL="533400"/>
            <a:r>
              <a:rPr altLang="en-US" lang="zh-CN"/>
              <a:t>说明：</a:t>
            </a:r>
          </a:p>
        </p:txBody>
      </p:sp>
      <p:sp>
        <p:nvSpPr>
          <p:cNvPr id="1049511" name="文本占位符 359426"/>
          <p:cNvSpPr/>
          <p:nvPr>
            <p:ph type="body" sz="full" idx="1"/>
          </p:nvPr>
        </p:nvSpPr>
        <p:spPr>
          <a:xfrm rot="0">
            <a:off x="684212" y="1268412"/>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90000"/>
              </a:lnSpc>
              <a:spcBef>
                <a:spcPct val="50000"/>
              </a:spcBef>
              <a:buNone/>
            </a:pPr>
            <a:r>
              <a:rPr altLang="en-US" sz="2000" lang="zh-CN"/>
              <a:t>将以上函数文件以文件名</a:t>
            </a:r>
            <a:r>
              <a:rPr altLang="zh-CN" sz="2000" lang="en-US"/>
              <a:t>fcircle.m</a:t>
            </a:r>
            <a:r>
              <a:rPr altLang="en-US" sz="2000" lang="zh-CN"/>
              <a:t>保存，然后在命令窗口调用。</a:t>
            </a:r>
          </a:p>
          <a:p>
            <a:pPr eaLnBrk="1" hangingPunct="1" latinLnBrk="1" lvl="0">
              <a:lnSpc>
                <a:spcPct val="90000"/>
              </a:lnSpc>
              <a:spcBef>
                <a:spcPct val="50000"/>
              </a:spcBef>
              <a:buNone/>
            </a:pPr>
            <a:r>
              <a:rPr altLang="zh-CN" sz="2000" lang="en-US">
                <a:solidFill>
                  <a:srgbClr val="008000"/>
                </a:solidFill>
              </a:rPr>
              <a:t>[s,p] = fcircle(10)</a:t>
            </a:r>
          </a:p>
          <a:p>
            <a:pPr eaLnBrk="1" hangingPunct="1" latinLnBrk="1" lvl="0">
              <a:lnSpc>
                <a:spcPct val="90000"/>
              </a:lnSpc>
              <a:buNone/>
            </a:pPr>
            <a:r>
              <a:rPr altLang="en-US" sz="2000" lang="zh-CN">
                <a:solidFill>
                  <a:srgbClr val="0000FF"/>
                </a:solidFill>
              </a:rPr>
              <a:t>输出结果是：</a:t>
            </a:r>
          </a:p>
          <a:p>
            <a:pPr eaLnBrk="1" hangingPunct="1" latinLnBrk="1" lvl="0">
              <a:lnSpc>
                <a:spcPct val="90000"/>
              </a:lnSpc>
              <a:buNone/>
            </a:pPr>
            <a:r>
              <a:rPr altLang="zh-CN" sz="2000" lang="en-US"/>
              <a:t> s = </a:t>
            </a:r>
          </a:p>
          <a:p>
            <a:pPr eaLnBrk="1" hangingPunct="1" latinLnBrk="1" lvl="0">
              <a:lnSpc>
                <a:spcPct val="90000"/>
              </a:lnSpc>
              <a:buNone/>
            </a:pPr>
            <a:r>
              <a:rPr altLang="zh-CN" sz="2000" lang="en-US"/>
              <a:t>      314.1593</a:t>
            </a:r>
          </a:p>
          <a:p>
            <a:pPr eaLnBrk="1" hangingPunct="1" latinLnBrk="1" lvl="0">
              <a:lnSpc>
                <a:spcPct val="90000"/>
              </a:lnSpc>
              <a:buNone/>
            </a:pPr>
            <a:r>
              <a:rPr altLang="zh-CN" sz="2000" lang="en-US"/>
              <a:t> p =</a:t>
            </a:r>
          </a:p>
          <a:p>
            <a:pPr eaLnBrk="1" hangingPunct="1" latinLnBrk="1" lvl="0">
              <a:lnSpc>
                <a:spcPct val="90000"/>
              </a:lnSpc>
              <a:buNone/>
            </a:pPr>
            <a:r>
              <a:rPr altLang="zh-CN" sz="2000" lang="en-US"/>
              <a:t>      62.8319</a:t>
            </a:r>
          </a:p>
          <a:p>
            <a:pPr eaLnBrk="1" hangingPunct="1" latinLnBrk="1" lvl="0">
              <a:lnSpc>
                <a:spcPct val="90000"/>
              </a:lnSpc>
              <a:buNone/>
            </a:pPr>
            <a:r>
              <a:rPr altLang="en-US" sz="2000" lang="zh-CN"/>
              <a:t>采用</a:t>
            </a:r>
            <a:r>
              <a:rPr altLang="zh-CN" sz="2000" lang="en-US"/>
              <a:t>help</a:t>
            </a:r>
            <a:r>
              <a:rPr altLang="en-US" sz="2000" lang="zh-CN"/>
              <a:t>命令或</a:t>
            </a:r>
            <a:r>
              <a:rPr altLang="zh-CN" sz="2000" lang="en-US"/>
              <a:t>lookfor</a:t>
            </a:r>
            <a:r>
              <a:rPr altLang="en-US" sz="2000" lang="zh-CN"/>
              <a:t>命令可以显示出注释说明部分的内容。</a:t>
            </a:r>
          </a:p>
          <a:p>
            <a:pPr eaLnBrk="1" hangingPunct="1" latinLnBrk="1" lvl="0">
              <a:lnSpc>
                <a:spcPct val="90000"/>
              </a:lnSpc>
              <a:buNone/>
            </a:pPr>
            <a:r>
              <a:rPr altLang="en-US" sz="2000" lang="zh-CN"/>
              <a:t> </a:t>
            </a:r>
            <a:r>
              <a:rPr altLang="zh-CN" sz="2000" lang="en-US">
                <a:solidFill>
                  <a:srgbClr val="0000FF"/>
                </a:solidFill>
              </a:rPr>
              <a:t>help fcircle</a:t>
            </a:r>
          </a:p>
          <a:p>
            <a:pPr eaLnBrk="1" hangingPunct="1" latinLnBrk="1" lvl="0">
              <a:lnSpc>
                <a:spcPct val="90000"/>
              </a:lnSpc>
              <a:buNone/>
            </a:pPr>
            <a:r>
              <a:rPr altLang="en-US" sz="2000" lang="zh-CN">
                <a:solidFill>
                  <a:srgbClr val="6600CC"/>
                </a:solidFill>
              </a:rPr>
              <a:t>屏幕显示</a:t>
            </a:r>
          </a:p>
          <a:p>
            <a:pPr eaLnBrk="1" hangingPunct="1" latinLnBrk="1" lvl="0">
              <a:lnSpc>
                <a:spcPct val="90000"/>
              </a:lnSpc>
              <a:buNone/>
            </a:pPr>
            <a:r>
              <a:rPr altLang="en-US" sz="2800" lang="zh-CN"/>
              <a:t> </a:t>
            </a:r>
            <a:r>
              <a:rPr altLang="zh-CN" sz="2000" lang="en-US"/>
              <a:t>FCIRCLE calculate the area and perimeter of a circle of radii r</a:t>
            </a:r>
          </a:p>
          <a:p>
            <a:pPr eaLnBrk="1" hangingPunct="1" latinLnBrk="1" lvl="0">
              <a:lnSpc>
                <a:spcPct val="90000"/>
              </a:lnSpc>
              <a:buNone/>
            </a:pPr>
            <a:r>
              <a:rPr altLang="zh-CN" sz="2000" lang="en-US"/>
              <a:t>  r       </a:t>
            </a:r>
            <a:r>
              <a:rPr altLang="en-US" sz="2000" lang="zh-CN"/>
              <a:t>圆半径</a:t>
            </a:r>
          </a:p>
          <a:p>
            <a:pPr eaLnBrk="1" hangingPunct="1" latinLnBrk="1" lvl="0">
              <a:lnSpc>
                <a:spcPct val="90000"/>
              </a:lnSpc>
              <a:buNone/>
            </a:pPr>
            <a:r>
              <a:rPr altLang="en-US" sz="2000" lang="zh-CN"/>
              <a:t>  </a:t>
            </a:r>
            <a:r>
              <a:rPr altLang="zh-CN" sz="2000" lang="en-US"/>
              <a:t>s       </a:t>
            </a:r>
            <a:r>
              <a:rPr altLang="en-US" sz="2000" lang="zh-CN"/>
              <a:t>圆面积</a:t>
            </a:r>
          </a:p>
          <a:p>
            <a:pPr eaLnBrk="1" hangingPunct="1" latinLnBrk="1" lvl="0">
              <a:lnSpc>
                <a:spcPct val="90000"/>
              </a:lnSpc>
              <a:buNone/>
            </a:pPr>
            <a:r>
              <a:rPr altLang="en-US" sz="2000" lang="zh-CN"/>
              <a:t>  </a:t>
            </a:r>
            <a:r>
              <a:rPr altLang="zh-CN" sz="2000" lang="en-US"/>
              <a:t>p       </a:t>
            </a:r>
            <a:r>
              <a:rPr altLang="en-US" sz="2000" lang="zh-CN"/>
              <a:t>圆周长</a:t>
            </a:r>
          </a:p>
          <a:p>
            <a:pPr eaLnBrk="1" hangingPunct="1" latinLnBrk="1" lvl="0">
              <a:lnSpc>
                <a:spcPct val="90000"/>
              </a:lnSpc>
              <a:buNone/>
            </a:pPr>
            <a:endParaRPr altLang="en-US" sz="2000" lang="zh-CN"/>
          </a:p>
        </p:txBody>
      </p:sp>
      <p:sp>
        <p:nvSpPr>
          <p:cNvPr id="104951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51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51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146</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511">
                                            <p:txEl>
                                              <p:charRg st="54" end="61"/>
                                            </p:txEl>
                                          </p:spTgt>
                                        </p:tgtEl>
                                        <p:attrNameLst>
                                          <p:attrName>style.visibility</p:attrName>
                                        </p:attrNameLst>
                                      </p:cBhvr>
                                      <p:to>
                                        <p:strVal val="visible"/>
                                      </p:to>
                                    </p:set>
                                    <p:animEffect transition="in" filter="blinds(horizontal)">
                                      <p:cBhvr>
                                        <p:cTn dur="500" id="7"/>
                                        <p:tgtEl>
                                          <p:spTgt spid="1049511">
                                            <p:txEl>
                                              <p:charRg st="54" end="61"/>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511">
                                            <p:txEl>
                                              <p:charRg st="61" end="67"/>
                                            </p:txEl>
                                          </p:spTgt>
                                        </p:tgtEl>
                                        <p:attrNameLst>
                                          <p:attrName>style.visibility</p:attrName>
                                        </p:attrNameLst>
                                      </p:cBhvr>
                                      <p:to>
                                        <p:strVal val="visible"/>
                                      </p:to>
                                    </p:set>
                                    <p:animEffect transition="in" filter="blinds(horizontal)">
                                      <p:cBhvr>
                                        <p:cTn dur="500" id="10"/>
                                        <p:tgtEl>
                                          <p:spTgt spid="1049511">
                                            <p:txEl>
                                              <p:charRg st="61" end="67"/>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511">
                                            <p:txEl>
                                              <p:charRg st="67" end="82"/>
                                            </p:txEl>
                                          </p:spTgt>
                                        </p:tgtEl>
                                        <p:attrNameLst>
                                          <p:attrName>style.visibility</p:attrName>
                                        </p:attrNameLst>
                                      </p:cBhvr>
                                      <p:to>
                                        <p:strVal val="visible"/>
                                      </p:to>
                                    </p:set>
                                    <p:animEffect transition="in" filter="blinds(horizontal)">
                                      <p:cBhvr>
                                        <p:cTn dur="500" id="13"/>
                                        <p:tgtEl>
                                          <p:spTgt spid="1049511">
                                            <p:txEl>
                                              <p:charRg st="67" end="82"/>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511">
                                            <p:txEl>
                                              <p:charRg st="82" end="87"/>
                                            </p:txEl>
                                          </p:spTgt>
                                        </p:tgtEl>
                                        <p:attrNameLst>
                                          <p:attrName>style.visibility</p:attrName>
                                        </p:attrNameLst>
                                      </p:cBhvr>
                                      <p:to>
                                        <p:strVal val="visible"/>
                                      </p:to>
                                    </p:set>
                                    <p:animEffect transition="in" filter="blinds(horizontal)">
                                      <p:cBhvr>
                                        <p:cTn dur="500" id="16"/>
                                        <p:tgtEl>
                                          <p:spTgt spid="1049511">
                                            <p:txEl>
                                              <p:charRg st="82" end="87"/>
                                            </p:txEl>
                                          </p:spTgt>
                                        </p:tgtEl>
                                      </p:cBhvr>
                                    </p:animEffect>
                                  </p:childTnLst>
                                </p:cTn>
                              </p:par>
                              <p:par>
                                <p:cTn fill="hold" id="17" nodeType="withEffect" presetClass="entr" presetID="3" presetSubtype="10">
                                  <p:stCondLst>
                                    <p:cond delay="0"/>
                                  </p:stCondLst>
                                  <p:childTnLst>
                                    <p:set>
                                      <p:cBhvr>
                                        <p:cTn dur="1" fill="hold" id="18">
                                          <p:stCondLst>
                                            <p:cond delay="0"/>
                                          </p:stCondLst>
                                        </p:cTn>
                                        <p:tgtEl>
                                          <p:spTgt spid="1049511">
                                            <p:txEl>
                                              <p:charRg st="87" end="101"/>
                                            </p:txEl>
                                          </p:spTgt>
                                        </p:tgtEl>
                                        <p:attrNameLst>
                                          <p:attrName>style.visibility</p:attrName>
                                        </p:attrNameLst>
                                      </p:cBhvr>
                                      <p:to>
                                        <p:strVal val="visible"/>
                                      </p:to>
                                    </p:set>
                                    <p:animEffect transition="in" filter="blinds(horizontal)">
                                      <p:cBhvr>
                                        <p:cTn dur="500" id="19"/>
                                        <p:tgtEl>
                                          <p:spTgt spid="1049511">
                                            <p:txEl>
                                              <p:charRg st="87" end="101"/>
                                            </p:txEl>
                                          </p:spTgt>
                                        </p:tgtEl>
                                      </p:cBhvr>
                                    </p:animEffect>
                                  </p:childTnLst>
                                </p:cTn>
                              </p:par>
                            </p:childTnLst>
                          </p:cTn>
                        </p:par>
                      </p:childTnLst>
                    </p:cTn>
                  </p:par>
                  <p:par>
                    <p:cTn fill="hold" id="20" nodeType="clickPar">
                      <p:stCondLst>
                        <p:cond delay="indefinite"/>
                      </p:stCondLst>
                      <p:childTnLst>
                        <p:par>
                          <p:cTn fill="hold" id="21" nodeType="withGroup">
                            <p:stCondLst>
                              <p:cond delay="0"/>
                            </p:stCondLst>
                            <p:childTnLst>
                              <p:par>
                                <p:cTn fill="hold" id="22" nodeType="clickEffect" presetClass="entr" presetID="3" presetSubtype="10">
                                  <p:stCondLst>
                                    <p:cond delay="0"/>
                                  </p:stCondLst>
                                  <p:childTnLst>
                                    <p:set>
                                      <p:cBhvr>
                                        <p:cTn dur="1" fill="hold" id="23">
                                          <p:stCondLst>
                                            <p:cond delay="0"/>
                                          </p:stCondLst>
                                        </p:cTn>
                                        <p:tgtEl>
                                          <p:spTgt spid="1049511">
                                            <p:txEl>
                                              <p:charRg st="101" end="135"/>
                                            </p:txEl>
                                          </p:spTgt>
                                        </p:tgtEl>
                                        <p:attrNameLst>
                                          <p:attrName>style.visibility</p:attrName>
                                        </p:attrNameLst>
                                      </p:cBhvr>
                                      <p:to>
                                        <p:strVal val="visible"/>
                                      </p:to>
                                    </p:set>
                                    <p:animEffect transition="in" filter="blinds(horizontal)">
                                      <p:cBhvr>
                                        <p:cTn dur="500" id="24"/>
                                        <p:tgtEl>
                                          <p:spTgt spid="1049511">
                                            <p:txEl>
                                              <p:charRg st="101" end="135"/>
                                            </p:txEl>
                                          </p:spTgt>
                                        </p:tgtEl>
                                      </p:cBhvr>
                                    </p:animEffect>
                                  </p:childTnLst>
                                </p:cTn>
                              </p:par>
                              <p:par>
                                <p:cTn fill="hold" id="25" nodeType="withEffect" presetClass="entr" presetID="3" presetSubtype="10">
                                  <p:stCondLst>
                                    <p:cond delay="0"/>
                                  </p:stCondLst>
                                  <p:childTnLst>
                                    <p:set>
                                      <p:cBhvr>
                                        <p:cTn dur="1" fill="hold" id="26">
                                          <p:stCondLst>
                                            <p:cond delay="0"/>
                                          </p:stCondLst>
                                        </p:cTn>
                                        <p:tgtEl>
                                          <p:spTgt spid="1049511">
                                            <p:txEl>
                                              <p:charRg st="135" end="149"/>
                                            </p:txEl>
                                          </p:spTgt>
                                        </p:tgtEl>
                                        <p:attrNameLst>
                                          <p:attrName>style.visibility</p:attrName>
                                        </p:attrNameLst>
                                      </p:cBhvr>
                                      <p:to>
                                        <p:strVal val="visible"/>
                                      </p:to>
                                    </p:set>
                                    <p:animEffect transition="in" filter="blinds(horizontal)">
                                      <p:cBhvr>
                                        <p:cTn dur="500" id="27"/>
                                        <p:tgtEl>
                                          <p:spTgt spid="1049511">
                                            <p:txEl>
                                              <p:charRg st="135" end="149"/>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3" presetSubtype="10">
                                  <p:stCondLst>
                                    <p:cond delay="0"/>
                                  </p:stCondLst>
                                  <p:childTnLst>
                                    <p:set>
                                      <p:cBhvr>
                                        <p:cTn dur="1" fill="hold" id="31">
                                          <p:stCondLst>
                                            <p:cond delay="0"/>
                                          </p:stCondLst>
                                        </p:cTn>
                                        <p:tgtEl>
                                          <p:spTgt spid="1049511">
                                            <p:txEl>
                                              <p:charRg st="149" end="154"/>
                                            </p:txEl>
                                          </p:spTgt>
                                        </p:tgtEl>
                                        <p:attrNameLst>
                                          <p:attrName>style.visibility</p:attrName>
                                        </p:attrNameLst>
                                      </p:cBhvr>
                                      <p:to>
                                        <p:strVal val="visible"/>
                                      </p:to>
                                    </p:set>
                                    <p:animEffect transition="in" filter="blinds(horizontal)">
                                      <p:cBhvr>
                                        <p:cTn dur="500" id="32"/>
                                        <p:tgtEl>
                                          <p:spTgt spid="1049511">
                                            <p:txEl>
                                              <p:charRg st="149" end="154"/>
                                            </p:txEl>
                                          </p:spTgt>
                                        </p:tgtEl>
                                      </p:cBhvr>
                                    </p:animEffect>
                                  </p:childTnLst>
                                </p:cTn>
                              </p:par>
                              <p:par>
                                <p:cTn fill="hold" id="33" nodeType="withEffect" presetClass="entr" presetID="3" presetSubtype="10">
                                  <p:stCondLst>
                                    <p:cond delay="0"/>
                                  </p:stCondLst>
                                  <p:childTnLst>
                                    <p:set>
                                      <p:cBhvr>
                                        <p:cTn dur="1" fill="hold" id="34">
                                          <p:stCondLst>
                                            <p:cond delay="0"/>
                                          </p:stCondLst>
                                        </p:cTn>
                                        <p:tgtEl>
                                          <p:spTgt spid="1049511">
                                            <p:txEl>
                                              <p:charRg st="154" end="219"/>
                                            </p:txEl>
                                          </p:spTgt>
                                        </p:tgtEl>
                                        <p:attrNameLst>
                                          <p:attrName>style.visibility</p:attrName>
                                        </p:attrNameLst>
                                      </p:cBhvr>
                                      <p:to>
                                        <p:strVal val="visible"/>
                                      </p:to>
                                    </p:set>
                                    <p:animEffect transition="in" filter="blinds(horizontal)">
                                      <p:cBhvr>
                                        <p:cTn dur="500" id="35"/>
                                        <p:tgtEl>
                                          <p:spTgt spid="1049511">
                                            <p:txEl>
                                              <p:charRg st="154" end="219"/>
                                            </p:txEl>
                                          </p:spTgt>
                                        </p:tgtEl>
                                      </p:cBhvr>
                                    </p:animEffect>
                                  </p:childTnLst>
                                </p:cTn>
                              </p:par>
                              <p:par>
                                <p:cTn fill="hold" id="36" nodeType="withEffect" presetClass="entr" presetID="3" presetSubtype="10">
                                  <p:stCondLst>
                                    <p:cond delay="0"/>
                                  </p:stCondLst>
                                  <p:childTnLst>
                                    <p:set>
                                      <p:cBhvr>
                                        <p:cTn dur="1" fill="hold" id="37">
                                          <p:stCondLst>
                                            <p:cond delay="0"/>
                                          </p:stCondLst>
                                        </p:cTn>
                                        <p:tgtEl>
                                          <p:spTgt spid="1049511">
                                            <p:txEl>
                                              <p:charRg st="219" end="233"/>
                                            </p:txEl>
                                          </p:spTgt>
                                        </p:tgtEl>
                                        <p:attrNameLst>
                                          <p:attrName>style.visibility</p:attrName>
                                        </p:attrNameLst>
                                      </p:cBhvr>
                                      <p:to>
                                        <p:strVal val="visible"/>
                                      </p:to>
                                    </p:set>
                                    <p:animEffect transition="in" filter="blinds(horizontal)">
                                      <p:cBhvr>
                                        <p:cTn dur="500" id="38"/>
                                        <p:tgtEl>
                                          <p:spTgt spid="1049511">
                                            <p:txEl>
                                              <p:charRg st="219" end="233"/>
                                            </p:txEl>
                                          </p:spTgt>
                                        </p:tgtEl>
                                      </p:cBhvr>
                                    </p:animEffect>
                                  </p:childTnLst>
                                </p:cTn>
                              </p:par>
                              <p:par>
                                <p:cTn fill="hold" id="39" nodeType="withEffect" presetClass="entr" presetID="3" presetSubtype="10">
                                  <p:stCondLst>
                                    <p:cond delay="0"/>
                                  </p:stCondLst>
                                  <p:childTnLst>
                                    <p:set>
                                      <p:cBhvr>
                                        <p:cTn dur="1" fill="hold" id="40">
                                          <p:stCondLst>
                                            <p:cond delay="0"/>
                                          </p:stCondLst>
                                        </p:cTn>
                                        <p:tgtEl>
                                          <p:spTgt spid="1049511">
                                            <p:txEl>
                                              <p:charRg st="233" end="247"/>
                                            </p:txEl>
                                          </p:spTgt>
                                        </p:tgtEl>
                                        <p:attrNameLst>
                                          <p:attrName>style.visibility</p:attrName>
                                        </p:attrNameLst>
                                      </p:cBhvr>
                                      <p:to>
                                        <p:strVal val="visible"/>
                                      </p:to>
                                    </p:set>
                                    <p:animEffect transition="in" filter="blinds(horizontal)">
                                      <p:cBhvr>
                                        <p:cTn dur="500" id="41"/>
                                        <p:tgtEl>
                                          <p:spTgt spid="1049511">
                                            <p:txEl>
                                              <p:charRg st="233" end="247"/>
                                            </p:txEl>
                                          </p:spTgt>
                                        </p:tgtEl>
                                      </p:cBhvr>
                                    </p:animEffect>
                                  </p:childTnLst>
                                </p:cTn>
                              </p:par>
                              <p:par>
                                <p:cTn fill="hold" id="42" nodeType="withEffect" presetClass="entr" presetID="3" presetSubtype="10">
                                  <p:stCondLst>
                                    <p:cond delay="0"/>
                                  </p:stCondLst>
                                  <p:childTnLst>
                                    <p:set>
                                      <p:cBhvr>
                                        <p:cTn dur="1" fill="hold" id="43">
                                          <p:stCondLst>
                                            <p:cond delay="0"/>
                                          </p:stCondLst>
                                        </p:cTn>
                                        <p:tgtEl>
                                          <p:spTgt spid="1049511">
                                            <p:txEl>
                                              <p:charRg st="247" end="261"/>
                                            </p:txEl>
                                          </p:spTgt>
                                        </p:tgtEl>
                                        <p:attrNameLst>
                                          <p:attrName>style.visibility</p:attrName>
                                        </p:attrNameLst>
                                      </p:cBhvr>
                                      <p:to>
                                        <p:strVal val="visible"/>
                                      </p:to>
                                    </p:set>
                                    <p:animEffect transition="in" filter="blinds(horizontal)">
                                      <p:cBhvr>
                                        <p:cTn dur="500" id="44"/>
                                        <p:tgtEl>
                                          <p:spTgt spid="1049511">
                                            <p:txEl>
                                              <p:charRg st="247" end="2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showMasterSp="1">
  <p:cSld>
    <p:spTree>
      <p:nvGrpSpPr>
        <p:cNvPr id="395" name=""/>
        <p:cNvGrpSpPr/>
        <p:nvPr/>
      </p:nvGrpSpPr>
      <p:grpSpPr>
        <a:xfrm rot="0">
          <a:off x="0" y="0"/>
          <a:ext cx="0" cy="0"/>
          <a:chOff x="0" y="0"/>
          <a:chExt cx="0" cy="0"/>
        </a:xfrm>
      </p:grpSpPr>
      <p:sp>
        <p:nvSpPr>
          <p:cNvPr id="1049515" name="标题 360449"/>
          <p:cNvSpPr/>
          <p:nvPr>
            <p:ph type="title" sz="full" idx="0"/>
          </p:nvPr>
        </p:nvSpPr>
        <p:spPr>
          <a:xfrm rot="0">
            <a:off x="1162050" y="-41275"/>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lang="en-US"/>
              <a:t>5.3.2 </a:t>
            </a:r>
            <a:r>
              <a:rPr altLang="en-US" lang="zh-CN"/>
              <a:t>函数调用</a:t>
            </a:r>
          </a:p>
        </p:txBody>
      </p:sp>
      <p:sp>
        <p:nvSpPr>
          <p:cNvPr id="1049516" name="文本占位符 360450"/>
          <p:cNvSpPr/>
          <p:nvPr>
            <p:ph type="body" sz="full" idx="1"/>
          </p:nvPr>
        </p:nvSpPr>
        <p:spPr>
          <a:xfrm rot="0">
            <a:off x="576262" y="1196975"/>
            <a:ext cx="8208962"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2000" lang="en-US"/>
              <a:t> </a:t>
            </a:r>
            <a:r>
              <a:rPr altLang="en-US" sz="2000" lang="zh-CN"/>
              <a:t>函数调用的一般格式是：</a:t>
            </a:r>
          </a:p>
          <a:p>
            <a:pPr eaLnBrk="1" hangingPunct="1" latinLnBrk="1" lvl="0">
              <a:buNone/>
            </a:pPr>
            <a:r>
              <a:rPr altLang="en-US" sz="2000" lang="zh-CN"/>
              <a:t> </a:t>
            </a:r>
            <a:r>
              <a:rPr altLang="zh-CN" sz="2000" lang="en-US">
                <a:solidFill>
                  <a:srgbClr val="0000FF"/>
                </a:solidFill>
              </a:rPr>
              <a:t>[</a:t>
            </a:r>
            <a:r>
              <a:rPr altLang="en-US" sz="2000" lang="zh-CN">
                <a:solidFill>
                  <a:srgbClr val="0000FF"/>
                </a:solidFill>
              </a:rPr>
              <a:t>输出实参表</a:t>
            </a:r>
            <a:r>
              <a:rPr altLang="zh-CN" sz="2000" lang="en-US">
                <a:solidFill>
                  <a:srgbClr val="0000FF"/>
                </a:solidFill>
              </a:rPr>
              <a:t>] = </a:t>
            </a:r>
            <a:r>
              <a:rPr altLang="en-US" sz="2000" lang="zh-CN">
                <a:solidFill>
                  <a:srgbClr val="0000FF"/>
                </a:solidFill>
              </a:rPr>
              <a:t>函数名</a:t>
            </a:r>
            <a:r>
              <a:rPr altLang="zh-CN" sz="2000" lang="en-US">
                <a:solidFill>
                  <a:srgbClr val="0000FF"/>
                </a:solidFill>
              </a:rPr>
              <a:t>(</a:t>
            </a:r>
            <a:r>
              <a:rPr altLang="en-US" sz="2000" lang="zh-CN">
                <a:solidFill>
                  <a:srgbClr val="0000FF"/>
                </a:solidFill>
              </a:rPr>
              <a:t>输入实参表）</a:t>
            </a:r>
          </a:p>
          <a:p>
            <a:pPr eaLnBrk="1" hangingPunct="1" latinLnBrk="1" lvl="0">
              <a:buNone/>
            </a:pPr>
            <a:r>
              <a:rPr altLang="en-US" sz="2000" lang="zh-CN">
                <a:solidFill>
                  <a:schemeClr val="hlink"/>
                </a:solidFill>
              </a:rPr>
              <a:t> 注意：函数调用时，各实参出现的顺序、个数，应与函数定义时相同。</a:t>
            </a:r>
          </a:p>
          <a:p>
            <a:pPr eaLnBrk="1" hangingPunct="1" latinLnBrk="1" lvl="0">
              <a:buNone/>
            </a:pPr>
            <a:r>
              <a:rPr altLang="zh-CN" sz="2000" lang="en-US">
                <a:solidFill>
                  <a:srgbClr val="0000FF"/>
                </a:solidFill>
              </a:rPr>
              <a:t>例5.11 </a:t>
            </a:r>
            <a:r>
              <a:rPr altLang="en-US" sz="2000" lang="zh-CN">
                <a:solidFill>
                  <a:srgbClr val="0000FF"/>
                </a:solidFill>
              </a:rPr>
              <a:t>利用函数文件，实现直角坐标</a:t>
            </a:r>
            <a:r>
              <a:rPr altLang="zh-CN" sz="2000" lang="en-US">
                <a:solidFill>
                  <a:srgbClr val="0000FF"/>
                </a:solidFill>
              </a:rPr>
              <a:t>(x,y)</a:t>
            </a:r>
            <a:r>
              <a:rPr altLang="en-US" sz="2000" lang="zh-CN">
                <a:solidFill>
                  <a:srgbClr val="0000FF"/>
                </a:solidFill>
              </a:rPr>
              <a:t>与极坐标</a:t>
            </a:r>
            <a:r>
              <a:rPr altLang="zh-CN" sz="2000" lang="en-US">
                <a:solidFill>
                  <a:srgbClr val="0000FF"/>
                </a:solidFill>
              </a:rPr>
              <a:t>(</a:t>
            </a:r>
            <a:r>
              <a:rPr altLang="zh-CN" sz="2000" lang="el-GR">
                <a:solidFill>
                  <a:srgbClr val="0000FF"/>
                </a:solidFill>
                <a:ea typeface="Times New Roman" pitchFamily="18" charset="0"/>
              </a:rPr>
              <a:t>ρ,θ</a:t>
            </a:r>
            <a:r>
              <a:rPr altLang="zh-CN" sz="2000" lang="en-US">
                <a:solidFill>
                  <a:srgbClr val="0000FF"/>
                </a:solidFill>
                <a:ea typeface="Times New Roman" pitchFamily="18" charset="0"/>
              </a:rPr>
              <a:t>)</a:t>
            </a:r>
            <a:r>
              <a:rPr altLang="en-US" sz="2000" lang="zh-CN">
                <a:solidFill>
                  <a:srgbClr val="0000FF"/>
                </a:solidFill>
                <a:ea typeface="Times New Roman" pitchFamily="18" charset="0"/>
              </a:rPr>
              <a:t>之间的转换。</a:t>
            </a:r>
          </a:p>
          <a:p>
            <a:pPr eaLnBrk="1" hangingPunct="1" latinLnBrk="1" lvl="0">
              <a:buNone/>
            </a:pPr>
            <a:r>
              <a:rPr altLang="en-US" sz="2000" lang="zh-CN">
                <a:solidFill>
                  <a:srgbClr val="0000FF"/>
                </a:solidFill>
                <a:ea typeface="Times New Roman" pitchFamily="18" charset="0"/>
              </a:rPr>
              <a:t> </a:t>
            </a:r>
            <a:r>
              <a:rPr altLang="en-US" sz="2000" lang="zh-CN">
                <a:ea typeface="Times New Roman" pitchFamily="18" charset="0"/>
              </a:rPr>
              <a:t>    </a:t>
            </a:r>
          </a:p>
          <a:p>
            <a:pPr eaLnBrk="1" hangingPunct="1" latinLnBrk="1" lvl="0">
              <a:buNone/>
            </a:pPr>
            <a:r>
              <a:rPr altLang="zh-CN" sz="2400" lang="en-US">
                <a:ea typeface="Times New Roman" pitchFamily="18" charset="0"/>
              </a:rPr>
              <a:t> 函数文件：tran.m:</a:t>
            </a:r>
          </a:p>
          <a:p>
            <a:pPr eaLnBrk="1" hangingPunct="1" latinLnBrk="1" lvl="0">
              <a:buNone/>
            </a:pPr>
            <a:r>
              <a:rPr altLang="zh-CN" sz="2400" lang="en-US">
                <a:ea typeface="Times New Roman" pitchFamily="18" charset="0"/>
              </a:rPr>
              <a:t>       function [rho,theta] = tran(x,y)</a:t>
            </a:r>
          </a:p>
          <a:p>
            <a:pPr eaLnBrk="1" hangingPunct="1" latinLnBrk="1" lvl="0">
              <a:buNone/>
            </a:pPr>
            <a:r>
              <a:rPr altLang="zh-CN" sz="2400" lang="en-US">
                <a:ea typeface="Times New Roman" pitchFamily="18" charset="0"/>
              </a:rPr>
              <a:t>       rho = sqrt(x</a:t>
            </a:r>
            <a:r>
              <a:rPr altLang="zh-CN" sz="2400" lang="en-US">
                <a:ea typeface="Times New Roman" pitchFamily="18" charset="0"/>
              </a:rPr>
              <a:t>*x+y</a:t>
            </a:r>
            <a:r>
              <a:rPr altLang="zh-CN" sz="2400" lang="en-US">
                <a:ea typeface="Times New Roman" pitchFamily="18" charset="0"/>
              </a:rPr>
              <a:t>*y);</a:t>
            </a:r>
          </a:p>
          <a:p>
            <a:pPr eaLnBrk="1" hangingPunct="1" latinLnBrk="1" lvl="0">
              <a:buNone/>
            </a:pPr>
            <a:r>
              <a:rPr altLang="zh-CN" sz="2400" lang="en-US">
                <a:ea typeface="Times New Roman" pitchFamily="18" charset="0"/>
              </a:rPr>
              <a:t>       theta = atan(y/x);</a:t>
            </a:r>
          </a:p>
          <a:p>
            <a:pPr eaLnBrk="1" hangingPunct="1" latinLnBrk="1" lvl="0">
              <a:buNone/>
            </a:pPr>
            <a:r>
              <a:rPr altLang="zh-CN" sz="2400" lang="el-GR">
                <a:ea typeface="Times New Roman" pitchFamily="18" charset="0"/>
              </a:rPr>
              <a:t> </a:t>
            </a:r>
          </a:p>
        </p:txBody>
      </p:sp>
      <p:sp>
        <p:nvSpPr>
          <p:cNvPr id="1049517" name="文本框 360451"/>
          <p:cNvSpPr txBox="1"/>
          <p:nvPr/>
        </p:nvSpPr>
        <p:spPr>
          <a:xfrm rot="0">
            <a:off x="6064250" y="3987800"/>
            <a:ext cx="184150" cy="519112"/>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None/>
            </a:pPr>
            <a:endParaRPr altLang="zh-CN" sz="2800" lang="zh-CN"/>
          </a:p>
        </p:txBody>
      </p:sp>
      <p:sp>
        <p:nvSpPr>
          <p:cNvPr id="1049518" name="文本框 360452"/>
          <p:cNvSpPr txBox="1"/>
          <p:nvPr/>
        </p:nvSpPr>
        <p:spPr>
          <a:xfrm rot="0">
            <a:off x="5435600" y="3998912"/>
            <a:ext cx="4033837" cy="2117725"/>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None/>
            </a:pPr>
            <a:r>
              <a:rPr altLang="en-US" b="1" sz="2000" lang="zh-CN">
                <a:latin typeface="Times New Roman" pitchFamily="18" charset="0"/>
                <a:ea typeface="华文楷体" pitchFamily="2" charset="-122"/>
              </a:rPr>
              <a:t>调用</a:t>
            </a:r>
            <a:r>
              <a:rPr altLang="zh-CN" b="1" sz="2000" lang="en-US">
                <a:latin typeface="Times New Roman" pitchFamily="18" charset="0"/>
                <a:ea typeface="华文楷体" pitchFamily="2" charset="-122"/>
              </a:rPr>
              <a:t>tran.m</a:t>
            </a:r>
            <a:r>
              <a:rPr altLang="en-US" b="1" sz="2000" lang="zh-CN">
                <a:latin typeface="Times New Roman" pitchFamily="18" charset="0"/>
                <a:ea typeface="华文楷体" pitchFamily="2" charset="-122"/>
              </a:rPr>
              <a:t>的命令文件</a:t>
            </a:r>
            <a:r>
              <a:rPr altLang="zh-CN" b="1" sz="2000" lang="en-US">
                <a:latin typeface="Times New Roman" pitchFamily="18" charset="0"/>
                <a:ea typeface="华文楷体" pitchFamily="2" charset="-122"/>
              </a:rPr>
              <a:t>main1.m:</a:t>
            </a:r>
          </a:p>
          <a:p>
            <a:pPr eaLnBrk="1" hangingPunct="1" indent="0" latinLnBrk="1" lvl="0" marL="0">
              <a:buNone/>
            </a:pPr>
            <a:r>
              <a:rPr altLang="zh-CN" b="1" sz="2000" lang="en-US">
                <a:latin typeface="Times New Roman" pitchFamily="18" charset="0"/>
                <a:ea typeface="华文楷体" pitchFamily="2" charset="-122"/>
              </a:rPr>
              <a:t> x = input(‘please input x=:’);</a:t>
            </a:r>
          </a:p>
          <a:p>
            <a:pPr eaLnBrk="1" hangingPunct="1" indent="0" latinLnBrk="1" lvl="0" marL="0">
              <a:buNone/>
            </a:pPr>
            <a:r>
              <a:rPr altLang="zh-CN" b="1" sz="2000" lang="en-US">
                <a:latin typeface="Times New Roman" pitchFamily="18" charset="0"/>
                <a:ea typeface="华文楷体" pitchFamily="2" charset="-122"/>
              </a:rPr>
              <a:t> </a:t>
            </a:r>
            <a:r>
              <a:rPr altLang="zh-CN" b="1" sz="1800" lang="en-US">
                <a:latin typeface="Times New Roman" pitchFamily="18" charset="0"/>
              </a:rPr>
              <a:t>y = input(‘please input y=:’);</a:t>
            </a:r>
          </a:p>
          <a:p>
            <a:pPr eaLnBrk="1" hangingPunct="1" indent="0" latinLnBrk="1" lvl="0" marL="0">
              <a:buNone/>
            </a:pPr>
            <a:r>
              <a:rPr altLang="zh-CN" b="1" sz="1800" lang="en-US">
                <a:latin typeface="Times New Roman" pitchFamily="18" charset="0"/>
                <a:ea typeface="华文楷体" pitchFamily="2" charset="-122"/>
              </a:rPr>
              <a:t> [rho,the] = tran(x,y);</a:t>
            </a:r>
          </a:p>
          <a:p>
            <a:pPr eaLnBrk="1" hangingPunct="1" indent="0" latinLnBrk="1" lvl="0" marL="0">
              <a:buNone/>
            </a:pPr>
            <a:r>
              <a:rPr altLang="zh-CN" b="1" sz="1800" lang="en-US">
                <a:latin typeface="Times New Roman" pitchFamily="18" charset="0"/>
                <a:ea typeface="华文楷体" pitchFamily="2" charset="-122"/>
              </a:rPr>
              <a:t> rho</a:t>
            </a:r>
          </a:p>
          <a:p>
            <a:pPr eaLnBrk="1" hangingPunct="1" indent="0" latinLnBrk="1" lvl="0" marL="0">
              <a:buNone/>
            </a:pPr>
            <a:r>
              <a:rPr altLang="zh-CN" b="1" sz="1800" lang="en-US">
                <a:latin typeface="Times New Roman" pitchFamily="18" charset="0"/>
                <a:ea typeface="华文楷体" pitchFamily="2" charset="-122"/>
              </a:rPr>
              <a:t> the</a:t>
            </a:r>
          </a:p>
        </p:txBody>
      </p:sp>
      <p:sp>
        <p:nvSpPr>
          <p:cNvPr id="1049519"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520"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521"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147</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516">
                                            <p:txEl>
                                              <p:charRg st="0" end="13"/>
                                            </p:txEl>
                                          </p:spTgt>
                                        </p:tgtEl>
                                        <p:attrNameLst>
                                          <p:attrName>style.visibility</p:attrName>
                                        </p:attrNameLst>
                                      </p:cBhvr>
                                      <p:to>
                                        <p:strVal val="visible"/>
                                      </p:to>
                                    </p:set>
                                    <p:animEffect transition="in" filter="blinds(horizontal)">
                                      <p:cBhvr>
                                        <p:cTn dur="500" id="7"/>
                                        <p:tgtEl>
                                          <p:spTgt spid="1049516">
                                            <p:txEl>
                                              <p:charRg st="0" end="13"/>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516">
                                            <p:txEl>
                                              <p:charRg st="13" end="35"/>
                                            </p:txEl>
                                          </p:spTgt>
                                        </p:tgtEl>
                                        <p:attrNameLst>
                                          <p:attrName>style.visibility</p:attrName>
                                        </p:attrNameLst>
                                      </p:cBhvr>
                                      <p:to>
                                        <p:strVal val="visible"/>
                                      </p:to>
                                    </p:set>
                                    <p:animEffect transition="in" filter="blinds(horizontal)">
                                      <p:cBhvr>
                                        <p:cTn dur="500" id="10"/>
                                        <p:tgtEl>
                                          <p:spTgt spid="1049516">
                                            <p:txEl>
                                              <p:charRg st="13" end="35"/>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1049516">
                                            <p:txEl>
                                              <p:charRg st="35" end="68"/>
                                            </p:txEl>
                                          </p:spTgt>
                                        </p:tgtEl>
                                        <p:attrNameLst>
                                          <p:attrName>style.visibility</p:attrName>
                                        </p:attrNameLst>
                                      </p:cBhvr>
                                      <p:to>
                                        <p:strVal val="visible"/>
                                      </p:to>
                                    </p:set>
                                    <p:animEffect transition="in" filter="blinds(horizontal)">
                                      <p:cBhvr>
                                        <p:cTn dur="500" id="15"/>
                                        <p:tgtEl>
                                          <p:spTgt spid="1049516">
                                            <p:txEl>
                                              <p:charRg st="35" end="68"/>
                                            </p:txEl>
                                          </p:spTgt>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3" presetSubtype="10">
                                  <p:stCondLst>
                                    <p:cond delay="0"/>
                                  </p:stCondLst>
                                  <p:childTnLst>
                                    <p:set>
                                      <p:cBhvr>
                                        <p:cTn dur="1" fill="hold" id="19">
                                          <p:stCondLst>
                                            <p:cond delay="0"/>
                                          </p:stCondLst>
                                        </p:cTn>
                                        <p:tgtEl>
                                          <p:spTgt spid="1049516">
                                            <p:txEl>
                                              <p:charRg st="68" end="108"/>
                                            </p:txEl>
                                          </p:spTgt>
                                        </p:tgtEl>
                                        <p:attrNameLst>
                                          <p:attrName>style.visibility</p:attrName>
                                        </p:attrNameLst>
                                      </p:cBhvr>
                                      <p:to>
                                        <p:strVal val="visible"/>
                                      </p:to>
                                    </p:set>
                                    <p:animEffect transition="in" filter="blinds(horizontal)">
                                      <p:cBhvr>
                                        <p:cTn dur="500" id="20"/>
                                        <p:tgtEl>
                                          <p:spTgt spid="1049516">
                                            <p:txEl>
                                              <p:charRg st="68" end="108"/>
                                            </p:txEl>
                                          </p:spTgt>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3" presetSubtype="10">
                                  <p:stCondLst>
                                    <p:cond delay="0"/>
                                  </p:stCondLst>
                                  <p:childTnLst>
                                    <p:set>
                                      <p:cBhvr>
                                        <p:cTn dur="1" fill="hold" id="24">
                                          <p:stCondLst>
                                            <p:cond delay="0"/>
                                          </p:stCondLst>
                                        </p:cTn>
                                        <p:tgtEl>
                                          <p:spTgt spid="1049516">
                                            <p:txEl>
                                              <p:charRg st="114" end="128"/>
                                            </p:txEl>
                                          </p:spTgt>
                                        </p:tgtEl>
                                        <p:attrNameLst>
                                          <p:attrName>style.visibility</p:attrName>
                                        </p:attrNameLst>
                                      </p:cBhvr>
                                      <p:to>
                                        <p:strVal val="visible"/>
                                      </p:to>
                                    </p:set>
                                    <p:animEffect transition="in" filter="blinds(horizontal)">
                                      <p:cBhvr>
                                        <p:cTn dur="500" id="25"/>
                                        <p:tgtEl>
                                          <p:spTgt spid="1049516">
                                            <p:txEl>
                                              <p:charRg st="114" end="128"/>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9516">
                                            <p:txEl>
                                              <p:charRg st="128" end="168"/>
                                            </p:txEl>
                                          </p:spTgt>
                                        </p:tgtEl>
                                        <p:attrNameLst>
                                          <p:attrName>style.visibility</p:attrName>
                                        </p:attrNameLst>
                                      </p:cBhvr>
                                      <p:to>
                                        <p:strVal val="visible"/>
                                      </p:to>
                                    </p:set>
                                    <p:animEffect transition="in" filter="blinds(horizontal)">
                                      <p:cBhvr>
                                        <p:cTn dur="500" id="28"/>
                                        <p:tgtEl>
                                          <p:spTgt spid="1049516">
                                            <p:txEl>
                                              <p:charRg st="128" end="168"/>
                                            </p:txEl>
                                          </p:spTgt>
                                        </p:tgtEl>
                                      </p:cBhvr>
                                    </p:animEffect>
                                  </p:childTnLst>
                                </p:cTn>
                              </p:par>
                              <p:par>
                                <p:cTn fill="hold" id="29" nodeType="withEffect" presetClass="entr" presetID="3" presetSubtype="10">
                                  <p:stCondLst>
                                    <p:cond delay="0"/>
                                  </p:stCondLst>
                                  <p:childTnLst>
                                    <p:set>
                                      <p:cBhvr>
                                        <p:cTn dur="1" fill="hold" id="30">
                                          <p:stCondLst>
                                            <p:cond delay="0"/>
                                          </p:stCondLst>
                                        </p:cTn>
                                        <p:tgtEl>
                                          <p:spTgt spid="1049516">
                                            <p:txEl>
                                              <p:charRg st="168" end="196"/>
                                            </p:txEl>
                                          </p:spTgt>
                                        </p:tgtEl>
                                        <p:attrNameLst>
                                          <p:attrName>style.visibility</p:attrName>
                                        </p:attrNameLst>
                                      </p:cBhvr>
                                      <p:to>
                                        <p:strVal val="visible"/>
                                      </p:to>
                                    </p:set>
                                    <p:animEffect transition="in" filter="blinds(horizontal)">
                                      <p:cBhvr>
                                        <p:cTn dur="500" id="31"/>
                                        <p:tgtEl>
                                          <p:spTgt spid="1049516">
                                            <p:txEl>
                                              <p:charRg st="168" end="196"/>
                                            </p:txEl>
                                          </p:spTgt>
                                        </p:tgtEl>
                                      </p:cBhvr>
                                    </p:animEffect>
                                  </p:childTnLst>
                                </p:cTn>
                              </p:par>
                              <p:par>
                                <p:cTn fill="hold" id="32" nodeType="withEffect" presetClass="entr" presetID="3" presetSubtype="10">
                                  <p:stCondLst>
                                    <p:cond delay="0"/>
                                  </p:stCondLst>
                                  <p:childTnLst>
                                    <p:set>
                                      <p:cBhvr>
                                        <p:cTn dur="1" fill="hold" id="33">
                                          <p:stCondLst>
                                            <p:cond delay="0"/>
                                          </p:stCondLst>
                                        </p:cTn>
                                        <p:tgtEl>
                                          <p:spTgt spid="1049516">
                                            <p:txEl>
                                              <p:charRg st="196" end="222"/>
                                            </p:txEl>
                                          </p:spTgt>
                                        </p:tgtEl>
                                        <p:attrNameLst>
                                          <p:attrName>style.visibility</p:attrName>
                                        </p:attrNameLst>
                                      </p:cBhvr>
                                      <p:to>
                                        <p:strVal val="visible"/>
                                      </p:to>
                                    </p:set>
                                    <p:animEffect transition="in" filter="blinds(horizontal)">
                                      <p:cBhvr>
                                        <p:cTn dur="500" id="34"/>
                                        <p:tgtEl>
                                          <p:spTgt spid="1049516">
                                            <p:txEl>
                                              <p:charRg st="196" end="222"/>
                                            </p:txEl>
                                          </p:spTgt>
                                        </p:tgtEl>
                                      </p:cBhvr>
                                    </p:animEffect>
                                  </p:childTnLst>
                                </p:cTn>
                              </p:par>
                              <p:par>
                                <p:cTn fill="hold" id="35" nodeType="withEffect" presetClass="entr" presetID="3" presetSubtype="10">
                                  <p:stCondLst>
                                    <p:cond delay="0"/>
                                  </p:stCondLst>
                                  <p:childTnLst>
                                    <p:set>
                                      <p:cBhvr>
                                        <p:cTn dur="1" fill="hold" id="36">
                                          <p:stCondLst>
                                            <p:cond delay="0"/>
                                          </p:stCondLst>
                                        </p:cTn>
                                        <p:tgtEl>
                                          <p:spTgt spid="1049516">
                                            <p:txEl>
                                              <p:charRg st="222" end="224"/>
                                            </p:txEl>
                                          </p:spTgt>
                                        </p:tgtEl>
                                        <p:attrNameLst>
                                          <p:attrName>style.visibility</p:attrName>
                                        </p:attrNameLst>
                                      </p:cBhvr>
                                      <p:to>
                                        <p:strVal val="visible"/>
                                      </p:to>
                                    </p:set>
                                    <p:animEffect transition="in" filter="blinds(horizontal)">
                                      <p:cBhvr>
                                        <p:cTn dur="500" id="37"/>
                                        <p:tgtEl>
                                          <p:spTgt spid="1049516">
                                            <p:txEl>
                                              <p:charRg st="222" end="224"/>
                                            </p:txEl>
                                          </p:spTgt>
                                        </p:tgtEl>
                                      </p:cBhvr>
                                    </p:animEffect>
                                  </p:childTnLst>
                                </p:cTn>
                              </p:par>
                            </p:childTnLst>
                          </p:cTn>
                        </p:par>
                      </p:childTnLst>
                    </p:cTn>
                  </p:par>
                  <p:par>
                    <p:cTn fill="hold" id="38" nodeType="clickPar">
                      <p:stCondLst>
                        <p:cond delay="indefinite"/>
                      </p:stCondLst>
                      <p:childTnLst>
                        <p:par>
                          <p:cTn fill="hold" id="39" nodeType="withGroup">
                            <p:stCondLst>
                              <p:cond delay="0"/>
                            </p:stCondLst>
                            <p:childTnLst>
                              <p:par>
                                <p:cTn fill="hold" id="40" nodeType="clickEffect" presetClass="entr" presetID="3" presetSubtype="10">
                                  <p:stCondLst>
                                    <p:cond delay="0"/>
                                  </p:stCondLst>
                                  <p:childTnLst>
                                    <p:set>
                                      <p:cBhvr>
                                        <p:cTn dur="1" fill="hold" id="41">
                                          <p:stCondLst>
                                            <p:cond delay="0"/>
                                          </p:stCondLst>
                                        </p:cTn>
                                        <p:tgtEl>
                                          <p:spTgt spid="1049518">
                                            <p:txEl>
                                              <p:charRg st="0" end="22"/>
                                            </p:txEl>
                                          </p:spTgt>
                                        </p:tgtEl>
                                        <p:attrNameLst>
                                          <p:attrName>style.visibility</p:attrName>
                                        </p:attrNameLst>
                                      </p:cBhvr>
                                      <p:to>
                                        <p:strVal val="visible"/>
                                      </p:to>
                                    </p:set>
                                    <p:animEffect transition="in" filter="blinds(horizontal)">
                                      <p:cBhvr>
                                        <p:cTn dur="500" id="42"/>
                                        <p:tgtEl>
                                          <p:spTgt spid="1049518">
                                            <p:txEl>
                                              <p:charRg st="0" end="22"/>
                                            </p:txEl>
                                          </p:spTgt>
                                        </p:tgtEl>
                                      </p:cBhvr>
                                    </p:animEffect>
                                  </p:childTnLst>
                                </p:cTn>
                              </p:par>
                              <p:par>
                                <p:cTn fill="hold" id="43" nodeType="withEffect" presetClass="entr" presetID="3" presetSubtype="10">
                                  <p:stCondLst>
                                    <p:cond delay="0"/>
                                  </p:stCondLst>
                                  <p:childTnLst>
                                    <p:set>
                                      <p:cBhvr>
                                        <p:cTn dur="1" fill="hold" id="44">
                                          <p:stCondLst>
                                            <p:cond delay="0"/>
                                          </p:stCondLst>
                                        </p:cTn>
                                        <p:tgtEl>
                                          <p:spTgt spid="1049518">
                                            <p:txEl>
                                              <p:charRg st="22" end="54"/>
                                            </p:txEl>
                                          </p:spTgt>
                                        </p:tgtEl>
                                        <p:attrNameLst>
                                          <p:attrName>style.visibility</p:attrName>
                                        </p:attrNameLst>
                                      </p:cBhvr>
                                      <p:to>
                                        <p:strVal val="visible"/>
                                      </p:to>
                                    </p:set>
                                    <p:animEffect transition="in" filter="blinds(horizontal)">
                                      <p:cBhvr>
                                        <p:cTn dur="500" id="45"/>
                                        <p:tgtEl>
                                          <p:spTgt spid="1049518">
                                            <p:txEl>
                                              <p:charRg st="22" end="54"/>
                                            </p:txEl>
                                          </p:spTgt>
                                        </p:tgtEl>
                                      </p:cBhvr>
                                    </p:animEffect>
                                  </p:childTnLst>
                                </p:cTn>
                              </p:par>
                              <p:par>
                                <p:cTn fill="hold" id="46" nodeType="withEffect" presetClass="entr" presetID="3" presetSubtype="10">
                                  <p:stCondLst>
                                    <p:cond delay="0"/>
                                  </p:stCondLst>
                                  <p:childTnLst>
                                    <p:set>
                                      <p:cBhvr>
                                        <p:cTn dur="1" fill="hold" id="47">
                                          <p:stCondLst>
                                            <p:cond delay="0"/>
                                          </p:stCondLst>
                                        </p:cTn>
                                        <p:tgtEl>
                                          <p:spTgt spid="1049518">
                                            <p:txEl>
                                              <p:charRg st="54" end="86"/>
                                            </p:txEl>
                                          </p:spTgt>
                                        </p:tgtEl>
                                        <p:attrNameLst>
                                          <p:attrName>style.visibility</p:attrName>
                                        </p:attrNameLst>
                                      </p:cBhvr>
                                      <p:to>
                                        <p:strVal val="visible"/>
                                      </p:to>
                                    </p:set>
                                    <p:animEffect transition="in" filter="blinds(horizontal)">
                                      <p:cBhvr>
                                        <p:cTn dur="500" id="48"/>
                                        <p:tgtEl>
                                          <p:spTgt spid="1049518">
                                            <p:txEl>
                                              <p:charRg st="54" end="86"/>
                                            </p:txEl>
                                          </p:spTgt>
                                        </p:tgtEl>
                                      </p:cBhvr>
                                    </p:animEffect>
                                  </p:childTnLst>
                                </p:cTn>
                              </p:par>
                              <p:par>
                                <p:cTn fill="hold" id="49" nodeType="withEffect" presetClass="entr" presetID="3" presetSubtype="10">
                                  <p:stCondLst>
                                    <p:cond delay="0"/>
                                  </p:stCondLst>
                                  <p:childTnLst>
                                    <p:set>
                                      <p:cBhvr>
                                        <p:cTn dur="1" fill="hold" id="50">
                                          <p:stCondLst>
                                            <p:cond delay="0"/>
                                          </p:stCondLst>
                                        </p:cTn>
                                        <p:tgtEl>
                                          <p:spTgt spid="1049518">
                                            <p:txEl>
                                              <p:charRg st="86" end="110"/>
                                            </p:txEl>
                                          </p:spTgt>
                                        </p:tgtEl>
                                        <p:attrNameLst>
                                          <p:attrName>style.visibility</p:attrName>
                                        </p:attrNameLst>
                                      </p:cBhvr>
                                      <p:to>
                                        <p:strVal val="visible"/>
                                      </p:to>
                                    </p:set>
                                    <p:animEffect transition="in" filter="blinds(horizontal)">
                                      <p:cBhvr>
                                        <p:cTn dur="500" id="51"/>
                                        <p:tgtEl>
                                          <p:spTgt spid="1049518">
                                            <p:txEl>
                                              <p:charRg st="86" end="110"/>
                                            </p:txEl>
                                          </p:spTgt>
                                        </p:tgtEl>
                                      </p:cBhvr>
                                    </p:animEffect>
                                  </p:childTnLst>
                                </p:cTn>
                              </p:par>
                              <p:par>
                                <p:cTn fill="hold" id="52" nodeType="withEffect" presetClass="entr" presetID="3" presetSubtype="10">
                                  <p:stCondLst>
                                    <p:cond delay="0"/>
                                  </p:stCondLst>
                                  <p:childTnLst>
                                    <p:set>
                                      <p:cBhvr>
                                        <p:cTn dur="1" fill="hold" id="53">
                                          <p:stCondLst>
                                            <p:cond delay="0"/>
                                          </p:stCondLst>
                                        </p:cTn>
                                        <p:tgtEl>
                                          <p:spTgt spid="1049518">
                                            <p:txEl>
                                              <p:charRg st="110" end="115"/>
                                            </p:txEl>
                                          </p:spTgt>
                                        </p:tgtEl>
                                        <p:attrNameLst>
                                          <p:attrName>style.visibility</p:attrName>
                                        </p:attrNameLst>
                                      </p:cBhvr>
                                      <p:to>
                                        <p:strVal val="visible"/>
                                      </p:to>
                                    </p:set>
                                    <p:animEffect transition="in" filter="blinds(horizontal)">
                                      <p:cBhvr>
                                        <p:cTn dur="500" id="54"/>
                                        <p:tgtEl>
                                          <p:spTgt spid="1049518">
                                            <p:txEl>
                                              <p:charRg st="110" end="115"/>
                                            </p:txEl>
                                          </p:spTgt>
                                        </p:tgtEl>
                                      </p:cBhvr>
                                    </p:animEffect>
                                  </p:childTnLst>
                                </p:cTn>
                              </p:par>
                              <p:par>
                                <p:cTn fill="hold" id="55" nodeType="withEffect" presetClass="entr" presetID="3" presetSubtype="10">
                                  <p:stCondLst>
                                    <p:cond delay="0"/>
                                  </p:stCondLst>
                                  <p:childTnLst>
                                    <p:set>
                                      <p:cBhvr>
                                        <p:cTn dur="1" fill="hold" id="56">
                                          <p:stCondLst>
                                            <p:cond delay="0"/>
                                          </p:stCondLst>
                                        </p:cTn>
                                        <p:tgtEl>
                                          <p:spTgt spid="1049518">
                                            <p:txEl>
                                              <p:charRg st="115" end="120"/>
                                            </p:txEl>
                                          </p:spTgt>
                                        </p:tgtEl>
                                        <p:attrNameLst>
                                          <p:attrName>style.visibility</p:attrName>
                                        </p:attrNameLst>
                                      </p:cBhvr>
                                      <p:to>
                                        <p:strVal val="visible"/>
                                      </p:to>
                                    </p:set>
                                    <p:animEffect transition="in" filter="blinds(horizontal)">
                                      <p:cBhvr>
                                        <p:cTn dur="500" id="57"/>
                                        <p:tgtEl>
                                          <p:spTgt spid="1049518">
                                            <p:txEl>
                                              <p:charRg st="115" end="1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showMasterSp="1">
  <p:cSld>
    <p:spTree>
      <p:nvGrpSpPr>
        <p:cNvPr id="396" name=""/>
        <p:cNvGrpSpPr/>
        <p:nvPr/>
      </p:nvGrpSpPr>
      <p:grpSpPr>
        <a:xfrm rot="0">
          <a:off x="0" y="0"/>
          <a:ext cx="0" cy="0"/>
          <a:chOff x="0" y="0"/>
          <a:chExt cx="0" cy="0"/>
        </a:xfrm>
      </p:grpSpPr>
      <p:sp>
        <p:nvSpPr>
          <p:cNvPr id="1049522" name="标题 361473"/>
          <p:cNvSpPr/>
          <p:nvPr>
            <p:ph type="title" sz="full" idx="0"/>
          </p:nvPr>
        </p:nvSpPr>
        <p:spPr>
          <a:xfrm rot="0">
            <a:off x="1296987" y="2540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lang="zh-CN"/>
              <a:t>函数的嵌套调用</a:t>
            </a:r>
          </a:p>
        </p:txBody>
      </p:sp>
      <p:sp>
        <p:nvSpPr>
          <p:cNvPr id="1049523" name="文本占位符 361474"/>
          <p:cNvSpPr/>
          <p:nvPr>
            <p:ph type="body" sz="full" idx="1"/>
          </p:nvPr>
        </p:nvSpPr>
        <p:spPr>
          <a:xfrm rot="0">
            <a:off x="611187" y="1233487"/>
            <a:ext cx="8101012" cy="143986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2000" lang="en-US"/>
              <a:t>    </a:t>
            </a:r>
            <a:r>
              <a:rPr altLang="en-US" sz="2000" lang="zh-CN"/>
              <a:t>在</a:t>
            </a:r>
            <a:r>
              <a:rPr altLang="zh-CN" sz="2000" lang="en-US"/>
              <a:t>Matlab</a:t>
            </a:r>
            <a:r>
              <a:rPr altLang="en-US" sz="2000" lang="zh-CN"/>
              <a:t>中，函数可以嵌套调用，即一个函数可以调用别的函数。</a:t>
            </a:r>
          </a:p>
          <a:p>
            <a:pPr eaLnBrk="1" hangingPunct="1" latinLnBrk="1" lvl="0">
              <a:buNone/>
            </a:pPr>
            <a:r>
              <a:rPr altLang="en-US" sz="2000" lang="zh-CN"/>
              <a:t>    一个函数调用自身称为函数的递归调用。</a:t>
            </a:r>
          </a:p>
          <a:p>
            <a:pPr eaLnBrk="1" hangingPunct="1" latinLnBrk="1" lvl="0">
              <a:buNone/>
            </a:pPr>
            <a:r>
              <a:rPr altLang="en-US" sz="2000" lang="zh-CN"/>
              <a:t> </a:t>
            </a:r>
            <a:r>
              <a:rPr altLang="zh-CN" sz="2000" lang="en-US">
                <a:solidFill>
                  <a:srgbClr val="0000FF"/>
                </a:solidFill>
              </a:rPr>
              <a:t>例5.12 </a:t>
            </a:r>
            <a:r>
              <a:rPr altLang="en-US" sz="2000" lang="zh-CN">
                <a:solidFill>
                  <a:srgbClr val="0000FF"/>
                </a:solidFill>
              </a:rPr>
              <a:t>利用函数的递归调用，求</a:t>
            </a:r>
            <a:r>
              <a:rPr altLang="zh-CN" sz="2000" lang="en-US">
                <a:solidFill>
                  <a:srgbClr val="0000FF"/>
                </a:solidFill>
              </a:rPr>
              <a:t>n</a:t>
            </a:r>
            <a:r>
              <a:rPr altLang="en-US" sz="2000" lang="zh-CN">
                <a:solidFill>
                  <a:srgbClr val="0000FF"/>
                </a:solidFill>
              </a:rPr>
              <a:t>！。</a:t>
            </a:r>
          </a:p>
          <a:p>
            <a:pPr eaLnBrk="1" hangingPunct="1" latinLnBrk="1" lvl="0">
              <a:buNone/>
            </a:pPr>
            <a:r>
              <a:rPr altLang="zh-CN" sz="2000" lang="en-US"/>
              <a:t>  n</a:t>
            </a:r>
            <a:r>
              <a:rPr altLang="en-US" sz="2000" lang="zh-CN"/>
              <a:t>！本身就是以递归的形式定义的：</a:t>
            </a:r>
          </a:p>
          <a:p>
            <a:pPr eaLnBrk="1" hangingPunct="1" latinLnBrk="1" lvl="0">
              <a:buNone/>
            </a:pPr>
            <a:endParaRPr altLang="en-US" sz="2000" lang="zh-CN"/>
          </a:p>
        </p:txBody>
      </p:sp>
      <p:graphicFrame>
        <p:nvGraphicFramePr>
          <p:cNvPr id="4194329" name=""/>
          <p:cNvGraphicFramePr>
            <a:graphicFrameLocks/>
          </p:cNvGraphicFramePr>
          <p:nvPr/>
        </p:nvGraphicFramePr>
        <p:xfrm rot="0">
          <a:off x="2916237" y="2673350"/>
          <a:ext cx="2016125" cy="671512"/>
        </p:xfrm>
        <a:graphic>
          <a:graphicData uri="http://schemas.openxmlformats.org/presentationml/2006/ole">
            <mc:AlternateContent xmlns:mc="http://schemas.openxmlformats.org/markup-compatibility/2006">
              <mc:Choice xmlns:v="urn:schemas-microsoft-com:vml" Requires="v">
                <p:oleObj r:id="rId1" spid="" imgH="671512" imgW="2016125" showAsIcon="0" progId="Equation.DSMT4">
                  <p:embed followColorScheme="full"/>
                  <p:pic>
                    <p:nvPicPr>
                      <p:cNvPr id="2097216" name="对象 361475"/>
                      <p:cNvPicPr>
                        <a:picLocks/>
                      </p:cNvPicPr>
                      <p:nvPr/>
                    </p:nvPicPr>
                    <p:blipFill>
                      <a:blip xmlns:r="http://schemas.openxmlformats.org/officeDocument/2006/relationships" r:embed="rId2"/>
                      <a:srcRect l="0" t="0" r="0" b="0"/>
                      <a:stretch>
                        <a:fillRect/>
                      </a:stretch>
                    </p:blipFill>
                    <p:spPr>
                      <a:xfrm rot="0">
                        <a:off x="2916237" y="2673350"/>
                        <a:ext cx="2016125" cy="671512"/>
                      </a:xfrm>
                      <a:prstGeom prst="rect"/>
                      <a:noFill/>
                      <a:ln>
                        <a:noFill/>
                      </a:ln>
                    </p:spPr>
                  </p:pic>
                </p:oleObj>
              </mc:Choice>
              <mc:Fallback>
                <p:oleObj r:id="rId1" spid="" imgH="671512" imgW="2016125" showAsIcon="0" progId="Equation.DSMT4">
                  <p:embed followColorScheme="full"/>
                  <p:pic>
                    <p:nvPicPr>
                      <p:cNvPr id="2097216" name="对象 361475"/>
                      <p:cNvPicPr>
                        <a:picLocks/>
                      </p:cNvPicPr>
                      <p:nvPr/>
                    </p:nvPicPr>
                    <p:blipFill>
                      <a:blip xmlns:r="http://schemas.openxmlformats.org/officeDocument/2006/relationships" r:embed="rId2"/>
                      <a:srcRect l="0" t="0" r="0" b="0"/>
                      <a:stretch>
                        <a:fillRect/>
                      </a:stretch>
                    </p:blipFill>
                    <p:spPr>
                      <a:xfrm rot="0">
                        <a:off x="2916237" y="2673350"/>
                        <a:ext cx="2016125" cy="671512"/>
                      </a:xfrm>
                      <a:prstGeom prst="rect"/>
                      <a:noFill/>
                      <a:ln>
                        <a:noFill/>
                      </a:ln>
                    </p:spPr>
                  </p:pic>
                </p:oleObj>
              </mc:Fallback>
            </mc:AlternateContent>
          </a:graphicData>
        </a:graphic>
      </p:graphicFrame>
      <p:sp>
        <p:nvSpPr>
          <p:cNvPr id="1049524" name="文本框 361476"/>
          <p:cNvSpPr txBox="1"/>
          <p:nvPr/>
        </p:nvSpPr>
        <p:spPr>
          <a:xfrm rot="0">
            <a:off x="539750" y="3284537"/>
            <a:ext cx="7308850" cy="2824162"/>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lnSpc>
                <a:spcPct val="75000"/>
              </a:lnSpc>
              <a:spcBef>
                <a:spcPct val="50000"/>
              </a:spcBef>
              <a:buNone/>
            </a:pPr>
            <a:r>
              <a:rPr altLang="zh-CN" sz="2800" lang="en-US"/>
              <a:t> </a:t>
            </a:r>
            <a:r>
              <a:rPr altLang="en-US" b="1" sz="1800" lang="zh-CN">
                <a:latin typeface="Times New Roman" pitchFamily="18" charset="0"/>
                <a:ea typeface="华文楷体" pitchFamily="2" charset="-122"/>
              </a:rPr>
              <a:t>显然，求</a:t>
            </a:r>
            <a:r>
              <a:rPr altLang="zh-CN" b="1" sz="1800" lang="en-US">
                <a:latin typeface="Times New Roman" pitchFamily="18" charset="0"/>
                <a:ea typeface="华文楷体" pitchFamily="2" charset="-122"/>
              </a:rPr>
              <a:t>n</a:t>
            </a:r>
            <a:r>
              <a:rPr altLang="en-US" b="1" sz="1800" lang="zh-CN">
                <a:latin typeface="Times New Roman" pitchFamily="18" charset="0"/>
                <a:ea typeface="华文楷体" pitchFamily="2" charset="-122"/>
              </a:rPr>
              <a:t>！需要求</a:t>
            </a:r>
            <a:r>
              <a:rPr altLang="zh-CN" b="1" sz="1800" lang="en-US">
                <a:latin typeface="Times New Roman" pitchFamily="18" charset="0"/>
                <a:ea typeface="华文楷体" pitchFamily="2" charset="-122"/>
              </a:rPr>
              <a:t>(n-1)!</a:t>
            </a:r>
            <a:r>
              <a:rPr altLang="en-US" b="1" sz="1800" lang="zh-CN">
                <a:latin typeface="Times New Roman" pitchFamily="18" charset="0"/>
                <a:ea typeface="华文楷体" pitchFamily="2" charset="-122"/>
              </a:rPr>
              <a:t>，这时可采用递归调用。</a:t>
            </a:r>
          </a:p>
          <a:p>
            <a:pPr eaLnBrk="1" hangingPunct="1" indent="0" latinLnBrk="1" lvl="0" marL="0">
              <a:lnSpc>
                <a:spcPct val="75000"/>
              </a:lnSpc>
              <a:spcBef>
                <a:spcPct val="50000"/>
              </a:spcBef>
              <a:buNone/>
            </a:pPr>
            <a:r>
              <a:rPr altLang="en-US" b="1" sz="1800" lang="zh-CN">
                <a:latin typeface="Times New Roman" pitchFamily="18" charset="0"/>
                <a:ea typeface="华文楷体" pitchFamily="2" charset="-122"/>
              </a:rPr>
              <a:t>  函数如下：</a:t>
            </a:r>
          </a:p>
          <a:p>
            <a:pPr eaLnBrk="1" hangingPunct="1" indent="0" latinLnBrk="1" lvl="0" marL="0">
              <a:lnSpc>
                <a:spcPct val="75000"/>
              </a:lnSpc>
              <a:spcBef>
                <a:spcPct val="50000"/>
              </a:spcBef>
              <a:buNone/>
            </a:pPr>
            <a:r>
              <a:rPr altLang="en-US" b="1" sz="1800" lang="zh-CN">
                <a:latin typeface="Times New Roman" pitchFamily="18" charset="0"/>
                <a:ea typeface="华文楷体" pitchFamily="2" charset="-122"/>
              </a:rPr>
              <a:t>  </a:t>
            </a:r>
            <a:r>
              <a:rPr altLang="zh-CN" b="1" sz="1800" lang="en-US">
                <a:solidFill>
                  <a:srgbClr val="0000FF"/>
                </a:solidFill>
                <a:latin typeface="Times New Roman" pitchFamily="18" charset="0"/>
                <a:ea typeface="华文楷体" pitchFamily="2" charset="-122"/>
              </a:rPr>
              <a:t>function f = factor(n)</a:t>
            </a:r>
          </a:p>
          <a:p>
            <a:pPr eaLnBrk="1" hangingPunct="1" indent="0" latinLnBrk="1" lvl="0" marL="0">
              <a:lnSpc>
                <a:spcPct val="75000"/>
              </a:lnSpc>
              <a:spcBef>
                <a:spcPct val="50000"/>
              </a:spcBef>
              <a:buNone/>
            </a:pPr>
            <a:r>
              <a:rPr altLang="zh-CN" b="1" sz="1800" lang="en-US">
                <a:solidFill>
                  <a:srgbClr val="0000FF"/>
                </a:solidFill>
                <a:latin typeface="Times New Roman" pitchFamily="18" charset="0"/>
                <a:ea typeface="华文楷体" pitchFamily="2" charset="-122"/>
              </a:rPr>
              <a:t> if n&lt;=1</a:t>
            </a:r>
          </a:p>
          <a:p>
            <a:pPr eaLnBrk="1" hangingPunct="1" indent="0" latinLnBrk="1" lvl="0" marL="0">
              <a:lnSpc>
                <a:spcPct val="75000"/>
              </a:lnSpc>
              <a:spcBef>
                <a:spcPct val="50000"/>
              </a:spcBef>
              <a:buNone/>
            </a:pPr>
            <a:r>
              <a:rPr altLang="zh-CN" b="1" sz="1800" lang="en-US">
                <a:solidFill>
                  <a:srgbClr val="0000FF"/>
                </a:solidFill>
                <a:latin typeface="Times New Roman" pitchFamily="18" charset="0"/>
                <a:ea typeface="华文楷体" pitchFamily="2" charset="-122"/>
              </a:rPr>
              <a:t>     f = 1;</a:t>
            </a:r>
          </a:p>
          <a:p>
            <a:pPr eaLnBrk="1" hangingPunct="1" indent="0" latinLnBrk="1" lvl="0" marL="0">
              <a:lnSpc>
                <a:spcPct val="75000"/>
              </a:lnSpc>
              <a:spcBef>
                <a:spcPct val="50000"/>
              </a:spcBef>
              <a:buNone/>
            </a:pPr>
            <a:r>
              <a:rPr altLang="zh-CN" b="1" sz="1800" lang="en-US">
                <a:solidFill>
                  <a:srgbClr val="0000FF"/>
                </a:solidFill>
                <a:latin typeface="Times New Roman" pitchFamily="18" charset="0"/>
                <a:ea typeface="华文楷体" pitchFamily="2" charset="-122"/>
              </a:rPr>
              <a:t> else</a:t>
            </a:r>
          </a:p>
          <a:p>
            <a:pPr eaLnBrk="1" hangingPunct="1" indent="0" latinLnBrk="1" lvl="0" marL="0">
              <a:lnSpc>
                <a:spcPct val="75000"/>
              </a:lnSpc>
              <a:spcBef>
                <a:spcPct val="50000"/>
              </a:spcBef>
              <a:buNone/>
            </a:pPr>
            <a:r>
              <a:rPr altLang="zh-CN" b="1" sz="1800" lang="en-US">
                <a:solidFill>
                  <a:srgbClr val="0000FF"/>
                </a:solidFill>
                <a:latin typeface="Times New Roman" pitchFamily="18" charset="0"/>
                <a:ea typeface="华文楷体" pitchFamily="2" charset="-122"/>
              </a:rPr>
              <a:t>     f = factor(n-1)</a:t>
            </a:r>
            <a:r>
              <a:rPr altLang="zh-CN" b="1" sz="1800" lang="en-US">
                <a:solidFill>
                  <a:srgbClr val="0000FF"/>
                </a:solidFill>
                <a:latin typeface="Times New Roman" pitchFamily="18" charset="0"/>
                <a:ea typeface="华文楷体" pitchFamily="2" charset="-122"/>
              </a:rPr>
              <a:t>*n;  </a:t>
            </a:r>
            <a:r>
              <a:rPr altLang="en-US" b="1" sz="1800" lang="zh-CN">
                <a:solidFill>
                  <a:srgbClr val="008000"/>
                </a:solidFill>
                <a:latin typeface="Times New Roman" pitchFamily="18" charset="0"/>
                <a:ea typeface="华文楷体" pitchFamily="2" charset="-122"/>
              </a:rPr>
              <a:t>%递归调用求</a:t>
            </a:r>
            <a:r>
              <a:rPr altLang="zh-CN" b="1" sz="1800" lang="en-US">
                <a:solidFill>
                  <a:srgbClr val="008000"/>
                </a:solidFill>
                <a:latin typeface="Times New Roman" pitchFamily="18" charset="0"/>
                <a:ea typeface="华文楷体" pitchFamily="2" charset="-122"/>
              </a:rPr>
              <a:t>(n-1)!</a:t>
            </a:r>
          </a:p>
          <a:p>
            <a:pPr eaLnBrk="1" hangingPunct="1" indent="0" latinLnBrk="1" lvl="0" marL="0">
              <a:lnSpc>
                <a:spcPct val="75000"/>
              </a:lnSpc>
              <a:spcBef>
                <a:spcPct val="50000"/>
              </a:spcBef>
              <a:buNone/>
            </a:pPr>
            <a:r>
              <a:rPr altLang="zh-CN" b="1" sz="1800" lang="en-US">
                <a:solidFill>
                  <a:srgbClr val="0000FF"/>
                </a:solidFill>
                <a:latin typeface="Times New Roman" pitchFamily="18" charset="0"/>
                <a:ea typeface="华文楷体" pitchFamily="2" charset="-122"/>
              </a:rPr>
              <a:t> end</a:t>
            </a:r>
          </a:p>
        </p:txBody>
      </p:sp>
      <p:sp>
        <p:nvSpPr>
          <p:cNvPr id="1049525"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526"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527"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148</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523">
                                            <p:txEl>
                                              <p:charRg st="0" end="37"/>
                                            </p:txEl>
                                          </p:spTgt>
                                        </p:tgtEl>
                                        <p:attrNameLst>
                                          <p:attrName>style.visibility</p:attrName>
                                        </p:attrNameLst>
                                      </p:cBhvr>
                                      <p:to>
                                        <p:strVal val="visible"/>
                                      </p:to>
                                    </p:set>
                                    <p:animEffect transition="in" filter="blinds(horizontal)">
                                      <p:cBhvr>
                                        <p:cTn dur="500" id="7"/>
                                        <p:tgtEl>
                                          <p:spTgt spid="1049523">
                                            <p:txEl>
                                              <p:charRg st="0" end="37"/>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523">
                                            <p:txEl>
                                              <p:charRg st="37" end="60"/>
                                            </p:txEl>
                                          </p:spTgt>
                                        </p:tgtEl>
                                        <p:attrNameLst>
                                          <p:attrName>style.visibility</p:attrName>
                                        </p:attrNameLst>
                                      </p:cBhvr>
                                      <p:to>
                                        <p:strVal val="visible"/>
                                      </p:to>
                                    </p:set>
                                    <p:animEffect transition="in" filter="blinds(horizontal)">
                                      <p:cBhvr>
                                        <p:cTn dur="500" id="10"/>
                                        <p:tgtEl>
                                          <p:spTgt spid="1049523">
                                            <p:txEl>
                                              <p:charRg st="37" end="60"/>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1049523">
                                            <p:txEl>
                                              <p:charRg st="60" end="82"/>
                                            </p:txEl>
                                          </p:spTgt>
                                        </p:tgtEl>
                                        <p:attrNameLst>
                                          <p:attrName>style.visibility</p:attrName>
                                        </p:attrNameLst>
                                      </p:cBhvr>
                                      <p:to>
                                        <p:strVal val="visible"/>
                                      </p:to>
                                    </p:set>
                                    <p:animEffect transition="in" filter="blinds(horizontal)">
                                      <p:cBhvr>
                                        <p:cTn dur="500" id="15"/>
                                        <p:tgtEl>
                                          <p:spTgt spid="1049523">
                                            <p:txEl>
                                              <p:charRg st="60" end="82"/>
                                            </p:txEl>
                                          </p:spTgt>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3" presetSubtype="10">
                                  <p:stCondLst>
                                    <p:cond delay="0"/>
                                  </p:stCondLst>
                                  <p:childTnLst>
                                    <p:set>
                                      <p:cBhvr>
                                        <p:cTn dur="1" fill="hold" id="19">
                                          <p:stCondLst>
                                            <p:cond delay="0"/>
                                          </p:stCondLst>
                                        </p:cTn>
                                        <p:tgtEl>
                                          <p:spTgt spid="1049523">
                                            <p:txEl>
                                              <p:charRg st="82" end="101"/>
                                            </p:txEl>
                                          </p:spTgt>
                                        </p:tgtEl>
                                        <p:attrNameLst>
                                          <p:attrName>style.visibility</p:attrName>
                                        </p:attrNameLst>
                                      </p:cBhvr>
                                      <p:to>
                                        <p:strVal val="visible"/>
                                      </p:to>
                                    </p:set>
                                    <p:animEffect transition="in" filter="blinds(horizontal)">
                                      <p:cBhvr>
                                        <p:cTn dur="500" id="20"/>
                                        <p:tgtEl>
                                          <p:spTgt spid="1049523">
                                            <p:txEl>
                                              <p:charRg st="82" end="101"/>
                                            </p:txEl>
                                          </p:spTgt>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3" presetSubtype="10">
                                  <p:stCondLst>
                                    <p:cond delay="0"/>
                                  </p:stCondLst>
                                  <p:childTnLst>
                                    <p:set>
                                      <p:cBhvr>
                                        <p:cTn dur="1" fill="hold" id="24">
                                          <p:stCondLst>
                                            <p:cond delay="0"/>
                                          </p:stCondLst>
                                        </p:cTn>
                                        <p:tgtEl>
                                          <p:spTgt spid="4194329"/>
                                        </p:tgtEl>
                                        <p:attrNameLst>
                                          <p:attrName>style.visibility</p:attrName>
                                        </p:attrNameLst>
                                      </p:cBhvr>
                                      <p:to>
                                        <p:strVal val="visible"/>
                                      </p:to>
                                    </p:set>
                                    <p:animEffect transition="in" filter="blinds(horizontal)">
                                      <p:cBhvr>
                                        <p:cTn dur="500" id="25"/>
                                        <p:tgtEl>
                                          <p:spTgt spid="4194329"/>
                                        </p:tgtEl>
                                      </p:cBhvr>
                                    </p:animEffect>
                                  </p:childTnLst>
                                </p:cTn>
                              </p:par>
                            </p:childTnLst>
                          </p:cTn>
                        </p:par>
                      </p:childTnLst>
                    </p:cTn>
                  </p:par>
                  <p:par>
                    <p:cTn fill="hold" id="26" nodeType="clickPar">
                      <p:stCondLst>
                        <p:cond delay="indefinite"/>
                      </p:stCondLst>
                      <p:childTnLst>
                        <p:par>
                          <p:cTn fill="hold" id="27" nodeType="withGroup">
                            <p:stCondLst>
                              <p:cond delay="0"/>
                            </p:stCondLst>
                            <p:childTnLst>
                              <p:par>
                                <p:cTn fill="hold" id="28" nodeType="clickEffect" presetClass="entr" presetID="3" presetSubtype="10">
                                  <p:stCondLst>
                                    <p:cond delay="0"/>
                                  </p:stCondLst>
                                  <p:childTnLst>
                                    <p:set>
                                      <p:cBhvr>
                                        <p:cTn dur="1" fill="hold" id="29">
                                          <p:stCondLst>
                                            <p:cond delay="0"/>
                                          </p:stCondLst>
                                        </p:cTn>
                                        <p:tgtEl>
                                          <p:spTgt spid="1049524">
                                            <p:txEl>
                                              <p:charRg st="0" end="28"/>
                                            </p:txEl>
                                          </p:spTgt>
                                        </p:tgtEl>
                                        <p:attrNameLst>
                                          <p:attrName>style.visibility</p:attrName>
                                        </p:attrNameLst>
                                      </p:cBhvr>
                                      <p:to>
                                        <p:strVal val="visible"/>
                                      </p:to>
                                    </p:set>
                                    <p:animEffect transition="in" filter="blinds(horizontal)">
                                      <p:cBhvr>
                                        <p:cTn dur="500" id="30"/>
                                        <p:tgtEl>
                                          <p:spTgt spid="1049524">
                                            <p:txEl>
                                              <p:charRg st="0" end="28"/>
                                            </p:txEl>
                                          </p:spTgt>
                                        </p:tgtEl>
                                      </p:cBhvr>
                                    </p:animEffect>
                                  </p:childTnLst>
                                </p:cTn>
                              </p:par>
                              <p:par>
                                <p:cTn fill="hold" id="31" nodeType="withEffect" presetClass="entr" presetID="3" presetSubtype="10">
                                  <p:stCondLst>
                                    <p:cond delay="0"/>
                                  </p:stCondLst>
                                  <p:childTnLst>
                                    <p:set>
                                      <p:cBhvr>
                                        <p:cTn dur="1" fill="hold" id="32">
                                          <p:stCondLst>
                                            <p:cond delay="0"/>
                                          </p:stCondLst>
                                        </p:cTn>
                                        <p:tgtEl>
                                          <p:spTgt spid="1049524">
                                            <p:txEl>
                                              <p:charRg st="28" end="36"/>
                                            </p:txEl>
                                          </p:spTgt>
                                        </p:tgtEl>
                                        <p:attrNameLst>
                                          <p:attrName>style.visibility</p:attrName>
                                        </p:attrNameLst>
                                      </p:cBhvr>
                                      <p:to>
                                        <p:strVal val="visible"/>
                                      </p:to>
                                    </p:set>
                                    <p:animEffect transition="in" filter="blinds(horizontal)">
                                      <p:cBhvr>
                                        <p:cTn dur="500" id="33"/>
                                        <p:tgtEl>
                                          <p:spTgt spid="1049524">
                                            <p:txEl>
                                              <p:charRg st="28" end="36"/>
                                            </p:txEl>
                                          </p:spTgt>
                                        </p:tgtEl>
                                      </p:cBhvr>
                                    </p:animEffect>
                                  </p:childTnLst>
                                </p:cTn>
                              </p:par>
                            </p:childTnLst>
                          </p:cTn>
                        </p:par>
                      </p:childTnLst>
                    </p:cTn>
                  </p:par>
                  <p:par>
                    <p:cTn fill="hold" id="34" nodeType="clickPar">
                      <p:stCondLst>
                        <p:cond delay="indefinite"/>
                      </p:stCondLst>
                      <p:childTnLst>
                        <p:par>
                          <p:cTn fill="hold" id="35" nodeType="withGroup">
                            <p:stCondLst>
                              <p:cond delay="0"/>
                            </p:stCondLst>
                            <p:childTnLst>
                              <p:par>
                                <p:cTn fill="hold" id="36" nodeType="clickEffect" presetClass="entr" presetID="3" presetSubtype="10">
                                  <p:stCondLst>
                                    <p:cond delay="0"/>
                                  </p:stCondLst>
                                  <p:childTnLst>
                                    <p:set>
                                      <p:cBhvr>
                                        <p:cTn dur="1" fill="hold" id="37">
                                          <p:stCondLst>
                                            <p:cond delay="0"/>
                                          </p:stCondLst>
                                        </p:cTn>
                                        <p:tgtEl>
                                          <p:spTgt spid="1049524">
                                            <p:txEl>
                                              <p:charRg st="36" end="61"/>
                                            </p:txEl>
                                          </p:spTgt>
                                        </p:tgtEl>
                                        <p:attrNameLst>
                                          <p:attrName>style.visibility</p:attrName>
                                        </p:attrNameLst>
                                      </p:cBhvr>
                                      <p:to>
                                        <p:strVal val="visible"/>
                                      </p:to>
                                    </p:set>
                                    <p:animEffect transition="in" filter="blinds(horizontal)">
                                      <p:cBhvr>
                                        <p:cTn dur="500" id="38"/>
                                        <p:tgtEl>
                                          <p:spTgt spid="1049524">
                                            <p:txEl>
                                              <p:charRg st="36" end="61"/>
                                            </p:txEl>
                                          </p:spTgt>
                                        </p:tgtEl>
                                      </p:cBhvr>
                                    </p:animEffect>
                                  </p:childTnLst>
                                </p:cTn>
                              </p:par>
                              <p:par>
                                <p:cTn fill="hold" id="39" nodeType="withEffect" presetClass="entr" presetID="3" presetSubtype="10">
                                  <p:stCondLst>
                                    <p:cond delay="0"/>
                                  </p:stCondLst>
                                  <p:childTnLst>
                                    <p:set>
                                      <p:cBhvr>
                                        <p:cTn dur="1" fill="hold" id="40">
                                          <p:stCondLst>
                                            <p:cond delay="0"/>
                                          </p:stCondLst>
                                        </p:cTn>
                                        <p:tgtEl>
                                          <p:spTgt spid="1049524">
                                            <p:txEl>
                                              <p:charRg st="61" end="70"/>
                                            </p:txEl>
                                          </p:spTgt>
                                        </p:tgtEl>
                                        <p:attrNameLst>
                                          <p:attrName>style.visibility</p:attrName>
                                        </p:attrNameLst>
                                      </p:cBhvr>
                                      <p:to>
                                        <p:strVal val="visible"/>
                                      </p:to>
                                    </p:set>
                                    <p:animEffect transition="in" filter="blinds(horizontal)">
                                      <p:cBhvr>
                                        <p:cTn dur="500" id="41"/>
                                        <p:tgtEl>
                                          <p:spTgt spid="1049524">
                                            <p:txEl>
                                              <p:charRg st="61" end="70"/>
                                            </p:txEl>
                                          </p:spTgt>
                                        </p:tgtEl>
                                      </p:cBhvr>
                                    </p:animEffect>
                                  </p:childTnLst>
                                </p:cTn>
                              </p:par>
                              <p:par>
                                <p:cTn fill="hold" id="42" nodeType="withEffect" presetClass="entr" presetID="3" presetSubtype="10">
                                  <p:stCondLst>
                                    <p:cond delay="0"/>
                                  </p:stCondLst>
                                  <p:childTnLst>
                                    <p:set>
                                      <p:cBhvr>
                                        <p:cTn dur="1" fill="hold" id="43">
                                          <p:stCondLst>
                                            <p:cond delay="0"/>
                                          </p:stCondLst>
                                        </p:cTn>
                                        <p:tgtEl>
                                          <p:spTgt spid="1049524">
                                            <p:txEl>
                                              <p:charRg st="70" end="82"/>
                                            </p:txEl>
                                          </p:spTgt>
                                        </p:tgtEl>
                                        <p:attrNameLst>
                                          <p:attrName>style.visibility</p:attrName>
                                        </p:attrNameLst>
                                      </p:cBhvr>
                                      <p:to>
                                        <p:strVal val="visible"/>
                                      </p:to>
                                    </p:set>
                                    <p:animEffect transition="in" filter="blinds(horizontal)">
                                      <p:cBhvr>
                                        <p:cTn dur="500" id="44"/>
                                        <p:tgtEl>
                                          <p:spTgt spid="1049524">
                                            <p:txEl>
                                              <p:charRg st="70" end="82"/>
                                            </p:txEl>
                                          </p:spTgt>
                                        </p:tgtEl>
                                      </p:cBhvr>
                                    </p:animEffect>
                                  </p:childTnLst>
                                </p:cTn>
                              </p:par>
                              <p:par>
                                <p:cTn fill="hold" id="45" nodeType="withEffect" presetClass="entr" presetID="3" presetSubtype="10">
                                  <p:stCondLst>
                                    <p:cond delay="0"/>
                                  </p:stCondLst>
                                  <p:childTnLst>
                                    <p:set>
                                      <p:cBhvr>
                                        <p:cTn dur="1" fill="hold" id="46">
                                          <p:stCondLst>
                                            <p:cond delay="0"/>
                                          </p:stCondLst>
                                        </p:cTn>
                                        <p:tgtEl>
                                          <p:spTgt spid="1049524">
                                            <p:txEl>
                                              <p:charRg st="82" end="88"/>
                                            </p:txEl>
                                          </p:spTgt>
                                        </p:tgtEl>
                                        <p:attrNameLst>
                                          <p:attrName>style.visibility</p:attrName>
                                        </p:attrNameLst>
                                      </p:cBhvr>
                                      <p:to>
                                        <p:strVal val="visible"/>
                                      </p:to>
                                    </p:set>
                                    <p:animEffect transition="in" filter="blinds(horizontal)">
                                      <p:cBhvr>
                                        <p:cTn dur="500" id="47"/>
                                        <p:tgtEl>
                                          <p:spTgt spid="1049524">
                                            <p:txEl>
                                              <p:charRg st="82" end="88"/>
                                            </p:txEl>
                                          </p:spTgt>
                                        </p:tgtEl>
                                      </p:cBhvr>
                                    </p:animEffect>
                                  </p:childTnLst>
                                </p:cTn>
                              </p:par>
                              <p:par>
                                <p:cTn fill="hold" id="48" nodeType="withEffect" presetClass="entr" presetID="3" presetSubtype="10">
                                  <p:stCondLst>
                                    <p:cond delay="0"/>
                                  </p:stCondLst>
                                  <p:childTnLst>
                                    <p:set>
                                      <p:cBhvr>
                                        <p:cTn dur="1" fill="hold" id="49">
                                          <p:stCondLst>
                                            <p:cond delay="0"/>
                                          </p:stCondLst>
                                        </p:cTn>
                                        <p:tgtEl>
                                          <p:spTgt spid="1049524">
                                            <p:txEl>
                                              <p:charRg st="88" end="126"/>
                                            </p:txEl>
                                          </p:spTgt>
                                        </p:tgtEl>
                                        <p:attrNameLst>
                                          <p:attrName>style.visibility</p:attrName>
                                        </p:attrNameLst>
                                      </p:cBhvr>
                                      <p:to>
                                        <p:strVal val="visible"/>
                                      </p:to>
                                    </p:set>
                                    <p:animEffect transition="in" filter="blinds(horizontal)">
                                      <p:cBhvr>
                                        <p:cTn dur="500" id="50"/>
                                        <p:tgtEl>
                                          <p:spTgt spid="1049524">
                                            <p:txEl>
                                              <p:charRg st="88" end="126"/>
                                            </p:txEl>
                                          </p:spTgt>
                                        </p:tgtEl>
                                      </p:cBhvr>
                                    </p:animEffect>
                                  </p:childTnLst>
                                </p:cTn>
                              </p:par>
                              <p:par>
                                <p:cTn fill="hold" id="51" nodeType="withEffect" presetClass="entr" presetID="3" presetSubtype="10">
                                  <p:stCondLst>
                                    <p:cond delay="0"/>
                                  </p:stCondLst>
                                  <p:childTnLst>
                                    <p:set>
                                      <p:cBhvr>
                                        <p:cTn dur="1" fill="hold" id="52">
                                          <p:stCondLst>
                                            <p:cond delay="0"/>
                                          </p:stCondLst>
                                        </p:cTn>
                                        <p:tgtEl>
                                          <p:spTgt spid="1049524">
                                            <p:txEl>
                                              <p:charRg st="126" end="131"/>
                                            </p:txEl>
                                          </p:spTgt>
                                        </p:tgtEl>
                                        <p:attrNameLst>
                                          <p:attrName>style.visibility</p:attrName>
                                        </p:attrNameLst>
                                      </p:cBhvr>
                                      <p:to>
                                        <p:strVal val="visible"/>
                                      </p:to>
                                    </p:set>
                                    <p:animEffect transition="in" filter="blinds(horizontal)">
                                      <p:cBhvr>
                                        <p:cTn dur="500" id="53"/>
                                        <p:tgtEl>
                                          <p:spTgt spid="1049524">
                                            <p:txEl>
                                              <p:charRg st="126" end="1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showMasterSp="1">
  <p:cSld>
    <p:spTree>
      <p:nvGrpSpPr>
        <p:cNvPr id="397" name=""/>
        <p:cNvGrpSpPr/>
        <p:nvPr/>
      </p:nvGrpSpPr>
      <p:grpSpPr>
        <a:xfrm rot="0">
          <a:off x="0" y="0"/>
          <a:ext cx="0" cy="0"/>
          <a:chOff x="0" y="0"/>
          <a:chExt cx="0" cy="0"/>
        </a:xfrm>
      </p:grpSpPr>
      <p:sp>
        <p:nvSpPr>
          <p:cNvPr id="1049528" name="标题 362497"/>
          <p:cNvSpPr/>
          <p:nvPr>
            <p:ph type="title" sz="full" idx="0"/>
          </p:nvPr>
        </p:nvSpPr>
        <p:spPr>
          <a:xfrm rot="0">
            <a:off x="11922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533400" latinLnBrk="1" lvl="0" marL="533400"/>
            <a:r>
              <a:rPr altLang="en-US" lang="zh-CN"/>
              <a:t>函数的嵌套调用</a:t>
            </a:r>
          </a:p>
        </p:txBody>
      </p:sp>
      <p:sp>
        <p:nvSpPr>
          <p:cNvPr id="1049529" name="文本占位符 362498"/>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sz="2400" lang="zh-CN"/>
              <a:t>在命令文件中调用该函数文件，求 </a:t>
            </a:r>
            <a:r>
              <a:rPr altLang="zh-CN" sz="2400" lang="en-US"/>
              <a:t>s = 1!+2!+3!+4!+5!</a:t>
            </a:r>
            <a:r>
              <a:rPr altLang="en-US" sz="2400" lang="zh-CN"/>
              <a:t>。</a:t>
            </a:r>
          </a:p>
          <a:p>
            <a:pPr eaLnBrk="1" hangingPunct="1" latinLnBrk="1" lvl="0">
              <a:buNone/>
            </a:pPr>
            <a:r>
              <a:rPr altLang="en-US" sz="2400" lang="zh-CN"/>
              <a:t>   </a:t>
            </a:r>
            <a:r>
              <a:rPr altLang="zh-CN" sz="2400" lang="en-US">
                <a:solidFill>
                  <a:srgbClr val="0000FF"/>
                </a:solidFill>
              </a:rPr>
              <a:t>s = 0;</a:t>
            </a:r>
          </a:p>
          <a:p>
            <a:pPr eaLnBrk="1" hangingPunct="1" latinLnBrk="1" lvl="0">
              <a:buNone/>
            </a:pPr>
            <a:r>
              <a:rPr altLang="zh-CN" sz="2400" lang="en-US">
                <a:solidFill>
                  <a:srgbClr val="0000FF"/>
                </a:solidFill>
              </a:rPr>
              <a:t>  for i = 1:5</a:t>
            </a:r>
          </a:p>
          <a:p>
            <a:pPr eaLnBrk="1" hangingPunct="1" latinLnBrk="1" lvl="0">
              <a:buNone/>
            </a:pPr>
            <a:r>
              <a:rPr altLang="zh-CN" sz="2400" lang="en-US">
                <a:solidFill>
                  <a:srgbClr val="0000FF"/>
                </a:solidFill>
              </a:rPr>
              <a:t>        s = s + factor(i);</a:t>
            </a:r>
          </a:p>
          <a:p>
            <a:pPr eaLnBrk="1" hangingPunct="1" latinLnBrk="1" lvl="0">
              <a:buNone/>
            </a:pPr>
            <a:r>
              <a:rPr altLang="zh-CN" sz="2400" lang="en-US">
                <a:solidFill>
                  <a:srgbClr val="0000FF"/>
                </a:solidFill>
              </a:rPr>
              <a:t>  end</a:t>
            </a:r>
          </a:p>
          <a:p>
            <a:pPr eaLnBrk="1" hangingPunct="1" latinLnBrk="1" lvl="0">
              <a:buNone/>
            </a:pPr>
            <a:r>
              <a:rPr altLang="zh-CN" sz="2400" lang="en-US">
                <a:solidFill>
                  <a:srgbClr val="0000FF"/>
                </a:solidFill>
              </a:rPr>
              <a:t>  s</a:t>
            </a:r>
          </a:p>
          <a:p>
            <a:pPr eaLnBrk="1" hangingPunct="1" latinLnBrk="1" lvl="0">
              <a:buNone/>
            </a:pPr>
            <a:r>
              <a:rPr altLang="en-US" sz="2400" lang="zh-CN"/>
              <a:t>  在命令窗口运行命令文件，结果如下：</a:t>
            </a:r>
          </a:p>
          <a:p>
            <a:pPr eaLnBrk="1" hangingPunct="1" latinLnBrk="1" lvl="0">
              <a:buNone/>
            </a:pPr>
            <a:r>
              <a:rPr altLang="en-US" sz="2400" lang="zh-CN"/>
              <a:t>   </a:t>
            </a:r>
            <a:r>
              <a:rPr altLang="zh-CN" sz="2400" lang="en-US">
                <a:solidFill>
                  <a:srgbClr val="0000FF"/>
                </a:solidFill>
              </a:rPr>
              <a:t>s = </a:t>
            </a:r>
          </a:p>
          <a:p>
            <a:pPr eaLnBrk="1" hangingPunct="1" latinLnBrk="1" lvl="0">
              <a:buNone/>
            </a:pPr>
            <a:r>
              <a:rPr altLang="zh-CN" sz="2400" lang="en-US">
                <a:solidFill>
                  <a:srgbClr val="0000FF"/>
                </a:solidFill>
              </a:rPr>
              <a:t>        153</a:t>
            </a:r>
          </a:p>
        </p:txBody>
      </p:sp>
      <p:sp>
        <p:nvSpPr>
          <p:cNvPr id="1049530"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531"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532"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149</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529">
                                            <p:txEl>
                                              <p:charRg st="0" end="36"/>
                                            </p:txEl>
                                          </p:spTgt>
                                        </p:tgtEl>
                                        <p:attrNameLst>
                                          <p:attrName>style.visibility</p:attrName>
                                        </p:attrNameLst>
                                      </p:cBhvr>
                                      <p:to>
                                        <p:strVal val="visible"/>
                                      </p:to>
                                    </p:set>
                                    <p:animEffect transition="in" filter="blinds(horizontal)">
                                      <p:cBhvr>
                                        <p:cTn dur="500" id="7"/>
                                        <p:tgtEl>
                                          <p:spTgt spid="1049529">
                                            <p:txEl>
                                              <p:charRg st="0" end="36"/>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9529">
                                            <p:txEl>
                                              <p:charRg st="36" end="46"/>
                                            </p:txEl>
                                          </p:spTgt>
                                        </p:tgtEl>
                                        <p:attrNameLst>
                                          <p:attrName>style.visibility</p:attrName>
                                        </p:attrNameLst>
                                      </p:cBhvr>
                                      <p:to>
                                        <p:strVal val="visible"/>
                                      </p:to>
                                    </p:set>
                                    <p:animEffect transition="in" filter="blinds(horizontal)">
                                      <p:cBhvr>
                                        <p:cTn dur="500" id="12"/>
                                        <p:tgtEl>
                                          <p:spTgt spid="1049529">
                                            <p:txEl>
                                              <p:charRg st="36" end="46"/>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9529">
                                            <p:txEl>
                                              <p:charRg st="46" end="60"/>
                                            </p:txEl>
                                          </p:spTgt>
                                        </p:tgtEl>
                                        <p:attrNameLst>
                                          <p:attrName>style.visibility</p:attrName>
                                        </p:attrNameLst>
                                      </p:cBhvr>
                                      <p:to>
                                        <p:strVal val="visible"/>
                                      </p:to>
                                    </p:set>
                                    <p:animEffect transition="in" filter="blinds(horizontal)">
                                      <p:cBhvr>
                                        <p:cTn dur="500" id="15"/>
                                        <p:tgtEl>
                                          <p:spTgt spid="1049529">
                                            <p:txEl>
                                              <p:charRg st="46" end="60"/>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529">
                                            <p:txEl>
                                              <p:charRg st="60" end="87"/>
                                            </p:txEl>
                                          </p:spTgt>
                                        </p:tgtEl>
                                        <p:attrNameLst>
                                          <p:attrName>style.visibility</p:attrName>
                                        </p:attrNameLst>
                                      </p:cBhvr>
                                      <p:to>
                                        <p:strVal val="visible"/>
                                      </p:to>
                                    </p:set>
                                    <p:animEffect transition="in" filter="blinds(horizontal)">
                                      <p:cBhvr>
                                        <p:cTn dur="500" id="18"/>
                                        <p:tgtEl>
                                          <p:spTgt spid="1049529">
                                            <p:txEl>
                                              <p:charRg st="60" end="87"/>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529">
                                            <p:txEl>
                                              <p:charRg st="87" end="93"/>
                                            </p:txEl>
                                          </p:spTgt>
                                        </p:tgtEl>
                                        <p:attrNameLst>
                                          <p:attrName>style.visibility</p:attrName>
                                        </p:attrNameLst>
                                      </p:cBhvr>
                                      <p:to>
                                        <p:strVal val="visible"/>
                                      </p:to>
                                    </p:set>
                                    <p:animEffect transition="in" filter="blinds(horizontal)">
                                      <p:cBhvr>
                                        <p:cTn dur="500" id="21"/>
                                        <p:tgtEl>
                                          <p:spTgt spid="1049529">
                                            <p:txEl>
                                              <p:charRg st="87" end="93"/>
                                            </p:txEl>
                                          </p:spTgt>
                                        </p:tgtEl>
                                      </p:cBhvr>
                                    </p:animEffect>
                                  </p:childTnLst>
                                </p:cTn>
                              </p:par>
                              <p:par>
                                <p:cTn fill="hold" id="22" nodeType="withEffect" presetClass="entr" presetID="3" presetSubtype="10">
                                  <p:stCondLst>
                                    <p:cond delay="0"/>
                                  </p:stCondLst>
                                  <p:childTnLst>
                                    <p:set>
                                      <p:cBhvr>
                                        <p:cTn dur="1" fill="hold" id="23">
                                          <p:stCondLst>
                                            <p:cond delay="0"/>
                                          </p:stCondLst>
                                        </p:cTn>
                                        <p:tgtEl>
                                          <p:spTgt spid="1049529">
                                            <p:txEl>
                                              <p:charRg st="93" end="97"/>
                                            </p:txEl>
                                          </p:spTgt>
                                        </p:tgtEl>
                                        <p:attrNameLst>
                                          <p:attrName>style.visibility</p:attrName>
                                        </p:attrNameLst>
                                      </p:cBhvr>
                                      <p:to>
                                        <p:strVal val="visible"/>
                                      </p:to>
                                    </p:set>
                                    <p:animEffect transition="in" filter="blinds(horizontal)">
                                      <p:cBhvr>
                                        <p:cTn dur="500" id="24"/>
                                        <p:tgtEl>
                                          <p:spTgt spid="1049529">
                                            <p:txEl>
                                              <p:charRg st="93" end="97"/>
                                            </p:txEl>
                                          </p:spTgt>
                                        </p:tgtEl>
                                      </p:cBhvr>
                                    </p:animEffect>
                                  </p:childTnLst>
                                </p:cTn>
                              </p:par>
                            </p:childTnLst>
                          </p:cTn>
                        </p:par>
                      </p:childTnLst>
                    </p:cTn>
                  </p:par>
                  <p:par>
                    <p:cTn fill="hold" id="25" nodeType="clickPar">
                      <p:stCondLst>
                        <p:cond delay="indefinite"/>
                      </p:stCondLst>
                      <p:childTnLst>
                        <p:par>
                          <p:cTn fill="hold" id="26" nodeType="withGroup">
                            <p:stCondLst>
                              <p:cond delay="0"/>
                            </p:stCondLst>
                            <p:childTnLst>
                              <p:par>
                                <p:cTn fill="hold" id="27" nodeType="clickEffect" presetClass="entr" presetID="3" presetSubtype="10">
                                  <p:stCondLst>
                                    <p:cond delay="0"/>
                                  </p:stCondLst>
                                  <p:childTnLst>
                                    <p:set>
                                      <p:cBhvr>
                                        <p:cTn dur="1" fill="hold" id="28">
                                          <p:stCondLst>
                                            <p:cond delay="0"/>
                                          </p:stCondLst>
                                        </p:cTn>
                                        <p:tgtEl>
                                          <p:spTgt spid="1049529">
                                            <p:txEl>
                                              <p:charRg st="97" end="117"/>
                                            </p:txEl>
                                          </p:spTgt>
                                        </p:tgtEl>
                                        <p:attrNameLst>
                                          <p:attrName>style.visibility</p:attrName>
                                        </p:attrNameLst>
                                      </p:cBhvr>
                                      <p:to>
                                        <p:strVal val="visible"/>
                                      </p:to>
                                    </p:set>
                                    <p:animEffect transition="in" filter="blinds(horizontal)">
                                      <p:cBhvr>
                                        <p:cTn dur="500" id="29"/>
                                        <p:tgtEl>
                                          <p:spTgt spid="1049529">
                                            <p:txEl>
                                              <p:charRg st="97" end="117"/>
                                            </p:txEl>
                                          </p:spTgt>
                                        </p:tgtEl>
                                      </p:cBhvr>
                                    </p:animEffect>
                                  </p:childTnLst>
                                </p:cTn>
                              </p:par>
                            </p:childTnLst>
                          </p:cTn>
                        </p:par>
                      </p:childTnLst>
                    </p:cTn>
                  </p:par>
                  <p:par>
                    <p:cTn fill="hold" id="30" nodeType="clickPar">
                      <p:stCondLst>
                        <p:cond delay="indefinite"/>
                      </p:stCondLst>
                      <p:childTnLst>
                        <p:par>
                          <p:cTn fill="hold" id="31" nodeType="withGroup">
                            <p:stCondLst>
                              <p:cond delay="0"/>
                            </p:stCondLst>
                            <p:childTnLst>
                              <p:par>
                                <p:cTn fill="hold" id="32" nodeType="clickEffect" presetClass="entr" presetID="3" presetSubtype="10">
                                  <p:stCondLst>
                                    <p:cond delay="0"/>
                                  </p:stCondLst>
                                  <p:childTnLst>
                                    <p:set>
                                      <p:cBhvr>
                                        <p:cTn dur="1" fill="hold" id="33">
                                          <p:stCondLst>
                                            <p:cond delay="0"/>
                                          </p:stCondLst>
                                        </p:cTn>
                                        <p:tgtEl>
                                          <p:spTgt spid="1049529">
                                            <p:txEl>
                                              <p:charRg st="117" end="125"/>
                                            </p:txEl>
                                          </p:spTgt>
                                        </p:tgtEl>
                                        <p:attrNameLst>
                                          <p:attrName>style.visibility</p:attrName>
                                        </p:attrNameLst>
                                      </p:cBhvr>
                                      <p:to>
                                        <p:strVal val="visible"/>
                                      </p:to>
                                    </p:set>
                                    <p:animEffect transition="in" filter="blinds(horizontal)">
                                      <p:cBhvr>
                                        <p:cTn dur="500" id="34"/>
                                        <p:tgtEl>
                                          <p:spTgt spid="1049529">
                                            <p:txEl>
                                              <p:charRg st="117" end="125"/>
                                            </p:txEl>
                                          </p:spTgt>
                                        </p:tgtEl>
                                      </p:cBhvr>
                                    </p:animEffect>
                                  </p:childTnLst>
                                </p:cTn>
                              </p:par>
                              <p:par>
                                <p:cTn fill="hold" id="35" nodeType="withEffect" presetClass="entr" presetID="3" presetSubtype="10">
                                  <p:stCondLst>
                                    <p:cond delay="0"/>
                                  </p:stCondLst>
                                  <p:childTnLst>
                                    <p:set>
                                      <p:cBhvr>
                                        <p:cTn dur="1" fill="hold" id="36">
                                          <p:stCondLst>
                                            <p:cond delay="0"/>
                                          </p:stCondLst>
                                        </p:cTn>
                                        <p:tgtEl>
                                          <p:spTgt spid="1049529">
                                            <p:txEl>
                                              <p:charRg st="125" end="137"/>
                                            </p:txEl>
                                          </p:spTgt>
                                        </p:tgtEl>
                                        <p:attrNameLst>
                                          <p:attrName>style.visibility</p:attrName>
                                        </p:attrNameLst>
                                      </p:cBhvr>
                                      <p:to>
                                        <p:strVal val="visible"/>
                                      </p:to>
                                    </p:set>
                                    <p:animEffect transition="in" filter="blinds(horizontal)">
                                      <p:cBhvr>
                                        <p:cTn dur="500" id="37"/>
                                        <p:tgtEl>
                                          <p:spTgt spid="1049529">
                                            <p:txEl>
                                              <p:charRg st="125" end="1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241" name=""/>
        <p:cNvGrpSpPr/>
        <p:nvPr/>
      </p:nvGrpSpPr>
      <p:grpSpPr>
        <a:xfrm rot="0">
          <a:off x="0" y="0"/>
          <a:ext cx="0" cy="0"/>
          <a:chOff x="0" y="0"/>
          <a:chExt cx="0" cy="0"/>
        </a:xfrm>
      </p:grpSpPr>
      <p:sp>
        <p:nvSpPr>
          <p:cNvPr id="1048733" name="矩形 100355"/>
          <p:cNvSpPr/>
          <p:nvPr/>
        </p:nvSpPr>
        <p:spPr>
          <a:xfrm rot="0">
            <a:off x="1116012" y="0"/>
            <a:ext cx="7793037" cy="982662"/>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838200" latinLnBrk="1" lvl="0" marL="838200">
              <a:spcBef>
                <a:spcPct val="0"/>
              </a:spcBef>
              <a:buFont typeface="Arial" pitchFamily="34" charset="0"/>
              <a:buNone/>
            </a:pPr>
            <a:r>
              <a:rPr altLang="zh-CN" b="1" lang="en-US">
                <a:solidFill>
                  <a:srgbClr val="4D009A"/>
                </a:solidFill>
                <a:latin typeface="华文楷体" pitchFamily="2" charset="-122"/>
                <a:ea typeface="华文楷体" pitchFamily="2" charset="-122"/>
              </a:rPr>
              <a:t>2.5 </a:t>
            </a:r>
            <a:r>
              <a:rPr altLang="en-US" b="1" lang="zh-CN">
                <a:solidFill>
                  <a:srgbClr val="4D009A"/>
                </a:solidFill>
                <a:latin typeface="华文楷体" pitchFamily="2" charset="-122"/>
                <a:ea typeface="华文楷体" pitchFamily="2" charset="-122"/>
              </a:rPr>
              <a:t>当前目录窗口和搜索路径</a:t>
            </a:r>
          </a:p>
        </p:txBody>
      </p:sp>
      <p:sp>
        <p:nvSpPr>
          <p:cNvPr id="1048734" name="矩形 100356"/>
          <p:cNvSpPr/>
          <p:nvPr/>
        </p:nvSpPr>
        <p:spPr>
          <a:xfrm rot="0">
            <a:off x="755650" y="1557337"/>
            <a:ext cx="7993062" cy="47529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609600" latinLnBrk="1" lvl="0" marL="609600">
              <a:lnSpc>
                <a:spcPct val="115000"/>
              </a:lnSpc>
              <a:buNone/>
            </a:pPr>
            <a:r>
              <a:rPr altLang="en-US" b="1" sz="2600" lang="zh-CN">
                <a:solidFill>
                  <a:schemeClr val="hlink"/>
                </a:solidFill>
                <a:latin typeface="Times New Roman" pitchFamily="18" charset="0"/>
                <a:ea typeface="华文楷体" pitchFamily="2" charset="-122"/>
              </a:rPr>
              <a:t>当前目录窗口：</a:t>
            </a:r>
            <a:r>
              <a:rPr altLang="zh-CN" b="1" sz="2600" lang="en-US">
                <a:solidFill>
                  <a:srgbClr val="4D009A"/>
                </a:solidFill>
                <a:latin typeface="Times New Roman" pitchFamily="18" charset="0"/>
                <a:ea typeface="华文楷体" pitchFamily="2" charset="-122"/>
              </a:rPr>
              <a:t>指Matlab</a:t>
            </a:r>
            <a:r>
              <a:rPr altLang="en-US" b="1" sz="2600" lang="zh-CN">
                <a:solidFill>
                  <a:srgbClr val="4D009A"/>
                </a:solidFill>
                <a:latin typeface="Times New Roman" pitchFamily="18" charset="0"/>
                <a:ea typeface="华文楷体" pitchFamily="2" charset="-122"/>
              </a:rPr>
              <a:t>运行时的工作目录。</a:t>
            </a:r>
          </a:p>
          <a:p>
            <a:pPr eaLnBrk="1" hangingPunct="1" indent="-609600" latinLnBrk="1" lvl="0" marL="609600">
              <a:lnSpc>
                <a:spcPct val="115000"/>
              </a:lnSpc>
            </a:pPr>
            <a:r>
              <a:rPr altLang="en-US" b="1" sz="2400" lang="zh-CN">
                <a:solidFill>
                  <a:srgbClr val="0000FF"/>
                </a:solidFill>
                <a:latin typeface="Times New Roman" pitchFamily="18" charset="0"/>
                <a:ea typeface="华文楷体" pitchFamily="2" charset="-122"/>
              </a:rPr>
              <a:t>只有在当前目录和搜索路径下的文件、函数才可以被运行和调用。</a:t>
            </a:r>
          </a:p>
          <a:p>
            <a:pPr eaLnBrk="1" hangingPunct="1" indent="-609600" latinLnBrk="1" lvl="0" marL="609600">
              <a:lnSpc>
                <a:spcPct val="115000"/>
              </a:lnSpc>
            </a:pPr>
            <a:r>
              <a:rPr altLang="en-US" b="1" sz="2400" lang="zh-CN">
                <a:solidFill>
                  <a:srgbClr val="0000FF"/>
                </a:solidFill>
                <a:latin typeface="Times New Roman" pitchFamily="18" charset="0"/>
                <a:ea typeface="华文楷体" pitchFamily="2" charset="-122"/>
              </a:rPr>
              <a:t>如果没有特殊指明，数据文件也将存放在当前目录下；</a:t>
            </a:r>
          </a:p>
          <a:p>
            <a:pPr eaLnBrk="1" hangingPunct="1" indent="-609600" latinLnBrk="1" lvl="0" marL="609600">
              <a:lnSpc>
                <a:spcPct val="115000"/>
              </a:lnSpc>
            </a:pPr>
            <a:r>
              <a:rPr altLang="en-US" b="1" sz="2400" lang="zh-CN">
                <a:solidFill>
                  <a:srgbClr val="0000FF"/>
                </a:solidFill>
                <a:latin typeface="Times New Roman" pitchFamily="18" charset="0"/>
                <a:ea typeface="华文楷体" pitchFamily="2" charset="-122"/>
              </a:rPr>
              <a:t>用户可以将自己的工作目录设置成当前目录，从而使得所有操作都在当前目录中进行。</a:t>
            </a:r>
          </a:p>
        </p:txBody>
      </p:sp>
      <p:sp>
        <p:nvSpPr>
          <p:cNvPr id="1048735"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736"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737"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15</a:t>
            </a:fld>
            <a:r>
              <a:rPr altLang="zh-CN" sz="1400" lang="en-US">
                <a:solidFill>
                  <a:schemeClr val="accent2"/>
                </a:solidFill>
              </a:rPr>
              <a:t> </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1">
  <p:cSld>
    <p:spTree>
      <p:nvGrpSpPr>
        <p:cNvPr id="398" name=""/>
        <p:cNvGrpSpPr/>
        <p:nvPr/>
      </p:nvGrpSpPr>
      <p:grpSpPr>
        <a:xfrm rot="0">
          <a:off x="0" y="0"/>
          <a:ext cx="0" cy="0"/>
          <a:chOff x="0" y="0"/>
          <a:chExt cx="0" cy="0"/>
        </a:xfrm>
      </p:grpSpPr>
      <p:sp>
        <p:nvSpPr>
          <p:cNvPr id="1049533" name="标题 363521"/>
          <p:cNvSpPr/>
          <p:nvPr>
            <p:ph type="title" sz="full" idx="0"/>
          </p:nvPr>
        </p:nvSpPr>
        <p:spPr>
          <a:xfrm rot="0">
            <a:off x="1162050" y="-9525"/>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lang="en-US"/>
              <a:t>5.3.3 </a:t>
            </a:r>
            <a:r>
              <a:rPr altLang="en-US" lang="zh-CN"/>
              <a:t>函数参数的可调性</a:t>
            </a:r>
          </a:p>
        </p:txBody>
      </p:sp>
      <p:sp>
        <p:nvSpPr>
          <p:cNvPr id="1049534" name="文本占位符 363522"/>
          <p:cNvSpPr/>
          <p:nvPr>
            <p:ph type="body" sz="full" idx="1"/>
          </p:nvPr>
        </p:nvSpPr>
        <p:spPr>
          <a:xfrm rot="0">
            <a:off x="755650" y="1125537"/>
            <a:ext cx="7772400" cy="5075237"/>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90000"/>
              </a:lnSpc>
              <a:buNone/>
            </a:pPr>
            <a:r>
              <a:rPr altLang="zh-CN" sz="2000" lang="en-US"/>
              <a:t>Matlab</a:t>
            </a:r>
            <a:r>
              <a:rPr altLang="en-US" sz="2000" lang="zh-CN"/>
              <a:t>在函数调用上有一个与一般高级语言不同之处：</a:t>
            </a:r>
          </a:p>
          <a:p>
            <a:pPr eaLnBrk="1" hangingPunct="1" latinLnBrk="1" lvl="0">
              <a:lnSpc>
                <a:spcPct val="90000"/>
              </a:lnSpc>
              <a:buNone/>
            </a:pPr>
            <a:r>
              <a:rPr altLang="en-US" sz="2000" lang="zh-CN">
                <a:solidFill>
                  <a:schemeClr val="hlink"/>
                </a:solidFill>
              </a:rPr>
              <a:t>函数所传递参数数目的可调性，即参数的数量可以改变。</a:t>
            </a:r>
          </a:p>
          <a:p>
            <a:pPr eaLnBrk="1" hangingPunct="1" latinLnBrk="1" lvl="0">
              <a:lnSpc>
                <a:spcPct val="90000"/>
              </a:lnSpc>
              <a:buNone/>
            </a:pPr>
            <a:r>
              <a:rPr altLang="zh-CN" sz="2000" lang="en-US"/>
              <a:t>在调用函数时，Matlab</a:t>
            </a:r>
            <a:r>
              <a:rPr altLang="en-US" sz="2000" lang="zh-CN"/>
              <a:t>用两个</a:t>
            </a:r>
            <a:r>
              <a:rPr altLang="zh-CN" sz="2000" lang="en-US">
                <a:solidFill>
                  <a:srgbClr val="0000FF"/>
                </a:solidFill>
              </a:rPr>
              <a:t>预定义变量nargin</a:t>
            </a:r>
            <a:r>
              <a:rPr altLang="en-US" sz="2000" lang="zh-CN">
                <a:solidFill>
                  <a:srgbClr val="0000FF"/>
                </a:solidFill>
              </a:rPr>
              <a:t>和</a:t>
            </a:r>
            <a:r>
              <a:rPr altLang="zh-CN" sz="2000" lang="en-US">
                <a:solidFill>
                  <a:srgbClr val="0000FF"/>
                </a:solidFill>
              </a:rPr>
              <a:t>nargout</a:t>
            </a:r>
            <a:r>
              <a:rPr altLang="en-US" sz="2000" lang="zh-CN"/>
              <a:t>分别记录</a:t>
            </a:r>
          </a:p>
          <a:p>
            <a:pPr eaLnBrk="1" hangingPunct="1" latinLnBrk="1" lvl="0">
              <a:lnSpc>
                <a:spcPct val="90000"/>
              </a:lnSpc>
              <a:buNone/>
            </a:pPr>
            <a:r>
              <a:rPr altLang="en-US" sz="2000" lang="zh-CN"/>
              <a:t>调用该函数时的输入实参和输出实参的个数。</a:t>
            </a:r>
          </a:p>
          <a:p>
            <a:pPr eaLnBrk="1" hangingPunct="1" latinLnBrk="1" lvl="0">
              <a:lnSpc>
                <a:spcPct val="90000"/>
              </a:lnSpc>
              <a:buNone/>
            </a:pPr>
            <a:r>
              <a:rPr altLang="en-US" sz="2000" lang="zh-CN"/>
              <a:t>例</a:t>
            </a:r>
            <a:r>
              <a:rPr altLang="zh-CN" sz="2000" lang="en-US"/>
              <a:t>5.13 nargin</a:t>
            </a:r>
            <a:r>
              <a:rPr altLang="en-US" sz="2000" lang="zh-CN"/>
              <a:t>用法示例</a:t>
            </a:r>
          </a:p>
          <a:p>
            <a:pPr eaLnBrk="1" hangingPunct="1" latinLnBrk="1" lvl="0">
              <a:lnSpc>
                <a:spcPct val="90000"/>
              </a:lnSpc>
              <a:buNone/>
            </a:pPr>
            <a:r>
              <a:rPr altLang="en-US" sz="2000" lang="zh-CN"/>
              <a:t> 函数文件</a:t>
            </a:r>
            <a:r>
              <a:rPr altLang="zh-CN" sz="2000" lang="en-US"/>
              <a:t>examp.m:</a:t>
            </a:r>
          </a:p>
          <a:p>
            <a:pPr eaLnBrk="1" hangingPunct="1" latinLnBrk="1" lvl="0">
              <a:lnSpc>
                <a:spcPct val="90000"/>
              </a:lnSpc>
              <a:buNone/>
            </a:pPr>
            <a:r>
              <a:rPr altLang="zh-CN" sz="2000" lang="en-US"/>
              <a:t> </a:t>
            </a:r>
            <a:r>
              <a:rPr altLang="zh-CN" sz="2000" lang="en-US">
                <a:solidFill>
                  <a:srgbClr val="0000FF"/>
                </a:solidFill>
              </a:rPr>
              <a:t>function fout = charray(a,b,c)</a:t>
            </a:r>
          </a:p>
          <a:p>
            <a:pPr eaLnBrk="1" hangingPunct="1" latinLnBrk="1" lvl="0">
              <a:lnSpc>
                <a:spcPct val="90000"/>
              </a:lnSpc>
              <a:buNone/>
            </a:pPr>
            <a:r>
              <a:rPr altLang="zh-CN" sz="2000" lang="en-US">
                <a:solidFill>
                  <a:srgbClr val="0000FF"/>
                </a:solidFill>
              </a:rPr>
              <a:t> if nargin == 1</a:t>
            </a:r>
          </a:p>
          <a:p>
            <a:pPr eaLnBrk="1" hangingPunct="1" latinLnBrk="1" lvl="0">
              <a:lnSpc>
                <a:spcPct val="90000"/>
              </a:lnSpc>
              <a:buNone/>
            </a:pPr>
            <a:r>
              <a:rPr altLang="zh-CN" sz="2000" lang="en-US">
                <a:solidFill>
                  <a:srgbClr val="0000FF"/>
                </a:solidFill>
              </a:rPr>
              <a:t>     fout = a;end</a:t>
            </a:r>
          </a:p>
          <a:p>
            <a:pPr eaLnBrk="1" hangingPunct="1" latinLnBrk="1" lvl="0">
              <a:lnSpc>
                <a:spcPct val="90000"/>
              </a:lnSpc>
              <a:buNone/>
            </a:pPr>
            <a:r>
              <a:rPr altLang="zh-CN" sz="2000" lang="en-US">
                <a:solidFill>
                  <a:srgbClr val="0000FF"/>
                </a:solidFill>
              </a:rPr>
              <a:t> if nargin == 2</a:t>
            </a:r>
          </a:p>
          <a:p>
            <a:pPr eaLnBrk="1" hangingPunct="1" latinLnBrk="1" lvl="0">
              <a:lnSpc>
                <a:spcPct val="90000"/>
              </a:lnSpc>
              <a:buNone/>
            </a:pPr>
            <a:r>
              <a:rPr altLang="zh-CN" sz="2000" lang="en-US">
                <a:solidFill>
                  <a:srgbClr val="0000FF"/>
                </a:solidFill>
              </a:rPr>
              <a:t>     fout = a+b;end</a:t>
            </a:r>
          </a:p>
          <a:p>
            <a:pPr eaLnBrk="1" hangingPunct="1" latinLnBrk="1" lvl="0">
              <a:lnSpc>
                <a:spcPct val="90000"/>
              </a:lnSpc>
              <a:buNone/>
            </a:pPr>
            <a:r>
              <a:rPr altLang="zh-CN" sz="2000" lang="en-US">
                <a:solidFill>
                  <a:srgbClr val="0000FF"/>
                </a:solidFill>
              </a:rPr>
              <a:t>if nargin == 3</a:t>
            </a:r>
          </a:p>
          <a:p>
            <a:pPr eaLnBrk="1" hangingPunct="1" latinLnBrk="1" lvl="0">
              <a:lnSpc>
                <a:spcPct val="90000"/>
              </a:lnSpc>
              <a:buNone/>
            </a:pPr>
            <a:r>
              <a:rPr altLang="zh-CN" sz="2000" lang="en-US">
                <a:solidFill>
                  <a:srgbClr val="0000FF"/>
                </a:solidFill>
              </a:rPr>
              <a:t>     fout = (a</a:t>
            </a:r>
            <a:r>
              <a:rPr altLang="zh-CN" sz="2000" lang="en-US">
                <a:solidFill>
                  <a:srgbClr val="0000FF"/>
                </a:solidFill>
              </a:rPr>
              <a:t>*b</a:t>
            </a:r>
            <a:r>
              <a:rPr altLang="zh-CN" sz="2000" lang="en-US">
                <a:solidFill>
                  <a:srgbClr val="0000FF"/>
                </a:solidFill>
              </a:rPr>
              <a:t>*c)/2;</a:t>
            </a:r>
          </a:p>
          <a:p>
            <a:pPr eaLnBrk="1" hangingPunct="1" latinLnBrk="1" lvl="0">
              <a:lnSpc>
                <a:spcPct val="90000"/>
              </a:lnSpc>
              <a:buNone/>
            </a:pPr>
            <a:r>
              <a:rPr altLang="zh-CN" sz="2000" lang="en-US">
                <a:solidFill>
                  <a:srgbClr val="0000FF"/>
                </a:solidFill>
              </a:rPr>
              <a:t> end</a:t>
            </a:r>
          </a:p>
        </p:txBody>
      </p:sp>
      <p:sp>
        <p:nvSpPr>
          <p:cNvPr id="1049535" name="文本框 363523"/>
          <p:cNvSpPr txBox="1"/>
          <p:nvPr/>
        </p:nvSpPr>
        <p:spPr>
          <a:xfrm rot="0">
            <a:off x="4716462" y="3141662"/>
            <a:ext cx="4033837" cy="2117725"/>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None/>
            </a:pPr>
            <a:r>
              <a:rPr altLang="en-US" b="1" sz="2000" lang="zh-CN">
                <a:latin typeface="Times New Roman" pitchFamily="18" charset="0"/>
                <a:ea typeface="华文楷体" pitchFamily="2" charset="-122"/>
              </a:rPr>
              <a:t>命令文件：</a:t>
            </a:r>
          </a:p>
          <a:p>
            <a:pPr eaLnBrk="1" hangingPunct="1" indent="0" latinLnBrk="1" lvl="0" marL="0">
              <a:buNone/>
            </a:pPr>
            <a:r>
              <a:rPr altLang="en-US" b="1" sz="2000" lang="zh-CN">
                <a:latin typeface="Times New Roman" pitchFamily="18" charset="0"/>
                <a:ea typeface="华文楷体" pitchFamily="2" charset="-122"/>
              </a:rPr>
              <a:t> </a:t>
            </a:r>
            <a:r>
              <a:rPr altLang="zh-CN" b="1" sz="2000" lang="en-US">
                <a:solidFill>
                  <a:srgbClr val="0000FF"/>
                </a:solidFill>
                <a:latin typeface="Times New Roman" pitchFamily="18" charset="0"/>
                <a:ea typeface="华文楷体" pitchFamily="2" charset="-122"/>
              </a:rPr>
              <a:t>x = [1:3];</a:t>
            </a:r>
          </a:p>
          <a:p>
            <a:pPr eaLnBrk="1" hangingPunct="1" indent="0" latinLnBrk="1" lvl="0" marL="0">
              <a:buNone/>
            </a:pPr>
            <a:r>
              <a:rPr altLang="zh-CN" b="1" sz="2000" lang="en-US">
                <a:solidFill>
                  <a:srgbClr val="0000FF"/>
                </a:solidFill>
                <a:latin typeface="Times New Roman" pitchFamily="18" charset="0"/>
                <a:ea typeface="华文楷体" pitchFamily="2" charset="-122"/>
              </a:rPr>
              <a:t> </a:t>
            </a:r>
            <a:r>
              <a:rPr altLang="zh-CN" b="1" sz="1800" lang="en-US">
                <a:solidFill>
                  <a:srgbClr val="0000FF"/>
                </a:solidFill>
                <a:latin typeface="Times New Roman" pitchFamily="18" charset="0"/>
              </a:rPr>
              <a:t>y = [1;2;3];</a:t>
            </a:r>
          </a:p>
          <a:p>
            <a:pPr eaLnBrk="1" hangingPunct="1" indent="0" latinLnBrk="1" lvl="0" marL="0">
              <a:buNone/>
            </a:pPr>
            <a:r>
              <a:rPr altLang="zh-CN" b="1" sz="1800" lang="en-US">
                <a:solidFill>
                  <a:srgbClr val="0000FF"/>
                </a:solidFill>
                <a:latin typeface="Times New Roman" pitchFamily="18" charset="0"/>
                <a:ea typeface="华文楷体" pitchFamily="2" charset="-122"/>
              </a:rPr>
              <a:t> examp(x)</a:t>
            </a:r>
          </a:p>
          <a:p>
            <a:pPr eaLnBrk="1" hangingPunct="1" indent="0" latinLnBrk="1" lvl="0" marL="0">
              <a:buNone/>
            </a:pPr>
            <a:r>
              <a:rPr altLang="zh-CN" b="1" sz="1800" lang="en-US">
                <a:solidFill>
                  <a:srgbClr val="0000FF"/>
                </a:solidFill>
                <a:latin typeface="Times New Roman" pitchFamily="18" charset="0"/>
                <a:ea typeface="华文楷体" pitchFamily="2" charset="-122"/>
              </a:rPr>
              <a:t> examp(x,y’)</a:t>
            </a:r>
          </a:p>
          <a:p>
            <a:pPr eaLnBrk="1" hangingPunct="1" indent="0" latinLnBrk="1" lvl="0" marL="0">
              <a:buNone/>
            </a:pPr>
            <a:r>
              <a:rPr altLang="zh-CN" b="1" sz="1800" lang="en-US">
                <a:solidFill>
                  <a:srgbClr val="0000FF"/>
                </a:solidFill>
                <a:latin typeface="Times New Roman" pitchFamily="18" charset="0"/>
                <a:ea typeface="华文楷体" pitchFamily="2" charset="-122"/>
              </a:rPr>
              <a:t> examp(x,y,3)</a:t>
            </a:r>
          </a:p>
        </p:txBody>
      </p:sp>
      <p:sp>
        <p:nvSpPr>
          <p:cNvPr id="1049536"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537"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538"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150</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534">
                                            <p:txEl>
                                              <p:charRg st="0" end="28"/>
                                            </p:txEl>
                                          </p:spTgt>
                                        </p:tgtEl>
                                        <p:attrNameLst>
                                          <p:attrName>style.visibility</p:attrName>
                                        </p:attrNameLst>
                                      </p:cBhvr>
                                      <p:to>
                                        <p:strVal val="visible"/>
                                      </p:to>
                                    </p:set>
                                    <p:animEffect transition="in" filter="blinds(horizontal)">
                                      <p:cBhvr>
                                        <p:cTn dur="500" id="7"/>
                                        <p:tgtEl>
                                          <p:spTgt spid="1049534">
                                            <p:txEl>
                                              <p:charRg st="0" end="28"/>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9534">
                                            <p:txEl>
                                              <p:charRg st="28" end="54"/>
                                            </p:txEl>
                                          </p:spTgt>
                                        </p:tgtEl>
                                        <p:attrNameLst>
                                          <p:attrName>style.visibility</p:attrName>
                                        </p:attrNameLst>
                                      </p:cBhvr>
                                      <p:to>
                                        <p:strVal val="visible"/>
                                      </p:to>
                                    </p:set>
                                    <p:animEffect transition="in" filter="blinds(horizontal)">
                                      <p:cBhvr>
                                        <p:cTn dur="500" id="12"/>
                                        <p:tgtEl>
                                          <p:spTgt spid="1049534">
                                            <p:txEl>
                                              <p:charRg st="28" end="54"/>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9534">
                                            <p:txEl>
                                              <p:charRg st="54" end="94"/>
                                            </p:txEl>
                                          </p:spTgt>
                                        </p:tgtEl>
                                        <p:attrNameLst>
                                          <p:attrName>style.visibility</p:attrName>
                                        </p:attrNameLst>
                                      </p:cBhvr>
                                      <p:to>
                                        <p:strVal val="visible"/>
                                      </p:to>
                                    </p:set>
                                    <p:animEffect transition="in" filter="blinds(horizontal)">
                                      <p:cBhvr>
                                        <p:cTn dur="500" id="17"/>
                                        <p:tgtEl>
                                          <p:spTgt spid="1049534">
                                            <p:txEl>
                                              <p:charRg st="54" end="94"/>
                                            </p:txEl>
                                          </p:spTgt>
                                        </p:tgtEl>
                                      </p:cBhvr>
                                    </p:animEffect>
                                  </p:childTnLst>
                                </p:cTn>
                              </p:par>
                              <p:par>
                                <p:cTn fill="hold" id="18" nodeType="withEffect" presetClass="entr" presetID="3" presetSubtype="10">
                                  <p:stCondLst>
                                    <p:cond delay="0"/>
                                  </p:stCondLst>
                                  <p:childTnLst>
                                    <p:set>
                                      <p:cBhvr>
                                        <p:cTn dur="1" fill="hold" id="19">
                                          <p:stCondLst>
                                            <p:cond delay="0"/>
                                          </p:stCondLst>
                                        </p:cTn>
                                        <p:tgtEl>
                                          <p:spTgt spid="1049534">
                                            <p:txEl>
                                              <p:charRg st="94" end="115"/>
                                            </p:txEl>
                                          </p:spTgt>
                                        </p:tgtEl>
                                        <p:attrNameLst>
                                          <p:attrName>style.visibility</p:attrName>
                                        </p:attrNameLst>
                                      </p:cBhvr>
                                      <p:to>
                                        <p:strVal val="visible"/>
                                      </p:to>
                                    </p:set>
                                    <p:animEffect transition="in" filter="blinds(horizontal)">
                                      <p:cBhvr>
                                        <p:cTn dur="500" id="20"/>
                                        <p:tgtEl>
                                          <p:spTgt spid="1049534">
                                            <p:txEl>
                                              <p:charRg st="94" end="115"/>
                                            </p:txEl>
                                          </p:spTgt>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3" presetSubtype="10">
                                  <p:stCondLst>
                                    <p:cond delay="0"/>
                                  </p:stCondLst>
                                  <p:childTnLst>
                                    <p:set>
                                      <p:cBhvr>
                                        <p:cTn dur="1" fill="hold" id="24">
                                          <p:stCondLst>
                                            <p:cond delay="0"/>
                                          </p:stCondLst>
                                        </p:cTn>
                                        <p:tgtEl>
                                          <p:spTgt spid="1049534">
                                            <p:txEl>
                                              <p:charRg st="115" end="132"/>
                                            </p:txEl>
                                          </p:spTgt>
                                        </p:tgtEl>
                                        <p:attrNameLst>
                                          <p:attrName>style.visibility</p:attrName>
                                        </p:attrNameLst>
                                      </p:cBhvr>
                                      <p:to>
                                        <p:strVal val="visible"/>
                                      </p:to>
                                    </p:set>
                                    <p:animEffect transition="in" filter="blinds(horizontal)">
                                      <p:cBhvr>
                                        <p:cTn dur="500" id="25"/>
                                        <p:tgtEl>
                                          <p:spTgt spid="1049534">
                                            <p:txEl>
                                              <p:charRg st="115" end="132"/>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9534">
                                            <p:txEl>
                                              <p:charRg st="132" end="146"/>
                                            </p:txEl>
                                          </p:spTgt>
                                        </p:tgtEl>
                                        <p:attrNameLst>
                                          <p:attrName>style.visibility</p:attrName>
                                        </p:attrNameLst>
                                      </p:cBhvr>
                                      <p:to>
                                        <p:strVal val="visible"/>
                                      </p:to>
                                    </p:set>
                                    <p:animEffect transition="in" filter="blinds(horizontal)">
                                      <p:cBhvr>
                                        <p:cTn dur="500" id="28"/>
                                        <p:tgtEl>
                                          <p:spTgt spid="1049534">
                                            <p:txEl>
                                              <p:charRg st="132" end="146"/>
                                            </p:txEl>
                                          </p:spTgt>
                                        </p:tgtEl>
                                      </p:cBhvr>
                                    </p:animEffect>
                                  </p:childTnLst>
                                </p:cTn>
                              </p:par>
                            </p:childTnLst>
                          </p:cTn>
                        </p:par>
                      </p:childTnLst>
                    </p:cTn>
                  </p:par>
                  <p:par>
                    <p:cTn fill="hold" id="29" nodeType="clickPar">
                      <p:stCondLst>
                        <p:cond delay="indefinite"/>
                      </p:stCondLst>
                      <p:childTnLst>
                        <p:par>
                          <p:cTn fill="hold" id="30" nodeType="withGroup">
                            <p:stCondLst>
                              <p:cond delay="0"/>
                            </p:stCondLst>
                            <p:childTnLst>
                              <p:par>
                                <p:cTn fill="hold" id="31" nodeType="clickEffect" presetClass="entr" presetID="3" presetSubtype="10">
                                  <p:stCondLst>
                                    <p:cond delay="0"/>
                                  </p:stCondLst>
                                  <p:childTnLst>
                                    <p:set>
                                      <p:cBhvr>
                                        <p:cTn dur="1" fill="hold" id="32">
                                          <p:stCondLst>
                                            <p:cond delay="0"/>
                                          </p:stCondLst>
                                        </p:cTn>
                                        <p:tgtEl>
                                          <p:spTgt spid="1049534">
                                            <p:txEl>
                                              <p:charRg st="146" end="178"/>
                                            </p:txEl>
                                          </p:spTgt>
                                        </p:tgtEl>
                                        <p:attrNameLst>
                                          <p:attrName>style.visibility</p:attrName>
                                        </p:attrNameLst>
                                      </p:cBhvr>
                                      <p:to>
                                        <p:strVal val="visible"/>
                                      </p:to>
                                    </p:set>
                                    <p:animEffect transition="in" filter="blinds(horizontal)">
                                      <p:cBhvr>
                                        <p:cTn dur="500" id="33"/>
                                        <p:tgtEl>
                                          <p:spTgt spid="1049534">
                                            <p:txEl>
                                              <p:charRg st="146" end="178"/>
                                            </p:txEl>
                                          </p:spTgt>
                                        </p:tgtEl>
                                      </p:cBhvr>
                                    </p:animEffect>
                                  </p:childTnLst>
                                </p:cTn>
                              </p:par>
                              <p:par>
                                <p:cTn fill="hold" id="34" nodeType="withEffect" presetClass="entr" presetID="3" presetSubtype="10">
                                  <p:stCondLst>
                                    <p:cond delay="0"/>
                                  </p:stCondLst>
                                  <p:childTnLst>
                                    <p:set>
                                      <p:cBhvr>
                                        <p:cTn dur="1" fill="hold" id="35">
                                          <p:stCondLst>
                                            <p:cond delay="0"/>
                                          </p:stCondLst>
                                        </p:cTn>
                                        <p:tgtEl>
                                          <p:spTgt spid="1049534">
                                            <p:txEl>
                                              <p:charRg st="178" end="194"/>
                                            </p:txEl>
                                          </p:spTgt>
                                        </p:tgtEl>
                                        <p:attrNameLst>
                                          <p:attrName>style.visibility</p:attrName>
                                        </p:attrNameLst>
                                      </p:cBhvr>
                                      <p:to>
                                        <p:strVal val="visible"/>
                                      </p:to>
                                    </p:set>
                                    <p:animEffect transition="in" filter="blinds(horizontal)">
                                      <p:cBhvr>
                                        <p:cTn dur="500" id="36"/>
                                        <p:tgtEl>
                                          <p:spTgt spid="1049534">
                                            <p:txEl>
                                              <p:charRg st="178" end="194"/>
                                            </p:txEl>
                                          </p:spTgt>
                                        </p:tgtEl>
                                      </p:cBhvr>
                                    </p:animEffect>
                                  </p:childTnLst>
                                </p:cTn>
                              </p:par>
                              <p:par>
                                <p:cTn fill="hold" id="37" nodeType="withEffect" presetClass="entr" presetID="3" presetSubtype="10">
                                  <p:stCondLst>
                                    <p:cond delay="0"/>
                                  </p:stCondLst>
                                  <p:childTnLst>
                                    <p:set>
                                      <p:cBhvr>
                                        <p:cTn dur="1" fill="hold" id="38">
                                          <p:stCondLst>
                                            <p:cond delay="0"/>
                                          </p:stCondLst>
                                        </p:cTn>
                                        <p:tgtEl>
                                          <p:spTgt spid="1049534">
                                            <p:txEl>
                                              <p:charRg st="194" end="212"/>
                                            </p:txEl>
                                          </p:spTgt>
                                        </p:tgtEl>
                                        <p:attrNameLst>
                                          <p:attrName>style.visibility</p:attrName>
                                        </p:attrNameLst>
                                      </p:cBhvr>
                                      <p:to>
                                        <p:strVal val="visible"/>
                                      </p:to>
                                    </p:set>
                                    <p:animEffect transition="in" filter="blinds(horizontal)">
                                      <p:cBhvr>
                                        <p:cTn dur="500" id="39"/>
                                        <p:tgtEl>
                                          <p:spTgt spid="1049534">
                                            <p:txEl>
                                              <p:charRg st="194" end="212"/>
                                            </p:txEl>
                                          </p:spTgt>
                                        </p:tgtEl>
                                      </p:cBhvr>
                                    </p:animEffect>
                                  </p:childTnLst>
                                </p:cTn>
                              </p:par>
                              <p:par>
                                <p:cTn fill="hold" id="40" nodeType="withEffect" presetClass="entr" presetID="3" presetSubtype="10">
                                  <p:stCondLst>
                                    <p:cond delay="0"/>
                                  </p:stCondLst>
                                  <p:childTnLst>
                                    <p:set>
                                      <p:cBhvr>
                                        <p:cTn dur="1" fill="hold" id="41">
                                          <p:stCondLst>
                                            <p:cond delay="0"/>
                                          </p:stCondLst>
                                        </p:cTn>
                                        <p:tgtEl>
                                          <p:spTgt spid="1049534">
                                            <p:txEl>
                                              <p:charRg st="212" end="228"/>
                                            </p:txEl>
                                          </p:spTgt>
                                        </p:tgtEl>
                                        <p:attrNameLst>
                                          <p:attrName>style.visibility</p:attrName>
                                        </p:attrNameLst>
                                      </p:cBhvr>
                                      <p:to>
                                        <p:strVal val="visible"/>
                                      </p:to>
                                    </p:set>
                                    <p:animEffect transition="in" filter="blinds(horizontal)">
                                      <p:cBhvr>
                                        <p:cTn dur="500" id="42"/>
                                        <p:tgtEl>
                                          <p:spTgt spid="1049534">
                                            <p:txEl>
                                              <p:charRg st="212" end="228"/>
                                            </p:txEl>
                                          </p:spTgt>
                                        </p:tgtEl>
                                      </p:cBhvr>
                                    </p:animEffect>
                                  </p:childTnLst>
                                </p:cTn>
                              </p:par>
                              <p:par>
                                <p:cTn fill="hold" id="43" nodeType="withEffect" presetClass="entr" presetID="3" presetSubtype="10">
                                  <p:stCondLst>
                                    <p:cond delay="0"/>
                                  </p:stCondLst>
                                  <p:childTnLst>
                                    <p:set>
                                      <p:cBhvr>
                                        <p:cTn dur="1" fill="hold" id="44">
                                          <p:stCondLst>
                                            <p:cond delay="0"/>
                                          </p:stCondLst>
                                        </p:cTn>
                                        <p:tgtEl>
                                          <p:spTgt spid="1049534">
                                            <p:txEl>
                                              <p:charRg st="228" end="248"/>
                                            </p:txEl>
                                          </p:spTgt>
                                        </p:tgtEl>
                                        <p:attrNameLst>
                                          <p:attrName>style.visibility</p:attrName>
                                        </p:attrNameLst>
                                      </p:cBhvr>
                                      <p:to>
                                        <p:strVal val="visible"/>
                                      </p:to>
                                    </p:set>
                                    <p:animEffect transition="in" filter="blinds(horizontal)">
                                      <p:cBhvr>
                                        <p:cTn dur="500" id="45"/>
                                        <p:tgtEl>
                                          <p:spTgt spid="1049534">
                                            <p:txEl>
                                              <p:charRg st="228" end="248"/>
                                            </p:txEl>
                                          </p:spTgt>
                                        </p:tgtEl>
                                      </p:cBhvr>
                                    </p:animEffect>
                                  </p:childTnLst>
                                </p:cTn>
                              </p:par>
                              <p:par>
                                <p:cTn fill="hold" id="46" nodeType="withEffect" presetClass="entr" presetID="3" presetSubtype="10">
                                  <p:stCondLst>
                                    <p:cond delay="0"/>
                                  </p:stCondLst>
                                  <p:childTnLst>
                                    <p:set>
                                      <p:cBhvr>
                                        <p:cTn dur="1" fill="hold" id="47">
                                          <p:stCondLst>
                                            <p:cond delay="0"/>
                                          </p:stCondLst>
                                        </p:cTn>
                                        <p:tgtEl>
                                          <p:spTgt spid="1049534">
                                            <p:txEl>
                                              <p:charRg st="248" end="263"/>
                                            </p:txEl>
                                          </p:spTgt>
                                        </p:tgtEl>
                                        <p:attrNameLst>
                                          <p:attrName>style.visibility</p:attrName>
                                        </p:attrNameLst>
                                      </p:cBhvr>
                                      <p:to>
                                        <p:strVal val="visible"/>
                                      </p:to>
                                    </p:set>
                                    <p:animEffect transition="in" filter="blinds(horizontal)">
                                      <p:cBhvr>
                                        <p:cTn dur="500" id="48"/>
                                        <p:tgtEl>
                                          <p:spTgt spid="1049534">
                                            <p:txEl>
                                              <p:charRg st="248" end="263"/>
                                            </p:txEl>
                                          </p:spTgt>
                                        </p:tgtEl>
                                      </p:cBhvr>
                                    </p:animEffect>
                                  </p:childTnLst>
                                </p:cTn>
                              </p:par>
                              <p:par>
                                <p:cTn fill="hold" id="49" nodeType="withEffect" presetClass="entr" presetID="3" presetSubtype="10">
                                  <p:stCondLst>
                                    <p:cond delay="0"/>
                                  </p:stCondLst>
                                  <p:childTnLst>
                                    <p:set>
                                      <p:cBhvr>
                                        <p:cTn dur="1" fill="hold" id="50">
                                          <p:stCondLst>
                                            <p:cond delay="0"/>
                                          </p:stCondLst>
                                        </p:cTn>
                                        <p:tgtEl>
                                          <p:spTgt spid="1049534">
                                            <p:txEl>
                                              <p:charRg st="263" end="286"/>
                                            </p:txEl>
                                          </p:spTgt>
                                        </p:tgtEl>
                                        <p:attrNameLst>
                                          <p:attrName>style.visibility</p:attrName>
                                        </p:attrNameLst>
                                      </p:cBhvr>
                                      <p:to>
                                        <p:strVal val="visible"/>
                                      </p:to>
                                    </p:set>
                                    <p:animEffect transition="in" filter="blinds(horizontal)">
                                      <p:cBhvr>
                                        <p:cTn dur="500" id="51"/>
                                        <p:tgtEl>
                                          <p:spTgt spid="1049534">
                                            <p:txEl>
                                              <p:charRg st="263" end="286"/>
                                            </p:txEl>
                                          </p:spTgt>
                                        </p:tgtEl>
                                      </p:cBhvr>
                                    </p:animEffect>
                                  </p:childTnLst>
                                </p:cTn>
                              </p:par>
                              <p:par>
                                <p:cTn fill="hold" id="52" nodeType="withEffect" presetClass="entr" presetID="3" presetSubtype="10">
                                  <p:stCondLst>
                                    <p:cond delay="0"/>
                                  </p:stCondLst>
                                  <p:childTnLst>
                                    <p:set>
                                      <p:cBhvr>
                                        <p:cTn dur="1" fill="hold" id="53">
                                          <p:stCondLst>
                                            <p:cond delay="0"/>
                                          </p:stCondLst>
                                        </p:cTn>
                                        <p:tgtEl>
                                          <p:spTgt spid="1049534">
                                            <p:txEl>
                                              <p:charRg st="286" end="291"/>
                                            </p:txEl>
                                          </p:spTgt>
                                        </p:tgtEl>
                                        <p:attrNameLst>
                                          <p:attrName>style.visibility</p:attrName>
                                        </p:attrNameLst>
                                      </p:cBhvr>
                                      <p:to>
                                        <p:strVal val="visible"/>
                                      </p:to>
                                    </p:set>
                                    <p:animEffect transition="in" filter="blinds(horizontal)">
                                      <p:cBhvr>
                                        <p:cTn dur="500" id="54"/>
                                        <p:tgtEl>
                                          <p:spTgt spid="1049534">
                                            <p:txEl>
                                              <p:charRg st="286" end="291"/>
                                            </p:txEl>
                                          </p:spTgt>
                                        </p:tgtEl>
                                      </p:cBhvr>
                                    </p:animEffect>
                                  </p:childTnLst>
                                </p:cTn>
                              </p:par>
                            </p:childTnLst>
                          </p:cTn>
                        </p:par>
                      </p:childTnLst>
                    </p:cTn>
                  </p:par>
                  <p:par>
                    <p:cTn fill="hold" id="55" nodeType="clickPar">
                      <p:stCondLst>
                        <p:cond delay="indefinite"/>
                      </p:stCondLst>
                      <p:childTnLst>
                        <p:par>
                          <p:cTn fill="hold" id="56" nodeType="withGroup">
                            <p:stCondLst>
                              <p:cond delay="0"/>
                            </p:stCondLst>
                            <p:childTnLst>
                              <p:par>
                                <p:cTn fill="hold" id="57" nodeType="clickEffect" presetClass="entr" presetID="3" presetSubtype="10">
                                  <p:stCondLst>
                                    <p:cond delay="0"/>
                                  </p:stCondLst>
                                  <p:childTnLst>
                                    <p:set>
                                      <p:cBhvr>
                                        <p:cTn dur="1" fill="hold" id="58">
                                          <p:stCondLst>
                                            <p:cond delay="0"/>
                                          </p:stCondLst>
                                        </p:cTn>
                                        <p:tgtEl>
                                          <p:spTgt spid="1049535">
                                            <p:txEl>
                                              <p:charRg st="0" end="6"/>
                                            </p:txEl>
                                          </p:spTgt>
                                        </p:tgtEl>
                                        <p:attrNameLst>
                                          <p:attrName>style.visibility</p:attrName>
                                        </p:attrNameLst>
                                      </p:cBhvr>
                                      <p:to>
                                        <p:strVal val="visible"/>
                                      </p:to>
                                    </p:set>
                                    <p:animEffect transition="in" filter="blinds(horizontal)">
                                      <p:cBhvr>
                                        <p:cTn dur="500" id="59"/>
                                        <p:tgtEl>
                                          <p:spTgt spid="1049535">
                                            <p:txEl>
                                              <p:charRg st="0" end="6"/>
                                            </p:txEl>
                                          </p:spTgt>
                                        </p:tgtEl>
                                      </p:cBhvr>
                                    </p:animEffect>
                                  </p:childTnLst>
                                </p:cTn>
                              </p:par>
                              <p:par>
                                <p:cTn fill="hold" id="60" nodeType="withEffect" presetClass="entr" presetID="3" presetSubtype="10">
                                  <p:stCondLst>
                                    <p:cond delay="0"/>
                                  </p:stCondLst>
                                  <p:childTnLst>
                                    <p:set>
                                      <p:cBhvr>
                                        <p:cTn dur="1" fill="hold" id="61">
                                          <p:stCondLst>
                                            <p:cond delay="0"/>
                                          </p:stCondLst>
                                        </p:cTn>
                                        <p:tgtEl>
                                          <p:spTgt spid="1049535">
                                            <p:txEl>
                                              <p:charRg st="6" end="18"/>
                                            </p:txEl>
                                          </p:spTgt>
                                        </p:tgtEl>
                                        <p:attrNameLst>
                                          <p:attrName>style.visibility</p:attrName>
                                        </p:attrNameLst>
                                      </p:cBhvr>
                                      <p:to>
                                        <p:strVal val="visible"/>
                                      </p:to>
                                    </p:set>
                                    <p:animEffect transition="in" filter="blinds(horizontal)">
                                      <p:cBhvr>
                                        <p:cTn dur="500" id="62"/>
                                        <p:tgtEl>
                                          <p:spTgt spid="1049535">
                                            <p:txEl>
                                              <p:charRg st="6" end="18"/>
                                            </p:txEl>
                                          </p:spTgt>
                                        </p:tgtEl>
                                      </p:cBhvr>
                                    </p:animEffect>
                                  </p:childTnLst>
                                </p:cTn>
                              </p:par>
                              <p:par>
                                <p:cTn fill="hold" id="63" nodeType="withEffect" presetClass="entr" presetID="3" presetSubtype="10">
                                  <p:stCondLst>
                                    <p:cond delay="0"/>
                                  </p:stCondLst>
                                  <p:childTnLst>
                                    <p:set>
                                      <p:cBhvr>
                                        <p:cTn dur="1" fill="hold" id="64">
                                          <p:stCondLst>
                                            <p:cond delay="0"/>
                                          </p:stCondLst>
                                        </p:cTn>
                                        <p:tgtEl>
                                          <p:spTgt spid="1049535">
                                            <p:txEl>
                                              <p:charRg st="18" end="32"/>
                                            </p:txEl>
                                          </p:spTgt>
                                        </p:tgtEl>
                                        <p:attrNameLst>
                                          <p:attrName>style.visibility</p:attrName>
                                        </p:attrNameLst>
                                      </p:cBhvr>
                                      <p:to>
                                        <p:strVal val="visible"/>
                                      </p:to>
                                    </p:set>
                                    <p:animEffect transition="in" filter="blinds(horizontal)">
                                      <p:cBhvr>
                                        <p:cTn dur="500" id="65"/>
                                        <p:tgtEl>
                                          <p:spTgt spid="1049535">
                                            <p:txEl>
                                              <p:charRg st="18" end="32"/>
                                            </p:txEl>
                                          </p:spTgt>
                                        </p:tgtEl>
                                      </p:cBhvr>
                                    </p:animEffect>
                                  </p:childTnLst>
                                </p:cTn>
                              </p:par>
                              <p:par>
                                <p:cTn fill="hold" id="66" nodeType="withEffect" presetClass="entr" presetID="3" presetSubtype="10">
                                  <p:stCondLst>
                                    <p:cond delay="0"/>
                                  </p:stCondLst>
                                  <p:childTnLst>
                                    <p:set>
                                      <p:cBhvr>
                                        <p:cTn dur="1" fill="hold" id="67">
                                          <p:stCondLst>
                                            <p:cond delay="0"/>
                                          </p:stCondLst>
                                        </p:cTn>
                                        <p:tgtEl>
                                          <p:spTgt spid="1049535">
                                            <p:txEl>
                                              <p:charRg st="32" end="42"/>
                                            </p:txEl>
                                          </p:spTgt>
                                        </p:tgtEl>
                                        <p:attrNameLst>
                                          <p:attrName>style.visibility</p:attrName>
                                        </p:attrNameLst>
                                      </p:cBhvr>
                                      <p:to>
                                        <p:strVal val="visible"/>
                                      </p:to>
                                    </p:set>
                                    <p:animEffect transition="in" filter="blinds(horizontal)">
                                      <p:cBhvr>
                                        <p:cTn dur="500" id="68"/>
                                        <p:tgtEl>
                                          <p:spTgt spid="1049535">
                                            <p:txEl>
                                              <p:charRg st="32" end="42"/>
                                            </p:txEl>
                                          </p:spTgt>
                                        </p:tgtEl>
                                      </p:cBhvr>
                                    </p:animEffect>
                                  </p:childTnLst>
                                </p:cTn>
                              </p:par>
                              <p:par>
                                <p:cTn fill="hold" id="69" nodeType="withEffect" presetClass="entr" presetID="3" presetSubtype="10">
                                  <p:stCondLst>
                                    <p:cond delay="0"/>
                                  </p:stCondLst>
                                  <p:childTnLst>
                                    <p:set>
                                      <p:cBhvr>
                                        <p:cTn dur="1" fill="hold" id="70">
                                          <p:stCondLst>
                                            <p:cond delay="0"/>
                                          </p:stCondLst>
                                        </p:cTn>
                                        <p:tgtEl>
                                          <p:spTgt spid="1049535">
                                            <p:txEl>
                                              <p:charRg st="42" end="55"/>
                                            </p:txEl>
                                          </p:spTgt>
                                        </p:tgtEl>
                                        <p:attrNameLst>
                                          <p:attrName>style.visibility</p:attrName>
                                        </p:attrNameLst>
                                      </p:cBhvr>
                                      <p:to>
                                        <p:strVal val="visible"/>
                                      </p:to>
                                    </p:set>
                                    <p:animEffect transition="in" filter="blinds(horizontal)">
                                      <p:cBhvr>
                                        <p:cTn dur="500" id="71"/>
                                        <p:tgtEl>
                                          <p:spTgt spid="1049535">
                                            <p:txEl>
                                              <p:charRg st="42" end="55"/>
                                            </p:txEl>
                                          </p:spTgt>
                                        </p:tgtEl>
                                      </p:cBhvr>
                                    </p:animEffect>
                                  </p:childTnLst>
                                </p:cTn>
                              </p:par>
                              <p:par>
                                <p:cTn fill="hold" id="72" nodeType="withEffect" presetClass="entr" presetID="3" presetSubtype="10">
                                  <p:stCondLst>
                                    <p:cond delay="0"/>
                                  </p:stCondLst>
                                  <p:childTnLst>
                                    <p:set>
                                      <p:cBhvr>
                                        <p:cTn dur="1" fill="hold" id="73">
                                          <p:stCondLst>
                                            <p:cond delay="0"/>
                                          </p:stCondLst>
                                        </p:cTn>
                                        <p:tgtEl>
                                          <p:spTgt spid="1049535">
                                            <p:txEl>
                                              <p:charRg st="55" end="69"/>
                                            </p:txEl>
                                          </p:spTgt>
                                        </p:tgtEl>
                                        <p:attrNameLst>
                                          <p:attrName>style.visibility</p:attrName>
                                        </p:attrNameLst>
                                      </p:cBhvr>
                                      <p:to>
                                        <p:strVal val="visible"/>
                                      </p:to>
                                    </p:set>
                                    <p:animEffect transition="in" filter="blinds(horizontal)">
                                      <p:cBhvr>
                                        <p:cTn dur="500" id="74"/>
                                        <p:tgtEl>
                                          <p:spTgt spid="1049535">
                                            <p:txEl>
                                              <p:charRg st="55" end="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showMasterSp="1">
  <p:cSld>
    <p:spTree>
      <p:nvGrpSpPr>
        <p:cNvPr id="399" name=""/>
        <p:cNvGrpSpPr/>
        <p:nvPr/>
      </p:nvGrpSpPr>
      <p:grpSpPr>
        <a:xfrm rot="0">
          <a:off x="0" y="0"/>
          <a:ext cx="0" cy="0"/>
          <a:chOff x="0" y="0"/>
          <a:chExt cx="0" cy="0"/>
        </a:xfrm>
      </p:grpSpPr>
      <p:sp>
        <p:nvSpPr>
          <p:cNvPr id="1049539" name="标题 364545"/>
          <p:cNvSpPr/>
          <p:nvPr>
            <p:ph type="title" sz="full" idx="0"/>
          </p:nvPr>
        </p:nvSpPr>
        <p:spPr>
          <a:xfrm rot="0">
            <a:off x="1162050" y="-28575"/>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lang="en-US"/>
              <a:t>5.3.4 </a:t>
            </a:r>
            <a:r>
              <a:rPr altLang="en-US" lang="zh-CN"/>
              <a:t>全局变量与局部变量</a:t>
            </a:r>
          </a:p>
        </p:txBody>
      </p:sp>
      <p:sp>
        <p:nvSpPr>
          <p:cNvPr id="1049540" name="文本占位符 364546"/>
          <p:cNvSpPr/>
          <p:nvPr>
            <p:ph type="body" sz="full" idx="1"/>
          </p:nvPr>
        </p:nvSpPr>
        <p:spPr>
          <a:xfrm rot="0">
            <a:off x="827087" y="1057275"/>
            <a:ext cx="7956550" cy="5075237"/>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1800" lang="en-US"/>
              <a:t>Matlab</a:t>
            </a:r>
            <a:r>
              <a:rPr altLang="en-US" sz="1800" lang="zh-CN"/>
              <a:t>中，函数文件中的变量是</a:t>
            </a:r>
            <a:r>
              <a:rPr altLang="en-US" sz="1800" lang="zh-CN">
                <a:solidFill>
                  <a:schemeClr val="hlink"/>
                </a:solidFill>
              </a:rPr>
              <a:t>局部变量</a:t>
            </a:r>
            <a:r>
              <a:rPr altLang="en-US" sz="1800" lang="zh-CN"/>
              <a:t>。</a:t>
            </a:r>
          </a:p>
          <a:p>
            <a:pPr eaLnBrk="1" hangingPunct="1" latinLnBrk="1" lvl="0">
              <a:buNone/>
            </a:pPr>
            <a:r>
              <a:rPr altLang="en-US" sz="1800" lang="zh-CN"/>
              <a:t>如在若干函数中，都把某一变量定义为全局变量，那么这些函数将</a:t>
            </a:r>
          </a:p>
          <a:p>
            <a:pPr eaLnBrk="1" hangingPunct="1" latinLnBrk="1" lvl="0">
              <a:buNone/>
            </a:pPr>
            <a:r>
              <a:rPr altLang="en-US" sz="1800" lang="zh-CN"/>
              <a:t>共用这个变量。</a:t>
            </a:r>
          </a:p>
          <a:p>
            <a:pPr eaLnBrk="1" hangingPunct="1" latinLnBrk="1" lvl="0">
              <a:buNone/>
            </a:pPr>
            <a:r>
              <a:rPr altLang="zh-CN" sz="1800" lang="en-US">
                <a:solidFill>
                  <a:schemeClr val="hlink"/>
                </a:solidFill>
              </a:rPr>
              <a:t>全局变量的作用域是整个Matlab</a:t>
            </a:r>
            <a:r>
              <a:rPr altLang="en-US" sz="1800" lang="zh-CN">
                <a:solidFill>
                  <a:schemeClr val="hlink"/>
                </a:solidFill>
              </a:rPr>
              <a:t>的工作空间，所有函数都可以对它</a:t>
            </a:r>
          </a:p>
          <a:p>
            <a:pPr eaLnBrk="1" hangingPunct="1" latinLnBrk="1" lvl="0">
              <a:buNone/>
            </a:pPr>
            <a:r>
              <a:rPr altLang="en-US" sz="1800" lang="zh-CN">
                <a:solidFill>
                  <a:schemeClr val="hlink"/>
                </a:solidFill>
              </a:rPr>
              <a:t>进行存取和修改。</a:t>
            </a:r>
          </a:p>
          <a:p>
            <a:pPr eaLnBrk="1" hangingPunct="1" latinLnBrk="1" lvl="0">
              <a:buNone/>
            </a:pPr>
            <a:r>
              <a:rPr altLang="zh-CN" sz="1800" lang="en-US"/>
              <a:t>全局变量用global</a:t>
            </a:r>
            <a:r>
              <a:rPr altLang="en-US" sz="1800" lang="zh-CN"/>
              <a:t>命令定义，格式为：</a:t>
            </a:r>
          </a:p>
          <a:p>
            <a:pPr eaLnBrk="1" hangingPunct="1" latinLnBrk="1" lvl="0">
              <a:buNone/>
            </a:pPr>
            <a:r>
              <a:rPr altLang="en-US" sz="1800" lang="zh-CN"/>
              <a:t> </a:t>
            </a:r>
            <a:r>
              <a:rPr altLang="zh-CN" sz="1800" lang="en-US"/>
              <a:t>global </a:t>
            </a:r>
            <a:r>
              <a:rPr altLang="en-US" sz="1800" lang="zh-CN"/>
              <a:t>变量名</a:t>
            </a:r>
          </a:p>
          <a:p>
            <a:pPr eaLnBrk="1" hangingPunct="1" latinLnBrk="1" lvl="0">
              <a:buNone/>
            </a:pPr>
            <a:r>
              <a:rPr altLang="en-US" sz="1800" lang="zh-CN"/>
              <a:t> </a:t>
            </a:r>
            <a:r>
              <a:rPr altLang="zh-CN" sz="1800" lang="en-US">
                <a:solidFill>
                  <a:srgbClr val="0000FF"/>
                </a:solidFill>
              </a:rPr>
              <a:t>例5.13 </a:t>
            </a:r>
            <a:r>
              <a:rPr altLang="en-US" sz="1800" lang="zh-CN">
                <a:solidFill>
                  <a:srgbClr val="0000FF"/>
                </a:solidFill>
              </a:rPr>
              <a:t>全局变量应用示例。</a:t>
            </a:r>
          </a:p>
          <a:p>
            <a:pPr eaLnBrk="1" hangingPunct="1" latinLnBrk="1" lvl="0">
              <a:buNone/>
            </a:pPr>
            <a:r>
              <a:rPr altLang="zh-CN" sz="1800" lang="en-US"/>
              <a:t> 先建立函数文件wadd.m</a:t>
            </a:r>
            <a:r>
              <a:rPr altLang="en-US" sz="1800" lang="zh-CN"/>
              <a:t>，该函数将输入的参数加权相加：</a:t>
            </a:r>
          </a:p>
          <a:p>
            <a:pPr eaLnBrk="1" hangingPunct="1" latinLnBrk="1" lvl="0">
              <a:buNone/>
            </a:pPr>
            <a:r>
              <a:rPr altLang="en-US" sz="1800" lang="zh-CN"/>
              <a:t> </a:t>
            </a:r>
            <a:r>
              <a:rPr altLang="zh-CN" sz="1800" lang="en-US">
                <a:solidFill>
                  <a:schemeClr val="hlink"/>
                </a:solidFill>
              </a:rPr>
              <a:t>function f = wadd(x,y)                                        </a:t>
            </a:r>
            <a:r>
              <a:rPr altLang="zh-CN" sz="1800" lang="en-US">
                <a:solidFill>
                  <a:srgbClr val="0000FF"/>
                </a:solidFill>
              </a:rPr>
              <a:t>BETA = 2;</a:t>
            </a:r>
          </a:p>
          <a:p>
            <a:pPr eaLnBrk="1" hangingPunct="1" latinLnBrk="1" lvl="0">
              <a:buNone/>
            </a:pPr>
            <a:r>
              <a:rPr altLang="zh-CN" sz="1800" lang="en-US">
                <a:solidFill>
                  <a:schemeClr val="hlink"/>
                </a:solidFill>
              </a:rPr>
              <a:t> global ALPHA BETA                                        </a:t>
            </a:r>
            <a:r>
              <a:rPr altLang="zh-CN" sz="1800" lang="en-US">
                <a:solidFill>
                  <a:srgbClr val="0000FF"/>
                </a:solidFill>
              </a:rPr>
              <a:t>s = wadd(1,2)</a:t>
            </a:r>
          </a:p>
          <a:p>
            <a:pPr eaLnBrk="1" hangingPunct="1" latinLnBrk="1" lvl="0">
              <a:buNone/>
            </a:pPr>
            <a:r>
              <a:rPr altLang="en-US" sz="1800" lang="zh-CN">
                <a:solidFill>
                  <a:schemeClr val="hlink"/>
                </a:solidFill>
              </a:rPr>
              <a:t> f = ALPHA</a:t>
            </a:r>
            <a:r>
              <a:rPr altLang="en-US" sz="1800" lang="zh-CN">
                <a:solidFill>
                  <a:schemeClr val="hlink"/>
                </a:solidFill>
              </a:rPr>
              <a:t>*x + BETA</a:t>
            </a:r>
            <a:r>
              <a:rPr altLang="en-US" sz="1800" lang="zh-CN">
                <a:solidFill>
                  <a:schemeClr val="hlink"/>
                </a:solidFill>
              </a:rPr>
              <a:t>*y;                                 输出为：</a:t>
            </a:r>
          </a:p>
          <a:p>
            <a:pPr eaLnBrk="1" hangingPunct="1" latinLnBrk="1" lvl="0">
              <a:buNone/>
            </a:pPr>
            <a:r>
              <a:rPr altLang="en-US" sz="1800" lang="zh-CN">
                <a:solidFill>
                  <a:schemeClr val="hlink"/>
                </a:solidFill>
              </a:rPr>
              <a:t> </a:t>
            </a:r>
            <a:r>
              <a:rPr altLang="zh-CN" sz="1800" lang="en-US"/>
              <a:t>在命令窗口中输入：                                                    s = </a:t>
            </a:r>
          </a:p>
          <a:p>
            <a:pPr eaLnBrk="1" hangingPunct="1" latinLnBrk="1" lvl="0">
              <a:buNone/>
            </a:pPr>
            <a:r>
              <a:rPr altLang="zh-CN" sz="1800" lang="en-US"/>
              <a:t> </a:t>
            </a:r>
            <a:r>
              <a:rPr altLang="zh-CN" sz="1800" lang="en-US">
                <a:solidFill>
                  <a:srgbClr val="0000FF"/>
                </a:solidFill>
              </a:rPr>
              <a:t>global ALPHA BETA</a:t>
            </a:r>
            <a:r>
              <a:rPr altLang="zh-CN" sz="1800" lang="en-US"/>
              <a:t>                                                        5</a:t>
            </a:r>
          </a:p>
          <a:p>
            <a:pPr eaLnBrk="1" hangingPunct="1" latinLnBrk="1" lvl="0">
              <a:buNone/>
            </a:pPr>
            <a:r>
              <a:rPr altLang="zh-CN" sz="1800" lang="en-US"/>
              <a:t> </a:t>
            </a:r>
            <a:r>
              <a:rPr altLang="zh-CN" sz="1800" lang="en-US">
                <a:solidFill>
                  <a:srgbClr val="0000FF"/>
                </a:solidFill>
              </a:rPr>
              <a:t>ALPHA = 1;</a:t>
            </a:r>
          </a:p>
        </p:txBody>
      </p:sp>
      <p:sp>
        <p:nvSpPr>
          <p:cNvPr id="1049541"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542"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543"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151</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540">
                                            <p:txEl>
                                              <p:charRg st="0" end="23"/>
                                            </p:txEl>
                                          </p:spTgt>
                                        </p:tgtEl>
                                        <p:attrNameLst>
                                          <p:attrName>style.visibility</p:attrName>
                                        </p:attrNameLst>
                                      </p:cBhvr>
                                      <p:to>
                                        <p:strVal val="visible"/>
                                      </p:to>
                                    </p:set>
                                    <p:animEffect transition="in" filter="blinds(horizontal)">
                                      <p:cBhvr>
                                        <p:cTn dur="500" id="7"/>
                                        <p:tgtEl>
                                          <p:spTgt spid="1049540">
                                            <p:txEl>
                                              <p:charRg st="0" end="23"/>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540">
                                            <p:txEl>
                                              <p:charRg st="23" end="53"/>
                                            </p:txEl>
                                          </p:spTgt>
                                        </p:tgtEl>
                                        <p:attrNameLst>
                                          <p:attrName>style.visibility</p:attrName>
                                        </p:attrNameLst>
                                      </p:cBhvr>
                                      <p:to>
                                        <p:strVal val="visible"/>
                                      </p:to>
                                    </p:set>
                                    <p:animEffect transition="in" filter="blinds(horizontal)">
                                      <p:cBhvr>
                                        <p:cTn dur="500" id="10"/>
                                        <p:tgtEl>
                                          <p:spTgt spid="1049540">
                                            <p:txEl>
                                              <p:charRg st="23" end="53"/>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540">
                                            <p:txEl>
                                              <p:charRg st="53" end="61"/>
                                            </p:txEl>
                                          </p:spTgt>
                                        </p:tgtEl>
                                        <p:attrNameLst>
                                          <p:attrName>style.visibility</p:attrName>
                                        </p:attrNameLst>
                                      </p:cBhvr>
                                      <p:to>
                                        <p:strVal val="visible"/>
                                      </p:to>
                                    </p:set>
                                    <p:animEffect transition="in" filter="blinds(horizontal)">
                                      <p:cBhvr>
                                        <p:cTn dur="500" id="13"/>
                                        <p:tgtEl>
                                          <p:spTgt spid="1049540">
                                            <p:txEl>
                                              <p:charRg st="53" end="61"/>
                                            </p:txEl>
                                          </p:spTgt>
                                        </p:tgtEl>
                                      </p:cBhvr>
                                    </p:animEffect>
                                  </p:childTnLst>
                                </p:cTn>
                              </p:par>
                            </p:childTnLst>
                          </p:cTn>
                        </p:par>
                      </p:childTnLst>
                    </p:cTn>
                  </p:par>
                  <p:par>
                    <p:cTn fill="hold" id="14" nodeType="clickPar">
                      <p:stCondLst>
                        <p:cond delay="indefinite"/>
                      </p:stCondLst>
                      <p:childTnLst>
                        <p:par>
                          <p:cTn fill="hold" id="15" nodeType="withGroup">
                            <p:stCondLst>
                              <p:cond delay="0"/>
                            </p:stCondLst>
                            <p:childTnLst>
                              <p:par>
                                <p:cTn fill="hold" id="16" nodeType="clickEffect" presetClass="entr" presetID="3" presetSubtype="10">
                                  <p:stCondLst>
                                    <p:cond delay="0"/>
                                  </p:stCondLst>
                                  <p:childTnLst>
                                    <p:set>
                                      <p:cBhvr>
                                        <p:cTn dur="1" fill="hold" id="17">
                                          <p:stCondLst>
                                            <p:cond delay="0"/>
                                          </p:stCondLst>
                                        </p:cTn>
                                        <p:tgtEl>
                                          <p:spTgt spid="1049540">
                                            <p:txEl>
                                              <p:charRg st="61" end="94"/>
                                            </p:txEl>
                                          </p:spTgt>
                                        </p:tgtEl>
                                        <p:attrNameLst>
                                          <p:attrName>style.visibility</p:attrName>
                                        </p:attrNameLst>
                                      </p:cBhvr>
                                      <p:to>
                                        <p:strVal val="visible"/>
                                      </p:to>
                                    </p:set>
                                    <p:animEffect transition="in" filter="blinds(horizontal)">
                                      <p:cBhvr>
                                        <p:cTn dur="500" id="18"/>
                                        <p:tgtEl>
                                          <p:spTgt spid="1049540">
                                            <p:txEl>
                                              <p:charRg st="61" end="94"/>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540">
                                            <p:txEl>
                                              <p:charRg st="94" end="103"/>
                                            </p:txEl>
                                          </p:spTgt>
                                        </p:tgtEl>
                                        <p:attrNameLst>
                                          <p:attrName>style.visibility</p:attrName>
                                        </p:attrNameLst>
                                      </p:cBhvr>
                                      <p:to>
                                        <p:strVal val="visible"/>
                                      </p:to>
                                    </p:set>
                                    <p:animEffect transition="in" filter="blinds(horizontal)">
                                      <p:cBhvr>
                                        <p:cTn dur="500" id="21"/>
                                        <p:tgtEl>
                                          <p:spTgt spid="1049540">
                                            <p:txEl>
                                              <p:charRg st="94" end="103"/>
                                            </p:txEl>
                                          </p:spTgt>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3" presetSubtype="10">
                                  <p:stCondLst>
                                    <p:cond delay="0"/>
                                  </p:stCondLst>
                                  <p:childTnLst>
                                    <p:set>
                                      <p:cBhvr>
                                        <p:cTn dur="1" fill="hold" id="25">
                                          <p:stCondLst>
                                            <p:cond delay="0"/>
                                          </p:stCondLst>
                                        </p:cTn>
                                        <p:tgtEl>
                                          <p:spTgt spid="1049540">
                                            <p:txEl>
                                              <p:charRg st="103" end="124"/>
                                            </p:txEl>
                                          </p:spTgt>
                                        </p:tgtEl>
                                        <p:attrNameLst>
                                          <p:attrName>style.visibility</p:attrName>
                                        </p:attrNameLst>
                                      </p:cBhvr>
                                      <p:to>
                                        <p:strVal val="visible"/>
                                      </p:to>
                                    </p:set>
                                    <p:animEffect transition="in" filter="blinds(horizontal)">
                                      <p:cBhvr>
                                        <p:cTn dur="500" id="26"/>
                                        <p:tgtEl>
                                          <p:spTgt spid="1049540">
                                            <p:txEl>
                                              <p:charRg st="103" end="124"/>
                                            </p:txEl>
                                          </p:spTgt>
                                        </p:tgtEl>
                                      </p:cBhvr>
                                    </p:animEffect>
                                  </p:childTnLst>
                                </p:cTn>
                              </p:par>
                              <p:par>
                                <p:cTn fill="hold" id="27" nodeType="withEffect" presetClass="entr" presetID="3" presetSubtype="10">
                                  <p:stCondLst>
                                    <p:cond delay="0"/>
                                  </p:stCondLst>
                                  <p:childTnLst>
                                    <p:set>
                                      <p:cBhvr>
                                        <p:cTn dur="1" fill="hold" id="28">
                                          <p:stCondLst>
                                            <p:cond delay="0"/>
                                          </p:stCondLst>
                                        </p:cTn>
                                        <p:tgtEl>
                                          <p:spTgt spid="1049540">
                                            <p:txEl>
                                              <p:charRg st="124" end="136"/>
                                            </p:txEl>
                                          </p:spTgt>
                                        </p:tgtEl>
                                        <p:attrNameLst>
                                          <p:attrName>style.visibility</p:attrName>
                                        </p:attrNameLst>
                                      </p:cBhvr>
                                      <p:to>
                                        <p:strVal val="visible"/>
                                      </p:to>
                                    </p:set>
                                    <p:animEffect transition="in" filter="blinds(horizontal)">
                                      <p:cBhvr>
                                        <p:cTn dur="500" id="29"/>
                                        <p:tgtEl>
                                          <p:spTgt spid="1049540">
                                            <p:txEl>
                                              <p:charRg st="124" end="136"/>
                                            </p:txEl>
                                          </p:spTgt>
                                        </p:tgtEl>
                                      </p:cBhvr>
                                    </p:animEffect>
                                  </p:childTnLst>
                                </p:cTn>
                              </p:par>
                            </p:childTnLst>
                          </p:cTn>
                        </p:par>
                      </p:childTnLst>
                    </p:cTn>
                  </p:par>
                  <p:par>
                    <p:cTn fill="hold" id="30" nodeType="clickPar">
                      <p:stCondLst>
                        <p:cond delay="indefinite"/>
                      </p:stCondLst>
                      <p:childTnLst>
                        <p:par>
                          <p:cTn fill="hold" id="31" nodeType="withGroup">
                            <p:stCondLst>
                              <p:cond delay="0"/>
                            </p:stCondLst>
                            <p:childTnLst>
                              <p:par>
                                <p:cTn fill="hold" id="32" nodeType="clickEffect" presetClass="entr" presetID="3" presetSubtype="10">
                                  <p:stCondLst>
                                    <p:cond delay="0"/>
                                  </p:stCondLst>
                                  <p:childTnLst>
                                    <p:set>
                                      <p:cBhvr>
                                        <p:cTn dur="1" fill="hold" id="33">
                                          <p:stCondLst>
                                            <p:cond delay="0"/>
                                          </p:stCondLst>
                                        </p:cTn>
                                        <p:tgtEl>
                                          <p:spTgt spid="1049540">
                                            <p:txEl>
                                              <p:charRg st="136" end="153"/>
                                            </p:txEl>
                                          </p:spTgt>
                                        </p:tgtEl>
                                        <p:attrNameLst>
                                          <p:attrName>style.visibility</p:attrName>
                                        </p:attrNameLst>
                                      </p:cBhvr>
                                      <p:to>
                                        <p:strVal val="visible"/>
                                      </p:to>
                                    </p:set>
                                    <p:animEffect transition="in" filter="blinds(horizontal)">
                                      <p:cBhvr>
                                        <p:cTn dur="500" id="34"/>
                                        <p:tgtEl>
                                          <p:spTgt spid="1049540">
                                            <p:txEl>
                                              <p:charRg st="136" end="153"/>
                                            </p:txEl>
                                          </p:spTgt>
                                        </p:tgtEl>
                                      </p:cBhvr>
                                    </p:animEffect>
                                  </p:childTnLst>
                                </p:cTn>
                              </p:par>
                            </p:childTnLst>
                          </p:cTn>
                        </p:par>
                      </p:childTnLst>
                    </p:cTn>
                  </p:par>
                  <p:par>
                    <p:cTn fill="hold" id="35" nodeType="clickPar">
                      <p:stCondLst>
                        <p:cond delay="indefinite"/>
                      </p:stCondLst>
                      <p:childTnLst>
                        <p:par>
                          <p:cTn fill="hold" id="36" nodeType="withGroup">
                            <p:stCondLst>
                              <p:cond delay="0"/>
                            </p:stCondLst>
                            <p:childTnLst>
                              <p:par>
                                <p:cTn fill="hold" id="37" nodeType="clickEffect" presetClass="entr" presetID="3" presetSubtype="10">
                                  <p:stCondLst>
                                    <p:cond delay="0"/>
                                  </p:stCondLst>
                                  <p:childTnLst>
                                    <p:set>
                                      <p:cBhvr>
                                        <p:cTn dur="1" fill="hold" id="38">
                                          <p:stCondLst>
                                            <p:cond delay="0"/>
                                          </p:stCondLst>
                                        </p:cTn>
                                        <p:tgtEl>
                                          <p:spTgt spid="1049540">
                                            <p:txEl>
                                              <p:charRg st="153" end="183"/>
                                            </p:txEl>
                                          </p:spTgt>
                                        </p:tgtEl>
                                        <p:attrNameLst>
                                          <p:attrName>style.visibility</p:attrName>
                                        </p:attrNameLst>
                                      </p:cBhvr>
                                      <p:to>
                                        <p:strVal val="visible"/>
                                      </p:to>
                                    </p:set>
                                    <p:animEffect transition="in" filter="blinds(horizontal)">
                                      <p:cBhvr>
                                        <p:cTn dur="500" id="39"/>
                                        <p:tgtEl>
                                          <p:spTgt spid="1049540">
                                            <p:txEl>
                                              <p:charRg st="153" end="183"/>
                                            </p:txEl>
                                          </p:spTgt>
                                        </p:tgtEl>
                                      </p:cBhvr>
                                    </p:animEffect>
                                  </p:childTnLst>
                                </p:cTn>
                              </p:par>
                            </p:childTnLst>
                          </p:cTn>
                        </p:par>
                      </p:childTnLst>
                    </p:cTn>
                  </p:par>
                  <p:par>
                    <p:cTn fill="hold" id="40" nodeType="clickPar">
                      <p:stCondLst>
                        <p:cond delay="indefinite"/>
                      </p:stCondLst>
                      <p:childTnLst>
                        <p:par>
                          <p:cTn fill="hold" id="41" nodeType="withGroup">
                            <p:stCondLst>
                              <p:cond delay="0"/>
                            </p:stCondLst>
                            <p:childTnLst>
                              <p:par>
                                <p:cTn fill="hold" id="42" nodeType="clickEffect" presetClass="entr" presetID="3" presetSubtype="10">
                                  <p:stCondLst>
                                    <p:cond delay="0"/>
                                  </p:stCondLst>
                                  <p:childTnLst>
                                    <p:set>
                                      <p:cBhvr>
                                        <p:cTn dur="1" fill="hold" id="43">
                                          <p:stCondLst>
                                            <p:cond delay="0"/>
                                          </p:stCondLst>
                                        </p:cTn>
                                        <p:tgtEl>
                                          <p:spTgt spid="1049540">
                                            <p:txEl>
                                              <p:charRg st="183" end="256"/>
                                            </p:txEl>
                                          </p:spTgt>
                                        </p:tgtEl>
                                        <p:attrNameLst>
                                          <p:attrName>style.visibility</p:attrName>
                                        </p:attrNameLst>
                                      </p:cBhvr>
                                      <p:to>
                                        <p:strVal val="visible"/>
                                      </p:to>
                                    </p:set>
                                    <p:animEffect transition="in" filter="blinds(horizontal)">
                                      <p:cBhvr>
                                        <p:cTn dur="500" id="44"/>
                                        <p:tgtEl>
                                          <p:spTgt spid="1049540">
                                            <p:txEl>
                                              <p:charRg st="183" end="256"/>
                                            </p:txEl>
                                          </p:spTgt>
                                        </p:tgtEl>
                                      </p:cBhvr>
                                    </p:animEffect>
                                  </p:childTnLst>
                                </p:cTn>
                              </p:par>
                              <p:par>
                                <p:cTn fill="hold" id="45" nodeType="withEffect" presetClass="entr" presetID="3" presetSubtype="10">
                                  <p:stCondLst>
                                    <p:cond delay="0"/>
                                  </p:stCondLst>
                                  <p:childTnLst>
                                    <p:set>
                                      <p:cBhvr>
                                        <p:cTn dur="1" fill="hold" id="46">
                                          <p:stCondLst>
                                            <p:cond delay="0"/>
                                          </p:stCondLst>
                                        </p:cTn>
                                        <p:tgtEl>
                                          <p:spTgt spid="1049540">
                                            <p:txEl>
                                              <p:charRg st="256" end="328"/>
                                            </p:txEl>
                                          </p:spTgt>
                                        </p:tgtEl>
                                        <p:attrNameLst>
                                          <p:attrName>style.visibility</p:attrName>
                                        </p:attrNameLst>
                                      </p:cBhvr>
                                      <p:to>
                                        <p:strVal val="visible"/>
                                      </p:to>
                                    </p:set>
                                    <p:animEffect transition="in" filter="blinds(horizontal)">
                                      <p:cBhvr>
                                        <p:cTn dur="500" id="47"/>
                                        <p:tgtEl>
                                          <p:spTgt spid="1049540">
                                            <p:txEl>
                                              <p:charRg st="256" end="328"/>
                                            </p:txEl>
                                          </p:spTgt>
                                        </p:tgtEl>
                                      </p:cBhvr>
                                    </p:animEffect>
                                  </p:childTnLst>
                                </p:cTn>
                              </p:par>
                              <p:par>
                                <p:cTn fill="hold" id="48" nodeType="withEffect" presetClass="entr" presetID="3" presetSubtype="10">
                                  <p:stCondLst>
                                    <p:cond delay="0"/>
                                  </p:stCondLst>
                                  <p:childTnLst>
                                    <p:set>
                                      <p:cBhvr>
                                        <p:cTn dur="1" fill="hold" id="49">
                                          <p:stCondLst>
                                            <p:cond delay="0"/>
                                          </p:stCondLst>
                                        </p:cTn>
                                        <p:tgtEl>
                                          <p:spTgt spid="1049540">
                                            <p:txEl>
                                              <p:charRg st="328" end="388"/>
                                            </p:txEl>
                                          </p:spTgt>
                                        </p:tgtEl>
                                        <p:attrNameLst>
                                          <p:attrName>style.visibility</p:attrName>
                                        </p:attrNameLst>
                                      </p:cBhvr>
                                      <p:to>
                                        <p:strVal val="visible"/>
                                      </p:to>
                                    </p:set>
                                    <p:animEffect transition="in" filter="blinds(horizontal)">
                                      <p:cBhvr>
                                        <p:cTn dur="500" id="50"/>
                                        <p:tgtEl>
                                          <p:spTgt spid="1049540">
                                            <p:txEl>
                                              <p:charRg st="328" end="388"/>
                                            </p:txEl>
                                          </p:spTgt>
                                        </p:tgtEl>
                                      </p:cBhvr>
                                    </p:animEffect>
                                  </p:childTnLst>
                                </p:cTn>
                              </p:par>
                              <p:par>
                                <p:cTn fill="hold" id="51" nodeType="withEffect" presetClass="entr" presetID="3" presetSubtype="10">
                                  <p:stCondLst>
                                    <p:cond delay="0"/>
                                  </p:stCondLst>
                                  <p:childTnLst>
                                    <p:set>
                                      <p:cBhvr>
                                        <p:cTn dur="1" fill="hold" id="52">
                                          <p:stCondLst>
                                            <p:cond delay="0"/>
                                          </p:stCondLst>
                                        </p:cTn>
                                        <p:tgtEl>
                                          <p:spTgt spid="1049540">
                                            <p:txEl>
                                              <p:charRg st="388" end="455"/>
                                            </p:txEl>
                                          </p:spTgt>
                                        </p:tgtEl>
                                        <p:attrNameLst>
                                          <p:attrName>style.visibility</p:attrName>
                                        </p:attrNameLst>
                                      </p:cBhvr>
                                      <p:to>
                                        <p:strVal val="visible"/>
                                      </p:to>
                                    </p:set>
                                    <p:animEffect transition="in" filter="blinds(horizontal)">
                                      <p:cBhvr>
                                        <p:cTn dur="500" id="53"/>
                                        <p:tgtEl>
                                          <p:spTgt spid="1049540">
                                            <p:txEl>
                                              <p:charRg st="388" end="455"/>
                                            </p:txEl>
                                          </p:spTgt>
                                        </p:tgtEl>
                                      </p:cBhvr>
                                    </p:animEffect>
                                  </p:childTnLst>
                                </p:cTn>
                              </p:par>
                              <p:par>
                                <p:cTn fill="hold" id="54" nodeType="withEffect" presetClass="entr" presetID="3" presetSubtype="10">
                                  <p:stCondLst>
                                    <p:cond delay="0"/>
                                  </p:stCondLst>
                                  <p:childTnLst>
                                    <p:set>
                                      <p:cBhvr>
                                        <p:cTn dur="1" fill="hold" id="55">
                                          <p:stCondLst>
                                            <p:cond delay="0"/>
                                          </p:stCondLst>
                                        </p:cTn>
                                        <p:tgtEl>
                                          <p:spTgt spid="1049540">
                                            <p:txEl>
                                              <p:charRg st="455" end="531"/>
                                            </p:txEl>
                                          </p:spTgt>
                                        </p:tgtEl>
                                        <p:attrNameLst>
                                          <p:attrName>style.visibility</p:attrName>
                                        </p:attrNameLst>
                                      </p:cBhvr>
                                      <p:to>
                                        <p:strVal val="visible"/>
                                      </p:to>
                                    </p:set>
                                    <p:animEffect transition="in" filter="blinds(horizontal)">
                                      <p:cBhvr>
                                        <p:cTn dur="500" id="56"/>
                                        <p:tgtEl>
                                          <p:spTgt spid="1049540">
                                            <p:txEl>
                                              <p:charRg st="455" end="531"/>
                                            </p:txEl>
                                          </p:spTgt>
                                        </p:tgtEl>
                                      </p:cBhvr>
                                    </p:animEffect>
                                  </p:childTnLst>
                                </p:cTn>
                              </p:par>
                              <p:par>
                                <p:cTn fill="hold" id="57" nodeType="withEffect" presetClass="entr" presetID="3" presetSubtype="10">
                                  <p:stCondLst>
                                    <p:cond delay="0"/>
                                  </p:stCondLst>
                                  <p:childTnLst>
                                    <p:set>
                                      <p:cBhvr>
                                        <p:cTn dur="1" fill="hold" id="58">
                                          <p:stCondLst>
                                            <p:cond delay="0"/>
                                          </p:stCondLst>
                                        </p:cTn>
                                        <p:tgtEl>
                                          <p:spTgt spid="1049540">
                                            <p:txEl>
                                              <p:charRg st="531" end="543"/>
                                            </p:txEl>
                                          </p:spTgt>
                                        </p:tgtEl>
                                        <p:attrNameLst>
                                          <p:attrName>style.visibility</p:attrName>
                                        </p:attrNameLst>
                                      </p:cBhvr>
                                      <p:to>
                                        <p:strVal val="visible"/>
                                      </p:to>
                                    </p:set>
                                    <p:animEffect transition="in" filter="blinds(horizontal)">
                                      <p:cBhvr>
                                        <p:cTn dur="500" id="59"/>
                                        <p:tgtEl>
                                          <p:spTgt spid="1049540">
                                            <p:txEl>
                                              <p:charRg st="531" end="5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showMasterSp="1">
  <p:cSld>
    <p:spTree>
      <p:nvGrpSpPr>
        <p:cNvPr id="400" name=""/>
        <p:cNvGrpSpPr/>
        <p:nvPr/>
      </p:nvGrpSpPr>
      <p:grpSpPr>
        <a:xfrm rot="0">
          <a:off x="0" y="0"/>
          <a:ext cx="0" cy="0"/>
          <a:chOff x="0" y="0"/>
          <a:chExt cx="0" cy="0"/>
        </a:xfrm>
      </p:grpSpPr>
      <p:sp>
        <p:nvSpPr>
          <p:cNvPr id="1049544" name="标题 365569"/>
          <p:cNvSpPr/>
          <p:nvPr>
            <p:ph type="title" sz="full" idx="0"/>
          </p:nvPr>
        </p:nvSpPr>
        <p:spPr>
          <a:xfrm rot="0">
            <a:off x="11541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lang="en-US"/>
              <a:t>5.4 </a:t>
            </a:r>
            <a:r>
              <a:rPr altLang="en-US" lang="zh-CN"/>
              <a:t>程序调试</a:t>
            </a:r>
          </a:p>
        </p:txBody>
      </p:sp>
      <p:sp>
        <p:nvSpPr>
          <p:cNvPr id="1049545" name="文本占位符 365570"/>
          <p:cNvSpPr/>
          <p:nvPr>
            <p:ph type="body" sz="full" idx="1"/>
          </p:nvPr>
        </p:nvSpPr>
        <p:spPr>
          <a:xfrm rot="0">
            <a:off x="684212" y="1268412"/>
            <a:ext cx="8459788"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1800" lang="en-US"/>
              <a:t>  </a:t>
            </a:r>
            <a:r>
              <a:rPr altLang="en-US" sz="1800" lang="zh-CN"/>
              <a:t>程序调试是程序设计的重要环节，也是程序设计人员必须掌握的重要技能。</a:t>
            </a:r>
          </a:p>
          <a:p>
            <a:pPr eaLnBrk="1" hangingPunct="1" latinLnBrk="1" lvl="0">
              <a:buNone/>
            </a:pPr>
            <a:r>
              <a:rPr altLang="en-US" sz="1800" lang="zh-CN"/>
              <a:t>  </a:t>
            </a:r>
            <a:r>
              <a:rPr altLang="zh-CN" sz="1800" lang="en-US"/>
              <a:t>Matlab</a:t>
            </a:r>
            <a:r>
              <a:rPr altLang="en-US" sz="1800" lang="zh-CN"/>
              <a:t>提供了相应的程序调试功能，即可以通过文本编辑器对程序进行调试，</a:t>
            </a:r>
          </a:p>
          <a:p>
            <a:pPr eaLnBrk="1" hangingPunct="1" latinLnBrk="1" lvl="0">
              <a:buNone/>
            </a:pPr>
            <a:r>
              <a:rPr altLang="en-US" sz="1800" lang="zh-CN"/>
              <a:t> 又可以在命令窗口结合具体的命令进行。</a:t>
            </a:r>
          </a:p>
          <a:p>
            <a:pPr eaLnBrk="1" hangingPunct="1" latinLnBrk="1" lvl="0">
              <a:buNone/>
            </a:pPr>
            <a:r>
              <a:rPr altLang="en-US" sz="1800" lang="zh-CN"/>
              <a:t>  </a:t>
            </a:r>
            <a:r>
              <a:rPr altLang="zh-CN" sz="1800" lang="en-US">
                <a:solidFill>
                  <a:srgbClr val="0000FF"/>
                </a:solidFill>
              </a:rPr>
              <a:t>5.4.1 </a:t>
            </a:r>
            <a:r>
              <a:rPr altLang="en-US" sz="1800" lang="zh-CN">
                <a:solidFill>
                  <a:srgbClr val="0000FF"/>
                </a:solidFill>
              </a:rPr>
              <a:t>程序调试概述</a:t>
            </a:r>
          </a:p>
          <a:p>
            <a:pPr eaLnBrk="1" hangingPunct="1" latinLnBrk="1" lvl="0">
              <a:buNone/>
            </a:pPr>
            <a:r>
              <a:rPr altLang="en-US" sz="1800" lang="zh-CN"/>
              <a:t>  一般说来，应用程序的错误有两类，一类是</a:t>
            </a:r>
            <a:r>
              <a:rPr altLang="en-US" sz="1800" lang="zh-CN">
                <a:solidFill>
                  <a:schemeClr val="hlink"/>
                </a:solidFill>
              </a:rPr>
              <a:t>语法错误</a:t>
            </a:r>
            <a:r>
              <a:rPr altLang="en-US" sz="1800" lang="zh-CN"/>
              <a:t>，另一类是</a:t>
            </a:r>
            <a:r>
              <a:rPr altLang="en-US" sz="1800" lang="zh-CN">
                <a:solidFill>
                  <a:schemeClr val="hlink"/>
                </a:solidFill>
              </a:rPr>
              <a:t>运行时的错误</a:t>
            </a:r>
            <a:r>
              <a:rPr altLang="en-US" sz="1800" lang="zh-CN"/>
              <a:t>。</a:t>
            </a:r>
          </a:p>
          <a:p>
            <a:pPr eaLnBrk="1" hangingPunct="1" latinLnBrk="1" lvl="0">
              <a:buNone/>
            </a:pPr>
            <a:r>
              <a:rPr altLang="en-US" sz="1800" lang="zh-CN"/>
              <a:t>  语法错误，给出相应的错误信息，并标出错误在程序中的行号。例如：</a:t>
            </a:r>
          </a:p>
          <a:p>
            <a:pPr eaLnBrk="1" hangingPunct="1" latinLnBrk="1" lvl="0">
              <a:buNone/>
            </a:pPr>
            <a:r>
              <a:rPr altLang="en-US" sz="1800" lang="zh-CN"/>
              <a:t>  输入下列程序：</a:t>
            </a:r>
          </a:p>
          <a:p>
            <a:pPr eaLnBrk="1" hangingPunct="1" latinLnBrk="1" lvl="0">
              <a:buNone/>
            </a:pPr>
            <a:r>
              <a:rPr altLang="en-US" sz="1800" lang="zh-CN"/>
              <a:t>  </a:t>
            </a:r>
            <a:r>
              <a:rPr altLang="zh-CN" sz="1800" lang="en-US">
                <a:solidFill>
                  <a:srgbClr val="0000FF"/>
                </a:solidFill>
              </a:rPr>
              <a:t>A = 87</a:t>
            </a:r>
            <a:r>
              <a:rPr altLang="en-US" sz="1800" lang="zh-CN">
                <a:solidFill>
                  <a:srgbClr val="0000FF"/>
                </a:solidFill>
              </a:rPr>
              <a:t>；</a:t>
            </a:r>
          </a:p>
          <a:p>
            <a:pPr eaLnBrk="1" hangingPunct="1" latinLnBrk="1" lvl="0">
              <a:buNone/>
            </a:pPr>
            <a:r>
              <a:rPr altLang="en-US" sz="1800" lang="zh-CN">
                <a:solidFill>
                  <a:srgbClr val="0000FF"/>
                </a:solidFill>
              </a:rPr>
              <a:t>  </a:t>
            </a:r>
            <a:r>
              <a:rPr altLang="zh-CN" sz="1800" lang="en-US">
                <a:solidFill>
                  <a:srgbClr val="0000FF"/>
                </a:solidFill>
              </a:rPr>
              <a:t>B = 9.3;</a:t>
            </a:r>
          </a:p>
          <a:p>
            <a:pPr eaLnBrk="1" hangingPunct="1" latinLnBrk="1" lvl="0">
              <a:buNone/>
            </a:pPr>
            <a:r>
              <a:rPr altLang="zh-CN" sz="1800" lang="en-US">
                <a:solidFill>
                  <a:srgbClr val="0000FF"/>
                </a:solidFill>
              </a:rPr>
              <a:t>  C = A+</a:t>
            </a:r>
            <a:r>
              <a:rPr altLang="zh-CN" sz="1800" lang="en-US">
                <a:solidFill>
                  <a:srgbClr val="0000FF"/>
                </a:solidFill>
              </a:rPr>
              <a:t>*B;</a:t>
            </a:r>
          </a:p>
          <a:p>
            <a:pPr eaLnBrk="1" hangingPunct="1" latinLnBrk="1" lvl="0">
              <a:buNone/>
            </a:pPr>
            <a:r>
              <a:rPr altLang="en-US" sz="1800" lang="zh-CN"/>
              <a:t>  系统将给出错误信息：</a:t>
            </a:r>
          </a:p>
          <a:p>
            <a:pPr eaLnBrk="1" hangingPunct="1" latinLnBrk="1" lvl="0">
              <a:buNone/>
            </a:pPr>
            <a:r>
              <a:rPr altLang="en-US" sz="1800" lang="en-US">
                <a:solidFill>
                  <a:srgbClr val="0000FF"/>
                </a:solidFill>
              </a:rPr>
              <a:t>??? Error: File: Untitled1.m Line: 3 Column: 7</a:t>
            </a:r>
          </a:p>
          <a:p>
            <a:pPr eaLnBrk="1" hangingPunct="1" latinLnBrk="1" lvl="0">
              <a:buNone/>
            </a:pPr>
            <a:r>
              <a:rPr altLang="en-US" sz="1800" lang="en-US">
                <a:solidFill>
                  <a:srgbClr val="0000FF"/>
                </a:solidFill>
              </a:rPr>
              <a:t>Unexpected MATLAB operator.</a:t>
            </a:r>
          </a:p>
          <a:p>
            <a:pPr eaLnBrk="1" hangingPunct="1" latinLnBrk="1" lvl="0">
              <a:buNone/>
            </a:pPr>
            <a:r>
              <a:rPr altLang="zh-CN" sz="1800" lang="en-US"/>
              <a:t>通过分析Matlab</a:t>
            </a:r>
            <a:r>
              <a:rPr altLang="en-US" sz="1800" lang="zh-CN"/>
              <a:t>给出的错误信息，不难排查程序中的语法错误。</a:t>
            </a:r>
          </a:p>
        </p:txBody>
      </p:sp>
      <p:sp>
        <p:nvSpPr>
          <p:cNvPr id="1049546"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547"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548"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152</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545">
                                            <p:txEl>
                                              <p:charRg st="0" end="36"/>
                                            </p:txEl>
                                          </p:spTgt>
                                        </p:tgtEl>
                                        <p:attrNameLst>
                                          <p:attrName>style.visibility</p:attrName>
                                        </p:attrNameLst>
                                      </p:cBhvr>
                                      <p:to>
                                        <p:strVal val="visible"/>
                                      </p:to>
                                    </p:set>
                                    <p:animEffect transition="in" filter="blinds(horizontal)">
                                      <p:cBhvr>
                                        <p:cTn dur="500" id="7"/>
                                        <p:tgtEl>
                                          <p:spTgt spid="1049545">
                                            <p:txEl>
                                              <p:charRg st="0" end="36"/>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545">
                                            <p:txEl>
                                              <p:charRg st="36" end="76"/>
                                            </p:txEl>
                                          </p:spTgt>
                                        </p:tgtEl>
                                        <p:attrNameLst>
                                          <p:attrName>style.visibility</p:attrName>
                                        </p:attrNameLst>
                                      </p:cBhvr>
                                      <p:to>
                                        <p:strVal val="visible"/>
                                      </p:to>
                                    </p:set>
                                    <p:animEffect transition="in" filter="blinds(horizontal)">
                                      <p:cBhvr>
                                        <p:cTn dur="500" id="10"/>
                                        <p:tgtEl>
                                          <p:spTgt spid="1049545">
                                            <p:txEl>
                                              <p:charRg st="36" end="76"/>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545">
                                            <p:txEl>
                                              <p:charRg st="76" end="96"/>
                                            </p:txEl>
                                          </p:spTgt>
                                        </p:tgtEl>
                                        <p:attrNameLst>
                                          <p:attrName>style.visibility</p:attrName>
                                        </p:attrNameLst>
                                      </p:cBhvr>
                                      <p:to>
                                        <p:strVal val="visible"/>
                                      </p:to>
                                    </p:set>
                                    <p:animEffect transition="in" filter="blinds(horizontal)">
                                      <p:cBhvr>
                                        <p:cTn dur="500" id="13"/>
                                        <p:tgtEl>
                                          <p:spTgt spid="1049545">
                                            <p:txEl>
                                              <p:charRg st="76" end="96"/>
                                            </p:txEl>
                                          </p:spTgt>
                                        </p:tgtEl>
                                      </p:cBhvr>
                                    </p:animEffect>
                                  </p:childTnLst>
                                </p:cTn>
                              </p:par>
                            </p:childTnLst>
                          </p:cTn>
                        </p:par>
                      </p:childTnLst>
                    </p:cTn>
                  </p:par>
                  <p:par>
                    <p:cTn fill="hold" id="14" nodeType="clickPar">
                      <p:stCondLst>
                        <p:cond delay="indefinite"/>
                      </p:stCondLst>
                      <p:childTnLst>
                        <p:par>
                          <p:cTn fill="hold" id="15" nodeType="withGroup">
                            <p:stCondLst>
                              <p:cond delay="0"/>
                            </p:stCondLst>
                            <p:childTnLst>
                              <p:par>
                                <p:cTn fill="hold" id="16" nodeType="clickEffect" presetClass="entr" presetID="3" presetSubtype="10">
                                  <p:stCondLst>
                                    <p:cond delay="0"/>
                                  </p:stCondLst>
                                  <p:childTnLst>
                                    <p:set>
                                      <p:cBhvr>
                                        <p:cTn dur="1" fill="hold" id="17">
                                          <p:stCondLst>
                                            <p:cond delay="0"/>
                                          </p:stCondLst>
                                        </p:cTn>
                                        <p:tgtEl>
                                          <p:spTgt spid="1049545">
                                            <p:txEl>
                                              <p:charRg st="96" end="111"/>
                                            </p:txEl>
                                          </p:spTgt>
                                        </p:tgtEl>
                                        <p:attrNameLst>
                                          <p:attrName>style.visibility</p:attrName>
                                        </p:attrNameLst>
                                      </p:cBhvr>
                                      <p:to>
                                        <p:strVal val="visible"/>
                                      </p:to>
                                    </p:set>
                                    <p:animEffect transition="in" filter="blinds(horizontal)">
                                      <p:cBhvr>
                                        <p:cTn dur="500" id="18"/>
                                        <p:tgtEl>
                                          <p:spTgt spid="1049545">
                                            <p:txEl>
                                              <p:charRg st="96" end="111"/>
                                            </p:txEl>
                                          </p:spTgt>
                                        </p:tgtEl>
                                      </p:cBhvr>
                                    </p:animEffect>
                                  </p:childTnLst>
                                </p:cTn>
                              </p:par>
                            </p:childTnLst>
                          </p:cTn>
                        </p:par>
                      </p:childTnLst>
                    </p:cTn>
                  </p:par>
                  <p:par>
                    <p:cTn fill="hold" id="19" nodeType="clickPar">
                      <p:stCondLst>
                        <p:cond delay="indefinite"/>
                      </p:stCondLst>
                      <p:childTnLst>
                        <p:par>
                          <p:cTn fill="hold" id="20" nodeType="withGroup">
                            <p:stCondLst>
                              <p:cond delay="0"/>
                            </p:stCondLst>
                            <p:childTnLst>
                              <p:par>
                                <p:cTn fill="hold" id="21" nodeType="clickEffect" presetClass="entr" presetID="3" presetSubtype="10">
                                  <p:stCondLst>
                                    <p:cond delay="0"/>
                                  </p:stCondLst>
                                  <p:childTnLst>
                                    <p:set>
                                      <p:cBhvr>
                                        <p:cTn dur="1" fill="hold" id="22">
                                          <p:stCondLst>
                                            <p:cond delay="0"/>
                                          </p:stCondLst>
                                        </p:cTn>
                                        <p:tgtEl>
                                          <p:spTgt spid="1049545">
                                            <p:txEl>
                                              <p:charRg st="111" end="149"/>
                                            </p:txEl>
                                          </p:spTgt>
                                        </p:tgtEl>
                                        <p:attrNameLst>
                                          <p:attrName>style.visibility</p:attrName>
                                        </p:attrNameLst>
                                      </p:cBhvr>
                                      <p:to>
                                        <p:strVal val="visible"/>
                                      </p:to>
                                    </p:set>
                                    <p:animEffect transition="in" filter="blinds(horizontal)">
                                      <p:cBhvr>
                                        <p:cTn dur="500" id="23"/>
                                        <p:tgtEl>
                                          <p:spTgt spid="1049545">
                                            <p:txEl>
                                              <p:charRg st="111" end="149"/>
                                            </p:txEl>
                                          </p:spTgt>
                                        </p:tgtEl>
                                      </p:cBhvr>
                                    </p:animEffect>
                                  </p:childTnLst>
                                </p:cTn>
                              </p:par>
                              <p:par>
                                <p:cTn fill="hold" id="24" nodeType="withEffect" presetClass="entr" presetID="3" presetSubtype="10">
                                  <p:stCondLst>
                                    <p:cond delay="0"/>
                                  </p:stCondLst>
                                  <p:childTnLst>
                                    <p:set>
                                      <p:cBhvr>
                                        <p:cTn dur="1" fill="hold" id="25">
                                          <p:stCondLst>
                                            <p:cond delay="0"/>
                                          </p:stCondLst>
                                        </p:cTn>
                                        <p:tgtEl>
                                          <p:spTgt spid="1049545">
                                            <p:txEl>
                                              <p:charRg st="149" end="183"/>
                                            </p:txEl>
                                          </p:spTgt>
                                        </p:tgtEl>
                                        <p:attrNameLst>
                                          <p:attrName>style.visibility</p:attrName>
                                        </p:attrNameLst>
                                      </p:cBhvr>
                                      <p:to>
                                        <p:strVal val="visible"/>
                                      </p:to>
                                    </p:set>
                                    <p:animEffect transition="in" filter="blinds(horizontal)">
                                      <p:cBhvr>
                                        <p:cTn dur="500" id="26"/>
                                        <p:tgtEl>
                                          <p:spTgt spid="1049545">
                                            <p:txEl>
                                              <p:charRg st="149" end="183"/>
                                            </p:txEl>
                                          </p:spTgt>
                                        </p:tgtEl>
                                      </p:cBhvr>
                                    </p:animEffect>
                                  </p:childTnLst>
                                </p:cTn>
                              </p:par>
                              <p:par>
                                <p:cTn fill="hold" id="27" nodeType="withEffect" presetClass="entr" presetID="3" presetSubtype="10">
                                  <p:stCondLst>
                                    <p:cond delay="0"/>
                                  </p:stCondLst>
                                  <p:childTnLst>
                                    <p:set>
                                      <p:cBhvr>
                                        <p:cTn dur="1" fill="hold" id="28">
                                          <p:stCondLst>
                                            <p:cond delay="0"/>
                                          </p:stCondLst>
                                        </p:cTn>
                                        <p:tgtEl>
                                          <p:spTgt spid="1049545">
                                            <p:txEl>
                                              <p:charRg st="183" end="193"/>
                                            </p:txEl>
                                          </p:spTgt>
                                        </p:tgtEl>
                                        <p:attrNameLst>
                                          <p:attrName>style.visibility</p:attrName>
                                        </p:attrNameLst>
                                      </p:cBhvr>
                                      <p:to>
                                        <p:strVal val="visible"/>
                                      </p:to>
                                    </p:set>
                                    <p:animEffect transition="in" filter="blinds(horizontal)">
                                      <p:cBhvr>
                                        <p:cTn dur="500" id="29"/>
                                        <p:tgtEl>
                                          <p:spTgt spid="1049545">
                                            <p:txEl>
                                              <p:charRg st="183" end="193"/>
                                            </p:txEl>
                                          </p:spTgt>
                                        </p:tgtEl>
                                      </p:cBhvr>
                                    </p:animEffect>
                                  </p:childTnLst>
                                </p:cTn>
                              </p:par>
                              <p:par>
                                <p:cTn fill="hold" id="30" nodeType="withEffect" presetClass="entr" presetID="3" presetSubtype="10">
                                  <p:stCondLst>
                                    <p:cond delay="0"/>
                                  </p:stCondLst>
                                  <p:childTnLst>
                                    <p:set>
                                      <p:cBhvr>
                                        <p:cTn dur="1" fill="hold" id="31">
                                          <p:stCondLst>
                                            <p:cond delay="0"/>
                                          </p:stCondLst>
                                        </p:cTn>
                                        <p:tgtEl>
                                          <p:spTgt spid="1049545">
                                            <p:txEl>
                                              <p:charRg st="193" end="203"/>
                                            </p:txEl>
                                          </p:spTgt>
                                        </p:tgtEl>
                                        <p:attrNameLst>
                                          <p:attrName>style.visibility</p:attrName>
                                        </p:attrNameLst>
                                      </p:cBhvr>
                                      <p:to>
                                        <p:strVal val="visible"/>
                                      </p:to>
                                    </p:set>
                                    <p:animEffect transition="in" filter="blinds(horizontal)">
                                      <p:cBhvr>
                                        <p:cTn dur="500" id="32"/>
                                        <p:tgtEl>
                                          <p:spTgt spid="1049545">
                                            <p:txEl>
                                              <p:charRg st="193" end="203"/>
                                            </p:txEl>
                                          </p:spTgt>
                                        </p:tgtEl>
                                      </p:cBhvr>
                                    </p:animEffect>
                                  </p:childTnLst>
                                </p:cTn>
                              </p:par>
                              <p:par>
                                <p:cTn fill="hold" id="33" nodeType="withEffect" presetClass="entr" presetID="3" presetSubtype="10">
                                  <p:stCondLst>
                                    <p:cond delay="0"/>
                                  </p:stCondLst>
                                  <p:childTnLst>
                                    <p:set>
                                      <p:cBhvr>
                                        <p:cTn dur="1" fill="hold" id="34">
                                          <p:stCondLst>
                                            <p:cond delay="0"/>
                                          </p:stCondLst>
                                        </p:cTn>
                                        <p:tgtEl>
                                          <p:spTgt spid="1049545">
                                            <p:txEl>
                                              <p:charRg st="203" end="214"/>
                                            </p:txEl>
                                          </p:spTgt>
                                        </p:tgtEl>
                                        <p:attrNameLst>
                                          <p:attrName>style.visibility</p:attrName>
                                        </p:attrNameLst>
                                      </p:cBhvr>
                                      <p:to>
                                        <p:strVal val="visible"/>
                                      </p:to>
                                    </p:set>
                                    <p:animEffect transition="in" filter="blinds(horizontal)">
                                      <p:cBhvr>
                                        <p:cTn dur="500" id="35"/>
                                        <p:tgtEl>
                                          <p:spTgt spid="1049545">
                                            <p:txEl>
                                              <p:charRg st="203" end="214"/>
                                            </p:txEl>
                                          </p:spTgt>
                                        </p:tgtEl>
                                      </p:cBhvr>
                                    </p:animEffect>
                                  </p:childTnLst>
                                </p:cTn>
                              </p:par>
                              <p:par>
                                <p:cTn fill="hold" id="36" nodeType="withEffect" presetClass="entr" presetID="3" presetSubtype="10">
                                  <p:stCondLst>
                                    <p:cond delay="0"/>
                                  </p:stCondLst>
                                  <p:childTnLst>
                                    <p:set>
                                      <p:cBhvr>
                                        <p:cTn dur="1" fill="hold" id="37">
                                          <p:stCondLst>
                                            <p:cond delay="0"/>
                                          </p:stCondLst>
                                        </p:cTn>
                                        <p:tgtEl>
                                          <p:spTgt spid="1049545">
                                            <p:txEl>
                                              <p:charRg st="214" end="226"/>
                                            </p:txEl>
                                          </p:spTgt>
                                        </p:tgtEl>
                                        <p:attrNameLst>
                                          <p:attrName>style.visibility</p:attrName>
                                        </p:attrNameLst>
                                      </p:cBhvr>
                                      <p:to>
                                        <p:strVal val="visible"/>
                                      </p:to>
                                    </p:set>
                                    <p:animEffect transition="in" filter="blinds(horizontal)">
                                      <p:cBhvr>
                                        <p:cTn dur="500" id="38"/>
                                        <p:tgtEl>
                                          <p:spTgt spid="1049545">
                                            <p:txEl>
                                              <p:charRg st="214" end="226"/>
                                            </p:txEl>
                                          </p:spTgt>
                                        </p:tgtEl>
                                      </p:cBhvr>
                                    </p:animEffect>
                                  </p:childTnLst>
                                </p:cTn>
                              </p:par>
                            </p:childTnLst>
                          </p:cTn>
                        </p:par>
                      </p:childTnLst>
                    </p:cTn>
                  </p:par>
                  <p:par>
                    <p:cTn fill="hold" id="39" nodeType="clickPar">
                      <p:stCondLst>
                        <p:cond delay="indefinite"/>
                      </p:stCondLst>
                      <p:childTnLst>
                        <p:par>
                          <p:cTn fill="hold" id="40" nodeType="withGroup">
                            <p:stCondLst>
                              <p:cond delay="0"/>
                            </p:stCondLst>
                            <p:childTnLst>
                              <p:par>
                                <p:cTn fill="hold" id="41" nodeType="clickEffect" presetClass="entr" presetID="3" presetSubtype="10">
                                  <p:stCondLst>
                                    <p:cond delay="0"/>
                                  </p:stCondLst>
                                  <p:childTnLst>
                                    <p:set>
                                      <p:cBhvr>
                                        <p:cTn dur="1" fill="hold" id="42">
                                          <p:stCondLst>
                                            <p:cond delay="0"/>
                                          </p:stCondLst>
                                        </p:cTn>
                                        <p:tgtEl>
                                          <p:spTgt spid="1049545">
                                            <p:txEl>
                                              <p:charRg st="226" end="239"/>
                                            </p:txEl>
                                          </p:spTgt>
                                        </p:tgtEl>
                                        <p:attrNameLst>
                                          <p:attrName>style.visibility</p:attrName>
                                        </p:attrNameLst>
                                      </p:cBhvr>
                                      <p:to>
                                        <p:strVal val="visible"/>
                                      </p:to>
                                    </p:set>
                                    <p:animEffect transition="in" filter="blinds(horizontal)">
                                      <p:cBhvr>
                                        <p:cTn dur="500" id="43"/>
                                        <p:tgtEl>
                                          <p:spTgt spid="1049545">
                                            <p:txEl>
                                              <p:charRg st="226" end="239"/>
                                            </p:txEl>
                                          </p:spTgt>
                                        </p:tgtEl>
                                      </p:cBhvr>
                                    </p:animEffect>
                                  </p:childTnLst>
                                </p:cTn>
                              </p:par>
                              <p:par>
                                <p:cTn fill="hold" id="44" nodeType="withEffect" presetClass="entr" presetID="3" presetSubtype="10">
                                  <p:stCondLst>
                                    <p:cond delay="0"/>
                                  </p:stCondLst>
                                  <p:childTnLst>
                                    <p:set>
                                      <p:cBhvr>
                                        <p:cTn dur="1" fill="hold" id="45">
                                          <p:stCondLst>
                                            <p:cond delay="0"/>
                                          </p:stCondLst>
                                        </p:cTn>
                                        <p:tgtEl>
                                          <p:spTgt spid="1049545">
                                            <p:txEl>
                                              <p:charRg st="239" end="286"/>
                                            </p:txEl>
                                          </p:spTgt>
                                        </p:tgtEl>
                                        <p:attrNameLst>
                                          <p:attrName>style.visibility</p:attrName>
                                        </p:attrNameLst>
                                      </p:cBhvr>
                                      <p:to>
                                        <p:strVal val="visible"/>
                                      </p:to>
                                    </p:set>
                                    <p:animEffect transition="in" filter="blinds(horizontal)">
                                      <p:cBhvr>
                                        <p:cTn dur="500" id="46"/>
                                        <p:tgtEl>
                                          <p:spTgt spid="1049545">
                                            <p:txEl>
                                              <p:charRg st="239" end="286"/>
                                            </p:txEl>
                                          </p:spTgt>
                                        </p:tgtEl>
                                      </p:cBhvr>
                                    </p:animEffect>
                                  </p:childTnLst>
                                </p:cTn>
                              </p:par>
                              <p:par>
                                <p:cTn fill="hold" id="47" nodeType="withEffect" presetClass="entr" presetID="3" presetSubtype="10">
                                  <p:stCondLst>
                                    <p:cond delay="0"/>
                                  </p:stCondLst>
                                  <p:childTnLst>
                                    <p:set>
                                      <p:cBhvr>
                                        <p:cTn dur="1" fill="hold" id="48">
                                          <p:stCondLst>
                                            <p:cond delay="0"/>
                                          </p:stCondLst>
                                        </p:cTn>
                                        <p:tgtEl>
                                          <p:spTgt spid="1049545">
                                            <p:txEl>
                                              <p:charRg st="286" end="314"/>
                                            </p:txEl>
                                          </p:spTgt>
                                        </p:tgtEl>
                                        <p:attrNameLst>
                                          <p:attrName>style.visibility</p:attrName>
                                        </p:attrNameLst>
                                      </p:cBhvr>
                                      <p:to>
                                        <p:strVal val="visible"/>
                                      </p:to>
                                    </p:set>
                                    <p:animEffect transition="in" filter="blinds(horizontal)">
                                      <p:cBhvr>
                                        <p:cTn dur="500" id="49"/>
                                        <p:tgtEl>
                                          <p:spTgt spid="1049545">
                                            <p:txEl>
                                              <p:charRg st="286" end="314"/>
                                            </p:txEl>
                                          </p:spTgt>
                                        </p:tgtEl>
                                      </p:cBhvr>
                                    </p:animEffect>
                                  </p:childTnLst>
                                </p:cTn>
                              </p:par>
                              <p:par>
                                <p:cTn fill="hold" id="50" nodeType="withEffect" presetClass="entr" presetID="3" presetSubtype="10">
                                  <p:stCondLst>
                                    <p:cond delay="0"/>
                                  </p:stCondLst>
                                  <p:childTnLst>
                                    <p:set>
                                      <p:cBhvr>
                                        <p:cTn dur="1" fill="hold" id="51">
                                          <p:stCondLst>
                                            <p:cond delay="0"/>
                                          </p:stCondLst>
                                        </p:cTn>
                                        <p:tgtEl>
                                          <p:spTgt spid="1049545">
                                            <p:txEl>
                                              <p:charRg st="314" end="346"/>
                                            </p:txEl>
                                          </p:spTgt>
                                        </p:tgtEl>
                                        <p:attrNameLst>
                                          <p:attrName>style.visibility</p:attrName>
                                        </p:attrNameLst>
                                      </p:cBhvr>
                                      <p:to>
                                        <p:strVal val="visible"/>
                                      </p:to>
                                    </p:set>
                                    <p:animEffect transition="in" filter="blinds(horizontal)">
                                      <p:cBhvr>
                                        <p:cTn dur="500" id="52"/>
                                        <p:tgtEl>
                                          <p:spTgt spid="1049545">
                                            <p:txEl>
                                              <p:charRg st="314" end="3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showMasterSp="1">
  <p:cSld>
    <p:spTree>
      <p:nvGrpSpPr>
        <p:cNvPr id="401" name=""/>
        <p:cNvGrpSpPr/>
        <p:nvPr/>
      </p:nvGrpSpPr>
      <p:grpSpPr>
        <a:xfrm rot="0">
          <a:off x="0" y="0"/>
          <a:ext cx="0" cy="0"/>
          <a:chOff x="0" y="0"/>
          <a:chExt cx="0" cy="0"/>
        </a:xfrm>
      </p:grpSpPr>
      <p:sp>
        <p:nvSpPr>
          <p:cNvPr id="1049549" name="标题 366593"/>
          <p:cNvSpPr/>
          <p:nvPr>
            <p:ph type="title" sz="full" idx="0"/>
          </p:nvPr>
        </p:nvSpPr>
        <p:spPr>
          <a:xfrm rot="0">
            <a:off x="1171575" y="-9525"/>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lang="en-US"/>
              <a:t> </a:t>
            </a:r>
            <a:r>
              <a:rPr altLang="en-US" lang="zh-CN">
                <a:solidFill>
                  <a:srgbClr val="0000FF"/>
                </a:solidFill>
              </a:rPr>
              <a:t>5.4.1 程序调试概述</a:t>
            </a:r>
          </a:p>
        </p:txBody>
      </p:sp>
      <p:sp>
        <p:nvSpPr>
          <p:cNvPr id="1049550" name="文本占位符 366594"/>
          <p:cNvSpPr/>
          <p:nvPr>
            <p:ph type="body" sz="full" idx="1"/>
          </p:nvPr>
        </p:nvSpPr>
        <p:spPr>
          <a:xfrm rot="0">
            <a:off x="611187" y="1196975"/>
            <a:ext cx="8532812"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20000"/>
              </a:lnSpc>
              <a:buNone/>
            </a:pPr>
            <a:r>
              <a:rPr altLang="zh-CN" sz="2400" lang="en-US"/>
              <a:t>Matlab</a:t>
            </a:r>
            <a:r>
              <a:rPr altLang="en-US" sz="2400" lang="zh-CN"/>
              <a:t>对程序逻辑错误时无能为力的，不会给出任何提示信息。可以通过</a:t>
            </a:r>
          </a:p>
          <a:p>
            <a:pPr eaLnBrk="1" hangingPunct="1" latinLnBrk="1" lvl="0">
              <a:lnSpc>
                <a:spcPct val="120000"/>
              </a:lnSpc>
              <a:buNone/>
            </a:pPr>
            <a:r>
              <a:rPr altLang="en-US" sz="2400" lang="zh-CN"/>
              <a:t>调试手段来发现。</a:t>
            </a:r>
          </a:p>
          <a:p>
            <a:pPr eaLnBrk="1" hangingPunct="1" latinLnBrk="1" lvl="0">
              <a:lnSpc>
                <a:spcPct val="120000"/>
              </a:lnSpc>
              <a:buNone/>
            </a:pPr>
            <a:r>
              <a:rPr altLang="en-US" sz="2400" lang="zh-CN"/>
              <a:t>采取的方法如下：</a:t>
            </a:r>
          </a:p>
          <a:p>
            <a:pPr eaLnBrk="1" hangingPunct="1" latinLnBrk="1" lvl="0">
              <a:lnSpc>
                <a:spcPct val="120000"/>
              </a:lnSpc>
              <a:buNone/>
            </a:pPr>
            <a:r>
              <a:rPr altLang="zh-CN" sz="2400" lang="en-US"/>
              <a:t>① </a:t>
            </a:r>
            <a:r>
              <a:rPr altLang="en-US" sz="2400" lang="zh-CN"/>
              <a:t>将程序的一些主要中间结果输出到命令窗口，从而确定错误的区段。</a:t>
            </a:r>
          </a:p>
          <a:p>
            <a:pPr eaLnBrk="1" hangingPunct="1" latinLnBrk="1" lvl="0">
              <a:lnSpc>
                <a:spcPct val="120000"/>
              </a:lnSpc>
              <a:buNone/>
            </a:pPr>
            <a:r>
              <a:rPr altLang="zh-CN" sz="2400" lang="en-US"/>
              <a:t>② </a:t>
            </a:r>
            <a:r>
              <a:rPr altLang="en-US" sz="2400" lang="zh-CN"/>
              <a:t>使用</a:t>
            </a:r>
            <a:r>
              <a:rPr altLang="zh-CN" sz="2400" lang="en-US"/>
              <a:t>Matlab</a:t>
            </a:r>
            <a:r>
              <a:rPr altLang="en-US" sz="2400" lang="zh-CN"/>
              <a:t>的调试菜单</a:t>
            </a:r>
            <a:r>
              <a:rPr altLang="zh-CN" sz="2400" lang="en-US"/>
              <a:t>(debug</a:t>
            </a:r>
            <a:r>
              <a:rPr altLang="en-US" sz="2400" lang="zh-CN"/>
              <a:t>），通过图像界面操作来实现程序调试。</a:t>
            </a:r>
          </a:p>
          <a:p>
            <a:pPr eaLnBrk="1" hangingPunct="1" latinLnBrk="1" lvl="0">
              <a:lnSpc>
                <a:spcPct val="120000"/>
              </a:lnSpc>
              <a:buNone/>
            </a:pPr>
            <a:r>
              <a:rPr altLang="zh-CN" sz="2400" lang="en-US"/>
              <a:t>③ </a:t>
            </a:r>
            <a:r>
              <a:rPr altLang="en-US" sz="2400" lang="zh-CN"/>
              <a:t>或使用命令方式来实现程序调试。</a:t>
            </a:r>
          </a:p>
        </p:txBody>
      </p:sp>
      <p:pic>
        <p:nvPicPr>
          <p:cNvPr id="2097217" name="图片 366595"/>
          <p:cNvPicPr>
            <a:picLocks/>
          </p:cNvPicPr>
          <p:nvPr/>
        </p:nvPicPr>
        <p:blipFill>
          <a:blip xmlns:r="http://schemas.openxmlformats.org/officeDocument/2006/relationships" r:embed="rId1"/>
          <a:srcRect l="0" t="0" r="0" b="0"/>
          <a:stretch>
            <a:fillRect/>
          </a:stretch>
        </p:blipFill>
        <p:spPr>
          <a:xfrm rot="0">
            <a:off x="4032250" y="3141662"/>
            <a:ext cx="4608512" cy="3027362"/>
          </a:xfrm>
          <a:prstGeom prst="rect"/>
          <a:noFill/>
          <a:ln>
            <a:noFill/>
          </a:ln>
        </p:spPr>
      </p:pic>
      <p:sp>
        <p:nvSpPr>
          <p:cNvPr id="1049551"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552"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553"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153</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550">
                                            <p:txEl>
                                              <p:charRg st="0" end="36"/>
                                            </p:txEl>
                                          </p:spTgt>
                                        </p:tgtEl>
                                        <p:attrNameLst>
                                          <p:attrName>style.visibility</p:attrName>
                                        </p:attrNameLst>
                                      </p:cBhvr>
                                      <p:to>
                                        <p:strVal val="visible"/>
                                      </p:to>
                                    </p:set>
                                    <p:animEffect transition="in" filter="blinds(horizontal)">
                                      <p:cBhvr>
                                        <p:cTn dur="500" id="7"/>
                                        <p:tgtEl>
                                          <p:spTgt spid="1049550">
                                            <p:txEl>
                                              <p:charRg st="0" end="36"/>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550">
                                            <p:txEl>
                                              <p:charRg st="36" end="45"/>
                                            </p:txEl>
                                          </p:spTgt>
                                        </p:tgtEl>
                                        <p:attrNameLst>
                                          <p:attrName>style.visibility</p:attrName>
                                        </p:attrNameLst>
                                      </p:cBhvr>
                                      <p:to>
                                        <p:strVal val="visible"/>
                                      </p:to>
                                    </p:set>
                                    <p:animEffect transition="in" filter="blinds(horizontal)">
                                      <p:cBhvr>
                                        <p:cTn dur="500" id="10"/>
                                        <p:tgtEl>
                                          <p:spTgt spid="1049550">
                                            <p:txEl>
                                              <p:charRg st="36" end="45"/>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1049550">
                                            <p:txEl>
                                              <p:charRg st="45" end="54"/>
                                            </p:txEl>
                                          </p:spTgt>
                                        </p:tgtEl>
                                        <p:attrNameLst>
                                          <p:attrName>style.visibility</p:attrName>
                                        </p:attrNameLst>
                                      </p:cBhvr>
                                      <p:to>
                                        <p:strVal val="visible"/>
                                      </p:to>
                                    </p:set>
                                    <p:animEffect transition="in" filter="blinds(horizontal)">
                                      <p:cBhvr>
                                        <p:cTn dur="500" id="15"/>
                                        <p:tgtEl>
                                          <p:spTgt spid="1049550">
                                            <p:txEl>
                                              <p:charRg st="45" end="54"/>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550">
                                            <p:txEl>
                                              <p:charRg st="54" end="87"/>
                                            </p:txEl>
                                          </p:spTgt>
                                        </p:tgtEl>
                                        <p:attrNameLst>
                                          <p:attrName>style.visibility</p:attrName>
                                        </p:attrNameLst>
                                      </p:cBhvr>
                                      <p:to>
                                        <p:strVal val="visible"/>
                                      </p:to>
                                    </p:set>
                                    <p:animEffect transition="in" filter="blinds(horizontal)">
                                      <p:cBhvr>
                                        <p:cTn dur="500" id="18"/>
                                        <p:tgtEl>
                                          <p:spTgt spid="1049550">
                                            <p:txEl>
                                              <p:charRg st="54" end="87"/>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550">
                                            <p:txEl>
                                              <p:charRg st="87" end="127"/>
                                            </p:txEl>
                                          </p:spTgt>
                                        </p:tgtEl>
                                        <p:attrNameLst>
                                          <p:attrName>style.visibility</p:attrName>
                                        </p:attrNameLst>
                                      </p:cBhvr>
                                      <p:to>
                                        <p:strVal val="visible"/>
                                      </p:to>
                                    </p:set>
                                    <p:animEffect transition="in" filter="blinds(horizontal)">
                                      <p:cBhvr>
                                        <p:cTn dur="500" id="21"/>
                                        <p:tgtEl>
                                          <p:spTgt spid="1049550">
                                            <p:txEl>
                                              <p:charRg st="87" end="127"/>
                                            </p:txEl>
                                          </p:spTgt>
                                        </p:tgtEl>
                                      </p:cBhvr>
                                    </p:animEffect>
                                  </p:childTnLst>
                                </p:cTn>
                              </p:par>
                              <p:par>
                                <p:cTn fill="hold" id="22" nodeType="withEffect" presetClass="entr" presetID="3" presetSubtype="10">
                                  <p:stCondLst>
                                    <p:cond delay="0"/>
                                  </p:stCondLst>
                                  <p:childTnLst>
                                    <p:set>
                                      <p:cBhvr>
                                        <p:cTn dur="1" fill="hold" id="23">
                                          <p:stCondLst>
                                            <p:cond delay="0"/>
                                          </p:stCondLst>
                                        </p:cTn>
                                        <p:tgtEl>
                                          <p:spTgt spid="1049550">
                                            <p:txEl>
                                              <p:charRg st="127" end="145"/>
                                            </p:txEl>
                                          </p:spTgt>
                                        </p:tgtEl>
                                        <p:attrNameLst>
                                          <p:attrName>style.visibility</p:attrName>
                                        </p:attrNameLst>
                                      </p:cBhvr>
                                      <p:to>
                                        <p:strVal val="visible"/>
                                      </p:to>
                                    </p:set>
                                    <p:animEffect transition="in" filter="blinds(horizontal)">
                                      <p:cBhvr>
                                        <p:cTn dur="500" id="24"/>
                                        <p:tgtEl>
                                          <p:spTgt spid="1049550">
                                            <p:txEl>
                                              <p:charRg st="127" end="145"/>
                                            </p:txEl>
                                          </p:spTgt>
                                        </p:tgtEl>
                                      </p:cBhvr>
                                    </p:animEffect>
                                  </p:childTnLst>
                                </p:cTn>
                              </p:par>
                            </p:childTnLst>
                          </p:cTn>
                        </p:par>
                      </p:childTnLst>
                    </p:cTn>
                  </p:par>
                  <p:par>
                    <p:cTn fill="hold" id="25" nodeType="clickPar">
                      <p:stCondLst>
                        <p:cond delay="indefinite"/>
                      </p:stCondLst>
                      <p:childTnLst>
                        <p:par>
                          <p:cTn fill="hold" id="26" nodeType="withGroup">
                            <p:stCondLst>
                              <p:cond delay="0"/>
                            </p:stCondLst>
                            <p:childTnLst>
                              <p:par>
                                <p:cTn fill="hold" id="27" nodeType="clickEffect" presetClass="entr" presetID="22" presetSubtype="1">
                                  <p:stCondLst>
                                    <p:cond delay="0"/>
                                  </p:stCondLst>
                                  <p:childTnLst>
                                    <p:set>
                                      <p:cBhvr>
                                        <p:cTn dur="1" fill="hold" id="28">
                                          <p:stCondLst>
                                            <p:cond delay="0"/>
                                          </p:stCondLst>
                                        </p:cTn>
                                        <p:tgtEl>
                                          <p:spTgt spid="2097217"/>
                                        </p:tgtEl>
                                        <p:attrNameLst>
                                          <p:attrName>style.visibility</p:attrName>
                                        </p:attrNameLst>
                                      </p:cBhvr>
                                      <p:to>
                                        <p:strVal val="visible"/>
                                      </p:to>
                                    </p:set>
                                    <p:animEffect transition="in" filter="wipe(up)">
                                      <p:cBhvr>
                                        <p:cTn dur="500" id="29"/>
                                        <p:tgtEl>
                                          <p:spTgt spid="2097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showMasterSp="1">
  <p:cSld>
    <p:spTree>
      <p:nvGrpSpPr>
        <p:cNvPr id="402" name=""/>
        <p:cNvGrpSpPr/>
        <p:nvPr/>
      </p:nvGrpSpPr>
      <p:grpSpPr>
        <a:xfrm rot="0">
          <a:off x="0" y="0"/>
          <a:ext cx="0" cy="0"/>
          <a:chOff x="0" y="0"/>
          <a:chExt cx="0" cy="0"/>
        </a:xfrm>
      </p:grpSpPr>
      <p:sp>
        <p:nvSpPr>
          <p:cNvPr id="1049554" name="标题 367617"/>
          <p:cNvSpPr/>
          <p:nvPr>
            <p:ph type="title" sz="full" idx="0"/>
          </p:nvPr>
        </p:nvSpPr>
        <p:spPr>
          <a:xfrm rot="0">
            <a:off x="1106487" y="-79375"/>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sz="1800" lang="en-US"/>
              <a:t>5.4.2 Matlab</a:t>
            </a:r>
            <a:r>
              <a:rPr altLang="en-US" sz="1800" lang="zh-CN"/>
              <a:t>调试菜单</a:t>
            </a:r>
          </a:p>
        </p:txBody>
      </p:sp>
      <p:sp>
        <p:nvSpPr>
          <p:cNvPr id="1049555" name="文本占位符 367618"/>
          <p:cNvSpPr/>
          <p:nvPr>
            <p:ph type="body" sz="full" idx="1"/>
          </p:nvPr>
        </p:nvSpPr>
        <p:spPr>
          <a:xfrm rot="0">
            <a:off x="5430837" y="4473575"/>
            <a:ext cx="3344862" cy="143986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1800" lang="en-US"/>
              <a:t> 2. </a:t>
            </a:r>
            <a:r>
              <a:rPr altLang="en-US" sz="1800" lang="zh-CN"/>
              <a:t>断点操作</a:t>
            </a:r>
          </a:p>
          <a:p>
            <a:pPr eaLnBrk="1" hangingPunct="1" latinLnBrk="1" lvl="0">
              <a:buNone/>
            </a:pPr>
            <a:r>
              <a:rPr altLang="en-US" sz="1800" lang="zh-CN"/>
              <a:t> </a:t>
            </a:r>
            <a:r>
              <a:rPr altLang="zh-CN" sz="1800" lang="en-US"/>
              <a:t>stop if error/warnings: </a:t>
            </a:r>
            <a:r>
              <a:rPr altLang="en-US" sz="1800" lang="zh-CN"/>
              <a:t>在程序</a:t>
            </a:r>
          </a:p>
          <a:p>
            <a:pPr eaLnBrk="1" hangingPunct="1" latinLnBrk="1" lvl="0">
              <a:buNone/>
            </a:pPr>
            <a:r>
              <a:rPr altLang="en-US" sz="1800" lang="zh-CN"/>
              <a:t>执行出现错误或警告时，停止</a:t>
            </a:r>
          </a:p>
          <a:p>
            <a:pPr eaLnBrk="1" hangingPunct="1" latinLnBrk="1" lvl="0">
              <a:buNone/>
            </a:pPr>
            <a:r>
              <a:rPr altLang="en-US" sz="1800" lang="zh-CN"/>
              <a:t>程序运行，进入调试状态。</a:t>
            </a:r>
          </a:p>
        </p:txBody>
      </p:sp>
      <p:pic>
        <p:nvPicPr>
          <p:cNvPr id="2097218" name="图片 367619"/>
          <p:cNvPicPr>
            <a:picLocks/>
          </p:cNvPicPr>
          <p:nvPr/>
        </p:nvPicPr>
        <p:blipFill>
          <a:blip xmlns:r="http://schemas.openxmlformats.org/officeDocument/2006/relationships" r:embed="rId1"/>
          <a:srcRect l="0" t="0" r="0" b="0"/>
          <a:stretch>
            <a:fillRect/>
          </a:stretch>
        </p:blipFill>
        <p:spPr>
          <a:xfrm rot="0">
            <a:off x="1727200" y="1233487"/>
            <a:ext cx="4608512" cy="3027362"/>
          </a:xfrm>
          <a:prstGeom prst="rect"/>
          <a:noFill/>
          <a:ln>
            <a:noFill/>
          </a:ln>
        </p:spPr>
      </p:pic>
      <p:sp>
        <p:nvSpPr>
          <p:cNvPr id="1049556" name="矩形 367620"/>
          <p:cNvSpPr/>
          <p:nvPr/>
        </p:nvSpPr>
        <p:spPr>
          <a:xfrm rot="0">
            <a:off x="503237" y="4462462"/>
            <a:ext cx="4500562" cy="16668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609600" latinLnBrk="1" lvl="0" marL="609600">
              <a:buNone/>
            </a:pPr>
            <a:r>
              <a:rPr altLang="zh-CN" sz="1800" lang="en-US"/>
              <a:t> 1</a:t>
            </a:r>
            <a:r>
              <a:rPr altLang="en-US" sz="1800" lang="zh-CN">
                <a:latin typeface="Arial" pitchFamily="34" charset="0"/>
              </a:rPr>
              <a:t>、控制单步运行</a:t>
            </a:r>
          </a:p>
          <a:p>
            <a:pPr eaLnBrk="1" hangingPunct="1" indent="-609600" latinLnBrk="1" lvl="0" marL="609600">
              <a:buNone/>
            </a:pPr>
            <a:r>
              <a:rPr altLang="en-US" sz="1800" lang="zh-CN">
                <a:latin typeface="Arial" pitchFamily="34" charset="0"/>
              </a:rPr>
              <a:t> </a:t>
            </a:r>
            <a:r>
              <a:rPr altLang="zh-CN" sz="1800" lang="en-US"/>
              <a:t>step</a:t>
            </a:r>
            <a:r>
              <a:rPr altLang="en-US" sz="1800" lang="zh-CN">
                <a:latin typeface="Arial" pitchFamily="34" charset="0"/>
              </a:rPr>
              <a:t>：单步运行，不进入函数；</a:t>
            </a:r>
          </a:p>
          <a:p>
            <a:pPr eaLnBrk="1" hangingPunct="1" indent="-609600" latinLnBrk="1" lvl="0" marL="609600">
              <a:buNone/>
            </a:pPr>
            <a:r>
              <a:rPr altLang="en-US" sz="1800" lang="zh-CN">
                <a:latin typeface="Arial" pitchFamily="34" charset="0"/>
              </a:rPr>
              <a:t> </a:t>
            </a:r>
            <a:r>
              <a:rPr altLang="zh-CN" sz="1800" lang="en-US"/>
              <a:t>step in: </a:t>
            </a:r>
            <a:r>
              <a:rPr altLang="en-US" sz="1800" lang="zh-CN">
                <a:latin typeface="Arial" pitchFamily="34" charset="0"/>
              </a:rPr>
              <a:t>单步运行，进入函数；</a:t>
            </a:r>
          </a:p>
          <a:p>
            <a:pPr eaLnBrk="1" hangingPunct="1" indent="-609600" latinLnBrk="1" lvl="0" marL="609600">
              <a:buNone/>
            </a:pPr>
            <a:r>
              <a:rPr altLang="en-US" sz="1800" lang="zh-CN">
                <a:latin typeface="Arial" pitchFamily="34" charset="0"/>
              </a:rPr>
              <a:t> </a:t>
            </a:r>
            <a:r>
              <a:rPr altLang="zh-CN" sz="1800" lang="en-US"/>
              <a:t>step out</a:t>
            </a:r>
            <a:r>
              <a:rPr altLang="en-US" sz="1800" lang="zh-CN">
                <a:latin typeface="Arial" pitchFamily="34" charset="0"/>
              </a:rPr>
              <a:t>：停止单步运行；</a:t>
            </a:r>
          </a:p>
          <a:p>
            <a:pPr eaLnBrk="1" hangingPunct="1" indent="-609600" latinLnBrk="1" lvl="0" marL="609600">
              <a:buNone/>
            </a:pPr>
            <a:r>
              <a:rPr altLang="en-US" sz="1800" lang="zh-CN">
                <a:latin typeface="Arial" pitchFamily="34" charset="0"/>
              </a:rPr>
              <a:t> </a:t>
            </a:r>
            <a:r>
              <a:rPr altLang="zh-CN" sz="1800" lang="en-US"/>
              <a:t>save and run</a:t>
            </a:r>
            <a:r>
              <a:rPr altLang="en-US" sz="1800" lang="zh-CN">
                <a:latin typeface="Arial" pitchFamily="34" charset="0"/>
              </a:rPr>
              <a:t>：存储文件并开始运行。</a:t>
            </a:r>
          </a:p>
        </p:txBody>
      </p:sp>
      <p:sp>
        <p:nvSpPr>
          <p:cNvPr id="104955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lang="zh-CN">
                <a:solidFill>
                  <a:schemeClr val="accent2"/>
                </a:solidFill>
                <a:ea typeface="宋体" pitchFamily="2" charset="-122"/>
              </a:rPr>
              <a:t> </a:t>
            </a:r>
            <a:fld id="{566ABCEB-ACFC-4714-9973-3DA970169C29}" type="datetime1">
              <a:rPr altLang="en-US" lang="zh-CN">
                <a:solidFill>
                  <a:srgbClr val="45516B"/>
                </a:solidFill>
                <a:ea typeface="宋体" pitchFamily="2" charset="-122"/>
              </a:rPr>
              <a:pPr eaLnBrk="1" hangingPunct="1" latinLnBrk="1" lvl="0">
                <a:spcBef>
                  <a:spcPct val="20000"/>
                </a:spcBef>
                <a:buNone/>
              </a:pPr>
              <a:t>2021/9/8</a:t>
            </a:fld>
            <a:endParaRPr altLang="en-US" lang="zh-CN">
              <a:solidFill>
                <a:srgbClr val="45516B"/>
              </a:solidFill>
              <a:ea typeface="宋体" pitchFamily="2" charset="-122"/>
            </a:endParaRPr>
          </a:p>
        </p:txBody>
      </p:sp>
      <p:sp>
        <p:nvSpPr>
          <p:cNvPr id="104955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lang="zh-CN">
                <a:solidFill>
                  <a:srgbClr val="45516B"/>
                </a:solidFill>
                <a:ea typeface="宋体" pitchFamily="2" charset="-122"/>
              </a:rPr>
              <a:t>Application of </a:t>
            </a:r>
            <a:r>
              <a:rPr altLang="zh-CN" lang="zh-CN">
                <a:solidFill>
                  <a:srgbClr val="45516B"/>
                </a:solidFill>
                <a:latin typeface="ESSTIXThirteen" pitchFamily="0" charset="1"/>
                <a:ea typeface="宋体" pitchFamily="2" charset="-122"/>
              </a:rPr>
              <a:t>Matlab Language</a:t>
            </a:r>
          </a:p>
        </p:txBody>
      </p:sp>
      <p:sp>
        <p:nvSpPr>
          <p:cNvPr id="104955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800" lang="zh-CN">
                <a:solidFill>
                  <a:srgbClr val="45516B"/>
                </a:solidFill>
                <a:latin typeface="Arial" pitchFamily="34" charset="0"/>
              </a:rPr>
              <a:pPr algn="r" eaLnBrk="1" hangingPunct="1" indent="0" latinLnBrk="1" lvl="0" marL="0">
                <a:buFont typeface="Arial" pitchFamily="34" charset="0"/>
                <a:buNone/>
              </a:pPr>
              <a:t>154</a:t>
            </a:fld>
            <a:r>
              <a:rPr altLang="zh-CN" sz="18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218"/>
                                        </p:tgtEl>
                                        <p:attrNameLst>
                                          <p:attrName>style.visibility</p:attrName>
                                        </p:attrNameLst>
                                      </p:cBhvr>
                                      <p:to>
                                        <p:strVal val="visible"/>
                                      </p:to>
                                    </p:set>
                                    <p:animEffect transition="in" filter="blinds(horizontal)">
                                      <p:cBhvr>
                                        <p:cTn dur="500" id="7"/>
                                        <p:tgtEl>
                                          <p:spTgt spid="2097218"/>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9556">
                                            <p:txEl>
                                              <p:charRg st="0" end="10"/>
                                            </p:txEl>
                                          </p:spTgt>
                                        </p:tgtEl>
                                        <p:attrNameLst>
                                          <p:attrName>style.visibility</p:attrName>
                                        </p:attrNameLst>
                                      </p:cBhvr>
                                      <p:to>
                                        <p:strVal val="visible"/>
                                      </p:to>
                                    </p:set>
                                    <p:animEffect transition="in" filter="blinds(horizontal)">
                                      <p:cBhvr>
                                        <p:cTn dur="500" id="12"/>
                                        <p:tgtEl>
                                          <p:spTgt spid="1049556">
                                            <p:txEl>
                                              <p:charRg st="0" end="10"/>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9556">
                                            <p:txEl>
                                              <p:charRg st="10" end="28"/>
                                            </p:txEl>
                                          </p:spTgt>
                                        </p:tgtEl>
                                        <p:attrNameLst>
                                          <p:attrName>style.visibility</p:attrName>
                                        </p:attrNameLst>
                                      </p:cBhvr>
                                      <p:to>
                                        <p:strVal val="visible"/>
                                      </p:to>
                                    </p:set>
                                    <p:animEffect transition="in" filter="blinds(horizontal)">
                                      <p:cBhvr>
                                        <p:cTn dur="500" id="15"/>
                                        <p:tgtEl>
                                          <p:spTgt spid="1049556">
                                            <p:txEl>
                                              <p:charRg st="10" end="28"/>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556">
                                            <p:txEl>
                                              <p:charRg st="28" end="49"/>
                                            </p:txEl>
                                          </p:spTgt>
                                        </p:tgtEl>
                                        <p:attrNameLst>
                                          <p:attrName>style.visibility</p:attrName>
                                        </p:attrNameLst>
                                      </p:cBhvr>
                                      <p:to>
                                        <p:strVal val="visible"/>
                                      </p:to>
                                    </p:set>
                                    <p:animEffect transition="in" filter="blinds(horizontal)">
                                      <p:cBhvr>
                                        <p:cTn dur="500" id="18"/>
                                        <p:tgtEl>
                                          <p:spTgt spid="1049556">
                                            <p:txEl>
                                              <p:charRg st="28" end="49"/>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556">
                                            <p:txEl>
                                              <p:charRg st="49" end="67"/>
                                            </p:txEl>
                                          </p:spTgt>
                                        </p:tgtEl>
                                        <p:attrNameLst>
                                          <p:attrName>style.visibility</p:attrName>
                                        </p:attrNameLst>
                                      </p:cBhvr>
                                      <p:to>
                                        <p:strVal val="visible"/>
                                      </p:to>
                                    </p:set>
                                    <p:animEffect transition="in" filter="blinds(horizontal)">
                                      <p:cBhvr>
                                        <p:cTn dur="500" id="21"/>
                                        <p:tgtEl>
                                          <p:spTgt spid="1049556">
                                            <p:txEl>
                                              <p:charRg st="49" end="67"/>
                                            </p:txEl>
                                          </p:spTgt>
                                        </p:tgtEl>
                                      </p:cBhvr>
                                    </p:animEffect>
                                  </p:childTnLst>
                                </p:cTn>
                              </p:par>
                              <p:par>
                                <p:cTn fill="hold" id="22" nodeType="withEffect" presetClass="entr" presetID="3" presetSubtype="10">
                                  <p:stCondLst>
                                    <p:cond delay="0"/>
                                  </p:stCondLst>
                                  <p:childTnLst>
                                    <p:set>
                                      <p:cBhvr>
                                        <p:cTn dur="1" fill="hold" id="23">
                                          <p:stCondLst>
                                            <p:cond delay="0"/>
                                          </p:stCondLst>
                                        </p:cTn>
                                        <p:tgtEl>
                                          <p:spTgt spid="1049556">
                                            <p:txEl>
                                              <p:charRg st="67" end="92"/>
                                            </p:txEl>
                                          </p:spTgt>
                                        </p:tgtEl>
                                        <p:attrNameLst>
                                          <p:attrName>style.visibility</p:attrName>
                                        </p:attrNameLst>
                                      </p:cBhvr>
                                      <p:to>
                                        <p:strVal val="visible"/>
                                      </p:to>
                                    </p:set>
                                    <p:animEffect transition="in" filter="blinds(horizontal)">
                                      <p:cBhvr>
                                        <p:cTn dur="500" id="24"/>
                                        <p:tgtEl>
                                          <p:spTgt spid="1049556">
                                            <p:txEl>
                                              <p:charRg st="67" end="92"/>
                                            </p:txEl>
                                          </p:spTgt>
                                        </p:tgtEl>
                                      </p:cBhvr>
                                    </p:animEffect>
                                  </p:childTnLst>
                                </p:cTn>
                              </p:par>
                            </p:childTnLst>
                          </p:cTn>
                        </p:par>
                      </p:childTnLst>
                    </p:cTn>
                  </p:par>
                  <p:par>
                    <p:cTn fill="hold" id="25" nodeType="clickPar">
                      <p:stCondLst>
                        <p:cond delay="indefinite"/>
                      </p:stCondLst>
                      <p:childTnLst>
                        <p:par>
                          <p:cTn fill="hold" id="26" nodeType="withGroup">
                            <p:stCondLst>
                              <p:cond delay="0"/>
                            </p:stCondLst>
                            <p:childTnLst>
                              <p:par>
                                <p:cTn fill="hold" id="27" nodeType="clickEffect" presetClass="entr" presetID="3" presetSubtype="10">
                                  <p:stCondLst>
                                    <p:cond delay="0"/>
                                  </p:stCondLst>
                                  <p:childTnLst>
                                    <p:set>
                                      <p:cBhvr>
                                        <p:cTn dur="1" fill="hold" id="28">
                                          <p:stCondLst>
                                            <p:cond delay="0"/>
                                          </p:stCondLst>
                                        </p:cTn>
                                        <p:tgtEl>
                                          <p:spTgt spid="1049555">
                                            <p:txEl>
                                              <p:charRg st="0" end="9"/>
                                            </p:txEl>
                                          </p:spTgt>
                                        </p:tgtEl>
                                        <p:attrNameLst>
                                          <p:attrName>style.visibility</p:attrName>
                                        </p:attrNameLst>
                                      </p:cBhvr>
                                      <p:to>
                                        <p:strVal val="visible"/>
                                      </p:to>
                                    </p:set>
                                    <p:animEffect transition="in" filter="blinds(horizontal)">
                                      <p:cBhvr>
                                        <p:cTn dur="500" id="29"/>
                                        <p:tgtEl>
                                          <p:spTgt spid="1049555">
                                            <p:txEl>
                                              <p:charRg st="0" end="9"/>
                                            </p:txEl>
                                          </p:spTgt>
                                        </p:tgtEl>
                                      </p:cBhvr>
                                    </p:animEffect>
                                  </p:childTnLst>
                                </p:cTn>
                              </p:par>
                              <p:par>
                                <p:cTn fill="hold" id="30" nodeType="withEffect" presetClass="entr" presetID="3" presetSubtype="10">
                                  <p:stCondLst>
                                    <p:cond delay="0"/>
                                  </p:stCondLst>
                                  <p:childTnLst>
                                    <p:set>
                                      <p:cBhvr>
                                        <p:cTn dur="1" fill="hold" id="31">
                                          <p:stCondLst>
                                            <p:cond delay="0"/>
                                          </p:stCondLst>
                                        </p:cTn>
                                        <p:tgtEl>
                                          <p:spTgt spid="1049555">
                                            <p:txEl>
                                              <p:charRg st="9" end="38"/>
                                            </p:txEl>
                                          </p:spTgt>
                                        </p:tgtEl>
                                        <p:attrNameLst>
                                          <p:attrName>style.visibility</p:attrName>
                                        </p:attrNameLst>
                                      </p:cBhvr>
                                      <p:to>
                                        <p:strVal val="visible"/>
                                      </p:to>
                                    </p:set>
                                    <p:animEffect transition="in" filter="blinds(horizontal)">
                                      <p:cBhvr>
                                        <p:cTn dur="500" id="32"/>
                                        <p:tgtEl>
                                          <p:spTgt spid="1049555">
                                            <p:txEl>
                                              <p:charRg st="9" end="38"/>
                                            </p:txEl>
                                          </p:spTgt>
                                        </p:tgtEl>
                                      </p:cBhvr>
                                    </p:animEffect>
                                  </p:childTnLst>
                                </p:cTn>
                              </p:par>
                              <p:par>
                                <p:cTn fill="hold" id="33" nodeType="withEffect" presetClass="entr" presetID="3" presetSubtype="10">
                                  <p:stCondLst>
                                    <p:cond delay="0"/>
                                  </p:stCondLst>
                                  <p:childTnLst>
                                    <p:set>
                                      <p:cBhvr>
                                        <p:cTn dur="1" fill="hold" id="34">
                                          <p:stCondLst>
                                            <p:cond delay="0"/>
                                          </p:stCondLst>
                                        </p:cTn>
                                        <p:tgtEl>
                                          <p:spTgt spid="1049555">
                                            <p:txEl>
                                              <p:charRg st="38" end="52"/>
                                            </p:txEl>
                                          </p:spTgt>
                                        </p:tgtEl>
                                        <p:attrNameLst>
                                          <p:attrName>style.visibility</p:attrName>
                                        </p:attrNameLst>
                                      </p:cBhvr>
                                      <p:to>
                                        <p:strVal val="visible"/>
                                      </p:to>
                                    </p:set>
                                    <p:animEffect transition="in" filter="blinds(horizontal)">
                                      <p:cBhvr>
                                        <p:cTn dur="500" id="35"/>
                                        <p:tgtEl>
                                          <p:spTgt spid="1049555">
                                            <p:txEl>
                                              <p:charRg st="38" end="52"/>
                                            </p:txEl>
                                          </p:spTgt>
                                        </p:tgtEl>
                                      </p:cBhvr>
                                    </p:animEffect>
                                  </p:childTnLst>
                                </p:cTn>
                              </p:par>
                              <p:par>
                                <p:cTn fill="hold" id="36" nodeType="withEffect" presetClass="entr" presetID="3" presetSubtype="10">
                                  <p:stCondLst>
                                    <p:cond delay="0"/>
                                  </p:stCondLst>
                                  <p:childTnLst>
                                    <p:set>
                                      <p:cBhvr>
                                        <p:cTn dur="1" fill="hold" id="37">
                                          <p:stCondLst>
                                            <p:cond delay="0"/>
                                          </p:stCondLst>
                                        </p:cTn>
                                        <p:tgtEl>
                                          <p:spTgt spid="1049555">
                                            <p:txEl>
                                              <p:charRg st="52" end="65"/>
                                            </p:txEl>
                                          </p:spTgt>
                                        </p:tgtEl>
                                        <p:attrNameLst>
                                          <p:attrName>style.visibility</p:attrName>
                                        </p:attrNameLst>
                                      </p:cBhvr>
                                      <p:to>
                                        <p:strVal val="visible"/>
                                      </p:to>
                                    </p:set>
                                    <p:animEffect transition="in" filter="blinds(horizontal)">
                                      <p:cBhvr>
                                        <p:cTn dur="500" id="38"/>
                                        <p:tgtEl>
                                          <p:spTgt spid="1049555">
                                            <p:txEl>
                                              <p:charRg st="52" end="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showMasterSp="1">
  <p:cSld>
    <p:spTree>
      <p:nvGrpSpPr>
        <p:cNvPr id="403" name=""/>
        <p:cNvGrpSpPr/>
        <p:nvPr/>
      </p:nvGrpSpPr>
      <p:grpSpPr>
        <a:xfrm rot="0">
          <a:off x="0" y="0"/>
          <a:ext cx="0" cy="0"/>
          <a:chOff x="0" y="0"/>
          <a:chExt cx="0" cy="0"/>
        </a:xfrm>
      </p:grpSpPr>
      <p:sp>
        <p:nvSpPr>
          <p:cNvPr id="1049560" name="标题 368641"/>
          <p:cNvSpPr/>
          <p:nvPr>
            <p:ph type="title" sz="full" idx="0"/>
          </p:nvPr>
        </p:nvSpPr>
        <p:spPr>
          <a:xfrm rot="0">
            <a:off x="1162050"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lang="zh-CN"/>
              <a:t>例</a:t>
            </a:r>
            <a:r>
              <a:rPr altLang="zh-CN" lang="en-US"/>
              <a:t>5.15 </a:t>
            </a:r>
            <a:r>
              <a:rPr altLang="en-US" lang="zh-CN"/>
              <a:t>程序的调试</a:t>
            </a:r>
          </a:p>
        </p:txBody>
      </p:sp>
      <p:sp>
        <p:nvSpPr>
          <p:cNvPr id="1049561" name="文本占位符 368642"/>
          <p:cNvSpPr/>
          <p:nvPr>
            <p:ph type="body" sz="full" idx="1"/>
          </p:nvPr>
        </p:nvSpPr>
        <p:spPr>
          <a:xfrm rot="0">
            <a:off x="503237" y="1268412"/>
            <a:ext cx="8281987"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sz="1800" lang="zh-CN"/>
              <a:t>有一个求水仙花数的程序</a:t>
            </a:r>
            <a:r>
              <a:rPr altLang="zh-CN" sz="1800" lang="en-US"/>
              <a:t>ex.m</a:t>
            </a:r>
            <a:r>
              <a:rPr altLang="en-US" sz="1800" lang="zh-CN"/>
              <a:t>，试设置断点来控制程序执行。</a:t>
            </a:r>
          </a:p>
          <a:p>
            <a:pPr eaLnBrk="1" hangingPunct="1" latinLnBrk="1" lvl="0">
              <a:buNone/>
            </a:pPr>
            <a:r>
              <a:rPr altLang="en-US" sz="1800" lang="zh-CN">
                <a:solidFill>
                  <a:srgbClr val="0000FF"/>
                </a:solidFill>
              </a:rPr>
              <a:t>调试步骤如下：</a:t>
            </a:r>
          </a:p>
          <a:p>
            <a:pPr eaLnBrk="1" hangingPunct="1" latinLnBrk="1" lvl="0">
              <a:buNone/>
            </a:pPr>
            <a:r>
              <a:rPr altLang="zh-CN" sz="1800" lang="en-US"/>
              <a:t>① </a:t>
            </a:r>
            <a:r>
              <a:rPr altLang="en-US" sz="1800" lang="zh-CN"/>
              <a:t>在</a:t>
            </a:r>
            <a:r>
              <a:rPr altLang="zh-CN" sz="1800" lang="en-US"/>
              <a:t>if</a:t>
            </a:r>
            <a:r>
              <a:rPr altLang="en-US" sz="1800" lang="zh-CN"/>
              <a:t>语句处设置断点：将插入点移至</a:t>
            </a:r>
            <a:r>
              <a:rPr altLang="zh-CN" sz="1800" lang="en-US"/>
              <a:t>if</a:t>
            </a:r>
            <a:r>
              <a:rPr altLang="en-US" sz="1800" lang="zh-CN"/>
              <a:t>语句所在行，选择</a:t>
            </a:r>
            <a:r>
              <a:rPr altLang="zh-CN" sz="1800" lang="en-US"/>
              <a:t>Debug</a:t>
            </a:r>
            <a:r>
              <a:rPr altLang="en-US" sz="1800" lang="zh-CN"/>
              <a:t>菜单的</a:t>
            </a:r>
          </a:p>
          <a:p>
            <a:pPr eaLnBrk="1" hangingPunct="1" latinLnBrk="1" lvl="0">
              <a:buNone/>
            </a:pPr>
            <a:r>
              <a:rPr altLang="en-US" sz="1800" lang="zh-CN"/>
              <a:t>     </a:t>
            </a:r>
            <a:r>
              <a:rPr altLang="zh-CN" sz="1800" lang="en-US"/>
              <a:t>Set/Clear Breakpoint</a:t>
            </a:r>
            <a:r>
              <a:rPr altLang="en-US" sz="1800" lang="zh-CN"/>
              <a:t>命令，在该行前面有一个红色圆点，程序运行时</a:t>
            </a:r>
          </a:p>
          <a:p>
            <a:pPr eaLnBrk="1" hangingPunct="1" latinLnBrk="1" lvl="0">
              <a:buNone/>
            </a:pPr>
            <a:r>
              <a:rPr altLang="en-US" sz="1800" lang="zh-CN"/>
              <a:t>     将在断点处暂停。</a:t>
            </a:r>
          </a:p>
          <a:p>
            <a:pPr eaLnBrk="1" hangingPunct="1" latinLnBrk="1" lvl="0">
              <a:buNone/>
            </a:pPr>
            <a:r>
              <a:rPr altLang="zh-CN" sz="1800" lang="en-US"/>
              <a:t>② </a:t>
            </a:r>
            <a:r>
              <a:rPr altLang="en-US" sz="1800" lang="zh-CN"/>
              <a:t>运行程序，检查中间结果。在命令窗口输入命令：</a:t>
            </a:r>
          </a:p>
          <a:p>
            <a:pPr eaLnBrk="1" hangingPunct="1" latinLnBrk="1" lvl="0">
              <a:buNone/>
            </a:pPr>
            <a:r>
              <a:rPr altLang="en-US" sz="1800" lang="zh-CN"/>
              <a:t>     </a:t>
            </a:r>
            <a:r>
              <a:rPr altLang="zh-CN" sz="1800" lang="en-US"/>
              <a:t>ex</a:t>
            </a:r>
          </a:p>
          <a:p>
            <a:pPr eaLnBrk="1" hangingPunct="1" latinLnBrk="1" lvl="0">
              <a:buNone/>
            </a:pPr>
            <a:r>
              <a:rPr altLang="zh-CN" sz="1800" lang="en-US"/>
              <a:t>     </a:t>
            </a:r>
            <a:r>
              <a:rPr altLang="en-US" sz="1800" lang="zh-CN"/>
              <a:t>在窗口命令的</a:t>
            </a:r>
            <a:r>
              <a:rPr altLang="zh-CN" sz="1800" lang="en-US"/>
              <a:t>K&gt;&gt;</a:t>
            </a:r>
            <a:r>
              <a:rPr altLang="en-US" sz="1800" lang="zh-CN"/>
              <a:t>后输入变量名，检查变量的值。可以分析判断程序 的正确性。</a:t>
            </a:r>
          </a:p>
          <a:p>
            <a:pPr eaLnBrk="1" hangingPunct="1" latinLnBrk="1" lvl="0">
              <a:buNone/>
            </a:pPr>
            <a:r>
              <a:rPr altLang="zh-CN" sz="1800" lang="en-US"/>
              <a:t>③ </a:t>
            </a:r>
            <a:r>
              <a:rPr altLang="en-US" sz="1800" lang="zh-CN"/>
              <a:t>选择</a:t>
            </a:r>
            <a:r>
              <a:rPr altLang="zh-CN" sz="1800" lang="en-US"/>
              <a:t>Debug</a:t>
            </a:r>
            <a:r>
              <a:rPr altLang="en-US" sz="1800" lang="zh-CN"/>
              <a:t>菜单中的</a:t>
            </a:r>
            <a:r>
              <a:rPr altLang="zh-CN" sz="1800" lang="en-US"/>
              <a:t>Continue</a:t>
            </a:r>
            <a:r>
              <a:rPr altLang="en-US" sz="1800" lang="zh-CN"/>
              <a:t>命令，程序继续运行，在断点处又暂停，再检查</a:t>
            </a:r>
          </a:p>
          <a:p>
            <a:pPr eaLnBrk="1" hangingPunct="1" latinLnBrk="1" lvl="0">
              <a:buNone/>
            </a:pPr>
            <a:r>
              <a:rPr altLang="en-US" sz="1800" lang="zh-CN"/>
              <a:t>      变量的值，一直到发现问题为止。</a:t>
            </a:r>
          </a:p>
          <a:p>
            <a:pPr eaLnBrk="1" hangingPunct="1" latinLnBrk="1" lvl="0">
              <a:buNone/>
            </a:pPr>
            <a:r>
              <a:rPr altLang="zh-CN" sz="1800" lang="en-US"/>
              <a:t>④ </a:t>
            </a:r>
            <a:r>
              <a:rPr altLang="en-US" sz="1800" lang="zh-CN"/>
              <a:t>切换工作空间，结束对程序的调试。打开编辑窗口中的</a:t>
            </a:r>
            <a:r>
              <a:rPr altLang="zh-CN" sz="1800" lang="en-US"/>
              <a:t>Stack</a:t>
            </a:r>
            <a:r>
              <a:rPr altLang="en-US" sz="1800" lang="zh-CN"/>
              <a:t>下拉列表框，从</a:t>
            </a:r>
          </a:p>
          <a:p>
            <a:pPr eaLnBrk="1" hangingPunct="1" latinLnBrk="1" lvl="0">
              <a:buNone/>
            </a:pPr>
            <a:r>
              <a:rPr altLang="en-US" sz="1800" lang="zh-CN"/>
              <a:t>      中选择</a:t>
            </a:r>
            <a:r>
              <a:rPr altLang="zh-CN" sz="1800" lang="en-US"/>
              <a:t>Base</a:t>
            </a:r>
            <a:r>
              <a:rPr altLang="en-US" sz="1800" lang="zh-CN"/>
              <a:t>，即将工作空间切换到主工作空间。然后选择</a:t>
            </a:r>
            <a:r>
              <a:rPr altLang="zh-CN" sz="1800" lang="en-US"/>
              <a:t>Debug</a:t>
            </a:r>
            <a:r>
              <a:rPr altLang="en-US" sz="1800" lang="zh-CN"/>
              <a:t>菜单中的</a:t>
            </a:r>
            <a:r>
              <a:rPr altLang="zh-CN" sz="1800" lang="en-US"/>
              <a:t>Set</a:t>
            </a:r>
          </a:p>
          <a:p>
            <a:pPr eaLnBrk="1" hangingPunct="1" latinLnBrk="1" lvl="0">
              <a:buNone/>
            </a:pPr>
            <a:r>
              <a:rPr altLang="zh-CN" sz="1800" lang="en-US"/>
              <a:t>      Clear Breakpoint </a:t>
            </a:r>
            <a:r>
              <a:rPr altLang="en-US" sz="1800" lang="zh-CN"/>
              <a:t>命令清楚已设置的断点，在选择</a:t>
            </a:r>
            <a:r>
              <a:rPr altLang="zh-CN" sz="1800" lang="en-US"/>
              <a:t>Continue</a:t>
            </a:r>
            <a:r>
              <a:rPr altLang="en-US" sz="1800" lang="zh-CN"/>
              <a:t>命令，去除白色</a:t>
            </a:r>
          </a:p>
          <a:p>
            <a:pPr eaLnBrk="1" hangingPunct="1" latinLnBrk="1" lvl="0">
              <a:buNone/>
            </a:pPr>
            <a:r>
              <a:rPr altLang="en-US" sz="1800" lang="zh-CN"/>
              <a:t>      箭头，完成调试。</a:t>
            </a:r>
          </a:p>
        </p:txBody>
      </p:sp>
      <p:pic>
        <p:nvPicPr>
          <p:cNvPr id="2097219" name="图片 368643"/>
          <p:cNvPicPr>
            <a:picLocks/>
          </p:cNvPicPr>
          <p:nvPr/>
        </p:nvPicPr>
        <p:blipFill>
          <a:blip xmlns:r="http://schemas.openxmlformats.org/officeDocument/2006/relationships" r:embed="rId1"/>
          <a:srcRect l="0" t="0" r="0" b="0"/>
          <a:stretch>
            <a:fillRect/>
          </a:stretch>
        </p:blipFill>
        <p:spPr>
          <a:xfrm rot="0">
            <a:off x="4787900" y="3357562"/>
            <a:ext cx="3857625" cy="2971800"/>
          </a:xfrm>
          <a:prstGeom prst="rect"/>
          <a:noFill/>
          <a:ln>
            <a:noFill/>
          </a:ln>
        </p:spPr>
      </p:pic>
      <p:sp>
        <p:nvSpPr>
          <p:cNvPr id="104956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56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56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155</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561">
                                            <p:txEl>
                                              <p:charRg st="0" end="30"/>
                                            </p:txEl>
                                          </p:spTgt>
                                        </p:tgtEl>
                                        <p:attrNameLst>
                                          <p:attrName>style.visibility</p:attrName>
                                        </p:attrNameLst>
                                      </p:cBhvr>
                                      <p:to>
                                        <p:strVal val="visible"/>
                                      </p:to>
                                    </p:set>
                                    <p:animEffect transition="in" filter="blinds(horizontal)">
                                      <p:cBhvr>
                                        <p:cTn dur="500" id="7"/>
                                        <p:tgtEl>
                                          <p:spTgt spid="1049561">
                                            <p:txEl>
                                              <p:charRg st="0" end="30"/>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9561">
                                            <p:txEl>
                                              <p:charRg st="30" end="38"/>
                                            </p:txEl>
                                          </p:spTgt>
                                        </p:tgtEl>
                                        <p:attrNameLst>
                                          <p:attrName>style.visibility</p:attrName>
                                        </p:attrNameLst>
                                      </p:cBhvr>
                                      <p:to>
                                        <p:strVal val="visible"/>
                                      </p:to>
                                    </p:set>
                                    <p:animEffect transition="in" filter="blinds(horizontal)">
                                      <p:cBhvr>
                                        <p:cTn dur="500" id="12"/>
                                        <p:tgtEl>
                                          <p:spTgt spid="1049561">
                                            <p:txEl>
                                              <p:charRg st="30" end="38"/>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9561">
                                            <p:txEl>
                                              <p:charRg st="38" end="76"/>
                                            </p:txEl>
                                          </p:spTgt>
                                        </p:tgtEl>
                                        <p:attrNameLst>
                                          <p:attrName>style.visibility</p:attrName>
                                        </p:attrNameLst>
                                      </p:cBhvr>
                                      <p:to>
                                        <p:strVal val="visible"/>
                                      </p:to>
                                    </p:set>
                                    <p:animEffect transition="in" filter="blinds(horizontal)">
                                      <p:cBhvr>
                                        <p:cTn dur="500" id="17"/>
                                        <p:tgtEl>
                                          <p:spTgt spid="1049561">
                                            <p:txEl>
                                              <p:charRg st="38" end="76"/>
                                            </p:txEl>
                                          </p:spTgt>
                                        </p:tgtEl>
                                      </p:cBhvr>
                                    </p:animEffect>
                                  </p:childTnLst>
                                </p:cTn>
                              </p:par>
                              <p:par>
                                <p:cTn fill="hold" id="18" nodeType="withEffect" presetClass="entr" presetID="3" presetSubtype="10">
                                  <p:stCondLst>
                                    <p:cond delay="0"/>
                                  </p:stCondLst>
                                  <p:childTnLst>
                                    <p:set>
                                      <p:cBhvr>
                                        <p:cTn dur="1" fill="hold" id="19">
                                          <p:stCondLst>
                                            <p:cond delay="0"/>
                                          </p:stCondLst>
                                        </p:cTn>
                                        <p:tgtEl>
                                          <p:spTgt spid="1049561">
                                            <p:txEl>
                                              <p:charRg st="76" end="123"/>
                                            </p:txEl>
                                          </p:spTgt>
                                        </p:tgtEl>
                                        <p:attrNameLst>
                                          <p:attrName>style.visibility</p:attrName>
                                        </p:attrNameLst>
                                      </p:cBhvr>
                                      <p:to>
                                        <p:strVal val="visible"/>
                                      </p:to>
                                    </p:set>
                                    <p:animEffect transition="in" filter="blinds(horizontal)">
                                      <p:cBhvr>
                                        <p:cTn dur="500" id="20"/>
                                        <p:tgtEl>
                                          <p:spTgt spid="1049561">
                                            <p:txEl>
                                              <p:charRg st="76" end="123"/>
                                            </p:txEl>
                                          </p:spTgt>
                                        </p:tgtEl>
                                      </p:cBhvr>
                                    </p:animEffect>
                                  </p:childTnLst>
                                </p:cTn>
                              </p:par>
                              <p:par>
                                <p:cTn fill="hold" id="21" nodeType="withEffect" presetClass="entr" presetID="3" presetSubtype="10">
                                  <p:stCondLst>
                                    <p:cond delay="0"/>
                                  </p:stCondLst>
                                  <p:childTnLst>
                                    <p:set>
                                      <p:cBhvr>
                                        <p:cTn dur="1" fill="hold" id="22">
                                          <p:stCondLst>
                                            <p:cond delay="0"/>
                                          </p:stCondLst>
                                        </p:cTn>
                                        <p:tgtEl>
                                          <p:spTgt spid="1049561">
                                            <p:txEl>
                                              <p:charRg st="123" end="137"/>
                                            </p:txEl>
                                          </p:spTgt>
                                        </p:tgtEl>
                                        <p:attrNameLst>
                                          <p:attrName>style.visibility</p:attrName>
                                        </p:attrNameLst>
                                      </p:cBhvr>
                                      <p:to>
                                        <p:strVal val="visible"/>
                                      </p:to>
                                    </p:set>
                                    <p:animEffect transition="in" filter="blinds(horizontal)">
                                      <p:cBhvr>
                                        <p:cTn dur="500" id="23"/>
                                        <p:tgtEl>
                                          <p:spTgt spid="1049561">
                                            <p:txEl>
                                              <p:charRg st="123" end="137"/>
                                            </p:txEl>
                                          </p:spTgt>
                                        </p:tgtEl>
                                      </p:cBhvr>
                                    </p:animEffect>
                                  </p:childTnLst>
                                </p:cTn>
                              </p:par>
                              <p:par>
                                <p:cTn fill="hold" id="24" nodeType="withEffect" presetClass="entr" presetID="3" presetSubtype="10">
                                  <p:stCondLst>
                                    <p:cond delay="0"/>
                                  </p:stCondLst>
                                  <p:childTnLst>
                                    <p:set>
                                      <p:cBhvr>
                                        <p:cTn dur="1" fill="hold" id="25">
                                          <p:stCondLst>
                                            <p:cond delay="0"/>
                                          </p:stCondLst>
                                        </p:cTn>
                                        <p:tgtEl>
                                          <p:spTgt spid="1049561">
                                            <p:txEl>
                                              <p:charRg st="137" end="162"/>
                                            </p:txEl>
                                          </p:spTgt>
                                        </p:tgtEl>
                                        <p:attrNameLst>
                                          <p:attrName>style.visibility</p:attrName>
                                        </p:attrNameLst>
                                      </p:cBhvr>
                                      <p:to>
                                        <p:strVal val="visible"/>
                                      </p:to>
                                    </p:set>
                                    <p:animEffect transition="in" filter="blinds(horizontal)">
                                      <p:cBhvr>
                                        <p:cTn dur="500" id="26"/>
                                        <p:tgtEl>
                                          <p:spTgt spid="1049561">
                                            <p:txEl>
                                              <p:charRg st="137" end="162"/>
                                            </p:txEl>
                                          </p:spTgt>
                                        </p:tgtEl>
                                      </p:cBhvr>
                                    </p:animEffect>
                                  </p:childTnLst>
                                </p:cTn>
                              </p:par>
                              <p:par>
                                <p:cTn fill="hold" id="27" nodeType="withEffect" presetClass="entr" presetID="3" presetSubtype="10">
                                  <p:stCondLst>
                                    <p:cond delay="0"/>
                                  </p:stCondLst>
                                  <p:childTnLst>
                                    <p:set>
                                      <p:cBhvr>
                                        <p:cTn dur="1" fill="hold" id="28">
                                          <p:stCondLst>
                                            <p:cond delay="0"/>
                                          </p:stCondLst>
                                        </p:cTn>
                                        <p:tgtEl>
                                          <p:spTgt spid="1049561">
                                            <p:txEl>
                                              <p:charRg st="162" end="170"/>
                                            </p:txEl>
                                          </p:spTgt>
                                        </p:tgtEl>
                                        <p:attrNameLst>
                                          <p:attrName>style.visibility</p:attrName>
                                        </p:attrNameLst>
                                      </p:cBhvr>
                                      <p:to>
                                        <p:strVal val="visible"/>
                                      </p:to>
                                    </p:set>
                                    <p:animEffect transition="in" filter="blinds(horizontal)">
                                      <p:cBhvr>
                                        <p:cTn dur="500" id="29"/>
                                        <p:tgtEl>
                                          <p:spTgt spid="1049561">
                                            <p:txEl>
                                              <p:charRg st="162" end="170"/>
                                            </p:txEl>
                                          </p:spTgt>
                                        </p:tgtEl>
                                      </p:cBhvr>
                                    </p:animEffect>
                                  </p:childTnLst>
                                </p:cTn>
                              </p:par>
                              <p:par>
                                <p:cTn fill="hold" id="30" nodeType="withEffect" presetClass="entr" presetID="3" presetSubtype="10">
                                  <p:stCondLst>
                                    <p:cond delay="0"/>
                                  </p:stCondLst>
                                  <p:childTnLst>
                                    <p:set>
                                      <p:cBhvr>
                                        <p:cTn dur="1" fill="hold" id="31">
                                          <p:stCondLst>
                                            <p:cond delay="0"/>
                                          </p:stCondLst>
                                        </p:cTn>
                                        <p:tgtEl>
                                          <p:spTgt spid="1049561">
                                            <p:txEl>
                                              <p:charRg st="170" end="213"/>
                                            </p:txEl>
                                          </p:spTgt>
                                        </p:tgtEl>
                                        <p:attrNameLst>
                                          <p:attrName>style.visibility</p:attrName>
                                        </p:attrNameLst>
                                      </p:cBhvr>
                                      <p:to>
                                        <p:strVal val="visible"/>
                                      </p:to>
                                    </p:set>
                                    <p:animEffect transition="in" filter="blinds(horizontal)">
                                      <p:cBhvr>
                                        <p:cTn dur="500" id="32"/>
                                        <p:tgtEl>
                                          <p:spTgt spid="1049561">
                                            <p:txEl>
                                              <p:charRg st="170" end="213"/>
                                            </p:txEl>
                                          </p:spTgt>
                                        </p:tgtEl>
                                      </p:cBhvr>
                                    </p:animEffect>
                                  </p:childTnLst>
                                </p:cTn>
                              </p:par>
                              <p:par>
                                <p:cTn fill="hold" id="33" nodeType="withEffect" presetClass="entr" presetID="3" presetSubtype="10">
                                  <p:stCondLst>
                                    <p:cond delay="0"/>
                                  </p:stCondLst>
                                  <p:childTnLst>
                                    <p:set>
                                      <p:cBhvr>
                                        <p:cTn dur="1" fill="hold" id="34">
                                          <p:stCondLst>
                                            <p:cond delay="0"/>
                                          </p:stCondLst>
                                        </p:cTn>
                                        <p:tgtEl>
                                          <p:spTgt spid="1049561">
                                            <p:txEl>
                                              <p:charRg st="213" end="256"/>
                                            </p:txEl>
                                          </p:spTgt>
                                        </p:tgtEl>
                                        <p:attrNameLst>
                                          <p:attrName>style.visibility</p:attrName>
                                        </p:attrNameLst>
                                      </p:cBhvr>
                                      <p:to>
                                        <p:strVal val="visible"/>
                                      </p:to>
                                    </p:set>
                                    <p:animEffect transition="in" filter="blinds(horizontal)">
                                      <p:cBhvr>
                                        <p:cTn dur="500" id="35"/>
                                        <p:tgtEl>
                                          <p:spTgt spid="1049561">
                                            <p:txEl>
                                              <p:charRg st="213" end="256"/>
                                            </p:txEl>
                                          </p:spTgt>
                                        </p:tgtEl>
                                      </p:cBhvr>
                                    </p:animEffect>
                                  </p:childTnLst>
                                </p:cTn>
                              </p:par>
                              <p:par>
                                <p:cTn fill="hold" id="36" nodeType="withEffect" presetClass="entr" presetID="3" presetSubtype="10">
                                  <p:stCondLst>
                                    <p:cond delay="0"/>
                                  </p:stCondLst>
                                  <p:childTnLst>
                                    <p:set>
                                      <p:cBhvr>
                                        <p:cTn dur="1" fill="hold" id="37">
                                          <p:stCondLst>
                                            <p:cond delay="0"/>
                                          </p:stCondLst>
                                        </p:cTn>
                                        <p:tgtEl>
                                          <p:spTgt spid="1049561">
                                            <p:txEl>
                                              <p:charRg st="256" end="278"/>
                                            </p:txEl>
                                          </p:spTgt>
                                        </p:tgtEl>
                                        <p:attrNameLst>
                                          <p:attrName>style.visibility</p:attrName>
                                        </p:attrNameLst>
                                      </p:cBhvr>
                                      <p:to>
                                        <p:strVal val="visible"/>
                                      </p:to>
                                    </p:set>
                                    <p:animEffect transition="in" filter="blinds(horizontal)">
                                      <p:cBhvr>
                                        <p:cTn dur="500" id="38"/>
                                        <p:tgtEl>
                                          <p:spTgt spid="1049561">
                                            <p:txEl>
                                              <p:charRg st="256" end="278"/>
                                            </p:txEl>
                                          </p:spTgt>
                                        </p:tgtEl>
                                      </p:cBhvr>
                                    </p:animEffect>
                                  </p:childTnLst>
                                </p:cTn>
                              </p:par>
                              <p:par>
                                <p:cTn fill="hold" id="39" nodeType="withEffect" presetClass="entr" presetID="3" presetSubtype="10">
                                  <p:stCondLst>
                                    <p:cond delay="0"/>
                                  </p:stCondLst>
                                  <p:childTnLst>
                                    <p:set>
                                      <p:cBhvr>
                                        <p:cTn dur="1" fill="hold" id="40">
                                          <p:stCondLst>
                                            <p:cond delay="0"/>
                                          </p:stCondLst>
                                        </p:cTn>
                                        <p:tgtEl>
                                          <p:spTgt spid="1049561">
                                            <p:txEl>
                                              <p:charRg st="278" end="317"/>
                                            </p:txEl>
                                          </p:spTgt>
                                        </p:tgtEl>
                                        <p:attrNameLst>
                                          <p:attrName>style.visibility</p:attrName>
                                        </p:attrNameLst>
                                      </p:cBhvr>
                                      <p:to>
                                        <p:strVal val="visible"/>
                                      </p:to>
                                    </p:set>
                                    <p:animEffect transition="in" filter="blinds(horizontal)">
                                      <p:cBhvr>
                                        <p:cTn dur="500" id="41"/>
                                        <p:tgtEl>
                                          <p:spTgt spid="1049561">
                                            <p:txEl>
                                              <p:charRg st="278" end="317"/>
                                            </p:txEl>
                                          </p:spTgt>
                                        </p:tgtEl>
                                      </p:cBhvr>
                                    </p:animEffect>
                                  </p:childTnLst>
                                </p:cTn>
                              </p:par>
                              <p:par>
                                <p:cTn fill="hold" id="42" nodeType="withEffect" presetClass="entr" presetID="3" presetSubtype="10">
                                  <p:stCondLst>
                                    <p:cond delay="0"/>
                                  </p:stCondLst>
                                  <p:childTnLst>
                                    <p:set>
                                      <p:cBhvr>
                                        <p:cTn dur="1" fill="hold" id="43">
                                          <p:stCondLst>
                                            <p:cond delay="0"/>
                                          </p:stCondLst>
                                        </p:cTn>
                                        <p:tgtEl>
                                          <p:spTgt spid="1049561">
                                            <p:txEl>
                                              <p:charRg st="317" end="363"/>
                                            </p:txEl>
                                          </p:spTgt>
                                        </p:tgtEl>
                                        <p:attrNameLst>
                                          <p:attrName>style.visibility</p:attrName>
                                        </p:attrNameLst>
                                      </p:cBhvr>
                                      <p:to>
                                        <p:strVal val="visible"/>
                                      </p:to>
                                    </p:set>
                                    <p:animEffect transition="in" filter="blinds(horizontal)">
                                      <p:cBhvr>
                                        <p:cTn dur="500" id="44"/>
                                        <p:tgtEl>
                                          <p:spTgt spid="1049561">
                                            <p:txEl>
                                              <p:charRg st="317" end="363"/>
                                            </p:txEl>
                                          </p:spTgt>
                                        </p:tgtEl>
                                      </p:cBhvr>
                                    </p:animEffect>
                                  </p:childTnLst>
                                </p:cTn>
                              </p:par>
                              <p:par>
                                <p:cTn fill="hold" id="45" nodeType="withEffect" presetClass="entr" presetID="3" presetSubtype="10">
                                  <p:stCondLst>
                                    <p:cond delay="0"/>
                                  </p:stCondLst>
                                  <p:childTnLst>
                                    <p:set>
                                      <p:cBhvr>
                                        <p:cTn dur="1" fill="hold" id="46">
                                          <p:stCondLst>
                                            <p:cond delay="0"/>
                                          </p:stCondLst>
                                        </p:cTn>
                                        <p:tgtEl>
                                          <p:spTgt spid="1049561">
                                            <p:txEl>
                                              <p:charRg st="363" end="416"/>
                                            </p:txEl>
                                          </p:spTgt>
                                        </p:tgtEl>
                                        <p:attrNameLst>
                                          <p:attrName>style.visibility</p:attrName>
                                        </p:attrNameLst>
                                      </p:cBhvr>
                                      <p:to>
                                        <p:strVal val="visible"/>
                                      </p:to>
                                    </p:set>
                                    <p:animEffect transition="in" filter="blinds(horizontal)">
                                      <p:cBhvr>
                                        <p:cTn dur="500" id="47"/>
                                        <p:tgtEl>
                                          <p:spTgt spid="1049561">
                                            <p:txEl>
                                              <p:charRg st="363" end="416"/>
                                            </p:txEl>
                                          </p:spTgt>
                                        </p:tgtEl>
                                      </p:cBhvr>
                                    </p:animEffect>
                                  </p:childTnLst>
                                </p:cTn>
                              </p:par>
                              <p:par>
                                <p:cTn fill="hold" id="48" nodeType="withEffect" presetClass="entr" presetID="3" presetSubtype="10">
                                  <p:stCondLst>
                                    <p:cond delay="0"/>
                                  </p:stCondLst>
                                  <p:childTnLst>
                                    <p:set>
                                      <p:cBhvr>
                                        <p:cTn dur="1" fill="hold" id="49">
                                          <p:stCondLst>
                                            <p:cond delay="0"/>
                                          </p:stCondLst>
                                        </p:cTn>
                                        <p:tgtEl>
                                          <p:spTgt spid="1049561">
                                            <p:txEl>
                                              <p:charRg st="416" end="431"/>
                                            </p:txEl>
                                          </p:spTgt>
                                        </p:tgtEl>
                                        <p:attrNameLst>
                                          <p:attrName>style.visibility</p:attrName>
                                        </p:attrNameLst>
                                      </p:cBhvr>
                                      <p:to>
                                        <p:strVal val="visible"/>
                                      </p:to>
                                    </p:set>
                                    <p:animEffect transition="in" filter="blinds(horizontal)">
                                      <p:cBhvr>
                                        <p:cTn dur="500" id="50"/>
                                        <p:tgtEl>
                                          <p:spTgt spid="1049561">
                                            <p:txEl>
                                              <p:charRg st="416" end="431"/>
                                            </p:txEl>
                                          </p:spTgt>
                                        </p:tgtEl>
                                      </p:cBhvr>
                                    </p:animEffect>
                                  </p:childTnLst>
                                </p:cTn>
                              </p:par>
                            </p:childTnLst>
                          </p:cTn>
                        </p:par>
                      </p:childTnLst>
                    </p:cTn>
                  </p:par>
                  <p:par>
                    <p:cTn fill="hold" id="51" nodeType="clickPar">
                      <p:stCondLst>
                        <p:cond delay="indefinite"/>
                      </p:stCondLst>
                      <p:childTnLst>
                        <p:par>
                          <p:cTn fill="hold" id="52" nodeType="withGroup">
                            <p:stCondLst>
                              <p:cond delay="0"/>
                            </p:stCondLst>
                            <p:childTnLst>
                              <p:par>
                                <p:cTn fill="hold" id="53" nodeType="clickEffect" presetClass="entr" presetID="3" presetSubtype="10">
                                  <p:stCondLst>
                                    <p:cond delay="0"/>
                                  </p:stCondLst>
                                  <p:childTnLst>
                                    <p:set>
                                      <p:cBhvr>
                                        <p:cTn dur="1" fill="hold" id="54">
                                          <p:stCondLst>
                                            <p:cond delay="0"/>
                                          </p:stCondLst>
                                        </p:cTn>
                                        <p:tgtEl>
                                          <p:spTgt spid="2097219"/>
                                        </p:tgtEl>
                                        <p:attrNameLst>
                                          <p:attrName>style.visibility</p:attrName>
                                        </p:attrNameLst>
                                      </p:cBhvr>
                                      <p:to>
                                        <p:strVal val="visible"/>
                                      </p:to>
                                    </p:set>
                                    <p:animEffect transition="in" filter="blinds(horizontal)">
                                      <p:cBhvr>
                                        <p:cTn dur="500" id="55"/>
                                        <p:tgtEl>
                                          <p:spTgt spid="2097219"/>
                                        </p:tgtEl>
                                      </p:cBhvr>
                                    </p:animEffect>
                                  </p:childTnLst>
                                </p:cTn>
                              </p:par>
                            </p:childTnLst>
                          </p:cTn>
                        </p:par>
                      </p:childTnLst>
                    </p:cTn>
                  </p:par>
                  <p:par>
                    <p:cTn fill="hold" id="56" nodeType="clickPar">
                      <p:stCondLst>
                        <p:cond delay="indefinite"/>
                      </p:stCondLst>
                      <p:childTnLst>
                        <p:par>
                          <p:cTn fill="hold" id="57" nodeType="withGroup">
                            <p:stCondLst>
                              <p:cond delay="0"/>
                            </p:stCondLst>
                            <p:childTnLst>
                              <p:par>
                                <p:cTn fill="hold" id="58" nodeType="clickEffect" presetClass="exit" presetID="3" presetSubtype="10">
                                  <p:stCondLst>
                                    <p:cond delay="0"/>
                                  </p:stCondLst>
                                  <p:childTnLst>
                                    <p:animEffect transition="out" filter="blinds(horizontal)">
                                      <p:cBhvr>
                                        <p:cTn dur="500" id="59"/>
                                        <p:tgtEl>
                                          <p:spTgt spid="2097219"/>
                                        </p:tgtEl>
                                      </p:cBhvr>
                                    </p:animEffect>
                                    <p:set>
                                      <p:cBhvr>
                                        <p:cTn dur="1" fill="hold" id="60">
                                          <p:stCondLst>
                                            <p:cond delay="499"/>
                                          </p:stCondLst>
                                        </p:cTn>
                                        <p:tgtEl>
                                          <p:spTgt spid="20972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showMasterSp="1">
  <p:cSld>
    <p:spTree>
      <p:nvGrpSpPr>
        <p:cNvPr id="404" name=""/>
        <p:cNvGrpSpPr/>
        <p:nvPr/>
      </p:nvGrpSpPr>
      <p:grpSpPr>
        <a:xfrm rot="0">
          <a:off x="0" y="0"/>
          <a:ext cx="0" cy="0"/>
          <a:chOff x="0" y="0"/>
          <a:chExt cx="0" cy="0"/>
        </a:xfrm>
      </p:grpSpPr>
      <p:sp>
        <p:nvSpPr>
          <p:cNvPr id="1049565" name="标题 369665"/>
          <p:cNvSpPr/>
          <p:nvPr>
            <p:ph type="title" sz="full" idx="0"/>
          </p:nvPr>
        </p:nvSpPr>
        <p:spPr>
          <a:xfrm rot="0">
            <a:off x="1169987" y="2540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lang="en-US"/>
              <a:t>5.5 Matlab</a:t>
            </a:r>
            <a:r>
              <a:rPr altLang="en-US" lang="zh-CN"/>
              <a:t>矩阵分析与处理</a:t>
            </a:r>
          </a:p>
        </p:txBody>
      </p:sp>
      <p:sp>
        <p:nvSpPr>
          <p:cNvPr id="1049566" name="文本占位符 369666"/>
          <p:cNvSpPr/>
          <p:nvPr>
            <p:ph type="body" sz="full" idx="1"/>
          </p:nvPr>
        </p:nvSpPr>
        <p:spPr>
          <a:xfrm rot="0">
            <a:off x="576262" y="1233487"/>
            <a:ext cx="817245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2000" lang="en-US">
                <a:solidFill>
                  <a:srgbClr val="0000FF"/>
                </a:solidFill>
              </a:rPr>
              <a:t>5.5.1 </a:t>
            </a:r>
            <a:r>
              <a:rPr altLang="en-US" sz="2000" lang="zh-CN">
                <a:solidFill>
                  <a:srgbClr val="0000FF"/>
                </a:solidFill>
              </a:rPr>
              <a:t>特殊矩阵</a:t>
            </a:r>
          </a:p>
          <a:p>
            <a:pPr eaLnBrk="1" hangingPunct="1" latinLnBrk="1" lvl="0">
              <a:buNone/>
            </a:pPr>
            <a:r>
              <a:rPr altLang="en-US" sz="2000" lang="zh-CN"/>
              <a:t>常见的特殊矩阵有零矩阵、幺矩阵、单位矩阵等，这类特殊矩阵在应用</a:t>
            </a:r>
          </a:p>
          <a:p>
            <a:pPr eaLnBrk="1" hangingPunct="1" latinLnBrk="1" lvl="0">
              <a:buNone/>
            </a:pPr>
            <a:r>
              <a:rPr altLang="en-US" sz="2000" lang="zh-CN"/>
              <a:t>中具有通用性。</a:t>
            </a:r>
          </a:p>
          <a:p>
            <a:pPr eaLnBrk="1" hangingPunct="1" latinLnBrk="1" lvl="0">
              <a:buNone/>
            </a:pPr>
            <a:r>
              <a:rPr altLang="zh-CN" sz="2000" lang="en-US">
                <a:solidFill>
                  <a:srgbClr val="0000FF"/>
                </a:solidFill>
              </a:rPr>
              <a:t>1</a:t>
            </a:r>
            <a:r>
              <a:rPr altLang="en-US" sz="2000" lang="zh-CN">
                <a:solidFill>
                  <a:srgbClr val="0000FF"/>
                </a:solidFill>
              </a:rPr>
              <a:t>、通用的特殊矩阵</a:t>
            </a:r>
          </a:p>
          <a:p>
            <a:pPr eaLnBrk="1" hangingPunct="1" latinLnBrk="1" lvl="0">
              <a:buNone/>
            </a:pPr>
            <a:r>
              <a:rPr altLang="zh-CN" sz="2000" lang="en-US"/>
              <a:t>常用的产生通用特殊矩阵的函数有：</a:t>
            </a:r>
          </a:p>
          <a:p>
            <a:pPr eaLnBrk="1" hangingPunct="1" latinLnBrk="1" lvl="0">
              <a:buNone/>
            </a:pPr>
            <a:r>
              <a:rPr altLang="zh-CN" sz="2000" lang="en-US"/>
              <a:t> zeros</a:t>
            </a:r>
            <a:r>
              <a:rPr altLang="en-US" sz="2000" lang="zh-CN"/>
              <a:t>：产生全</a:t>
            </a:r>
            <a:r>
              <a:rPr altLang="zh-CN" sz="2000" lang="en-US"/>
              <a:t>0</a:t>
            </a:r>
            <a:r>
              <a:rPr altLang="en-US" sz="2000" lang="zh-CN"/>
              <a:t>矩阵（零矩阵）。</a:t>
            </a:r>
          </a:p>
          <a:p>
            <a:pPr eaLnBrk="1" hangingPunct="1" latinLnBrk="1" lvl="0">
              <a:buNone/>
            </a:pPr>
            <a:r>
              <a:rPr altLang="en-US" sz="2000" lang="zh-CN"/>
              <a:t> </a:t>
            </a:r>
            <a:r>
              <a:rPr altLang="zh-CN" sz="2000" lang="en-US"/>
              <a:t>ones</a:t>
            </a:r>
            <a:r>
              <a:rPr altLang="en-US" sz="2000" lang="zh-CN"/>
              <a:t>： 产生全</a:t>
            </a:r>
            <a:r>
              <a:rPr altLang="zh-CN" sz="2000" lang="en-US"/>
              <a:t>1</a:t>
            </a:r>
            <a:r>
              <a:rPr altLang="en-US" sz="2000" lang="zh-CN"/>
              <a:t>矩阵（幺矩阵）。</a:t>
            </a:r>
          </a:p>
          <a:p>
            <a:pPr eaLnBrk="1" hangingPunct="1" latinLnBrk="1" lvl="0">
              <a:buNone/>
            </a:pPr>
            <a:r>
              <a:rPr altLang="en-US" sz="2000" lang="zh-CN"/>
              <a:t> </a:t>
            </a:r>
            <a:r>
              <a:rPr altLang="zh-CN" sz="2000" lang="en-US"/>
              <a:t>eye</a:t>
            </a:r>
            <a:r>
              <a:rPr altLang="en-US" sz="2000" lang="zh-CN"/>
              <a:t>：   产生单位矩阵。</a:t>
            </a:r>
          </a:p>
          <a:p>
            <a:pPr eaLnBrk="1" hangingPunct="1" latinLnBrk="1" lvl="0">
              <a:buNone/>
            </a:pPr>
            <a:r>
              <a:rPr altLang="en-US" sz="2000" lang="zh-CN"/>
              <a:t> </a:t>
            </a:r>
            <a:r>
              <a:rPr altLang="zh-CN" sz="2000" lang="en-US"/>
              <a:t>rand</a:t>
            </a:r>
            <a:r>
              <a:rPr altLang="en-US" sz="2000" lang="zh-CN"/>
              <a:t>：产生</a:t>
            </a:r>
            <a:r>
              <a:rPr altLang="zh-CN" sz="2000" lang="en-US"/>
              <a:t>0~1</a:t>
            </a:r>
            <a:r>
              <a:rPr altLang="en-US" sz="2000" lang="zh-CN"/>
              <a:t>间均匀分布的随机矩阵。</a:t>
            </a:r>
          </a:p>
          <a:p>
            <a:pPr eaLnBrk="1" hangingPunct="1" latinLnBrk="1" lvl="0">
              <a:buNone/>
            </a:pPr>
            <a:r>
              <a:rPr altLang="en-US" sz="2000" lang="zh-CN"/>
              <a:t> </a:t>
            </a:r>
            <a:r>
              <a:rPr altLang="zh-CN" sz="2000" lang="en-US"/>
              <a:t>randn</a:t>
            </a:r>
            <a:r>
              <a:rPr altLang="en-US" sz="2000" lang="zh-CN"/>
              <a:t>：产生均值为</a:t>
            </a:r>
            <a:r>
              <a:rPr altLang="zh-CN" sz="2000" lang="en-US"/>
              <a:t>0</a:t>
            </a:r>
            <a:r>
              <a:rPr altLang="en-US" sz="2000" lang="zh-CN"/>
              <a:t>，方差为</a:t>
            </a:r>
            <a:r>
              <a:rPr altLang="zh-CN" sz="2000" lang="en-US"/>
              <a:t>1</a:t>
            </a:r>
            <a:r>
              <a:rPr altLang="en-US" sz="2000" lang="zh-CN"/>
              <a:t>的标准正态分布随机矩阵。</a:t>
            </a:r>
          </a:p>
          <a:p>
            <a:pPr eaLnBrk="1" hangingPunct="1" latinLnBrk="1" lvl="0">
              <a:buNone/>
            </a:pPr>
            <a:r>
              <a:rPr altLang="en-US" sz="2000" lang="zh-CN"/>
              <a:t>    </a:t>
            </a:r>
            <a:r>
              <a:rPr altLang="zh-CN" sz="2000" lang="en-US">
                <a:solidFill>
                  <a:srgbClr val="0000FF"/>
                </a:solidFill>
              </a:rPr>
              <a:t>产生(0,1)</a:t>
            </a:r>
            <a:r>
              <a:rPr altLang="en-US" sz="2000" lang="zh-CN">
                <a:solidFill>
                  <a:srgbClr val="0000FF"/>
                </a:solidFill>
              </a:rPr>
              <a:t>区间均匀分布随机矩阵使用</a:t>
            </a:r>
            <a:r>
              <a:rPr altLang="zh-CN" sz="2000" lang="en-US">
                <a:solidFill>
                  <a:srgbClr val="0000FF"/>
                </a:solidFill>
              </a:rPr>
              <a:t>rand</a:t>
            </a:r>
            <a:r>
              <a:rPr altLang="en-US" sz="2000" lang="zh-CN">
                <a:solidFill>
                  <a:srgbClr val="0000FF"/>
                </a:solidFill>
              </a:rPr>
              <a:t>函数</a:t>
            </a:r>
          </a:p>
          <a:p>
            <a:pPr eaLnBrk="1" hangingPunct="1" latinLnBrk="1" lvl="0">
              <a:buNone/>
            </a:pPr>
            <a:r>
              <a:rPr altLang="en-US" sz="2000" lang="zh-CN">
                <a:solidFill>
                  <a:srgbClr val="0000FF"/>
                </a:solidFill>
              </a:rPr>
              <a:t>    产生均值为</a:t>
            </a:r>
            <a:r>
              <a:rPr altLang="zh-CN" sz="2000" lang="en-US">
                <a:solidFill>
                  <a:srgbClr val="0000FF"/>
                </a:solidFill>
              </a:rPr>
              <a:t>0</a:t>
            </a:r>
            <a:r>
              <a:rPr altLang="en-US" sz="2000" lang="zh-CN">
                <a:solidFill>
                  <a:srgbClr val="0000FF"/>
                </a:solidFill>
              </a:rPr>
              <a:t>，方差为</a:t>
            </a:r>
            <a:r>
              <a:rPr altLang="zh-CN" sz="2000" lang="en-US">
                <a:solidFill>
                  <a:srgbClr val="0000FF"/>
                </a:solidFill>
              </a:rPr>
              <a:t>1</a:t>
            </a:r>
            <a:r>
              <a:rPr altLang="en-US" sz="2000" lang="zh-CN">
                <a:solidFill>
                  <a:srgbClr val="0000FF"/>
                </a:solidFill>
              </a:rPr>
              <a:t>的标准正态分布随机矩阵使用</a:t>
            </a:r>
            <a:r>
              <a:rPr altLang="zh-CN" sz="2000" lang="en-US">
                <a:solidFill>
                  <a:srgbClr val="0000FF"/>
                </a:solidFill>
              </a:rPr>
              <a:t>randn</a:t>
            </a:r>
            <a:r>
              <a:rPr altLang="en-US" sz="2000" lang="zh-CN">
                <a:solidFill>
                  <a:srgbClr val="0000FF"/>
                </a:solidFill>
              </a:rPr>
              <a:t>函数</a:t>
            </a:r>
          </a:p>
        </p:txBody>
      </p:sp>
      <p:sp>
        <p:nvSpPr>
          <p:cNvPr id="104956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56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56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156</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566">
                                            <p:txEl>
                                              <p:charRg st="0" end="11"/>
                                            </p:txEl>
                                          </p:spTgt>
                                        </p:tgtEl>
                                        <p:attrNameLst>
                                          <p:attrName>style.visibility</p:attrName>
                                        </p:attrNameLst>
                                      </p:cBhvr>
                                      <p:to>
                                        <p:strVal val="visible"/>
                                      </p:to>
                                    </p:set>
                                    <p:animEffect transition="in" filter="blinds(horizontal)">
                                      <p:cBhvr>
                                        <p:cTn dur="500" id="7"/>
                                        <p:tgtEl>
                                          <p:spTgt spid="1049566">
                                            <p:txEl>
                                              <p:charRg st="0" end="11"/>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566">
                                            <p:txEl>
                                              <p:charRg st="11" end="43"/>
                                            </p:txEl>
                                          </p:spTgt>
                                        </p:tgtEl>
                                        <p:attrNameLst>
                                          <p:attrName>style.visibility</p:attrName>
                                        </p:attrNameLst>
                                      </p:cBhvr>
                                      <p:to>
                                        <p:strVal val="visible"/>
                                      </p:to>
                                    </p:set>
                                    <p:animEffect transition="in" filter="blinds(horizontal)">
                                      <p:cBhvr>
                                        <p:cTn dur="500" id="10"/>
                                        <p:tgtEl>
                                          <p:spTgt spid="1049566">
                                            <p:txEl>
                                              <p:charRg st="11" end="43"/>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566">
                                            <p:txEl>
                                              <p:charRg st="43" end="51"/>
                                            </p:txEl>
                                          </p:spTgt>
                                        </p:tgtEl>
                                        <p:attrNameLst>
                                          <p:attrName>style.visibility</p:attrName>
                                        </p:attrNameLst>
                                      </p:cBhvr>
                                      <p:to>
                                        <p:strVal val="visible"/>
                                      </p:to>
                                    </p:set>
                                    <p:animEffect transition="in" filter="blinds(horizontal)">
                                      <p:cBhvr>
                                        <p:cTn dur="500" id="13"/>
                                        <p:tgtEl>
                                          <p:spTgt spid="1049566">
                                            <p:txEl>
                                              <p:charRg st="43" end="51"/>
                                            </p:txEl>
                                          </p:spTgt>
                                        </p:tgtEl>
                                      </p:cBhvr>
                                    </p:animEffect>
                                  </p:childTnLst>
                                </p:cTn>
                              </p:par>
                            </p:childTnLst>
                          </p:cTn>
                        </p:par>
                      </p:childTnLst>
                    </p:cTn>
                  </p:par>
                  <p:par>
                    <p:cTn fill="hold" id="14" nodeType="clickPar">
                      <p:stCondLst>
                        <p:cond delay="indefinite"/>
                      </p:stCondLst>
                      <p:childTnLst>
                        <p:par>
                          <p:cTn fill="hold" id="15" nodeType="withGroup">
                            <p:stCondLst>
                              <p:cond delay="0"/>
                            </p:stCondLst>
                            <p:childTnLst>
                              <p:par>
                                <p:cTn fill="hold" id="16" nodeType="clickEffect" presetClass="entr" presetID="3" presetSubtype="10">
                                  <p:stCondLst>
                                    <p:cond delay="0"/>
                                  </p:stCondLst>
                                  <p:childTnLst>
                                    <p:set>
                                      <p:cBhvr>
                                        <p:cTn dur="1" fill="hold" id="17">
                                          <p:stCondLst>
                                            <p:cond delay="0"/>
                                          </p:stCondLst>
                                        </p:cTn>
                                        <p:tgtEl>
                                          <p:spTgt spid="1049566">
                                            <p:txEl>
                                              <p:charRg st="51" end="61"/>
                                            </p:txEl>
                                          </p:spTgt>
                                        </p:tgtEl>
                                        <p:attrNameLst>
                                          <p:attrName>style.visibility</p:attrName>
                                        </p:attrNameLst>
                                      </p:cBhvr>
                                      <p:to>
                                        <p:strVal val="visible"/>
                                      </p:to>
                                    </p:set>
                                    <p:animEffect transition="in" filter="blinds(horizontal)">
                                      <p:cBhvr>
                                        <p:cTn dur="500" id="18"/>
                                        <p:tgtEl>
                                          <p:spTgt spid="1049566">
                                            <p:txEl>
                                              <p:charRg st="51" end="61"/>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566">
                                            <p:txEl>
                                              <p:charRg st="61" end="78"/>
                                            </p:txEl>
                                          </p:spTgt>
                                        </p:tgtEl>
                                        <p:attrNameLst>
                                          <p:attrName>style.visibility</p:attrName>
                                        </p:attrNameLst>
                                      </p:cBhvr>
                                      <p:to>
                                        <p:strVal val="visible"/>
                                      </p:to>
                                    </p:set>
                                    <p:animEffect transition="in" filter="blinds(horizontal)">
                                      <p:cBhvr>
                                        <p:cTn dur="500" id="21"/>
                                        <p:tgtEl>
                                          <p:spTgt spid="1049566">
                                            <p:txEl>
                                              <p:charRg st="61" end="78"/>
                                            </p:txEl>
                                          </p:spTgt>
                                        </p:tgtEl>
                                      </p:cBhvr>
                                    </p:animEffect>
                                  </p:childTnLst>
                                </p:cTn>
                              </p:par>
                              <p:par>
                                <p:cTn fill="hold" id="22" nodeType="withEffect" presetClass="entr" presetID="3" presetSubtype="10">
                                  <p:stCondLst>
                                    <p:cond delay="0"/>
                                  </p:stCondLst>
                                  <p:childTnLst>
                                    <p:set>
                                      <p:cBhvr>
                                        <p:cTn dur="1" fill="hold" id="23">
                                          <p:stCondLst>
                                            <p:cond delay="0"/>
                                          </p:stCondLst>
                                        </p:cTn>
                                        <p:tgtEl>
                                          <p:spTgt spid="1049566">
                                            <p:txEl>
                                              <p:charRg st="78" end="98"/>
                                            </p:txEl>
                                          </p:spTgt>
                                        </p:tgtEl>
                                        <p:attrNameLst>
                                          <p:attrName>style.visibility</p:attrName>
                                        </p:attrNameLst>
                                      </p:cBhvr>
                                      <p:to>
                                        <p:strVal val="visible"/>
                                      </p:to>
                                    </p:set>
                                    <p:animEffect transition="in" filter="blinds(horizontal)">
                                      <p:cBhvr>
                                        <p:cTn dur="500" id="24"/>
                                        <p:tgtEl>
                                          <p:spTgt spid="1049566">
                                            <p:txEl>
                                              <p:charRg st="78" end="98"/>
                                            </p:txEl>
                                          </p:spTgt>
                                        </p:tgtEl>
                                      </p:cBhvr>
                                    </p:animEffect>
                                  </p:childTnLst>
                                </p:cTn>
                              </p:par>
                              <p:par>
                                <p:cTn fill="hold" id="25" nodeType="withEffect" presetClass="entr" presetID="3" presetSubtype="10">
                                  <p:stCondLst>
                                    <p:cond delay="0"/>
                                  </p:stCondLst>
                                  <p:childTnLst>
                                    <p:set>
                                      <p:cBhvr>
                                        <p:cTn dur="1" fill="hold" id="26">
                                          <p:stCondLst>
                                            <p:cond delay="0"/>
                                          </p:stCondLst>
                                        </p:cTn>
                                        <p:tgtEl>
                                          <p:spTgt spid="1049566">
                                            <p:txEl>
                                              <p:charRg st="98" end="118"/>
                                            </p:txEl>
                                          </p:spTgt>
                                        </p:tgtEl>
                                        <p:attrNameLst>
                                          <p:attrName>style.visibility</p:attrName>
                                        </p:attrNameLst>
                                      </p:cBhvr>
                                      <p:to>
                                        <p:strVal val="visible"/>
                                      </p:to>
                                    </p:set>
                                    <p:animEffect transition="in" filter="blinds(horizontal)">
                                      <p:cBhvr>
                                        <p:cTn dur="500" id="27"/>
                                        <p:tgtEl>
                                          <p:spTgt spid="1049566">
                                            <p:txEl>
                                              <p:charRg st="98" end="118"/>
                                            </p:txEl>
                                          </p:spTgt>
                                        </p:tgtEl>
                                      </p:cBhvr>
                                    </p:animEffect>
                                  </p:childTnLst>
                                </p:cTn>
                              </p:par>
                              <p:par>
                                <p:cTn fill="hold" id="28" nodeType="withEffect" presetClass="entr" presetID="3" presetSubtype="10">
                                  <p:stCondLst>
                                    <p:cond delay="0"/>
                                  </p:stCondLst>
                                  <p:childTnLst>
                                    <p:set>
                                      <p:cBhvr>
                                        <p:cTn dur="1" fill="hold" id="29">
                                          <p:stCondLst>
                                            <p:cond delay="0"/>
                                          </p:stCondLst>
                                        </p:cTn>
                                        <p:tgtEl>
                                          <p:spTgt spid="1049566">
                                            <p:txEl>
                                              <p:charRg st="118" end="134"/>
                                            </p:txEl>
                                          </p:spTgt>
                                        </p:tgtEl>
                                        <p:attrNameLst>
                                          <p:attrName>style.visibility</p:attrName>
                                        </p:attrNameLst>
                                      </p:cBhvr>
                                      <p:to>
                                        <p:strVal val="visible"/>
                                      </p:to>
                                    </p:set>
                                    <p:animEffect transition="in" filter="blinds(horizontal)">
                                      <p:cBhvr>
                                        <p:cTn dur="500" id="30"/>
                                        <p:tgtEl>
                                          <p:spTgt spid="1049566">
                                            <p:txEl>
                                              <p:charRg st="118" end="134"/>
                                            </p:txEl>
                                          </p:spTgt>
                                        </p:tgtEl>
                                      </p:cBhvr>
                                    </p:animEffect>
                                  </p:childTnLst>
                                </p:cTn>
                              </p:par>
                              <p:par>
                                <p:cTn fill="hold" id="31" nodeType="withEffect" presetClass="entr" presetID="3" presetSubtype="10">
                                  <p:stCondLst>
                                    <p:cond delay="0"/>
                                  </p:stCondLst>
                                  <p:childTnLst>
                                    <p:set>
                                      <p:cBhvr>
                                        <p:cTn dur="1" fill="hold" id="32">
                                          <p:stCondLst>
                                            <p:cond delay="0"/>
                                          </p:stCondLst>
                                        </p:cTn>
                                        <p:tgtEl>
                                          <p:spTgt spid="1049566">
                                            <p:txEl>
                                              <p:charRg st="134" end="157"/>
                                            </p:txEl>
                                          </p:spTgt>
                                        </p:tgtEl>
                                        <p:attrNameLst>
                                          <p:attrName>style.visibility</p:attrName>
                                        </p:attrNameLst>
                                      </p:cBhvr>
                                      <p:to>
                                        <p:strVal val="visible"/>
                                      </p:to>
                                    </p:set>
                                    <p:animEffect transition="in" filter="blinds(horizontal)">
                                      <p:cBhvr>
                                        <p:cTn dur="500" id="33"/>
                                        <p:tgtEl>
                                          <p:spTgt spid="1049566">
                                            <p:txEl>
                                              <p:charRg st="134" end="157"/>
                                            </p:txEl>
                                          </p:spTgt>
                                        </p:tgtEl>
                                      </p:cBhvr>
                                    </p:animEffect>
                                  </p:childTnLst>
                                </p:cTn>
                              </p:par>
                              <p:par>
                                <p:cTn fill="hold" id="34" nodeType="withEffect" presetClass="entr" presetID="3" presetSubtype="10">
                                  <p:stCondLst>
                                    <p:cond delay="0"/>
                                  </p:stCondLst>
                                  <p:childTnLst>
                                    <p:set>
                                      <p:cBhvr>
                                        <p:cTn dur="1" fill="hold" id="35">
                                          <p:stCondLst>
                                            <p:cond delay="0"/>
                                          </p:stCondLst>
                                        </p:cTn>
                                        <p:tgtEl>
                                          <p:spTgt spid="1049566">
                                            <p:txEl>
                                              <p:charRg st="157" end="188"/>
                                            </p:txEl>
                                          </p:spTgt>
                                        </p:tgtEl>
                                        <p:attrNameLst>
                                          <p:attrName>style.visibility</p:attrName>
                                        </p:attrNameLst>
                                      </p:cBhvr>
                                      <p:to>
                                        <p:strVal val="visible"/>
                                      </p:to>
                                    </p:set>
                                    <p:animEffect transition="in" filter="blinds(horizontal)">
                                      <p:cBhvr>
                                        <p:cTn dur="500" id="36"/>
                                        <p:tgtEl>
                                          <p:spTgt spid="1049566">
                                            <p:txEl>
                                              <p:charRg st="157" end="188"/>
                                            </p:txEl>
                                          </p:spTgt>
                                        </p:tgtEl>
                                      </p:cBhvr>
                                    </p:animEffect>
                                  </p:childTnLst>
                                </p:cTn>
                              </p:par>
                            </p:childTnLst>
                          </p:cTn>
                        </p:par>
                      </p:childTnLst>
                    </p:cTn>
                  </p:par>
                  <p:par>
                    <p:cTn fill="hold" id="37" nodeType="clickPar">
                      <p:stCondLst>
                        <p:cond delay="indefinite"/>
                      </p:stCondLst>
                      <p:childTnLst>
                        <p:par>
                          <p:cTn fill="hold" id="38" nodeType="withGroup">
                            <p:stCondLst>
                              <p:cond delay="0"/>
                            </p:stCondLst>
                            <p:childTnLst>
                              <p:par>
                                <p:cTn fill="hold" id="39" nodeType="clickEffect" presetClass="entr" presetID="3" presetSubtype="10">
                                  <p:stCondLst>
                                    <p:cond delay="0"/>
                                  </p:stCondLst>
                                  <p:childTnLst>
                                    <p:set>
                                      <p:cBhvr>
                                        <p:cTn dur="1" fill="hold" id="40">
                                          <p:stCondLst>
                                            <p:cond delay="0"/>
                                          </p:stCondLst>
                                        </p:cTn>
                                        <p:tgtEl>
                                          <p:spTgt spid="1049566">
                                            <p:txEl>
                                              <p:charRg st="188" end="218"/>
                                            </p:txEl>
                                          </p:spTgt>
                                        </p:tgtEl>
                                        <p:attrNameLst>
                                          <p:attrName>style.visibility</p:attrName>
                                        </p:attrNameLst>
                                      </p:cBhvr>
                                      <p:to>
                                        <p:strVal val="visible"/>
                                      </p:to>
                                    </p:set>
                                    <p:animEffect transition="in" filter="blinds(horizontal)">
                                      <p:cBhvr>
                                        <p:cTn dur="500" id="41"/>
                                        <p:tgtEl>
                                          <p:spTgt spid="1049566">
                                            <p:txEl>
                                              <p:charRg st="188" end="218"/>
                                            </p:txEl>
                                          </p:spTgt>
                                        </p:tgtEl>
                                      </p:cBhvr>
                                    </p:animEffect>
                                  </p:childTnLst>
                                </p:cTn>
                              </p:par>
                              <p:par>
                                <p:cTn fill="hold" id="42" nodeType="withEffect" presetClass="entr" presetID="3" presetSubtype="10">
                                  <p:stCondLst>
                                    <p:cond delay="0"/>
                                  </p:stCondLst>
                                  <p:childTnLst>
                                    <p:set>
                                      <p:cBhvr>
                                        <p:cTn dur="1" fill="hold" id="43">
                                          <p:stCondLst>
                                            <p:cond delay="0"/>
                                          </p:stCondLst>
                                        </p:cTn>
                                        <p:tgtEl>
                                          <p:spTgt spid="1049566">
                                            <p:txEl>
                                              <p:charRg st="218" end="254"/>
                                            </p:txEl>
                                          </p:spTgt>
                                        </p:tgtEl>
                                        <p:attrNameLst>
                                          <p:attrName>style.visibility</p:attrName>
                                        </p:attrNameLst>
                                      </p:cBhvr>
                                      <p:to>
                                        <p:strVal val="visible"/>
                                      </p:to>
                                    </p:set>
                                    <p:animEffect transition="in" filter="blinds(horizontal)">
                                      <p:cBhvr>
                                        <p:cTn dur="500" id="44"/>
                                        <p:tgtEl>
                                          <p:spTgt spid="1049566">
                                            <p:txEl>
                                              <p:charRg st="218" end="2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showMasterSp="1">
  <p:cSld>
    <p:spTree>
      <p:nvGrpSpPr>
        <p:cNvPr id="405" name=""/>
        <p:cNvGrpSpPr/>
        <p:nvPr/>
      </p:nvGrpSpPr>
      <p:grpSpPr>
        <a:xfrm rot="0">
          <a:off x="0" y="0"/>
          <a:ext cx="0" cy="0"/>
          <a:chOff x="0" y="0"/>
          <a:chExt cx="0" cy="0"/>
        </a:xfrm>
      </p:grpSpPr>
      <p:sp>
        <p:nvSpPr>
          <p:cNvPr id="1049570" name="标题 370689"/>
          <p:cNvSpPr/>
          <p:nvPr>
            <p:ph type="title" sz="full" idx="0"/>
          </p:nvPr>
        </p:nvSpPr>
        <p:spPr>
          <a:xfrm rot="0">
            <a:off x="1162050" y="34925"/>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lang="zh-CN"/>
              <a:t>例</a:t>
            </a:r>
            <a:r>
              <a:rPr altLang="zh-CN" lang="en-US"/>
              <a:t>5.16 </a:t>
            </a:r>
            <a:r>
              <a:rPr altLang="en-US" lang="zh-CN"/>
              <a:t>建立随机矩阵：</a:t>
            </a:r>
          </a:p>
        </p:txBody>
      </p:sp>
      <p:sp>
        <p:nvSpPr>
          <p:cNvPr id="1049571" name="文本占位符 370690"/>
          <p:cNvSpPr/>
          <p:nvPr>
            <p:ph type="body" sz="full" idx="1"/>
          </p:nvPr>
        </p:nvSpPr>
        <p:spPr>
          <a:xfrm rot="0">
            <a:off x="431800" y="1268412"/>
            <a:ext cx="8174037"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80000"/>
              </a:lnSpc>
              <a:buNone/>
            </a:pPr>
            <a:r>
              <a:rPr altLang="zh-CN" sz="2800" lang="en-US"/>
              <a:t>① </a:t>
            </a:r>
            <a:r>
              <a:rPr altLang="en-US" sz="2800" lang="zh-CN"/>
              <a:t>在区间</a:t>
            </a:r>
            <a:r>
              <a:rPr altLang="zh-CN" sz="2800" lang="en-US"/>
              <a:t>[20,50]</a:t>
            </a:r>
            <a:r>
              <a:rPr altLang="en-US" sz="2800" lang="zh-CN"/>
              <a:t>内均匀分布的</a:t>
            </a:r>
            <a:r>
              <a:rPr altLang="zh-CN" sz="2800" lang="en-US"/>
              <a:t>5</a:t>
            </a:r>
            <a:r>
              <a:rPr altLang="en-US" sz="2800" lang="zh-CN"/>
              <a:t>阶随机矩阵。</a:t>
            </a:r>
          </a:p>
          <a:p>
            <a:pPr eaLnBrk="1" hangingPunct="1" latinLnBrk="1" lvl="0">
              <a:lnSpc>
                <a:spcPct val="80000"/>
              </a:lnSpc>
              <a:buNone/>
            </a:pPr>
            <a:r>
              <a:rPr altLang="zh-CN" sz="2800" lang="en-US"/>
              <a:t>② </a:t>
            </a:r>
            <a:r>
              <a:rPr altLang="en-US" sz="2800" lang="zh-CN"/>
              <a:t>均值为</a:t>
            </a:r>
            <a:r>
              <a:rPr altLang="zh-CN" sz="2800" lang="en-US"/>
              <a:t>0.6</a:t>
            </a:r>
            <a:r>
              <a:rPr altLang="en-US" sz="2800" lang="zh-CN"/>
              <a:t>，方差为</a:t>
            </a:r>
            <a:r>
              <a:rPr altLang="zh-CN" sz="2800" lang="en-US"/>
              <a:t>0.1</a:t>
            </a:r>
            <a:r>
              <a:rPr altLang="en-US" sz="2800" lang="zh-CN"/>
              <a:t>的</a:t>
            </a:r>
            <a:r>
              <a:rPr altLang="zh-CN" sz="2800" lang="en-US"/>
              <a:t>5</a:t>
            </a:r>
            <a:r>
              <a:rPr altLang="en-US" sz="2800" lang="zh-CN"/>
              <a:t>阶正态分布随机矩阵。</a:t>
            </a:r>
          </a:p>
          <a:p>
            <a:pPr eaLnBrk="1" hangingPunct="1" latinLnBrk="1" lvl="0">
              <a:lnSpc>
                <a:spcPct val="80000"/>
              </a:lnSpc>
              <a:buNone/>
            </a:pPr>
            <a:r>
              <a:rPr altLang="en-US" sz="2800" lang="zh-CN"/>
              <a:t>命令如下：</a:t>
            </a:r>
          </a:p>
          <a:p>
            <a:pPr eaLnBrk="1" hangingPunct="1" latinLnBrk="1" lvl="0">
              <a:lnSpc>
                <a:spcPct val="80000"/>
              </a:lnSpc>
              <a:buNone/>
            </a:pPr>
            <a:r>
              <a:rPr altLang="en-US" sz="2800" lang="zh-CN"/>
              <a:t> </a:t>
            </a:r>
            <a:r>
              <a:rPr altLang="zh-CN" sz="2800" lang="en-US">
                <a:solidFill>
                  <a:srgbClr val="0000FF"/>
                </a:solidFill>
              </a:rPr>
              <a:t>x = 20+(50-20)</a:t>
            </a:r>
            <a:r>
              <a:rPr altLang="zh-CN" sz="2800" lang="en-US">
                <a:solidFill>
                  <a:srgbClr val="0000FF"/>
                </a:solidFill>
              </a:rPr>
              <a:t>*rand(5)</a:t>
            </a:r>
          </a:p>
          <a:p>
            <a:pPr eaLnBrk="1" hangingPunct="1" latinLnBrk="1" lvl="0">
              <a:lnSpc>
                <a:spcPct val="80000"/>
              </a:lnSpc>
              <a:buNone/>
            </a:pPr>
            <a:r>
              <a:rPr altLang="zh-CN" sz="3600" lang="en-US"/>
              <a:t> </a:t>
            </a:r>
            <a:r>
              <a:rPr altLang="zh-CN" sz="2000" lang="en-US"/>
              <a:t>x =</a:t>
            </a:r>
          </a:p>
          <a:p>
            <a:pPr eaLnBrk="1" hangingPunct="1" latinLnBrk="1" lvl="0">
              <a:lnSpc>
                <a:spcPct val="80000"/>
              </a:lnSpc>
              <a:buNone/>
            </a:pPr>
            <a:r>
              <a:rPr altLang="zh-CN" sz="2000" lang="en-US"/>
              <a:t>   48.5039   42.8629   38.4630   32.1712   21.7367</a:t>
            </a:r>
          </a:p>
          <a:p>
            <a:pPr eaLnBrk="1" hangingPunct="1" latinLnBrk="1" lvl="0">
              <a:lnSpc>
                <a:spcPct val="80000"/>
              </a:lnSpc>
              <a:buNone/>
            </a:pPr>
            <a:r>
              <a:rPr altLang="zh-CN" sz="2000" lang="en-US"/>
              <a:t>   26.9342   33.6940   43.7581   48.0641   30.5860       </a:t>
            </a:r>
          </a:p>
          <a:p>
            <a:pPr eaLnBrk="1" hangingPunct="1" latinLnBrk="1" lvl="0">
              <a:lnSpc>
                <a:spcPct val="80000"/>
              </a:lnSpc>
              <a:buNone/>
            </a:pPr>
            <a:r>
              <a:rPr altLang="zh-CN" sz="2000" lang="en-US"/>
              <a:t>   38.2053   20.5551   47.6544   47.5071   44.3950       </a:t>
            </a:r>
          </a:p>
          <a:p>
            <a:pPr eaLnBrk="1" hangingPunct="1" latinLnBrk="1" lvl="0">
              <a:lnSpc>
                <a:spcPct val="80000"/>
              </a:lnSpc>
              <a:buNone/>
            </a:pPr>
            <a:r>
              <a:rPr altLang="zh-CN" sz="2000" lang="en-US"/>
              <a:t>   34.5795   44.6422   42.1462   32.3081   20.2958   </a:t>
            </a:r>
          </a:p>
          <a:p>
            <a:pPr eaLnBrk="1" hangingPunct="1" latinLnBrk="1" lvl="0">
              <a:lnSpc>
                <a:spcPct val="80000"/>
              </a:lnSpc>
              <a:buNone/>
            </a:pPr>
            <a:r>
              <a:rPr altLang="zh-CN" sz="2000" lang="en-US"/>
              <a:t>   46.7390   33.3411   25.2880   46.8095   24.1667</a:t>
            </a:r>
            <a:r>
              <a:rPr altLang="zh-CN" sz="3600" lang="en-US"/>
              <a:t> </a:t>
            </a:r>
          </a:p>
          <a:p>
            <a:pPr eaLnBrk="1" hangingPunct="1" latinLnBrk="1" lvl="0">
              <a:lnSpc>
                <a:spcPct val="80000"/>
              </a:lnSpc>
              <a:buNone/>
            </a:pPr>
            <a:r>
              <a:rPr altLang="zh-CN" sz="2400" lang="es-ES"/>
              <a:t>y = 0.6 + sqrt(0.1)</a:t>
            </a:r>
            <a:r>
              <a:rPr altLang="zh-CN" sz="2400" lang="es-ES"/>
              <a:t>*randn(5) </a:t>
            </a:r>
          </a:p>
          <a:p>
            <a:pPr eaLnBrk="1" hangingPunct="1" latinLnBrk="1" lvl="0">
              <a:lnSpc>
                <a:spcPct val="80000"/>
              </a:lnSpc>
              <a:buNone/>
            </a:pPr>
            <a:r>
              <a:rPr altLang="zh-CN" sz="2000" lang="en-US"/>
              <a:t>    </a:t>
            </a:r>
          </a:p>
          <a:p>
            <a:pPr eaLnBrk="1" hangingPunct="1" latinLnBrk="1" lvl="0">
              <a:lnSpc>
                <a:spcPct val="80000"/>
              </a:lnSpc>
              <a:buNone/>
            </a:pPr>
            <a:r>
              <a:rPr altLang="zh-CN" sz="2000" lang="en-US"/>
              <a:t>    </a:t>
            </a:r>
          </a:p>
        </p:txBody>
      </p:sp>
      <p:sp>
        <p:nvSpPr>
          <p:cNvPr id="104957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57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57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157</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571">
                                            <p:txEl>
                                              <p:charRg st="0" end="26"/>
                                            </p:txEl>
                                          </p:spTgt>
                                        </p:tgtEl>
                                        <p:attrNameLst>
                                          <p:attrName>style.visibility</p:attrName>
                                        </p:attrNameLst>
                                      </p:cBhvr>
                                      <p:to>
                                        <p:strVal val="visible"/>
                                      </p:to>
                                    </p:set>
                                    <p:animEffect transition="in" filter="blinds(horizontal)">
                                      <p:cBhvr>
                                        <p:cTn dur="500" id="7"/>
                                        <p:tgtEl>
                                          <p:spTgt spid="1049571">
                                            <p:txEl>
                                              <p:charRg st="0" end="26"/>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571">
                                            <p:txEl>
                                              <p:charRg st="26" end="54"/>
                                            </p:txEl>
                                          </p:spTgt>
                                        </p:tgtEl>
                                        <p:attrNameLst>
                                          <p:attrName>style.visibility</p:attrName>
                                        </p:attrNameLst>
                                      </p:cBhvr>
                                      <p:to>
                                        <p:strVal val="visible"/>
                                      </p:to>
                                    </p:set>
                                    <p:animEffect transition="in" filter="blinds(horizontal)">
                                      <p:cBhvr>
                                        <p:cTn dur="500" id="10"/>
                                        <p:tgtEl>
                                          <p:spTgt spid="1049571">
                                            <p:txEl>
                                              <p:charRg st="26" end="54"/>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1049571">
                                            <p:txEl>
                                              <p:charRg st="54" end="60"/>
                                            </p:txEl>
                                          </p:spTgt>
                                        </p:tgtEl>
                                        <p:attrNameLst>
                                          <p:attrName>style.visibility</p:attrName>
                                        </p:attrNameLst>
                                      </p:cBhvr>
                                      <p:to>
                                        <p:strVal val="visible"/>
                                      </p:to>
                                    </p:set>
                                    <p:animEffect transition="in" filter="blinds(horizontal)">
                                      <p:cBhvr>
                                        <p:cTn dur="500" id="15"/>
                                        <p:tgtEl>
                                          <p:spTgt spid="1049571">
                                            <p:txEl>
                                              <p:charRg st="54" end="60"/>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571">
                                            <p:txEl>
                                              <p:charRg st="60" end="84"/>
                                            </p:txEl>
                                          </p:spTgt>
                                        </p:tgtEl>
                                        <p:attrNameLst>
                                          <p:attrName>style.visibility</p:attrName>
                                        </p:attrNameLst>
                                      </p:cBhvr>
                                      <p:to>
                                        <p:strVal val="visible"/>
                                      </p:to>
                                    </p:set>
                                    <p:animEffect transition="in" filter="blinds(horizontal)">
                                      <p:cBhvr>
                                        <p:cTn dur="500" id="18"/>
                                        <p:tgtEl>
                                          <p:spTgt spid="1049571">
                                            <p:txEl>
                                              <p:charRg st="60" end="84"/>
                                            </p:txEl>
                                          </p:spTgt>
                                        </p:tgtEl>
                                      </p:cBhvr>
                                    </p:animEffect>
                                  </p:childTnLst>
                                </p:cTn>
                              </p:par>
                            </p:childTnLst>
                          </p:cTn>
                        </p:par>
                      </p:childTnLst>
                    </p:cTn>
                  </p:par>
                  <p:par>
                    <p:cTn fill="hold" id="19" nodeType="clickPar">
                      <p:stCondLst>
                        <p:cond delay="indefinite"/>
                      </p:stCondLst>
                      <p:childTnLst>
                        <p:par>
                          <p:cTn fill="hold" id="20" nodeType="withGroup">
                            <p:stCondLst>
                              <p:cond delay="0"/>
                            </p:stCondLst>
                            <p:childTnLst>
                              <p:par>
                                <p:cTn fill="hold" id="21" nodeType="clickEffect" presetClass="entr" presetID="3" presetSubtype="10">
                                  <p:stCondLst>
                                    <p:cond delay="0"/>
                                  </p:stCondLst>
                                  <p:childTnLst>
                                    <p:set>
                                      <p:cBhvr>
                                        <p:cTn dur="1" fill="hold" id="22">
                                          <p:stCondLst>
                                            <p:cond delay="0"/>
                                          </p:stCondLst>
                                        </p:cTn>
                                        <p:tgtEl>
                                          <p:spTgt spid="1049571">
                                            <p:txEl>
                                              <p:charRg st="84" end="89"/>
                                            </p:txEl>
                                          </p:spTgt>
                                        </p:tgtEl>
                                        <p:attrNameLst>
                                          <p:attrName>style.visibility</p:attrName>
                                        </p:attrNameLst>
                                      </p:cBhvr>
                                      <p:to>
                                        <p:strVal val="visible"/>
                                      </p:to>
                                    </p:set>
                                    <p:animEffect transition="in" filter="blinds(horizontal)">
                                      <p:cBhvr>
                                        <p:cTn dur="500" id="23"/>
                                        <p:tgtEl>
                                          <p:spTgt spid="1049571">
                                            <p:txEl>
                                              <p:charRg st="84" end="89"/>
                                            </p:txEl>
                                          </p:spTgt>
                                        </p:tgtEl>
                                      </p:cBhvr>
                                    </p:animEffect>
                                  </p:childTnLst>
                                </p:cTn>
                              </p:par>
                              <p:par>
                                <p:cTn fill="hold" id="24" nodeType="withEffect" presetClass="entr" presetID="3" presetSubtype="10">
                                  <p:stCondLst>
                                    <p:cond delay="0"/>
                                  </p:stCondLst>
                                  <p:childTnLst>
                                    <p:set>
                                      <p:cBhvr>
                                        <p:cTn dur="1" fill="hold" id="25">
                                          <p:stCondLst>
                                            <p:cond delay="0"/>
                                          </p:stCondLst>
                                        </p:cTn>
                                        <p:tgtEl>
                                          <p:spTgt spid="1049571">
                                            <p:txEl>
                                              <p:charRg st="89" end="140"/>
                                            </p:txEl>
                                          </p:spTgt>
                                        </p:tgtEl>
                                        <p:attrNameLst>
                                          <p:attrName>style.visibility</p:attrName>
                                        </p:attrNameLst>
                                      </p:cBhvr>
                                      <p:to>
                                        <p:strVal val="visible"/>
                                      </p:to>
                                    </p:set>
                                    <p:animEffect transition="in" filter="blinds(horizontal)">
                                      <p:cBhvr>
                                        <p:cTn dur="500" id="26"/>
                                        <p:tgtEl>
                                          <p:spTgt spid="1049571">
                                            <p:txEl>
                                              <p:charRg st="89" end="140"/>
                                            </p:txEl>
                                          </p:spTgt>
                                        </p:tgtEl>
                                      </p:cBhvr>
                                    </p:animEffect>
                                  </p:childTnLst>
                                </p:cTn>
                              </p:par>
                              <p:par>
                                <p:cTn fill="hold" id="27" nodeType="withEffect" presetClass="entr" presetID="3" presetSubtype="10">
                                  <p:stCondLst>
                                    <p:cond delay="0"/>
                                  </p:stCondLst>
                                  <p:childTnLst>
                                    <p:set>
                                      <p:cBhvr>
                                        <p:cTn dur="1" fill="hold" id="28">
                                          <p:stCondLst>
                                            <p:cond delay="0"/>
                                          </p:stCondLst>
                                        </p:cTn>
                                        <p:tgtEl>
                                          <p:spTgt spid="1049571">
                                            <p:txEl>
                                              <p:charRg st="140" end="198"/>
                                            </p:txEl>
                                          </p:spTgt>
                                        </p:tgtEl>
                                        <p:attrNameLst>
                                          <p:attrName>style.visibility</p:attrName>
                                        </p:attrNameLst>
                                      </p:cBhvr>
                                      <p:to>
                                        <p:strVal val="visible"/>
                                      </p:to>
                                    </p:set>
                                    <p:animEffect transition="in" filter="blinds(horizontal)">
                                      <p:cBhvr>
                                        <p:cTn dur="500" id="29"/>
                                        <p:tgtEl>
                                          <p:spTgt spid="1049571">
                                            <p:txEl>
                                              <p:charRg st="140" end="198"/>
                                            </p:txEl>
                                          </p:spTgt>
                                        </p:tgtEl>
                                      </p:cBhvr>
                                    </p:animEffect>
                                  </p:childTnLst>
                                </p:cTn>
                              </p:par>
                              <p:par>
                                <p:cTn fill="hold" id="30" nodeType="withEffect" presetClass="entr" presetID="3" presetSubtype="10">
                                  <p:stCondLst>
                                    <p:cond delay="0"/>
                                  </p:stCondLst>
                                  <p:childTnLst>
                                    <p:set>
                                      <p:cBhvr>
                                        <p:cTn dur="1" fill="hold" id="31">
                                          <p:stCondLst>
                                            <p:cond delay="0"/>
                                          </p:stCondLst>
                                        </p:cTn>
                                        <p:tgtEl>
                                          <p:spTgt spid="1049571">
                                            <p:txEl>
                                              <p:charRg st="198" end="256"/>
                                            </p:txEl>
                                          </p:spTgt>
                                        </p:tgtEl>
                                        <p:attrNameLst>
                                          <p:attrName>style.visibility</p:attrName>
                                        </p:attrNameLst>
                                      </p:cBhvr>
                                      <p:to>
                                        <p:strVal val="visible"/>
                                      </p:to>
                                    </p:set>
                                    <p:animEffect transition="in" filter="blinds(horizontal)">
                                      <p:cBhvr>
                                        <p:cTn dur="500" id="32"/>
                                        <p:tgtEl>
                                          <p:spTgt spid="1049571">
                                            <p:txEl>
                                              <p:charRg st="198" end="256"/>
                                            </p:txEl>
                                          </p:spTgt>
                                        </p:tgtEl>
                                      </p:cBhvr>
                                    </p:animEffect>
                                  </p:childTnLst>
                                </p:cTn>
                              </p:par>
                              <p:par>
                                <p:cTn fill="hold" id="33" nodeType="withEffect" presetClass="entr" presetID="3" presetSubtype="10">
                                  <p:stCondLst>
                                    <p:cond delay="0"/>
                                  </p:stCondLst>
                                  <p:childTnLst>
                                    <p:set>
                                      <p:cBhvr>
                                        <p:cTn dur="1" fill="hold" id="34">
                                          <p:stCondLst>
                                            <p:cond delay="0"/>
                                          </p:stCondLst>
                                        </p:cTn>
                                        <p:tgtEl>
                                          <p:spTgt spid="1049571">
                                            <p:txEl>
                                              <p:charRg st="256" end="310"/>
                                            </p:txEl>
                                          </p:spTgt>
                                        </p:tgtEl>
                                        <p:attrNameLst>
                                          <p:attrName>style.visibility</p:attrName>
                                        </p:attrNameLst>
                                      </p:cBhvr>
                                      <p:to>
                                        <p:strVal val="visible"/>
                                      </p:to>
                                    </p:set>
                                    <p:animEffect transition="in" filter="blinds(horizontal)">
                                      <p:cBhvr>
                                        <p:cTn dur="500" id="35"/>
                                        <p:tgtEl>
                                          <p:spTgt spid="1049571">
                                            <p:txEl>
                                              <p:charRg st="256" end="310"/>
                                            </p:txEl>
                                          </p:spTgt>
                                        </p:tgtEl>
                                      </p:cBhvr>
                                    </p:animEffect>
                                  </p:childTnLst>
                                </p:cTn>
                              </p:par>
                              <p:par>
                                <p:cTn fill="hold" id="36" nodeType="withEffect" presetClass="entr" presetID="3" presetSubtype="10">
                                  <p:stCondLst>
                                    <p:cond delay="0"/>
                                  </p:stCondLst>
                                  <p:childTnLst>
                                    <p:set>
                                      <p:cBhvr>
                                        <p:cTn dur="1" fill="hold" id="37">
                                          <p:stCondLst>
                                            <p:cond delay="0"/>
                                          </p:stCondLst>
                                        </p:cTn>
                                        <p:tgtEl>
                                          <p:spTgt spid="1049571">
                                            <p:txEl>
                                              <p:charRg st="310" end="362"/>
                                            </p:txEl>
                                          </p:spTgt>
                                        </p:tgtEl>
                                        <p:attrNameLst>
                                          <p:attrName>style.visibility</p:attrName>
                                        </p:attrNameLst>
                                      </p:cBhvr>
                                      <p:to>
                                        <p:strVal val="visible"/>
                                      </p:to>
                                    </p:set>
                                    <p:animEffect transition="in" filter="blinds(horizontal)">
                                      <p:cBhvr>
                                        <p:cTn dur="500" id="38"/>
                                        <p:tgtEl>
                                          <p:spTgt spid="1049571">
                                            <p:txEl>
                                              <p:charRg st="310" end="362"/>
                                            </p:txEl>
                                          </p:spTgt>
                                        </p:tgtEl>
                                      </p:cBhvr>
                                    </p:animEffect>
                                  </p:childTnLst>
                                </p:cTn>
                              </p:par>
                            </p:childTnLst>
                          </p:cTn>
                        </p:par>
                      </p:childTnLst>
                    </p:cTn>
                  </p:par>
                  <p:par>
                    <p:cTn fill="hold" id="39" nodeType="clickPar">
                      <p:stCondLst>
                        <p:cond delay="indefinite"/>
                      </p:stCondLst>
                      <p:childTnLst>
                        <p:par>
                          <p:cTn fill="hold" id="40" nodeType="withGroup">
                            <p:stCondLst>
                              <p:cond delay="0"/>
                            </p:stCondLst>
                            <p:childTnLst>
                              <p:par>
                                <p:cTn fill="hold" id="41" nodeType="clickEffect" presetClass="entr" presetID="3" presetSubtype="10">
                                  <p:stCondLst>
                                    <p:cond delay="0"/>
                                  </p:stCondLst>
                                  <p:childTnLst>
                                    <p:set>
                                      <p:cBhvr>
                                        <p:cTn dur="1" fill="hold" id="42">
                                          <p:stCondLst>
                                            <p:cond delay="0"/>
                                          </p:stCondLst>
                                        </p:cTn>
                                        <p:tgtEl>
                                          <p:spTgt spid="1049571">
                                            <p:txEl>
                                              <p:charRg st="362" end="392"/>
                                            </p:txEl>
                                          </p:spTgt>
                                        </p:tgtEl>
                                        <p:attrNameLst>
                                          <p:attrName>style.visibility</p:attrName>
                                        </p:attrNameLst>
                                      </p:cBhvr>
                                      <p:to>
                                        <p:strVal val="visible"/>
                                      </p:to>
                                    </p:set>
                                    <p:animEffect transition="in" filter="blinds(horizontal)">
                                      <p:cBhvr>
                                        <p:cTn dur="500" id="43"/>
                                        <p:tgtEl>
                                          <p:spTgt spid="1049571">
                                            <p:txEl>
                                              <p:charRg st="362" end="3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showMasterSp="1">
  <p:cSld>
    <p:spTree>
      <p:nvGrpSpPr>
        <p:cNvPr id="406" name=""/>
        <p:cNvGrpSpPr/>
        <p:nvPr/>
      </p:nvGrpSpPr>
      <p:grpSpPr>
        <a:xfrm rot="0">
          <a:off x="0" y="0"/>
          <a:ext cx="0" cy="0"/>
          <a:chOff x="0" y="0"/>
          <a:chExt cx="0" cy="0"/>
        </a:xfrm>
      </p:grpSpPr>
      <p:sp>
        <p:nvSpPr>
          <p:cNvPr id="1049575" name="标题 371713"/>
          <p:cNvSpPr/>
          <p:nvPr>
            <p:ph type="title" sz="full" idx="0"/>
          </p:nvPr>
        </p:nvSpPr>
        <p:spPr>
          <a:xfrm rot="0">
            <a:off x="1214437"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lang="en-US"/>
              <a:t>5.5 </a:t>
            </a:r>
            <a:r>
              <a:rPr altLang="en-US" lang="zh-CN"/>
              <a:t>矩阵结构变换</a:t>
            </a:r>
          </a:p>
        </p:txBody>
      </p:sp>
      <p:sp>
        <p:nvSpPr>
          <p:cNvPr id="1049576" name="文本占位符 371714"/>
          <p:cNvSpPr/>
          <p:nvPr>
            <p:ph type="body" sz="full" idx="1"/>
          </p:nvPr>
        </p:nvSpPr>
        <p:spPr>
          <a:xfrm rot="0">
            <a:off x="1162050" y="1003300"/>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80000"/>
              </a:lnSpc>
              <a:buNone/>
            </a:pPr>
            <a:r>
              <a:rPr altLang="zh-CN" sz="2000" lang="en-US">
                <a:solidFill>
                  <a:srgbClr val="0000FF"/>
                </a:solidFill>
              </a:rPr>
              <a:t>1</a:t>
            </a:r>
            <a:r>
              <a:rPr altLang="en-US" sz="2000" lang="zh-CN">
                <a:solidFill>
                  <a:srgbClr val="0000FF"/>
                </a:solidFill>
              </a:rPr>
              <a:t>、对角阵与三角阵</a:t>
            </a:r>
          </a:p>
          <a:p>
            <a:pPr eaLnBrk="1" hangingPunct="1" latinLnBrk="1" lvl="0">
              <a:lnSpc>
                <a:spcPct val="80000"/>
              </a:lnSpc>
              <a:buNone/>
            </a:pPr>
            <a:r>
              <a:rPr altLang="zh-CN" sz="2000" lang="en-US"/>
              <a:t>    只有对角线上有非零元素的矩阵称为对角矩阵，在研究矩阵时，</a:t>
            </a:r>
          </a:p>
          <a:p>
            <a:pPr eaLnBrk="1" hangingPunct="1" latinLnBrk="1" lvl="0">
              <a:lnSpc>
                <a:spcPct val="80000"/>
              </a:lnSpc>
              <a:buNone/>
            </a:pPr>
            <a:r>
              <a:rPr altLang="zh-CN" sz="2000" lang="en-US"/>
              <a:t> 有时候需要将矩阵的对角线上的元素提取出来形成一个列向量，有</a:t>
            </a:r>
          </a:p>
          <a:p>
            <a:pPr eaLnBrk="1" hangingPunct="1" latinLnBrk="1" lvl="0">
              <a:lnSpc>
                <a:spcPct val="80000"/>
              </a:lnSpc>
              <a:buNone/>
            </a:pPr>
            <a:r>
              <a:rPr altLang="zh-CN" sz="2000" lang="en-US"/>
              <a:t> 时也需要用一个向量构造一个对角阵。</a:t>
            </a:r>
          </a:p>
          <a:p>
            <a:pPr eaLnBrk="1" hangingPunct="1" latinLnBrk="1" lvl="0">
              <a:lnSpc>
                <a:spcPct val="80000"/>
              </a:lnSpc>
              <a:buNone/>
            </a:pPr>
            <a:r>
              <a:rPr altLang="zh-CN" sz="2000" lang="en-US"/>
              <a:t> （1</a:t>
            </a:r>
            <a:r>
              <a:rPr altLang="en-US" sz="2000" lang="zh-CN"/>
              <a:t>）提取矩阵的对角线元素函数：</a:t>
            </a:r>
            <a:r>
              <a:rPr altLang="zh-CN" sz="2000" lang="en-US"/>
              <a:t>diag</a:t>
            </a:r>
          </a:p>
          <a:p>
            <a:pPr eaLnBrk="1" hangingPunct="1" latinLnBrk="1" lvl="0">
              <a:lnSpc>
                <a:spcPct val="80000"/>
              </a:lnSpc>
              <a:buNone/>
            </a:pPr>
            <a:r>
              <a:rPr altLang="zh-CN" sz="2000" lang="en-US"/>
              <a:t>  </a:t>
            </a:r>
            <a:r>
              <a:rPr altLang="en-US" sz="2000" lang="zh-CN">
                <a:solidFill>
                  <a:srgbClr val="0000FF"/>
                </a:solidFill>
              </a:rPr>
              <a:t>例如：</a:t>
            </a:r>
          </a:p>
          <a:p>
            <a:pPr eaLnBrk="1" hangingPunct="1" latinLnBrk="1" lvl="0">
              <a:lnSpc>
                <a:spcPct val="80000"/>
              </a:lnSpc>
              <a:buNone/>
            </a:pPr>
            <a:r>
              <a:rPr altLang="zh-CN" sz="2000" lang="en-US"/>
              <a:t>   A = [1,2,3;4,5,6];</a:t>
            </a:r>
          </a:p>
          <a:p>
            <a:pPr eaLnBrk="1" hangingPunct="1" latinLnBrk="1" lvl="0">
              <a:lnSpc>
                <a:spcPct val="80000"/>
              </a:lnSpc>
              <a:buNone/>
            </a:pPr>
            <a:r>
              <a:rPr altLang="zh-CN" sz="2000" lang="en-US"/>
              <a:t>   D = diag(A)      </a:t>
            </a:r>
          </a:p>
          <a:p>
            <a:pPr eaLnBrk="1" hangingPunct="1" latinLnBrk="1" lvl="0">
              <a:lnSpc>
                <a:spcPct val="80000"/>
              </a:lnSpc>
              <a:buNone/>
            </a:pPr>
            <a:r>
              <a:rPr altLang="zh-CN" sz="2000" lang="en-US"/>
              <a:t>   D = </a:t>
            </a:r>
          </a:p>
          <a:p>
            <a:pPr eaLnBrk="1" hangingPunct="1" latinLnBrk="1" lvl="0">
              <a:lnSpc>
                <a:spcPct val="80000"/>
              </a:lnSpc>
              <a:buNone/>
            </a:pPr>
            <a:r>
              <a:rPr altLang="zh-CN" sz="2000" lang="en-US"/>
              <a:t>          1</a:t>
            </a:r>
          </a:p>
          <a:p>
            <a:pPr eaLnBrk="1" hangingPunct="1" latinLnBrk="1" lvl="0">
              <a:lnSpc>
                <a:spcPct val="80000"/>
              </a:lnSpc>
              <a:buNone/>
            </a:pPr>
            <a:r>
              <a:rPr altLang="zh-CN" sz="2000" lang="en-US"/>
              <a:t>          5</a:t>
            </a:r>
          </a:p>
          <a:p>
            <a:pPr eaLnBrk="1" hangingPunct="1" latinLnBrk="1" lvl="0">
              <a:lnSpc>
                <a:spcPct val="80000"/>
              </a:lnSpc>
              <a:buNone/>
            </a:pPr>
            <a:r>
              <a:rPr altLang="zh-CN" sz="2000" lang="en-US"/>
              <a:t>  diag</a:t>
            </a:r>
            <a:r>
              <a:rPr altLang="en-US" sz="2000" lang="zh-CN"/>
              <a:t>函数还有一种形式：</a:t>
            </a:r>
            <a:r>
              <a:rPr altLang="zh-CN" sz="2000" lang="en-US"/>
              <a:t>diag(A,k)</a:t>
            </a:r>
            <a:r>
              <a:rPr altLang="en-US" sz="2000" lang="zh-CN"/>
              <a:t>提取第</a:t>
            </a:r>
            <a:r>
              <a:rPr altLang="zh-CN" sz="2000" lang="en-US"/>
              <a:t>k</a:t>
            </a:r>
            <a:r>
              <a:rPr altLang="en-US" sz="2000" lang="zh-CN"/>
              <a:t>条对角线的元素。</a:t>
            </a:r>
          </a:p>
          <a:p>
            <a:pPr eaLnBrk="1" hangingPunct="1" latinLnBrk="1" lvl="0">
              <a:lnSpc>
                <a:spcPct val="80000"/>
              </a:lnSpc>
              <a:buNone/>
            </a:pPr>
            <a:r>
              <a:rPr altLang="en-US" sz="2000" lang="zh-CN"/>
              <a:t>  </a:t>
            </a:r>
            <a:r>
              <a:rPr altLang="en-US" sz="2000" lang="zh-CN">
                <a:solidFill>
                  <a:srgbClr val="0000FF"/>
                </a:solidFill>
              </a:rPr>
              <a:t>例如：</a:t>
            </a:r>
          </a:p>
          <a:p>
            <a:pPr eaLnBrk="1" hangingPunct="1" latinLnBrk="1" lvl="0">
              <a:lnSpc>
                <a:spcPct val="80000"/>
              </a:lnSpc>
              <a:buNone/>
            </a:pPr>
            <a:r>
              <a:rPr altLang="zh-CN" sz="2000" lang="en-US"/>
              <a:t>  D1 = diag(A,1)</a:t>
            </a:r>
          </a:p>
          <a:p>
            <a:pPr eaLnBrk="1" hangingPunct="1" latinLnBrk="1" lvl="0">
              <a:lnSpc>
                <a:spcPct val="80000"/>
              </a:lnSpc>
              <a:buNone/>
            </a:pPr>
            <a:r>
              <a:rPr altLang="zh-CN" sz="2000" lang="en-US"/>
              <a:t>  D =</a:t>
            </a:r>
          </a:p>
          <a:p>
            <a:pPr eaLnBrk="1" hangingPunct="1" latinLnBrk="1" lvl="0">
              <a:lnSpc>
                <a:spcPct val="80000"/>
              </a:lnSpc>
              <a:buNone/>
            </a:pPr>
            <a:r>
              <a:rPr altLang="zh-CN" sz="2000" lang="en-US"/>
              <a:t>         2 </a:t>
            </a:r>
          </a:p>
          <a:p>
            <a:pPr eaLnBrk="1" hangingPunct="1" latinLnBrk="1" lvl="0">
              <a:lnSpc>
                <a:spcPct val="80000"/>
              </a:lnSpc>
              <a:buNone/>
            </a:pPr>
            <a:r>
              <a:rPr altLang="zh-CN" sz="2000" lang="en-US"/>
              <a:t>         6</a:t>
            </a:r>
          </a:p>
        </p:txBody>
      </p:sp>
      <p:sp>
        <p:nvSpPr>
          <p:cNvPr id="104957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57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57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158</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576">
                                            <p:txEl>
                                              <p:charRg st="0" end="10"/>
                                            </p:txEl>
                                          </p:spTgt>
                                        </p:tgtEl>
                                        <p:attrNameLst>
                                          <p:attrName>style.visibility</p:attrName>
                                        </p:attrNameLst>
                                      </p:cBhvr>
                                      <p:to>
                                        <p:strVal val="visible"/>
                                      </p:to>
                                    </p:set>
                                    <p:animEffect transition="in" filter="blinds(horizontal)">
                                      <p:cBhvr>
                                        <p:cTn dur="500" id="7"/>
                                        <p:tgtEl>
                                          <p:spTgt spid="1049576">
                                            <p:txEl>
                                              <p:charRg st="0" end="10"/>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576">
                                            <p:txEl>
                                              <p:charRg st="10" end="43"/>
                                            </p:txEl>
                                          </p:spTgt>
                                        </p:tgtEl>
                                        <p:attrNameLst>
                                          <p:attrName>style.visibility</p:attrName>
                                        </p:attrNameLst>
                                      </p:cBhvr>
                                      <p:to>
                                        <p:strVal val="visible"/>
                                      </p:to>
                                    </p:set>
                                    <p:animEffect transition="in" filter="blinds(horizontal)">
                                      <p:cBhvr>
                                        <p:cTn dur="500" id="10"/>
                                        <p:tgtEl>
                                          <p:spTgt spid="1049576">
                                            <p:txEl>
                                              <p:charRg st="10" end="43"/>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576">
                                            <p:txEl>
                                              <p:charRg st="43" end="74"/>
                                            </p:txEl>
                                          </p:spTgt>
                                        </p:tgtEl>
                                        <p:attrNameLst>
                                          <p:attrName>style.visibility</p:attrName>
                                        </p:attrNameLst>
                                      </p:cBhvr>
                                      <p:to>
                                        <p:strVal val="visible"/>
                                      </p:to>
                                    </p:set>
                                    <p:animEffect transition="in" filter="blinds(horizontal)">
                                      <p:cBhvr>
                                        <p:cTn dur="500" id="13"/>
                                        <p:tgtEl>
                                          <p:spTgt spid="1049576">
                                            <p:txEl>
                                              <p:charRg st="43" end="74"/>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576">
                                            <p:txEl>
                                              <p:charRg st="74" end="93"/>
                                            </p:txEl>
                                          </p:spTgt>
                                        </p:tgtEl>
                                        <p:attrNameLst>
                                          <p:attrName>style.visibility</p:attrName>
                                        </p:attrNameLst>
                                      </p:cBhvr>
                                      <p:to>
                                        <p:strVal val="visible"/>
                                      </p:to>
                                    </p:set>
                                    <p:animEffect transition="in" filter="blinds(horizontal)">
                                      <p:cBhvr>
                                        <p:cTn dur="500" id="16"/>
                                        <p:tgtEl>
                                          <p:spTgt spid="1049576">
                                            <p:txEl>
                                              <p:charRg st="74" end="93"/>
                                            </p:txEl>
                                          </p:spTgt>
                                        </p:tgtEl>
                                      </p:cBhvr>
                                    </p:animEffect>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3" presetSubtype="10">
                                  <p:stCondLst>
                                    <p:cond delay="0"/>
                                  </p:stCondLst>
                                  <p:childTnLst>
                                    <p:set>
                                      <p:cBhvr>
                                        <p:cTn dur="1" fill="hold" id="20">
                                          <p:stCondLst>
                                            <p:cond delay="0"/>
                                          </p:stCondLst>
                                        </p:cTn>
                                        <p:tgtEl>
                                          <p:spTgt spid="1049576">
                                            <p:txEl>
                                              <p:charRg st="93" end="115"/>
                                            </p:txEl>
                                          </p:spTgt>
                                        </p:tgtEl>
                                        <p:attrNameLst>
                                          <p:attrName>style.visibility</p:attrName>
                                        </p:attrNameLst>
                                      </p:cBhvr>
                                      <p:to>
                                        <p:strVal val="visible"/>
                                      </p:to>
                                    </p:set>
                                    <p:animEffect transition="in" filter="blinds(horizontal)">
                                      <p:cBhvr>
                                        <p:cTn dur="500" id="21"/>
                                        <p:tgtEl>
                                          <p:spTgt spid="1049576">
                                            <p:txEl>
                                              <p:charRg st="93" end="115"/>
                                            </p:txEl>
                                          </p:spTgt>
                                        </p:tgtEl>
                                      </p:cBhvr>
                                    </p:animEffect>
                                  </p:childTnLst>
                                </p:cTn>
                              </p:par>
                              <p:par>
                                <p:cTn fill="hold" id="22" nodeType="withEffect" presetClass="entr" presetID="3" presetSubtype="10">
                                  <p:stCondLst>
                                    <p:cond delay="0"/>
                                  </p:stCondLst>
                                  <p:childTnLst>
                                    <p:set>
                                      <p:cBhvr>
                                        <p:cTn dur="1" fill="hold" id="23">
                                          <p:stCondLst>
                                            <p:cond delay="0"/>
                                          </p:stCondLst>
                                        </p:cTn>
                                        <p:tgtEl>
                                          <p:spTgt spid="1049576">
                                            <p:txEl>
                                              <p:charRg st="115" end="121"/>
                                            </p:txEl>
                                          </p:spTgt>
                                        </p:tgtEl>
                                        <p:attrNameLst>
                                          <p:attrName>style.visibility</p:attrName>
                                        </p:attrNameLst>
                                      </p:cBhvr>
                                      <p:to>
                                        <p:strVal val="visible"/>
                                      </p:to>
                                    </p:set>
                                    <p:animEffect transition="in" filter="blinds(horizontal)">
                                      <p:cBhvr>
                                        <p:cTn dur="500" id="24"/>
                                        <p:tgtEl>
                                          <p:spTgt spid="1049576">
                                            <p:txEl>
                                              <p:charRg st="115" end="121"/>
                                            </p:txEl>
                                          </p:spTgt>
                                        </p:tgtEl>
                                      </p:cBhvr>
                                    </p:animEffect>
                                  </p:childTnLst>
                                </p:cTn>
                              </p:par>
                              <p:par>
                                <p:cTn fill="hold" id="25" nodeType="withEffect" presetClass="entr" presetID="3" presetSubtype="10">
                                  <p:stCondLst>
                                    <p:cond delay="0"/>
                                  </p:stCondLst>
                                  <p:childTnLst>
                                    <p:set>
                                      <p:cBhvr>
                                        <p:cTn dur="1" fill="hold" id="26">
                                          <p:stCondLst>
                                            <p:cond delay="0"/>
                                          </p:stCondLst>
                                        </p:cTn>
                                        <p:tgtEl>
                                          <p:spTgt spid="1049576">
                                            <p:txEl>
                                              <p:charRg st="121" end="143"/>
                                            </p:txEl>
                                          </p:spTgt>
                                        </p:tgtEl>
                                        <p:attrNameLst>
                                          <p:attrName>style.visibility</p:attrName>
                                        </p:attrNameLst>
                                      </p:cBhvr>
                                      <p:to>
                                        <p:strVal val="visible"/>
                                      </p:to>
                                    </p:set>
                                    <p:animEffect transition="in" filter="blinds(horizontal)">
                                      <p:cBhvr>
                                        <p:cTn dur="500" id="27"/>
                                        <p:tgtEl>
                                          <p:spTgt spid="1049576">
                                            <p:txEl>
                                              <p:charRg st="121" end="143"/>
                                            </p:txEl>
                                          </p:spTgt>
                                        </p:tgtEl>
                                      </p:cBhvr>
                                    </p:animEffect>
                                  </p:childTnLst>
                                </p:cTn>
                              </p:par>
                              <p:par>
                                <p:cTn fill="hold" id="28" nodeType="withEffect" presetClass="entr" presetID="3" presetSubtype="10">
                                  <p:stCondLst>
                                    <p:cond delay="0"/>
                                  </p:stCondLst>
                                  <p:childTnLst>
                                    <p:set>
                                      <p:cBhvr>
                                        <p:cTn dur="1" fill="hold" id="29">
                                          <p:stCondLst>
                                            <p:cond delay="0"/>
                                          </p:stCondLst>
                                        </p:cTn>
                                        <p:tgtEl>
                                          <p:spTgt spid="1049576">
                                            <p:txEl>
                                              <p:charRg st="143" end="164"/>
                                            </p:txEl>
                                          </p:spTgt>
                                        </p:tgtEl>
                                        <p:attrNameLst>
                                          <p:attrName>style.visibility</p:attrName>
                                        </p:attrNameLst>
                                      </p:cBhvr>
                                      <p:to>
                                        <p:strVal val="visible"/>
                                      </p:to>
                                    </p:set>
                                    <p:animEffect transition="in" filter="blinds(horizontal)">
                                      <p:cBhvr>
                                        <p:cTn dur="500" id="30"/>
                                        <p:tgtEl>
                                          <p:spTgt spid="1049576">
                                            <p:txEl>
                                              <p:charRg st="143" end="164"/>
                                            </p:txEl>
                                          </p:spTgt>
                                        </p:tgtEl>
                                      </p:cBhvr>
                                    </p:animEffect>
                                  </p:childTnLst>
                                </p:cTn>
                              </p:par>
                              <p:par>
                                <p:cTn fill="hold" id="31" nodeType="withEffect" presetClass="entr" presetID="3" presetSubtype="10">
                                  <p:stCondLst>
                                    <p:cond delay="0"/>
                                  </p:stCondLst>
                                  <p:childTnLst>
                                    <p:set>
                                      <p:cBhvr>
                                        <p:cTn dur="1" fill="hold" id="32">
                                          <p:stCondLst>
                                            <p:cond delay="0"/>
                                          </p:stCondLst>
                                        </p:cTn>
                                        <p:tgtEl>
                                          <p:spTgt spid="1049576">
                                            <p:txEl>
                                              <p:charRg st="164" end="172"/>
                                            </p:txEl>
                                          </p:spTgt>
                                        </p:tgtEl>
                                        <p:attrNameLst>
                                          <p:attrName>style.visibility</p:attrName>
                                        </p:attrNameLst>
                                      </p:cBhvr>
                                      <p:to>
                                        <p:strVal val="visible"/>
                                      </p:to>
                                    </p:set>
                                    <p:animEffect transition="in" filter="blinds(horizontal)">
                                      <p:cBhvr>
                                        <p:cTn dur="500" id="33"/>
                                        <p:tgtEl>
                                          <p:spTgt spid="1049576">
                                            <p:txEl>
                                              <p:charRg st="164" end="172"/>
                                            </p:txEl>
                                          </p:spTgt>
                                        </p:tgtEl>
                                      </p:cBhvr>
                                    </p:animEffect>
                                  </p:childTnLst>
                                </p:cTn>
                              </p:par>
                              <p:par>
                                <p:cTn fill="hold" id="34" nodeType="withEffect" presetClass="entr" presetID="3" presetSubtype="10">
                                  <p:stCondLst>
                                    <p:cond delay="0"/>
                                  </p:stCondLst>
                                  <p:childTnLst>
                                    <p:set>
                                      <p:cBhvr>
                                        <p:cTn dur="1" fill="hold" id="35">
                                          <p:stCondLst>
                                            <p:cond delay="0"/>
                                          </p:stCondLst>
                                        </p:cTn>
                                        <p:tgtEl>
                                          <p:spTgt spid="1049576">
                                            <p:txEl>
                                              <p:charRg st="172" end="184"/>
                                            </p:txEl>
                                          </p:spTgt>
                                        </p:tgtEl>
                                        <p:attrNameLst>
                                          <p:attrName>style.visibility</p:attrName>
                                        </p:attrNameLst>
                                      </p:cBhvr>
                                      <p:to>
                                        <p:strVal val="visible"/>
                                      </p:to>
                                    </p:set>
                                    <p:animEffect transition="in" filter="blinds(horizontal)">
                                      <p:cBhvr>
                                        <p:cTn dur="500" id="36"/>
                                        <p:tgtEl>
                                          <p:spTgt spid="1049576">
                                            <p:txEl>
                                              <p:charRg st="172" end="184"/>
                                            </p:txEl>
                                          </p:spTgt>
                                        </p:tgtEl>
                                      </p:cBhvr>
                                    </p:animEffect>
                                  </p:childTnLst>
                                </p:cTn>
                              </p:par>
                              <p:par>
                                <p:cTn fill="hold" id="37" nodeType="withEffect" presetClass="entr" presetID="3" presetSubtype="10">
                                  <p:stCondLst>
                                    <p:cond delay="0"/>
                                  </p:stCondLst>
                                  <p:childTnLst>
                                    <p:set>
                                      <p:cBhvr>
                                        <p:cTn dur="1" fill="hold" id="38">
                                          <p:stCondLst>
                                            <p:cond delay="0"/>
                                          </p:stCondLst>
                                        </p:cTn>
                                        <p:tgtEl>
                                          <p:spTgt spid="1049576">
                                            <p:txEl>
                                              <p:charRg st="184" end="196"/>
                                            </p:txEl>
                                          </p:spTgt>
                                        </p:tgtEl>
                                        <p:attrNameLst>
                                          <p:attrName>style.visibility</p:attrName>
                                        </p:attrNameLst>
                                      </p:cBhvr>
                                      <p:to>
                                        <p:strVal val="visible"/>
                                      </p:to>
                                    </p:set>
                                    <p:animEffect transition="in" filter="blinds(horizontal)">
                                      <p:cBhvr>
                                        <p:cTn dur="500" id="39"/>
                                        <p:tgtEl>
                                          <p:spTgt spid="1049576">
                                            <p:txEl>
                                              <p:charRg st="184" end="196"/>
                                            </p:txEl>
                                          </p:spTgt>
                                        </p:tgtEl>
                                      </p:cBhvr>
                                    </p:animEffect>
                                  </p:childTnLst>
                                </p:cTn>
                              </p:par>
                            </p:childTnLst>
                          </p:cTn>
                        </p:par>
                      </p:childTnLst>
                    </p:cTn>
                  </p:par>
                  <p:par>
                    <p:cTn fill="hold" id="40" nodeType="clickPar">
                      <p:stCondLst>
                        <p:cond delay="indefinite"/>
                      </p:stCondLst>
                      <p:childTnLst>
                        <p:par>
                          <p:cTn fill="hold" id="41" nodeType="withGroup">
                            <p:stCondLst>
                              <p:cond delay="0"/>
                            </p:stCondLst>
                            <p:childTnLst>
                              <p:par>
                                <p:cTn fill="hold" id="42" nodeType="clickEffect" presetClass="entr" presetID="3" presetSubtype="10">
                                  <p:stCondLst>
                                    <p:cond delay="0"/>
                                  </p:stCondLst>
                                  <p:childTnLst>
                                    <p:set>
                                      <p:cBhvr>
                                        <p:cTn dur="1" fill="hold" id="43">
                                          <p:stCondLst>
                                            <p:cond delay="0"/>
                                          </p:stCondLst>
                                        </p:cTn>
                                        <p:tgtEl>
                                          <p:spTgt spid="1049576">
                                            <p:txEl>
                                              <p:charRg st="196" end="233"/>
                                            </p:txEl>
                                          </p:spTgt>
                                        </p:tgtEl>
                                        <p:attrNameLst>
                                          <p:attrName>style.visibility</p:attrName>
                                        </p:attrNameLst>
                                      </p:cBhvr>
                                      <p:to>
                                        <p:strVal val="visible"/>
                                      </p:to>
                                    </p:set>
                                    <p:animEffect transition="in" filter="blinds(horizontal)">
                                      <p:cBhvr>
                                        <p:cTn dur="500" id="44"/>
                                        <p:tgtEl>
                                          <p:spTgt spid="1049576">
                                            <p:txEl>
                                              <p:charRg st="196" end="233"/>
                                            </p:txEl>
                                          </p:spTgt>
                                        </p:tgtEl>
                                      </p:cBhvr>
                                    </p:animEffect>
                                  </p:childTnLst>
                                </p:cTn>
                              </p:par>
                              <p:par>
                                <p:cTn fill="hold" id="45" nodeType="withEffect" presetClass="entr" presetID="3" presetSubtype="10">
                                  <p:stCondLst>
                                    <p:cond delay="0"/>
                                  </p:stCondLst>
                                  <p:childTnLst>
                                    <p:set>
                                      <p:cBhvr>
                                        <p:cTn dur="1" fill="hold" id="46">
                                          <p:stCondLst>
                                            <p:cond delay="0"/>
                                          </p:stCondLst>
                                        </p:cTn>
                                        <p:tgtEl>
                                          <p:spTgt spid="1049576">
                                            <p:txEl>
                                              <p:charRg st="233" end="239"/>
                                            </p:txEl>
                                          </p:spTgt>
                                        </p:tgtEl>
                                        <p:attrNameLst>
                                          <p:attrName>style.visibility</p:attrName>
                                        </p:attrNameLst>
                                      </p:cBhvr>
                                      <p:to>
                                        <p:strVal val="visible"/>
                                      </p:to>
                                    </p:set>
                                    <p:animEffect transition="in" filter="blinds(horizontal)">
                                      <p:cBhvr>
                                        <p:cTn dur="500" id="47"/>
                                        <p:tgtEl>
                                          <p:spTgt spid="1049576">
                                            <p:txEl>
                                              <p:charRg st="233" end="239"/>
                                            </p:txEl>
                                          </p:spTgt>
                                        </p:tgtEl>
                                      </p:cBhvr>
                                    </p:animEffect>
                                  </p:childTnLst>
                                </p:cTn>
                              </p:par>
                              <p:par>
                                <p:cTn fill="hold" id="48" nodeType="withEffect" presetClass="entr" presetID="3" presetSubtype="10">
                                  <p:stCondLst>
                                    <p:cond delay="0"/>
                                  </p:stCondLst>
                                  <p:childTnLst>
                                    <p:set>
                                      <p:cBhvr>
                                        <p:cTn dur="1" fill="hold" id="49">
                                          <p:stCondLst>
                                            <p:cond delay="0"/>
                                          </p:stCondLst>
                                        </p:cTn>
                                        <p:tgtEl>
                                          <p:spTgt spid="1049576">
                                            <p:txEl>
                                              <p:charRg st="239" end="256"/>
                                            </p:txEl>
                                          </p:spTgt>
                                        </p:tgtEl>
                                        <p:attrNameLst>
                                          <p:attrName>style.visibility</p:attrName>
                                        </p:attrNameLst>
                                      </p:cBhvr>
                                      <p:to>
                                        <p:strVal val="visible"/>
                                      </p:to>
                                    </p:set>
                                    <p:animEffect transition="in" filter="blinds(horizontal)">
                                      <p:cBhvr>
                                        <p:cTn dur="500" id="50"/>
                                        <p:tgtEl>
                                          <p:spTgt spid="1049576">
                                            <p:txEl>
                                              <p:charRg st="239" end="256"/>
                                            </p:txEl>
                                          </p:spTgt>
                                        </p:tgtEl>
                                      </p:cBhvr>
                                    </p:animEffect>
                                  </p:childTnLst>
                                </p:cTn>
                              </p:par>
                              <p:par>
                                <p:cTn fill="hold" id="51" nodeType="withEffect" presetClass="entr" presetID="3" presetSubtype="10">
                                  <p:stCondLst>
                                    <p:cond delay="0"/>
                                  </p:stCondLst>
                                  <p:childTnLst>
                                    <p:set>
                                      <p:cBhvr>
                                        <p:cTn dur="1" fill="hold" id="52">
                                          <p:stCondLst>
                                            <p:cond delay="0"/>
                                          </p:stCondLst>
                                        </p:cTn>
                                        <p:tgtEl>
                                          <p:spTgt spid="1049576">
                                            <p:txEl>
                                              <p:charRg st="256" end="262"/>
                                            </p:txEl>
                                          </p:spTgt>
                                        </p:tgtEl>
                                        <p:attrNameLst>
                                          <p:attrName>style.visibility</p:attrName>
                                        </p:attrNameLst>
                                      </p:cBhvr>
                                      <p:to>
                                        <p:strVal val="visible"/>
                                      </p:to>
                                    </p:set>
                                    <p:animEffect transition="in" filter="blinds(horizontal)">
                                      <p:cBhvr>
                                        <p:cTn dur="500" id="53"/>
                                        <p:tgtEl>
                                          <p:spTgt spid="1049576">
                                            <p:txEl>
                                              <p:charRg st="256" end="262"/>
                                            </p:txEl>
                                          </p:spTgt>
                                        </p:tgtEl>
                                      </p:cBhvr>
                                    </p:animEffect>
                                  </p:childTnLst>
                                </p:cTn>
                              </p:par>
                              <p:par>
                                <p:cTn fill="hold" id="54" nodeType="withEffect" presetClass="entr" presetID="3" presetSubtype="10">
                                  <p:stCondLst>
                                    <p:cond delay="0"/>
                                  </p:stCondLst>
                                  <p:childTnLst>
                                    <p:set>
                                      <p:cBhvr>
                                        <p:cTn dur="1" fill="hold" id="55">
                                          <p:stCondLst>
                                            <p:cond delay="0"/>
                                          </p:stCondLst>
                                        </p:cTn>
                                        <p:tgtEl>
                                          <p:spTgt spid="1049576">
                                            <p:txEl>
                                              <p:charRg st="262" end="274"/>
                                            </p:txEl>
                                          </p:spTgt>
                                        </p:tgtEl>
                                        <p:attrNameLst>
                                          <p:attrName>style.visibility</p:attrName>
                                        </p:attrNameLst>
                                      </p:cBhvr>
                                      <p:to>
                                        <p:strVal val="visible"/>
                                      </p:to>
                                    </p:set>
                                    <p:animEffect transition="in" filter="blinds(horizontal)">
                                      <p:cBhvr>
                                        <p:cTn dur="500" id="56"/>
                                        <p:tgtEl>
                                          <p:spTgt spid="1049576">
                                            <p:txEl>
                                              <p:charRg st="262" end="274"/>
                                            </p:txEl>
                                          </p:spTgt>
                                        </p:tgtEl>
                                      </p:cBhvr>
                                    </p:animEffect>
                                  </p:childTnLst>
                                </p:cTn>
                              </p:par>
                              <p:par>
                                <p:cTn fill="hold" id="57" nodeType="withEffect" presetClass="entr" presetID="3" presetSubtype="10">
                                  <p:stCondLst>
                                    <p:cond delay="0"/>
                                  </p:stCondLst>
                                  <p:childTnLst>
                                    <p:set>
                                      <p:cBhvr>
                                        <p:cTn dur="1" fill="hold" id="58">
                                          <p:stCondLst>
                                            <p:cond delay="0"/>
                                          </p:stCondLst>
                                        </p:cTn>
                                        <p:tgtEl>
                                          <p:spTgt spid="1049576">
                                            <p:txEl>
                                              <p:charRg st="274" end="285"/>
                                            </p:txEl>
                                          </p:spTgt>
                                        </p:tgtEl>
                                        <p:attrNameLst>
                                          <p:attrName>style.visibility</p:attrName>
                                        </p:attrNameLst>
                                      </p:cBhvr>
                                      <p:to>
                                        <p:strVal val="visible"/>
                                      </p:to>
                                    </p:set>
                                    <p:animEffect transition="in" filter="blinds(horizontal)">
                                      <p:cBhvr>
                                        <p:cTn dur="500" id="59"/>
                                        <p:tgtEl>
                                          <p:spTgt spid="1049576">
                                            <p:txEl>
                                              <p:charRg st="274" end="2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showMasterSp="1">
  <p:cSld>
    <p:spTree>
      <p:nvGrpSpPr>
        <p:cNvPr id="407" name=""/>
        <p:cNvGrpSpPr/>
        <p:nvPr/>
      </p:nvGrpSpPr>
      <p:grpSpPr>
        <a:xfrm rot="0">
          <a:off x="0" y="0"/>
          <a:ext cx="0" cy="0"/>
          <a:chOff x="0" y="0"/>
          <a:chExt cx="0" cy="0"/>
        </a:xfrm>
      </p:grpSpPr>
      <p:sp>
        <p:nvSpPr>
          <p:cNvPr id="1049580" name="标题 372737"/>
          <p:cNvSpPr/>
          <p:nvPr>
            <p:ph type="title" sz="full" idx="0"/>
          </p:nvPr>
        </p:nvSpPr>
        <p:spPr>
          <a:xfrm rot="0">
            <a:off x="1169987" y="115887"/>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533400" latinLnBrk="1" lvl="0" marL="533400"/>
            <a:r>
              <a:rPr altLang="zh-CN" lang="en-US"/>
              <a:t>5.5 </a:t>
            </a:r>
            <a:r>
              <a:rPr altLang="en-US" lang="zh-CN"/>
              <a:t>矩阵结构变换</a:t>
            </a:r>
          </a:p>
        </p:txBody>
      </p:sp>
      <p:sp>
        <p:nvSpPr>
          <p:cNvPr id="1049581" name="文本占位符 372738"/>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2000" lang="en-US"/>
              <a:t>(2)</a:t>
            </a:r>
            <a:r>
              <a:rPr altLang="en-US" sz="2000" lang="zh-CN"/>
              <a:t>构造对角矩阵</a:t>
            </a:r>
          </a:p>
          <a:p>
            <a:pPr eaLnBrk="1" hangingPunct="1" latinLnBrk="1" lvl="0">
              <a:buNone/>
            </a:pPr>
            <a:r>
              <a:rPr altLang="en-US" sz="2000" lang="zh-CN"/>
              <a:t> 如果</a:t>
            </a:r>
            <a:r>
              <a:rPr altLang="zh-CN" sz="2000" lang="en-US"/>
              <a:t>V</a:t>
            </a:r>
            <a:r>
              <a:rPr altLang="en-US" sz="2000" lang="zh-CN"/>
              <a:t>是一个</a:t>
            </a:r>
            <a:r>
              <a:rPr altLang="zh-CN" sz="2000" lang="en-US"/>
              <a:t>m</a:t>
            </a:r>
            <a:r>
              <a:rPr altLang="en-US" sz="2000" lang="zh-CN"/>
              <a:t>个元素的向量，</a:t>
            </a:r>
            <a:r>
              <a:rPr altLang="zh-CN" sz="2000" lang="en-US"/>
              <a:t>diag(V)</a:t>
            </a:r>
            <a:r>
              <a:rPr altLang="en-US" sz="2000" lang="zh-CN"/>
              <a:t>将产生一个</a:t>
            </a:r>
            <a:r>
              <a:rPr altLang="zh-CN" sz="2000" lang="en-US"/>
              <a:t>m×m</a:t>
            </a:r>
            <a:r>
              <a:rPr altLang="en-US" sz="2000" lang="zh-CN"/>
              <a:t>对角矩阵，</a:t>
            </a:r>
          </a:p>
          <a:p>
            <a:pPr eaLnBrk="1" hangingPunct="1" latinLnBrk="1" lvl="0">
              <a:buNone/>
            </a:pPr>
            <a:r>
              <a:rPr altLang="en-US" sz="2000" lang="zh-CN"/>
              <a:t>其主对角线元素即为向量</a:t>
            </a:r>
            <a:r>
              <a:rPr altLang="zh-CN" sz="2000" lang="en-US"/>
              <a:t>V</a:t>
            </a:r>
            <a:r>
              <a:rPr altLang="en-US" sz="2000" lang="zh-CN"/>
              <a:t>的元素。</a:t>
            </a:r>
          </a:p>
          <a:p>
            <a:pPr eaLnBrk="1" hangingPunct="1" latinLnBrk="1" lvl="0">
              <a:buNone/>
            </a:pPr>
            <a:r>
              <a:rPr altLang="en-US" sz="2000" lang="zh-CN">
                <a:solidFill>
                  <a:srgbClr val="0000FF"/>
                </a:solidFill>
              </a:rPr>
              <a:t> 例如：</a:t>
            </a:r>
          </a:p>
          <a:p>
            <a:pPr eaLnBrk="1" hangingPunct="1" latinLnBrk="1" lvl="0">
              <a:buNone/>
            </a:pPr>
            <a:r>
              <a:rPr altLang="zh-CN" sz="2000" lang="en-US"/>
              <a:t> diag([1,2,-1,4])</a:t>
            </a:r>
          </a:p>
          <a:p>
            <a:pPr eaLnBrk="1" hangingPunct="1" latinLnBrk="1" lvl="0">
              <a:buNone/>
            </a:pPr>
            <a:r>
              <a:rPr altLang="zh-CN" sz="2000" lang="fr-FR"/>
              <a:t>  ans =</a:t>
            </a:r>
          </a:p>
          <a:p>
            <a:pPr eaLnBrk="1" hangingPunct="1" latinLnBrk="1" lvl="0">
              <a:buNone/>
            </a:pPr>
            <a:r>
              <a:rPr altLang="zh-CN" sz="2000" lang="fr-FR"/>
              <a:t>     1     0     0     0</a:t>
            </a:r>
          </a:p>
          <a:p>
            <a:pPr eaLnBrk="1" hangingPunct="1" latinLnBrk="1" lvl="0">
              <a:buNone/>
            </a:pPr>
            <a:r>
              <a:rPr altLang="zh-CN" sz="2000" lang="fr-FR"/>
              <a:t>     0     2     0     0</a:t>
            </a:r>
          </a:p>
          <a:p>
            <a:pPr eaLnBrk="1" hangingPunct="1" latinLnBrk="1" lvl="0">
              <a:buNone/>
            </a:pPr>
            <a:r>
              <a:rPr altLang="zh-CN" sz="2000" lang="fr-FR"/>
              <a:t>     0     0    -1     0</a:t>
            </a:r>
          </a:p>
          <a:p>
            <a:pPr eaLnBrk="1" hangingPunct="1" latinLnBrk="1" lvl="0">
              <a:buNone/>
            </a:pPr>
            <a:r>
              <a:rPr altLang="zh-CN" sz="2000" lang="fr-FR"/>
              <a:t>     0     0     0     4</a:t>
            </a:r>
          </a:p>
          <a:p>
            <a:pPr eaLnBrk="1" hangingPunct="1" latinLnBrk="1" lvl="0">
              <a:buNone/>
            </a:pPr>
            <a:r>
              <a:rPr altLang="zh-CN" sz="2000" lang="fr-FR"/>
              <a:t>  </a:t>
            </a:r>
            <a:r>
              <a:rPr altLang="fr-FR" sz="2000" lang="zh-CN">
                <a:solidFill>
                  <a:srgbClr val="0000FF"/>
                </a:solidFill>
              </a:rPr>
              <a:t>例如：</a:t>
            </a:r>
          </a:p>
          <a:p>
            <a:pPr eaLnBrk="1" hangingPunct="1" latinLnBrk="1" lvl="0">
              <a:buNone/>
            </a:pPr>
            <a:r>
              <a:rPr altLang="zh-CN" sz="2000" lang="fr-FR"/>
              <a:t>  diag(1:3,-1)</a:t>
            </a:r>
          </a:p>
          <a:p>
            <a:pPr eaLnBrk="1" hangingPunct="1" latinLnBrk="1" lvl="0">
              <a:buNone/>
            </a:pPr>
            <a:r>
              <a:rPr altLang="zh-CN" sz="2000" lang="en-US"/>
              <a:t> </a:t>
            </a:r>
          </a:p>
        </p:txBody>
      </p:sp>
      <p:sp>
        <p:nvSpPr>
          <p:cNvPr id="1049582" name="文本框 372739"/>
          <p:cNvSpPr txBox="1"/>
          <p:nvPr/>
        </p:nvSpPr>
        <p:spPr>
          <a:xfrm rot="0">
            <a:off x="4679950" y="3284537"/>
            <a:ext cx="3708400" cy="1857375"/>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buNone/>
            </a:pPr>
            <a:r>
              <a:rPr altLang="zh-CN" b="1" sz="2000" lang="fr-FR">
                <a:latin typeface="Times New Roman" pitchFamily="18" charset="0"/>
              </a:rPr>
              <a:t>ans =</a:t>
            </a:r>
          </a:p>
          <a:p>
            <a:pPr eaLnBrk="1" hangingPunct="1" indent="-342900" latinLnBrk="1" lvl="0" marL="342900">
              <a:buNone/>
            </a:pPr>
            <a:r>
              <a:rPr altLang="zh-CN" b="1" sz="2000" lang="fr-FR">
                <a:latin typeface="Times New Roman" pitchFamily="18" charset="0"/>
              </a:rPr>
              <a:t>     0     0     0     0</a:t>
            </a:r>
          </a:p>
          <a:p>
            <a:pPr eaLnBrk="1" hangingPunct="1" indent="-342900" latinLnBrk="1" lvl="0" marL="342900">
              <a:buNone/>
            </a:pPr>
            <a:r>
              <a:rPr altLang="zh-CN" b="1" sz="2000" lang="fr-FR">
                <a:latin typeface="Times New Roman" pitchFamily="18" charset="0"/>
              </a:rPr>
              <a:t>     1     0     0     0</a:t>
            </a:r>
          </a:p>
          <a:p>
            <a:pPr eaLnBrk="1" hangingPunct="1" indent="-342900" latinLnBrk="1" lvl="0" marL="342900">
              <a:buNone/>
            </a:pPr>
            <a:r>
              <a:rPr altLang="zh-CN" b="1" sz="2000" lang="fr-FR">
                <a:latin typeface="Times New Roman" pitchFamily="18" charset="0"/>
              </a:rPr>
              <a:t>     0     2     0     0</a:t>
            </a:r>
          </a:p>
          <a:p>
            <a:pPr eaLnBrk="1" hangingPunct="1" indent="-342900" latinLnBrk="1" lvl="0" marL="342900">
              <a:buNone/>
            </a:pPr>
            <a:r>
              <a:rPr altLang="zh-CN" b="1" sz="2000" lang="fr-FR">
                <a:latin typeface="Times New Roman" pitchFamily="18" charset="0"/>
              </a:rPr>
              <a:t>     0     0     3     0</a:t>
            </a:r>
          </a:p>
        </p:txBody>
      </p:sp>
      <p:sp>
        <p:nvSpPr>
          <p:cNvPr id="104958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58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58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159</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581">
                                            <p:txEl>
                                              <p:charRg st="0" end="10"/>
                                            </p:txEl>
                                          </p:spTgt>
                                        </p:tgtEl>
                                        <p:attrNameLst>
                                          <p:attrName>style.visibility</p:attrName>
                                        </p:attrNameLst>
                                      </p:cBhvr>
                                      <p:to>
                                        <p:strVal val="visible"/>
                                      </p:to>
                                    </p:set>
                                    <p:animEffect transition="in" filter="blinds(horizontal)">
                                      <p:cBhvr>
                                        <p:cTn dur="500" id="7"/>
                                        <p:tgtEl>
                                          <p:spTgt spid="1049581">
                                            <p:txEl>
                                              <p:charRg st="0" end="10"/>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581">
                                            <p:txEl>
                                              <p:charRg st="10" end="46"/>
                                            </p:txEl>
                                          </p:spTgt>
                                        </p:tgtEl>
                                        <p:attrNameLst>
                                          <p:attrName>style.visibility</p:attrName>
                                        </p:attrNameLst>
                                      </p:cBhvr>
                                      <p:to>
                                        <p:strVal val="visible"/>
                                      </p:to>
                                    </p:set>
                                    <p:animEffect transition="in" filter="blinds(horizontal)">
                                      <p:cBhvr>
                                        <p:cTn dur="500" id="10"/>
                                        <p:tgtEl>
                                          <p:spTgt spid="1049581">
                                            <p:txEl>
                                              <p:charRg st="10" end="46"/>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581">
                                            <p:txEl>
                                              <p:charRg st="46" end="63"/>
                                            </p:txEl>
                                          </p:spTgt>
                                        </p:tgtEl>
                                        <p:attrNameLst>
                                          <p:attrName>style.visibility</p:attrName>
                                        </p:attrNameLst>
                                      </p:cBhvr>
                                      <p:to>
                                        <p:strVal val="visible"/>
                                      </p:to>
                                    </p:set>
                                    <p:animEffect transition="in" filter="blinds(horizontal)">
                                      <p:cBhvr>
                                        <p:cTn dur="500" id="13"/>
                                        <p:tgtEl>
                                          <p:spTgt spid="1049581">
                                            <p:txEl>
                                              <p:charRg st="46" end="63"/>
                                            </p:txEl>
                                          </p:spTgt>
                                        </p:tgtEl>
                                      </p:cBhvr>
                                    </p:animEffect>
                                  </p:childTnLst>
                                </p:cTn>
                              </p:par>
                            </p:childTnLst>
                          </p:cTn>
                        </p:par>
                      </p:childTnLst>
                    </p:cTn>
                  </p:par>
                  <p:par>
                    <p:cTn fill="hold" id="14" nodeType="clickPar">
                      <p:stCondLst>
                        <p:cond delay="indefinite"/>
                      </p:stCondLst>
                      <p:childTnLst>
                        <p:par>
                          <p:cTn fill="hold" id="15" nodeType="withGroup">
                            <p:stCondLst>
                              <p:cond delay="0"/>
                            </p:stCondLst>
                            <p:childTnLst>
                              <p:par>
                                <p:cTn fill="hold" id="16" nodeType="clickEffect" presetClass="entr" presetID="3" presetSubtype="10">
                                  <p:stCondLst>
                                    <p:cond delay="0"/>
                                  </p:stCondLst>
                                  <p:childTnLst>
                                    <p:set>
                                      <p:cBhvr>
                                        <p:cTn dur="1" fill="hold" id="17">
                                          <p:stCondLst>
                                            <p:cond delay="0"/>
                                          </p:stCondLst>
                                        </p:cTn>
                                        <p:tgtEl>
                                          <p:spTgt spid="1049581">
                                            <p:txEl>
                                              <p:charRg st="63" end="68"/>
                                            </p:txEl>
                                          </p:spTgt>
                                        </p:tgtEl>
                                        <p:attrNameLst>
                                          <p:attrName>style.visibility</p:attrName>
                                        </p:attrNameLst>
                                      </p:cBhvr>
                                      <p:to>
                                        <p:strVal val="visible"/>
                                      </p:to>
                                    </p:set>
                                    <p:animEffect transition="in" filter="blinds(horizontal)">
                                      <p:cBhvr>
                                        <p:cTn dur="500" id="18"/>
                                        <p:tgtEl>
                                          <p:spTgt spid="1049581">
                                            <p:txEl>
                                              <p:charRg st="63" end="68"/>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581">
                                            <p:txEl>
                                              <p:charRg st="68" end="86"/>
                                            </p:txEl>
                                          </p:spTgt>
                                        </p:tgtEl>
                                        <p:attrNameLst>
                                          <p:attrName>style.visibility</p:attrName>
                                        </p:attrNameLst>
                                      </p:cBhvr>
                                      <p:to>
                                        <p:strVal val="visible"/>
                                      </p:to>
                                    </p:set>
                                    <p:animEffect transition="in" filter="blinds(horizontal)">
                                      <p:cBhvr>
                                        <p:cTn dur="500" id="21"/>
                                        <p:tgtEl>
                                          <p:spTgt spid="1049581">
                                            <p:txEl>
                                              <p:charRg st="68" end="86"/>
                                            </p:txEl>
                                          </p:spTgt>
                                        </p:tgtEl>
                                      </p:cBhvr>
                                    </p:animEffect>
                                  </p:childTnLst>
                                </p:cTn>
                              </p:par>
                              <p:par>
                                <p:cTn fill="hold" id="22" nodeType="withEffect" presetClass="entr" presetID="3" presetSubtype="10">
                                  <p:stCondLst>
                                    <p:cond delay="0"/>
                                  </p:stCondLst>
                                  <p:childTnLst>
                                    <p:set>
                                      <p:cBhvr>
                                        <p:cTn dur="1" fill="hold" id="23">
                                          <p:stCondLst>
                                            <p:cond delay="0"/>
                                          </p:stCondLst>
                                        </p:cTn>
                                        <p:tgtEl>
                                          <p:spTgt spid="1049581">
                                            <p:txEl>
                                              <p:charRg st="86" end="94"/>
                                            </p:txEl>
                                          </p:spTgt>
                                        </p:tgtEl>
                                        <p:attrNameLst>
                                          <p:attrName>style.visibility</p:attrName>
                                        </p:attrNameLst>
                                      </p:cBhvr>
                                      <p:to>
                                        <p:strVal val="visible"/>
                                      </p:to>
                                    </p:set>
                                    <p:animEffect transition="in" filter="blinds(horizontal)">
                                      <p:cBhvr>
                                        <p:cTn dur="500" id="24"/>
                                        <p:tgtEl>
                                          <p:spTgt spid="1049581">
                                            <p:txEl>
                                              <p:charRg st="86" end="94"/>
                                            </p:txEl>
                                          </p:spTgt>
                                        </p:tgtEl>
                                      </p:cBhvr>
                                    </p:animEffect>
                                  </p:childTnLst>
                                </p:cTn>
                              </p:par>
                              <p:par>
                                <p:cTn fill="hold" id="25" nodeType="withEffect" presetClass="entr" presetID="3" presetSubtype="10">
                                  <p:stCondLst>
                                    <p:cond delay="0"/>
                                  </p:stCondLst>
                                  <p:childTnLst>
                                    <p:set>
                                      <p:cBhvr>
                                        <p:cTn dur="1" fill="hold" id="26">
                                          <p:stCondLst>
                                            <p:cond delay="0"/>
                                          </p:stCondLst>
                                        </p:cTn>
                                        <p:tgtEl>
                                          <p:spTgt spid="1049581">
                                            <p:txEl>
                                              <p:charRg st="94" end="119"/>
                                            </p:txEl>
                                          </p:spTgt>
                                        </p:tgtEl>
                                        <p:attrNameLst>
                                          <p:attrName>style.visibility</p:attrName>
                                        </p:attrNameLst>
                                      </p:cBhvr>
                                      <p:to>
                                        <p:strVal val="visible"/>
                                      </p:to>
                                    </p:set>
                                    <p:animEffect transition="in" filter="blinds(horizontal)">
                                      <p:cBhvr>
                                        <p:cTn dur="500" id="27"/>
                                        <p:tgtEl>
                                          <p:spTgt spid="1049581">
                                            <p:txEl>
                                              <p:charRg st="94" end="119"/>
                                            </p:txEl>
                                          </p:spTgt>
                                        </p:tgtEl>
                                      </p:cBhvr>
                                    </p:animEffect>
                                  </p:childTnLst>
                                </p:cTn>
                              </p:par>
                              <p:par>
                                <p:cTn fill="hold" id="28" nodeType="withEffect" presetClass="entr" presetID="3" presetSubtype="10">
                                  <p:stCondLst>
                                    <p:cond delay="0"/>
                                  </p:stCondLst>
                                  <p:childTnLst>
                                    <p:set>
                                      <p:cBhvr>
                                        <p:cTn dur="1" fill="hold" id="29">
                                          <p:stCondLst>
                                            <p:cond delay="0"/>
                                          </p:stCondLst>
                                        </p:cTn>
                                        <p:tgtEl>
                                          <p:spTgt spid="1049581">
                                            <p:txEl>
                                              <p:charRg st="119" end="144"/>
                                            </p:txEl>
                                          </p:spTgt>
                                        </p:tgtEl>
                                        <p:attrNameLst>
                                          <p:attrName>style.visibility</p:attrName>
                                        </p:attrNameLst>
                                      </p:cBhvr>
                                      <p:to>
                                        <p:strVal val="visible"/>
                                      </p:to>
                                    </p:set>
                                    <p:animEffect transition="in" filter="blinds(horizontal)">
                                      <p:cBhvr>
                                        <p:cTn dur="500" id="30"/>
                                        <p:tgtEl>
                                          <p:spTgt spid="1049581">
                                            <p:txEl>
                                              <p:charRg st="119" end="144"/>
                                            </p:txEl>
                                          </p:spTgt>
                                        </p:tgtEl>
                                      </p:cBhvr>
                                    </p:animEffect>
                                  </p:childTnLst>
                                </p:cTn>
                              </p:par>
                              <p:par>
                                <p:cTn fill="hold" id="31" nodeType="withEffect" presetClass="entr" presetID="3" presetSubtype="10">
                                  <p:stCondLst>
                                    <p:cond delay="0"/>
                                  </p:stCondLst>
                                  <p:childTnLst>
                                    <p:set>
                                      <p:cBhvr>
                                        <p:cTn dur="1" fill="hold" id="32">
                                          <p:stCondLst>
                                            <p:cond delay="0"/>
                                          </p:stCondLst>
                                        </p:cTn>
                                        <p:tgtEl>
                                          <p:spTgt spid="1049581">
                                            <p:txEl>
                                              <p:charRg st="144" end="169"/>
                                            </p:txEl>
                                          </p:spTgt>
                                        </p:tgtEl>
                                        <p:attrNameLst>
                                          <p:attrName>style.visibility</p:attrName>
                                        </p:attrNameLst>
                                      </p:cBhvr>
                                      <p:to>
                                        <p:strVal val="visible"/>
                                      </p:to>
                                    </p:set>
                                    <p:animEffect transition="in" filter="blinds(horizontal)">
                                      <p:cBhvr>
                                        <p:cTn dur="500" id="33"/>
                                        <p:tgtEl>
                                          <p:spTgt spid="1049581">
                                            <p:txEl>
                                              <p:charRg st="144" end="169"/>
                                            </p:txEl>
                                          </p:spTgt>
                                        </p:tgtEl>
                                      </p:cBhvr>
                                    </p:animEffect>
                                  </p:childTnLst>
                                </p:cTn>
                              </p:par>
                              <p:par>
                                <p:cTn fill="hold" id="34" nodeType="withEffect" presetClass="entr" presetID="3" presetSubtype="10">
                                  <p:stCondLst>
                                    <p:cond delay="0"/>
                                  </p:stCondLst>
                                  <p:childTnLst>
                                    <p:set>
                                      <p:cBhvr>
                                        <p:cTn dur="1" fill="hold" id="35">
                                          <p:stCondLst>
                                            <p:cond delay="0"/>
                                          </p:stCondLst>
                                        </p:cTn>
                                        <p:tgtEl>
                                          <p:spTgt spid="1049581">
                                            <p:txEl>
                                              <p:charRg st="169" end="194"/>
                                            </p:txEl>
                                          </p:spTgt>
                                        </p:tgtEl>
                                        <p:attrNameLst>
                                          <p:attrName>style.visibility</p:attrName>
                                        </p:attrNameLst>
                                      </p:cBhvr>
                                      <p:to>
                                        <p:strVal val="visible"/>
                                      </p:to>
                                    </p:set>
                                    <p:animEffect transition="in" filter="blinds(horizontal)">
                                      <p:cBhvr>
                                        <p:cTn dur="500" id="36"/>
                                        <p:tgtEl>
                                          <p:spTgt spid="1049581">
                                            <p:txEl>
                                              <p:charRg st="169" end="194"/>
                                            </p:txEl>
                                          </p:spTgt>
                                        </p:tgtEl>
                                      </p:cBhvr>
                                    </p:animEffect>
                                  </p:childTnLst>
                                </p:cTn>
                              </p:par>
                            </p:childTnLst>
                          </p:cTn>
                        </p:par>
                      </p:childTnLst>
                    </p:cTn>
                  </p:par>
                  <p:par>
                    <p:cTn fill="hold" id="37" nodeType="clickPar">
                      <p:stCondLst>
                        <p:cond delay="indefinite"/>
                      </p:stCondLst>
                      <p:childTnLst>
                        <p:par>
                          <p:cTn fill="hold" id="38" nodeType="withGroup">
                            <p:stCondLst>
                              <p:cond delay="0"/>
                            </p:stCondLst>
                            <p:childTnLst>
                              <p:par>
                                <p:cTn fill="hold" id="39" nodeType="clickEffect" presetClass="entr" presetID="3" presetSubtype="10">
                                  <p:stCondLst>
                                    <p:cond delay="0"/>
                                  </p:stCondLst>
                                  <p:childTnLst>
                                    <p:set>
                                      <p:cBhvr>
                                        <p:cTn dur="1" fill="hold" id="40">
                                          <p:stCondLst>
                                            <p:cond delay="0"/>
                                          </p:stCondLst>
                                        </p:cTn>
                                        <p:tgtEl>
                                          <p:spTgt spid="1049581">
                                            <p:txEl>
                                              <p:charRg st="194" end="200"/>
                                            </p:txEl>
                                          </p:spTgt>
                                        </p:tgtEl>
                                        <p:attrNameLst>
                                          <p:attrName>style.visibility</p:attrName>
                                        </p:attrNameLst>
                                      </p:cBhvr>
                                      <p:to>
                                        <p:strVal val="visible"/>
                                      </p:to>
                                    </p:set>
                                    <p:animEffect transition="in" filter="blinds(horizontal)">
                                      <p:cBhvr>
                                        <p:cTn dur="500" id="41"/>
                                        <p:tgtEl>
                                          <p:spTgt spid="1049581">
                                            <p:txEl>
                                              <p:charRg st="194" end="200"/>
                                            </p:txEl>
                                          </p:spTgt>
                                        </p:tgtEl>
                                      </p:cBhvr>
                                    </p:animEffect>
                                  </p:childTnLst>
                                </p:cTn>
                              </p:par>
                              <p:par>
                                <p:cTn fill="hold" id="42" nodeType="withEffect" presetClass="entr" presetID="3" presetSubtype="10">
                                  <p:stCondLst>
                                    <p:cond delay="0"/>
                                  </p:stCondLst>
                                  <p:childTnLst>
                                    <p:set>
                                      <p:cBhvr>
                                        <p:cTn dur="1" fill="hold" id="43">
                                          <p:stCondLst>
                                            <p:cond delay="0"/>
                                          </p:stCondLst>
                                        </p:cTn>
                                        <p:tgtEl>
                                          <p:spTgt spid="1049581">
                                            <p:txEl>
                                              <p:charRg st="200" end="215"/>
                                            </p:txEl>
                                          </p:spTgt>
                                        </p:tgtEl>
                                        <p:attrNameLst>
                                          <p:attrName>style.visibility</p:attrName>
                                        </p:attrNameLst>
                                      </p:cBhvr>
                                      <p:to>
                                        <p:strVal val="visible"/>
                                      </p:to>
                                    </p:set>
                                    <p:animEffect transition="in" filter="blinds(horizontal)">
                                      <p:cBhvr>
                                        <p:cTn dur="500" id="44"/>
                                        <p:tgtEl>
                                          <p:spTgt spid="1049581">
                                            <p:txEl>
                                              <p:charRg st="200" end="215"/>
                                            </p:txEl>
                                          </p:spTgt>
                                        </p:tgtEl>
                                      </p:cBhvr>
                                    </p:animEffect>
                                  </p:childTnLst>
                                </p:cTn>
                              </p:par>
                            </p:childTnLst>
                          </p:cTn>
                        </p:par>
                      </p:childTnLst>
                    </p:cTn>
                  </p:par>
                  <p:par>
                    <p:cTn fill="hold" id="45" nodeType="clickPar">
                      <p:stCondLst>
                        <p:cond delay="indefinite"/>
                      </p:stCondLst>
                      <p:childTnLst>
                        <p:par>
                          <p:cTn fill="hold" id="46" nodeType="withGroup">
                            <p:stCondLst>
                              <p:cond delay="0"/>
                            </p:stCondLst>
                            <p:childTnLst>
                              <p:par>
                                <p:cTn fill="hold" id="47" nodeType="clickEffect" presetClass="entr" presetID="3" presetSubtype="10">
                                  <p:stCondLst>
                                    <p:cond delay="0"/>
                                  </p:stCondLst>
                                  <p:childTnLst>
                                    <p:set>
                                      <p:cBhvr>
                                        <p:cTn dur="1" fill="hold" id="48">
                                          <p:stCondLst>
                                            <p:cond delay="0"/>
                                          </p:stCondLst>
                                        </p:cTn>
                                        <p:tgtEl>
                                          <p:spTgt spid="1049582">
                                            <p:txEl>
                                              <p:charRg st="0" end="6"/>
                                            </p:txEl>
                                          </p:spTgt>
                                        </p:tgtEl>
                                        <p:attrNameLst>
                                          <p:attrName>style.visibility</p:attrName>
                                        </p:attrNameLst>
                                      </p:cBhvr>
                                      <p:to>
                                        <p:strVal val="visible"/>
                                      </p:to>
                                    </p:set>
                                    <p:animEffect transition="in" filter="blinds(horizontal)">
                                      <p:cBhvr>
                                        <p:cTn dur="500" id="49"/>
                                        <p:tgtEl>
                                          <p:spTgt spid="1049582">
                                            <p:txEl>
                                              <p:charRg st="0" end="6"/>
                                            </p:txEl>
                                          </p:spTgt>
                                        </p:tgtEl>
                                      </p:cBhvr>
                                    </p:animEffect>
                                  </p:childTnLst>
                                </p:cTn>
                              </p:par>
                              <p:par>
                                <p:cTn fill="hold" id="50" nodeType="withEffect" presetClass="entr" presetID="3" presetSubtype="10">
                                  <p:stCondLst>
                                    <p:cond delay="0"/>
                                  </p:stCondLst>
                                  <p:childTnLst>
                                    <p:set>
                                      <p:cBhvr>
                                        <p:cTn dur="1" fill="hold" id="51">
                                          <p:stCondLst>
                                            <p:cond delay="0"/>
                                          </p:stCondLst>
                                        </p:cTn>
                                        <p:tgtEl>
                                          <p:spTgt spid="1049582">
                                            <p:txEl>
                                              <p:charRg st="6" end="31"/>
                                            </p:txEl>
                                          </p:spTgt>
                                        </p:tgtEl>
                                        <p:attrNameLst>
                                          <p:attrName>style.visibility</p:attrName>
                                        </p:attrNameLst>
                                      </p:cBhvr>
                                      <p:to>
                                        <p:strVal val="visible"/>
                                      </p:to>
                                    </p:set>
                                    <p:animEffect transition="in" filter="blinds(horizontal)">
                                      <p:cBhvr>
                                        <p:cTn dur="500" id="52"/>
                                        <p:tgtEl>
                                          <p:spTgt spid="1049582">
                                            <p:txEl>
                                              <p:charRg st="6" end="31"/>
                                            </p:txEl>
                                          </p:spTgt>
                                        </p:tgtEl>
                                      </p:cBhvr>
                                    </p:animEffect>
                                  </p:childTnLst>
                                </p:cTn>
                              </p:par>
                              <p:par>
                                <p:cTn fill="hold" id="53" nodeType="withEffect" presetClass="entr" presetID="3" presetSubtype="10">
                                  <p:stCondLst>
                                    <p:cond delay="0"/>
                                  </p:stCondLst>
                                  <p:childTnLst>
                                    <p:set>
                                      <p:cBhvr>
                                        <p:cTn dur="1" fill="hold" id="54">
                                          <p:stCondLst>
                                            <p:cond delay="0"/>
                                          </p:stCondLst>
                                        </p:cTn>
                                        <p:tgtEl>
                                          <p:spTgt spid="1049582">
                                            <p:txEl>
                                              <p:charRg st="31" end="56"/>
                                            </p:txEl>
                                          </p:spTgt>
                                        </p:tgtEl>
                                        <p:attrNameLst>
                                          <p:attrName>style.visibility</p:attrName>
                                        </p:attrNameLst>
                                      </p:cBhvr>
                                      <p:to>
                                        <p:strVal val="visible"/>
                                      </p:to>
                                    </p:set>
                                    <p:animEffect transition="in" filter="blinds(horizontal)">
                                      <p:cBhvr>
                                        <p:cTn dur="500" id="55"/>
                                        <p:tgtEl>
                                          <p:spTgt spid="1049582">
                                            <p:txEl>
                                              <p:charRg st="31" end="56"/>
                                            </p:txEl>
                                          </p:spTgt>
                                        </p:tgtEl>
                                      </p:cBhvr>
                                    </p:animEffect>
                                  </p:childTnLst>
                                </p:cTn>
                              </p:par>
                              <p:par>
                                <p:cTn fill="hold" id="56" nodeType="withEffect" presetClass="entr" presetID="3" presetSubtype="10">
                                  <p:stCondLst>
                                    <p:cond delay="0"/>
                                  </p:stCondLst>
                                  <p:childTnLst>
                                    <p:set>
                                      <p:cBhvr>
                                        <p:cTn dur="1" fill="hold" id="57">
                                          <p:stCondLst>
                                            <p:cond delay="0"/>
                                          </p:stCondLst>
                                        </p:cTn>
                                        <p:tgtEl>
                                          <p:spTgt spid="1049582">
                                            <p:txEl>
                                              <p:charRg st="56" end="81"/>
                                            </p:txEl>
                                          </p:spTgt>
                                        </p:tgtEl>
                                        <p:attrNameLst>
                                          <p:attrName>style.visibility</p:attrName>
                                        </p:attrNameLst>
                                      </p:cBhvr>
                                      <p:to>
                                        <p:strVal val="visible"/>
                                      </p:to>
                                    </p:set>
                                    <p:animEffect transition="in" filter="blinds(horizontal)">
                                      <p:cBhvr>
                                        <p:cTn dur="500" id="58"/>
                                        <p:tgtEl>
                                          <p:spTgt spid="1049582">
                                            <p:txEl>
                                              <p:charRg st="56" end="81"/>
                                            </p:txEl>
                                          </p:spTgt>
                                        </p:tgtEl>
                                      </p:cBhvr>
                                    </p:animEffect>
                                  </p:childTnLst>
                                </p:cTn>
                              </p:par>
                              <p:par>
                                <p:cTn fill="hold" id="59" nodeType="withEffect" presetClass="entr" presetID="3" presetSubtype="10">
                                  <p:stCondLst>
                                    <p:cond delay="0"/>
                                  </p:stCondLst>
                                  <p:childTnLst>
                                    <p:set>
                                      <p:cBhvr>
                                        <p:cTn dur="1" fill="hold" id="60">
                                          <p:stCondLst>
                                            <p:cond delay="0"/>
                                          </p:stCondLst>
                                        </p:cTn>
                                        <p:tgtEl>
                                          <p:spTgt spid="1049582">
                                            <p:txEl>
                                              <p:charRg st="81" end="106"/>
                                            </p:txEl>
                                          </p:spTgt>
                                        </p:tgtEl>
                                        <p:attrNameLst>
                                          <p:attrName>style.visibility</p:attrName>
                                        </p:attrNameLst>
                                      </p:cBhvr>
                                      <p:to>
                                        <p:strVal val="visible"/>
                                      </p:to>
                                    </p:set>
                                    <p:animEffect transition="in" filter="blinds(horizontal)">
                                      <p:cBhvr>
                                        <p:cTn dur="500" id="61"/>
                                        <p:tgtEl>
                                          <p:spTgt spid="1049582">
                                            <p:txEl>
                                              <p:charRg st="81" end="1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242" name=""/>
        <p:cNvGrpSpPr/>
        <p:nvPr/>
      </p:nvGrpSpPr>
      <p:grpSpPr>
        <a:xfrm rot="0">
          <a:off x="0" y="0"/>
          <a:ext cx="0" cy="0"/>
          <a:chOff x="0" y="0"/>
          <a:chExt cx="0" cy="0"/>
        </a:xfrm>
      </p:grpSpPr>
      <p:sp>
        <p:nvSpPr>
          <p:cNvPr id="1048738" name="标题 94209"/>
          <p:cNvSpPr/>
          <p:nvPr>
            <p:ph type="title" sz="full" idx="0"/>
          </p:nvPr>
        </p:nvSpPr>
        <p:spPr>
          <a:xfrm rot="0">
            <a:off x="11160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838200" latinLnBrk="1" lvl="0" marL="838200"/>
            <a:r>
              <a:rPr altLang="en-US" b="1" sz="3200" lang="zh-CN">
                <a:latin typeface="华文楷体" pitchFamily="2" charset="-122"/>
                <a:ea typeface="华文楷体" pitchFamily="2" charset="-122"/>
              </a:rPr>
              <a:t>【功能演示</a:t>
            </a:r>
            <a:r>
              <a:rPr altLang="zh-CN" b="1" sz="3200" lang="en-US">
                <a:latin typeface="华文楷体" pitchFamily="2" charset="-122"/>
                <a:ea typeface="华文楷体" pitchFamily="2" charset="-122"/>
              </a:rPr>
              <a:t>-1</a:t>
            </a:r>
            <a:r>
              <a:rPr altLang="en-US" b="1" sz="3200" lang="zh-CN">
                <a:latin typeface="华文楷体" pitchFamily="2" charset="-122"/>
                <a:ea typeface="华文楷体" pitchFamily="2" charset="-122"/>
              </a:rPr>
              <a:t>】</a:t>
            </a:r>
          </a:p>
        </p:txBody>
      </p:sp>
      <p:sp>
        <p:nvSpPr>
          <p:cNvPr id="1048739" name="文本框 94211"/>
          <p:cNvSpPr txBox="1"/>
          <p:nvPr/>
        </p:nvSpPr>
        <p:spPr>
          <a:xfrm rot="0">
            <a:off x="827087" y="1341437"/>
            <a:ext cx="1250950" cy="519112"/>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None/>
            </a:pPr>
            <a:r>
              <a:rPr altLang="en-US" b="1" sz="2800" lang="zh-CN">
                <a:solidFill>
                  <a:srgbClr val="4D009A"/>
                </a:solidFill>
                <a:ea typeface="华文楷体" pitchFamily="2" charset="-122"/>
              </a:rPr>
              <a:t>求方程</a:t>
            </a:r>
          </a:p>
        </p:txBody>
      </p:sp>
      <p:graphicFrame>
        <p:nvGraphicFramePr>
          <p:cNvPr id="4194308" name=""/>
          <p:cNvGraphicFramePr>
            <a:graphicFrameLocks/>
          </p:cNvGraphicFramePr>
          <p:nvPr/>
        </p:nvGraphicFramePr>
        <p:xfrm rot="0">
          <a:off x="2124075" y="1341437"/>
          <a:ext cx="4535487" cy="382587"/>
        </p:xfrm>
        <a:graphic>
          <a:graphicData uri="http://schemas.openxmlformats.org/presentationml/2006/ole">
            <mc:AlternateContent xmlns:mc="http://schemas.openxmlformats.org/markup-compatibility/2006">
              <mc:Choice xmlns:v="urn:schemas-microsoft-com:vml" Requires="v">
                <p:oleObj r:id="rId1" spid="" imgH="382587" imgW="4535487" showAsIcon="0" progId="Equation.DSMT4">
                  <p:embed followColorScheme="full"/>
                  <p:pic>
                    <p:nvPicPr>
                      <p:cNvPr id="2097161" name="对象 94212"/>
                      <p:cNvPicPr>
                        <a:picLocks/>
                      </p:cNvPicPr>
                      <p:nvPr/>
                    </p:nvPicPr>
                    <p:blipFill>
                      <a:blip xmlns:r="http://schemas.openxmlformats.org/officeDocument/2006/relationships" r:embed="rId2"/>
                      <a:srcRect l="0" t="0" r="0" b="0"/>
                      <a:stretch>
                        <a:fillRect/>
                      </a:stretch>
                    </p:blipFill>
                    <p:spPr>
                      <a:xfrm rot="0">
                        <a:off x="2124075" y="1341437"/>
                        <a:ext cx="4535487" cy="382587"/>
                      </a:xfrm>
                      <a:prstGeom prst="rect"/>
                      <a:noFill/>
                      <a:ln>
                        <a:noFill/>
                      </a:ln>
                    </p:spPr>
                  </p:pic>
                </p:oleObj>
              </mc:Choice>
              <mc:Fallback>
                <p:oleObj r:id="rId1" spid="" imgH="382587" imgW="4535487" showAsIcon="0" progId="Equation.DSMT4">
                  <p:embed followColorScheme="full"/>
                  <p:pic>
                    <p:nvPicPr>
                      <p:cNvPr id="2097161" name="对象 94212"/>
                      <p:cNvPicPr>
                        <a:picLocks/>
                      </p:cNvPicPr>
                      <p:nvPr/>
                    </p:nvPicPr>
                    <p:blipFill>
                      <a:blip xmlns:r="http://schemas.openxmlformats.org/officeDocument/2006/relationships" r:embed="rId2"/>
                      <a:srcRect l="0" t="0" r="0" b="0"/>
                      <a:stretch>
                        <a:fillRect/>
                      </a:stretch>
                    </p:blipFill>
                    <p:spPr>
                      <a:xfrm rot="0">
                        <a:off x="2124075" y="1341437"/>
                        <a:ext cx="4535487" cy="382587"/>
                      </a:xfrm>
                      <a:prstGeom prst="rect"/>
                      <a:noFill/>
                      <a:ln>
                        <a:noFill/>
                      </a:ln>
                    </p:spPr>
                  </p:pic>
                </p:oleObj>
              </mc:Fallback>
            </mc:AlternateContent>
          </a:graphicData>
        </a:graphic>
      </p:graphicFrame>
      <p:sp>
        <p:nvSpPr>
          <p:cNvPr id="1048740" name="文本框 94213"/>
          <p:cNvSpPr txBox="1"/>
          <p:nvPr/>
        </p:nvSpPr>
        <p:spPr>
          <a:xfrm rot="0">
            <a:off x="6804025" y="1268412"/>
            <a:ext cx="1962150" cy="519112"/>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None/>
            </a:pPr>
            <a:r>
              <a:rPr altLang="en-US" b="1" sz="2800" lang="zh-CN">
                <a:solidFill>
                  <a:srgbClr val="4D009A"/>
                </a:solidFill>
                <a:ea typeface="华文楷体" pitchFamily="2" charset="-122"/>
              </a:rPr>
              <a:t>的全部根。</a:t>
            </a:r>
          </a:p>
        </p:txBody>
      </p:sp>
      <p:sp>
        <p:nvSpPr>
          <p:cNvPr id="1048741" name="文本框 94216"/>
          <p:cNvSpPr txBox="1"/>
          <p:nvPr/>
        </p:nvSpPr>
        <p:spPr>
          <a:xfrm rot="0">
            <a:off x="1042987" y="2152650"/>
            <a:ext cx="5837237" cy="1333500"/>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None/>
            </a:pPr>
            <a:r>
              <a:rPr altLang="zh-CN" b="1" sz="2400" lang="en-US">
                <a:solidFill>
                  <a:schemeClr val="hlink"/>
                </a:solidFill>
                <a:latin typeface="Times New Roman" pitchFamily="18" charset="0"/>
              </a:rPr>
              <a:t>p = [2,0,-3,71,-9,13];</a:t>
            </a:r>
            <a:r>
              <a:rPr altLang="en-US" b="1" sz="2400" lang="zh-CN">
                <a:solidFill>
                  <a:srgbClr val="008000"/>
                </a:solidFill>
                <a:latin typeface="Times New Roman" pitchFamily="18" charset="0"/>
              </a:rPr>
              <a:t>％</a:t>
            </a:r>
            <a:r>
              <a:rPr altLang="en-US" b="1" sz="2400" lang="zh-CN">
                <a:solidFill>
                  <a:srgbClr val="008000"/>
                </a:solidFill>
                <a:latin typeface="Times New Roman" pitchFamily="18" charset="0"/>
                <a:ea typeface="华文楷体" pitchFamily="2" charset="-122"/>
              </a:rPr>
              <a:t>建立多项式系数向量</a:t>
            </a:r>
          </a:p>
          <a:p>
            <a:pPr eaLnBrk="1" hangingPunct="1" indent="0" latinLnBrk="1" lvl="0" marL="0">
              <a:buNone/>
            </a:pPr>
            <a:r>
              <a:rPr altLang="zh-CN" b="1" sz="2400" lang="en-US">
                <a:solidFill>
                  <a:schemeClr val="hlink"/>
                </a:solidFill>
                <a:latin typeface="Times New Roman" pitchFamily="18" charset="0"/>
              </a:rPr>
              <a:t>x = roots(p)</a:t>
            </a:r>
            <a:r>
              <a:rPr altLang="en-US" b="1" sz="2400" lang="zh-CN">
                <a:solidFill>
                  <a:schemeClr val="hlink"/>
                </a:solidFill>
                <a:latin typeface="Times New Roman" pitchFamily="18" charset="0"/>
              </a:rPr>
              <a:t>；</a:t>
            </a:r>
            <a:r>
              <a:rPr altLang="en-US" b="1" sz="2400" lang="zh-CN">
                <a:solidFill>
                  <a:srgbClr val="008000"/>
                </a:solidFill>
                <a:latin typeface="Times New Roman" pitchFamily="18" charset="0"/>
                <a:ea typeface="华文楷体" pitchFamily="2" charset="-122"/>
              </a:rPr>
              <a:t>求根</a:t>
            </a:r>
          </a:p>
          <a:p>
            <a:pPr eaLnBrk="1" hangingPunct="1" indent="0" latinLnBrk="1" lvl="0" marL="0">
              <a:buNone/>
            </a:pPr>
            <a:endParaRPr altLang="en-US" b="1" sz="2400" lang="zh-CN">
              <a:solidFill>
                <a:srgbClr val="008000"/>
              </a:solidFill>
              <a:latin typeface="Times New Roman" pitchFamily="18" charset="0"/>
            </a:endParaRPr>
          </a:p>
        </p:txBody>
      </p:sp>
      <p:sp>
        <p:nvSpPr>
          <p:cNvPr id="1048742" name="文本框 94217"/>
          <p:cNvSpPr txBox="1"/>
          <p:nvPr/>
        </p:nvSpPr>
        <p:spPr>
          <a:xfrm rot="0">
            <a:off x="1476375" y="2997200"/>
            <a:ext cx="2498725" cy="3086100"/>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None/>
            </a:pPr>
            <a:r>
              <a:rPr altLang="zh-CN" b="1" sz="2400" lang="en-US">
                <a:latin typeface="Times New Roman" pitchFamily="18" charset="0"/>
              </a:rPr>
              <a:t>x =</a:t>
            </a:r>
          </a:p>
          <a:p>
            <a:pPr eaLnBrk="1" hangingPunct="1" indent="0" latinLnBrk="1" lvl="0" marL="0"/>
            <a:endParaRPr altLang="zh-CN" b="1" sz="2400" lang="en-US">
              <a:latin typeface="Times New Roman" pitchFamily="18" charset="0"/>
            </a:endParaRPr>
          </a:p>
          <a:p>
            <a:pPr eaLnBrk="1" hangingPunct="1" indent="0" latinLnBrk="1" lvl="0" marL="0">
              <a:buNone/>
            </a:pPr>
            <a:r>
              <a:rPr altLang="zh-CN" b="1" sz="2400" lang="en-US">
                <a:latin typeface="Times New Roman" pitchFamily="18" charset="0"/>
              </a:rPr>
              <a:t> -3.4914          </a:t>
            </a:r>
          </a:p>
          <a:p>
            <a:pPr eaLnBrk="1" hangingPunct="1" indent="0" latinLnBrk="1" lvl="0" marL="0">
              <a:buNone/>
            </a:pPr>
            <a:r>
              <a:rPr altLang="zh-CN" b="1" sz="2400" lang="en-US">
                <a:latin typeface="Times New Roman" pitchFamily="18" charset="0"/>
              </a:rPr>
              <a:t>   1.6863 + 2.6947i</a:t>
            </a:r>
          </a:p>
          <a:p>
            <a:pPr eaLnBrk="1" hangingPunct="1" indent="0" latinLnBrk="1" lvl="0" marL="0">
              <a:buNone/>
            </a:pPr>
            <a:r>
              <a:rPr altLang="zh-CN" b="1" sz="2400" lang="en-US">
                <a:latin typeface="Times New Roman" pitchFamily="18" charset="0"/>
              </a:rPr>
              <a:t>   1.6863 - 2.6947i</a:t>
            </a:r>
          </a:p>
          <a:p>
            <a:pPr eaLnBrk="1" hangingPunct="1" indent="0" latinLnBrk="1" lvl="0" marL="0">
              <a:buNone/>
            </a:pPr>
            <a:r>
              <a:rPr altLang="zh-CN" b="1" sz="2400" lang="en-US">
                <a:latin typeface="Times New Roman" pitchFamily="18" charset="0"/>
              </a:rPr>
              <a:t>   0.0594 + 0.4251i</a:t>
            </a:r>
          </a:p>
          <a:p>
            <a:pPr eaLnBrk="1" hangingPunct="1" indent="0" latinLnBrk="1" lvl="0" marL="0">
              <a:buNone/>
            </a:pPr>
            <a:r>
              <a:rPr altLang="zh-CN" b="1" sz="2400" lang="en-US">
                <a:latin typeface="Times New Roman" pitchFamily="18" charset="0"/>
              </a:rPr>
              <a:t>   0.0594 - 0.4251i</a:t>
            </a:r>
          </a:p>
        </p:txBody>
      </p:sp>
      <p:sp>
        <p:nvSpPr>
          <p:cNvPr id="104874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74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74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16</a:t>
            </a:fld>
            <a:r>
              <a:rPr altLang="zh-CN" sz="1400" lang="en-US">
                <a:solidFill>
                  <a:schemeClr val="accent2"/>
                </a:solidFill>
              </a:rPr>
              <a:t> </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1">
  <p:cSld>
    <p:spTree>
      <p:nvGrpSpPr>
        <p:cNvPr id="408" name=""/>
        <p:cNvGrpSpPr/>
        <p:nvPr/>
      </p:nvGrpSpPr>
      <p:grpSpPr>
        <a:xfrm rot="0">
          <a:off x="0" y="0"/>
          <a:ext cx="0" cy="0"/>
          <a:chOff x="0" y="0"/>
          <a:chExt cx="0" cy="0"/>
        </a:xfrm>
      </p:grpSpPr>
      <p:sp>
        <p:nvSpPr>
          <p:cNvPr id="1049586" name="标题 373761"/>
          <p:cNvSpPr/>
          <p:nvPr>
            <p:ph type="title" sz="full" idx="0"/>
          </p:nvPr>
        </p:nvSpPr>
        <p:spPr>
          <a:xfrm rot="0">
            <a:off x="1165225" y="2540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lang="zh-CN"/>
              <a:t>例</a:t>
            </a:r>
            <a:r>
              <a:rPr altLang="zh-CN" lang="en-US"/>
              <a:t>5.17 </a:t>
            </a:r>
          </a:p>
        </p:txBody>
      </p:sp>
      <p:sp>
        <p:nvSpPr>
          <p:cNvPr id="1049587" name="文本占位符 373762"/>
          <p:cNvSpPr/>
          <p:nvPr>
            <p:ph type="body" sz="full" idx="1"/>
          </p:nvPr>
        </p:nvSpPr>
        <p:spPr>
          <a:xfrm rot="0">
            <a:off x="503237" y="1268412"/>
            <a:ext cx="8132762"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90000"/>
              </a:lnSpc>
              <a:buNone/>
            </a:pPr>
            <a:r>
              <a:rPr altLang="zh-CN" sz="1800" lang="en-US"/>
              <a:t>  </a:t>
            </a:r>
            <a:r>
              <a:rPr altLang="en-US" sz="1800" lang="zh-CN"/>
              <a:t>建立一个</a:t>
            </a:r>
            <a:r>
              <a:rPr altLang="zh-CN" sz="1800" lang="en-US"/>
              <a:t>5×5</a:t>
            </a:r>
            <a:r>
              <a:rPr altLang="en-US" sz="1800" lang="zh-CN"/>
              <a:t>矩阵</a:t>
            </a:r>
            <a:r>
              <a:rPr altLang="zh-CN" sz="1800" lang="en-US"/>
              <a:t>A</a:t>
            </a:r>
            <a:r>
              <a:rPr altLang="en-US" sz="1800" lang="zh-CN"/>
              <a:t>，然后将</a:t>
            </a:r>
            <a:r>
              <a:rPr altLang="zh-CN" sz="1800" lang="en-US"/>
              <a:t>A</a:t>
            </a:r>
            <a:r>
              <a:rPr altLang="en-US" sz="1800" lang="zh-CN"/>
              <a:t>的第一行元素乘以</a:t>
            </a:r>
            <a:r>
              <a:rPr altLang="zh-CN" sz="1800" lang="en-US"/>
              <a:t>1</a:t>
            </a:r>
            <a:r>
              <a:rPr altLang="en-US" sz="1800" lang="zh-CN"/>
              <a:t>，第二行乘以</a:t>
            </a:r>
            <a:r>
              <a:rPr altLang="zh-CN" sz="1800" lang="en-US"/>
              <a:t>2</a:t>
            </a:r>
            <a:r>
              <a:rPr altLang="en-US" sz="1800" lang="zh-CN"/>
              <a:t>，</a:t>
            </a:r>
            <a:r>
              <a:rPr altLang="zh-CN" sz="1800" lang="en-US">
                <a:latin typeface="Arial" pitchFamily="34" charset="0"/>
              </a:rPr>
              <a:t>…</a:t>
            </a:r>
          </a:p>
          <a:p>
            <a:pPr eaLnBrk="1" hangingPunct="1" latinLnBrk="1" lvl="0">
              <a:lnSpc>
                <a:spcPct val="90000"/>
              </a:lnSpc>
              <a:buNone/>
            </a:pPr>
            <a:r>
              <a:rPr altLang="en-US" sz="1800" lang="zh-CN"/>
              <a:t>第五行乘以</a:t>
            </a:r>
            <a:r>
              <a:rPr altLang="zh-CN" sz="1800" lang="en-US"/>
              <a:t>5</a:t>
            </a:r>
            <a:r>
              <a:rPr altLang="en-US" sz="1800" lang="zh-CN"/>
              <a:t>。</a:t>
            </a:r>
          </a:p>
          <a:p>
            <a:pPr eaLnBrk="1" hangingPunct="1" latinLnBrk="1" lvl="0">
              <a:lnSpc>
                <a:spcPct val="90000"/>
              </a:lnSpc>
              <a:buNone/>
            </a:pPr>
            <a:r>
              <a:rPr altLang="en-US" sz="1800" lang="zh-CN">
                <a:solidFill>
                  <a:srgbClr val="0000FF"/>
                </a:solidFill>
              </a:rPr>
              <a:t>解：</a:t>
            </a:r>
          </a:p>
          <a:p>
            <a:pPr eaLnBrk="1" hangingPunct="1" latinLnBrk="1" lvl="0">
              <a:lnSpc>
                <a:spcPct val="90000"/>
              </a:lnSpc>
              <a:buNone/>
            </a:pPr>
            <a:r>
              <a:rPr altLang="en-US" sz="1800" lang="zh-CN"/>
              <a:t>     用一个对角矩阵左乘一个矩阵时，相当于用对角阵的第一个元素乘以</a:t>
            </a:r>
          </a:p>
          <a:p>
            <a:pPr eaLnBrk="1" hangingPunct="1" latinLnBrk="1" lvl="0">
              <a:lnSpc>
                <a:spcPct val="90000"/>
              </a:lnSpc>
              <a:buNone/>
            </a:pPr>
            <a:r>
              <a:rPr altLang="en-US" sz="1800" lang="zh-CN"/>
              <a:t>该矩阵的第一行，依次类推。</a:t>
            </a:r>
          </a:p>
          <a:p>
            <a:pPr eaLnBrk="1" hangingPunct="1" latinLnBrk="1" lvl="0">
              <a:lnSpc>
                <a:spcPct val="90000"/>
              </a:lnSpc>
              <a:buNone/>
            </a:pPr>
            <a:r>
              <a:rPr altLang="en-US" sz="1800" lang="zh-CN"/>
              <a:t>命令如下：</a:t>
            </a:r>
          </a:p>
          <a:p>
            <a:pPr eaLnBrk="1" hangingPunct="1" latinLnBrk="1" lvl="0">
              <a:lnSpc>
                <a:spcPct val="90000"/>
              </a:lnSpc>
              <a:buNone/>
            </a:pPr>
            <a:r>
              <a:rPr altLang="en-US" sz="1800" lang="zh-CN"/>
              <a:t> </a:t>
            </a:r>
            <a:r>
              <a:rPr altLang="zh-CN" sz="1800" lang="en-US">
                <a:solidFill>
                  <a:schemeClr val="hlink"/>
                </a:solidFill>
              </a:rPr>
              <a:t>A = ones(5);</a:t>
            </a:r>
          </a:p>
          <a:p>
            <a:pPr eaLnBrk="1" hangingPunct="1" latinLnBrk="1" lvl="0">
              <a:lnSpc>
                <a:spcPct val="90000"/>
              </a:lnSpc>
              <a:buNone/>
            </a:pPr>
            <a:r>
              <a:rPr altLang="zh-CN" sz="1800" lang="en-US">
                <a:solidFill>
                  <a:schemeClr val="hlink"/>
                </a:solidFill>
              </a:rPr>
              <a:t> D = diag(1:5);</a:t>
            </a:r>
          </a:p>
          <a:p>
            <a:pPr eaLnBrk="1" hangingPunct="1" latinLnBrk="1" lvl="0">
              <a:lnSpc>
                <a:spcPct val="90000"/>
              </a:lnSpc>
              <a:buNone/>
            </a:pPr>
            <a:r>
              <a:rPr altLang="zh-CN" sz="1800" lang="en-US">
                <a:solidFill>
                  <a:schemeClr val="hlink"/>
                </a:solidFill>
              </a:rPr>
              <a:t> D </a:t>
            </a:r>
            <a:r>
              <a:rPr altLang="zh-CN" sz="1800" lang="en-US">
                <a:solidFill>
                  <a:schemeClr val="hlink"/>
                </a:solidFill>
              </a:rPr>
              <a:t>* A</a:t>
            </a:r>
          </a:p>
          <a:p>
            <a:pPr eaLnBrk="1" hangingPunct="1" latinLnBrk="1" lvl="0">
              <a:lnSpc>
                <a:spcPct val="90000"/>
              </a:lnSpc>
              <a:buNone/>
            </a:pPr>
            <a:r>
              <a:rPr altLang="zh-CN" sz="1800" lang="fr-FR"/>
              <a:t>ans =</a:t>
            </a:r>
          </a:p>
          <a:p>
            <a:pPr eaLnBrk="1" hangingPunct="1" latinLnBrk="1" lvl="0">
              <a:lnSpc>
                <a:spcPct val="90000"/>
              </a:lnSpc>
              <a:buNone/>
            </a:pPr>
            <a:r>
              <a:rPr altLang="zh-CN" sz="1800" lang="fr-FR"/>
              <a:t>     1     1     1     1     1</a:t>
            </a:r>
          </a:p>
          <a:p>
            <a:pPr eaLnBrk="1" hangingPunct="1" latinLnBrk="1" lvl="0">
              <a:lnSpc>
                <a:spcPct val="90000"/>
              </a:lnSpc>
              <a:buNone/>
            </a:pPr>
            <a:r>
              <a:rPr altLang="zh-CN" sz="1800" lang="fr-FR"/>
              <a:t>     2     2     2     2     2</a:t>
            </a:r>
          </a:p>
          <a:p>
            <a:pPr eaLnBrk="1" hangingPunct="1" latinLnBrk="1" lvl="0">
              <a:lnSpc>
                <a:spcPct val="90000"/>
              </a:lnSpc>
              <a:buNone/>
            </a:pPr>
            <a:r>
              <a:rPr altLang="zh-CN" sz="1800" lang="fr-FR"/>
              <a:t>     3     3     3     3     3</a:t>
            </a:r>
          </a:p>
          <a:p>
            <a:pPr eaLnBrk="1" hangingPunct="1" latinLnBrk="1" lvl="0">
              <a:lnSpc>
                <a:spcPct val="90000"/>
              </a:lnSpc>
              <a:buNone/>
            </a:pPr>
            <a:r>
              <a:rPr altLang="zh-CN" sz="1800" lang="fr-FR"/>
              <a:t>     4     4     4     4     4</a:t>
            </a:r>
          </a:p>
          <a:p>
            <a:pPr eaLnBrk="1" hangingPunct="1" latinLnBrk="1" lvl="0">
              <a:lnSpc>
                <a:spcPct val="90000"/>
              </a:lnSpc>
              <a:buNone/>
            </a:pPr>
            <a:r>
              <a:rPr altLang="zh-CN" sz="1800" lang="fr-FR"/>
              <a:t>     5     5     5     5     5</a:t>
            </a:r>
          </a:p>
        </p:txBody>
      </p:sp>
      <p:sp>
        <p:nvSpPr>
          <p:cNvPr id="104958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58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59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160</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587">
                                            <p:txEl>
                                              <p:charRg st="0" end="36"/>
                                            </p:txEl>
                                          </p:spTgt>
                                        </p:tgtEl>
                                        <p:attrNameLst>
                                          <p:attrName>style.visibility</p:attrName>
                                        </p:attrNameLst>
                                      </p:cBhvr>
                                      <p:to>
                                        <p:strVal val="visible"/>
                                      </p:to>
                                    </p:set>
                                    <p:animEffect transition="in" filter="blinds(horizontal)">
                                      <p:cBhvr>
                                        <p:cTn dur="500" id="7"/>
                                        <p:tgtEl>
                                          <p:spTgt spid="1049587">
                                            <p:txEl>
                                              <p:charRg st="0" end="36"/>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587">
                                            <p:txEl>
                                              <p:charRg st="36" end="44"/>
                                            </p:txEl>
                                          </p:spTgt>
                                        </p:tgtEl>
                                        <p:attrNameLst>
                                          <p:attrName>style.visibility</p:attrName>
                                        </p:attrNameLst>
                                      </p:cBhvr>
                                      <p:to>
                                        <p:strVal val="visible"/>
                                      </p:to>
                                    </p:set>
                                    <p:animEffect transition="in" filter="blinds(horizontal)">
                                      <p:cBhvr>
                                        <p:cTn dur="500" id="10"/>
                                        <p:tgtEl>
                                          <p:spTgt spid="1049587">
                                            <p:txEl>
                                              <p:charRg st="36" end="44"/>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1049587">
                                            <p:txEl>
                                              <p:charRg st="44" end="47"/>
                                            </p:txEl>
                                          </p:spTgt>
                                        </p:tgtEl>
                                        <p:attrNameLst>
                                          <p:attrName>style.visibility</p:attrName>
                                        </p:attrNameLst>
                                      </p:cBhvr>
                                      <p:to>
                                        <p:strVal val="visible"/>
                                      </p:to>
                                    </p:set>
                                    <p:animEffect transition="in" filter="blinds(horizontal)">
                                      <p:cBhvr>
                                        <p:cTn dur="500" id="15"/>
                                        <p:tgtEl>
                                          <p:spTgt spid="1049587">
                                            <p:txEl>
                                              <p:charRg st="44" end="47"/>
                                            </p:txEl>
                                          </p:spTgt>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3" presetSubtype="10">
                                  <p:stCondLst>
                                    <p:cond delay="0"/>
                                  </p:stCondLst>
                                  <p:childTnLst>
                                    <p:set>
                                      <p:cBhvr>
                                        <p:cTn dur="1" fill="hold" id="19">
                                          <p:stCondLst>
                                            <p:cond delay="0"/>
                                          </p:stCondLst>
                                        </p:cTn>
                                        <p:tgtEl>
                                          <p:spTgt spid="1049587">
                                            <p:txEl>
                                              <p:charRg st="47" end="83"/>
                                            </p:txEl>
                                          </p:spTgt>
                                        </p:tgtEl>
                                        <p:attrNameLst>
                                          <p:attrName>style.visibility</p:attrName>
                                        </p:attrNameLst>
                                      </p:cBhvr>
                                      <p:to>
                                        <p:strVal val="visible"/>
                                      </p:to>
                                    </p:set>
                                    <p:animEffect transition="in" filter="blinds(horizontal)">
                                      <p:cBhvr>
                                        <p:cTn dur="500" id="20"/>
                                        <p:tgtEl>
                                          <p:spTgt spid="1049587">
                                            <p:txEl>
                                              <p:charRg st="47" end="83"/>
                                            </p:txEl>
                                          </p:spTgt>
                                        </p:tgtEl>
                                      </p:cBhvr>
                                    </p:animEffect>
                                  </p:childTnLst>
                                </p:cTn>
                              </p:par>
                              <p:par>
                                <p:cTn fill="hold" id="21" nodeType="withEffect" presetClass="entr" presetID="3" presetSubtype="10">
                                  <p:stCondLst>
                                    <p:cond delay="0"/>
                                  </p:stCondLst>
                                  <p:childTnLst>
                                    <p:set>
                                      <p:cBhvr>
                                        <p:cTn dur="1" fill="hold" id="22">
                                          <p:stCondLst>
                                            <p:cond delay="0"/>
                                          </p:stCondLst>
                                        </p:cTn>
                                        <p:tgtEl>
                                          <p:spTgt spid="1049587">
                                            <p:txEl>
                                              <p:charRg st="83" end="97"/>
                                            </p:txEl>
                                          </p:spTgt>
                                        </p:tgtEl>
                                        <p:attrNameLst>
                                          <p:attrName>style.visibility</p:attrName>
                                        </p:attrNameLst>
                                      </p:cBhvr>
                                      <p:to>
                                        <p:strVal val="visible"/>
                                      </p:to>
                                    </p:set>
                                    <p:animEffect transition="in" filter="blinds(horizontal)">
                                      <p:cBhvr>
                                        <p:cTn dur="500" id="23"/>
                                        <p:tgtEl>
                                          <p:spTgt spid="1049587">
                                            <p:txEl>
                                              <p:charRg st="83" end="97"/>
                                            </p:txEl>
                                          </p:spTgt>
                                        </p:tgtEl>
                                      </p:cBhvr>
                                    </p:animEffect>
                                  </p:childTnLst>
                                </p:cTn>
                              </p:par>
                            </p:childTnLst>
                          </p:cTn>
                        </p:par>
                      </p:childTnLst>
                    </p:cTn>
                  </p:par>
                  <p:par>
                    <p:cTn fill="hold" id="24" nodeType="clickPar">
                      <p:stCondLst>
                        <p:cond delay="indefinite"/>
                      </p:stCondLst>
                      <p:childTnLst>
                        <p:par>
                          <p:cTn fill="hold" id="25" nodeType="withGroup">
                            <p:stCondLst>
                              <p:cond delay="0"/>
                            </p:stCondLst>
                            <p:childTnLst>
                              <p:par>
                                <p:cTn fill="hold" id="26" nodeType="clickEffect" presetClass="entr" presetID="3" presetSubtype="10">
                                  <p:stCondLst>
                                    <p:cond delay="0"/>
                                  </p:stCondLst>
                                  <p:childTnLst>
                                    <p:set>
                                      <p:cBhvr>
                                        <p:cTn dur="1" fill="hold" id="27">
                                          <p:stCondLst>
                                            <p:cond delay="0"/>
                                          </p:stCondLst>
                                        </p:cTn>
                                        <p:tgtEl>
                                          <p:spTgt spid="1049587">
                                            <p:txEl>
                                              <p:charRg st="97" end="103"/>
                                            </p:txEl>
                                          </p:spTgt>
                                        </p:tgtEl>
                                        <p:attrNameLst>
                                          <p:attrName>style.visibility</p:attrName>
                                        </p:attrNameLst>
                                      </p:cBhvr>
                                      <p:to>
                                        <p:strVal val="visible"/>
                                      </p:to>
                                    </p:set>
                                    <p:animEffect transition="in" filter="blinds(horizontal)">
                                      <p:cBhvr>
                                        <p:cTn dur="500" id="28"/>
                                        <p:tgtEl>
                                          <p:spTgt spid="1049587">
                                            <p:txEl>
                                              <p:charRg st="97" end="103"/>
                                            </p:txEl>
                                          </p:spTgt>
                                        </p:tgtEl>
                                      </p:cBhvr>
                                    </p:animEffect>
                                  </p:childTnLst>
                                </p:cTn>
                              </p:par>
                              <p:par>
                                <p:cTn fill="hold" id="29" nodeType="withEffect" presetClass="entr" presetID="3" presetSubtype="10">
                                  <p:stCondLst>
                                    <p:cond delay="0"/>
                                  </p:stCondLst>
                                  <p:childTnLst>
                                    <p:set>
                                      <p:cBhvr>
                                        <p:cTn dur="1" fill="hold" id="30">
                                          <p:stCondLst>
                                            <p:cond delay="0"/>
                                          </p:stCondLst>
                                        </p:cTn>
                                        <p:tgtEl>
                                          <p:spTgt spid="1049587">
                                            <p:txEl>
                                              <p:charRg st="103" end="117"/>
                                            </p:txEl>
                                          </p:spTgt>
                                        </p:tgtEl>
                                        <p:attrNameLst>
                                          <p:attrName>style.visibility</p:attrName>
                                        </p:attrNameLst>
                                      </p:cBhvr>
                                      <p:to>
                                        <p:strVal val="visible"/>
                                      </p:to>
                                    </p:set>
                                    <p:animEffect transition="in" filter="blinds(horizontal)">
                                      <p:cBhvr>
                                        <p:cTn dur="500" id="31"/>
                                        <p:tgtEl>
                                          <p:spTgt spid="1049587">
                                            <p:txEl>
                                              <p:charRg st="103" end="117"/>
                                            </p:txEl>
                                          </p:spTgt>
                                        </p:tgtEl>
                                      </p:cBhvr>
                                    </p:animEffect>
                                  </p:childTnLst>
                                </p:cTn>
                              </p:par>
                              <p:par>
                                <p:cTn fill="hold" id="32" nodeType="withEffect" presetClass="entr" presetID="3" presetSubtype="10">
                                  <p:stCondLst>
                                    <p:cond delay="0"/>
                                  </p:stCondLst>
                                  <p:childTnLst>
                                    <p:set>
                                      <p:cBhvr>
                                        <p:cTn dur="1" fill="hold" id="33">
                                          <p:stCondLst>
                                            <p:cond delay="0"/>
                                          </p:stCondLst>
                                        </p:cTn>
                                        <p:tgtEl>
                                          <p:spTgt spid="1049587">
                                            <p:txEl>
                                              <p:charRg st="117" end="133"/>
                                            </p:txEl>
                                          </p:spTgt>
                                        </p:tgtEl>
                                        <p:attrNameLst>
                                          <p:attrName>style.visibility</p:attrName>
                                        </p:attrNameLst>
                                      </p:cBhvr>
                                      <p:to>
                                        <p:strVal val="visible"/>
                                      </p:to>
                                    </p:set>
                                    <p:animEffect transition="in" filter="blinds(horizontal)">
                                      <p:cBhvr>
                                        <p:cTn dur="500" id="34"/>
                                        <p:tgtEl>
                                          <p:spTgt spid="1049587">
                                            <p:txEl>
                                              <p:charRg st="117" end="133"/>
                                            </p:txEl>
                                          </p:spTgt>
                                        </p:tgtEl>
                                      </p:cBhvr>
                                    </p:animEffect>
                                  </p:childTnLst>
                                </p:cTn>
                              </p:par>
                              <p:par>
                                <p:cTn fill="hold" id="35" nodeType="withEffect" presetClass="entr" presetID="3" presetSubtype="10">
                                  <p:stCondLst>
                                    <p:cond delay="0"/>
                                  </p:stCondLst>
                                  <p:childTnLst>
                                    <p:set>
                                      <p:cBhvr>
                                        <p:cTn dur="1" fill="hold" id="36">
                                          <p:stCondLst>
                                            <p:cond delay="0"/>
                                          </p:stCondLst>
                                        </p:cTn>
                                        <p:tgtEl>
                                          <p:spTgt spid="1049587">
                                            <p:txEl>
                                              <p:charRg st="133" end="140"/>
                                            </p:txEl>
                                          </p:spTgt>
                                        </p:tgtEl>
                                        <p:attrNameLst>
                                          <p:attrName>style.visibility</p:attrName>
                                        </p:attrNameLst>
                                      </p:cBhvr>
                                      <p:to>
                                        <p:strVal val="visible"/>
                                      </p:to>
                                    </p:set>
                                    <p:animEffect transition="in" filter="blinds(horizontal)">
                                      <p:cBhvr>
                                        <p:cTn dur="500" id="37"/>
                                        <p:tgtEl>
                                          <p:spTgt spid="1049587">
                                            <p:txEl>
                                              <p:charRg st="133" end="140"/>
                                            </p:txEl>
                                          </p:spTgt>
                                        </p:tgtEl>
                                      </p:cBhvr>
                                    </p:animEffect>
                                  </p:childTnLst>
                                </p:cTn>
                              </p:par>
                            </p:childTnLst>
                          </p:cTn>
                        </p:par>
                      </p:childTnLst>
                    </p:cTn>
                  </p:par>
                  <p:par>
                    <p:cTn fill="hold" id="38" nodeType="clickPar">
                      <p:stCondLst>
                        <p:cond delay="indefinite"/>
                      </p:stCondLst>
                      <p:childTnLst>
                        <p:par>
                          <p:cTn fill="hold" id="39" nodeType="withGroup">
                            <p:stCondLst>
                              <p:cond delay="0"/>
                            </p:stCondLst>
                            <p:childTnLst>
                              <p:par>
                                <p:cTn fill="hold" id="40" nodeType="clickEffect" presetClass="entr" presetID="3" presetSubtype="10">
                                  <p:stCondLst>
                                    <p:cond delay="0"/>
                                  </p:stCondLst>
                                  <p:childTnLst>
                                    <p:set>
                                      <p:cBhvr>
                                        <p:cTn dur="1" fill="hold" id="41">
                                          <p:stCondLst>
                                            <p:cond delay="0"/>
                                          </p:stCondLst>
                                        </p:cTn>
                                        <p:tgtEl>
                                          <p:spTgt spid="1049587">
                                            <p:txEl>
                                              <p:charRg st="140" end="146"/>
                                            </p:txEl>
                                          </p:spTgt>
                                        </p:tgtEl>
                                        <p:attrNameLst>
                                          <p:attrName>style.visibility</p:attrName>
                                        </p:attrNameLst>
                                      </p:cBhvr>
                                      <p:to>
                                        <p:strVal val="visible"/>
                                      </p:to>
                                    </p:set>
                                    <p:animEffect transition="in" filter="blinds(horizontal)">
                                      <p:cBhvr>
                                        <p:cTn dur="500" id="42"/>
                                        <p:tgtEl>
                                          <p:spTgt spid="1049587">
                                            <p:txEl>
                                              <p:charRg st="140" end="146"/>
                                            </p:txEl>
                                          </p:spTgt>
                                        </p:tgtEl>
                                      </p:cBhvr>
                                    </p:animEffect>
                                  </p:childTnLst>
                                </p:cTn>
                              </p:par>
                              <p:par>
                                <p:cTn fill="hold" id="43" nodeType="withEffect" presetClass="entr" presetID="3" presetSubtype="10">
                                  <p:stCondLst>
                                    <p:cond delay="0"/>
                                  </p:stCondLst>
                                  <p:childTnLst>
                                    <p:set>
                                      <p:cBhvr>
                                        <p:cTn dur="1" fill="hold" id="44">
                                          <p:stCondLst>
                                            <p:cond delay="0"/>
                                          </p:stCondLst>
                                        </p:cTn>
                                        <p:tgtEl>
                                          <p:spTgt spid="1049587">
                                            <p:txEl>
                                              <p:charRg st="146" end="177"/>
                                            </p:txEl>
                                          </p:spTgt>
                                        </p:tgtEl>
                                        <p:attrNameLst>
                                          <p:attrName>style.visibility</p:attrName>
                                        </p:attrNameLst>
                                      </p:cBhvr>
                                      <p:to>
                                        <p:strVal val="visible"/>
                                      </p:to>
                                    </p:set>
                                    <p:animEffect transition="in" filter="blinds(horizontal)">
                                      <p:cBhvr>
                                        <p:cTn dur="500" id="45"/>
                                        <p:tgtEl>
                                          <p:spTgt spid="1049587">
                                            <p:txEl>
                                              <p:charRg st="146" end="177"/>
                                            </p:txEl>
                                          </p:spTgt>
                                        </p:tgtEl>
                                      </p:cBhvr>
                                    </p:animEffect>
                                  </p:childTnLst>
                                </p:cTn>
                              </p:par>
                              <p:par>
                                <p:cTn fill="hold" id="46" nodeType="withEffect" presetClass="entr" presetID="3" presetSubtype="10">
                                  <p:stCondLst>
                                    <p:cond delay="0"/>
                                  </p:stCondLst>
                                  <p:childTnLst>
                                    <p:set>
                                      <p:cBhvr>
                                        <p:cTn dur="1" fill="hold" id="47">
                                          <p:stCondLst>
                                            <p:cond delay="0"/>
                                          </p:stCondLst>
                                        </p:cTn>
                                        <p:tgtEl>
                                          <p:spTgt spid="1049587">
                                            <p:txEl>
                                              <p:charRg st="177" end="208"/>
                                            </p:txEl>
                                          </p:spTgt>
                                        </p:tgtEl>
                                        <p:attrNameLst>
                                          <p:attrName>style.visibility</p:attrName>
                                        </p:attrNameLst>
                                      </p:cBhvr>
                                      <p:to>
                                        <p:strVal val="visible"/>
                                      </p:to>
                                    </p:set>
                                    <p:animEffect transition="in" filter="blinds(horizontal)">
                                      <p:cBhvr>
                                        <p:cTn dur="500" id="48"/>
                                        <p:tgtEl>
                                          <p:spTgt spid="1049587">
                                            <p:txEl>
                                              <p:charRg st="177" end="208"/>
                                            </p:txEl>
                                          </p:spTgt>
                                        </p:tgtEl>
                                      </p:cBhvr>
                                    </p:animEffect>
                                  </p:childTnLst>
                                </p:cTn>
                              </p:par>
                              <p:par>
                                <p:cTn fill="hold" id="49" nodeType="withEffect" presetClass="entr" presetID="3" presetSubtype="10">
                                  <p:stCondLst>
                                    <p:cond delay="0"/>
                                  </p:stCondLst>
                                  <p:childTnLst>
                                    <p:set>
                                      <p:cBhvr>
                                        <p:cTn dur="1" fill="hold" id="50">
                                          <p:stCondLst>
                                            <p:cond delay="0"/>
                                          </p:stCondLst>
                                        </p:cTn>
                                        <p:tgtEl>
                                          <p:spTgt spid="1049587">
                                            <p:txEl>
                                              <p:charRg st="208" end="239"/>
                                            </p:txEl>
                                          </p:spTgt>
                                        </p:tgtEl>
                                        <p:attrNameLst>
                                          <p:attrName>style.visibility</p:attrName>
                                        </p:attrNameLst>
                                      </p:cBhvr>
                                      <p:to>
                                        <p:strVal val="visible"/>
                                      </p:to>
                                    </p:set>
                                    <p:animEffect transition="in" filter="blinds(horizontal)">
                                      <p:cBhvr>
                                        <p:cTn dur="500" id="51"/>
                                        <p:tgtEl>
                                          <p:spTgt spid="1049587">
                                            <p:txEl>
                                              <p:charRg st="208" end="239"/>
                                            </p:txEl>
                                          </p:spTgt>
                                        </p:tgtEl>
                                      </p:cBhvr>
                                    </p:animEffect>
                                  </p:childTnLst>
                                </p:cTn>
                              </p:par>
                              <p:par>
                                <p:cTn fill="hold" id="52" nodeType="withEffect" presetClass="entr" presetID="3" presetSubtype="10">
                                  <p:stCondLst>
                                    <p:cond delay="0"/>
                                  </p:stCondLst>
                                  <p:childTnLst>
                                    <p:set>
                                      <p:cBhvr>
                                        <p:cTn dur="1" fill="hold" id="53">
                                          <p:stCondLst>
                                            <p:cond delay="0"/>
                                          </p:stCondLst>
                                        </p:cTn>
                                        <p:tgtEl>
                                          <p:spTgt spid="1049587">
                                            <p:txEl>
                                              <p:charRg st="239" end="270"/>
                                            </p:txEl>
                                          </p:spTgt>
                                        </p:tgtEl>
                                        <p:attrNameLst>
                                          <p:attrName>style.visibility</p:attrName>
                                        </p:attrNameLst>
                                      </p:cBhvr>
                                      <p:to>
                                        <p:strVal val="visible"/>
                                      </p:to>
                                    </p:set>
                                    <p:animEffect transition="in" filter="blinds(horizontal)">
                                      <p:cBhvr>
                                        <p:cTn dur="500" id="54"/>
                                        <p:tgtEl>
                                          <p:spTgt spid="1049587">
                                            <p:txEl>
                                              <p:charRg st="239" end="270"/>
                                            </p:txEl>
                                          </p:spTgt>
                                        </p:tgtEl>
                                      </p:cBhvr>
                                    </p:animEffect>
                                  </p:childTnLst>
                                </p:cTn>
                              </p:par>
                              <p:par>
                                <p:cTn fill="hold" id="55" nodeType="withEffect" presetClass="entr" presetID="3" presetSubtype="10">
                                  <p:stCondLst>
                                    <p:cond delay="0"/>
                                  </p:stCondLst>
                                  <p:childTnLst>
                                    <p:set>
                                      <p:cBhvr>
                                        <p:cTn dur="1" fill="hold" id="56">
                                          <p:stCondLst>
                                            <p:cond delay="0"/>
                                          </p:stCondLst>
                                        </p:cTn>
                                        <p:tgtEl>
                                          <p:spTgt spid="1049587">
                                            <p:txEl>
                                              <p:charRg st="270" end="301"/>
                                            </p:txEl>
                                          </p:spTgt>
                                        </p:tgtEl>
                                        <p:attrNameLst>
                                          <p:attrName>style.visibility</p:attrName>
                                        </p:attrNameLst>
                                      </p:cBhvr>
                                      <p:to>
                                        <p:strVal val="visible"/>
                                      </p:to>
                                    </p:set>
                                    <p:animEffect transition="in" filter="blinds(horizontal)">
                                      <p:cBhvr>
                                        <p:cTn dur="500" id="57"/>
                                        <p:tgtEl>
                                          <p:spTgt spid="1049587">
                                            <p:txEl>
                                              <p:charRg st="270" end="3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showMasterSp="1">
  <p:cSld>
    <p:spTree>
      <p:nvGrpSpPr>
        <p:cNvPr id="409" name=""/>
        <p:cNvGrpSpPr/>
        <p:nvPr/>
      </p:nvGrpSpPr>
      <p:grpSpPr>
        <a:xfrm rot="0">
          <a:off x="0" y="0"/>
          <a:ext cx="0" cy="0"/>
          <a:chOff x="0" y="0"/>
          <a:chExt cx="0" cy="0"/>
        </a:xfrm>
      </p:grpSpPr>
      <p:sp>
        <p:nvSpPr>
          <p:cNvPr id="1049591" name="标题 374785"/>
          <p:cNvSpPr/>
          <p:nvPr>
            <p:ph type="title" sz="full" idx="0"/>
          </p:nvPr>
        </p:nvSpPr>
        <p:spPr>
          <a:xfrm rot="0">
            <a:off x="121126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sz="3200" lang="en-US"/>
              <a:t>5.6 </a:t>
            </a:r>
            <a:r>
              <a:rPr altLang="en-US" sz="3200" lang="zh-CN"/>
              <a:t>矩阵求逆与线性方程组求解</a:t>
            </a:r>
          </a:p>
        </p:txBody>
      </p:sp>
      <p:sp>
        <p:nvSpPr>
          <p:cNvPr id="1049592" name="文本占位符 374786"/>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90000"/>
              </a:lnSpc>
              <a:buNone/>
            </a:pPr>
            <a:r>
              <a:rPr altLang="zh-CN" sz="2000" lang="en-US">
                <a:solidFill>
                  <a:srgbClr val="0000FF"/>
                </a:solidFill>
              </a:rPr>
              <a:t>5.6.1 </a:t>
            </a:r>
            <a:r>
              <a:rPr altLang="en-US" sz="2000" lang="zh-CN">
                <a:solidFill>
                  <a:srgbClr val="0000FF"/>
                </a:solidFill>
              </a:rPr>
              <a:t>矩阵的逆</a:t>
            </a:r>
          </a:p>
          <a:p>
            <a:pPr eaLnBrk="1" hangingPunct="1" latinLnBrk="1" lvl="0">
              <a:lnSpc>
                <a:spcPct val="90000"/>
              </a:lnSpc>
              <a:buNone/>
            </a:pPr>
            <a:r>
              <a:rPr altLang="zh-CN" sz="2000" lang="en-US"/>
              <a:t>    对于一个方阵A</a:t>
            </a:r>
            <a:r>
              <a:rPr altLang="en-US" sz="2000" lang="zh-CN"/>
              <a:t>，如果存在一个与其同阶的方阵</a:t>
            </a:r>
            <a:r>
              <a:rPr altLang="zh-CN" sz="2000" lang="en-US"/>
              <a:t>B</a:t>
            </a:r>
            <a:r>
              <a:rPr altLang="en-US" sz="2000" lang="zh-CN"/>
              <a:t>，使得：</a:t>
            </a:r>
          </a:p>
          <a:p>
            <a:pPr eaLnBrk="1" hangingPunct="1" latinLnBrk="1" lvl="0">
              <a:lnSpc>
                <a:spcPct val="90000"/>
              </a:lnSpc>
              <a:buNone/>
            </a:pPr>
            <a:r>
              <a:rPr altLang="en-US" sz="2000" lang="zh-CN"/>
              <a:t>                                                                     </a:t>
            </a:r>
            <a:r>
              <a:rPr altLang="zh-CN" sz="2000" lang="en-US"/>
              <a:t>(I</a:t>
            </a:r>
            <a:r>
              <a:rPr altLang="en-US" sz="2000" lang="zh-CN"/>
              <a:t>为单位矩阵）</a:t>
            </a:r>
          </a:p>
          <a:p>
            <a:pPr eaLnBrk="1" hangingPunct="1" latinLnBrk="1" lvl="0">
              <a:lnSpc>
                <a:spcPct val="90000"/>
              </a:lnSpc>
              <a:buNone/>
            </a:pPr>
            <a:r>
              <a:rPr altLang="en-US" sz="2000" lang="zh-CN"/>
              <a:t>则称</a:t>
            </a:r>
            <a:r>
              <a:rPr altLang="zh-CN" sz="2000" lang="en-US"/>
              <a:t>B</a:t>
            </a:r>
            <a:r>
              <a:rPr altLang="en-US" sz="2000" lang="zh-CN"/>
              <a:t>为</a:t>
            </a:r>
            <a:r>
              <a:rPr altLang="zh-CN" sz="2000" lang="en-US"/>
              <a:t>A</a:t>
            </a:r>
            <a:r>
              <a:rPr altLang="en-US" sz="2000" lang="zh-CN"/>
              <a:t>的逆矩阵，当然，</a:t>
            </a:r>
            <a:r>
              <a:rPr altLang="zh-CN" sz="2000" lang="en-US"/>
              <a:t>A</a:t>
            </a:r>
            <a:r>
              <a:rPr altLang="en-US" sz="2000" lang="zh-CN"/>
              <a:t>也是</a:t>
            </a:r>
            <a:r>
              <a:rPr altLang="zh-CN" sz="2000" lang="en-US"/>
              <a:t>B</a:t>
            </a:r>
            <a:r>
              <a:rPr altLang="en-US" sz="2000" lang="zh-CN"/>
              <a:t>的逆矩阵。求方阵</a:t>
            </a:r>
            <a:r>
              <a:rPr altLang="zh-CN" sz="2000" lang="en-US"/>
              <a:t>A</a:t>
            </a:r>
            <a:r>
              <a:rPr altLang="en-US" sz="2000" lang="zh-CN"/>
              <a:t>的逆矩阵可</a:t>
            </a:r>
          </a:p>
          <a:p>
            <a:pPr eaLnBrk="1" hangingPunct="1" latinLnBrk="1" lvl="0">
              <a:lnSpc>
                <a:spcPct val="90000"/>
              </a:lnSpc>
              <a:buNone/>
            </a:pPr>
            <a:r>
              <a:rPr altLang="en-US" sz="2000" lang="zh-CN"/>
              <a:t>调用函数</a:t>
            </a:r>
            <a:r>
              <a:rPr altLang="zh-CN" sz="2000" lang="en-US"/>
              <a:t>inv(A)</a:t>
            </a:r>
            <a:r>
              <a:rPr altLang="en-US" sz="2000" lang="zh-CN"/>
              <a:t>。</a:t>
            </a:r>
          </a:p>
          <a:p>
            <a:pPr eaLnBrk="1" hangingPunct="1" latinLnBrk="1" lvl="0">
              <a:lnSpc>
                <a:spcPct val="90000"/>
              </a:lnSpc>
              <a:buNone/>
            </a:pPr>
            <a:r>
              <a:rPr altLang="zh-CN" sz="2000" lang="en-US">
                <a:solidFill>
                  <a:srgbClr val="0000FF"/>
                </a:solidFill>
              </a:rPr>
              <a:t>例5.18 </a:t>
            </a:r>
            <a:r>
              <a:rPr altLang="en-US" sz="2000" lang="zh-CN">
                <a:solidFill>
                  <a:srgbClr val="0000FF"/>
                </a:solidFill>
              </a:rPr>
              <a:t>求方阵</a:t>
            </a:r>
            <a:r>
              <a:rPr altLang="zh-CN" sz="2000" lang="en-US">
                <a:solidFill>
                  <a:srgbClr val="0000FF"/>
                </a:solidFill>
              </a:rPr>
              <a:t>A</a:t>
            </a:r>
            <a:r>
              <a:rPr altLang="en-US" sz="2000" lang="zh-CN">
                <a:solidFill>
                  <a:srgbClr val="0000FF"/>
                </a:solidFill>
              </a:rPr>
              <a:t>的逆矩阵，且验证。</a:t>
            </a:r>
          </a:p>
          <a:p>
            <a:pPr eaLnBrk="1" hangingPunct="1" latinLnBrk="1" lvl="0">
              <a:lnSpc>
                <a:spcPct val="90000"/>
              </a:lnSpc>
              <a:buNone/>
            </a:pPr>
            <a:r>
              <a:rPr altLang="zh-CN" sz="2000" lang="en-US"/>
              <a:t> A = [1,-1,1;5,-4,3;2,1,1];</a:t>
            </a:r>
          </a:p>
          <a:p>
            <a:pPr eaLnBrk="1" hangingPunct="1" latinLnBrk="1" lvl="0">
              <a:lnSpc>
                <a:spcPct val="90000"/>
              </a:lnSpc>
              <a:buNone/>
            </a:pPr>
            <a:r>
              <a:rPr altLang="zh-CN" sz="2000" lang="en-US"/>
              <a:t> B = inv(A);</a:t>
            </a:r>
          </a:p>
          <a:p>
            <a:pPr eaLnBrk="1" hangingPunct="1" latinLnBrk="1" lvl="0">
              <a:lnSpc>
                <a:spcPct val="90000"/>
              </a:lnSpc>
              <a:buNone/>
            </a:pPr>
            <a:r>
              <a:rPr altLang="zh-CN" sz="2000" lang="en-US"/>
              <a:t> A</a:t>
            </a:r>
            <a:r>
              <a:rPr altLang="zh-CN" sz="2000" lang="en-US"/>
              <a:t>*B</a:t>
            </a:r>
          </a:p>
          <a:p>
            <a:pPr eaLnBrk="1" hangingPunct="1" latinLnBrk="1" lvl="0">
              <a:lnSpc>
                <a:spcPct val="90000"/>
              </a:lnSpc>
              <a:buNone/>
            </a:pPr>
            <a:r>
              <a:rPr altLang="zh-CN" sz="2000" lang="fr-FR"/>
              <a:t> ans =</a:t>
            </a:r>
          </a:p>
          <a:p>
            <a:pPr eaLnBrk="1" hangingPunct="1" latinLnBrk="1" lvl="0">
              <a:lnSpc>
                <a:spcPct val="90000"/>
              </a:lnSpc>
              <a:buNone/>
            </a:pPr>
            <a:r>
              <a:rPr altLang="zh-CN" sz="2000" lang="fr-FR"/>
              <a:t>    1.0000         0             0</a:t>
            </a:r>
          </a:p>
          <a:p>
            <a:pPr eaLnBrk="1" hangingPunct="1" latinLnBrk="1" lvl="0">
              <a:lnSpc>
                <a:spcPct val="90000"/>
              </a:lnSpc>
              <a:buNone/>
            </a:pPr>
            <a:r>
              <a:rPr altLang="zh-CN" sz="2000" lang="fr-FR"/>
              <a:t>   -0.0000    1.0000         0</a:t>
            </a:r>
          </a:p>
          <a:p>
            <a:pPr eaLnBrk="1" hangingPunct="1" latinLnBrk="1" lvl="0">
              <a:lnSpc>
                <a:spcPct val="90000"/>
              </a:lnSpc>
              <a:buNone/>
            </a:pPr>
            <a:r>
              <a:rPr altLang="zh-CN" sz="2000" lang="fr-FR"/>
              <a:t>   -0.0000         0    1.0000</a:t>
            </a:r>
          </a:p>
          <a:p>
            <a:pPr eaLnBrk="1" hangingPunct="1" latinLnBrk="1" lvl="0">
              <a:lnSpc>
                <a:spcPct val="90000"/>
              </a:lnSpc>
              <a:buNone/>
            </a:pPr>
            <a:endParaRPr altLang="zh-CN" sz="2000" lang="en-US"/>
          </a:p>
        </p:txBody>
      </p:sp>
      <p:graphicFrame>
        <p:nvGraphicFramePr>
          <p:cNvPr id="4194330" name=""/>
          <p:cNvGraphicFramePr>
            <a:graphicFrameLocks/>
          </p:cNvGraphicFramePr>
          <p:nvPr/>
        </p:nvGraphicFramePr>
        <p:xfrm rot="0">
          <a:off x="3311525" y="1989137"/>
          <a:ext cx="1909762" cy="249237"/>
        </p:xfrm>
        <a:graphic>
          <a:graphicData uri="http://schemas.openxmlformats.org/presentationml/2006/ole">
            <mc:AlternateContent xmlns:mc="http://schemas.openxmlformats.org/markup-compatibility/2006">
              <mc:Choice xmlns:v="urn:schemas-microsoft-com:vml" Requires="v">
                <p:oleObj r:id="rId1" spid="" imgH="249237" imgW="1909762" showAsIcon="0" progId="Equation.DSMT4">
                  <p:embed followColorScheme="full"/>
                  <p:pic>
                    <p:nvPicPr>
                      <p:cNvPr id="2097220" name="对象 374787"/>
                      <p:cNvPicPr>
                        <a:picLocks/>
                      </p:cNvPicPr>
                      <p:nvPr/>
                    </p:nvPicPr>
                    <p:blipFill>
                      <a:blip xmlns:r="http://schemas.openxmlformats.org/officeDocument/2006/relationships" r:embed="rId2"/>
                      <a:srcRect l="0" t="0" r="0" b="0"/>
                      <a:stretch>
                        <a:fillRect/>
                      </a:stretch>
                    </p:blipFill>
                    <p:spPr>
                      <a:xfrm rot="0">
                        <a:off x="3311525" y="1989137"/>
                        <a:ext cx="1909762" cy="249237"/>
                      </a:xfrm>
                      <a:prstGeom prst="rect"/>
                      <a:noFill/>
                      <a:ln>
                        <a:noFill/>
                      </a:ln>
                    </p:spPr>
                  </p:pic>
                </p:oleObj>
              </mc:Choice>
              <mc:Fallback>
                <p:oleObj r:id="rId1" spid="" imgH="249237" imgW="1909762" showAsIcon="0" progId="Equation.DSMT4">
                  <p:embed followColorScheme="full"/>
                  <p:pic>
                    <p:nvPicPr>
                      <p:cNvPr id="2097220" name="对象 374787"/>
                      <p:cNvPicPr>
                        <a:picLocks/>
                      </p:cNvPicPr>
                      <p:nvPr/>
                    </p:nvPicPr>
                    <p:blipFill>
                      <a:blip xmlns:r="http://schemas.openxmlformats.org/officeDocument/2006/relationships" r:embed="rId2"/>
                      <a:srcRect l="0" t="0" r="0" b="0"/>
                      <a:stretch>
                        <a:fillRect/>
                      </a:stretch>
                    </p:blipFill>
                    <p:spPr>
                      <a:xfrm rot="0">
                        <a:off x="3311525" y="1989137"/>
                        <a:ext cx="1909762" cy="249237"/>
                      </a:xfrm>
                      <a:prstGeom prst="rect"/>
                      <a:noFill/>
                      <a:ln>
                        <a:noFill/>
                      </a:ln>
                    </p:spPr>
                  </p:pic>
                </p:oleObj>
              </mc:Fallback>
            </mc:AlternateContent>
          </a:graphicData>
        </a:graphic>
      </p:graphicFrame>
      <p:sp>
        <p:nvSpPr>
          <p:cNvPr id="104959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59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59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161</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592">
                                            <p:txEl>
                                              <p:charRg st="164" end="184"/>
                                            </p:txEl>
                                          </p:spTgt>
                                        </p:tgtEl>
                                        <p:attrNameLst>
                                          <p:attrName>style.visibility</p:attrName>
                                        </p:attrNameLst>
                                      </p:cBhvr>
                                      <p:to>
                                        <p:strVal val="visible"/>
                                      </p:to>
                                    </p:set>
                                    <p:animEffect transition="in" filter="blinds(horizontal)">
                                      <p:cBhvr>
                                        <p:cTn dur="500" id="7"/>
                                        <p:tgtEl>
                                          <p:spTgt spid="1049592">
                                            <p:txEl>
                                              <p:charRg st="164" end="184"/>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592">
                                            <p:txEl>
                                              <p:charRg st="184" end="212"/>
                                            </p:txEl>
                                          </p:spTgt>
                                        </p:tgtEl>
                                        <p:attrNameLst>
                                          <p:attrName>style.visibility</p:attrName>
                                        </p:attrNameLst>
                                      </p:cBhvr>
                                      <p:to>
                                        <p:strVal val="visible"/>
                                      </p:to>
                                    </p:set>
                                    <p:animEffect transition="in" filter="blinds(horizontal)">
                                      <p:cBhvr>
                                        <p:cTn dur="500" id="10"/>
                                        <p:tgtEl>
                                          <p:spTgt spid="1049592">
                                            <p:txEl>
                                              <p:charRg st="184" end="212"/>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592">
                                            <p:txEl>
                                              <p:charRg st="212" end="225"/>
                                            </p:txEl>
                                          </p:spTgt>
                                        </p:tgtEl>
                                        <p:attrNameLst>
                                          <p:attrName>style.visibility</p:attrName>
                                        </p:attrNameLst>
                                      </p:cBhvr>
                                      <p:to>
                                        <p:strVal val="visible"/>
                                      </p:to>
                                    </p:set>
                                    <p:animEffect transition="in" filter="blinds(horizontal)">
                                      <p:cBhvr>
                                        <p:cTn dur="500" id="13"/>
                                        <p:tgtEl>
                                          <p:spTgt spid="1049592">
                                            <p:txEl>
                                              <p:charRg st="212" end="225"/>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592">
                                            <p:txEl>
                                              <p:charRg st="225" end="230"/>
                                            </p:txEl>
                                          </p:spTgt>
                                        </p:tgtEl>
                                        <p:attrNameLst>
                                          <p:attrName>style.visibility</p:attrName>
                                        </p:attrNameLst>
                                      </p:cBhvr>
                                      <p:to>
                                        <p:strVal val="visible"/>
                                      </p:to>
                                    </p:set>
                                    <p:animEffect transition="in" filter="blinds(horizontal)">
                                      <p:cBhvr>
                                        <p:cTn dur="500" id="16"/>
                                        <p:tgtEl>
                                          <p:spTgt spid="1049592">
                                            <p:txEl>
                                              <p:charRg st="225" end="230"/>
                                            </p:txEl>
                                          </p:spTgt>
                                        </p:tgtEl>
                                      </p:cBhvr>
                                    </p:animEffect>
                                  </p:childTnLst>
                                </p:cTn>
                              </p:par>
                              <p:par>
                                <p:cTn fill="hold" id="17" nodeType="withEffect" presetClass="entr" presetID="3" presetSubtype="10">
                                  <p:stCondLst>
                                    <p:cond delay="0"/>
                                  </p:stCondLst>
                                  <p:childTnLst>
                                    <p:set>
                                      <p:cBhvr>
                                        <p:cTn dur="1" fill="hold" id="18">
                                          <p:stCondLst>
                                            <p:cond delay="0"/>
                                          </p:stCondLst>
                                        </p:cTn>
                                        <p:tgtEl>
                                          <p:spTgt spid="1049592">
                                            <p:txEl>
                                              <p:charRg st="230" end="237"/>
                                            </p:txEl>
                                          </p:spTgt>
                                        </p:tgtEl>
                                        <p:attrNameLst>
                                          <p:attrName>style.visibility</p:attrName>
                                        </p:attrNameLst>
                                      </p:cBhvr>
                                      <p:to>
                                        <p:strVal val="visible"/>
                                      </p:to>
                                    </p:set>
                                    <p:animEffect transition="in" filter="blinds(horizontal)">
                                      <p:cBhvr>
                                        <p:cTn dur="500" id="19"/>
                                        <p:tgtEl>
                                          <p:spTgt spid="1049592">
                                            <p:txEl>
                                              <p:charRg st="230" end="237"/>
                                            </p:txEl>
                                          </p:spTgt>
                                        </p:tgtEl>
                                      </p:cBhvr>
                                    </p:animEffect>
                                  </p:childTnLst>
                                </p:cTn>
                              </p:par>
                              <p:par>
                                <p:cTn fill="hold" id="20" nodeType="withEffect" presetClass="entr" presetID="3" presetSubtype="10">
                                  <p:stCondLst>
                                    <p:cond delay="0"/>
                                  </p:stCondLst>
                                  <p:childTnLst>
                                    <p:set>
                                      <p:cBhvr>
                                        <p:cTn dur="1" fill="hold" id="21">
                                          <p:stCondLst>
                                            <p:cond delay="0"/>
                                          </p:stCondLst>
                                        </p:cTn>
                                        <p:tgtEl>
                                          <p:spTgt spid="1049592">
                                            <p:txEl>
                                              <p:charRg st="237" end="272"/>
                                            </p:txEl>
                                          </p:spTgt>
                                        </p:tgtEl>
                                        <p:attrNameLst>
                                          <p:attrName>style.visibility</p:attrName>
                                        </p:attrNameLst>
                                      </p:cBhvr>
                                      <p:to>
                                        <p:strVal val="visible"/>
                                      </p:to>
                                    </p:set>
                                    <p:animEffect transition="in" filter="blinds(horizontal)">
                                      <p:cBhvr>
                                        <p:cTn dur="500" id="22"/>
                                        <p:tgtEl>
                                          <p:spTgt spid="1049592">
                                            <p:txEl>
                                              <p:charRg st="237" end="272"/>
                                            </p:txEl>
                                          </p:spTgt>
                                        </p:tgtEl>
                                      </p:cBhvr>
                                    </p:animEffect>
                                  </p:childTnLst>
                                </p:cTn>
                              </p:par>
                              <p:par>
                                <p:cTn fill="hold" id="23" nodeType="withEffect" presetClass="entr" presetID="3" presetSubtype="10">
                                  <p:stCondLst>
                                    <p:cond delay="0"/>
                                  </p:stCondLst>
                                  <p:childTnLst>
                                    <p:set>
                                      <p:cBhvr>
                                        <p:cTn dur="1" fill="hold" id="24">
                                          <p:stCondLst>
                                            <p:cond delay="0"/>
                                          </p:stCondLst>
                                        </p:cTn>
                                        <p:tgtEl>
                                          <p:spTgt spid="1049592">
                                            <p:txEl>
                                              <p:charRg st="272" end="303"/>
                                            </p:txEl>
                                          </p:spTgt>
                                        </p:tgtEl>
                                        <p:attrNameLst>
                                          <p:attrName>style.visibility</p:attrName>
                                        </p:attrNameLst>
                                      </p:cBhvr>
                                      <p:to>
                                        <p:strVal val="visible"/>
                                      </p:to>
                                    </p:set>
                                    <p:animEffect transition="in" filter="blinds(horizontal)">
                                      <p:cBhvr>
                                        <p:cTn dur="500" id="25"/>
                                        <p:tgtEl>
                                          <p:spTgt spid="1049592">
                                            <p:txEl>
                                              <p:charRg st="272" end="303"/>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9592">
                                            <p:txEl>
                                              <p:charRg st="303" end="334"/>
                                            </p:txEl>
                                          </p:spTgt>
                                        </p:tgtEl>
                                        <p:attrNameLst>
                                          <p:attrName>style.visibility</p:attrName>
                                        </p:attrNameLst>
                                      </p:cBhvr>
                                      <p:to>
                                        <p:strVal val="visible"/>
                                      </p:to>
                                    </p:set>
                                    <p:animEffect transition="in" filter="blinds(horizontal)">
                                      <p:cBhvr>
                                        <p:cTn dur="500" id="28"/>
                                        <p:tgtEl>
                                          <p:spTgt spid="1049592">
                                            <p:txEl>
                                              <p:charRg st="303" end="3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showMasterSp="1">
  <p:cSld>
    <p:spTree>
      <p:nvGrpSpPr>
        <p:cNvPr id="410" name=""/>
        <p:cNvGrpSpPr/>
        <p:nvPr/>
      </p:nvGrpSpPr>
      <p:grpSpPr>
        <a:xfrm rot="0">
          <a:off x="0" y="0"/>
          <a:ext cx="0" cy="0"/>
          <a:chOff x="0" y="0"/>
          <a:chExt cx="0" cy="0"/>
        </a:xfrm>
      </p:grpSpPr>
      <p:sp>
        <p:nvSpPr>
          <p:cNvPr id="1049596" name="标题 375809"/>
          <p:cNvSpPr/>
          <p:nvPr>
            <p:ph type="title" sz="full" idx="0"/>
          </p:nvPr>
        </p:nvSpPr>
        <p:spPr>
          <a:xfrm rot="0">
            <a:off x="1258887" y="-30162"/>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sz="2800" lang="en-US"/>
              <a:t>5.6.2 </a:t>
            </a:r>
            <a:r>
              <a:rPr altLang="en-US" sz="2800" lang="zh-CN"/>
              <a:t>用矩阵求逆方法求解线性方程组</a:t>
            </a:r>
          </a:p>
        </p:txBody>
      </p:sp>
      <p:sp>
        <p:nvSpPr>
          <p:cNvPr id="1049597" name="文本占位符 375810"/>
          <p:cNvSpPr/>
          <p:nvPr>
            <p:ph type="body" sz="full" idx="1"/>
          </p:nvPr>
        </p:nvSpPr>
        <p:spPr>
          <a:xfrm rot="0">
            <a:off x="647700" y="1268412"/>
            <a:ext cx="817245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2000" lang="en-US"/>
              <a:t>    </a:t>
            </a:r>
            <a:r>
              <a:rPr altLang="en-US" sz="2000" lang="zh-CN"/>
              <a:t>将包含</a:t>
            </a:r>
            <a:r>
              <a:rPr altLang="zh-CN" sz="2000" lang="en-US"/>
              <a:t>n</a:t>
            </a:r>
            <a:r>
              <a:rPr altLang="en-US" sz="2000" lang="zh-CN"/>
              <a:t>个未知数，由</a:t>
            </a:r>
            <a:r>
              <a:rPr altLang="zh-CN" sz="2000" lang="en-US"/>
              <a:t>n</a:t>
            </a:r>
            <a:r>
              <a:rPr altLang="en-US" sz="2000" lang="zh-CN"/>
              <a:t>个方程构成的线性方程组表示为：</a:t>
            </a:r>
          </a:p>
          <a:p>
            <a:pPr eaLnBrk="1" hangingPunct="1" latinLnBrk="1" lvl="0">
              <a:buNone/>
            </a:pPr>
            <a:endParaRPr altLang="en-US" sz="2000" lang="zh-CN"/>
          </a:p>
          <a:p>
            <a:pPr eaLnBrk="1" hangingPunct="1" latinLnBrk="1" lvl="0">
              <a:buNone/>
            </a:pPr>
            <a:endParaRPr altLang="en-US" sz="2000" lang="zh-CN"/>
          </a:p>
          <a:p>
            <a:pPr eaLnBrk="1" hangingPunct="1" latinLnBrk="1" lvl="0">
              <a:buNone/>
            </a:pPr>
            <a:endParaRPr altLang="en-US" sz="2000" lang="zh-CN"/>
          </a:p>
          <a:p>
            <a:pPr eaLnBrk="1" hangingPunct="1" latinLnBrk="1" lvl="0">
              <a:buNone/>
            </a:pPr>
            <a:endParaRPr altLang="en-US" sz="2000" lang="zh-CN"/>
          </a:p>
          <a:p>
            <a:pPr eaLnBrk="1" hangingPunct="1" latinLnBrk="1" lvl="0">
              <a:buNone/>
            </a:pPr>
            <a:r>
              <a:rPr altLang="en-US" sz="2000" lang="zh-CN"/>
              <a:t>其矩阵表示形式为：</a:t>
            </a:r>
          </a:p>
          <a:p>
            <a:pPr eaLnBrk="1" hangingPunct="1" latinLnBrk="1" lvl="0">
              <a:buNone/>
            </a:pPr>
            <a:endParaRPr altLang="en-US" sz="2000" lang="zh-CN"/>
          </a:p>
          <a:p>
            <a:pPr eaLnBrk="1" hangingPunct="1" latinLnBrk="1" lvl="0">
              <a:buNone/>
            </a:pPr>
            <a:r>
              <a:rPr altLang="en-US" sz="2000" lang="zh-CN"/>
              <a:t>其中：</a:t>
            </a:r>
          </a:p>
          <a:p>
            <a:pPr eaLnBrk="1" hangingPunct="1" latinLnBrk="1" lvl="0">
              <a:buNone/>
            </a:pPr>
            <a:endParaRPr altLang="en-US" sz="2000" lang="zh-CN"/>
          </a:p>
          <a:p>
            <a:pPr eaLnBrk="1" hangingPunct="1" latinLnBrk="1" lvl="0">
              <a:buNone/>
            </a:pPr>
            <a:endParaRPr altLang="en-US" sz="2000" lang="zh-CN"/>
          </a:p>
          <a:p>
            <a:pPr eaLnBrk="1" hangingPunct="1" latinLnBrk="1" lvl="0">
              <a:buNone/>
            </a:pPr>
            <a:endParaRPr altLang="en-US" sz="2000" lang="zh-CN"/>
          </a:p>
          <a:p>
            <a:pPr eaLnBrk="1" hangingPunct="1" latinLnBrk="1" lvl="0">
              <a:buNone/>
            </a:pPr>
            <a:endParaRPr altLang="en-US" sz="2000" lang="zh-CN"/>
          </a:p>
          <a:p>
            <a:pPr eaLnBrk="1" hangingPunct="1" latinLnBrk="1" lvl="0">
              <a:buNone/>
            </a:pPr>
            <a:r>
              <a:rPr altLang="en-US" sz="2000" lang="zh-CN"/>
              <a:t>因此：</a:t>
            </a:r>
          </a:p>
        </p:txBody>
      </p:sp>
      <p:graphicFrame>
        <p:nvGraphicFramePr>
          <p:cNvPr id="4194331" name=""/>
          <p:cNvGraphicFramePr>
            <a:graphicFrameLocks/>
          </p:cNvGraphicFramePr>
          <p:nvPr/>
        </p:nvGraphicFramePr>
        <p:xfrm rot="0">
          <a:off x="3455987" y="1736725"/>
          <a:ext cx="2828925" cy="1339850"/>
        </p:xfrm>
        <a:graphic>
          <a:graphicData uri="http://schemas.openxmlformats.org/presentationml/2006/ole">
            <mc:AlternateContent xmlns:mc="http://schemas.openxmlformats.org/markup-compatibility/2006">
              <mc:Choice xmlns:v="urn:schemas-microsoft-com:vml" Requires="v">
                <p:oleObj r:id="rId1" spid="" imgH="1339850" imgW="2828925" showAsIcon="0" progId="Equation.DSMT4">
                  <p:embed followColorScheme="full"/>
                  <p:pic>
                    <p:nvPicPr>
                      <p:cNvPr id="2097221" name="对象 375811"/>
                      <p:cNvPicPr>
                        <a:picLocks/>
                      </p:cNvPicPr>
                      <p:nvPr/>
                    </p:nvPicPr>
                    <p:blipFill>
                      <a:blip xmlns:r="http://schemas.openxmlformats.org/officeDocument/2006/relationships" r:embed="rId2"/>
                      <a:srcRect l="0" t="0" r="0" b="0"/>
                      <a:stretch>
                        <a:fillRect/>
                      </a:stretch>
                    </p:blipFill>
                    <p:spPr>
                      <a:xfrm rot="0">
                        <a:off x="3455987" y="1736725"/>
                        <a:ext cx="2828925" cy="1339850"/>
                      </a:xfrm>
                      <a:prstGeom prst="rect"/>
                      <a:noFill/>
                      <a:ln>
                        <a:noFill/>
                      </a:ln>
                    </p:spPr>
                  </p:pic>
                </p:oleObj>
              </mc:Choice>
              <mc:Fallback>
                <p:oleObj r:id="rId1" spid="" imgH="1339850" imgW="2828925" showAsIcon="0" progId="Equation.DSMT4">
                  <p:embed followColorScheme="full"/>
                  <p:pic>
                    <p:nvPicPr>
                      <p:cNvPr id="2097221" name="对象 375811"/>
                      <p:cNvPicPr>
                        <a:picLocks/>
                      </p:cNvPicPr>
                      <p:nvPr/>
                    </p:nvPicPr>
                    <p:blipFill>
                      <a:blip xmlns:r="http://schemas.openxmlformats.org/officeDocument/2006/relationships" r:embed="rId2"/>
                      <a:srcRect l="0" t="0" r="0" b="0"/>
                      <a:stretch>
                        <a:fillRect/>
                      </a:stretch>
                    </p:blipFill>
                    <p:spPr>
                      <a:xfrm rot="0">
                        <a:off x="3455987" y="1736725"/>
                        <a:ext cx="2828925" cy="1339850"/>
                      </a:xfrm>
                      <a:prstGeom prst="rect"/>
                      <a:noFill/>
                      <a:ln>
                        <a:noFill/>
                      </a:ln>
                    </p:spPr>
                  </p:pic>
                </p:oleObj>
              </mc:Fallback>
            </mc:AlternateContent>
          </a:graphicData>
        </a:graphic>
      </p:graphicFrame>
      <p:graphicFrame>
        <p:nvGraphicFramePr>
          <p:cNvPr id="4194332" name=""/>
          <p:cNvGraphicFramePr>
            <a:graphicFrameLocks/>
          </p:cNvGraphicFramePr>
          <p:nvPr/>
        </p:nvGraphicFramePr>
        <p:xfrm rot="0">
          <a:off x="4103687" y="3392487"/>
          <a:ext cx="828675" cy="257175"/>
        </p:xfrm>
        <a:graphic>
          <a:graphicData uri="http://schemas.openxmlformats.org/presentationml/2006/ole">
            <mc:AlternateContent xmlns:mc="http://schemas.openxmlformats.org/markup-compatibility/2006">
              <mc:Choice xmlns:v="urn:schemas-microsoft-com:vml" Requires="v">
                <p:oleObj r:id="rId3" spid="" imgH="257175" imgW="828675" showAsIcon="0" progId="Equation.DSMT4">
                  <p:embed followColorScheme="full"/>
                  <p:pic>
                    <p:nvPicPr>
                      <p:cNvPr id="2097222" name="对象 375812"/>
                      <p:cNvPicPr>
                        <a:picLocks/>
                      </p:cNvPicPr>
                      <p:nvPr/>
                    </p:nvPicPr>
                    <p:blipFill>
                      <a:blip xmlns:r="http://schemas.openxmlformats.org/officeDocument/2006/relationships" r:embed="rId4"/>
                      <a:srcRect l="0" t="0" r="0" b="0"/>
                      <a:stretch>
                        <a:fillRect/>
                      </a:stretch>
                    </p:blipFill>
                    <p:spPr>
                      <a:xfrm rot="0">
                        <a:off x="4103687" y="3392487"/>
                        <a:ext cx="828675" cy="257175"/>
                      </a:xfrm>
                      <a:prstGeom prst="rect"/>
                      <a:noFill/>
                      <a:ln>
                        <a:noFill/>
                      </a:ln>
                    </p:spPr>
                  </p:pic>
                </p:oleObj>
              </mc:Choice>
              <mc:Fallback>
                <p:oleObj r:id="rId3" spid="" imgH="257175" imgW="828675" showAsIcon="0" progId="Equation.DSMT4">
                  <p:embed followColorScheme="full"/>
                  <p:pic>
                    <p:nvPicPr>
                      <p:cNvPr id="2097222" name="对象 375812"/>
                      <p:cNvPicPr>
                        <a:picLocks/>
                      </p:cNvPicPr>
                      <p:nvPr/>
                    </p:nvPicPr>
                    <p:blipFill>
                      <a:blip xmlns:r="http://schemas.openxmlformats.org/officeDocument/2006/relationships" r:embed="rId4"/>
                      <a:srcRect l="0" t="0" r="0" b="0"/>
                      <a:stretch>
                        <a:fillRect/>
                      </a:stretch>
                    </p:blipFill>
                    <p:spPr>
                      <a:xfrm rot="0">
                        <a:off x="4103687" y="3392487"/>
                        <a:ext cx="828675" cy="257175"/>
                      </a:xfrm>
                      <a:prstGeom prst="rect"/>
                      <a:noFill/>
                      <a:ln>
                        <a:noFill/>
                      </a:ln>
                    </p:spPr>
                  </p:pic>
                </p:oleObj>
              </mc:Fallback>
            </mc:AlternateContent>
          </a:graphicData>
        </a:graphic>
      </p:graphicFrame>
      <p:graphicFrame>
        <p:nvGraphicFramePr>
          <p:cNvPr id="4194333" name=""/>
          <p:cNvGraphicFramePr>
            <a:graphicFrameLocks/>
          </p:cNvGraphicFramePr>
          <p:nvPr/>
        </p:nvGraphicFramePr>
        <p:xfrm rot="0">
          <a:off x="2232025" y="4005262"/>
          <a:ext cx="4464050" cy="1489075"/>
        </p:xfrm>
        <a:graphic>
          <a:graphicData uri="http://schemas.openxmlformats.org/presentationml/2006/ole">
            <mc:AlternateContent xmlns:mc="http://schemas.openxmlformats.org/markup-compatibility/2006">
              <mc:Choice xmlns:v="urn:schemas-microsoft-com:vml" Requires="v">
                <p:oleObj r:id="rId5" spid="" imgH="1489075" imgW="4464050" showAsIcon="0" progId="Equation.DSMT4">
                  <p:embed followColorScheme="full"/>
                  <p:pic>
                    <p:nvPicPr>
                      <p:cNvPr id="2097223" name="对象 375813"/>
                      <p:cNvPicPr>
                        <a:picLocks/>
                      </p:cNvPicPr>
                      <p:nvPr/>
                    </p:nvPicPr>
                    <p:blipFill>
                      <a:blip xmlns:r="http://schemas.openxmlformats.org/officeDocument/2006/relationships" r:embed="rId6"/>
                      <a:srcRect l="0" t="0" r="0" b="0"/>
                      <a:stretch>
                        <a:fillRect/>
                      </a:stretch>
                    </p:blipFill>
                    <p:spPr>
                      <a:xfrm rot="0">
                        <a:off x="2232025" y="4005262"/>
                        <a:ext cx="4464050" cy="1489075"/>
                      </a:xfrm>
                      <a:prstGeom prst="rect"/>
                      <a:noFill/>
                      <a:ln>
                        <a:noFill/>
                      </a:ln>
                    </p:spPr>
                  </p:pic>
                </p:oleObj>
              </mc:Choice>
              <mc:Fallback>
                <p:oleObj r:id="rId5" spid="" imgH="1489075" imgW="4464050" showAsIcon="0" progId="Equation.DSMT4">
                  <p:embed followColorScheme="full"/>
                  <p:pic>
                    <p:nvPicPr>
                      <p:cNvPr id="2097223" name="对象 375813"/>
                      <p:cNvPicPr>
                        <a:picLocks/>
                      </p:cNvPicPr>
                      <p:nvPr/>
                    </p:nvPicPr>
                    <p:blipFill>
                      <a:blip xmlns:r="http://schemas.openxmlformats.org/officeDocument/2006/relationships" r:embed="rId6"/>
                      <a:srcRect l="0" t="0" r="0" b="0"/>
                      <a:stretch>
                        <a:fillRect/>
                      </a:stretch>
                    </p:blipFill>
                    <p:spPr>
                      <a:xfrm rot="0">
                        <a:off x="2232025" y="4005262"/>
                        <a:ext cx="4464050" cy="1489075"/>
                      </a:xfrm>
                      <a:prstGeom prst="rect"/>
                      <a:noFill/>
                      <a:ln>
                        <a:noFill/>
                      </a:ln>
                    </p:spPr>
                  </p:pic>
                </p:oleObj>
              </mc:Fallback>
            </mc:AlternateContent>
          </a:graphicData>
        </a:graphic>
      </p:graphicFrame>
      <p:graphicFrame>
        <p:nvGraphicFramePr>
          <p:cNvPr id="4194334" name=""/>
          <p:cNvGraphicFramePr>
            <a:graphicFrameLocks/>
          </p:cNvGraphicFramePr>
          <p:nvPr/>
        </p:nvGraphicFramePr>
        <p:xfrm rot="0">
          <a:off x="1979612" y="5734050"/>
          <a:ext cx="935037" cy="287337"/>
        </p:xfrm>
        <a:graphic>
          <a:graphicData uri="http://schemas.openxmlformats.org/presentationml/2006/ole">
            <mc:AlternateContent xmlns:mc="http://schemas.openxmlformats.org/markup-compatibility/2006">
              <mc:Choice xmlns:v="urn:schemas-microsoft-com:vml" Requires="v">
                <p:oleObj r:id="rId7" spid="" imgH="287337" imgW="935037" showAsIcon="0" progId="Equation.DSMT4">
                  <p:embed followColorScheme="full"/>
                  <p:pic>
                    <p:nvPicPr>
                      <p:cNvPr id="2097224" name="对象 375814"/>
                      <p:cNvPicPr>
                        <a:picLocks/>
                      </p:cNvPicPr>
                      <p:nvPr/>
                    </p:nvPicPr>
                    <p:blipFill>
                      <a:blip xmlns:r="http://schemas.openxmlformats.org/officeDocument/2006/relationships" r:embed="rId8"/>
                      <a:srcRect l="0" t="0" r="0" b="0"/>
                      <a:stretch>
                        <a:fillRect/>
                      </a:stretch>
                    </p:blipFill>
                    <p:spPr>
                      <a:xfrm rot="0">
                        <a:off x="1979612" y="5734050"/>
                        <a:ext cx="935037" cy="287337"/>
                      </a:xfrm>
                      <a:prstGeom prst="rect"/>
                      <a:noFill/>
                      <a:ln>
                        <a:noFill/>
                      </a:ln>
                    </p:spPr>
                  </p:pic>
                </p:oleObj>
              </mc:Choice>
              <mc:Fallback>
                <p:oleObj r:id="rId7" spid="" imgH="287337" imgW="935037" showAsIcon="0" progId="Equation.DSMT4">
                  <p:embed followColorScheme="full"/>
                  <p:pic>
                    <p:nvPicPr>
                      <p:cNvPr id="2097224" name="对象 375814"/>
                      <p:cNvPicPr>
                        <a:picLocks/>
                      </p:cNvPicPr>
                      <p:nvPr/>
                    </p:nvPicPr>
                    <p:blipFill>
                      <a:blip xmlns:r="http://schemas.openxmlformats.org/officeDocument/2006/relationships" r:embed="rId8"/>
                      <a:srcRect l="0" t="0" r="0" b="0"/>
                      <a:stretch>
                        <a:fillRect/>
                      </a:stretch>
                    </p:blipFill>
                    <p:spPr>
                      <a:xfrm rot="0">
                        <a:off x="1979612" y="5734050"/>
                        <a:ext cx="935037" cy="287337"/>
                      </a:xfrm>
                      <a:prstGeom prst="rect"/>
                      <a:noFill/>
                      <a:ln>
                        <a:noFill/>
                      </a:ln>
                    </p:spPr>
                  </p:pic>
                </p:oleObj>
              </mc:Fallback>
            </mc:AlternateContent>
          </a:graphicData>
        </a:graphic>
      </p:graphicFrame>
      <p:sp>
        <p:nvSpPr>
          <p:cNvPr id="104959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59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60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162</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597">
                                            <p:txEl>
                                              <p:charRg st="0" end="31"/>
                                            </p:txEl>
                                          </p:spTgt>
                                        </p:tgtEl>
                                        <p:attrNameLst>
                                          <p:attrName>style.visibility</p:attrName>
                                        </p:attrNameLst>
                                      </p:cBhvr>
                                      <p:to>
                                        <p:strVal val="visible"/>
                                      </p:to>
                                    </p:set>
                                    <p:animEffect transition="in" filter="blinds(horizontal)">
                                      <p:cBhvr>
                                        <p:cTn dur="500" id="7"/>
                                        <p:tgtEl>
                                          <p:spTgt spid="1049597">
                                            <p:txEl>
                                              <p:charRg st="0" end="31"/>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4194331"/>
                                        </p:tgtEl>
                                        <p:attrNameLst>
                                          <p:attrName>style.visibility</p:attrName>
                                        </p:attrNameLst>
                                      </p:cBhvr>
                                      <p:to>
                                        <p:strVal val="visible"/>
                                      </p:to>
                                    </p:set>
                                    <p:animEffect transition="in" filter="blinds(horizontal)">
                                      <p:cBhvr>
                                        <p:cTn dur="500" id="12"/>
                                        <p:tgtEl>
                                          <p:spTgt spid="4194331"/>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9597">
                                            <p:txEl>
                                              <p:charRg st="35" end="45"/>
                                            </p:txEl>
                                          </p:spTgt>
                                        </p:tgtEl>
                                        <p:attrNameLst>
                                          <p:attrName>style.visibility</p:attrName>
                                        </p:attrNameLst>
                                      </p:cBhvr>
                                      <p:to>
                                        <p:strVal val="visible"/>
                                      </p:to>
                                    </p:set>
                                    <p:animEffect transition="in" filter="blinds(horizontal)">
                                      <p:cBhvr>
                                        <p:cTn dur="500" id="17"/>
                                        <p:tgtEl>
                                          <p:spTgt spid="1049597">
                                            <p:txEl>
                                              <p:charRg st="35" end="45"/>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3" presetSubtype="10">
                                  <p:stCondLst>
                                    <p:cond delay="0"/>
                                  </p:stCondLst>
                                  <p:childTnLst>
                                    <p:set>
                                      <p:cBhvr>
                                        <p:cTn dur="1" fill="hold" id="21">
                                          <p:stCondLst>
                                            <p:cond delay="0"/>
                                          </p:stCondLst>
                                        </p:cTn>
                                        <p:tgtEl>
                                          <p:spTgt spid="4194332"/>
                                        </p:tgtEl>
                                        <p:attrNameLst>
                                          <p:attrName>style.visibility</p:attrName>
                                        </p:attrNameLst>
                                      </p:cBhvr>
                                      <p:to>
                                        <p:strVal val="visible"/>
                                      </p:to>
                                    </p:set>
                                    <p:animEffect transition="in" filter="blinds(horizontal)">
                                      <p:cBhvr>
                                        <p:cTn dur="500" id="22"/>
                                        <p:tgtEl>
                                          <p:spTgt spid="4194332"/>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3" presetSubtype="10">
                                  <p:stCondLst>
                                    <p:cond delay="0"/>
                                  </p:stCondLst>
                                  <p:childTnLst>
                                    <p:set>
                                      <p:cBhvr>
                                        <p:cTn dur="1" fill="hold" id="26">
                                          <p:stCondLst>
                                            <p:cond delay="0"/>
                                          </p:stCondLst>
                                        </p:cTn>
                                        <p:tgtEl>
                                          <p:spTgt spid="1049597">
                                            <p:txEl>
                                              <p:charRg st="46" end="50"/>
                                            </p:txEl>
                                          </p:spTgt>
                                        </p:tgtEl>
                                        <p:attrNameLst>
                                          <p:attrName>style.visibility</p:attrName>
                                        </p:attrNameLst>
                                      </p:cBhvr>
                                      <p:to>
                                        <p:strVal val="visible"/>
                                      </p:to>
                                    </p:set>
                                    <p:animEffect transition="in" filter="blinds(horizontal)">
                                      <p:cBhvr>
                                        <p:cTn dur="500" id="27"/>
                                        <p:tgtEl>
                                          <p:spTgt spid="1049597">
                                            <p:txEl>
                                              <p:charRg st="46" end="50"/>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3" presetSubtype="10">
                                  <p:stCondLst>
                                    <p:cond delay="0"/>
                                  </p:stCondLst>
                                  <p:childTnLst>
                                    <p:set>
                                      <p:cBhvr>
                                        <p:cTn dur="1" fill="hold" id="31">
                                          <p:stCondLst>
                                            <p:cond delay="0"/>
                                          </p:stCondLst>
                                        </p:cTn>
                                        <p:tgtEl>
                                          <p:spTgt spid="4194333"/>
                                        </p:tgtEl>
                                        <p:attrNameLst>
                                          <p:attrName>style.visibility</p:attrName>
                                        </p:attrNameLst>
                                      </p:cBhvr>
                                      <p:to>
                                        <p:strVal val="visible"/>
                                      </p:to>
                                    </p:set>
                                    <p:animEffect transition="in" filter="blinds(horizontal)">
                                      <p:cBhvr>
                                        <p:cTn dur="500" id="32"/>
                                        <p:tgtEl>
                                          <p:spTgt spid="4194333"/>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3" presetSubtype="10">
                                  <p:stCondLst>
                                    <p:cond delay="0"/>
                                  </p:stCondLst>
                                  <p:childTnLst>
                                    <p:set>
                                      <p:cBhvr>
                                        <p:cTn dur="1" fill="hold" id="36">
                                          <p:stCondLst>
                                            <p:cond delay="0"/>
                                          </p:stCondLst>
                                        </p:cTn>
                                        <p:tgtEl>
                                          <p:spTgt spid="1049597">
                                            <p:txEl>
                                              <p:charRg st="54" end="58"/>
                                            </p:txEl>
                                          </p:spTgt>
                                        </p:tgtEl>
                                        <p:attrNameLst>
                                          <p:attrName>style.visibility</p:attrName>
                                        </p:attrNameLst>
                                      </p:cBhvr>
                                      <p:to>
                                        <p:strVal val="visible"/>
                                      </p:to>
                                    </p:set>
                                    <p:animEffect transition="in" filter="blinds(horizontal)">
                                      <p:cBhvr>
                                        <p:cTn dur="500" id="37"/>
                                        <p:tgtEl>
                                          <p:spTgt spid="1049597">
                                            <p:txEl>
                                              <p:charRg st="54" end="58"/>
                                            </p:txEl>
                                          </p:spTgt>
                                        </p:tgtEl>
                                      </p:cBhvr>
                                    </p:animEffect>
                                  </p:childTnLst>
                                </p:cTn>
                              </p:par>
                            </p:childTnLst>
                          </p:cTn>
                        </p:par>
                      </p:childTnLst>
                    </p:cTn>
                  </p:par>
                  <p:par>
                    <p:cTn fill="hold" id="38" nodeType="clickPar">
                      <p:stCondLst>
                        <p:cond delay="indefinite"/>
                      </p:stCondLst>
                      <p:childTnLst>
                        <p:par>
                          <p:cTn fill="hold" id="39" nodeType="withGroup">
                            <p:stCondLst>
                              <p:cond delay="0"/>
                            </p:stCondLst>
                            <p:childTnLst>
                              <p:par>
                                <p:cTn fill="hold" id="40" nodeType="clickEffect" presetClass="entr" presetID="3" presetSubtype="10">
                                  <p:stCondLst>
                                    <p:cond delay="0"/>
                                  </p:stCondLst>
                                  <p:childTnLst>
                                    <p:set>
                                      <p:cBhvr>
                                        <p:cTn dur="1" fill="hold" id="41">
                                          <p:stCondLst>
                                            <p:cond delay="0"/>
                                          </p:stCondLst>
                                        </p:cTn>
                                        <p:tgtEl>
                                          <p:spTgt spid="4194334"/>
                                        </p:tgtEl>
                                        <p:attrNameLst>
                                          <p:attrName>style.visibility</p:attrName>
                                        </p:attrNameLst>
                                      </p:cBhvr>
                                      <p:to>
                                        <p:strVal val="visible"/>
                                      </p:to>
                                    </p:set>
                                    <p:animEffect transition="in" filter="blinds(horizontal)">
                                      <p:cBhvr>
                                        <p:cTn dur="500" id="42"/>
                                        <p:tgtEl>
                                          <p:spTgt spid="4194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showMasterSp="1">
  <p:cSld>
    <p:spTree>
      <p:nvGrpSpPr>
        <p:cNvPr id="411" name=""/>
        <p:cNvGrpSpPr/>
        <p:nvPr/>
      </p:nvGrpSpPr>
      <p:grpSpPr>
        <a:xfrm rot="0">
          <a:off x="0" y="0"/>
          <a:ext cx="0" cy="0"/>
          <a:chOff x="0" y="0"/>
          <a:chExt cx="0" cy="0"/>
        </a:xfrm>
      </p:grpSpPr>
      <p:sp>
        <p:nvSpPr>
          <p:cNvPr id="1049601" name="标题 376833"/>
          <p:cNvSpPr/>
          <p:nvPr>
            <p:ph type="title" sz="full" idx="0"/>
          </p:nvPr>
        </p:nvSpPr>
        <p:spPr>
          <a:xfrm rot="0">
            <a:off x="1182687" y="-109537"/>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sz="2800" lang="zh-CN"/>
              <a:t>例</a:t>
            </a:r>
            <a:r>
              <a:rPr altLang="zh-CN" sz="2800" lang="en-US"/>
              <a:t>5.19 </a:t>
            </a:r>
            <a:r>
              <a:rPr altLang="en-US" sz="2800" lang="zh-CN"/>
              <a:t>用求逆矩阵</a:t>
            </a:r>
            <a:r>
              <a:rPr altLang="zh-CN" sz="2800" lang="en-US"/>
              <a:t>A</a:t>
            </a:r>
            <a:r>
              <a:rPr altLang="en-US" sz="2800" lang="zh-CN"/>
              <a:t>的方法解线性方程组</a:t>
            </a:r>
          </a:p>
        </p:txBody>
      </p:sp>
      <p:sp>
        <p:nvSpPr>
          <p:cNvPr id="1049602" name="文本占位符 376834"/>
          <p:cNvSpPr/>
          <p:nvPr>
            <p:ph type="body" sz="full" idx="1"/>
          </p:nvPr>
        </p:nvSpPr>
        <p:spPr>
          <a:xfrm rot="0">
            <a:off x="1182687" y="2781300"/>
            <a:ext cx="7772400" cy="335121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sz="2400" lang="zh-CN"/>
              <a:t>命令如下：</a:t>
            </a:r>
          </a:p>
          <a:p>
            <a:pPr eaLnBrk="1" hangingPunct="1" latinLnBrk="1" lvl="0">
              <a:buNone/>
            </a:pPr>
            <a:r>
              <a:rPr altLang="en-US" sz="2400" lang="zh-CN"/>
              <a:t> </a:t>
            </a:r>
            <a:r>
              <a:rPr altLang="zh-CN" sz="2400" lang="en-US"/>
              <a:t>A = [1,2,3;1,4,9;1,8,27];</a:t>
            </a:r>
          </a:p>
          <a:p>
            <a:pPr eaLnBrk="1" hangingPunct="1" latinLnBrk="1" lvl="0">
              <a:buNone/>
            </a:pPr>
            <a:r>
              <a:rPr altLang="zh-CN" sz="2400" lang="en-US"/>
              <a:t> b = [5,-2,6]</a:t>
            </a:r>
            <a:r>
              <a:rPr altLang="zh-CN" sz="2400" lang="en-US">
                <a:latin typeface="Arial" pitchFamily="34" charset="0"/>
              </a:rPr>
              <a:t>’</a:t>
            </a:r>
            <a:r>
              <a:rPr altLang="zh-CN" sz="2400" lang="en-US"/>
              <a:t>;</a:t>
            </a:r>
          </a:p>
          <a:p>
            <a:pPr eaLnBrk="1" hangingPunct="1" latinLnBrk="1" lvl="0">
              <a:buNone/>
            </a:pPr>
            <a:r>
              <a:rPr altLang="zh-CN" sz="2400" lang="en-US"/>
              <a:t> x = inv(A)</a:t>
            </a:r>
            <a:r>
              <a:rPr altLang="zh-CN" sz="2400" lang="en-US"/>
              <a:t>*b   </a:t>
            </a:r>
            <a:r>
              <a:rPr altLang="zh-CN" sz="2400" lang="en-US">
                <a:solidFill>
                  <a:srgbClr val="008000"/>
                </a:solidFill>
              </a:rPr>
              <a:t>%x = A\b</a:t>
            </a:r>
          </a:p>
          <a:p>
            <a:pPr eaLnBrk="1" hangingPunct="1" latinLnBrk="1" lvl="0">
              <a:buNone/>
            </a:pPr>
            <a:r>
              <a:rPr altLang="en-US" sz="2400" lang="zh-CN"/>
              <a:t> x =</a:t>
            </a:r>
          </a:p>
          <a:p>
            <a:pPr eaLnBrk="1" hangingPunct="1" latinLnBrk="1" lvl="0">
              <a:buNone/>
            </a:pPr>
            <a:r>
              <a:rPr altLang="en-US" sz="2400" lang="zh-CN"/>
              <a:t>   23.0000</a:t>
            </a:r>
          </a:p>
          <a:p>
            <a:pPr eaLnBrk="1" hangingPunct="1" latinLnBrk="1" lvl="0">
              <a:buNone/>
            </a:pPr>
            <a:r>
              <a:rPr altLang="en-US" sz="2400" lang="zh-CN"/>
              <a:t>  -14.5000</a:t>
            </a:r>
          </a:p>
          <a:p>
            <a:pPr eaLnBrk="1" hangingPunct="1" latinLnBrk="1" lvl="0">
              <a:buNone/>
            </a:pPr>
            <a:r>
              <a:rPr altLang="en-US" sz="2400" lang="zh-CN"/>
              <a:t>    3.6667</a:t>
            </a:r>
          </a:p>
          <a:p>
            <a:pPr eaLnBrk="1" hangingPunct="1" latinLnBrk="1" lvl="0">
              <a:buNone/>
            </a:pPr>
            <a:r>
              <a:rPr altLang="en-US" sz="2400" lang="zh-CN"/>
              <a:t>也可以运用左除运算符求解。</a:t>
            </a:r>
          </a:p>
        </p:txBody>
      </p:sp>
      <p:graphicFrame>
        <p:nvGraphicFramePr>
          <p:cNvPr id="4194335" name=""/>
          <p:cNvGraphicFramePr>
            <a:graphicFrameLocks/>
          </p:cNvGraphicFramePr>
          <p:nvPr/>
        </p:nvGraphicFramePr>
        <p:xfrm rot="0">
          <a:off x="3095625" y="1160462"/>
          <a:ext cx="2235200" cy="1333500"/>
        </p:xfrm>
        <a:graphic>
          <a:graphicData uri="http://schemas.openxmlformats.org/presentationml/2006/ole">
            <mc:AlternateContent xmlns:mc="http://schemas.openxmlformats.org/markup-compatibility/2006">
              <mc:Choice xmlns:v="urn:schemas-microsoft-com:vml" Requires="v">
                <p:oleObj r:id="rId1" spid="" imgH="1333500" imgW="2235200" showAsIcon="0" progId="Equation.DSMT4">
                  <p:embed followColorScheme="full"/>
                  <p:pic>
                    <p:nvPicPr>
                      <p:cNvPr id="2097225" name="对象 376835"/>
                      <p:cNvPicPr>
                        <a:picLocks/>
                      </p:cNvPicPr>
                      <p:nvPr/>
                    </p:nvPicPr>
                    <p:blipFill>
                      <a:blip xmlns:r="http://schemas.openxmlformats.org/officeDocument/2006/relationships" r:embed="rId2"/>
                      <a:srcRect l="0" t="0" r="0" b="0"/>
                      <a:stretch>
                        <a:fillRect/>
                      </a:stretch>
                    </p:blipFill>
                    <p:spPr>
                      <a:xfrm rot="0">
                        <a:off x="3095625" y="1160462"/>
                        <a:ext cx="2235200" cy="1333500"/>
                      </a:xfrm>
                      <a:prstGeom prst="rect"/>
                      <a:noFill/>
                      <a:ln>
                        <a:noFill/>
                      </a:ln>
                    </p:spPr>
                  </p:pic>
                </p:oleObj>
              </mc:Choice>
              <mc:Fallback>
                <p:oleObj r:id="rId1" spid="" imgH="1333500" imgW="2235200" showAsIcon="0" progId="Equation.DSMT4">
                  <p:embed followColorScheme="full"/>
                  <p:pic>
                    <p:nvPicPr>
                      <p:cNvPr id="2097225" name="对象 376835"/>
                      <p:cNvPicPr>
                        <a:picLocks/>
                      </p:cNvPicPr>
                      <p:nvPr/>
                    </p:nvPicPr>
                    <p:blipFill>
                      <a:blip xmlns:r="http://schemas.openxmlformats.org/officeDocument/2006/relationships" r:embed="rId2"/>
                      <a:srcRect l="0" t="0" r="0" b="0"/>
                      <a:stretch>
                        <a:fillRect/>
                      </a:stretch>
                    </p:blipFill>
                    <p:spPr>
                      <a:xfrm rot="0">
                        <a:off x="3095625" y="1160462"/>
                        <a:ext cx="2235200" cy="1333500"/>
                      </a:xfrm>
                      <a:prstGeom prst="rect"/>
                      <a:noFill/>
                      <a:ln>
                        <a:noFill/>
                      </a:ln>
                    </p:spPr>
                  </p:pic>
                </p:oleObj>
              </mc:Fallback>
            </mc:AlternateContent>
          </a:graphicData>
        </a:graphic>
      </p:graphicFrame>
      <p:sp>
        <p:nvSpPr>
          <p:cNvPr id="104960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60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60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163</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4194335"/>
                                        </p:tgtEl>
                                        <p:attrNameLst>
                                          <p:attrName>style.visibility</p:attrName>
                                        </p:attrNameLst>
                                      </p:cBhvr>
                                      <p:to>
                                        <p:strVal val="visible"/>
                                      </p:to>
                                    </p:set>
                                    <p:animEffect transition="in" filter="blinds(horizontal)">
                                      <p:cBhvr>
                                        <p:cTn dur="500" id="7"/>
                                        <p:tgtEl>
                                          <p:spTgt spid="4194335"/>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9602">
                                            <p:txEl>
                                              <p:charRg st="0" end="6"/>
                                            </p:txEl>
                                          </p:spTgt>
                                        </p:tgtEl>
                                        <p:attrNameLst>
                                          <p:attrName>style.visibility</p:attrName>
                                        </p:attrNameLst>
                                      </p:cBhvr>
                                      <p:to>
                                        <p:strVal val="visible"/>
                                      </p:to>
                                    </p:set>
                                    <p:animEffect transition="in" filter="blinds(horizontal)">
                                      <p:cBhvr>
                                        <p:cTn dur="500" id="12"/>
                                        <p:tgtEl>
                                          <p:spTgt spid="1049602">
                                            <p:txEl>
                                              <p:charRg st="0" end="6"/>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9602">
                                            <p:txEl>
                                              <p:charRg st="6" end="33"/>
                                            </p:txEl>
                                          </p:spTgt>
                                        </p:tgtEl>
                                        <p:attrNameLst>
                                          <p:attrName>style.visibility</p:attrName>
                                        </p:attrNameLst>
                                      </p:cBhvr>
                                      <p:to>
                                        <p:strVal val="visible"/>
                                      </p:to>
                                    </p:set>
                                    <p:animEffect transition="in" filter="blinds(horizontal)">
                                      <p:cBhvr>
                                        <p:cTn dur="500" id="15"/>
                                        <p:tgtEl>
                                          <p:spTgt spid="1049602">
                                            <p:txEl>
                                              <p:charRg st="6" end="33"/>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602">
                                            <p:txEl>
                                              <p:charRg st="33" end="49"/>
                                            </p:txEl>
                                          </p:spTgt>
                                        </p:tgtEl>
                                        <p:attrNameLst>
                                          <p:attrName>style.visibility</p:attrName>
                                        </p:attrNameLst>
                                      </p:cBhvr>
                                      <p:to>
                                        <p:strVal val="visible"/>
                                      </p:to>
                                    </p:set>
                                    <p:animEffect transition="in" filter="blinds(horizontal)">
                                      <p:cBhvr>
                                        <p:cTn dur="500" id="18"/>
                                        <p:tgtEl>
                                          <p:spTgt spid="1049602">
                                            <p:txEl>
                                              <p:charRg st="33" end="49"/>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602">
                                            <p:txEl>
                                              <p:charRg st="49" end="74"/>
                                            </p:txEl>
                                          </p:spTgt>
                                        </p:tgtEl>
                                        <p:attrNameLst>
                                          <p:attrName>style.visibility</p:attrName>
                                        </p:attrNameLst>
                                      </p:cBhvr>
                                      <p:to>
                                        <p:strVal val="visible"/>
                                      </p:to>
                                    </p:set>
                                    <p:animEffect transition="in" filter="blinds(horizontal)">
                                      <p:cBhvr>
                                        <p:cTn dur="500" id="21"/>
                                        <p:tgtEl>
                                          <p:spTgt spid="1049602">
                                            <p:txEl>
                                              <p:charRg st="49" end="74"/>
                                            </p:txEl>
                                          </p:spTgt>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3" presetSubtype="10">
                                  <p:stCondLst>
                                    <p:cond delay="0"/>
                                  </p:stCondLst>
                                  <p:childTnLst>
                                    <p:set>
                                      <p:cBhvr>
                                        <p:cTn dur="1" fill="hold" id="25">
                                          <p:stCondLst>
                                            <p:cond delay="0"/>
                                          </p:stCondLst>
                                        </p:cTn>
                                        <p:tgtEl>
                                          <p:spTgt spid="1049602">
                                            <p:txEl>
                                              <p:charRg st="74" end="79"/>
                                            </p:txEl>
                                          </p:spTgt>
                                        </p:tgtEl>
                                        <p:attrNameLst>
                                          <p:attrName>style.visibility</p:attrName>
                                        </p:attrNameLst>
                                      </p:cBhvr>
                                      <p:to>
                                        <p:strVal val="visible"/>
                                      </p:to>
                                    </p:set>
                                    <p:animEffect transition="in" filter="blinds(horizontal)">
                                      <p:cBhvr>
                                        <p:cTn dur="500" id="26"/>
                                        <p:tgtEl>
                                          <p:spTgt spid="1049602">
                                            <p:txEl>
                                              <p:charRg st="74" end="79"/>
                                            </p:txEl>
                                          </p:spTgt>
                                        </p:tgtEl>
                                      </p:cBhvr>
                                    </p:animEffect>
                                  </p:childTnLst>
                                </p:cTn>
                              </p:par>
                              <p:par>
                                <p:cTn fill="hold" id="27" nodeType="withEffect" presetClass="entr" presetID="3" presetSubtype="10">
                                  <p:stCondLst>
                                    <p:cond delay="0"/>
                                  </p:stCondLst>
                                  <p:childTnLst>
                                    <p:set>
                                      <p:cBhvr>
                                        <p:cTn dur="1" fill="hold" id="28">
                                          <p:stCondLst>
                                            <p:cond delay="0"/>
                                          </p:stCondLst>
                                        </p:cTn>
                                        <p:tgtEl>
                                          <p:spTgt spid="1049602">
                                            <p:txEl>
                                              <p:charRg st="79" end="90"/>
                                            </p:txEl>
                                          </p:spTgt>
                                        </p:tgtEl>
                                        <p:attrNameLst>
                                          <p:attrName>style.visibility</p:attrName>
                                        </p:attrNameLst>
                                      </p:cBhvr>
                                      <p:to>
                                        <p:strVal val="visible"/>
                                      </p:to>
                                    </p:set>
                                    <p:animEffect transition="in" filter="blinds(horizontal)">
                                      <p:cBhvr>
                                        <p:cTn dur="500" id="29"/>
                                        <p:tgtEl>
                                          <p:spTgt spid="1049602">
                                            <p:txEl>
                                              <p:charRg st="79" end="90"/>
                                            </p:txEl>
                                          </p:spTgt>
                                        </p:tgtEl>
                                      </p:cBhvr>
                                    </p:animEffect>
                                  </p:childTnLst>
                                </p:cTn>
                              </p:par>
                              <p:par>
                                <p:cTn fill="hold" id="30" nodeType="withEffect" presetClass="entr" presetID="3" presetSubtype="10">
                                  <p:stCondLst>
                                    <p:cond delay="0"/>
                                  </p:stCondLst>
                                  <p:childTnLst>
                                    <p:set>
                                      <p:cBhvr>
                                        <p:cTn dur="1" fill="hold" id="31">
                                          <p:stCondLst>
                                            <p:cond delay="0"/>
                                          </p:stCondLst>
                                        </p:cTn>
                                        <p:tgtEl>
                                          <p:spTgt spid="1049602">
                                            <p:txEl>
                                              <p:charRg st="90" end="101"/>
                                            </p:txEl>
                                          </p:spTgt>
                                        </p:tgtEl>
                                        <p:attrNameLst>
                                          <p:attrName>style.visibility</p:attrName>
                                        </p:attrNameLst>
                                      </p:cBhvr>
                                      <p:to>
                                        <p:strVal val="visible"/>
                                      </p:to>
                                    </p:set>
                                    <p:animEffect transition="in" filter="blinds(horizontal)">
                                      <p:cBhvr>
                                        <p:cTn dur="500" id="32"/>
                                        <p:tgtEl>
                                          <p:spTgt spid="1049602">
                                            <p:txEl>
                                              <p:charRg st="90" end="101"/>
                                            </p:txEl>
                                          </p:spTgt>
                                        </p:tgtEl>
                                      </p:cBhvr>
                                    </p:animEffect>
                                  </p:childTnLst>
                                </p:cTn>
                              </p:par>
                              <p:par>
                                <p:cTn fill="hold" id="33" nodeType="withEffect" presetClass="entr" presetID="3" presetSubtype="10">
                                  <p:stCondLst>
                                    <p:cond delay="0"/>
                                  </p:stCondLst>
                                  <p:childTnLst>
                                    <p:set>
                                      <p:cBhvr>
                                        <p:cTn dur="1" fill="hold" id="34">
                                          <p:stCondLst>
                                            <p:cond delay="0"/>
                                          </p:stCondLst>
                                        </p:cTn>
                                        <p:tgtEl>
                                          <p:spTgt spid="1049602">
                                            <p:txEl>
                                              <p:charRg st="101" end="112"/>
                                            </p:txEl>
                                          </p:spTgt>
                                        </p:tgtEl>
                                        <p:attrNameLst>
                                          <p:attrName>style.visibility</p:attrName>
                                        </p:attrNameLst>
                                      </p:cBhvr>
                                      <p:to>
                                        <p:strVal val="visible"/>
                                      </p:to>
                                    </p:set>
                                    <p:animEffect transition="in" filter="blinds(horizontal)">
                                      <p:cBhvr>
                                        <p:cTn dur="500" id="35"/>
                                        <p:tgtEl>
                                          <p:spTgt spid="1049602">
                                            <p:txEl>
                                              <p:charRg st="101" end="112"/>
                                            </p:txEl>
                                          </p:spTgt>
                                        </p:tgtEl>
                                      </p:cBhvr>
                                    </p:animEffect>
                                  </p:childTnLst>
                                </p:cTn>
                              </p:par>
                              <p:par>
                                <p:cTn fill="hold" id="36" nodeType="withEffect" presetClass="entr" presetID="3" presetSubtype="10">
                                  <p:stCondLst>
                                    <p:cond delay="0"/>
                                  </p:stCondLst>
                                  <p:childTnLst>
                                    <p:set>
                                      <p:cBhvr>
                                        <p:cTn dur="1" fill="hold" id="37">
                                          <p:stCondLst>
                                            <p:cond delay="0"/>
                                          </p:stCondLst>
                                        </p:cTn>
                                        <p:tgtEl>
                                          <p:spTgt spid="1049602">
                                            <p:txEl>
                                              <p:charRg st="112" end="126"/>
                                            </p:txEl>
                                          </p:spTgt>
                                        </p:tgtEl>
                                        <p:attrNameLst>
                                          <p:attrName>style.visibility</p:attrName>
                                        </p:attrNameLst>
                                      </p:cBhvr>
                                      <p:to>
                                        <p:strVal val="visible"/>
                                      </p:to>
                                    </p:set>
                                    <p:animEffect transition="in" filter="blinds(horizontal)">
                                      <p:cBhvr>
                                        <p:cTn dur="500" id="38"/>
                                        <p:tgtEl>
                                          <p:spTgt spid="1049602">
                                            <p:txEl>
                                              <p:charRg st="112" end="1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showMasterSp="1">
  <p:cSld>
    <p:spTree>
      <p:nvGrpSpPr>
        <p:cNvPr id="412" name=""/>
        <p:cNvGrpSpPr/>
        <p:nvPr/>
      </p:nvGrpSpPr>
      <p:grpSpPr>
        <a:xfrm rot="0">
          <a:off x="0" y="0"/>
          <a:ext cx="0" cy="0"/>
          <a:chOff x="0" y="0"/>
          <a:chExt cx="0" cy="0"/>
        </a:xfrm>
      </p:grpSpPr>
      <p:sp>
        <p:nvSpPr>
          <p:cNvPr id="1049606" name="标题 377857"/>
          <p:cNvSpPr/>
          <p:nvPr>
            <p:ph type="title" sz="full" idx="0"/>
          </p:nvPr>
        </p:nvSpPr>
        <p:spPr>
          <a:xfrm rot="0">
            <a:off x="1150937" y="214312"/>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lang="en-US"/>
              <a:t>5.7 </a:t>
            </a:r>
            <a:r>
              <a:rPr altLang="en-US" lang="zh-CN"/>
              <a:t>矩阵行列式值</a:t>
            </a:r>
          </a:p>
        </p:txBody>
      </p:sp>
      <p:sp>
        <p:nvSpPr>
          <p:cNvPr id="1049607" name="文本占位符 377858"/>
          <p:cNvSpPr/>
          <p:nvPr>
            <p:ph type="body" sz="full" idx="1"/>
          </p:nvPr>
        </p:nvSpPr>
        <p:spPr>
          <a:xfrm rot="0">
            <a:off x="863600" y="1268412"/>
            <a:ext cx="80645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2000" lang="en-US"/>
              <a:t>    </a:t>
            </a:r>
            <a:r>
              <a:rPr altLang="en-US" sz="2000" lang="zh-CN"/>
              <a:t>把一个方程看做一个行列式，并按行列式的规则求值，称为行列式</a:t>
            </a:r>
          </a:p>
          <a:p>
            <a:pPr eaLnBrk="1" hangingPunct="1" latinLnBrk="1" lvl="0">
              <a:buNone/>
            </a:pPr>
            <a:r>
              <a:rPr altLang="en-US" sz="2000" lang="zh-CN"/>
              <a:t>的值。在</a:t>
            </a:r>
            <a:r>
              <a:rPr altLang="zh-CN" sz="2000" lang="en-US"/>
              <a:t>Matlab</a:t>
            </a:r>
            <a:r>
              <a:rPr altLang="en-US" sz="2000" lang="zh-CN"/>
              <a:t>中，使用函数</a:t>
            </a:r>
            <a:r>
              <a:rPr altLang="zh-CN" sz="2000" lang="en-US"/>
              <a:t>det(A)</a:t>
            </a:r>
            <a:r>
              <a:rPr altLang="en-US" sz="2000" lang="zh-CN"/>
              <a:t>得到。</a:t>
            </a:r>
          </a:p>
          <a:p>
            <a:pPr eaLnBrk="1" hangingPunct="1" latinLnBrk="1" lvl="0">
              <a:buNone/>
            </a:pPr>
            <a:r>
              <a:rPr altLang="en-US" sz="2000" lang="zh-CN">
                <a:solidFill>
                  <a:schemeClr val="hlink"/>
                </a:solidFill>
              </a:rPr>
              <a:t>例如：</a:t>
            </a:r>
          </a:p>
          <a:p>
            <a:pPr eaLnBrk="1" hangingPunct="1" latinLnBrk="1" lvl="0">
              <a:buNone/>
            </a:pPr>
            <a:r>
              <a:rPr altLang="zh-CN" sz="2000" lang="en-US">
                <a:solidFill>
                  <a:srgbClr val="0000FF"/>
                </a:solidFill>
              </a:rPr>
              <a:t> A = rand(5)</a:t>
            </a:r>
          </a:p>
          <a:p>
            <a:pPr eaLnBrk="1" hangingPunct="1" latinLnBrk="1" lvl="0">
              <a:buNone/>
            </a:pPr>
            <a:r>
              <a:rPr altLang="zh-CN" sz="2000" lang="pt-BR"/>
              <a:t> A =</a:t>
            </a:r>
          </a:p>
          <a:p>
            <a:pPr eaLnBrk="1" hangingPunct="1" latinLnBrk="1" lvl="0">
              <a:buNone/>
            </a:pPr>
            <a:r>
              <a:rPr altLang="zh-CN" sz="2000" lang="pt-BR"/>
              <a:t>    0.9501    0.7621    0.6154    0.4057    0.0579</a:t>
            </a:r>
          </a:p>
          <a:p>
            <a:pPr eaLnBrk="1" hangingPunct="1" latinLnBrk="1" lvl="0">
              <a:buNone/>
            </a:pPr>
            <a:r>
              <a:rPr altLang="zh-CN" sz="2000" lang="pt-BR"/>
              <a:t>    0.2311    0.4565    0.7919    0.9355    0.3529</a:t>
            </a:r>
          </a:p>
          <a:p>
            <a:pPr eaLnBrk="1" hangingPunct="1" latinLnBrk="1" lvl="0">
              <a:buNone/>
            </a:pPr>
            <a:r>
              <a:rPr altLang="zh-CN" sz="2000" lang="pt-BR"/>
              <a:t>    0.6068    0.0185    0.9218    0.9169    0.8132</a:t>
            </a:r>
          </a:p>
          <a:p>
            <a:pPr eaLnBrk="1" hangingPunct="1" latinLnBrk="1" lvl="0">
              <a:buNone/>
            </a:pPr>
            <a:r>
              <a:rPr altLang="zh-CN" sz="2000" lang="pt-BR"/>
              <a:t>    0.4860    0.8214    0.7382    0.4103    0.0099</a:t>
            </a:r>
          </a:p>
          <a:p>
            <a:pPr eaLnBrk="1" hangingPunct="1" latinLnBrk="1" lvl="0">
              <a:buNone/>
            </a:pPr>
            <a:r>
              <a:rPr altLang="zh-CN" sz="2000" lang="pt-BR"/>
              <a:t>    0.8913    0.4447    0.1763    0.8936    0.1389</a:t>
            </a:r>
          </a:p>
          <a:p>
            <a:pPr eaLnBrk="1" hangingPunct="1" latinLnBrk="1" lvl="0">
              <a:buNone/>
            </a:pPr>
            <a:r>
              <a:rPr altLang="zh-CN" sz="2000" lang="en-US"/>
              <a:t> </a:t>
            </a:r>
            <a:r>
              <a:rPr altLang="zh-CN" sz="2000" lang="en-US">
                <a:solidFill>
                  <a:srgbClr val="0000FF"/>
                </a:solidFill>
              </a:rPr>
              <a:t>B = det(A)</a:t>
            </a:r>
          </a:p>
          <a:p>
            <a:pPr eaLnBrk="1" hangingPunct="1" latinLnBrk="1" lvl="0">
              <a:buNone/>
            </a:pPr>
            <a:r>
              <a:rPr altLang="zh-CN" sz="2000" lang="en-US"/>
              <a:t> B =</a:t>
            </a:r>
          </a:p>
          <a:p>
            <a:pPr eaLnBrk="1" hangingPunct="1" latinLnBrk="1" lvl="0">
              <a:buNone/>
            </a:pPr>
            <a:r>
              <a:rPr altLang="zh-CN" sz="2000" lang="en-US"/>
              <a:t>   -0.0071</a:t>
            </a:r>
          </a:p>
        </p:txBody>
      </p:sp>
      <p:sp>
        <p:nvSpPr>
          <p:cNvPr id="104960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60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61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164</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607">
                                            <p:txEl>
                                              <p:charRg st="0" end="34"/>
                                            </p:txEl>
                                          </p:spTgt>
                                        </p:tgtEl>
                                        <p:attrNameLst>
                                          <p:attrName>style.visibility</p:attrName>
                                        </p:attrNameLst>
                                      </p:cBhvr>
                                      <p:to>
                                        <p:strVal val="visible"/>
                                      </p:to>
                                    </p:set>
                                    <p:animEffect transition="in" filter="blinds(horizontal)">
                                      <p:cBhvr>
                                        <p:cTn dur="500" id="7"/>
                                        <p:tgtEl>
                                          <p:spTgt spid="1049607">
                                            <p:txEl>
                                              <p:charRg st="0" end="34"/>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607">
                                            <p:txEl>
                                              <p:charRg st="34" end="60"/>
                                            </p:txEl>
                                          </p:spTgt>
                                        </p:tgtEl>
                                        <p:attrNameLst>
                                          <p:attrName>style.visibility</p:attrName>
                                        </p:attrNameLst>
                                      </p:cBhvr>
                                      <p:to>
                                        <p:strVal val="visible"/>
                                      </p:to>
                                    </p:set>
                                    <p:animEffect transition="in" filter="blinds(horizontal)">
                                      <p:cBhvr>
                                        <p:cTn dur="500" id="10"/>
                                        <p:tgtEl>
                                          <p:spTgt spid="1049607">
                                            <p:txEl>
                                              <p:charRg st="34" end="60"/>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1049607">
                                            <p:txEl>
                                              <p:charRg st="60" end="64"/>
                                            </p:txEl>
                                          </p:spTgt>
                                        </p:tgtEl>
                                        <p:attrNameLst>
                                          <p:attrName>style.visibility</p:attrName>
                                        </p:attrNameLst>
                                      </p:cBhvr>
                                      <p:to>
                                        <p:strVal val="visible"/>
                                      </p:to>
                                    </p:set>
                                    <p:animEffect transition="in" filter="blinds(horizontal)">
                                      <p:cBhvr>
                                        <p:cTn dur="500" id="15"/>
                                        <p:tgtEl>
                                          <p:spTgt spid="1049607">
                                            <p:txEl>
                                              <p:charRg st="60" end="64"/>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607">
                                            <p:txEl>
                                              <p:charRg st="64" end="77"/>
                                            </p:txEl>
                                          </p:spTgt>
                                        </p:tgtEl>
                                        <p:attrNameLst>
                                          <p:attrName>style.visibility</p:attrName>
                                        </p:attrNameLst>
                                      </p:cBhvr>
                                      <p:to>
                                        <p:strVal val="visible"/>
                                      </p:to>
                                    </p:set>
                                    <p:animEffect transition="in" filter="blinds(horizontal)">
                                      <p:cBhvr>
                                        <p:cTn dur="500" id="18"/>
                                        <p:tgtEl>
                                          <p:spTgt spid="1049607">
                                            <p:txEl>
                                              <p:charRg st="64" end="77"/>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607">
                                            <p:txEl>
                                              <p:charRg st="77" end="82"/>
                                            </p:txEl>
                                          </p:spTgt>
                                        </p:tgtEl>
                                        <p:attrNameLst>
                                          <p:attrName>style.visibility</p:attrName>
                                        </p:attrNameLst>
                                      </p:cBhvr>
                                      <p:to>
                                        <p:strVal val="visible"/>
                                      </p:to>
                                    </p:set>
                                    <p:animEffect transition="in" filter="blinds(horizontal)">
                                      <p:cBhvr>
                                        <p:cTn dur="500" id="21"/>
                                        <p:tgtEl>
                                          <p:spTgt spid="1049607">
                                            <p:txEl>
                                              <p:charRg st="77" end="82"/>
                                            </p:txEl>
                                          </p:spTgt>
                                        </p:tgtEl>
                                      </p:cBhvr>
                                    </p:animEffect>
                                  </p:childTnLst>
                                </p:cTn>
                              </p:par>
                              <p:par>
                                <p:cTn fill="hold" id="22" nodeType="withEffect" presetClass="entr" presetID="3" presetSubtype="10">
                                  <p:stCondLst>
                                    <p:cond delay="0"/>
                                  </p:stCondLst>
                                  <p:childTnLst>
                                    <p:set>
                                      <p:cBhvr>
                                        <p:cTn dur="1" fill="hold" id="23">
                                          <p:stCondLst>
                                            <p:cond delay="0"/>
                                          </p:stCondLst>
                                        </p:cTn>
                                        <p:tgtEl>
                                          <p:spTgt spid="1049607">
                                            <p:txEl>
                                              <p:charRg st="82" end="133"/>
                                            </p:txEl>
                                          </p:spTgt>
                                        </p:tgtEl>
                                        <p:attrNameLst>
                                          <p:attrName>style.visibility</p:attrName>
                                        </p:attrNameLst>
                                      </p:cBhvr>
                                      <p:to>
                                        <p:strVal val="visible"/>
                                      </p:to>
                                    </p:set>
                                    <p:animEffect transition="in" filter="blinds(horizontal)">
                                      <p:cBhvr>
                                        <p:cTn dur="500" id="24"/>
                                        <p:tgtEl>
                                          <p:spTgt spid="1049607">
                                            <p:txEl>
                                              <p:charRg st="82" end="133"/>
                                            </p:txEl>
                                          </p:spTgt>
                                        </p:tgtEl>
                                      </p:cBhvr>
                                    </p:animEffect>
                                  </p:childTnLst>
                                </p:cTn>
                              </p:par>
                              <p:par>
                                <p:cTn fill="hold" id="25" nodeType="withEffect" presetClass="entr" presetID="3" presetSubtype="10">
                                  <p:stCondLst>
                                    <p:cond delay="0"/>
                                  </p:stCondLst>
                                  <p:childTnLst>
                                    <p:set>
                                      <p:cBhvr>
                                        <p:cTn dur="1" fill="hold" id="26">
                                          <p:stCondLst>
                                            <p:cond delay="0"/>
                                          </p:stCondLst>
                                        </p:cTn>
                                        <p:tgtEl>
                                          <p:spTgt spid="1049607">
                                            <p:txEl>
                                              <p:charRg st="133" end="184"/>
                                            </p:txEl>
                                          </p:spTgt>
                                        </p:tgtEl>
                                        <p:attrNameLst>
                                          <p:attrName>style.visibility</p:attrName>
                                        </p:attrNameLst>
                                      </p:cBhvr>
                                      <p:to>
                                        <p:strVal val="visible"/>
                                      </p:to>
                                    </p:set>
                                    <p:animEffect transition="in" filter="blinds(horizontal)">
                                      <p:cBhvr>
                                        <p:cTn dur="500" id="27"/>
                                        <p:tgtEl>
                                          <p:spTgt spid="1049607">
                                            <p:txEl>
                                              <p:charRg st="133" end="184"/>
                                            </p:txEl>
                                          </p:spTgt>
                                        </p:tgtEl>
                                      </p:cBhvr>
                                    </p:animEffect>
                                  </p:childTnLst>
                                </p:cTn>
                              </p:par>
                              <p:par>
                                <p:cTn fill="hold" id="28" nodeType="withEffect" presetClass="entr" presetID="3" presetSubtype="10">
                                  <p:stCondLst>
                                    <p:cond delay="0"/>
                                  </p:stCondLst>
                                  <p:childTnLst>
                                    <p:set>
                                      <p:cBhvr>
                                        <p:cTn dur="1" fill="hold" id="29">
                                          <p:stCondLst>
                                            <p:cond delay="0"/>
                                          </p:stCondLst>
                                        </p:cTn>
                                        <p:tgtEl>
                                          <p:spTgt spid="1049607">
                                            <p:txEl>
                                              <p:charRg st="184" end="235"/>
                                            </p:txEl>
                                          </p:spTgt>
                                        </p:tgtEl>
                                        <p:attrNameLst>
                                          <p:attrName>style.visibility</p:attrName>
                                        </p:attrNameLst>
                                      </p:cBhvr>
                                      <p:to>
                                        <p:strVal val="visible"/>
                                      </p:to>
                                    </p:set>
                                    <p:animEffect transition="in" filter="blinds(horizontal)">
                                      <p:cBhvr>
                                        <p:cTn dur="500" id="30"/>
                                        <p:tgtEl>
                                          <p:spTgt spid="1049607">
                                            <p:txEl>
                                              <p:charRg st="184" end="235"/>
                                            </p:txEl>
                                          </p:spTgt>
                                        </p:tgtEl>
                                      </p:cBhvr>
                                    </p:animEffect>
                                  </p:childTnLst>
                                </p:cTn>
                              </p:par>
                              <p:par>
                                <p:cTn fill="hold" id="31" nodeType="withEffect" presetClass="entr" presetID="3" presetSubtype="10">
                                  <p:stCondLst>
                                    <p:cond delay="0"/>
                                  </p:stCondLst>
                                  <p:childTnLst>
                                    <p:set>
                                      <p:cBhvr>
                                        <p:cTn dur="1" fill="hold" id="32">
                                          <p:stCondLst>
                                            <p:cond delay="0"/>
                                          </p:stCondLst>
                                        </p:cTn>
                                        <p:tgtEl>
                                          <p:spTgt spid="1049607">
                                            <p:txEl>
                                              <p:charRg st="235" end="286"/>
                                            </p:txEl>
                                          </p:spTgt>
                                        </p:tgtEl>
                                        <p:attrNameLst>
                                          <p:attrName>style.visibility</p:attrName>
                                        </p:attrNameLst>
                                      </p:cBhvr>
                                      <p:to>
                                        <p:strVal val="visible"/>
                                      </p:to>
                                    </p:set>
                                    <p:animEffect transition="in" filter="blinds(horizontal)">
                                      <p:cBhvr>
                                        <p:cTn dur="500" id="33"/>
                                        <p:tgtEl>
                                          <p:spTgt spid="1049607">
                                            <p:txEl>
                                              <p:charRg st="235" end="286"/>
                                            </p:txEl>
                                          </p:spTgt>
                                        </p:tgtEl>
                                      </p:cBhvr>
                                    </p:animEffect>
                                  </p:childTnLst>
                                </p:cTn>
                              </p:par>
                              <p:par>
                                <p:cTn fill="hold" id="34" nodeType="withEffect" presetClass="entr" presetID="3" presetSubtype="10">
                                  <p:stCondLst>
                                    <p:cond delay="0"/>
                                  </p:stCondLst>
                                  <p:childTnLst>
                                    <p:set>
                                      <p:cBhvr>
                                        <p:cTn dur="1" fill="hold" id="35">
                                          <p:stCondLst>
                                            <p:cond delay="0"/>
                                          </p:stCondLst>
                                        </p:cTn>
                                        <p:tgtEl>
                                          <p:spTgt spid="1049607">
                                            <p:txEl>
                                              <p:charRg st="286" end="337"/>
                                            </p:txEl>
                                          </p:spTgt>
                                        </p:tgtEl>
                                        <p:attrNameLst>
                                          <p:attrName>style.visibility</p:attrName>
                                        </p:attrNameLst>
                                      </p:cBhvr>
                                      <p:to>
                                        <p:strVal val="visible"/>
                                      </p:to>
                                    </p:set>
                                    <p:animEffect transition="in" filter="blinds(horizontal)">
                                      <p:cBhvr>
                                        <p:cTn dur="500" id="36"/>
                                        <p:tgtEl>
                                          <p:spTgt spid="1049607">
                                            <p:txEl>
                                              <p:charRg st="286" end="337"/>
                                            </p:txEl>
                                          </p:spTgt>
                                        </p:tgtEl>
                                      </p:cBhvr>
                                    </p:animEffect>
                                  </p:childTnLst>
                                </p:cTn>
                              </p:par>
                            </p:childTnLst>
                          </p:cTn>
                        </p:par>
                      </p:childTnLst>
                    </p:cTn>
                  </p:par>
                  <p:par>
                    <p:cTn fill="hold" id="37" nodeType="clickPar">
                      <p:stCondLst>
                        <p:cond delay="indefinite"/>
                      </p:stCondLst>
                      <p:childTnLst>
                        <p:par>
                          <p:cTn fill="hold" id="38" nodeType="withGroup">
                            <p:stCondLst>
                              <p:cond delay="0"/>
                            </p:stCondLst>
                            <p:childTnLst>
                              <p:par>
                                <p:cTn fill="hold" id="39" nodeType="clickEffect" presetClass="entr" presetID="3" presetSubtype="10">
                                  <p:stCondLst>
                                    <p:cond delay="0"/>
                                  </p:stCondLst>
                                  <p:childTnLst>
                                    <p:set>
                                      <p:cBhvr>
                                        <p:cTn dur="1" fill="hold" id="40">
                                          <p:stCondLst>
                                            <p:cond delay="0"/>
                                          </p:stCondLst>
                                        </p:cTn>
                                        <p:tgtEl>
                                          <p:spTgt spid="1049607">
                                            <p:txEl>
                                              <p:charRg st="337" end="349"/>
                                            </p:txEl>
                                          </p:spTgt>
                                        </p:tgtEl>
                                        <p:attrNameLst>
                                          <p:attrName>style.visibility</p:attrName>
                                        </p:attrNameLst>
                                      </p:cBhvr>
                                      <p:to>
                                        <p:strVal val="visible"/>
                                      </p:to>
                                    </p:set>
                                    <p:animEffect transition="in" filter="blinds(horizontal)">
                                      <p:cBhvr>
                                        <p:cTn dur="500" id="41"/>
                                        <p:tgtEl>
                                          <p:spTgt spid="1049607">
                                            <p:txEl>
                                              <p:charRg st="337" end="349"/>
                                            </p:txEl>
                                          </p:spTgt>
                                        </p:tgtEl>
                                      </p:cBhvr>
                                    </p:animEffect>
                                  </p:childTnLst>
                                </p:cTn>
                              </p:par>
                              <p:par>
                                <p:cTn fill="hold" id="42" nodeType="withEffect" presetClass="entr" presetID="3" presetSubtype="10">
                                  <p:stCondLst>
                                    <p:cond delay="0"/>
                                  </p:stCondLst>
                                  <p:childTnLst>
                                    <p:set>
                                      <p:cBhvr>
                                        <p:cTn dur="1" fill="hold" id="43">
                                          <p:stCondLst>
                                            <p:cond delay="0"/>
                                          </p:stCondLst>
                                        </p:cTn>
                                        <p:tgtEl>
                                          <p:spTgt spid="1049607">
                                            <p:txEl>
                                              <p:charRg st="349" end="354"/>
                                            </p:txEl>
                                          </p:spTgt>
                                        </p:tgtEl>
                                        <p:attrNameLst>
                                          <p:attrName>style.visibility</p:attrName>
                                        </p:attrNameLst>
                                      </p:cBhvr>
                                      <p:to>
                                        <p:strVal val="visible"/>
                                      </p:to>
                                    </p:set>
                                    <p:animEffect transition="in" filter="blinds(horizontal)">
                                      <p:cBhvr>
                                        <p:cTn dur="500" id="44"/>
                                        <p:tgtEl>
                                          <p:spTgt spid="1049607">
                                            <p:txEl>
                                              <p:charRg st="349" end="354"/>
                                            </p:txEl>
                                          </p:spTgt>
                                        </p:tgtEl>
                                      </p:cBhvr>
                                    </p:animEffect>
                                  </p:childTnLst>
                                </p:cTn>
                              </p:par>
                              <p:par>
                                <p:cTn fill="hold" id="45" nodeType="withEffect" presetClass="entr" presetID="3" presetSubtype="10">
                                  <p:stCondLst>
                                    <p:cond delay="0"/>
                                  </p:stCondLst>
                                  <p:childTnLst>
                                    <p:set>
                                      <p:cBhvr>
                                        <p:cTn dur="1" fill="hold" id="46">
                                          <p:stCondLst>
                                            <p:cond delay="0"/>
                                          </p:stCondLst>
                                        </p:cTn>
                                        <p:tgtEl>
                                          <p:spTgt spid="1049607">
                                            <p:txEl>
                                              <p:charRg st="354" end="365"/>
                                            </p:txEl>
                                          </p:spTgt>
                                        </p:tgtEl>
                                        <p:attrNameLst>
                                          <p:attrName>style.visibility</p:attrName>
                                        </p:attrNameLst>
                                      </p:cBhvr>
                                      <p:to>
                                        <p:strVal val="visible"/>
                                      </p:to>
                                    </p:set>
                                    <p:animEffect transition="in" filter="blinds(horizontal)">
                                      <p:cBhvr>
                                        <p:cTn dur="500" id="47"/>
                                        <p:tgtEl>
                                          <p:spTgt spid="1049607">
                                            <p:txEl>
                                              <p:charRg st="354" end="3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showMasterSp="1">
  <p:cSld>
    <p:spTree>
      <p:nvGrpSpPr>
        <p:cNvPr id="413" name=""/>
        <p:cNvGrpSpPr/>
        <p:nvPr/>
      </p:nvGrpSpPr>
      <p:grpSpPr>
        <a:xfrm rot="0">
          <a:off x="0" y="0"/>
          <a:ext cx="0" cy="0"/>
          <a:chOff x="0" y="0"/>
          <a:chExt cx="0" cy="0"/>
        </a:xfrm>
      </p:grpSpPr>
      <p:sp>
        <p:nvSpPr>
          <p:cNvPr id="1049611" name="标题 378881"/>
          <p:cNvSpPr/>
          <p:nvPr>
            <p:ph type="ctrTitle" sz="full" idx="4294967295"/>
          </p:nvPr>
        </p:nvSpPr>
        <p:spPr>
          <a:xfrm rot="0">
            <a:off x="990600" y="1676400"/>
            <a:ext cx="7772400" cy="1462087"/>
          </a:xfrm>
          <a:prstGeom prst="rect"/>
          <a:noFill/>
          <a:ln>
            <a:noFill/>
          </a:ln>
        </p:spPr>
        <p:txBody>
          <a:bodyPr anchor="b" bIns="45720" lIns="91440" rIns="91440" tIns="45720" vert="horz"/>
          <a:lstStyle>
            <a:lvl1pPr algn="l">
              <a:defRPr sz="4400"/>
            </a:lvl1pPr>
          </a:lstStyle>
          <a:p>
            <a:pPr algn="r" eaLnBrk="1" hangingPunct="1" indent="-685800" latinLnBrk="1" lvl="0" marL="685800"/>
            <a:r>
              <a:rPr altLang="zh-CN" sz="6000" lang="en-US"/>
              <a:t>Matlab</a:t>
            </a:r>
            <a:r>
              <a:rPr altLang="en-US" sz="6000" lang="zh-CN"/>
              <a:t>数值计算</a:t>
            </a:r>
          </a:p>
        </p:txBody>
      </p:sp>
      <p:sp>
        <p:nvSpPr>
          <p:cNvPr id="1049612" name="副标题 1"/>
          <p:cNvSpPr/>
          <p:nvPr>
            <p:ph type="subTitle" sz="full" idx="4294967295"/>
          </p:nvPr>
        </p:nvSpPr>
        <p:spPr>
          <a:xfrm rot="0">
            <a:off x="1371600" y="3886200"/>
            <a:ext cx="6400800" cy="1752600"/>
          </a:xfrm>
          <a:prstGeom prst="rect"/>
          <a:noFill/>
          <a:ln>
            <a:noFill/>
          </a:ln>
        </p:spPr>
        <p:txBody>
          <a:bodyPr anchor="t" bIns="45720" lIns="91440" rIns="91440" tIns="45720" vert="horz"/>
          <a:lstStyle>
            <a:lvl1pPr algn="ctr" marL="0">
              <a:buNone/>
              <a:defRPr sz="3200">
                <a:solidFill>
                  <a:schemeClr val="dk1"/>
                </a:solidFill>
              </a:defRPr>
            </a:lvl1pPr>
            <a:lvl2pPr algn="ctr" marL="457200">
              <a:buNone/>
            </a:lvl2pPr>
            <a:lvl3pPr algn="ctr" marL="914400">
              <a:buNone/>
            </a:lvl3pPr>
            <a:lvl4pPr algn="ctr" marL="1371600">
              <a:buNone/>
            </a:lvl4pPr>
            <a:lvl5pPr algn="ctr" marL="1828800">
              <a:buNone/>
            </a:lvl5pPr>
          </a:lstStyle>
          <a:p>
            <a:pPr>
              <a:buNone/>
            </a:pPr>
            <a:endParaRPr altLang="en-US" lang="zh-CN"/>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1">
  <p:cSld>
    <p:spTree>
      <p:nvGrpSpPr>
        <p:cNvPr id="414" name=""/>
        <p:cNvGrpSpPr/>
        <p:nvPr/>
      </p:nvGrpSpPr>
      <p:grpSpPr>
        <a:xfrm rot="0">
          <a:off x="0" y="0"/>
          <a:ext cx="0" cy="0"/>
          <a:chOff x="0" y="0"/>
          <a:chExt cx="0" cy="0"/>
        </a:xfrm>
      </p:grpSpPr>
      <p:sp>
        <p:nvSpPr>
          <p:cNvPr id="1049613" name="标题 379905"/>
          <p:cNvSpPr/>
          <p:nvPr>
            <p:ph type="title" sz="full" idx="0"/>
          </p:nvPr>
        </p:nvSpPr>
        <p:spPr>
          <a:xfrm rot="0">
            <a:off x="107156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lang="en-US"/>
              <a:t>6.1 </a:t>
            </a:r>
            <a:r>
              <a:rPr altLang="en-US" lang="zh-CN"/>
              <a:t>多项式</a:t>
            </a:r>
            <a:r>
              <a:rPr altLang="zh-CN" lang="en-US"/>
              <a:t>(polynomial) </a:t>
            </a:r>
          </a:p>
        </p:txBody>
      </p:sp>
      <p:sp>
        <p:nvSpPr>
          <p:cNvPr id="1049614" name="文本占位符 379906"/>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10000"/>
              </a:lnSpc>
            </a:pPr>
            <a:r>
              <a:rPr altLang="en-US" lang="zh-CN"/>
              <a:t>多项式的</a:t>
            </a:r>
            <a:r>
              <a:rPr altLang="zh-CN" lang="en-US"/>
              <a:t>MATLAB</a:t>
            </a:r>
            <a:r>
              <a:rPr altLang="en-US" lang="zh-CN"/>
              <a:t>表达</a:t>
            </a:r>
          </a:p>
          <a:p>
            <a:pPr eaLnBrk="1" hangingPunct="1" latinLnBrk="1" lvl="1">
              <a:lnSpc>
                <a:spcPct val="110000"/>
              </a:lnSpc>
            </a:pPr>
            <a:r>
              <a:rPr altLang="en-US" lang="zh-CN"/>
              <a:t>多项式由一个行向量表示</a:t>
            </a:r>
          </a:p>
          <a:p>
            <a:pPr eaLnBrk="1" hangingPunct="1" latinLnBrk="1" lvl="2">
              <a:lnSpc>
                <a:spcPct val="110000"/>
              </a:lnSpc>
            </a:pPr>
            <a:r>
              <a:rPr altLang="en-US" lang="zh-CN"/>
              <a:t>该向量元素是该多项式的系数</a:t>
            </a:r>
          </a:p>
          <a:p>
            <a:pPr eaLnBrk="1" hangingPunct="1" latinLnBrk="1" lvl="2">
              <a:lnSpc>
                <a:spcPct val="110000"/>
              </a:lnSpc>
            </a:pPr>
            <a:r>
              <a:rPr altLang="en-US" lang="zh-CN"/>
              <a:t>且按降幂次序排列  </a:t>
            </a:r>
          </a:p>
          <a:p>
            <a:pPr eaLnBrk="1" hangingPunct="1" latinLnBrk="1" lvl="1">
              <a:lnSpc>
                <a:spcPct val="110000"/>
              </a:lnSpc>
              <a:buNone/>
            </a:pPr>
            <a:r>
              <a:rPr altLang="en-US" lang="zh-CN"/>
              <a:t>如：多项式</a:t>
            </a:r>
            <a:r>
              <a:rPr altLang="zh-CN" lang="en-US">
                <a:solidFill>
                  <a:schemeClr val="hlink"/>
                </a:solidFill>
              </a:rPr>
              <a:t>x</a:t>
            </a:r>
            <a:r>
              <a:rPr altLang="zh-CN" baseline="30000" lang="en-US">
                <a:solidFill>
                  <a:schemeClr val="hlink"/>
                </a:solidFill>
              </a:rPr>
              <a:t>4</a:t>
            </a:r>
            <a:r>
              <a:rPr altLang="en-US" lang="zh-CN">
                <a:solidFill>
                  <a:schemeClr val="hlink"/>
                </a:solidFill>
              </a:rPr>
              <a:t>－</a:t>
            </a:r>
            <a:r>
              <a:rPr altLang="zh-CN" lang="en-US">
                <a:solidFill>
                  <a:schemeClr val="hlink"/>
                </a:solidFill>
              </a:rPr>
              <a:t>12x</a:t>
            </a:r>
            <a:r>
              <a:rPr altLang="zh-CN" baseline="30000" lang="en-US">
                <a:solidFill>
                  <a:schemeClr val="hlink"/>
                </a:solidFill>
              </a:rPr>
              <a:t>3</a:t>
            </a:r>
            <a:r>
              <a:rPr altLang="en-US" lang="zh-CN">
                <a:solidFill>
                  <a:schemeClr val="hlink"/>
                </a:solidFill>
              </a:rPr>
              <a:t>＋</a:t>
            </a:r>
            <a:r>
              <a:rPr altLang="zh-CN" lang="en-US">
                <a:solidFill>
                  <a:schemeClr val="hlink"/>
                </a:solidFill>
              </a:rPr>
              <a:t>25x</a:t>
            </a:r>
            <a:r>
              <a:rPr altLang="en-US" lang="zh-CN">
                <a:solidFill>
                  <a:schemeClr val="hlink"/>
                </a:solidFill>
              </a:rPr>
              <a:t>＋</a:t>
            </a:r>
            <a:r>
              <a:rPr altLang="zh-CN" lang="en-US">
                <a:solidFill>
                  <a:schemeClr val="hlink"/>
                </a:solidFill>
              </a:rPr>
              <a:t>116</a:t>
            </a:r>
            <a:r>
              <a:rPr altLang="en-US" lang="zh-CN"/>
              <a:t>由行向量：</a:t>
            </a:r>
          </a:p>
          <a:p>
            <a:pPr eaLnBrk="1" hangingPunct="1" latinLnBrk="1" lvl="1">
              <a:lnSpc>
                <a:spcPct val="110000"/>
              </a:lnSpc>
              <a:buNone/>
            </a:pPr>
            <a:r>
              <a:rPr altLang="en-US" lang="zh-CN"/>
              <a:t>         </a:t>
            </a:r>
            <a:r>
              <a:rPr altLang="zh-CN" lang="en-US">
                <a:solidFill>
                  <a:srgbClr val="003300"/>
                </a:solidFill>
              </a:rPr>
              <a:t>p=[1  -12  0  25  116]</a:t>
            </a:r>
            <a:r>
              <a:rPr altLang="en-US" lang="zh-CN"/>
              <a:t>表示。</a:t>
            </a:r>
          </a:p>
          <a:p>
            <a:pPr eaLnBrk="1" hangingPunct="1" latinLnBrk="1" lvl="1">
              <a:lnSpc>
                <a:spcPct val="110000"/>
              </a:lnSpc>
              <a:buNone/>
            </a:pPr>
            <a:r>
              <a:rPr altLang="en-US" lang="zh-CN">
                <a:solidFill>
                  <a:srgbClr val="0000FF"/>
                </a:solidFill>
                <a:ea typeface="楷体_GB2312" pitchFamily="0" charset="1"/>
              </a:rPr>
              <a:t>注意，必须包括具有零系数的项。</a:t>
            </a:r>
            <a:r>
              <a:rPr altLang="en-US" lang="zh-CN">
                <a:solidFill>
                  <a:srgbClr val="0000FF"/>
                </a:solidFill>
              </a:rPr>
              <a:t> </a:t>
            </a:r>
          </a:p>
          <a:p>
            <a:pPr eaLnBrk="1" hangingPunct="1" latinLnBrk="1" lvl="0">
              <a:lnSpc>
                <a:spcPct val="110000"/>
              </a:lnSpc>
            </a:pPr>
            <a:r>
              <a:rPr altLang="en-US" lang="zh-CN"/>
              <a:t>求解多项式的根？</a:t>
            </a:r>
          </a:p>
          <a:p>
            <a:pPr eaLnBrk="1" hangingPunct="1" latinLnBrk="1" lvl="1">
              <a:lnSpc>
                <a:spcPct val="110000"/>
              </a:lnSpc>
              <a:buNone/>
            </a:pPr>
            <a:r>
              <a:rPr altLang="zh-CN" lang="en-US"/>
              <a:t>roots</a:t>
            </a:r>
            <a:r>
              <a:rPr altLang="en-US" lang="zh-CN"/>
              <a:t>指令</a:t>
            </a:r>
          </a:p>
        </p:txBody>
      </p:sp>
      <p:sp>
        <p:nvSpPr>
          <p:cNvPr id="1049615"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616"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617"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166</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614">
                                            <p:txEl>
                                              <p:charRg st="13" end="25"/>
                                            </p:txEl>
                                          </p:spTgt>
                                        </p:tgtEl>
                                        <p:attrNameLst>
                                          <p:attrName>style.visibility</p:attrName>
                                        </p:attrNameLst>
                                      </p:cBhvr>
                                      <p:to>
                                        <p:strVal val="visible"/>
                                      </p:to>
                                    </p:set>
                                    <p:animEffect transition="in" filter="blinds(horizontal)">
                                      <p:cBhvr>
                                        <p:cTn dur="500" id="7"/>
                                        <p:tgtEl>
                                          <p:spTgt spid="1049614">
                                            <p:txEl>
                                              <p:charRg st="13" end="25"/>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9614">
                                            <p:txEl>
                                              <p:charRg st="25" end="39"/>
                                            </p:txEl>
                                          </p:spTgt>
                                        </p:tgtEl>
                                        <p:attrNameLst>
                                          <p:attrName>style.visibility</p:attrName>
                                        </p:attrNameLst>
                                      </p:cBhvr>
                                      <p:to>
                                        <p:strVal val="visible"/>
                                      </p:to>
                                    </p:set>
                                    <p:animEffect transition="in" filter="blinds(horizontal)">
                                      <p:cBhvr>
                                        <p:cTn dur="500" id="12"/>
                                        <p:tgtEl>
                                          <p:spTgt spid="1049614">
                                            <p:txEl>
                                              <p:charRg st="25" end="39"/>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9614">
                                            <p:txEl>
                                              <p:charRg st="39" end="50"/>
                                            </p:txEl>
                                          </p:spTgt>
                                        </p:tgtEl>
                                        <p:attrNameLst>
                                          <p:attrName>style.visibility</p:attrName>
                                        </p:attrNameLst>
                                      </p:cBhvr>
                                      <p:to>
                                        <p:strVal val="visible"/>
                                      </p:to>
                                    </p:set>
                                    <p:animEffect transition="in" filter="blinds(horizontal)">
                                      <p:cBhvr>
                                        <p:cTn dur="500" id="15"/>
                                        <p:tgtEl>
                                          <p:spTgt spid="1049614">
                                            <p:txEl>
                                              <p:charRg st="39" end="50"/>
                                            </p:txEl>
                                          </p:spTgt>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3" presetSubtype="10">
                                  <p:stCondLst>
                                    <p:cond delay="0"/>
                                  </p:stCondLst>
                                  <p:childTnLst>
                                    <p:set>
                                      <p:cBhvr>
                                        <p:cTn dur="1" fill="hold" id="19">
                                          <p:stCondLst>
                                            <p:cond delay="0"/>
                                          </p:stCondLst>
                                        </p:cTn>
                                        <p:tgtEl>
                                          <p:spTgt spid="1049614">
                                            <p:txEl>
                                              <p:charRg st="50" end="76"/>
                                            </p:txEl>
                                          </p:spTgt>
                                        </p:tgtEl>
                                        <p:attrNameLst>
                                          <p:attrName>style.visibility</p:attrName>
                                        </p:attrNameLst>
                                      </p:cBhvr>
                                      <p:to>
                                        <p:strVal val="visible"/>
                                      </p:to>
                                    </p:set>
                                    <p:animEffect transition="in" filter="blinds(horizontal)">
                                      <p:cBhvr>
                                        <p:cTn dur="500" id="20"/>
                                        <p:tgtEl>
                                          <p:spTgt spid="1049614">
                                            <p:txEl>
                                              <p:charRg st="50" end="76"/>
                                            </p:txEl>
                                          </p:spTgt>
                                        </p:tgtEl>
                                      </p:cBhvr>
                                    </p:animEffect>
                                  </p:childTnLst>
                                </p:cTn>
                              </p:par>
                              <p:par>
                                <p:cTn fill="hold" id="21" nodeType="withEffect" presetClass="entr" presetID="3" presetSubtype="10">
                                  <p:stCondLst>
                                    <p:cond delay="0"/>
                                  </p:stCondLst>
                                  <p:childTnLst>
                                    <p:set>
                                      <p:cBhvr>
                                        <p:cTn dur="1" fill="hold" id="22">
                                          <p:stCondLst>
                                            <p:cond delay="0"/>
                                          </p:stCondLst>
                                        </p:cTn>
                                        <p:tgtEl>
                                          <p:spTgt spid="1049614">
                                            <p:txEl>
                                              <p:charRg st="76" end="111"/>
                                            </p:txEl>
                                          </p:spTgt>
                                        </p:tgtEl>
                                        <p:attrNameLst>
                                          <p:attrName>style.visibility</p:attrName>
                                        </p:attrNameLst>
                                      </p:cBhvr>
                                      <p:to>
                                        <p:strVal val="visible"/>
                                      </p:to>
                                    </p:set>
                                    <p:animEffect transition="in" filter="blinds(horizontal)">
                                      <p:cBhvr>
                                        <p:cTn dur="500" id="23"/>
                                        <p:tgtEl>
                                          <p:spTgt spid="1049614">
                                            <p:txEl>
                                              <p:charRg st="76" end="111"/>
                                            </p:txEl>
                                          </p:spTgt>
                                        </p:tgtEl>
                                      </p:cBhvr>
                                    </p:animEffect>
                                  </p:childTnLst>
                                </p:cTn>
                              </p:par>
                            </p:childTnLst>
                          </p:cTn>
                        </p:par>
                      </p:childTnLst>
                    </p:cTn>
                  </p:par>
                  <p:par>
                    <p:cTn fill="hold" id="24" nodeType="clickPar">
                      <p:stCondLst>
                        <p:cond delay="indefinite"/>
                      </p:stCondLst>
                      <p:childTnLst>
                        <p:par>
                          <p:cTn fill="hold" id="25" nodeType="withGroup">
                            <p:stCondLst>
                              <p:cond delay="0"/>
                            </p:stCondLst>
                            <p:childTnLst>
                              <p:par>
                                <p:cTn fill="hold" id="26" nodeType="clickEffect" presetClass="entr" presetID="3" presetSubtype="10">
                                  <p:stCondLst>
                                    <p:cond delay="0"/>
                                  </p:stCondLst>
                                  <p:childTnLst>
                                    <p:set>
                                      <p:cBhvr>
                                        <p:cTn dur="1" fill="hold" id="27">
                                          <p:stCondLst>
                                            <p:cond delay="0"/>
                                          </p:stCondLst>
                                        </p:cTn>
                                        <p:tgtEl>
                                          <p:spTgt spid="1049614">
                                            <p:txEl>
                                              <p:charRg st="111" end="128"/>
                                            </p:txEl>
                                          </p:spTgt>
                                        </p:tgtEl>
                                        <p:attrNameLst>
                                          <p:attrName>style.visibility</p:attrName>
                                        </p:attrNameLst>
                                      </p:cBhvr>
                                      <p:to>
                                        <p:strVal val="visible"/>
                                      </p:to>
                                    </p:set>
                                    <p:animEffect transition="in" filter="blinds(horizontal)">
                                      <p:cBhvr>
                                        <p:cTn dur="500" id="28"/>
                                        <p:tgtEl>
                                          <p:spTgt spid="1049614">
                                            <p:txEl>
                                              <p:charRg st="111" end="128"/>
                                            </p:txEl>
                                          </p:spTgt>
                                        </p:tgtEl>
                                      </p:cBhvr>
                                    </p:animEffect>
                                  </p:childTnLst>
                                </p:cTn>
                              </p:par>
                            </p:childTnLst>
                          </p:cTn>
                        </p:par>
                      </p:childTnLst>
                    </p:cTn>
                  </p:par>
                  <p:par>
                    <p:cTn fill="hold" id="29" nodeType="clickPar">
                      <p:stCondLst>
                        <p:cond delay="indefinite"/>
                      </p:stCondLst>
                      <p:childTnLst>
                        <p:par>
                          <p:cTn fill="hold" id="30" nodeType="withGroup">
                            <p:stCondLst>
                              <p:cond delay="0"/>
                            </p:stCondLst>
                            <p:childTnLst>
                              <p:par>
                                <p:cTn fill="hold" id="31" nodeType="clickEffect" presetClass="entr" presetID="3" presetSubtype="10">
                                  <p:stCondLst>
                                    <p:cond delay="0"/>
                                  </p:stCondLst>
                                  <p:childTnLst>
                                    <p:set>
                                      <p:cBhvr>
                                        <p:cTn dur="1" fill="hold" id="32">
                                          <p:stCondLst>
                                            <p:cond delay="0"/>
                                          </p:stCondLst>
                                        </p:cTn>
                                        <p:tgtEl>
                                          <p:spTgt spid="1049614">
                                            <p:txEl>
                                              <p:charRg st="128" end="137"/>
                                            </p:txEl>
                                          </p:spTgt>
                                        </p:tgtEl>
                                        <p:attrNameLst>
                                          <p:attrName>style.visibility</p:attrName>
                                        </p:attrNameLst>
                                      </p:cBhvr>
                                      <p:to>
                                        <p:strVal val="visible"/>
                                      </p:to>
                                    </p:set>
                                    <p:animEffect transition="in" filter="blinds(horizontal)">
                                      <p:cBhvr>
                                        <p:cTn dur="500" id="33"/>
                                        <p:tgtEl>
                                          <p:spTgt spid="1049614">
                                            <p:txEl>
                                              <p:charRg st="128" end="137"/>
                                            </p:txEl>
                                          </p:spTgt>
                                        </p:tgtEl>
                                      </p:cBhvr>
                                    </p:animEffect>
                                  </p:childTnLst>
                                </p:cTn>
                              </p:par>
                            </p:childTnLst>
                          </p:cTn>
                        </p:par>
                      </p:childTnLst>
                    </p:cTn>
                  </p:par>
                  <p:par>
                    <p:cTn fill="hold" id="34" nodeType="clickPar">
                      <p:stCondLst>
                        <p:cond delay="indefinite"/>
                      </p:stCondLst>
                      <p:childTnLst>
                        <p:par>
                          <p:cTn fill="hold" id="35" nodeType="withGroup">
                            <p:stCondLst>
                              <p:cond delay="0"/>
                            </p:stCondLst>
                            <p:childTnLst>
                              <p:par>
                                <p:cTn fill="hold" id="36" nodeType="clickEffect" presetClass="entr" presetID="1" presetSubtype="0">
                                  <p:stCondLst>
                                    <p:cond delay="0"/>
                                  </p:stCondLst>
                                  <p:childTnLst>
                                    <p:set>
                                      <p:cBhvr>
                                        <p:cTn dur="1" fill="hold" id="37">
                                          <p:stCondLst>
                                            <p:cond delay="0"/>
                                          </p:stCondLst>
                                        </p:cTn>
                                        <p:tgtEl>
                                          <p:spTgt spid="1049614">
                                            <p:txEl>
                                              <p:charRg st="137" end="14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showMasterSp="1">
  <p:cSld>
    <p:spTree>
      <p:nvGrpSpPr>
        <p:cNvPr id="415" name=""/>
        <p:cNvGrpSpPr/>
        <p:nvPr/>
      </p:nvGrpSpPr>
      <p:grpSpPr>
        <a:xfrm rot="0">
          <a:off x="0" y="0"/>
          <a:ext cx="0" cy="0"/>
          <a:chOff x="0" y="0"/>
          <a:chExt cx="0" cy="0"/>
        </a:xfrm>
      </p:grpSpPr>
      <p:sp>
        <p:nvSpPr>
          <p:cNvPr id="1049618" name="标题 380929"/>
          <p:cNvSpPr/>
          <p:nvPr>
            <p:ph type="title" sz="full" idx="0"/>
          </p:nvPr>
        </p:nvSpPr>
        <p:spPr>
          <a:xfrm rot="0">
            <a:off x="1182687" y="-42862"/>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sz="4000" lang="en-US"/>
              <a:t>6.1 </a:t>
            </a:r>
            <a:r>
              <a:rPr altLang="en-US" sz="4000" lang="zh-CN"/>
              <a:t>多项式</a:t>
            </a:r>
            <a:r>
              <a:rPr altLang="zh-CN" sz="4000" lang="en-US"/>
              <a:t>(polynomial)</a:t>
            </a:r>
          </a:p>
        </p:txBody>
      </p:sp>
      <p:sp>
        <p:nvSpPr>
          <p:cNvPr id="1049619" name="文本占位符 380930"/>
          <p:cNvSpPr/>
          <p:nvPr>
            <p:ph type="body" sz="full" idx="1"/>
          </p:nvPr>
        </p:nvSpPr>
        <p:spPr>
          <a:xfrm rot="0">
            <a:off x="1182687" y="1341437"/>
            <a:ext cx="7350125"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10000"/>
              </a:lnSpc>
            </a:pPr>
            <a:r>
              <a:rPr altLang="en-US" sz="2000" lang="zh-CN"/>
              <a:t>举例：求解多项式</a:t>
            </a:r>
            <a:r>
              <a:rPr altLang="zh-CN" sz="2000" lang="en-US">
                <a:solidFill>
                  <a:schemeClr val="hlink"/>
                </a:solidFill>
              </a:rPr>
              <a:t>x</a:t>
            </a:r>
            <a:r>
              <a:rPr altLang="zh-CN" baseline="30000" sz="2000" lang="en-US">
                <a:solidFill>
                  <a:schemeClr val="hlink"/>
                </a:solidFill>
              </a:rPr>
              <a:t>4</a:t>
            </a:r>
            <a:r>
              <a:rPr altLang="en-US" sz="2000" lang="zh-CN">
                <a:solidFill>
                  <a:schemeClr val="hlink"/>
                </a:solidFill>
              </a:rPr>
              <a:t>－</a:t>
            </a:r>
            <a:r>
              <a:rPr altLang="zh-CN" sz="2000" lang="en-US">
                <a:solidFill>
                  <a:schemeClr val="hlink"/>
                </a:solidFill>
              </a:rPr>
              <a:t>12x</a:t>
            </a:r>
            <a:r>
              <a:rPr altLang="zh-CN" baseline="30000" sz="2000" lang="en-US">
                <a:solidFill>
                  <a:schemeClr val="hlink"/>
                </a:solidFill>
              </a:rPr>
              <a:t>3</a:t>
            </a:r>
            <a:r>
              <a:rPr altLang="en-US" sz="2000" lang="zh-CN">
                <a:solidFill>
                  <a:schemeClr val="hlink"/>
                </a:solidFill>
              </a:rPr>
              <a:t>＋</a:t>
            </a:r>
            <a:r>
              <a:rPr altLang="zh-CN" sz="2000" lang="en-US">
                <a:solidFill>
                  <a:schemeClr val="hlink"/>
                </a:solidFill>
              </a:rPr>
              <a:t>25x</a:t>
            </a:r>
            <a:r>
              <a:rPr altLang="en-US" sz="2000" lang="zh-CN">
                <a:solidFill>
                  <a:schemeClr val="hlink"/>
                </a:solidFill>
              </a:rPr>
              <a:t>＋</a:t>
            </a:r>
            <a:r>
              <a:rPr altLang="zh-CN" sz="2000" lang="en-US">
                <a:solidFill>
                  <a:schemeClr val="hlink"/>
                </a:solidFill>
              </a:rPr>
              <a:t>116</a:t>
            </a:r>
            <a:r>
              <a:rPr altLang="en-US" sz="2000" lang="zh-CN"/>
              <a:t>的根</a:t>
            </a:r>
          </a:p>
          <a:p>
            <a:pPr eaLnBrk="1" hangingPunct="1" latinLnBrk="1" lvl="0">
              <a:lnSpc>
                <a:spcPct val="110000"/>
              </a:lnSpc>
              <a:buNone/>
            </a:pPr>
            <a:r>
              <a:rPr altLang="zh-CN" sz="2000" lang="en-US"/>
              <a:t>&gt;&gt;p=[1  -12  0  25  116]</a:t>
            </a:r>
          </a:p>
          <a:p>
            <a:pPr eaLnBrk="1" hangingPunct="1" latinLnBrk="1" lvl="0">
              <a:lnSpc>
                <a:spcPct val="110000"/>
              </a:lnSpc>
              <a:buNone/>
            </a:pPr>
            <a:r>
              <a:rPr altLang="zh-CN" sz="2000" lang="en-US">
                <a:solidFill>
                  <a:srgbClr val="0000FF"/>
                </a:solidFill>
              </a:rPr>
              <a:t>p =</a:t>
            </a:r>
          </a:p>
          <a:p>
            <a:pPr eaLnBrk="1" hangingPunct="1" latinLnBrk="1" lvl="0">
              <a:lnSpc>
                <a:spcPct val="110000"/>
              </a:lnSpc>
              <a:buNone/>
            </a:pPr>
            <a:r>
              <a:rPr altLang="zh-CN" sz="2000" lang="en-US">
                <a:solidFill>
                  <a:srgbClr val="0000FF"/>
                </a:solidFill>
              </a:rPr>
              <a:t>     1   -12     0    25   116</a:t>
            </a:r>
          </a:p>
          <a:p>
            <a:pPr eaLnBrk="1" hangingPunct="1" latinLnBrk="1" lvl="0">
              <a:lnSpc>
                <a:spcPct val="110000"/>
              </a:lnSpc>
              <a:buNone/>
            </a:pPr>
            <a:r>
              <a:rPr altLang="zh-CN" sz="2000" lang="en-US"/>
              <a:t>&gt;&gt;r=roots(p)</a:t>
            </a:r>
          </a:p>
          <a:p>
            <a:pPr eaLnBrk="1" hangingPunct="1" latinLnBrk="1" lvl="0">
              <a:lnSpc>
                <a:spcPct val="110000"/>
              </a:lnSpc>
              <a:buNone/>
            </a:pPr>
            <a:r>
              <a:rPr altLang="zh-CN" sz="2000" lang="en-US">
                <a:solidFill>
                  <a:srgbClr val="0000FF"/>
                </a:solidFill>
              </a:rPr>
              <a:t>r =</a:t>
            </a:r>
          </a:p>
          <a:p>
            <a:pPr eaLnBrk="1" hangingPunct="1" latinLnBrk="1" lvl="0">
              <a:lnSpc>
                <a:spcPct val="110000"/>
              </a:lnSpc>
              <a:buNone/>
            </a:pPr>
            <a:r>
              <a:rPr altLang="zh-CN" sz="2000" lang="en-US">
                <a:solidFill>
                  <a:srgbClr val="0000FF"/>
                </a:solidFill>
              </a:rPr>
              <a:t>  11.7473          </a:t>
            </a:r>
          </a:p>
          <a:p>
            <a:pPr eaLnBrk="1" hangingPunct="1" latinLnBrk="1" lvl="0">
              <a:lnSpc>
                <a:spcPct val="110000"/>
              </a:lnSpc>
              <a:buNone/>
            </a:pPr>
            <a:r>
              <a:rPr altLang="zh-CN" sz="2000" lang="en-US">
                <a:solidFill>
                  <a:srgbClr val="0000FF"/>
                </a:solidFill>
              </a:rPr>
              <a:t>   2.7028          </a:t>
            </a:r>
          </a:p>
          <a:p>
            <a:pPr eaLnBrk="1" hangingPunct="1" latinLnBrk="1" lvl="0">
              <a:lnSpc>
                <a:spcPct val="110000"/>
              </a:lnSpc>
              <a:buNone/>
            </a:pPr>
            <a:r>
              <a:rPr altLang="zh-CN" sz="2000" lang="en-US">
                <a:solidFill>
                  <a:srgbClr val="0000FF"/>
                </a:solidFill>
              </a:rPr>
              <a:t>  -1.2251 + 1.4672i</a:t>
            </a:r>
          </a:p>
          <a:p>
            <a:pPr eaLnBrk="1" hangingPunct="1" latinLnBrk="1" lvl="0">
              <a:lnSpc>
                <a:spcPct val="110000"/>
              </a:lnSpc>
              <a:buNone/>
            </a:pPr>
            <a:r>
              <a:rPr altLang="zh-CN" sz="2000" lang="en-US">
                <a:solidFill>
                  <a:srgbClr val="0000FF"/>
                </a:solidFill>
              </a:rPr>
              <a:t>  -1.2251 - 1.4672i</a:t>
            </a:r>
          </a:p>
          <a:p>
            <a:pPr eaLnBrk="1" hangingPunct="1" latinLnBrk="1" lvl="0">
              <a:lnSpc>
                <a:spcPct val="110000"/>
              </a:lnSpc>
              <a:spcBef>
                <a:spcPct val="60000"/>
              </a:spcBef>
              <a:buFont typeface="Wingdings" pitchFamily="2" charset="2"/>
              <a:buChar char="u"/>
            </a:pPr>
            <a:r>
              <a:rPr altLang="en-US" sz="2000" lang="zh-CN"/>
              <a:t>MATLAB按惯例规定，多项式是行向量，根是列向量</a:t>
            </a:r>
          </a:p>
        </p:txBody>
      </p:sp>
      <p:sp>
        <p:nvSpPr>
          <p:cNvPr id="1049620"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621"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622"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167</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619">
                                            <p:txEl>
                                              <p:charRg st="0" end="26"/>
                                            </p:txEl>
                                          </p:spTgt>
                                        </p:tgtEl>
                                        <p:attrNameLst>
                                          <p:attrName>style.visibility</p:attrName>
                                        </p:attrNameLst>
                                      </p:cBhvr>
                                      <p:to>
                                        <p:strVal val="visible"/>
                                      </p:to>
                                    </p:set>
                                    <p:animEffect transition="in" filter="blinds(horizontal)">
                                      <p:cBhvr>
                                        <p:cTn dur="500" id="7"/>
                                        <p:tgtEl>
                                          <p:spTgt spid="1049619">
                                            <p:txEl>
                                              <p:charRg st="0" end="26"/>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9619">
                                            <p:txEl>
                                              <p:charRg st="26" end="51"/>
                                            </p:txEl>
                                          </p:spTgt>
                                        </p:tgtEl>
                                        <p:attrNameLst>
                                          <p:attrName>style.visibility</p:attrName>
                                        </p:attrNameLst>
                                      </p:cBhvr>
                                      <p:to>
                                        <p:strVal val="visible"/>
                                      </p:to>
                                    </p:set>
                                    <p:animEffect transition="in" filter="blinds(horizontal)">
                                      <p:cBhvr>
                                        <p:cTn dur="500" id="12"/>
                                        <p:tgtEl>
                                          <p:spTgt spid="1049619">
                                            <p:txEl>
                                              <p:charRg st="26" end="51"/>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9619">
                                            <p:txEl>
                                              <p:charRg st="51" end="55"/>
                                            </p:txEl>
                                          </p:spTgt>
                                        </p:tgtEl>
                                        <p:attrNameLst>
                                          <p:attrName>style.visibility</p:attrName>
                                        </p:attrNameLst>
                                      </p:cBhvr>
                                      <p:to>
                                        <p:strVal val="visible"/>
                                      </p:to>
                                    </p:set>
                                    <p:animEffect transition="in" filter="blinds(horizontal)">
                                      <p:cBhvr>
                                        <p:cTn dur="500" id="17"/>
                                        <p:tgtEl>
                                          <p:spTgt spid="1049619">
                                            <p:txEl>
                                              <p:charRg st="51" end="55"/>
                                            </p:txEl>
                                          </p:spTgt>
                                        </p:tgtEl>
                                      </p:cBhvr>
                                    </p:animEffect>
                                  </p:childTnLst>
                                </p:cTn>
                              </p:par>
                              <p:par>
                                <p:cTn fill="hold" id="18" nodeType="withEffect" presetClass="entr" presetID="3" presetSubtype="10">
                                  <p:stCondLst>
                                    <p:cond delay="0"/>
                                  </p:stCondLst>
                                  <p:childTnLst>
                                    <p:set>
                                      <p:cBhvr>
                                        <p:cTn dur="1" fill="hold" id="19">
                                          <p:stCondLst>
                                            <p:cond delay="0"/>
                                          </p:stCondLst>
                                        </p:cTn>
                                        <p:tgtEl>
                                          <p:spTgt spid="1049619">
                                            <p:txEl>
                                              <p:charRg st="55" end="86"/>
                                            </p:txEl>
                                          </p:spTgt>
                                        </p:tgtEl>
                                        <p:attrNameLst>
                                          <p:attrName>style.visibility</p:attrName>
                                        </p:attrNameLst>
                                      </p:cBhvr>
                                      <p:to>
                                        <p:strVal val="visible"/>
                                      </p:to>
                                    </p:set>
                                    <p:animEffect transition="in" filter="blinds(horizontal)">
                                      <p:cBhvr>
                                        <p:cTn dur="500" id="20"/>
                                        <p:tgtEl>
                                          <p:spTgt spid="1049619">
                                            <p:txEl>
                                              <p:charRg st="55" end="86"/>
                                            </p:txEl>
                                          </p:spTgt>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3" presetSubtype="10">
                                  <p:stCondLst>
                                    <p:cond delay="0"/>
                                  </p:stCondLst>
                                  <p:childTnLst>
                                    <p:set>
                                      <p:cBhvr>
                                        <p:cTn dur="1" fill="hold" id="24">
                                          <p:stCondLst>
                                            <p:cond delay="0"/>
                                          </p:stCondLst>
                                        </p:cTn>
                                        <p:tgtEl>
                                          <p:spTgt spid="1049619">
                                            <p:txEl>
                                              <p:charRg st="86" end="99"/>
                                            </p:txEl>
                                          </p:spTgt>
                                        </p:tgtEl>
                                        <p:attrNameLst>
                                          <p:attrName>style.visibility</p:attrName>
                                        </p:attrNameLst>
                                      </p:cBhvr>
                                      <p:to>
                                        <p:strVal val="visible"/>
                                      </p:to>
                                    </p:set>
                                    <p:animEffect transition="in" filter="blinds(horizontal)">
                                      <p:cBhvr>
                                        <p:cTn dur="500" id="25"/>
                                        <p:tgtEl>
                                          <p:spTgt spid="1049619">
                                            <p:txEl>
                                              <p:charRg st="86" end="99"/>
                                            </p:txEl>
                                          </p:spTgt>
                                        </p:tgtEl>
                                      </p:cBhvr>
                                    </p:animEffect>
                                  </p:childTnLst>
                                </p:cTn>
                              </p:par>
                            </p:childTnLst>
                          </p:cTn>
                        </p:par>
                      </p:childTnLst>
                    </p:cTn>
                  </p:par>
                  <p:par>
                    <p:cTn fill="hold" id="26" nodeType="clickPar">
                      <p:stCondLst>
                        <p:cond delay="indefinite"/>
                      </p:stCondLst>
                      <p:childTnLst>
                        <p:par>
                          <p:cTn fill="hold" id="27" nodeType="withGroup">
                            <p:stCondLst>
                              <p:cond delay="0"/>
                            </p:stCondLst>
                            <p:childTnLst>
                              <p:par>
                                <p:cTn fill="hold" id="28" nodeType="clickEffect" presetClass="entr" presetID="3" presetSubtype="10">
                                  <p:stCondLst>
                                    <p:cond delay="0"/>
                                  </p:stCondLst>
                                  <p:childTnLst>
                                    <p:set>
                                      <p:cBhvr>
                                        <p:cTn dur="1" fill="hold" id="29">
                                          <p:stCondLst>
                                            <p:cond delay="0"/>
                                          </p:stCondLst>
                                        </p:cTn>
                                        <p:tgtEl>
                                          <p:spTgt spid="1049619">
                                            <p:txEl>
                                              <p:charRg st="99" end="103"/>
                                            </p:txEl>
                                          </p:spTgt>
                                        </p:tgtEl>
                                        <p:attrNameLst>
                                          <p:attrName>style.visibility</p:attrName>
                                        </p:attrNameLst>
                                      </p:cBhvr>
                                      <p:to>
                                        <p:strVal val="visible"/>
                                      </p:to>
                                    </p:set>
                                    <p:animEffect transition="in" filter="blinds(horizontal)">
                                      <p:cBhvr>
                                        <p:cTn dur="500" id="30"/>
                                        <p:tgtEl>
                                          <p:spTgt spid="1049619">
                                            <p:txEl>
                                              <p:charRg st="99" end="103"/>
                                            </p:txEl>
                                          </p:spTgt>
                                        </p:tgtEl>
                                      </p:cBhvr>
                                    </p:animEffect>
                                  </p:childTnLst>
                                </p:cTn>
                              </p:par>
                              <p:par>
                                <p:cTn fill="hold" id="31" nodeType="withEffect" presetClass="entr" presetID="3" presetSubtype="10">
                                  <p:stCondLst>
                                    <p:cond delay="0"/>
                                  </p:stCondLst>
                                  <p:childTnLst>
                                    <p:set>
                                      <p:cBhvr>
                                        <p:cTn dur="1" fill="hold" id="32">
                                          <p:stCondLst>
                                            <p:cond delay="0"/>
                                          </p:stCondLst>
                                        </p:cTn>
                                        <p:tgtEl>
                                          <p:spTgt spid="1049619">
                                            <p:txEl>
                                              <p:charRg st="103" end="123"/>
                                            </p:txEl>
                                          </p:spTgt>
                                        </p:tgtEl>
                                        <p:attrNameLst>
                                          <p:attrName>style.visibility</p:attrName>
                                        </p:attrNameLst>
                                      </p:cBhvr>
                                      <p:to>
                                        <p:strVal val="visible"/>
                                      </p:to>
                                    </p:set>
                                    <p:animEffect transition="in" filter="blinds(horizontal)">
                                      <p:cBhvr>
                                        <p:cTn dur="500" id="33"/>
                                        <p:tgtEl>
                                          <p:spTgt spid="1049619">
                                            <p:txEl>
                                              <p:charRg st="103" end="123"/>
                                            </p:txEl>
                                          </p:spTgt>
                                        </p:tgtEl>
                                      </p:cBhvr>
                                    </p:animEffect>
                                  </p:childTnLst>
                                </p:cTn>
                              </p:par>
                              <p:par>
                                <p:cTn fill="hold" id="34" nodeType="withEffect" presetClass="entr" presetID="3" presetSubtype="10">
                                  <p:stCondLst>
                                    <p:cond delay="0"/>
                                  </p:stCondLst>
                                  <p:childTnLst>
                                    <p:set>
                                      <p:cBhvr>
                                        <p:cTn dur="1" fill="hold" id="35">
                                          <p:stCondLst>
                                            <p:cond delay="0"/>
                                          </p:stCondLst>
                                        </p:cTn>
                                        <p:tgtEl>
                                          <p:spTgt spid="1049619">
                                            <p:txEl>
                                              <p:charRg st="123" end="143"/>
                                            </p:txEl>
                                          </p:spTgt>
                                        </p:tgtEl>
                                        <p:attrNameLst>
                                          <p:attrName>style.visibility</p:attrName>
                                        </p:attrNameLst>
                                      </p:cBhvr>
                                      <p:to>
                                        <p:strVal val="visible"/>
                                      </p:to>
                                    </p:set>
                                    <p:animEffect transition="in" filter="blinds(horizontal)">
                                      <p:cBhvr>
                                        <p:cTn dur="500" id="36"/>
                                        <p:tgtEl>
                                          <p:spTgt spid="1049619">
                                            <p:txEl>
                                              <p:charRg st="123" end="143"/>
                                            </p:txEl>
                                          </p:spTgt>
                                        </p:tgtEl>
                                      </p:cBhvr>
                                    </p:animEffect>
                                  </p:childTnLst>
                                </p:cTn>
                              </p:par>
                              <p:par>
                                <p:cTn fill="hold" id="37" nodeType="withEffect" presetClass="entr" presetID="3" presetSubtype="10">
                                  <p:stCondLst>
                                    <p:cond delay="0"/>
                                  </p:stCondLst>
                                  <p:childTnLst>
                                    <p:set>
                                      <p:cBhvr>
                                        <p:cTn dur="1" fill="hold" id="38">
                                          <p:stCondLst>
                                            <p:cond delay="0"/>
                                          </p:stCondLst>
                                        </p:cTn>
                                        <p:tgtEl>
                                          <p:spTgt spid="1049619">
                                            <p:txEl>
                                              <p:charRg st="143" end="163"/>
                                            </p:txEl>
                                          </p:spTgt>
                                        </p:tgtEl>
                                        <p:attrNameLst>
                                          <p:attrName>style.visibility</p:attrName>
                                        </p:attrNameLst>
                                      </p:cBhvr>
                                      <p:to>
                                        <p:strVal val="visible"/>
                                      </p:to>
                                    </p:set>
                                    <p:animEffect transition="in" filter="blinds(horizontal)">
                                      <p:cBhvr>
                                        <p:cTn dur="500" id="39"/>
                                        <p:tgtEl>
                                          <p:spTgt spid="1049619">
                                            <p:txEl>
                                              <p:charRg st="143" end="163"/>
                                            </p:txEl>
                                          </p:spTgt>
                                        </p:tgtEl>
                                      </p:cBhvr>
                                    </p:animEffect>
                                  </p:childTnLst>
                                </p:cTn>
                              </p:par>
                              <p:par>
                                <p:cTn fill="hold" id="40" nodeType="withEffect" presetClass="entr" presetID="3" presetSubtype="10">
                                  <p:stCondLst>
                                    <p:cond delay="0"/>
                                  </p:stCondLst>
                                  <p:childTnLst>
                                    <p:set>
                                      <p:cBhvr>
                                        <p:cTn dur="1" fill="hold" id="41">
                                          <p:stCondLst>
                                            <p:cond delay="0"/>
                                          </p:stCondLst>
                                        </p:cTn>
                                        <p:tgtEl>
                                          <p:spTgt spid="1049619">
                                            <p:txEl>
                                              <p:charRg st="163" end="183"/>
                                            </p:txEl>
                                          </p:spTgt>
                                        </p:tgtEl>
                                        <p:attrNameLst>
                                          <p:attrName>style.visibility</p:attrName>
                                        </p:attrNameLst>
                                      </p:cBhvr>
                                      <p:to>
                                        <p:strVal val="visible"/>
                                      </p:to>
                                    </p:set>
                                    <p:animEffect transition="in" filter="blinds(horizontal)">
                                      <p:cBhvr>
                                        <p:cTn dur="500" id="42"/>
                                        <p:tgtEl>
                                          <p:spTgt spid="1049619">
                                            <p:txEl>
                                              <p:charRg st="163" end="183"/>
                                            </p:txEl>
                                          </p:spTgt>
                                        </p:tgtEl>
                                      </p:cBhvr>
                                    </p:animEffect>
                                  </p:childTnLst>
                                </p:cTn>
                              </p:par>
                            </p:childTnLst>
                          </p:cTn>
                        </p:par>
                      </p:childTnLst>
                    </p:cTn>
                  </p:par>
                  <p:par>
                    <p:cTn fill="hold" id="43" nodeType="clickPar">
                      <p:stCondLst>
                        <p:cond delay="indefinite"/>
                      </p:stCondLst>
                      <p:childTnLst>
                        <p:par>
                          <p:cTn fill="hold" id="44" nodeType="withGroup">
                            <p:stCondLst>
                              <p:cond delay="0"/>
                            </p:stCondLst>
                            <p:childTnLst>
                              <p:par>
                                <p:cTn fill="hold" id="45" nodeType="clickEffect" presetClass="entr" presetID="3" presetSubtype="10">
                                  <p:stCondLst>
                                    <p:cond delay="0"/>
                                  </p:stCondLst>
                                  <p:childTnLst>
                                    <p:set>
                                      <p:cBhvr>
                                        <p:cTn dur="1" fill="hold" id="46">
                                          <p:stCondLst>
                                            <p:cond delay="0"/>
                                          </p:stCondLst>
                                        </p:cTn>
                                        <p:tgtEl>
                                          <p:spTgt spid="1049619">
                                            <p:txEl>
                                              <p:charRg st="183" end="209"/>
                                            </p:txEl>
                                          </p:spTgt>
                                        </p:tgtEl>
                                        <p:attrNameLst>
                                          <p:attrName>style.visibility</p:attrName>
                                        </p:attrNameLst>
                                      </p:cBhvr>
                                      <p:to>
                                        <p:strVal val="visible"/>
                                      </p:to>
                                    </p:set>
                                    <p:animEffect transition="in" filter="blinds(horizontal)">
                                      <p:cBhvr>
                                        <p:cTn dur="500" id="47"/>
                                        <p:tgtEl>
                                          <p:spTgt spid="1049619">
                                            <p:txEl>
                                              <p:charRg st="183" end="2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showMasterSp="1">
  <p:cSld>
    <p:spTree>
      <p:nvGrpSpPr>
        <p:cNvPr id="416" name=""/>
        <p:cNvGrpSpPr/>
        <p:nvPr/>
      </p:nvGrpSpPr>
      <p:grpSpPr>
        <a:xfrm rot="0">
          <a:off x="0" y="0"/>
          <a:ext cx="0" cy="0"/>
          <a:chOff x="0" y="0"/>
          <a:chExt cx="0" cy="0"/>
        </a:xfrm>
      </p:grpSpPr>
      <p:sp>
        <p:nvSpPr>
          <p:cNvPr id="1049623" name="标题 381953"/>
          <p:cNvSpPr/>
          <p:nvPr>
            <p:ph type="title" sz="full" idx="0"/>
          </p:nvPr>
        </p:nvSpPr>
        <p:spPr>
          <a:xfrm rot="0">
            <a:off x="1181100" y="-9525"/>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sz="4000" lang="en-US"/>
              <a:t>6.1 </a:t>
            </a:r>
            <a:r>
              <a:rPr altLang="en-US" sz="4000" lang="zh-CN"/>
              <a:t>多项式</a:t>
            </a:r>
            <a:r>
              <a:rPr altLang="zh-CN" sz="4000" lang="en-US"/>
              <a:t>(polynomial)</a:t>
            </a:r>
          </a:p>
        </p:txBody>
      </p:sp>
      <p:sp>
        <p:nvSpPr>
          <p:cNvPr id="1049624" name="文本占位符 381954"/>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10000"/>
              </a:lnSpc>
            </a:pPr>
            <a:r>
              <a:rPr altLang="en-US" lang="zh-CN"/>
              <a:t>已知多项式的根，求解多项式 </a:t>
            </a:r>
            <a:r>
              <a:rPr altLang="en-US" lang="zh-CN">
                <a:solidFill>
                  <a:schemeClr val="hlink"/>
                </a:solidFill>
              </a:rPr>
              <a:t>？</a:t>
            </a:r>
          </a:p>
          <a:p>
            <a:pPr eaLnBrk="1" hangingPunct="1" latinLnBrk="1" lvl="1">
              <a:lnSpc>
                <a:spcPct val="110000"/>
              </a:lnSpc>
            </a:pPr>
            <a:r>
              <a:rPr altLang="pt-BR" lang="zh-CN"/>
              <a:t>能！</a:t>
            </a:r>
          </a:p>
          <a:p>
            <a:pPr eaLnBrk="1" hangingPunct="1" latinLnBrk="1" lvl="1">
              <a:lnSpc>
                <a:spcPct val="110000"/>
              </a:lnSpc>
            </a:pPr>
            <a:r>
              <a:rPr altLang="pt-BR" lang="zh-CN"/>
              <a:t>使用</a:t>
            </a:r>
            <a:r>
              <a:rPr altLang="zh-CN" lang="pt-BR">
                <a:solidFill>
                  <a:schemeClr val="hlink"/>
                </a:solidFill>
              </a:rPr>
              <a:t>poly</a:t>
            </a:r>
            <a:r>
              <a:rPr altLang="pt-BR" lang="zh-CN"/>
              <a:t>指令 </a:t>
            </a:r>
          </a:p>
          <a:p>
            <a:pPr eaLnBrk="1" hangingPunct="1" latinLnBrk="1" lvl="0">
              <a:lnSpc>
                <a:spcPct val="110000"/>
              </a:lnSpc>
            </a:pPr>
            <a:r>
              <a:rPr altLang="en-US" lang="zh-CN"/>
              <a:t>举例：由上例所得的根求其多项式</a:t>
            </a:r>
          </a:p>
          <a:p>
            <a:pPr eaLnBrk="1" hangingPunct="1" latinLnBrk="1" lvl="1">
              <a:lnSpc>
                <a:spcPct val="110000"/>
              </a:lnSpc>
              <a:buNone/>
            </a:pPr>
            <a:r>
              <a:rPr altLang="zh-CN" lang="pt-BR"/>
              <a:t>&gt;&gt; pp=poly(r)</a:t>
            </a:r>
          </a:p>
          <a:p>
            <a:pPr eaLnBrk="1" hangingPunct="1" latinLnBrk="1" lvl="1">
              <a:lnSpc>
                <a:spcPct val="110000"/>
              </a:lnSpc>
              <a:buNone/>
            </a:pPr>
            <a:r>
              <a:rPr altLang="zh-CN" lang="pt-BR"/>
              <a:t>pp =</a:t>
            </a:r>
          </a:p>
          <a:p>
            <a:pPr eaLnBrk="1" hangingPunct="1" latinLnBrk="1" lvl="1">
              <a:lnSpc>
                <a:spcPct val="110000"/>
              </a:lnSpc>
              <a:buNone/>
            </a:pPr>
            <a:r>
              <a:rPr altLang="zh-CN" lang="pt-BR"/>
              <a:t>    1.0000  -12.0000   -0.0000   25.0000  116.0000</a:t>
            </a:r>
          </a:p>
          <a:p>
            <a:pPr eaLnBrk="1" hangingPunct="1" latinLnBrk="1" lvl="1">
              <a:lnSpc>
                <a:spcPct val="110000"/>
              </a:lnSpc>
              <a:buNone/>
            </a:pPr>
            <a:r>
              <a:rPr altLang="en-US" lang="zh-CN">
                <a:solidFill>
                  <a:schemeClr val="hlink"/>
                </a:solidFill>
              </a:rPr>
              <a:t>即：</a:t>
            </a:r>
            <a:r>
              <a:rPr altLang="zh-CN" lang="en-US">
                <a:solidFill>
                  <a:schemeClr val="hlink"/>
                </a:solidFill>
              </a:rPr>
              <a:t>x</a:t>
            </a:r>
            <a:r>
              <a:rPr altLang="zh-CN" baseline="30000" lang="en-US">
                <a:solidFill>
                  <a:schemeClr val="hlink"/>
                </a:solidFill>
              </a:rPr>
              <a:t>4</a:t>
            </a:r>
            <a:r>
              <a:rPr altLang="en-US" lang="zh-CN">
                <a:solidFill>
                  <a:schemeClr val="hlink"/>
                </a:solidFill>
              </a:rPr>
              <a:t>－</a:t>
            </a:r>
            <a:r>
              <a:rPr altLang="zh-CN" lang="en-US">
                <a:solidFill>
                  <a:schemeClr val="hlink"/>
                </a:solidFill>
              </a:rPr>
              <a:t>12x</a:t>
            </a:r>
            <a:r>
              <a:rPr altLang="zh-CN" baseline="30000" lang="en-US">
                <a:solidFill>
                  <a:schemeClr val="hlink"/>
                </a:solidFill>
              </a:rPr>
              <a:t>3</a:t>
            </a:r>
            <a:r>
              <a:rPr altLang="en-US" lang="zh-CN">
                <a:solidFill>
                  <a:schemeClr val="hlink"/>
                </a:solidFill>
              </a:rPr>
              <a:t>＋</a:t>
            </a:r>
            <a:r>
              <a:rPr altLang="zh-CN" lang="en-US">
                <a:solidFill>
                  <a:schemeClr val="hlink"/>
                </a:solidFill>
              </a:rPr>
              <a:t>25x</a:t>
            </a:r>
            <a:r>
              <a:rPr altLang="en-US" lang="zh-CN">
                <a:solidFill>
                  <a:schemeClr val="hlink"/>
                </a:solidFill>
              </a:rPr>
              <a:t>＋</a:t>
            </a:r>
            <a:r>
              <a:rPr altLang="zh-CN" lang="en-US">
                <a:solidFill>
                  <a:schemeClr val="hlink"/>
                </a:solidFill>
              </a:rPr>
              <a:t>116</a:t>
            </a:r>
          </a:p>
        </p:txBody>
      </p:sp>
      <p:sp>
        <p:nvSpPr>
          <p:cNvPr id="1049625"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626"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627"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168</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624">
                                            <p:txEl>
                                              <p:charRg st="0" end="16"/>
                                            </p:txEl>
                                          </p:spTgt>
                                        </p:tgtEl>
                                        <p:attrNameLst>
                                          <p:attrName>style.visibility</p:attrName>
                                        </p:attrNameLst>
                                      </p:cBhvr>
                                      <p:to>
                                        <p:strVal val="visible"/>
                                      </p:to>
                                    </p:set>
                                    <p:animEffect transition="in" filter="blinds(horizontal)">
                                      <p:cBhvr>
                                        <p:cTn dur="500" id="7"/>
                                        <p:tgtEl>
                                          <p:spTgt spid="1049624">
                                            <p:txEl>
                                              <p:charRg st="0" end="16"/>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9624">
                                            <p:txEl>
                                              <p:charRg st="16" end="19"/>
                                            </p:txEl>
                                          </p:spTgt>
                                        </p:tgtEl>
                                        <p:attrNameLst>
                                          <p:attrName>style.visibility</p:attrName>
                                        </p:attrNameLst>
                                      </p:cBhvr>
                                      <p:to>
                                        <p:strVal val="visible"/>
                                      </p:to>
                                    </p:set>
                                    <p:animEffect transition="in" filter="blinds(horizontal)">
                                      <p:cBhvr>
                                        <p:cTn dur="500" id="12"/>
                                        <p:tgtEl>
                                          <p:spTgt spid="1049624">
                                            <p:txEl>
                                              <p:charRg st="16" end="19"/>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9624">
                                            <p:txEl>
                                              <p:charRg st="19" end="29"/>
                                            </p:txEl>
                                          </p:spTgt>
                                        </p:tgtEl>
                                        <p:attrNameLst>
                                          <p:attrName>style.visibility</p:attrName>
                                        </p:attrNameLst>
                                      </p:cBhvr>
                                      <p:to>
                                        <p:strVal val="visible"/>
                                      </p:to>
                                    </p:set>
                                    <p:animEffect transition="in" filter="blinds(horizontal)">
                                      <p:cBhvr>
                                        <p:cTn dur="500" id="17"/>
                                        <p:tgtEl>
                                          <p:spTgt spid="1049624">
                                            <p:txEl>
                                              <p:charRg st="19" end="29"/>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3" presetSubtype="10">
                                  <p:stCondLst>
                                    <p:cond delay="0"/>
                                  </p:stCondLst>
                                  <p:childTnLst>
                                    <p:set>
                                      <p:cBhvr>
                                        <p:cTn dur="1" fill="hold" id="21">
                                          <p:stCondLst>
                                            <p:cond delay="0"/>
                                          </p:stCondLst>
                                        </p:cTn>
                                        <p:tgtEl>
                                          <p:spTgt spid="1049624">
                                            <p:txEl>
                                              <p:charRg st="29" end="45"/>
                                            </p:txEl>
                                          </p:spTgt>
                                        </p:tgtEl>
                                        <p:attrNameLst>
                                          <p:attrName>style.visibility</p:attrName>
                                        </p:attrNameLst>
                                      </p:cBhvr>
                                      <p:to>
                                        <p:strVal val="visible"/>
                                      </p:to>
                                    </p:set>
                                    <p:animEffect transition="in" filter="blinds(horizontal)">
                                      <p:cBhvr>
                                        <p:cTn dur="500" id="22"/>
                                        <p:tgtEl>
                                          <p:spTgt spid="1049624">
                                            <p:txEl>
                                              <p:charRg st="29" end="45"/>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3" presetSubtype="10">
                                  <p:stCondLst>
                                    <p:cond delay="0"/>
                                  </p:stCondLst>
                                  <p:childTnLst>
                                    <p:set>
                                      <p:cBhvr>
                                        <p:cTn dur="1" fill="hold" id="26">
                                          <p:stCondLst>
                                            <p:cond delay="0"/>
                                          </p:stCondLst>
                                        </p:cTn>
                                        <p:tgtEl>
                                          <p:spTgt spid="1049624">
                                            <p:txEl>
                                              <p:charRg st="45" end="59"/>
                                            </p:txEl>
                                          </p:spTgt>
                                        </p:tgtEl>
                                        <p:attrNameLst>
                                          <p:attrName>style.visibility</p:attrName>
                                        </p:attrNameLst>
                                      </p:cBhvr>
                                      <p:to>
                                        <p:strVal val="visible"/>
                                      </p:to>
                                    </p:set>
                                    <p:animEffect transition="in" filter="blinds(horizontal)">
                                      <p:cBhvr>
                                        <p:cTn dur="500" id="27"/>
                                        <p:tgtEl>
                                          <p:spTgt spid="1049624">
                                            <p:txEl>
                                              <p:charRg st="45" end="59"/>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3" presetSubtype="10">
                                  <p:stCondLst>
                                    <p:cond delay="0"/>
                                  </p:stCondLst>
                                  <p:childTnLst>
                                    <p:set>
                                      <p:cBhvr>
                                        <p:cTn dur="1" fill="hold" id="31">
                                          <p:stCondLst>
                                            <p:cond delay="0"/>
                                          </p:stCondLst>
                                        </p:cTn>
                                        <p:tgtEl>
                                          <p:spTgt spid="1049624">
                                            <p:txEl>
                                              <p:charRg st="59" end="64"/>
                                            </p:txEl>
                                          </p:spTgt>
                                        </p:tgtEl>
                                        <p:attrNameLst>
                                          <p:attrName>style.visibility</p:attrName>
                                        </p:attrNameLst>
                                      </p:cBhvr>
                                      <p:to>
                                        <p:strVal val="visible"/>
                                      </p:to>
                                    </p:set>
                                    <p:animEffect transition="in" filter="blinds(horizontal)">
                                      <p:cBhvr>
                                        <p:cTn dur="500" id="32"/>
                                        <p:tgtEl>
                                          <p:spTgt spid="1049624">
                                            <p:txEl>
                                              <p:charRg st="59" end="64"/>
                                            </p:txEl>
                                          </p:spTgt>
                                        </p:tgtEl>
                                      </p:cBhvr>
                                    </p:animEffect>
                                  </p:childTnLst>
                                </p:cTn>
                              </p:par>
                              <p:par>
                                <p:cTn fill="hold" id="33" nodeType="withEffect" presetClass="entr" presetID="3" presetSubtype="10">
                                  <p:stCondLst>
                                    <p:cond delay="0"/>
                                  </p:stCondLst>
                                  <p:childTnLst>
                                    <p:set>
                                      <p:cBhvr>
                                        <p:cTn dur="1" fill="hold" id="34">
                                          <p:stCondLst>
                                            <p:cond delay="0"/>
                                          </p:stCondLst>
                                        </p:cTn>
                                        <p:tgtEl>
                                          <p:spTgt spid="1049624">
                                            <p:txEl>
                                              <p:charRg st="64" end="115"/>
                                            </p:txEl>
                                          </p:spTgt>
                                        </p:tgtEl>
                                        <p:attrNameLst>
                                          <p:attrName>style.visibility</p:attrName>
                                        </p:attrNameLst>
                                      </p:cBhvr>
                                      <p:to>
                                        <p:strVal val="visible"/>
                                      </p:to>
                                    </p:set>
                                    <p:animEffect transition="in" filter="blinds(horizontal)">
                                      <p:cBhvr>
                                        <p:cTn dur="500" id="35"/>
                                        <p:tgtEl>
                                          <p:spTgt spid="1049624">
                                            <p:txEl>
                                              <p:charRg st="64" end="115"/>
                                            </p:txEl>
                                          </p:spTgt>
                                        </p:tgtEl>
                                      </p:cBhvr>
                                    </p:animEffect>
                                  </p:childTnLst>
                                </p:cTn>
                              </p:par>
                              <p:par>
                                <p:cTn fill="hold" id="36" nodeType="withEffect" presetClass="entr" presetID="3" presetSubtype="10">
                                  <p:stCondLst>
                                    <p:cond delay="0"/>
                                  </p:stCondLst>
                                  <p:childTnLst>
                                    <p:set>
                                      <p:cBhvr>
                                        <p:cTn dur="1" fill="hold" id="37">
                                          <p:stCondLst>
                                            <p:cond delay="0"/>
                                          </p:stCondLst>
                                        </p:cTn>
                                        <p:tgtEl>
                                          <p:spTgt spid="1049624">
                                            <p:txEl>
                                              <p:charRg st="115" end="133"/>
                                            </p:txEl>
                                          </p:spTgt>
                                        </p:tgtEl>
                                        <p:attrNameLst>
                                          <p:attrName>style.visibility</p:attrName>
                                        </p:attrNameLst>
                                      </p:cBhvr>
                                      <p:to>
                                        <p:strVal val="visible"/>
                                      </p:to>
                                    </p:set>
                                    <p:animEffect transition="in" filter="blinds(horizontal)">
                                      <p:cBhvr>
                                        <p:cTn dur="500" id="38"/>
                                        <p:tgtEl>
                                          <p:spTgt spid="1049624">
                                            <p:txEl>
                                              <p:charRg st="115" end="1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showMasterSp="1">
  <p:cSld>
    <p:spTree>
      <p:nvGrpSpPr>
        <p:cNvPr id="417" name=""/>
        <p:cNvGrpSpPr/>
        <p:nvPr/>
      </p:nvGrpSpPr>
      <p:grpSpPr>
        <a:xfrm rot="0">
          <a:off x="0" y="0"/>
          <a:ext cx="0" cy="0"/>
          <a:chOff x="0" y="0"/>
          <a:chExt cx="0" cy="0"/>
        </a:xfrm>
      </p:grpSpPr>
      <p:sp>
        <p:nvSpPr>
          <p:cNvPr id="1049628" name="标题 382977"/>
          <p:cNvSpPr/>
          <p:nvPr>
            <p:ph type="title" sz="full" idx="0"/>
          </p:nvPr>
        </p:nvSpPr>
        <p:spPr>
          <a:xfrm rot="0">
            <a:off x="1182687" y="-23812"/>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sz="4000" lang="en-US"/>
              <a:t>6.1 </a:t>
            </a:r>
            <a:r>
              <a:rPr altLang="en-US" sz="4000" lang="zh-CN"/>
              <a:t>多项式</a:t>
            </a:r>
            <a:r>
              <a:rPr altLang="zh-CN" sz="4000" lang="en-US"/>
              <a:t>(polynomial)</a:t>
            </a:r>
          </a:p>
        </p:txBody>
      </p:sp>
      <p:sp>
        <p:nvSpPr>
          <p:cNvPr id="1049629" name="文本占位符 382978"/>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lang="zh-CN"/>
              <a:t>多项式的乘法</a:t>
            </a:r>
            <a:r>
              <a:rPr altLang="zh-CN" lang="en-US"/>
              <a:t>(</a:t>
            </a:r>
            <a:r>
              <a:rPr altLang="zh-CN" lang="en-US">
                <a:solidFill>
                  <a:schemeClr val="hlink"/>
                </a:solidFill>
              </a:rPr>
              <a:t>conv</a:t>
            </a:r>
            <a:r>
              <a:rPr altLang="en-US" lang="zh-CN"/>
              <a:t>指令</a:t>
            </a:r>
            <a:r>
              <a:rPr altLang="zh-CN" lang="en-US"/>
              <a:t>) </a:t>
            </a:r>
          </a:p>
          <a:p>
            <a:pPr eaLnBrk="1" hangingPunct="1" latinLnBrk="1" lvl="0">
              <a:spcBef>
                <a:spcPct val="60000"/>
              </a:spcBef>
            </a:pPr>
            <a:r>
              <a:rPr altLang="en-US" lang="zh-CN"/>
              <a:t>举例：多项式</a:t>
            </a:r>
            <a:r>
              <a:rPr altLang="zh-CN" lang="en-US"/>
              <a:t>a(x)=x</a:t>
            </a:r>
            <a:r>
              <a:rPr altLang="zh-CN" baseline="30000" lang="en-US"/>
              <a:t>3</a:t>
            </a:r>
            <a:r>
              <a:rPr altLang="en-US" lang="zh-CN"/>
              <a:t>＋</a:t>
            </a:r>
            <a:r>
              <a:rPr altLang="zh-CN" lang="en-US"/>
              <a:t>2x</a:t>
            </a:r>
            <a:r>
              <a:rPr altLang="zh-CN" baseline="30000" lang="en-US"/>
              <a:t>2</a:t>
            </a:r>
            <a:r>
              <a:rPr altLang="en-US" lang="zh-CN"/>
              <a:t>＋</a:t>
            </a:r>
            <a:r>
              <a:rPr altLang="zh-CN" lang="en-US"/>
              <a:t>3x</a:t>
            </a:r>
            <a:r>
              <a:rPr altLang="en-US" lang="zh-CN"/>
              <a:t>＋</a:t>
            </a:r>
            <a:r>
              <a:rPr altLang="zh-CN" lang="en-US"/>
              <a:t>4</a:t>
            </a:r>
          </a:p>
          <a:p>
            <a:pPr eaLnBrk="1" hangingPunct="1" latinLnBrk="1" lvl="0">
              <a:buNone/>
            </a:pPr>
            <a:r>
              <a:rPr altLang="en-US" lang="zh-CN"/>
              <a:t>            和</a:t>
            </a:r>
            <a:r>
              <a:rPr altLang="zh-CN" lang="en-US"/>
              <a:t>b(x)= x</a:t>
            </a:r>
            <a:r>
              <a:rPr altLang="zh-CN" baseline="30000" lang="en-US"/>
              <a:t>3</a:t>
            </a:r>
            <a:r>
              <a:rPr altLang="en-US" lang="zh-CN"/>
              <a:t>＋</a:t>
            </a:r>
            <a:r>
              <a:rPr altLang="zh-CN" lang="en-US"/>
              <a:t>4x</a:t>
            </a:r>
            <a:r>
              <a:rPr altLang="zh-CN" baseline="30000" lang="en-US"/>
              <a:t>2</a:t>
            </a:r>
            <a:r>
              <a:rPr altLang="en-US" lang="zh-CN"/>
              <a:t>＋</a:t>
            </a:r>
            <a:r>
              <a:rPr altLang="zh-CN" lang="en-US"/>
              <a:t>9x</a:t>
            </a:r>
            <a:r>
              <a:rPr altLang="en-US" lang="zh-CN"/>
              <a:t>＋</a:t>
            </a:r>
            <a:r>
              <a:rPr altLang="zh-CN" lang="en-US"/>
              <a:t>16</a:t>
            </a:r>
            <a:r>
              <a:rPr altLang="en-US" lang="zh-CN"/>
              <a:t>的乘积。</a:t>
            </a:r>
          </a:p>
          <a:p>
            <a:pPr eaLnBrk="1" hangingPunct="1" latinLnBrk="1" lvl="1">
              <a:buNone/>
            </a:pPr>
            <a:r>
              <a:rPr altLang="zh-CN" lang="en-US"/>
              <a:t>&gt;&gt; a=[1  2  3  4] ;  b=[1  4  9  16];</a:t>
            </a:r>
          </a:p>
          <a:p>
            <a:pPr eaLnBrk="1" hangingPunct="1" latinLnBrk="1" lvl="1">
              <a:buNone/>
            </a:pPr>
            <a:r>
              <a:rPr altLang="zh-CN" lang="en-US"/>
              <a:t>&gt;&gt; c=conv(a, b)</a:t>
            </a:r>
          </a:p>
          <a:p>
            <a:pPr eaLnBrk="1" hangingPunct="1" latinLnBrk="1" lvl="1">
              <a:buNone/>
            </a:pPr>
            <a:r>
              <a:rPr altLang="zh-CN" lang="en-US">
                <a:solidFill>
                  <a:srgbClr val="0000FF"/>
                </a:solidFill>
              </a:rPr>
              <a:t>c =</a:t>
            </a:r>
          </a:p>
          <a:p>
            <a:pPr eaLnBrk="1" hangingPunct="1" latinLnBrk="1" lvl="1">
              <a:buNone/>
            </a:pPr>
            <a:r>
              <a:rPr altLang="zh-CN" lang="en-US">
                <a:solidFill>
                  <a:srgbClr val="0000FF"/>
                </a:solidFill>
              </a:rPr>
              <a:t>     1     6    20    50    75    84    64</a:t>
            </a:r>
          </a:p>
          <a:p>
            <a:pPr eaLnBrk="1" hangingPunct="1" latinLnBrk="1" lvl="1">
              <a:spcBef>
                <a:spcPct val="60000"/>
              </a:spcBef>
              <a:buFont typeface="Wingdings" pitchFamily="2" charset="2"/>
              <a:buChar char="u"/>
            </a:pPr>
            <a:r>
              <a:rPr altLang="en-US" lang="zh-CN">
                <a:ea typeface="楷体_GB2312" pitchFamily="0" charset="1"/>
              </a:rPr>
              <a:t>两个以上的多项式的乘法需要重复使用</a:t>
            </a:r>
            <a:r>
              <a:rPr altLang="zh-CN" lang="en-US">
                <a:ea typeface="楷体_GB2312" pitchFamily="0" charset="1"/>
              </a:rPr>
              <a:t>conv. </a:t>
            </a:r>
          </a:p>
        </p:txBody>
      </p:sp>
      <p:sp>
        <p:nvSpPr>
          <p:cNvPr id="1049630"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631"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632"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169</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629">
                                            <p:txEl>
                                              <p:charRg st="0" end="16"/>
                                            </p:txEl>
                                          </p:spTgt>
                                        </p:tgtEl>
                                        <p:attrNameLst>
                                          <p:attrName>style.visibility</p:attrName>
                                        </p:attrNameLst>
                                      </p:cBhvr>
                                      <p:to>
                                        <p:strVal val="visible"/>
                                      </p:to>
                                    </p:set>
                                    <p:animEffect transition="in" filter="blinds(horizontal)">
                                      <p:cBhvr>
                                        <p:cTn dur="500" id="7"/>
                                        <p:tgtEl>
                                          <p:spTgt spid="1049629">
                                            <p:txEl>
                                              <p:charRg st="0" end="16"/>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9629">
                                            <p:txEl>
                                              <p:charRg st="16" end="39"/>
                                            </p:txEl>
                                          </p:spTgt>
                                        </p:tgtEl>
                                        <p:attrNameLst>
                                          <p:attrName>style.visibility</p:attrName>
                                        </p:attrNameLst>
                                      </p:cBhvr>
                                      <p:to>
                                        <p:strVal val="visible"/>
                                      </p:to>
                                    </p:set>
                                    <p:animEffect transition="in" filter="blinds(horizontal)">
                                      <p:cBhvr>
                                        <p:cTn dur="500" id="12"/>
                                        <p:tgtEl>
                                          <p:spTgt spid="1049629">
                                            <p:txEl>
                                              <p:charRg st="16" end="39"/>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9629">
                                            <p:txEl>
                                              <p:charRg st="39" end="75"/>
                                            </p:txEl>
                                          </p:spTgt>
                                        </p:tgtEl>
                                        <p:attrNameLst>
                                          <p:attrName>style.visibility</p:attrName>
                                        </p:attrNameLst>
                                      </p:cBhvr>
                                      <p:to>
                                        <p:strVal val="visible"/>
                                      </p:to>
                                    </p:set>
                                    <p:animEffect transition="in" filter="blinds(horizontal)">
                                      <p:cBhvr>
                                        <p:cTn dur="500" id="15"/>
                                        <p:tgtEl>
                                          <p:spTgt spid="1049629">
                                            <p:txEl>
                                              <p:charRg st="39" end="75"/>
                                            </p:txEl>
                                          </p:spTgt>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3" presetSubtype="10">
                                  <p:stCondLst>
                                    <p:cond delay="0"/>
                                  </p:stCondLst>
                                  <p:childTnLst>
                                    <p:set>
                                      <p:cBhvr>
                                        <p:cTn dur="1" fill="hold" id="19">
                                          <p:stCondLst>
                                            <p:cond delay="0"/>
                                          </p:stCondLst>
                                        </p:cTn>
                                        <p:tgtEl>
                                          <p:spTgt spid="1049629">
                                            <p:txEl>
                                              <p:charRg st="75" end="113"/>
                                            </p:txEl>
                                          </p:spTgt>
                                        </p:tgtEl>
                                        <p:attrNameLst>
                                          <p:attrName>style.visibility</p:attrName>
                                        </p:attrNameLst>
                                      </p:cBhvr>
                                      <p:to>
                                        <p:strVal val="visible"/>
                                      </p:to>
                                    </p:set>
                                    <p:animEffect transition="in" filter="blinds(horizontal)">
                                      <p:cBhvr>
                                        <p:cTn dur="500" id="20"/>
                                        <p:tgtEl>
                                          <p:spTgt spid="1049629">
                                            <p:txEl>
                                              <p:charRg st="75" end="113"/>
                                            </p:txEl>
                                          </p:spTgt>
                                        </p:tgtEl>
                                      </p:cBhvr>
                                    </p:animEffect>
                                  </p:childTnLst>
                                </p:cTn>
                              </p:par>
                              <p:par>
                                <p:cTn fill="hold" id="21" nodeType="withEffect" presetClass="entr" presetID="3" presetSubtype="10">
                                  <p:stCondLst>
                                    <p:cond delay="0"/>
                                  </p:stCondLst>
                                  <p:childTnLst>
                                    <p:set>
                                      <p:cBhvr>
                                        <p:cTn dur="1" fill="hold" id="22">
                                          <p:stCondLst>
                                            <p:cond delay="0"/>
                                          </p:stCondLst>
                                        </p:cTn>
                                        <p:tgtEl>
                                          <p:spTgt spid="1049629">
                                            <p:txEl>
                                              <p:charRg st="113" end="129"/>
                                            </p:txEl>
                                          </p:spTgt>
                                        </p:tgtEl>
                                        <p:attrNameLst>
                                          <p:attrName>style.visibility</p:attrName>
                                        </p:attrNameLst>
                                      </p:cBhvr>
                                      <p:to>
                                        <p:strVal val="visible"/>
                                      </p:to>
                                    </p:set>
                                    <p:animEffect transition="in" filter="blinds(horizontal)">
                                      <p:cBhvr>
                                        <p:cTn dur="500" id="23"/>
                                        <p:tgtEl>
                                          <p:spTgt spid="1049629">
                                            <p:txEl>
                                              <p:charRg st="113" end="129"/>
                                            </p:txEl>
                                          </p:spTgt>
                                        </p:tgtEl>
                                      </p:cBhvr>
                                    </p:animEffect>
                                  </p:childTnLst>
                                </p:cTn>
                              </p:par>
                            </p:childTnLst>
                          </p:cTn>
                        </p:par>
                      </p:childTnLst>
                    </p:cTn>
                  </p:par>
                  <p:par>
                    <p:cTn fill="hold" id="24" nodeType="clickPar">
                      <p:stCondLst>
                        <p:cond delay="indefinite"/>
                      </p:stCondLst>
                      <p:childTnLst>
                        <p:par>
                          <p:cTn fill="hold" id="25" nodeType="withGroup">
                            <p:stCondLst>
                              <p:cond delay="0"/>
                            </p:stCondLst>
                            <p:childTnLst>
                              <p:par>
                                <p:cTn fill="hold" id="26" nodeType="clickEffect" presetClass="entr" presetID="3" presetSubtype="10">
                                  <p:stCondLst>
                                    <p:cond delay="0"/>
                                  </p:stCondLst>
                                  <p:childTnLst>
                                    <p:set>
                                      <p:cBhvr>
                                        <p:cTn dur="1" fill="hold" id="27">
                                          <p:stCondLst>
                                            <p:cond delay="0"/>
                                          </p:stCondLst>
                                        </p:cTn>
                                        <p:tgtEl>
                                          <p:spTgt spid="1049629">
                                            <p:txEl>
                                              <p:charRg st="129" end="133"/>
                                            </p:txEl>
                                          </p:spTgt>
                                        </p:tgtEl>
                                        <p:attrNameLst>
                                          <p:attrName>style.visibility</p:attrName>
                                        </p:attrNameLst>
                                      </p:cBhvr>
                                      <p:to>
                                        <p:strVal val="visible"/>
                                      </p:to>
                                    </p:set>
                                    <p:animEffect transition="in" filter="blinds(horizontal)">
                                      <p:cBhvr>
                                        <p:cTn dur="500" id="28"/>
                                        <p:tgtEl>
                                          <p:spTgt spid="1049629">
                                            <p:txEl>
                                              <p:charRg st="129" end="133"/>
                                            </p:txEl>
                                          </p:spTgt>
                                        </p:tgtEl>
                                      </p:cBhvr>
                                    </p:animEffect>
                                  </p:childTnLst>
                                </p:cTn>
                              </p:par>
                              <p:par>
                                <p:cTn fill="hold" id="29" nodeType="withEffect" presetClass="entr" presetID="3" presetSubtype="10">
                                  <p:stCondLst>
                                    <p:cond delay="0"/>
                                  </p:stCondLst>
                                  <p:childTnLst>
                                    <p:set>
                                      <p:cBhvr>
                                        <p:cTn dur="1" fill="hold" id="30">
                                          <p:stCondLst>
                                            <p:cond delay="0"/>
                                          </p:stCondLst>
                                        </p:cTn>
                                        <p:tgtEl>
                                          <p:spTgt spid="1049629">
                                            <p:txEl>
                                              <p:charRg st="133" end="176"/>
                                            </p:txEl>
                                          </p:spTgt>
                                        </p:tgtEl>
                                        <p:attrNameLst>
                                          <p:attrName>style.visibility</p:attrName>
                                        </p:attrNameLst>
                                      </p:cBhvr>
                                      <p:to>
                                        <p:strVal val="visible"/>
                                      </p:to>
                                    </p:set>
                                    <p:animEffect transition="in" filter="blinds(horizontal)">
                                      <p:cBhvr>
                                        <p:cTn dur="500" id="31"/>
                                        <p:tgtEl>
                                          <p:spTgt spid="1049629">
                                            <p:txEl>
                                              <p:charRg st="133" end="176"/>
                                            </p:txEl>
                                          </p:spTgt>
                                        </p:tgtEl>
                                      </p:cBhvr>
                                    </p:animEffect>
                                  </p:childTnLst>
                                </p:cTn>
                              </p:par>
                            </p:childTnLst>
                          </p:cTn>
                        </p:par>
                      </p:childTnLst>
                    </p:cTn>
                  </p:par>
                  <p:par>
                    <p:cTn fill="hold" id="32" nodeType="clickPar">
                      <p:stCondLst>
                        <p:cond delay="indefinite"/>
                      </p:stCondLst>
                      <p:childTnLst>
                        <p:par>
                          <p:cTn fill="hold" id="33" nodeType="withGroup">
                            <p:stCondLst>
                              <p:cond delay="0"/>
                            </p:stCondLst>
                            <p:childTnLst>
                              <p:par>
                                <p:cTn fill="hold" id="34" nodeType="clickEffect" presetClass="entr" presetID="3" presetSubtype="10">
                                  <p:stCondLst>
                                    <p:cond delay="0"/>
                                  </p:stCondLst>
                                  <p:childTnLst>
                                    <p:set>
                                      <p:cBhvr>
                                        <p:cTn dur="1" fill="hold" id="35">
                                          <p:stCondLst>
                                            <p:cond delay="0"/>
                                          </p:stCondLst>
                                        </p:cTn>
                                        <p:tgtEl>
                                          <p:spTgt spid="1049629">
                                            <p:txEl>
                                              <p:charRg st="176" end="200"/>
                                            </p:txEl>
                                          </p:spTgt>
                                        </p:tgtEl>
                                        <p:attrNameLst>
                                          <p:attrName>style.visibility</p:attrName>
                                        </p:attrNameLst>
                                      </p:cBhvr>
                                      <p:to>
                                        <p:strVal val="visible"/>
                                      </p:to>
                                    </p:set>
                                    <p:animEffect transition="in" filter="blinds(horizontal)">
                                      <p:cBhvr>
                                        <p:cTn dur="500" id="36"/>
                                        <p:tgtEl>
                                          <p:spTgt spid="1049629">
                                            <p:txEl>
                                              <p:charRg st="176" end="2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243" name=""/>
        <p:cNvGrpSpPr/>
        <p:nvPr/>
      </p:nvGrpSpPr>
      <p:grpSpPr>
        <a:xfrm rot="0">
          <a:off x="0" y="0"/>
          <a:ext cx="0" cy="0"/>
          <a:chOff x="0" y="0"/>
          <a:chExt cx="0" cy="0"/>
        </a:xfrm>
      </p:grpSpPr>
      <p:sp>
        <p:nvSpPr>
          <p:cNvPr id="1048746" name="标题 95233"/>
          <p:cNvSpPr/>
          <p:nvPr>
            <p:ph type="title" sz="full" idx="0"/>
          </p:nvPr>
        </p:nvSpPr>
        <p:spPr>
          <a:xfrm rot="0">
            <a:off x="11160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838200" latinLnBrk="1" lvl="0" marL="838200"/>
            <a:r>
              <a:rPr altLang="en-US" b="1" sz="3200" lang="zh-CN">
                <a:latin typeface="华文楷体" pitchFamily="2" charset="-122"/>
                <a:ea typeface="华文楷体" pitchFamily="2" charset="-122"/>
              </a:rPr>
              <a:t>【功能演示</a:t>
            </a:r>
            <a:r>
              <a:rPr altLang="zh-CN" b="1" sz="3200" lang="en-US">
                <a:latin typeface="华文楷体" pitchFamily="2" charset="-122"/>
                <a:ea typeface="华文楷体" pitchFamily="2" charset="-122"/>
              </a:rPr>
              <a:t>-2</a:t>
            </a:r>
            <a:r>
              <a:rPr altLang="en-US" b="1" sz="3200" lang="zh-CN">
                <a:latin typeface="华文楷体" pitchFamily="2" charset="-122"/>
                <a:ea typeface="华文楷体" pitchFamily="2" charset="-122"/>
              </a:rPr>
              <a:t>】求解线性方程组</a:t>
            </a:r>
          </a:p>
        </p:txBody>
      </p:sp>
      <p:graphicFrame>
        <p:nvGraphicFramePr>
          <p:cNvPr id="4194309" name=""/>
          <p:cNvGraphicFramePr>
            <a:graphicFrameLocks/>
          </p:cNvGraphicFramePr>
          <p:nvPr/>
        </p:nvGraphicFramePr>
        <p:xfrm rot="0">
          <a:off x="2916237" y="1125537"/>
          <a:ext cx="2592387" cy="1358900"/>
        </p:xfrm>
        <a:graphic>
          <a:graphicData uri="http://schemas.openxmlformats.org/presentationml/2006/ole">
            <mc:AlternateContent xmlns:mc="http://schemas.openxmlformats.org/markup-compatibility/2006">
              <mc:Choice xmlns:v="urn:schemas-microsoft-com:vml" Requires="v">
                <p:oleObj r:id="rId1" spid="" imgH="1358900" imgW="2592387" showAsIcon="0" progId="Equation.DSMT4">
                  <p:embed followColorScheme="full"/>
                  <p:pic>
                    <p:nvPicPr>
                      <p:cNvPr id="2097162" name="对象 95235"/>
                      <p:cNvPicPr>
                        <a:picLocks/>
                      </p:cNvPicPr>
                      <p:nvPr/>
                    </p:nvPicPr>
                    <p:blipFill>
                      <a:blip xmlns:r="http://schemas.openxmlformats.org/officeDocument/2006/relationships" r:embed="rId2"/>
                      <a:srcRect l="0" t="0" r="0" b="0"/>
                      <a:stretch>
                        <a:fillRect/>
                      </a:stretch>
                    </p:blipFill>
                    <p:spPr>
                      <a:xfrm rot="0">
                        <a:off x="2916237" y="1125537"/>
                        <a:ext cx="2592387" cy="1358900"/>
                      </a:xfrm>
                      <a:prstGeom prst="rect"/>
                      <a:noFill/>
                      <a:ln>
                        <a:noFill/>
                      </a:ln>
                    </p:spPr>
                  </p:pic>
                </p:oleObj>
              </mc:Choice>
              <mc:Fallback>
                <p:oleObj r:id="rId1" spid="" imgH="1358900" imgW="2592387" showAsIcon="0" progId="Equation.DSMT4">
                  <p:embed followColorScheme="full"/>
                  <p:pic>
                    <p:nvPicPr>
                      <p:cNvPr id="2097162" name="对象 95235"/>
                      <p:cNvPicPr>
                        <a:picLocks/>
                      </p:cNvPicPr>
                      <p:nvPr/>
                    </p:nvPicPr>
                    <p:blipFill>
                      <a:blip xmlns:r="http://schemas.openxmlformats.org/officeDocument/2006/relationships" r:embed="rId2"/>
                      <a:srcRect l="0" t="0" r="0" b="0"/>
                      <a:stretch>
                        <a:fillRect/>
                      </a:stretch>
                    </p:blipFill>
                    <p:spPr>
                      <a:xfrm rot="0">
                        <a:off x="2916237" y="1125537"/>
                        <a:ext cx="2592387" cy="1358900"/>
                      </a:xfrm>
                      <a:prstGeom prst="rect"/>
                      <a:noFill/>
                      <a:ln>
                        <a:noFill/>
                      </a:ln>
                    </p:spPr>
                  </p:pic>
                </p:oleObj>
              </mc:Fallback>
            </mc:AlternateContent>
          </a:graphicData>
        </a:graphic>
      </p:graphicFrame>
      <p:sp>
        <p:nvSpPr>
          <p:cNvPr id="1048747" name="文本框 95237"/>
          <p:cNvSpPr txBox="1"/>
          <p:nvPr/>
        </p:nvSpPr>
        <p:spPr>
          <a:xfrm rot="0">
            <a:off x="1187450" y="2708275"/>
            <a:ext cx="6697662" cy="1773237"/>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None/>
            </a:pPr>
            <a:r>
              <a:rPr altLang="en-US" b="1" sz="2400" lang="en-US">
                <a:solidFill>
                  <a:schemeClr val="hlink"/>
                </a:solidFill>
                <a:latin typeface="Times New Roman" pitchFamily="18" charset="0"/>
                <a:ea typeface="华文楷体" pitchFamily="2" charset="-122"/>
              </a:rPr>
              <a:t>a = [2,3,-1;8,2,3;45,3,9];</a:t>
            </a:r>
            <a:r>
              <a:rPr altLang="zh-CN" b="1" sz="2400" lang="en-US">
                <a:solidFill>
                  <a:srgbClr val="008000"/>
                </a:solidFill>
                <a:latin typeface="Times New Roman" pitchFamily="18" charset="0"/>
                <a:ea typeface="华文楷体" pitchFamily="2" charset="-122"/>
              </a:rPr>
              <a:t>%</a:t>
            </a:r>
            <a:r>
              <a:rPr altLang="en-US" b="1" sz="2400" lang="zh-CN">
                <a:solidFill>
                  <a:srgbClr val="008000"/>
                </a:solidFill>
                <a:latin typeface="Times New Roman" pitchFamily="18" charset="0"/>
                <a:ea typeface="华文楷体" pitchFamily="2" charset="-122"/>
              </a:rPr>
              <a:t>建立系数矩阵</a:t>
            </a:r>
            <a:r>
              <a:rPr altLang="en-US" b="1" sz="2400" lang="en-US">
                <a:solidFill>
                  <a:srgbClr val="008000"/>
                </a:solidFill>
                <a:latin typeface="Times New Roman" pitchFamily="18" charset="0"/>
                <a:ea typeface="华文楷体" pitchFamily="2" charset="-122"/>
              </a:rPr>
              <a:t>a</a:t>
            </a:r>
          </a:p>
          <a:p>
            <a:pPr eaLnBrk="1" hangingPunct="1" indent="0" latinLnBrk="1" lvl="0" marL="0">
              <a:buNone/>
            </a:pPr>
            <a:r>
              <a:rPr altLang="en-US" b="1" sz="2400" lang="en-US">
                <a:solidFill>
                  <a:schemeClr val="hlink"/>
                </a:solidFill>
                <a:latin typeface="Times New Roman" pitchFamily="18" charset="0"/>
                <a:ea typeface="华文楷体" pitchFamily="2" charset="-122"/>
              </a:rPr>
              <a:t>b = [2;4;23];</a:t>
            </a:r>
            <a:r>
              <a:rPr altLang="zh-CN" b="1" sz="2400" lang="en-US">
                <a:solidFill>
                  <a:srgbClr val="008000"/>
                </a:solidFill>
                <a:latin typeface="Times New Roman" pitchFamily="18" charset="0"/>
                <a:ea typeface="华文楷体" pitchFamily="2" charset="-122"/>
              </a:rPr>
              <a:t>%</a:t>
            </a:r>
            <a:r>
              <a:rPr altLang="en-US" b="1" sz="2400" lang="zh-CN">
                <a:solidFill>
                  <a:srgbClr val="008000"/>
                </a:solidFill>
                <a:latin typeface="Times New Roman" pitchFamily="18" charset="0"/>
                <a:ea typeface="华文楷体" pitchFamily="2" charset="-122"/>
              </a:rPr>
              <a:t>建立列向量</a:t>
            </a:r>
            <a:r>
              <a:rPr altLang="en-US" b="1" sz="2400" lang="en-US">
                <a:solidFill>
                  <a:srgbClr val="008000"/>
                </a:solidFill>
                <a:latin typeface="Times New Roman" pitchFamily="18" charset="0"/>
                <a:ea typeface="华文楷体" pitchFamily="2" charset="-122"/>
              </a:rPr>
              <a:t>b</a:t>
            </a:r>
          </a:p>
          <a:p>
            <a:pPr eaLnBrk="1" hangingPunct="1" indent="0" latinLnBrk="1" lvl="0" marL="0">
              <a:buNone/>
            </a:pPr>
            <a:r>
              <a:rPr altLang="en-US" b="1" sz="2400" lang="zh-CN">
                <a:solidFill>
                  <a:schemeClr val="hlink"/>
                </a:solidFill>
                <a:latin typeface="Times New Roman" pitchFamily="18" charset="0"/>
                <a:ea typeface="华文楷体" pitchFamily="2" charset="-122"/>
              </a:rPr>
              <a:t>x = inv(a)</a:t>
            </a:r>
            <a:r>
              <a:rPr altLang="en-US" b="1" sz="2400" lang="zh-CN">
                <a:solidFill>
                  <a:schemeClr val="hlink"/>
                </a:solidFill>
                <a:latin typeface="Times New Roman" pitchFamily="18" charset="0"/>
                <a:ea typeface="华文楷体" pitchFamily="2" charset="-122"/>
              </a:rPr>
              <a:t>*b</a:t>
            </a:r>
          </a:p>
          <a:p>
            <a:pPr eaLnBrk="1" hangingPunct="1" indent="0" latinLnBrk="1" lvl="0" marL="0">
              <a:buNone/>
            </a:pPr>
            <a:endParaRPr altLang="en-US" b="1" sz="2400" lang="zh-CN">
              <a:solidFill>
                <a:schemeClr val="hlink"/>
              </a:solidFill>
              <a:latin typeface="Times New Roman" pitchFamily="18" charset="0"/>
              <a:ea typeface="华文楷体" pitchFamily="2" charset="-122"/>
            </a:endParaRPr>
          </a:p>
        </p:txBody>
      </p:sp>
      <p:sp>
        <p:nvSpPr>
          <p:cNvPr id="1048748" name="文本框 95238"/>
          <p:cNvSpPr txBox="1"/>
          <p:nvPr/>
        </p:nvSpPr>
        <p:spPr>
          <a:xfrm rot="0">
            <a:off x="1476375" y="4292600"/>
            <a:ext cx="1352550" cy="1771650"/>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None/>
            </a:pPr>
            <a:r>
              <a:rPr altLang="zh-CN" b="1" sz="2400" lang="en-US">
                <a:latin typeface="Times New Roman" pitchFamily="18" charset="0"/>
                <a:ea typeface="华文楷体" pitchFamily="2" charset="-122"/>
              </a:rPr>
              <a:t>x =</a:t>
            </a:r>
          </a:p>
          <a:p>
            <a:pPr eaLnBrk="1" hangingPunct="1" indent="0" latinLnBrk="1" lvl="0" marL="0">
              <a:buNone/>
            </a:pPr>
            <a:r>
              <a:rPr altLang="zh-CN" b="1" sz="2400" lang="en-US">
                <a:latin typeface="Times New Roman" pitchFamily="18" charset="0"/>
                <a:ea typeface="华文楷体" pitchFamily="2" charset="-122"/>
              </a:rPr>
              <a:t>    0.5531</a:t>
            </a:r>
          </a:p>
          <a:p>
            <a:pPr eaLnBrk="1" hangingPunct="1" indent="0" latinLnBrk="1" lvl="0" marL="0">
              <a:buNone/>
            </a:pPr>
            <a:r>
              <a:rPr altLang="zh-CN" b="1" sz="2400" lang="en-US">
                <a:latin typeface="Times New Roman" pitchFamily="18" charset="0"/>
                <a:ea typeface="华文楷体" pitchFamily="2" charset="-122"/>
              </a:rPr>
              <a:t>    0.2051</a:t>
            </a:r>
          </a:p>
          <a:p>
            <a:pPr eaLnBrk="1" hangingPunct="1" indent="0" latinLnBrk="1" lvl="0" marL="0">
              <a:buNone/>
            </a:pPr>
            <a:r>
              <a:rPr altLang="zh-CN" b="1" sz="2400" lang="en-US">
                <a:latin typeface="Times New Roman" pitchFamily="18" charset="0"/>
                <a:ea typeface="华文楷体" pitchFamily="2" charset="-122"/>
              </a:rPr>
              <a:t>   -0.2784</a:t>
            </a:r>
          </a:p>
        </p:txBody>
      </p:sp>
      <p:sp>
        <p:nvSpPr>
          <p:cNvPr id="1048749"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750"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751"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17</a:t>
            </a:fld>
            <a:r>
              <a:rPr altLang="zh-CN" sz="1400" lang="en-US">
                <a:solidFill>
                  <a:schemeClr val="accent2"/>
                </a:solidFill>
              </a:rPr>
              <a:t> </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1">
  <p:cSld>
    <p:spTree>
      <p:nvGrpSpPr>
        <p:cNvPr id="418" name=""/>
        <p:cNvGrpSpPr/>
        <p:nvPr/>
      </p:nvGrpSpPr>
      <p:grpSpPr>
        <a:xfrm rot="0">
          <a:off x="0" y="0"/>
          <a:ext cx="0" cy="0"/>
          <a:chOff x="0" y="0"/>
          <a:chExt cx="0" cy="0"/>
        </a:xfrm>
      </p:grpSpPr>
      <p:sp>
        <p:nvSpPr>
          <p:cNvPr id="1049633" name="标题 384001"/>
          <p:cNvSpPr/>
          <p:nvPr>
            <p:ph type="title" sz="full" idx="0"/>
          </p:nvPr>
        </p:nvSpPr>
        <p:spPr>
          <a:xfrm rot="0">
            <a:off x="1173162" y="0"/>
            <a:ext cx="7791450"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sz="4000" lang="en-US"/>
              <a:t>6.1 </a:t>
            </a:r>
            <a:r>
              <a:rPr altLang="en-US" sz="4000" lang="zh-CN"/>
              <a:t>多项式</a:t>
            </a:r>
            <a:r>
              <a:rPr altLang="zh-CN" sz="4000" lang="en-US"/>
              <a:t>(polynomial)</a:t>
            </a:r>
          </a:p>
        </p:txBody>
      </p:sp>
      <p:sp>
        <p:nvSpPr>
          <p:cNvPr id="1049634" name="文本占位符 384002"/>
          <p:cNvSpPr/>
          <p:nvPr>
            <p:ph type="body" sz="full" idx="1"/>
          </p:nvPr>
        </p:nvSpPr>
        <p:spPr>
          <a:xfrm rot="0">
            <a:off x="1182687" y="1341437"/>
            <a:ext cx="7772400" cy="4967287"/>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sz="1800" lang="zh-CN">
                <a:solidFill>
                  <a:schemeClr val="hlink"/>
                </a:solidFill>
              </a:rPr>
              <a:t>多项式加法</a:t>
            </a:r>
            <a:r>
              <a:rPr altLang="zh-CN" sz="1800" lang="en-US"/>
              <a:t>: MATLAB</a:t>
            </a:r>
            <a:r>
              <a:rPr altLang="en-US" sz="1800" lang="zh-CN"/>
              <a:t>没有提供进行加法运算的函数。</a:t>
            </a:r>
          </a:p>
          <a:p>
            <a:pPr eaLnBrk="1" hangingPunct="1" latinLnBrk="1" lvl="0"/>
            <a:r>
              <a:rPr altLang="en-US" sz="1800" lang="zh-CN"/>
              <a:t>如果两个多项式向量大小相同，标准的数组加法有效。</a:t>
            </a:r>
          </a:p>
          <a:p>
            <a:pPr eaLnBrk="1" hangingPunct="1" latinLnBrk="1" lvl="1">
              <a:buNone/>
            </a:pPr>
            <a:r>
              <a:rPr altLang="zh-CN" sz="1800" lang="en-US">
                <a:solidFill>
                  <a:srgbClr val="003300"/>
                </a:solidFill>
                <a:ea typeface="楷体_GB2312" pitchFamily="0" charset="1"/>
              </a:rPr>
              <a:t>把多项式a(x)</a:t>
            </a:r>
            <a:r>
              <a:rPr altLang="en-US" sz="1800" lang="zh-CN">
                <a:solidFill>
                  <a:srgbClr val="003300"/>
                </a:solidFill>
                <a:ea typeface="楷体_GB2312" pitchFamily="0" charset="1"/>
              </a:rPr>
              <a:t>与上面给出的</a:t>
            </a:r>
            <a:r>
              <a:rPr altLang="zh-CN" sz="1800" lang="en-US">
                <a:solidFill>
                  <a:srgbClr val="003300"/>
                </a:solidFill>
                <a:ea typeface="楷体_GB2312" pitchFamily="0" charset="1"/>
              </a:rPr>
              <a:t>b(x)</a:t>
            </a:r>
            <a:r>
              <a:rPr altLang="en-US" sz="1800" lang="zh-CN">
                <a:solidFill>
                  <a:srgbClr val="003300"/>
                </a:solidFill>
                <a:ea typeface="楷体_GB2312" pitchFamily="0" charset="1"/>
              </a:rPr>
              <a:t>相加。</a:t>
            </a:r>
            <a:r>
              <a:rPr altLang="zh-CN" sz="1800" lang="pt-BR"/>
              <a:t> </a:t>
            </a:r>
          </a:p>
          <a:p>
            <a:pPr eaLnBrk="1" hangingPunct="1" latinLnBrk="1" lvl="1">
              <a:buNone/>
            </a:pPr>
            <a:r>
              <a:rPr altLang="zh-CN" sz="1800" lang="pt-BR"/>
              <a:t>&gt;&gt; d=a+b</a:t>
            </a:r>
          </a:p>
          <a:p>
            <a:pPr eaLnBrk="1" hangingPunct="1" latinLnBrk="1" lvl="1">
              <a:buNone/>
            </a:pPr>
            <a:r>
              <a:rPr altLang="en-US" sz="1800" lang="zh-CN">
                <a:solidFill>
                  <a:srgbClr val="0000FF"/>
                </a:solidFill>
              </a:rPr>
              <a:t>d =</a:t>
            </a:r>
          </a:p>
          <a:p>
            <a:pPr eaLnBrk="1" hangingPunct="1" latinLnBrk="1" lvl="1">
              <a:buNone/>
            </a:pPr>
            <a:r>
              <a:rPr altLang="en-US" sz="1800" lang="zh-CN">
                <a:solidFill>
                  <a:srgbClr val="0000FF"/>
                </a:solidFill>
              </a:rPr>
              <a:t>     2     6    12    20</a:t>
            </a:r>
          </a:p>
          <a:p>
            <a:pPr eaLnBrk="1" hangingPunct="1" latinLnBrk="1" lvl="1">
              <a:buNone/>
            </a:pPr>
            <a:r>
              <a:rPr altLang="en-US" sz="1800" lang="zh-CN">
                <a:solidFill>
                  <a:srgbClr val="0000FF"/>
                </a:solidFill>
              </a:rPr>
              <a:t>结果</a:t>
            </a:r>
            <a:r>
              <a:rPr altLang="zh-CN" sz="1800" lang="en-US">
                <a:solidFill>
                  <a:srgbClr val="0000FF"/>
                </a:solidFill>
              </a:rPr>
              <a:t>: d(x)= 2x</a:t>
            </a:r>
            <a:r>
              <a:rPr altLang="zh-CN" baseline="30000" sz="1800" lang="en-US">
                <a:solidFill>
                  <a:srgbClr val="0000FF"/>
                </a:solidFill>
              </a:rPr>
              <a:t>3</a:t>
            </a:r>
            <a:r>
              <a:rPr altLang="en-US" sz="1800" lang="zh-CN">
                <a:solidFill>
                  <a:srgbClr val="0000FF"/>
                </a:solidFill>
              </a:rPr>
              <a:t>＋</a:t>
            </a:r>
            <a:r>
              <a:rPr altLang="zh-CN" sz="1800" lang="en-US">
                <a:solidFill>
                  <a:srgbClr val="0000FF"/>
                </a:solidFill>
              </a:rPr>
              <a:t>6x</a:t>
            </a:r>
            <a:r>
              <a:rPr altLang="zh-CN" baseline="30000" sz="1800" lang="en-US">
                <a:solidFill>
                  <a:srgbClr val="0000FF"/>
                </a:solidFill>
              </a:rPr>
              <a:t>2</a:t>
            </a:r>
            <a:r>
              <a:rPr altLang="en-US" sz="1800" lang="zh-CN">
                <a:solidFill>
                  <a:srgbClr val="0000FF"/>
                </a:solidFill>
              </a:rPr>
              <a:t>＋</a:t>
            </a:r>
            <a:r>
              <a:rPr altLang="zh-CN" sz="1800" lang="en-US">
                <a:solidFill>
                  <a:srgbClr val="0000FF"/>
                </a:solidFill>
              </a:rPr>
              <a:t>12x</a:t>
            </a:r>
            <a:r>
              <a:rPr altLang="en-US" sz="1800" lang="zh-CN">
                <a:solidFill>
                  <a:srgbClr val="0000FF"/>
                </a:solidFill>
              </a:rPr>
              <a:t>＋</a:t>
            </a:r>
            <a:r>
              <a:rPr altLang="zh-CN" sz="1800" lang="en-US">
                <a:solidFill>
                  <a:srgbClr val="0000FF"/>
                </a:solidFill>
              </a:rPr>
              <a:t>20</a:t>
            </a:r>
            <a:r>
              <a:rPr altLang="zh-CN" sz="1800" lang="en-US"/>
              <a:t> </a:t>
            </a:r>
          </a:p>
          <a:p>
            <a:pPr eaLnBrk="1" hangingPunct="1" latinLnBrk="1" lvl="0"/>
            <a:r>
              <a:rPr altLang="en-US" sz="1800" lang="zh-CN"/>
              <a:t>当两个多项式阶次不同，低阶的多项式必须用首零填补，使其与高阶多项式有同样的阶次。 </a:t>
            </a:r>
          </a:p>
          <a:p>
            <a:pPr eaLnBrk="1" hangingPunct="1" latinLnBrk="1" lvl="1">
              <a:buNone/>
            </a:pPr>
            <a:r>
              <a:rPr altLang="zh-CN" sz="1800" lang="en-US">
                <a:solidFill>
                  <a:srgbClr val="003300"/>
                </a:solidFill>
                <a:ea typeface="楷体_GB2312" pitchFamily="0" charset="1"/>
              </a:rPr>
              <a:t>考虑上面多项式c</a:t>
            </a:r>
            <a:r>
              <a:rPr altLang="en-US" sz="1800" lang="zh-CN">
                <a:solidFill>
                  <a:srgbClr val="003300"/>
                </a:solidFill>
                <a:ea typeface="楷体_GB2312" pitchFamily="0" charset="1"/>
              </a:rPr>
              <a:t>和</a:t>
            </a:r>
            <a:r>
              <a:rPr altLang="zh-CN" sz="1800" lang="en-US">
                <a:solidFill>
                  <a:srgbClr val="003300"/>
                </a:solidFill>
                <a:ea typeface="楷体_GB2312" pitchFamily="0" charset="1"/>
              </a:rPr>
              <a:t>d</a:t>
            </a:r>
            <a:r>
              <a:rPr altLang="en-US" sz="1800" lang="zh-CN">
                <a:solidFill>
                  <a:srgbClr val="003300"/>
                </a:solidFill>
                <a:ea typeface="楷体_GB2312" pitchFamily="0" charset="1"/>
              </a:rPr>
              <a:t>相加</a:t>
            </a:r>
            <a:r>
              <a:rPr altLang="zh-CN" sz="1800" lang="en-US"/>
              <a:t>：</a:t>
            </a:r>
          </a:p>
          <a:p>
            <a:pPr eaLnBrk="1" hangingPunct="1" latinLnBrk="1" lvl="1">
              <a:buNone/>
            </a:pPr>
            <a:r>
              <a:rPr altLang="zh-CN" sz="1800" lang="en-US"/>
              <a:t>&gt;&gt;  e=c+[0  0  0  d]</a:t>
            </a:r>
          </a:p>
          <a:p>
            <a:pPr eaLnBrk="1" hangingPunct="1" latinLnBrk="1" lvl="1">
              <a:buNone/>
            </a:pPr>
            <a:r>
              <a:rPr altLang="en-US" sz="1800" lang="zh-CN">
                <a:solidFill>
                  <a:srgbClr val="0000FF"/>
                </a:solidFill>
              </a:rPr>
              <a:t>e =</a:t>
            </a:r>
          </a:p>
          <a:p>
            <a:pPr eaLnBrk="1" hangingPunct="1" latinLnBrk="1" lvl="1">
              <a:buNone/>
            </a:pPr>
            <a:r>
              <a:rPr altLang="en-US" sz="1800" lang="zh-CN">
                <a:solidFill>
                  <a:srgbClr val="0000FF"/>
                </a:solidFill>
              </a:rPr>
              <a:t>     1     6    20    52    81    96    84</a:t>
            </a:r>
          </a:p>
          <a:p>
            <a:pPr eaLnBrk="1" hangingPunct="1" latinLnBrk="1" lvl="1">
              <a:buNone/>
            </a:pPr>
            <a:r>
              <a:rPr altLang="en-US" sz="1800" lang="zh-CN">
                <a:solidFill>
                  <a:srgbClr val="0000FF"/>
                </a:solidFill>
              </a:rPr>
              <a:t>结果</a:t>
            </a:r>
            <a:r>
              <a:rPr altLang="zh-CN" sz="1800" lang="en-US">
                <a:solidFill>
                  <a:srgbClr val="0000FF"/>
                </a:solidFill>
              </a:rPr>
              <a:t>: d(x)= x</a:t>
            </a:r>
            <a:r>
              <a:rPr altLang="zh-CN" baseline="30000" sz="1800" lang="en-US">
                <a:solidFill>
                  <a:srgbClr val="0000FF"/>
                </a:solidFill>
              </a:rPr>
              <a:t>6</a:t>
            </a:r>
            <a:r>
              <a:rPr altLang="zh-CN" sz="1800" lang="en-US">
                <a:solidFill>
                  <a:srgbClr val="0000FF"/>
                </a:solidFill>
              </a:rPr>
              <a:t>+6x</a:t>
            </a:r>
            <a:r>
              <a:rPr altLang="zh-CN" baseline="30000" sz="1800" lang="en-US">
                <a:solidFill>
                  <a:srgbClr val="0000FF"/>
                </a:solidFill>
              </a:rPr>
              <a:t>5</a:t>
            </a:r>
            <a:r>
              <a:rPr altLang="zh-CN" sz="1800" lang="en-US">
                <a:solidFill>
                  <a:srgbClr val="0000FF"/>
                </a:solidFill>
              </a:rPr>
              <a:t>+20x</a:t>
            </a:r>
            <a:r>
              <a:rPr altLang="zh-CN" baseline="30000" sz="1800" lang="en-US">
                <a:solidFill>
                  <a:srgbClr val="0000FF"/>
                </a:solidFill>
              </a:rPr>
              <a:t>4</a:t>
            </a:r>
            <a:r>
              <a:rPr altLang="zh-CN" sz="1800" lang="en-US">
                <a:solidFill>
                  <a:srgbClr val="0000FF"/>
                </a:solidFill>
              </a:rPr>
              <a:t>+52x</a:t>
            </a:r>
            <a:r>
              <a:rPr altLang="zh-CN" baseline="30000" sz="1800" lang="en-US">
                <a:solidFill>
                  <a:srgbClr val="0000FF"/>
                </a:solidFill>
              </a:rPr>
              <a:t>3</a:t>
            </a:r>
            <a:r>
              <a:rPr altLang="zh-CN" sz="1800" lang="en-US">
                <a:solidFill>
                  <a:srgbClr val="0000FF"/>
                </a:solidFill>
              </a:rPr>
              <a:t>+81x</a:t>
            </a:r>
            <a:r>
              <a:rPr altLang="zh-CN" baseline="30000" sz="1800" lang="en-US">
                <a:solidFill>
                  <a:srgbClr val="0000FF"/>
                </a:solidFill>
              </a:rPr>
              <a:t>2</a:t>
            </a:r>
            <a:r>
              <a:rPr altLang="zh-CN" sz="1800" lang="en-US">
                <a:solidFill>
                  <a:srgbClr val="0000FF"/>
                </a:solidFill>
              </a:rPr>
              <a:t>+96x+84</a:t>
            </a:r>
          </a:p>
        </p:txBody>
      </p:sp>
      <p:sp>
        <p:nvSpPr>
          <p:cNvPr id="1049635"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636"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637"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170</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634">
                                            <p:txEl>
                                              <p:charRg st="0" end="28"/>
                                            </p:txEl>
                                          </p:spTgt>
                                        </p:tgtEl>
                                        <p:attrNameLst>
                                          <p:attrName>style.visibility</p:attrName>
                                        </p:attrNameLst>
                                      </p:cBhvr>
                                      <p:to>
                                        <p:strVal val="visible"/>
                                      </p:to>
                                    </p:set>
                                    <p:animEffect transition="in" filter="blinds(horizontal)">
                                      <p:cBhvr>
                                        <p:cTn dur="500" id="7"/>
                                        <p:tgtEl>
                                          <p:spTgt spid="1049634">
                                            <p:txEl>
                                              <p:charRg st="0" end="28"/>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9634">
                                            <p:txEl>
                                              <p:charRg st="28" end="53"/>
                                            </p:txEl>
                                          </p:spTgt>
                                        </p:tgtEl>
                                        <p:attrNameLst>
                                          <p:attrName>style.visibility</p:attrName>
                                        </p:attrNameLst>
                                      </p:cBhvr>
                                      <p:to>
                                        <p:strVal val="visible"/>
                                      </p:to>
                                    </p:set>
                                    <p:animEffect transition="in" filter="blinds(horizontal)">
                                      <p:cBhvr>
                                        <p:cTn dur="500" id="12"/>
                                        <p:tgtEl>
                                          <p:spTgt spid="1049634">
                                            <p:txEl>
                                              <p:charRg st="28" end="53"/>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9634">
                                            <p:txEl>
                                              <p:charRg st="53" end="76"/>
                                            </p:txEl>
                                          </p:spTgt>
                                        </p:tgtEl>
                                        <p:attrNameLst>
                                          <p:attrName>style.visibility</p:attrName>
                                        </p:attrNameLst>
                                      </p:cBhvr>
                                      <p:to>
                                        <p:strVal val="visible"/>
                                      </p:to>
                                    </p:set>
                                    <p:animEffect transition="in" filter="blinds(horizontal)">
                                      <p:cBhvr>
                                        <p:cTn dur="500" id="17"/>
                                        <p:tgtEl>
                                          <p:spTgt spid="1049634">
                                            <p:txEl>
                                              <p:charRg st="53" end="76"/>
                                            </p:txEl>
                                          </p:spTgt>
                                        </p:tgtEl>
                                      </p:cBhvr>
                                    </p:animEffect>
                                  </p:childTnLst>
                                </p:cTn>
                              </p:par>
                              <p:par>
                                <p:cTn fill="hold" id="18" nodeType="withEffect" presetClass="entr" presetID="3" presetSubtype="10">
                                  <p:stCondLst>
                                    <p:cond delay="0"/>
                                  </p:stCondLst>
                                  <p:childTnLst>
                                    <p:set>
                                      <p:cBhvr>
                                        <p:cTn dur="1" fill="hold" id="19">
                                          <p:stCondLst>
                                            <p:cond delay="0"/>
                                          </p:stCondLst>
                                        </p:cTn>
                                        <p:tgtEl>
                                          <p:spTgt spid="1049634">
                                            <p:txEl>
                                              <p:charRg st="76" end="85"/>
                                            </p:txEl>
                                          </p:spTgt>
                                        </p:tgtEl>
                                        <p:attrNameLst>
                                          <p:attrName>style.visibility</p:attrName>
                                        </p:attrNameLst>
                                      </p:cBhvr>
                                      <p:to>
                                        <p:strVal val="visible"/>
                                      </p:to>
                                    </p:set>
                                    <p:animEffect transition="in" filter="blinds(horizontal)">
                                      <p:cBhvr>
                                        <p:cTn dur="500" id="20"/>
                                        <p:tgtEl>
                                          <p:spTgt spid="1049634">
                                            <p:txEl>
                                              <p:charRg st="76" end="85"/>
                                            </p:txEl>
                                          </p:spTgt>
                                        </p:tgtEl>
                                      </p:cBhvr>
                                    </p:animEffect>
                                  </p:childTnLst>
                                </p:cTn>
                              </p:par>
                              <p:par>
                                <p:cTn fill="hold" id="21" nodeType="withEffect" presetClass="entr" presetID="3" presetSubtype="10">
                                  <p:stCondLst>
                                    <p:cond delay="0"/>
                                  </p:stCondLst>
                                  <p:childTnLst>
                                    <p:set>
                                      <p:cBhvr>
                                        <p:cTn dur="1" fill="hold" id="22">
                                          <p:stCondLst>
                                            <p:cond delay="0"/>
                                          </p:stCondLst>
                                        </p:cTn>
                                        <p:tgtEl>
                                          <p:spTgt spid="1049634">
                                            <p:txEl>
                                              <p:charRg st="85" end="89"/>
                                            </p:txEl>
                                          </p:spTgt>
                                        </p:tgtEl>
                                        <p:attrNameLst>
                                          <p:attrName>style.visibility</p:attrName>
                                        </p:attrNameLst>
                                      </p:cBhvr>
                                      <p:to>
                                        <p:strVal val="visible"/>
                                      </p:to>
                                    </p:set>
                                    <p:animEffect transition="in" filter="blinds(horizontal)">
                                      <p:cBhvr>
                                        <p:cTn dur="500" id="23"/>
                                        <p:tgtEl>
                                          <p:spTgt spid="1049634">
                                            <p:txEl>
                                              <p:charRg st="85" end="89"/>
                                            </p:txEl>
                                          </p:spTgt>
                                        </p:tgtEl>
                                      </p:cBhvr>
                                    </p:animEffect>
                                  </p:childTnLst>
                                </p:cTn>
                              </p:par>
                              <p:par>
                                <p:cTn fill="hold" id="24" nodeType="withEffect" presetClass="entr" presetID="3" presetSubtype="10">
                                  <p:stCondLst>
                                    <p:cond delay="0"/>
                                  </p:stCondLst>
                                  <p:childTnLst>
                                    <p:set>
                                      <p:cBhvr>
                                        <p:cTn dur="1" fill="hold" id="25">
                                          <p:stCondLst>
                                            <p:cond delay="0"/>
                                          </p:stCondLst>
                                        </p:cTn>
                                        <p:tgtEl>
                                          <p:spTgt spid="1049634">
                                            <p:txEl>
                                              <p:charRg st="89" end="114"/>
                                            </p:txEl>
                                          </p:spTgt>
                                        </p:tgtEl>
                                        <p:attrNameLst>
                                          <p:attrName>style.visibility</p:attrName>
                                        </p:attrNameLst>
                                      </p:cBhvr>
                                      <p:to>
                                        <p:strVal val="visible"/>
                                      </p:to>
                                    </p:set>
                                    <p:animEffect transition="in" filter="blinds(horizontal)">
                                      <p:cBhvr>
                                        <p:cTn dur="500" id="26"/>
                                        <p:tgtEl>
                                          <p:spTgt spid="1049634">
                                            <p:txEl>
                                              <p:charRg st="89" end="114"/>
                                            </p:txEl>
                                          </p:spTgt>
                                        </p:tgtEl>
                                      </p:cBhvr>
                                    </p:animEffect>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3" presetSubtype="10">
                                  <p:stCondLst>
                                    <p:cond delay="0"/>
                                  </p:stCondLst>
                                  <p:childTnLst>
                                    <p:set>
                                      <p:cBhvr>
                                        <p:cTn dur="1" fill="hold" id="30">
                                          <p:stCondLst>
                                            <p:cond delay="0"/>
                                          </p:stCondLst>
                                        </p:cTn>
                                        <p:tgtEl>
                                          <p:spTgt spid="1049634">
                                            <p:txEl>
                                              <p:charRg st="114" end="140"/>
                                            </p:txEl>
                                          </p:spTgt>
                                        </p:tgtEl>
                                        <p:attrNameLst>
                                          <p:attrName>style.visibility</p:attrName>
                                        </p:attrNameLst>
                                      </p:cBhvr>
                                      <p:to>
                                        <p:strVal val="visible"/>
                                      </p:to>
                                    </p:set>
                                    <p:animEffect transition="in" filter="blinds(horizontal)">
                                      <p:cBhvr>
                                        <p:cTn dur="500" id="31"/>
                                        <p:tgtEl>
                                          <p:spTgt spid="1049634">
                                            <p:txEl>
                                              <p:charRg st="114" end="140"/>
                                            </p:txEl>
                                          </p:spTgt>
                                        </p:tgtEl>
                                      </p:cBhvr>
                                    </p:animEffect>
                                  </p:childTnLst>
                                </p:cTn>
                              </p:par>
                            </p:childTnLst>
                          </p:cTn>
                        </p:par>
                      </p:childTnLst>
                    </p:cTn>
                  </p:par>
                  <p:par>
                    <p:cTn fill="hold" id="32" nodeType="clickPar">
                      <p:stCondLst>
                        <p:cond delay="indefinite"/>
                      </p:stCondLst>
                      <p:childTnLst>
                        <p:par>
                          <p:cTn fill="hold" id="33" nodeType="withGroup">
                            <p:stCondLst>
                              <p:cond delay="0"/>
                            </p:stCondLst>
                            <p:childTnLst>
                              <p:par>
                                <p:cTn fill="hold" id="34" nodeType="clickEffect" presetClass="entr" presetID="3" presetSubtype="10">
                                  <p:stCondLst>
                                    <p:cond delay="0"/>
                                  </p:stCondLst>
                                  <p:childTnLst>
                                    <p:set>
                                      <p:cBhvr>
                                        <p:cTn dur="1" fill="hold" id="35">
                                          <p:stCondLst>
                                            <p:cond delay="0"/>
                                          </p:stCondLst>
                                        </p:cTn>
                                        <p:tgtEl>
                                          <p:spTgt spid="1049634">
                                            <p:txEl>
                                              <p:charRg st="140" end="182"/>
                                            </p:txEl>
                                          </p:spTgt>
                                        </p:tgtEl>
                                        <p:attrNameLst>
                                          <p:attrName>style.visibility</p:attrName>
                                        </p:attrNameLst>
                                      </p:cBhvr>
                                      <p:to>
                                        <p:strVal val="visible"/>
                                      </p:to>
                                    </p:set>
                                    <p:animEffect transition="in" filter="blinds(horizontal)">
                                      <p:cBhvr>
                                        <p:cTn dur="500" id="36"/>
                                        <p:tgtEl>
                                          <p:spTgt spid="1049634">
                                            <p:txEl>
                                              <p:charRg st="140" end="182"/>
                                            </p:txEl>
                                          </p:spTgt>
                                        </p:tgtEl>
                                      </p:cBhvr>
                                    </p:animEffect>
                                  </p:childTnLst>
                                </p:cTn>
                              </p:par>
                            </p:childTnLst>
                          </p:cTn>
                        </p:par>
                      </p:childTnLst>
                    </p:cTn>
                  </p:par>
                  <p:par>
                    <p:cTn fill="hold" id="37" nodeType="clickPar">
                      <p:stCondLst>
                        <p:cond delay="indefinite"/>
                      </p:stCondLst>
                      <p:childTnLst>
                        <p:par>
                          <p:cTn fill="hold" id="38" nodeType="withGroup">
                            <p:stCondLst>
                              <p:cond delay="0"/>
                            </p:stCondLst>
                            <p:childTnLst>
                              <p:par>
                                <p:cTn fill="hold" id="39" nodeType="clickEffect" presetClass="entr" presetID="3" presetSubtype="10">
                                  <p:stCondLst>
                                    <p:cond delay="0"/>
                                  </p:stCondLst>
                                  <p:childTnLst>
                                    <p:set>
                                      <p:cBhvr>
                                        <p:cTn dur="1" fill="hold" id="40">
                                          <p:stCondLst>
                                            <p:cond delay="0"/>
                                          </p:stCondLst>
                                        </p:cTn>
                                        <p:tgtEl>
                                          <p:spTgt spid="1049634">
                                            <p:txEl>
                                              <p:charRg st="182" end="196"/>
                                            </p:txEl>
                                          </p:spTgt>
                                        </p:tgtEl>
                                        <p:attrNameLst>
                                          <p:attrName>style.visibility</p:attrName>
                                        </p:attrNameLst>
                                      </p:cBhvr>
                                      <p:to>
                                        <p:strVal val="visible"/>
                                      </p:to>
                                    </p:set>
                                    <p:animEffect transition="in" filter="blinds(horizontal)">
                                      <p:cBhvr>
                                        <p:cTn dur="500" id="41"/>
                                        <p:tgtEl>
                                          <p:spTgt spid="1049634">
                                            <p:txEl>
                                              <p:charRg st="182" end="196"/>
                                            </p:txEl>
                                          </p:spTgt>
                                        </p:tgtEl>
                                      </p:cBhvr>
                                    </p:animEffect>
                                  </p:childTnLst>
                                </p:cTn>
                              </p:par>
                              <p:par>
                                <p:cTn fill="hold" id="42" nodeType="withEffect" presetClass="entr" presetID="3" presetSubtype="10">
                                  <p:stCondLst>
                                    <p:cond delay="0"/>
                                  </p:stCondLst>
                                  <p:childTnLst>
                                    <p:set>
                                      <p:cBhvr>
                                        <p:cTn dur="1" fill="hold" id="43">
                                          <p:stCondLst>
                                            <p:cond delay="0"/>
                                          </p:stCondLst>
                                        </p:cTn>
                                        <p:tgtEl>
                                          <p:spTgt spid="1049634">
                                            <p:txEl>
                                              <p:charRg st="196" end="217"/>
                                            </p:txEl>
                                          </p:spTgt>
                                        </p:tgtEl>
                                        <p:attrNameLst>
                                          <p:attrName>style.visibility</p:attrName>
                                        </p:attrNameLst>
                                      </p:cBhvr>
                                      <p:to>
                                        <p:strVal val="visible"/>
                                      </p:to>
                                    </p:set>
                                    <p:animEffect transition="in" filter="blinds(horizontal)">
                                      <p:cBhvr>
                                        <p:cTn dur="500" id="44"/>
                                        <p:tgtEl>
                                          <p:spTgt spid="1049634">
                                            <p:txEl>
                                              <p:charRg st="196" end="217"/>
                                            </p:txEl>
                                          </p:spTgt>
                                        </p:tgtEl>
                                      </p:cBhvr>
                                    </p:animEffect>
                                  </p:childTnLst>
                                </p:cTn>
                              </p:par>
                            </p:childTnLst>
                          </p:cTn>
                        </p:par>
                      </p:childTnLst>
                    </p:cTn>
                  </p:par>
                  <p:par>
                    <p:cTn fill="hold" id="45" nodeType="clickPar">
                      <p:stCondLst>
                        <p:cond delay="indefinite"/>
                      </p:stCondLst>
                      <p:childTnLst>
                        <p:par>
                          <p:cTn fill="hold" id="46" nodeType="withGroup">
                            <p:stCondLst>
                              <p:cond delay="0"/>
                            </p:stCondLst>
                            <p:childTnLst>
                              <p:par>
                                <p:cTn fill="hold" id="47" nodeType="clickEffect" presetClass="entr" presetID="3" presetSubtype="10">
                                  <p:stCondLst>
                                    <p:cond delay="0"/>
                                  </p:stCondLst>
                                  <p:childTnLst>
                                    <p:set>
                                      <p:cBhvr>
                                        <p:cTn dur="1" fill="hold" id="48">
                                          <p:stCondLst>
                                            <p:cond delay="0"/>
                                          </p:stCondLst>
                                        </p:cTn>
                                        <p:tgtEl>
                                          <p:spTgt spid="1049634">
                                            <p:txEl>
                                              <p:charRg st="217" end="221"/>
                                            </p:txEl>
                                          </p:spTgt>
                                        </p:tgtEl>
                                        <p:attrNameLst>
                                          <p:attrName>style.visibility</p:attrName>
                                        </p:attrNameLst>
                                      </p:cBhvr>
                                      <p:to>
                                        <p:strVal val="visible"/>
                                      </p:to>
                                    </p:set>
                                    <p:animEffect transition="in" filter="blinds(horizontal)">
                                      <p:cBhvr>
                                        <p:cTn dur="500" id="49"/>
                                        <p:tgtEl>
                                          <p:spTgt spid="1049634">
                                            <p:txEl>
                                              <p:charRg st="217" end="221"/>
                                            </p:txEl>
                                          </p:spTgt>
                                        </p:tgtEl>
                                      </p:cBhvr>
                                    </p:animEffect>
                                  </p:childTnLst>
                                </p:cTn>
                              </p:par>
                              <p:par>
                                <p:cTn fill="hold" id="50" nodeType="withEffect" presetClass="entr" presetID="3" presetSubtype="10">
                                  <p:stCondLst>
                                    <p:cond delay="0"/>
                                  </p:stCondLst>
                                  <p:childTnLst>
                                    <p:set>
                                      <p:cBhvr>
                                        <p:cTn dur="1" fill="hold" id="51">
                                          <p:stCondLst>
                                            <p:cond delay="0"/>
                                          </p:stCondLst>
                                        </p:cTn>
                                        <p:tgtEl>
                                          <p:spTgt spid="1049634">
                                            <p:txEl>
                                              <p:charRg st="221" end="264"/>
                                            </p:txEl>
                                          </p:spTgt>
                                        </p:tgtEl>
                                        <p:attrNameLst>
                                          <p:attrName>style.visibility</p:attrName>
                                        </p:attrNameLst>
                                      </p:cBhvr>
                                      <p:to>
                                        <p:strVal val="visible"/>
                                      </p:to>
                                    </p:set>
                                    <p:animEffect transition="in" filter="blinds(horizontal)">
                                      <p:cBhvr>
                                        <p:cTn dur="500" id="52"/>
                                        <p:tgtEl>
                                          <p:spTgt spid="1049634">
                                            <p:txEl>
                                              <p:charRg st="221" end="264"/>
                                            </p:txEl>
                                          </p:spTgt>
                                        </p:tgtEl>
                                      </p:cBhvr>
                                    </p:animEffect>
                                  </p:childTnLst>
                                </p:cTn>
                              </p:par>
                              <p:par>
                                <p:cTn fill="hold" id="53" nodeType="withEffect" presetClass="entr" presetID="3" presetSubtype="10">
                                  <p:stCondLst>
                                    <p:cond delay="0"/>
                                  </p:stCondLst>
                                  <p:childTnLst>
                                    <p:set>
                                      <p:cBhvr>
                                        <p:cTn dur="1" fill="hold" id="54">
                                          <p:stCondLst>
                                            <p:cond delay="0"/>
                                          </p:stCondLst>
                                        </p:cTn>
                                        <p:tgtEl>
                                          <p:spTgt spid="1049634">
                                            <p:txEl>
                                              <p:charRg st="264" end="303"/>
                                            </p:txEl>
                                          </p:spTgt>
                                        </p:tgtEl>
                                        <p:attrNameLst>
                                          <p:attrName>style.visibility</p:attrName>
                                        </p:attrNameLst>
                                      </p:cBhvr>
                                      <p:to>
                                        <p:strVal val="visible"/>
                                      </p:to>
                                    </p:set>
                                    <p:animEffect transition="in" filter="blinds(horizontal)">
                                      <p:cBhvr>
                                        <p:cTn dur="500" id="55"/>
                                        <p:tgtEl>
                                          <p:spTgt spid="1049634">
                                            <p:txEl>
                                              <p:charRg st="264" end="3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showMasterSp="1">
  <p:cSld>
    <p:spTree>
      <p:nvGrpSpPr>
        <p:cNvPr id="419" name=""/>
        <p:cNvGrpSpPr/>
        <p:nvPr/>
      </p:nvGrpSpPr>
      <p:grpSpPr>
        <a:xfrm rot="0">
          <a:off x="0" y="0"/>
          <a:ext cx="0" cy="0"/>
          <a:chOff x="0" y="0"/>
          <a:chExt cx="0" cy="0"/>
        </a:xfrm>
      </p:grpSpPr>
      <p:sp>
        <p:nvSpPr>
          <p:cNvPr id="1049638" name="标题 385025"/>
          <p:cNvSpPr/>
          <p:nvPr>
            <p:ph type="title" sz="full" idx="0"/>
          </p:nvPr>
        </p:nvSpPr>
        <p:spPr>
          <a:xfrm rot="0">
            <a:off x="11541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sz="4000" lang="en-US"/>
              <a:t>6.1 </a:t>
            </a:r>
            <a:r>
              <a:rPr altLang="en-US" sz="4000" lang="zh-CN"/>
              <a:t>多项式</a:t>
            </a:r>
            <a:r>
              <a:rPr altLang="zh-CN" sz="4000" lang="en-US"/>
              <a:t>(polynomial)</a:t>
            </a:r>
          </a:p>
        </p:txBody>
      </p:sp>
      <p:sp>
        <p:nvSpPr>
          <p:cNvPr id="1049639" name="文本占位符 385026"/>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sz="2800" lang="zh-CN"/>
              <a:t>问题：编写一个多项式加法运算的函数文件</a:t>
            </a:r>
          </a:p>
          <a:p>
            <a:pPr eaLnBrk="1" hangingPunct="1" latinLnBrk="1" lvl="0"/>
            <a:r>
              <a:rPr altLang="en-US" sz="2800" lang="zh-CN"/>
              <a:t>明确需求</a:t>
            </a:r>
          </a:p>
          <a:p>
            <a:pPr eaLnBrk="1" hangingPunct="1" latinLnBrk="1" lvl="1"/>
            <a:r>
              <a:rPr altLang="zh-CN" sz="2400" lang="en-US"/>
              <a:t>定义一个函数，需要有两个输入参数（比如：p1</a:t>
            </a:r>
            <a:r>
              <a:rPr altLang="en-US" sz="2400" lang="zh-CN"/>
              <a:t>、</a:t>
            </a:r>
            <a:r>
              <a:rPr altLang="zh-CN" sz="2400" lang="en-US"/>
              <a:t>p2</a:t>
            </a:r>
            <a:r>
              <a:rPr altLang="en-US" sz="2400" lang="zh-CN"/>
              <a:t>），一个输出参数</a:t>
            </a:r>
            <a:r>
              <a:rPr altLang="zh-CN" sz="2400" lang="en-US"/>
              <a:t>p_out</a:t>
            </a:r>
            <a:r>
              <a:rPr altLang="en-US" sz="2400" lang="zh-CN"/>
              <a:t>。</a:t>
            </a:r>
          </a:p>
          <a:p>
            <a:pPr eaLnBrk="1" hangingPunct="1" latinLnBrk="1" lvl="2"/>
            <a:r>
              <a:rPr altLang="zh-CN" sz="2000" lang="en-US"/>
              <a:t>p1</a:t>
            </a:r>
            <a:r>
              <a:rPr altLang="en-US" sz="2000" lang="zh-CN"/>
              <a:t>、</a:t>
            </a:r>
            <a:r>
              <a:rPr altLang="zh-CN" sz="2000" lang="en-US"/>
              <a:t>p2</a:t>
            </a:r>
            <a:r>
              <a:rPr altLang="en-US" sz="2000" lang="zh-CN"/>
              <a:t>表示两个待计算的多项式。</a:t>
            </a:r>
          </a:p>
          <a:p>
            <a:pPr eaLnBrk="1" hangingPunct="1" latinLnBrk="1" lvl="2"/>
            <a:r>
              <a:rPr altLang="zh-CN" sz="2000" lang="en-US"/>
              <a:t>p_out</a:t>
            </a:r>
            <a:r>
              <a:rPr altLang="en-US" sz="2000" lang="zh-CN"/>
              <a:t>表示两个多项式的求和结果</a:t>
            </a:r>
          </a:p>
          <a:p>
            <a:pPr eaLnBrk="1" hangingPunct="1" latinLnBrk="1" lvl="1"/>
            <a:r>
              <a:rPr altLang="en-US" sz="2400" lang="zh-CN"/>
              <a:t>函数的内部处理</a:t>
            </a:r>
          </a:p>
          <a:p>
            <a:pPr eaLnBrk="1" hangingPunct="1" latinLnBrk="1" lvl="2"/>
            <a:r>
              <a:rPr altLang="zh-CN" sz="2000" lang="en-US"/>
              <a:t>如p1</a:t>
            </a:r>
            <a:r>
              <a:rPr altLang="en-US" sz="2000" lang="zh-CN"/>
              <a:t>、</a:t>
            </a:r>
            <a:r>
              <a:rPr altLang="zh-CN" sz="2000" lang="en-US"/>
              <a:t>p2</a:t>
            </a:r>
            <a:r>
              <a:rPr altLang="en-US" sz="2000" lang="zh-CN"/>
              <a:t>两参数大小相等，则直接相加</a:t>
            </a:r>
            <a:r>
              <a:rPr altLang="zh-CN" sz="2000" lang="en-US"/>
              <a:t>: p_out=p1+p2</a:t>
            </a:r>
          </a:p>
          <a:p>
            <a:pPr eaLnBrk="1" hangingPunct="1" latinLnBrk="1" lvl="2"/>
            <a:r>
              <a:rPr altLang="en-US" sz="2000" lang="zh-CN"/>
              <a:t>如</a:t>
            </a:r>
            <a:r>
              <a:rPr altLang="zh-CN" sz="2000" lang="en-US"/>
              <a:t>p1</a:t>
            </a:r>
            <a:r>
              <a:rPr altLang="en-US" sz="2000" lang="zh-CN"/>
              <a:t>、</a:t>
            </a:r>
            <a:r>
              <a:rPr altLang="zh-CN" sz="2000" lang="en-US"/>
              <a:t>p2</a:t>
            </a:r>
            <a:r>
              <a:rPr altLang="en-US" sz="2000" lang="zh-CN"/>
              <a:t>两参数大小不等：</a:t>
            </a:r>
          </a:p>
          <a:p>
            <a:pPr eaLnBrk="1" hangingPunct="1" latinLnBrk="1" lvl="3"/>
            <a:r>
              <a:rPr altLang="zh-CN" sz="1800" lang="en-US"/>
              <a:t>If length(p1)&gt;length(p2)</a:t>
            </a:r>
          </a:p>
          <a:p>
            <a:pPr eaLnBrk="1" hangingPunct="1" latinLnBrk="1" lvl="4"/>
            <a:r>
              <a:rPr altLang="en-US" sz="1800" lang="zh-CN"/>
              <a:t>P2前面要补</a:t>
            </a:r>
            <a:r>
              <a:rPr altLang="zh-CN" sz="1800" lang="en-US"/>
              <a:t>0</a:t>
            </a:r>
            <a:r>
              <a:rPr altLang="en-US" sz="1800" lang="zh-CN"/>
              <a:t>元素，使</a:t>
            </a:r>
            <a:r>
              <a:rPr altLang="zh-CN" sz="1800" lang="en-US"/>
              <a:t>p1</a:t>
            </a:r>
            <a:r>
              <a:rPr altLang="en-US" sz="1800" lang="zh-CN"/>
              <a:t>、</a:t>
            </a:r>
            <a:r>
              <a:rPr altLang="zh-CN" sz="1800" lang="en-US"/>
              <a:t>p2</a:t>
            </a:r>
            <a:r>
              <a:rPr altLang="en-US" sz="1800" lang="zh-CN"/>
              <a:t>两参数大小相等</a:t>
            </a:r>
          </a:p>
          <a:p>
            <a:pPr eaLnBrk="1" hangingPunct="1" latinLnBrk="1" lvl="3"/>
            <a:r>
              <a:rPr altLang="en-US" sz="1800" lang="zh-CN"/>
              <a:t>否则</a:t>
            </a:r>
          </a:p>
          <a:p>
            <a:pPr eaLnBrk="1" hangingPunct="1" latinLnBrk="1" lvl="4"/>
            <a:r>
              <a:rPr altLang="zh-CN" sz="1800" lang="en-US"/>
              <a:t>P1</a:t>
            </a:r>
            <a:r>
              <a:rPr altLang="en-US" sz="1800" lang="zh-CN"/>
              <a:t>前面要补</a:t>
            </a:r>
            <a:r>
              <a:rPr altLang="zh-CN" sz="1800" lang="en-US"/>
              <a:t>0</a:t>
            </a:r>
            <a:r>
              <a:rPr altLang="en-US" sz="1800" lang="zh-CN"/>
              <a:t>元素，使</a:t>
            </a:r>
            <a:r>
              <a:rPr altLang="zh-CN" sz="1800" lang="en-US"/>
              <a:t>p1</a:t>
            </a:r>
            <a:r>
              <a:rPr altLang="en-US" sz="1800" lang="zh-CN"/>
              <a:t>、</a:t>
            </a:r>
            <a:r>
              <a:rPr altLang="zh-CN" sz="1800" lang="en-US"/>
              <a:t>p2</a:t>
            </a:r>
            <a:r>
              <a:rPr altLang="en-US" sz="1800" lang="zh-CN"/>
              <a:t>两参数大小相等</a:t>
            </a:r>
          </a:p>
        </p:txBody>
      </p:sp>
      <p:sp>
        <p:nvSpPr>
          <p:cNvPr id="1049640"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641"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642"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171</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639">
                                            <p:txEl>
                                              <p:charRg st="0" end="20"/>
                                            </p:txEl>
                                          </p:spTgt>
                                        </p:tgtEl>
                                        <p:attrNameLst>
                                          <p:attrName>style.visibility</p:attrName>
                                        </p:attrNameLst>
                                      </p:cBhvr>
                                      <p:to>
                                        <p:strVal val="visible"/>
                                      </p:to>
                                    </p:set>
                                    <p:animEffect transition="in" filter="blinds(horizontal)">
                                      <p:cBhvr>
                                        <p:cTn dur="500" id="7"/>
                                        <p:tgtEl>
                                          <p:spTgt spid="1049639">
                                            <p:txEl>
                                              <p:charRg st="0" end="20"/>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22" presetSubtype="4">
                                  <p:stCondLst>
                                    <p:cond delay="0"/>
                                  </p:stCondLst>
                                  <p:childTnLst>
                                    <p:set>
                                      <p:cBhvr>
                                        <p:cTn dur="1" fill="hold" id="11">
                                          <p:stCondLst>
                                            <p:cond delay="0"/>
                                          </p:stCondLst>
                                        </p:cTn>
                                        <p:tgtEl>
                                          <p:spTgt spid="1049639">
                                            <p:txEl>
                                              <p:charRg st="20" end="25"/>
                                            </p:txEl>
                                          </p:spTgt>
                                        </p:tgtEl>
                                        <p:attrNameLst>
                                          <p:attrName>style.visibility</p:attrName>
                                        </p:attrNameLst>
                                      </p:cBhvr>
                                      <p:to>
                                        <p:strVal val="visible"/>
                                      </p:to>
                                    </p:set>
                                    <p:animEffect transition="in" filter="wipe(down)">
                                      <p:cBhvr>
                                        <p:cTn dur="500" id="12"/>
                                        <p:tgtEl>
                                          <p:spTgt spid="1049639">
                                            <p:txEl>
                                              <p:charRg st="20" end="25"/>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9639">
                                            <p:txEl>
                                              <p:charRg st="25" end="65"/>
                                            </p:txEl>
                                          </p:spTgt>
                                        </p:tgtEl>
                                        <p:attrNameLst>
                                          <p:attrName>style.visibility</p:attrName>
                                        </p:attrNameLst>
                                      </p:cBhvr>
                                      <p:to>
                                        <p:strVal val="visible"/>
                                      </p:to>
                                    </p:set>
                                    <p:animEffect transition="in" filter="blinds(horizontal)">
                                      <p:cBhvr>
                                        <p:cTn dur="500" id="17"/>
                                        <p:tgtEl>
                                          <p:spTgt spid="1049639">
                                            <p:txEl>
                                              <p:charRg st="25" end="65"/>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3" presetSubtype="10">
                                  <p:stCondLst>
                                    <p:cond delay="0"/>
                                  </p:stCondLst>
                                  <p:childTnLst>
                                    <p:set>
                                      <p:cBhvr>
                                        <p:cTn dur="1" fill="hold" id="21">
                                          <p:stCondLst>
                                            <p:cond delay="0"/>
                                          </p:stCondLst>
                                        </p:cTn>
                                        <p:tgtEl>
                                          <p:spTgt spid="1049639">
                                            <p:txEl>
                                              <p:charRg st="65" end="83"/>
                                            </p:txEl>
                                          </p:spTgt>
                                        </p:tgtEl>
                                        <p:attrNameLst>
                                          <p:attrName>style.visibility</p:attrName>
                                        </p:attrNameLst>
                                      </p:cBhvr>
                                      <p:to>
                                        <p:strVal val="visible"/>
                                      </p:to>
                                    </p:set>
                                    <p:animEffect transition="in" filter="blinds(horizontal)">
                                      <p:cBhvr>
                                        <p:cTn dur="500" id="22"/>
                                        <p:tgtEl>
                                          <p:spTgt spid="1049639">
                                            <p:txEl>
                                              <p:charRg st="65" end="83"/>
                                            </p:txEl>
                                          </p:spTgt>
                                        </p:tgtEl>
                                      </p:cBhvr>
                                    </p:animEffect>
                                  </p:childTnLst>
                                </p:cTn>
                              </p:par>
                              <p:par>
                                <p:cTn fill="hold" id="23" nodeType="withEffect" presetClass="entr" presetID="3" presetSubtype="10">
                                  <p:stCondLst>
                                    <p:cond delay="0"/>
                                  </p:stCondLst>
                                  <p:childTnLst>
                                    <p:set>
                                      <p:cBhvr>
                                        <p:cTn dur="1" fill="hold" id="24">
                                          <p:stCondLst>
                                            <p:cond delay="0"/>
                                          </p:stCondLst>
                                        </p:cTn>
                                        <p:tgtEl>
                                          <p:spTgt spid="1049639">
                                            <p:txEl>
                                              <p:charRg st="83" end="101"/>
                                            </p:txEl>
                                          </p:spTgt>
                                        </p:tgtEl>
                                        <p:attrNameLst>
                                          <p:attrName>style.visibility</p:attrName>
                                        </p:attrNameLst>
                                      </p:cBhvr>
                                      <p:to>
                                        <p:strVal val="visible"/>
                                      </p:to>
                                    </p:set>
                                    <p:animEffect transition="in" filter="blinds(horizontal)">
                                      <p:cBhvr>
                                        <p:cTn dur="500" id="25"/>
                                        <p:tgtEl>
                                          <p:spTgt spid="1049639">
                                            <p:txEl>
                                              <p:charRg st="83" end="101"/>
                                            </p:txEl>
                                          </p:spTgt>
                                        </p:tgtEl>
                                      </p:cBhvr>
                                    </p:animEffect>
                                  </p:childTnLst>
                                </p:cTn>
                              </p:par>
                            </p:childTnLst>
                          </p:cTn>
                        </p:par>
                      </p:childTnLst>
                    </p:cTn>
                  </p:par>
                  <p:par>
                    <p:cTn fill="hold" id="26" nodeType="clickPar">
                      <p:stCondLst>
                        <p:cond delay="indefinite"/>
                      </p:stCondLst>
                      <p:childTnLst>
                        <p:par>
                          <p:cTn fill="hold" id="27" nodeType="withGroup">
                            <p:stCondLst>
                              <p:cond delay="0"/>
                            </p:stCondLst>
                            <p:childTnLst>
                              <p:par>
                                <p:cTn fill="hold" id="28" nodeType="clickEffect" presetClass="entr" presetID="3" presetSubtype="10">
                                  <p:stCondLst>
                                    <p:cond delay="0"/>
                                  </p:stCondLst>
                                  <p:childTnLst>
                                    <p:set>
                                      <p:cBhvr>
                                        <p:cTn dur="1" fill="hold" id="29">
                                          <p:stCondLst>
                                            <p:cond delay="0"/>
                                          </p:stCondLst>
                                        </p:cTn>
                                        <p:tgtEl>
                                          <p:spTgt spid="1049639">
                                            <p:txEl>
                                              <p:charRg st="101" end="109"/>
                                            </p:txEl>
                                          </p:spTgt>
                                        </p:tgtEl>
                                        <p:attrNameLst>
                                          <p:attrName>style.visibility</p:attrName>
                                        </p:attrNameLst>
                                      </p:cBhvr>
                                      <p:to>
                                        <p:strVal val="visible"/>
                                      </p:to>
                                    </p:set>
                                    <p:animEffect transition="in" filter="blinds(horizontal)">
                                      <p:cBhvr>
                                        <p:cTn dur="500" id="30"/>
                                        <p:tgtEl>
                                          <p:spTgt spid="1049639">
                                            <p:txEl>
                                              <p:charRg st="101" end="109"/>
                                            </p:txEl>
                                          </p:spTgt>
                                        </p:tgtEl>
                                      </p:cBhvr>
                                    </p:animEffect>
                                  </p:childTnLst>
                                </p:cTn>
                              </p:par>
                            </p:childTnLst>
                          </p:cTn>
                        </p:par>
                      </p:childTnLst>
                    </p:cTn>
                  </p:par>
                  <p:par>
                    <p:cTn fill="hold" id="31" nodeType="clickPar">
                      <p:stCondLst>
                        <p:cond delay="indefinite"/>
                      </p:stCondLst>
                      <p:childTnLst>
                        <p:par>
                          <p:cTn fill="hold" id="32" nodeType="withGroup">
                            <p:stCondLst>
                              <p:cond delay="0"/>
                            </p:stCondLst>
                            <p:childTnLst>
                              <p:par>
                                <p:cTn fill="hold" id="33" nodeType="clickEffect" presetClass="entr" presetID="3" presetSubtype="10">
                                  <p:stCondLst>
                                    <p:cond delay="0"/>
                                  </p:stCondLst>
                                  <p:childTnLst>
                                    <p:set>
                                      <p:cBhvr>
                                        <p:cTn dur="1" fill="hold" id="34">
                                          <p:stCondLst>
                                            <p:cond delay="0"/>
                                          </p:stCondLst>
                                        </p:cTn>
                                        <p:tgtEl>
                                          <p:spTgt spid="1049639">
                                            <p:txEl>
                                              <p:charRg st="109" end="142"/>
                                            </p:txEl>
                                          </p:spTgt>
                                        </p:tgtEl>
                                        <p:attrNameLst>
                                          <p:attrName>style.visibility</p:attrName>
                                        </p:attrNameLst>
                                      </p:cBhvr>
                                      <p:to>
                                        <p:strVal val="visible"/>
                                      </p:to>
                                    </p:set>
                                    <p:animEffect transition="in" filter="blinds(horizontal)">
                                      <p:cBhvr>
                                        <p:cTn dur="500" id="35"/>
                                        <p:tgtEl>
                                          <p:spTgt spid="1049639">
                                            <p:txEl>
                                              <p:charRg st="109" end="142"/>
                                            </p:txEl>
                                          </p:spTgt>
                                        </p:tgtEl>
                                      </p:cBhvr>
                                    </p:animEffect>
                                  </p:childTnLst>
                                </p:cTn>
                              </p:par>
                            </p:childTnLst>
                          </p:cTn>
                        </p:par>
                      </p:childTnLst>
                    </p:cTn>
                  </p:par>
                  <p:par>
                    <p:cTn fill="hold" id="36" nodeType="clickPar">
                      <p:stCondLst>
                        <p:cond delay="indefinite"/>
                      </p:stCondLst>
                      <p:childTnLst>
                        <p:par>
                          <p:cTn fill="hold" id="37" nodeType="withGroup">
                            <p:stCondLst>
                              <p:cond delay="0"/>
                            </p:stCondLst>
                            <p:childTnLst>
                              <p:par>
                                <p:cTn fill="hold" id="38" nodeType="clickEffect" presetClass="entr" presetID="3" presetSubtype="10">
                                  <p:stCondLst>
                                    <p:cond delay="0"/>
                                  </p:stCondLst>
                                  <p:childTnLst>
                                    <p:set>
                                      <p:cBhvr>
                                        <p:cTn dur="1" fill="hold" id="39">
                                          <p:stCondLst>
                                            <p:cond delay="0"/>
                                          </p:stCondLst>
                                        </p:cTn>
                                        <p:tgtEl>
                                          <p:spTgt spid="1049639">
                                            <p:txEl>
                                              <p:charRg st="142" end="157"/>
                                            </p:txEl>
                                          </p:spTgt>
                                        </p:tgtEl>
                                        <p:attrNameLst>
                                          <p:attrName>style.visibility</p:attrName>
                                        </p:attrNameLst>
                                      </p:cBhvr>
                                      <p:to>
                                        <p:strVal val="visible"/>
                                      </p:to>
                                    </p:set>
                                    <p:animEffect transition="in" filter="blinds(horizontal)">
                                      <p:cBhvr>
                                        <p:cTn dur="500" id="40"/>
                                        <p:tgtEl>
                                          <p:spTgt spid="1049639">
                                            <p:txEl>
                                              <p:charRg st="142" end="157"/>
                                            </p:txEl>
                                          </p:spTgt>
                                        </p:tgtEl>
                                      </p:cBhvr>
                                    </p:animEffect>
                                  </p:childTnLst>
                                </p:cTn>
                              </p:par>
                            </p:childTnLst>
                          </p:cTn>
                        </p:par>
                      </p:childTnLst>
                    </p:cTn>
                  </p:par>
                  <p:par>
                    <p:cTn fill="hold" id="41" nodeType="clickPar">
                      <p:stCondLst>
                        <p:cond delay="indefinite"/>
                      </p:stCondLst>
                      <p:childTnLst>
                        <p:par>
                          <p:cTn fill="hold" id="42" nodeType="withGroup">
                            <p:stCondLst>
                              <p:cond delay="0"/>
                            </p:stCondLst>
                            <p:childTnLst>
                              <p:par>
                                <p:cTn fill="hold" id="43" nodeType="clickEffect" presetClass="entr" presetID="3" presetSubtype="10">
                                  <p:stCondLst>
                                    <p:cond delay="0"/>
                                  </p:stCondLst>
                                  <p:childTnLst>
                                    <p:set>
                                      <p:cBhvr>
                                        <p:cTn dur="1" fill="hold" id="44">
                                          <p:stCondLst>
                                            <p:cond delay="0"/>
                                          </p:stCondLst>
                                        </p:cTn>
                                        <p:tgtEl>
                                          <p:spTgt spid="1049639">
                                            <p:txEl>
                                              <p:charRg st="157" end="182"/>
                                            </p:txEl>
                                          </p:spTgt>
                                        </p:tgtEl>
                                        <p:attrNameLst>
                                          <p:attrName>style.visibility</p:attrName>
                                        </p:attrNameLst>
                                      </p:cBhvr>
                                      <p:to>
                                        <p:strVal val="visible"/>
                                      </p:to>
                                    </p:set>
                                    <p:animEffect transition="in" filter="blinds(horizontal)">
                                      <p:cBhvr>
                                        <p:cTn dur="500" id="45"/>
                                        <p:tgtEl>
                                          <p:spTgt spid="1049639">
                                            <p:txEl>
                                              <p:charRg st="157" end="182"/>
                                            </p:txEl>
                                          </p:spTgt>
                                        </p:tgtEl>
                                      </p:cBhvr>
                                    </p:animEffect>
                                  </p:childTnLst>
                                </p:cTn>
                              </p:par>
                              <p:par>
                                <p:cTn fill="hold" id="46" nodeType="withEffect" presetClass="entr" presetID="3" presetSubtype="10">
                                  <p:stCondLst>
                                    <p:cond delay="0"/>
                                  </p:stCondLst>
                                  <p:childTnLst>
                                    <p:set>
                                      <p:cBhvr>
                                        <p:cTn dur="1" fill="hold" id="47">
                                          <p:stCondLst>
                                            <p:cond delay="0"/>
                                          </p:stCondLst>
                                        </p:cTn>
                                        <p:tgtEl>
                                          <p:spTgt spid="1049639">
                                            <p:txEl>
                                              <p:charRg st="182" end="206"/>
                                            </p:txEl>
                                          </p:spTgt>
                                        </p:tgtEl>
                                        <p:attrNameLst>
                                          <p:attrName>style.visibility</p:attrName>
                                        </p:attrNameLst>
                                      </p:cBhvr>
                                      <p:to>
                                        <p:strVal val="visible"/>
                                      </p:to>
                                    </p:set>
                                    <p:animEffect transition="in" filter="blinds(horizontal)">
                                      <p:cBhvr>
                                        <p:cTn dur="500" id="48"/>
                                        <p:tgtEl>
                                          <p:spTgt spid="1049639">
                                            <p:txEl>
                                              <p:charRg st="182" end="206"/>
                                            </p:txEl>
                                          </p:spTgt>
                                        </p:tgtEl>
                                      </p:cBhvr>
                                    </p:animEffect>
                                  </p:childTnLst>
                                </p:cTn>
                              </p:par>
                            </p:childTnLst>
                          </p:cTn>
                        </p:par>
                      </p:childTnLst>
                    </p:cTn>
                  </p:par>
                  <p:par>
                    <p:cTn fill="hold" id="49" nodeType="clickPar">
                      <p:stCondLst>
                        <p:cond delay="indefinite"/>
                      </p:stCondLst>
                      <p:childTnLst>
                        <p:par>
                          <p:cTn fill="hold" id="50" nodeType="withGroup">
                            <p:stCondLst>
                              <p:cond delay="0"/>
                            </p:stCondLst>
                            <p:childTnLst>
                              <p:par>
                                <p:cTn fill="hold" id="51" nodeType="clickEffect" presetClass="entr" presetID="3" presetSubtype="10">
                                  <p:stCondLst>
                                    <p:cond delay="0"/>
                                  </p:stCondLst>
                                  <p:childTnLst>
                                    <p:set>
                                      <p:cBhvr>
                                        <p:cTn dur="1" fill="hold" id="52">
                                          <p:stCondLst>
                                            <p:cond delay="0"/>
                                          </p:stCondLst>
                                        </p:cTn>
                                        <p:tgtEl>
                                          <p:spTgt spid="1049639">
                                            <p:txEl>
                                              <p:charRg st="206" end="209"/>
                                            </p:txEl>
                                          </p:spTgt>
                                        </p:tgtEl>
                                        <p:attrNameLst>
                                          <p:attrName>style.visibility</p:attrName>
                                        </p:attrNameLst>
                                      </p:cBhvr>
                                      <p:to>
                                        <p:strVal val="visible"/>
                                      </p:to>
                                    </p:set>
                                    <p:animEffect transition="in" filter="blinds(horizontal)">
                                      <p:cBhvr>
                                        <p:cTn dur="500" id="53"/>
                                        <p:tgtEl>
                                          <p:spTgt spid="1049639">
                                            <p:txEl>
                                              <p:charRg st="206" end="209"/>
                                            </p:txEl>
                                          </p:spTgt>
                                        </p:tgtEl>
                                      </p:cBhvr>
                                    </p:animEffect>
                                  </p:childTnLst>
                                </p:cTn>
                              </p:par>
                              <p:par>
                                <p:cTn fill="hold" id="54" nodeType="withEffect" presetClass="entr" presetID="3" presetSubtype="10">
                                  <p:stCondLst>
                                    <p:cond delay="0"/>
                                  </p:stCondLst>
                                  <p:childTnLst>
                                    <p:set>
                                      <p:cBhvr>
                                        <p:cTn dur="1" fill="hold" id="55">
                                          <p:stCondLst>
                                            <p:cond delay="0"/>
                                          </p:stCondLst>
                                        </p:cTn>
                                        <p:tgtEl>
                                          <p:spTgt spid="1049639">
                                            <p:txEl>
                                              <p:charRg st="209" end="233"/>
                                            </p:txEl>
                                          </p:spTgt>
                                        </p:tgtEl>
                                        <p:attrNameLst>
                                          <p:attrName>style.visibility</p:attrName>
                                        </p:attrNameLst>
                                      </p:cBhvr>
                                      <p:to>
                                        <p:strVal val="visible"/>
                                      </p:to>
                                    </p:set>
                                    <p:animEffect transition="in" filter="blinds(horizontal)">
                                      <p:cBhvr>
                                        <p:cTn dur="500" id="56"/>
                                        <p:tgtEl>
                                          <p:spTgt spid="1049639">
                                            <p:txEl>
                                              <p:charRg st="209" end="2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showMasterSp="1">
  <p:cSld>
    <p:spTree>
      <p:nvGrpSpPr>
        <p:cNvPr id="420" name=""/>
        <p:cNvGrpSpPr/>
        <p:nvPr/>
      </p:nvGrpSpPr>
      <p:grpSpPr>
        <a:xfrm rot="0">
          <a:off x="0" y="0"/>
          <a:ext cx="0" cy="0"/>
          <a:chOff x="0" y="0"/>
          <a:chExt cx="0" cy="0"/>
        </a:xfrm>
      </p:grpSpPr>
      <p:sp>
        <p:nvSpPr>
          <p:cNvPr id="1049643" name="矩形 386049"/>
          <p:cNvSpPr/>
          <p:nvPr/>
        </p:nvSpPr>
        <p:spPr>
          <a:xfrm rot="0">
            <a:off x="900112" y="1736725"/>
            <a:ext cx="7634287" cy="4176712"/>
          </a:xfrm>
          <a:prstGeom prst="rect"/>
          <a:solidFill>
            <a:schemeClr val="lt1"/>
          </a:solidFill>
          <a:ln w="9525" cap="flat" cmpd="sng">
            <a:solidFill>
              <a:schemeClr val="accent2">
                <a:alpha val="100000"/>
              </a:schemeClr>
            </a:solidFill>
            <a:prstDash val="dash"/>
            <a:round/>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Font typeface="Arial" pitchFamily="34" charset="0"/>
              <a:buNone/>
            </a:pPr>
            <a:endParaRPr altLang="en-US" sz="1800" lang="zh-CN">
              <a:latin typeface="Arial" pitchFamily="34" charset="0"/>
            </a:endParaRPr>
          </a:p>
        </p:txBody>
      </p:sp>
      <p:sp>
        <p:nvSpPr>
          <p:cNvPr id="1049644" name="标题 386050"/>
          <p:cNvSpPr/>
          <p:nvPr>
            <p:ph type="title" sz="full" idx="0"/>
          </p:nvPr>
        </p:nvSpPr>
        <p:spPr>
          <a:xfrm rot="0">
            <a:off x="1173162" y="-33337"/>
            <a:ext cx="7791450"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sz="4000" lang="en-US"/>
              <a:t>6.1 </a:t>
            </a:r>
            <a:r>
              <a:rPr altLang="en-US" sz="4000" lang="zh-CN"/>
              <a:t>多项式</a:t>
            </a:r>
            <a:r>
              <a:rPr altLang="zh-CN" sz="4000" lang="en-US"/>
              <a:t>(polynomial)</a:t>
            </a:r>
          </a:p>
        </p:txBody>
      </p:sp>
      <p:sp>
        <p:nvSpPr>
          <p:cNvPr id="1049645" name="文本占位符 386051"/>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90000"/>
              </a:lnSpc>
            </a:pPr>
            <a:r>
              <a:rPr altLang="en-US" sz="2800" lang="zh-CN"/>
              <a:t>函数文件的编写</a:t>
            </a:r>
          </a:p>
          <a:p>
            <a:pPr eaLnBrk="1" hangingPunct="1" latinLnBrk="1" lvl="1">
              <a:spcBef>
                <a:spcPct val="60000"/>
              </a:spcBef>
              <a:buNone/>
            </a:pPr>
            <a:r>
              <a:rPr altLang="zh-CN" sz="2000" lang="en-US"/>
              <a:t>function p_out=poly_sum(p1, p2)</a:t>
            </a:r>
          </a:p>
          <a:p>
            <a:pPr eaLnBrk="1" hangingPunct="1" latinLnBrk="1" lvl="1">
              <a:buNone/>
            </a:pPr>
            <a:r>
              <a:rPr altLang="zh-CN" sz="2000" lang="en-US">
                <a:solidFill>
                  <a:srgbClr val="008000"/>
                </a:solidFill>
              </a:rPr>
              <a:t>% calculate the sum of two polynomials</a:t>
            </a:r>
            <a:r>
              <a:rPr altLang="zh-CN" sz="2000" lang="en-US"/>
              <a:t> </a:t>
            </a:r>
          </a:p>
          <a:p>
            <a:pPr eaLnBrk="1" hangingPunct="1" latinLnBrk="1" lvl="1">
              <a:buNone/>
            </a:pPr>
            <a:r>
              <a:rPr altLang="zh-CN" sz="2000" lang="en-US"/>
              <a:t> </a:t>
            </a:r>
          </a:p>
          <a:p>
            <a:pPr eaLnBrk="1" hangingPunct="1" latinLnBrk="1" lvl="1">
              <a:buNone/>
            </a:pPr>
            <a:r>
              <a:rPr altLang="zh-CN" sz="2000" lang="en-US"/>
              <a:t>if length(p1)==length(p2)</a:t>
            </a:r>
          </a:p>
          <a:p>
            <a:pPr eaLnBrk="1" hangingPunct="1" latinLnBrk="1" lvl="1">
              <a:buNone/>
            </a:pPr>
            <a:r>
              <a:rPr altLang="zh-CN" sz="2000" lang="en-US"/>
              <a:t>    p_out=p1+p2;</a:t>
            </a:r>
          </a:p>
          <a:p>
            <a:pPr eaLnBrk="1" hangingPunct="1" latinLnBrk="1" lvl="1">
              <a:buNone/>
            </a:pPr>
            <a:r>
              <a:rPr altLang="zh-CN" sz="2000" lang="en-US"/>
              <a:t>elseif length(p1)&gt;length(p2)</a:t>
            </a:r>
          </a:p>
          <a:p>
            <a:pPr eaLnBrk="1" hangingPunct="1" latinLnBrk="1" lvl="1">
              <a:buNone/>
            </a:pPr>
            <a:r>
              <a:rPr altLang="zh-CN" sz="2000" lang="en-US"/>
              <a:t>    p2=[zeros(1,length(p1)-length(p2)), p2];</a:t>
            </a:r>
          </a:p>
          <a:p>
            <a:pPr eaLnBrk="1" hangingPunct="1" latinLnBrk="1" lvl="1">
              <a:buNone/>
            </a:pPr>
            <a:r>
              <a:rPr altLang="zh-CN" sz="2000" lang="en-US"/>
              <a:t>    p_out=p1+p2;</a:t>
            </a:r>
          </a:p>
          <a:p>
            <a:pPr eaLnBrk="1" hangingPunct="1" latinLnBrk="1" lvl="1">
              <a:buNone/>
            </a:pPr>
            <a:r>
              <a:rPr altLang="zh-CN" sz="2000" lang="en-US"/>
              <a:t>else</a:t>
            </a:r>
          </a:p>
          <a:p>
            <a:pPr eaLnBrk="1" hangingPunct="1" latinLnBrk="1" lvl="1">
              <a:buNone/>
            </a:pPr>
            <a:r>
              <a:rPr altLang="zh-CN" sz="2000" lang="en-US"/>
              <a:t>    p1=[zeros(1,length(p2)-length(p1)), p1];</a:t>
            </a:r>
          </a:p>
          <a:p>
            <a:pPr eaLnBrk="1" hangingPunct="1" latinLnBrk="1" lvl="1">
              <a:buNone/>
            </a:pPr>
            <a:r>
              <a:rPr altLang="zh-CN" sz="2000" lang="en-US"/>
              <a:t>    p_out=p1+p2;</a:t>
            </a:r>
          </a:p>
          <a:p>
            <a:pPr eaLnBrk="1" hangingPunct="1" latinLnBrk="1" lvl="1">
              <a:buNone/>
            </a:pPr>
            <a:r>
              <a:rPr altLang="zh-CN" sz="2000" lang="en-US"/>
              <a:t>end</a:t>
            </a:r>
          </a:p>
        </p:txBody>
      </p:sp>
      <p:sp>
        <p:nvSpPr>
          <p:cNvPr id="1049646"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647"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648"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172</a:t>
            </a:fld>
            <a:r>
              <a:rPr altLang="zh-CN" sz="1400" lang="en-US">
                <a:solidFill>
                  <a:schemeClr val="accent2"/>
                </a:solidFill>
              </a:rPr>
              <a:t> </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1">
  <p:cSld>
    <p:spTree>
      <p:nvGrpSpPr>
        <p:cNvPr id="421" name=""/>
        <p:cNvGrpSpPr/>
        <p:nvPr/>
      </p:nvGrpSpPr>
      <p:grpSpPr>
        <a:xfrm rot="0">
          <a:off x="0" y="0"/>
          <a:ext cx="0" cy="0"/>
          <a:chOff x="0" y="0"/>
          <a:chExt cx="0" cy="0"/>
        </a:xfrm>
      </p:grpSpPr>
      <p:sp>
        <p:nvSpPr>
          <p:cNvPr id="1049649" name="标题 387073"/>
          <p:cNvSpPr/>
          <p:nvPr>
            <p:ph type="title" sz="full" idx="0"/>
          </p:nvPr>
        </p:nvSpPr>
        <p:spPr>
          <a:xfrm rot="0">
            <a:off x="114776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sz="4000" lang="en-US"/>
              <a:t>6.1 </a:t>
            </a:r>
            <a:r>
              <a:rPr altLang="en-US" sz="4000" lang="zh-CN"/>
              <a:t>多项式</a:t>
            </a:r>
            <a:r>
              <a:rPr altLang="zh-CN" sz="4000" lang="en-US"/>
              <a:t>(polynomial)</a:t>
            </a:r>
          </a:p>
        </p:txBody>
      </p:sp>
      <p:sp>
        <p:nvSpPr>
          <p:cNvPr id="1049650" name="文本占位符 387074"/>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90000"/>
              </a:lnSpc>
            </a:pPr>
            <a:r>
              <a:rPr altLang="en-US" sz="2800" lang="zh-CN"/>
              <a:t>多项式的除法</a:t>
            </a:r>
            <a:r>
              <a:rPr altLang="zh-CN" sz="2800" lang="en-US"/>
              <a:t>(</a:t>
            </a:r>
            <a:r>
              <a:rPr altLang="zh-CN" sz="2800" lang="en-US">
                <a:solidFill>
                  <a:schemeClr val="hlink"/>
                </a:solidFill>
              </a:rPr>
              <a:t>deconv</a:t>
            </a:r>
            <a:r>
              <a:rPr altLang="en-US" sz="2800" lang="zh-CN"/>
              <a:t>)</a:t>
            </a:r>
          </a:p>
          <a:p>
            <a:pPr eaLnBrk="1" hangingPunct="1" latinLnBrk="1" lvl="0">
              <a:lnSpc>
                <a:spcPct val="90000"/>
              </a:lnSpc>
            </a:pPr>
            <a:r>
              <a:rPr altLang="en-US" sz="2800" lang="zh-CN"/>
              <a:t>举例说明：</a:t>
            </a:r>
          </a:p>
          <a:p>
            <a:pPr eaLnBrk="1" hangingPunct="1" latinLnBrk="1" lvl="1">
              <a:lnSpc>
                <a:spcPct val="90000"/>
              </a:lnSpc>
              <a:buNone/>
            </a:pPr>
            <a:r>
              <a:rPr altLang="zh-CN" sz="2400" lang="en-US"/>
              <a:t>c(x)=x</a:t>
            </a:r>
            <a:r>
              <a:rPr altLang="zh-CN" baseline="30000" sz="2400" lang="en-US"/>
              <a:t>6</a:t>
            </a:r>
            <a:r>
              <a:rPr altLang="en-US" sz="2400" lang="zh-CN"/>
              <a:t>＋</a:t>
            </a:r>
            <a:r>
              <a:rPr altLang="zh-CN" sz="2400" lang="en-US"/>
              <a:t>6x</a:t>
            </a:r>
            <a:r>
              <a:rPr altLang="zh-CN" baseline="30000" sz="2400" lang="en-US"/>
              <a:t>5</a:t>
            </a:r>
            <a:r>
              <a:rPr altLang="en-US" sz="2400" lang="zh-CN"/>
              <a:t>＋</a:t>
            </a:r>
            <a:r>
              <a:rPr altLang="zh-CN" sz="2400" lang="en-US"/>
              <a:t>20x</a:t>
            </a:r>
            <a:r>
              <a:rPr altLang="zh-CN" baseline="30000" sz="2400" lang="en-US"/>
              <a:t>4</a:t>
            </a:r>
            <a:r>
              <a:rPr altLang="en-US" sz="2400" lang="zh-CN"/>
              <a:t>＋</a:t>
            </a:r>
            <a:r>
              <a:rPr altLang="zh-CN" sz="2400" lang="en-US"/>
              <a:t>50x</a:t>
            </a:r>
            <a:r>
              <a:rPr altLang="zh-CN" baseline="30000" sz="2400" lang="en-US"/>
              <a:t>3</a:t>
            </a:r>
            <a:r>
              <a:rPr altLang="en-US" sz="2400" lang="zh-CN"/>
              <a:t>＋</a:t>
            </a:r>
            <a:r>
              <a:rPr altLang="zh-CN" sz="2400" lang="en-US"/>
              <a:t>75x</a:t>
            </a:r>
            <a:r>
              <a:rPr altLang="zh-CN" baseline="30000" sz="2400" lang="en-US"/>
              <a:t>2</a:t>
            </a:r>
            <a:r>
              <a:rPr altLang="en-US" sz="2400" lang="zh-CN"/>
              <a:t>＋</a:t>
            </a:r>
            <a:r>
              <a:rPr altLang="zh-CN" sz="2400" lang="en-US"/>
              <a:t>84x</a:t>
            </a:r>
            <a:r>
              <a:rPr altLang="en-US" sz="2400" lang="zh-CN"/>
              <a:t>＋</a:t>
            </a:r>
            <a:r>
              <a:rPr altLang="zh-CN" sz="2400" lang="en-US"/>
              <a:t>64</a:t>
            </a:r>
          </a:p>
          <a:p>
            <a:pPr eaLnBrk="1" hangingPunct="1" latinLnBrk="1" lvl="1">
              <a:lnSpc>
                <a:spcPct val="90000"/>
              </a:lnSpc>
              <a:buNone/>
            </a:pPr>
            <a:r>
              <a:rPr altLang="en-US" sz="2400" lang="zh-CN"/>
              <a:t>除以</a:t>
            </a:r>
            <a:r>
              <a:rPr altLang="zh-CN" sz="2400" lang="en-US"/>
              <a:t>b(x)= x</a:t>
            </a:r>
            <a:r>
              <a:rPr altLang="zh-CN" baseline="30000" sz="2400" lang="en-US"/>
              <a:t>3</a:t>
            </a:r>
            <a:r>
              <a:rPr altLang="en-US" sz="2400" lang="zh-CN"/>
              <a:t>＋</a:t>
            </a:r>
            <a:r>
              <a:rPr altLang="zh-CN" sz="2400" lang="en-US"/>
              <a:t>4x</a:t>
            </a:r>
            <a:r>
              <a:rPr altLang="zh-CN" baseline="30000" sz="2400" lang="en-US"/>
              <a:t>2</a:t>
            </a:r>
            <a:r>
              <a:rPr altLang="en-US" sz="2400" lang="zh-CN"/>
              <a:t>＋</a:t>
            </a:r>
            <a:r>
              <a:rPr altLang="zh-CN" sz="2400" lang="en-US"/>
              <a:t>9x</a:t>
            </a:r>
            <a:r>
              <a:rPr altLang="en-US" sz="2400" lang="zh-CN"/>
              <a:t>＋</a:t>
            </a:r>
            <a:r>
              <a:rPr altLang="zh-CN" sz="2400" lang="en-US"/>
              <a:t>16 </a:t>
            </a:r>
          </a:p>
          <a:p>
            <a:pPr eaLnBrk="1" hangingPunct="1" latinLnBrk="1" lvl="1">
              <a:lnSpc>
                <a:spcPct val="90000"/>
              </a:lnSpc>
              <a:spcBef>
                <a:spcPct val="60000"/>
              </a:spcBef>
              <a:buNone/>
            </a:pPr>
            <a:r>
              <a:rPr altLang="zh-CN" sz="2400" lang="pt-BR"/>
              <a:t>&gt;&gt; c=[1     6    20    50    75    84    64];</a:t>
            </a:r>
          </a:p>
          <a:p>
            <a:pPr eaLnBrk="1" hangingPunct="1" latinLnBrk="1" lvl="1">
              <a:lnSpc>
                <a:spcPct val="90000"/>
              </a:lnSpc>
              <a:buNone/>
            </a:pPr>
            <a:r>
              <a:rPr altLang="zh-CN" sz="2400" lang="pt-BR"/>
              <a:t>&gt;&gt; b=[1  4  9  16];</a:t>
            </a:r>
          </a:p>
          <a:p>
            <a:pPr eaLnBrk="1" hangingPunct="1" latinLnBrk="1" lvl="1">
              <a:lnSpc>
                <a:spcPct val="90000"/>
              </a:lnSpc>
              <a:buNone/>
            </a:pPr>
            <a:r>
              <a:rPr altLang="zh-CN" sz="2400" lang="pt-BR"/>
              <a:t>&gt;&gt;  [q , r]=</a:t>
            </a:r>
            <a:r>
              <a:rPr altLang="zh-CN" sz="2400" lang="pt-BR">
                <a:solidFill>
                  <a:schemeClr val="hlink"/>
                </a:solidFill>
              </a:rPr>
              <a:t>deconv</a:t>
            </a:r>
            <a:r>
              <a:rPr altLang="zh-CN" sz="2400" lang="pt-BR"/>
              <a:t>(c , b)</a:t>
            </a:r>
          </a:p>
          <a:p>
            <a:pPr eaLnBrk="1" hangingPunct="1" latinLnBrk="1" lvl="1">
              <a:lnSpc>
                <a:spcPct val="90000"/>
              </a:lnSpc>
              <a:buNone/>
            </a:pPr>
            <a:r>
              <a:rPr altLang="zh-CN" sz="2400" lang="pt-BR">
                <a:solidFill>
                  <a:srgbClr val="3039E8"/>
                </a:solidFill>
              </a:rPr>
              <a:t>q =</a:t>
            </a:r>
          </a:p>
          <a:p>
            <a:pPr eaLnBrk="1" hangingPunct="1" latinLnBrk="1" lvl="1">
              <a:lnSpc>
                <a:spcPct val="90000"/>
              </a:lnSpc>
              <a:buNone/>
            </a:pPr>
            <a:r>
              <a:rPr altLang="zh-CN" sz="2400" lang="pt-BR">
                <a:solidFill>
                  <a:srgbClr val="3039E8"/>
                </a:solidFill>
              </a:rPr>
              <a:t>     1     2     3     4</a:t>
            </a:r>
          </a:p>
          <a:p>
            <a:pPr eaLnBrk="1" hangingPunct="1" latinLnBrk="1" lvl="1">
              <a:lnSpc>
                <a:spcPct val="90000"/>
              </a:lnSpc>
              <a:buNone/>
            </a:pPr>
            <a:r>
              <a:rPr altLang="zh-CN" sz="2400" lang="pt-BR">
                <a:solidFill>
                  <a:srgbClr val="3039E8"/>
                </a:solidFill>
              </a:rPr>
              <a:t>r =</a:t>
            </a:r>
          </a:p>
          <a:p>
            <a:pPr eaLnBrk="1" hangingPunct="1" latinLnBrk="1" lvl="1">
              <a:lnSpc>
                <a:spcPct val="90000"/>
              </a:lnSpc>
              <a:buNone/>
            </a:pPr>
            <a:r>
              <a:rPr altLang="zh-CN" sz="2400" lang="pt-BR">
                <a:solidFill>
                  <a:srgbClr val="3039E8"/>
                </a:solidFill>
              </a:rPr>
              <a:t>     0     0     0     0     0     0     0</a:t>
            </a:r>
          </a:p>
        </p:txBody>
      </p:sp>
      <p:sp>
        <p:nvSpPr>
          <p:cNvPr id="1049651"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652"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653"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173</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2" presetSubtype="1">
                                  <p:stCondLst>
                                    <p:cond delay="0"/>
                                  </p:stCondLst>
                                  <p:childTnLst>
                                    <p:set>
                                      <p:cBhvr>
                                        <p:cTn dur="1" fill="hold" id="6">
                                          <p:stCondLst>
                                            <p:cond delay="0"/>
                                          </p:stCondLst>
                                        </p:cTn>
                                        <p:tgtEl>
                                          <p:spTgt spid="1049650">
                                            <p:txEl>
                                              <p:charRg st="0" end="15"/>
                                            </p:txEl>
                                          </p:spTgt>
                                        </p:tgtEl>
                                        <p:attrNameLst>
                                          <p:attrName>style.visibility</p:attrName>
                                        </p:attrNameLst>
                                      </p:cBhvr>
                                      <p:to>
                                        <p:strVal val="visible"/>
                                      </p:to>
                                    </p:set>
                                    <p:animEffect transition="in" filter="wipe(up)">
                                      <p:cBhvr>
                                        <p:cTn dur="500" id="7"/>
                                        <p:tgtEl>
                                          <p:spTgt spid="1049650">
                                            <p:txEl>
                                              <p:charRg st="0" end="15"/>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9650">
                                            <p:txEl>
                                              <p:charRg st="15" end="21"/>
                                            </p:txEl>
                                          </p:spTgt>
                                        </p:tgtEl>
                                        <p:attrNameLst>
                                          <p:attrName>style.visibility</p:attrName>
                                        </p:attrNameLst>
                                      </p:cBhvr>
                                      <p:to>
                                        <p:strVal val="visible"/>
                                      </p:to>
                                    </p:set>
                                    <p:animEffect transition="in" filter="blinds(horizontal)">
                                      <p:cBhvr>
                                        <p:cTn dur="500" id="12"/>
                                        <p:tgtEl>
                                          <p:spTgt spid="1049650">
                                            <p:txEl>
                                              <p:charRg st="15" end="21"/>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9650">
                                            <p:txEl>
                                              <p:charRg st="21" end="55"/>
                                            </p:txEl>
                                          </p:spTgt>
                                        </p:tgtEl>
                                        <p:attrNameLst>
                                          <p:attrName>style.visibility</p:attrName>
                                        </p:attrNameLst>
                                      </p:cBhvr>
                                      <p:to>
                                        <p:strVal val="visible"/>
                                      </p:to>
                                    </p:set>
                                    <p:animEffect transition="in" filter="blinds(horizontal)">
                                      <p:cBhvr>
                                        <p:cTn dur="500" id="15"/>
                                        <p:tgtEl>
                                          <p:spTgt spid="1049650">
                                            <p:txEl>
                                              <p:charRg st="21" end="55"/>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650">
                                            <p:txEl>
                                              <p:charRg st="55" end="77"/>
                                            </p:txEl>
                                          </p:spTgt>
                                        </p:tgtEl>
                                        <p:attrNameLst>
                                          <p:attrName>style.visibility</p:attrName>
                                        </p:attrNameLst>
                                      </p:cBhvr>
                                      <p:to>
                                        <p:strVal val="visible"/>
                                      </p:to>
                                    </p:set>
                                    <p:animEffect transition="in" filter="blinds(horizontal)">
                                      <p:cBhvr>
                                        <p:cTn dur="500" id="18"/>
                                        <p:tgtEl>
                                          <p:spTgt spid="1049650">
                                            <p:txEl>
                                              <p:charRg st="55" end="77"/>
                                            </p:txEl>
                                          </p:spTgt>
                                        </p:tgtEl>
                                      </p:cBhvr>
                                    </p:animEffect>
                                  </p:childTnLst>
                                </p:cTn>
                              </p:par>
                            </p:childTnLst>
                          </p:cTn>
                        </p:par>
                      </p:childTnLst>
                    </p:cTn>
                  </p:par>
                  <p:par>
                    <p:cTn fill="hold" id="19" nodeType="clickPar">
                      <p:stCondLst>
                        <p:cond delay="indefinite"/>
                      </p:stCondLst>
                      <p:childTnLst>
                        <p:par>
                          <p:cTn fill="hold" id="20" nodeType="withGroup">
                            <p:stCondLst>
                              <p:cond delay="0"/>
                            </p:stCondLst>
                            <p:childTnLst>
                              <p:par>
                                <p:cTn fill="hold" id="21" nodeType="clickEffect" presetClass="entr" presetID="3" presetSubtype="10">
                                  <p:stCondLst>
                                    <p:cond delay="0"/>
                                  </p:stCondLst>
                                  <p:childTnLst>
                                    <p:set>
                                      <p:cBhvr>
                                        <p:cTn dur="1" fill="hold" id="22">
                                          <p:stCondLst>
                                            <p:cond delay="0"/>
                                          </p:stCondLst>
                                        </p:cTn>
                                        <p:tgtEl>
                                          <p:spTgt spid="1049650">
                                            <p:txEl>
                                              <p:charRg st="77" end="123"/>
                                            </p:txEl>
                                          </p:spTgt>
                                        </p:tgtEl>
                                        <p:attrNameLst>
                                          <p:attrName>style.visibility</p:attrName>
                                        </p:attrNameLst>
                                      </p:cBhvr>
                                      <p:to>
                                        <p:strVal val="visible"/>
                                      </p:to>
                                    </p:set>
                                    <p:animEffect transition="in" filter="blinds(horizontal)">
                                      <p:cBhvr>
                                        <p:cTn dur="500" id="23"/>
                                        <p:tgtEl>
                                          <p:spTgt spid="1049650">
                                            <p:txEl>
                                              <p:charRg st="77" end="123"/>
                                            </p:txEl>
                                          </p:spTgt>
                                        </p:tgtEl>
                                      </p:cBhvr>
                                    </p:animEffect>
                                  </p:childTnLst>
                                </p:cTn>
                              </p:par>
                              <p:par>
                                <p:cTn fill="hold" id="24" nodeType="withEffect" presetClass="entr" presetID="3" presetSubtype="10">
                                  <p:stCondLst>
                                    <p:cond delay="0"/>
                                  </p:stCondLst>
                                  <p:childTnLst>
                                    <p:set>
                                      <p:cBhvr>
                                        <p:cTn dur="1" fill="hold" id="25">
                                          <p:stCondLst>
                                            <p:cond delay="0"/>
                                          </p:stCondLst>
                                        </p:cTn>
                                        <p:tgtEl>
                                          <p:spTgt spid="1049650">
                                            <p:txEl>
                                              <p:charRg st="123" end="143"/>
                                            </p:txEl>
                                          </p:spTgt>
                                        </p:tgtEl>
                                        <p:attrNameLst>
                                          <p:attrName>style.visibility</p:attrName>
                                        </p:attrNameLst>
                                      </p:cBhvr>
                                      <p:to>
                                        <p:strVal val="visible"/>
                                      </p:to>
                                    </p:set>
                                    <p:animEffect transition="in" filter="blinds(horizontal)">
                                      <p:cBhvr>
                                        <p:cTn dur="500" id="26"/>
                                        <p:tgtEl>
                                          <p:spTgt spid="1049650">
                                            <p:txEl>
                                              <p:charRg st="123" end="143"/>
                                            </p:txEl>
                                          </p:spTgt>
                                        </p:tgtEl>
                                      </p:cBhvr>
                                    </p:animEffect>
                                  </p:childTnLst>
                                </p:cTn>
                              </p:par>
                              <p:par>
                                <p:cTn fill="hold" id="27" nodeType="withEffect" presetClass="entr" presetID="3" presetSubtype="10">
                                  <p:stCondLst>
                                    <p:cond delay="0"/>
                                  </p:stCondLst>
                                  <p:childTnLst>
                                    <p:set>
                                      <p:cBhvr>
                                        <p:cTn dur="1" fill="hold" id="28">
                                          <p:stCondLst>
                                            <p:cond delay="0"/>
                                          </p:stCondLst>
                                        </p:cTn>
                                        <p:tgtEl>
                                          <p:spTgt spid="1049650">
                                            <p:txEl>
                                              <p:charRg st="143" end="169"/>
                                            </p:txEl>
                                          </p:spTgt>
                                        </p:tgtEl>
                                        <p:attrNameLst>
                                          <p:attrName>style.visibility</p:attrName>
                                        </p:attrNameLst>
                                      </p:cBhvr>
                                      <p:to>
                                        <p:strVal val="visible"/>
                                      </p:to>
                                    </p:set>
                                    <p:animEffect transition="in" filter="blinds(horizontal)">
                                      <p:cBhvr>
                                        <p:cTn dur="500" id="29"/>
                                        <p:tgtEl>
                                          <p:spTgt spid="1049650">
                                            <p:txEl>
                                              <p:charRg st="143" end="169"/>
                                            </p:txEl>
                                          </p:spTgt>
                                        </p:tgtEl>
                                      </p:cBhvr>
                                    </p:animEffect>
                                  </p:childTnLst>
                                </p:cTn>
                              </p:par>
                            </p:childTnLst>
                          </p:cTn>
                        </p:par>
                      </p:childTnLst>
                    </p:cTn>
                  </p:par>
                  <p:par>
                    <p:cTn fill="hold" id="30" nodeType="clickPar">
                      <p:stCondLst>
                        <p:cond delay="indefinite"/>
                      </p:stCondLst>
                      <p:childTnLst>
                        <p:par>
                          <p:cTn fill="hold" id="31" nodeType="withGroup">
                            <p:stCondLst>
                              <p:cond delay="0"/>
                            </p:stCondLst>
                            <p:childTnLst>
                              <p:par>
                                <p:cTn fill="hold" id="32" nodeType="clickEffect" presetClass="entr" presetID="3" presetSubtype="10">
                                  <p:stCondLst>
                                    <p:cond delay="0"/>
                                  </p:stCondLst>
                                  <p:childTnLst>
                                    <p:set>
                                      <p:cBhvr>
                                        <p:cTn dur="1" fill="hold" id="33">
                                          <p:stCondLst>
                                            <p:cond delay="0"/>
                                          </p:stCondLst>
                                        </p:cTn>
                                        <p:tgtEl>
                                          <p:spTgt spid="1049650">
                                            <p:txEl>
                                              <p:charRg st="169" end="173"/>
                                            </p:txEl>
                                          </p:spTgt>
                                        </p:tgtEl>
                                        <p:attrNameLst>
                                          <p:attrName>style.visibility</p:attrName>
                                        </p:attrNameLst>
                                      </p:cBhvr>
                                      <p:to>
                                        <p:strVal val="visible"/>
                                      </p:to>
                                    </p:set>
                                    <p:animEffect transition="in" filter="blinds(horizontal)">
                                      <p:cBhvr>
                                        <p:cTn dur="500" id="34"/>
                                        <p:tgtEl>
                                          <p:spTgt spid="1049650">
                                            <p:txEl>
                                              <p:charRg st="169" end="173"/>
                                            </p:txEl>
                                          </p:spTgt>
                                        </p:tgtEl>
                                      </p:cBhvr>
                                    </p:animEffect>
                                  </p:childTnLst>
                                </p:cTn>
                              </p:par>
                              <p:par>
                                <p:cTn fill="hold" id="35" nodeType="withEffect" presetClass="entr" presetID="3" presetSubtype="10">
                                  <p:stCondLst>
                                    <p:cond delay="0"/>
                                  </p:stCondLst>
                                  <p:childTnLst>
                                    <p:set>
                                      <p:cBhvr>
                                        <p:cTn dur="1" fill="hold" id="36">
                                          <p:stCondLst>
                                            <p:cond delay="0"/>
                                          </p:stCondLst>
                                        </p:cTn>
                                        <p:tgtEl>
                                          <p:spTgt spid="1049650">
                                            <p:txEl>
                                              <p:charRg st="173" end="198"/>
                                            </p:txEl>
                                          </p:spTgt>
                                        </p:tgtEl>
                                        <p:attrNameLst>
                                          <p:attrName>style.visibility</p:attrName>
                                        </p:attrNameLst>
                                      </p:cBhvr>
                                      <p:to>
                                        <p:strVal val="visible"/>
                                      </p:to>
                                    </p:set>
                                    <p:animEffect transition="in" filter="blinds(horizontal)">
                                      <p:cBhvr>
                                        <p:cTn dur="500" id="37"/>
                                        <p:tgtEl>
                                          <p:spTgt spid="1049650">
                                            <p:txEl>
                                              <p:charRg st="173" end="198"/>
                                            </p:txEl>
                                          </p:spTgt>
                                        </p:tgtEl>
                                      </p:cBhvr>
                                    </p:animEffect>
                                  </p:childTnLst>
                                </p:cTn>
                              </p:par>
                              <p:par>
                                <p:cTn fill="hold" id="38" nodeType="withEffect" presetClass="entr" presetID="3" presetSubtype="10">
                                  <p:stCondLst>
                                    <p:cond delay="0"/>
                                  </p:stCondLst>
                                  <p:childTnLst>
                                    <p:set>
                                      <p:cBhvr>
                                        <p:cTn dur="1" fill="hold" id="39">
                                          <p:stCondLst>
                                            <p:cond delay="0"/>
                                          </p:stCondLst>
                                        </p:cTn>
                                        <p:tgtEl>
                                          <p:spTgt spid="1049650">
                                            <p:txEl>
                                              <p:charRg st="198" end="202"/>
                                            </p:txEl>
                                          </p:spTgt>
                                        </p:tgtEl>
                                        <p:attrNameLst>
                                          <p:attrName>style.visibility</p:attrName>
                                        </p:attrNameLst>
                                      </p:cBhvr>
                                      <p:to>
                                        <p:strVal val="visible"/>
                                      </p:to>
                                    </p:set>
                                    <p:animEffect transition="in" filter="blinds(horizontal)">
                                      <p:cBhvr>
                                        <p:cTn dur="500" id="40"/>
                                        <p:tgtEl>
                                          <p:spTgt spid="1049650">
                                            <p:txEl>
                                              <p:charRg st="198" end="202"/>
                                            </p:txEl>
                                          </p:spTgt>
                                        </p:tgtEl>
                                      </p:cBhvr>
                                    </p:animEffect>
                                  </p:childTnLst>
                                </p:cTn>
                              </p:par>
                              <p:par>
                                <p:cTn fill="hold" id="41" nodeType="withEffect" presetClass="entr" presetID="3" presetSubtype="10">
                                  <p:stCondLst>
                                    <p:cond delay="0"/>
                                  </p:stCondLst>
                                  <p:childTnLst>
                                    <p:set>
                                      <p:cBhvr>
                                        <p:cTn dur="1" fill="hold" id="42">
                                          <p:stCondLst>
                                            <p:cond delay="0"/>
                                          </p:stCondLst>
                                        </p:cTn>
                                        <p:tgtEl>
                                          <p:spTgt spid="1049650">
                                            <p:txEl>
                                              <p:charRg st="202" end="245"/>
                                            </p:txEl>
                                          </p:spTgt>
                                        </p:tgtEl>
                                        <p:attrNameLst>
                                          <p:attrName>style.visibility</p:attrName>
                                        </p:attrNameLst>
                                      </p:cBhvr>
                                      <p:to>
                                        <p:strVal val="visible"/>
                                      </p:to>
                                    </p:set>
                                    <p:animEffect transition="in" filter="blinds(horizontal)">
                                      <p:cBhvr>
                                        <p:cTn dur="500" id="43"/>
                                        <p:tgtEl>
                                          <p:spTgt spid="1049650">
                                            <p:txEl>
                                              <p:charRg st="202" end="2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showMasterSp="1">
  <p:cSld>
    <p:spTree>
      <p:nvGrpSpPr>
        <p:cNvPr id="422" name=""/>
        <p:cNvGrpSpPr/>
        <p:nvPr/>
      </p:nvGrpSpPr>
      <p:grpSpPr>
        <a:xfrm rot="0">
          <a:off x="0" y="0"/>
          <a:ext cx="0" cy="0"/>
          <a:chOff x="0" y="0"/>
          <a:chExt cx="0" cy="0"/>
        </a:xfrm>
      </p:grpSpPr>
      <p:sp>
        <p:nvSpPr>
          <p:cNvPr id="1049654" name="标题 388097"/>
          <p:cNvSpPr/>
          <p:nvPr>
            <p:ph type="title" sz="full" idx="0"/>
          </p:nvPr>
        </p:nvSpPr>
        <p:spPr>
          <a:xfrm rot="0">
            <a:off x="11541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sz="4000" lang="en-US"/>
              <a:t>6.1 </a:t>
            </a:r>
            <a:r>
              <a:rPr altLang="en-US" sz="4000" lang="zh-CN"/>
              <a:t>多项式</a:t>
            </a:r>
            <a:r>
              <a:rPr altLang="zh-CN" sz="4000" lang="en-US"/>
              <a:t>(polynomial)</a:t>
            </a:r>
          </a:p>
        </p:txBody>
      </p:sp>
      <p:sp>
        <p:nvSpPr>
          <p:cNvPr id="1049655" name="文本占位符 388098"/>
          <p:cNvSpPr/>
          <p:nvPr>
            <p:ph type="body" sz="full" idx="1"/>
          </p:nvPr>
        </p:nvSpPr>
        <p:spPr>
          <a:xfrm rot="0">
            <a:off x="863600" y="1268412"/>
            <a:ext cx="8280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sz="2800" lang="zh-CN"/>
              <a:t>多项式的导数 </a:t>
            </a:r>
            <a:r>
              <a:rPr altLang="zh-CN" sz="2800" lang="en-US"/>
              <a:t>(polyder)</a:t>
            </a:r>
          </a:p>
          <a:p>
            <a:pPr eaLnBrk="1" hangingPunct="1" latinLnBrk="1" lvl="0"/>
            <a:r>
              <a:rPr altLang="en-US" sz="2800" lang="zh-CN"/>
              <a:t>举例：求</a:t>
            </a:r>
            <a:r>
              <a:rPr altLang="zh-CN" sz="2800" lang="en-US"/>
              <a:t>b(x)= x</a:t>
            </a:r>
            <a:r>
              <a:rPr altLang="zh-CN" baseline="30000" sz="2800" lang="en-US"/>
              <a:t>3</a:t>
            </a:r>
            <a:r>
              <a:rPr altLang="en-US" sz="2800" lang="zh-CN"/>
              <a:t>＋</a:t>
            </a:r>
            <a:r>
              <a:rPr altLang="zh-CN" sz="2800" lang="en-US"/>
              <a:t>4x</a:t>
            </a:r>
            <a:r>
              <a:rPr altLang="zh-CN" baseline="30000" sz="2800" lang="en-US"/>
              <a:t>2</a:t>
            </a:r>
            <a:r>
              <a:rPr altLang="en-US" sz="2800" lang="zh-CN"/>
              <a:t>＋</a:t>
            </a:r>
            <a:r>
              <a:rPr altLang="zh-CN" sz="2800" lang="en-US"/>
              <a:t>9x</a:t>
            </a:r>
            <a:r>
              <a:rPr altLang="en-US" sz="2800" lang="zh-CN"/>
              <a:t>＋</a:t>
            </a:r>
            <a:r>
              <a:rPr altLang="zh-CN" sz="2800" lang="en-US"/>
              <a:t>16</a:t>
            </a:r>
            <a:r>
              <a:rPr altLang="en-US" sz="2800" lang="zh-CN"/>
              <a:t>的导数。</a:t>
            </a:r>
          </a:p>
          <a:p>
            <a:pPr eaLnBrk="1" hangingPunct="1" latinLnBrk="1" lvl="1">
              <a:buNone/>
            </a:pPr>
            <a:r>
              <a:rPr altLang="zh-CN" sz="2400" lang="da-DK"/>
              <a:t>&gt;&gt; b=[1     4     9    16];</a:t>
            </a:r>
          </a:p>
          <a:p>
            <a:pPr eaLnBrk="1" hangingPunct="1" latinLnBrk="1" lvl="1">
              <a:buNone/>
            </a:pPr>
            <a:r>
              <a:rPr altLang="zh-CN" sz="2400" lang="da-DK"/>
              <a:t>&gt;&gt; d=polyder(b)</a:t>
            </a:r>
          </a:p>
          <a:p>
            <a:pPr eaLnBrk="1" hangingPunct="1" latinLnBrk="1" lvl="1">
              <a:buNone/>
            </a:pPr>
            <a:r>
              <a:rPr altLang="da-DK" sz="2400" lang="zh-CN">
                <a:solidFill>
                  <a:srgbClr val="3039E8"/>
                </a:solidFill>
              </a:rPr>
              <a:t>d =</a:t>
            </a:r>
          </a:p>
          <a:p>
            <a:pPr eaLnBrk="1" hangingPunct="1" latinLnBrk="1" lvl="1">
              <a:buNone/>
            </a:pPr>
            <a:r>
              <a:rPr altLang="da-DK" sz="2400" lang="zh-CN">
                <a:solidFill>
                  <a:srgbClr val="3039E8"/>
                </a:solidFill>
              </a:rPr>
              <a:t>     3     8     9</a:t>
            </a:r>
          </a:p>
          <a:p>
            <a:pPr eaLnBrk="1" hangingPunct="1" latinLnBrk="1" lvl="1">
              <a:buNone/>
            </a:pPr>
            <a:r>
              <a:rPr altLang="da-DK" sz="2400" lang="zh-CN">
                <a:solidFill>
                  <a:srgbClr val="3039E8"/>
                </a:solidFill>
              </a:rPr>
              <a:t>结果为： </a:t>
            </a:r>
            <a:r>
              <a:rPr altLang="zh-CN" sz="2400" lang="da-DK">
                <a:solidFill>
                  <a:srgbClr val="3039E8"/>
                </a:solidFill>
              </a:rPr>
              <a:t>3</a:t>
            </a:r>
            <a:r>
              <a:rPr altLang="zh-CN" sz="2400" lang="en-US">
                <a:solidFill>
                  <a:srgbClr val="3039E8"/>
                </a:solidFill>
              </a:rPr>
              <a:t>x</a:t>
            </a:r>
            <a:r>
              <a:rPr altLang="zh-CN" baseline="30000" sz="2400" lang="en-US">
                <a:solidFill>
                  <a:srgbClr val="3039E8"/>
                </a:solidFill>
              </a:rPr>
              <a:t>2</a:t>
            </a:r>
            <a:r>
              <a:rPr altLang="en-US" sz="2400" lang="zh-CN">
                <a:solidFill>
                  <a:srgbClr val="3039E8"/>
                </a:solidFill>
              </a:rPr>
              <a:t>＋</a:t>
            </a:r>
            <a:r>
              <a:rPr altLang="zh-CN" sz="2400" lang="en-US">
                <a:solidFill>
                  <a:srgbClr val="3039E8"/>
                </a:solidFill>
              </a:rPr>
              <a:t>8x</a:t>
            </a:r>
            <a:r>
              <a:rPr altLang="en-US" sz="2400" lang="zh-CN">
                <a:solidFill>
                  <a:srgbClr val="3039E8"/>
                </a:solidFill>
              </a:rPr>
              <a:t>＋</a:t>
            </a:r>
            <a:r>
              <a:rPr altLang="zh-CN" sz="2400" lang="en-US">
                <a:solidFill>
                  <a:srgbClr val="3039E8"/>
                </a:solidFill>
              </a:rPr>
              <a:t>9</a:t>
            </a:r>
          </a:p>
          <a:p>
            <a:pPr eaLnBrk="1" hangingPunct="1" latinLnBrk="1" lvl="1">
              <a:buNone/>
            </a:pPr>
            <a:r>
              <a:rPr altLang="en-US" sz="2400" lang="zh-CN"/>
              <a:t>另外两种形式为：</a:t>
            </a:r>
          </a:p>
          <a:p>
            <a:pPr eaLnBrk="1" hangingPunct="1" latinLnBrk="1" lvl="1">
              <a:buNone/>
            </a:pPr>
            <a:r>
              <a:rPr altLang="en-US" sz="2400" lang="zh-CN"/>
              <a:t> </a:t>
            </a:r>
            <a:r>
              <a:rPr altLang="zh-CN" sz="2400" lang="en-US"/>
              <a:t>p = polyder(P,Q)</a:t>
            </a:r>
            <a:r>
              <a:rPr altLang="en-US" sz="2400" lang="zh-CN"/>
              <a:t>：求</a:t>
            </a:r>
            <a:r>
              <a:rPr altLang="zh-CN" sz="2400" lang="en-US"/>
              <a:t>P</a:t>
            </a:r>
            <a:r>
              <a:rPr altLang="zh-CN" sz="2400" lang="en-US"/>
              <a:t>*Q</a:t>
            </a:r>
            <a:r>
              <a:rPr altLang="en-US" sz="2400" lang="zh-CN"/>
              <a:t>的导函数</a:t>
            </a:r>
          </a:p>
          <a:p>
            <a:pPr eaLnBrk="1" hangingPunct="1" latinLnBrk="1" lvl="1">
              <a:buNone/>
            </a:pPr>
            <a:r>
              <a:rPr altLang="en-US" sz="2400" lang="zh-CN"/>
              <a:t> </a:t>
            </a:r>
            <a:r>
              <a:rPr altLang="zh-CN" sz="2400" lang="en-US"/>
              <a:t>[p,q] = polyder(P,Q)</a:t>
            </a:r>
            <a:r>
              <a:rPr altLang="en-US" sz="2400" lang="zh-CN"/>
              <a:t>：求</a:t>
            </a:r>
            <a:r>
              <a:rPr altLang="zh-CN" sz="2400" lang="en-US"/>
              <a:t>P/Q</a:t>
            </a:r>
            <a:r>
              <a:rPr altLang="en-US" sz="2400" lang="zh-CN"/>
              <a:t>的导函数，导数分子存入</a:t>
            </a:r>
            <a:r>
              <a:rPr altLang="zh-CN" sz="2400" lang="en-US"/>
              <a:t>p,</a:t>
            </a:r>
            <a:r>
              <a:rPr altLang="en-US" sz="2400" lang="zh-CN"/>
              <a:t>分母存入</a:t>
            </a:r>
            <a:r>
              <a:rPr altLang="zh-CN" sz="2400" lang="en-US"/>
              <a:t>q</a:t>
            </a:r>
          </a:p>
          <a:p>
            <a:pPr eaLnBrk="1" hangingPunct="1" latinLnBrk="1" lvl="1">
              <a:buNone/>
            </a:pPr>
            <a:endParaRPr altLang="zh-CN" sz="2400" lang="en-US"/>
          </a:p>
        </p:txBody>
      </p:sp>
      <p:sp>
        <p:nvSpPr>
          <p:cNvPr id="1049656"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657"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658"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174</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655">
                                            <p:txEl>
                                              <p:charRg st="0" end="17"/>
                                            </p:txEl>
                                          </p:spTgt>
                                        </p:tgtEl>
                                        <p:attrNameLst>
                                          <p:attrName>style.visibility</p:attrName>
                                        </p:attrNameLst>
                                      </p:cBhvr>
                                      <p:to>
                                        <p:strVal val="visible"/>
                                      </p:to>
                                    </p:set>
                                    <p:animEffect transition="in" filter="blinds(horizontal)">
                                      <p:cBhvr>
                                        <p:cTn dur="500" id="7"/>
                                        <p:tgtEl>
                                          <p:spTgt spid="1049655">
                                            <p:txEl>
                                              <p:charRg st="0" end="17"/>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9655">
                                            <p:txEl>
                                              <p:charRg st="17" end="44"/>
                                            </p:txEl>
                                          </p:spTgt>
                                        </p:tgtEl>
                                        <p:attrNameLst>
                                          <p:attrName>style.visibility</p:attrName>
                                        </p:attrNameLst>
                                      </p:cBhvr>
                                      <p:to>
                                        <p:strVal val="visible"/>
                                      </p:to>
                                    </p:set>
                                    <p:animEffect transition="in" filter="blinds(horizontal)">
                                      <p:cBhvr>
                                        <p:cTn dur="500" id="12"/>
                                        <p:tgtEl>
                                          <p:spTgt spid="1049655">
                                            <p:txEl>
                                              <p:charRg st="17" end="44"/>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9655">
                                            <p:txEl>
                                              <p:charRg st="44" end="72"/>
                                            </p:txEl>
                                          </p:spTgt>
                                        </p:tgtEl>
                                        <p:attrNameLst>
                                          <p:attrName>style.visibility</p:attrName>
                                        </p:attrNameLst>
                                      </p:cBhvr>
                                      <p:to>
                                        <p:strVal val="visible"/>
                                      </p:to>
                                    </p:set>
                                    <p:animEffect transition="in" filter="blinds(horizontal)">
                                      <p:cBhvr>
                                        <p:cTn dur="500" id="17"/>
                                        <p:tgtEl>
                                          <p:spTgt spid="1049655">
                                            <p:txEl>
                                              <p:charRg st="44" end="72"/>
                                            </p:txEl>
                                          </p:spTgt>
                                        </p:tgtEl>
                                      </p:cBhvr>
                                    </p:animEffect>
                                  </p:childTnLst>
                                </p:cTn>
                              </p:par>
                              <p:par>
                                <p:cTn fill="hold" id="18" nodeType="withEffect" presetClass="entr" presetID="3" presetSubtype="10">
                                  <p:stCondLst>
                                    <p:cond delay="0"/>
                                  </p:stCondLst>
                                  <p:childTnLst>
                                    <p:set>
                                      <p:cBhvr>
                                        <p:cTn dur="1" fill="hold" id="19">
                                          <p:stCondLst>
                                            <p:cond delay="0"/>
                                          </p:stCondLst>
                                        </p:cTn>
                                        <p:tgtEl>
                                          <p:spTgt spid="1049655">
                                            <p:txEl>
                                              <p:charRg st="72" end="88"/>
                                            </p:txEl>
                                          </p:spTgt>
                                        </p:tgtEl>
                                        <p:attrNameLst>
                                          <p:attrName>style.visibility</p:attrName>
                                        </p:attrNameLst>
                                      </p:cBhvr>
                                      <p:to>
                                        <p:strVal val="visible"/>
                                      </p:to>
                                    </p:set>
                                    <p:animEffect transition="in" filter="blinds(horizontal)">
                                      <p:cBhvr>
                                        <p:cTn dur="500" id="20"/>
                                        <p:tgtEl>
                                          <p:spTgt spid="1049655">
                                            <p:txEl>
                                              <p:charRg st="72" end="88"/>
                                            </p:txEl>
                                          </p:spTgt>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3" presetSubtype="10">
                                  <p:stCondLst>
                                    <p:cond delay="0"/>
                                  </p:stCondLst>
                                  <p:childTnLst>
                                    <p:set>
                                      <p:cBhvr>
                                        <p:cTn dur="1" fill="hold" id="24">
                                          <p:stCondLst>
                                            <p:cond delay="0"/>
                                          </p:stCondLst>
                                        </p:cTn>
                                        <p:tgtEl>
                                          <p:spTgt spid="1049655">
                                            <p:txEl>
                                              <p:charRg st="88" end="92"/>
                                            </p:txEl>
                                          </p:spTgt>
                                        </p:tgtEl>
                                        <p:attrNameLst>
                                          <p:attrName>style.visibility</p:attrName>
                                        </p:attrNameLst>
                                      </p:cBhvr>
                                      <p:to>
                                        <p:strVal val="visible"/>
                                      </p:to>
                                    </p:set>
                                    <p:animEffect transition="in" filter="blinds(horizontal)">
                                      <p:cBhvr>
                                        <p:cTn dur="500" id="25"/>
                                        <p:tgtEl>
                                          <p:spTgt spid="1049655">
                                            <p:txEl>
                                              <p:charRg st="88" end="92"/>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9655">
                                            <p:txEl>
                                              <p:charRg st="92" end="111"/>
                                            </p:txEl>
                                          </p:spTgt>
                                        </p:tgtEl>
                                        <p:attrNameLst>
                                          <p:attrName>style.visibility</p:attrName>
                                        </p:attrNameLst>
                                      </p:cBhvr>
                                      <p:to>
                                        <p:strVal val="visible"/>
                                      </p:to>
                                    </p:set>
                                    <p:animEffect transition="in" filter="blinds(horizontal)">
                                      <p:cBhvr>
                                        <p:cTn dur="500" id="28"/>
                                        <p:tgtEl>
                                          <p:spTgt spid="1049655">
                                            <p:txEl>
                                              <p:charRg st="92" end="111"/>
                                            </p:txEl>
                                          </p:spTgt>
                                        </p:tgtEl>
                                      </p:cBhvr>
                                    </p:animEffect>
                                  </p:childTnLst>
                                </p:cTn>
                              </p:par>
                              <p:par>
                                <p:cTn fill="hold" id="29" nodeType="withEffect" presetClass="entr" presetID="3" presetSubtype="10">
                                  <p:stCondLst>
                                    <p:cond delay="0"/>
                                  </p:stCondLst>
                                  <p:childTnLst>
                                    <p:set>
                                      <p:cBhvr>
                                        <p:cTn dur="1" fill="hold" id="30">
                                          <p:stCondLst>
                                            <p:cond delay="0"/>
                                          </p:stCondLst>
                                        </p:cTn>
                                        <p:tgtEl>
                                          <p:spTgt spid="1049655">
                                            <p:txEl>
                                              <p:charRg st="111" end="125"/>
                                            </p:txEl>
                                          </p:spTgt>
                                        </p:tgtEl>
                                        <p:attrNameLst>
                                          <p:attrName>style.visibility</p:attrName>
                                        </p:attrNameLst>
                                      </p:cBhvr>
                                      <p:to>
                                        <p:strVal val="visible"/>
                                      </p:to>
                                    </p:set>
                                    <p:animEffect transition="in" filter="blinds(horizontal)">
                                      <p:cBhvr>
                                        <p:cTn dur="500" id="31"/>
                                        <p:tgtEl>
                                          <p:spTgt spid="1049655">
                                            <p:txEl>
                                              <p:charRg st="111" end="125"/>
                                            </p:txEl>
                                          </p:spTgt>
                                        </p:tgtEl>
                                      </p:cBhvr>
                                    </p:animEffect>
                                  </p:childTnLst>
                                </p:cTn>
                              </p:par>
                              <p:par>
                                <p:cTn fill="hold" id="32" nodeType="withEffect" presetClass="entr" presetID="3" presetSubtype="10">
                                  <p:stCondLst>
                                    <p:cond delay="0"/>
                                  </p:stCondLst>
                                  <p:childTnLst>
                                    <p:set>
                                      <p:cBhvr>
                                        <p:cTn dur="1" fill="hold" id="33">
                                          <p:stCondLst>
                                            <p:cond delay="0"/>
                                          </p:stCondLst>
                                        </p:cTn>
                                        <p:tgtEl>
                                          <p:spTgt spid="1049655">
                                            <p:txEl>
                                              <p:charRg st="125" end="134"/>
                                            </p:txEl>
                                          </p:spTgt>
                                        </p:tgtEl>
                                        <p:attrNameLst>
                                          <p:attrName>style.visibility</p:attrName>
                                        </p:attrNameLst>
                                      </p:cBhvr>
                                      <p:to>
                                        <p:strVal val="visible"/>
                                      </p:to>
                                    </p:set>
                                    <p:animEffect transition="in" filter="blinds(horizontal)">
                                      <p:cBhvr>
                                        <p:cTn dur="500" id="34"/>
                                        <p:tgtEl>
                                          <p:spTgt spid="1049655">
                                            <p:txEl>
                                              <p:charRg st="125" end="134"/>
                                            </p:txEl>
                                          </p:spTgt>
                                        </p:tgtEl>
                                      </p:cBhvr>
                                    </p:animEffect>
                                  </p:childTnLst>
                                </p:cTn>
                              </p:par>
                            </p:childTnLst>
                          </p:cTn>
                        </p:par>
                      </p:childTnLst>
                    </p:cTn>
                  </p:par>
                  <p:par>
                    <p:cTn fill="hold" id="35" nodeType="clickPar">
                      <p:stCondLst>
                        <p:cond delay="indefinite"/>
                      </p:stCondLst>
                      <p:childTnLst>
                        <p:par>
                          <p:cTn fill="hold" id="36" nodeType="withGroup">
                            <p:stCondLst>
                              <p:cond delay="0"/>
                            </p:stCondLst>
                            <p:childTnLst>
                              <p:par>
                                <p:cTn fill="hold" id="37" nodeType="clickEffect" presetClass="entr" presetID="3" presetSubtype="10">
                                  <p:stCondLst>
                                    <p:cond delay="0"/>
                                  </p:stCondLst>
                                  <p:childTnLst>
                                    <p:set>
                                      <p:cBhvr>
                                        <p:cTn dur="1" fill="hold" id="38">
                                          <p:stCondLst>
                                            <p:cond delay="0"/>
                                          </p:stCondLst>
                                        </p:cTn>
                                        <p:tgtEl>
                                          <p:spTgt spid="1049655">
                                            <p:txEl>
                                              <p:charRg st="134" end="161"/>
                                            </p:txEl>
                                          </p:spTgt>
                                        </p:tgtEl>
                                        <p:attrNameLst>
                                          <p:attrName>style.visibility</p:attrName>
                                        </p:attrNameLst>
                                      </p:cBhvr>
                                      <p:to>
                                        <p:strVal val="visible"/>
                                      </p:to>
                                    </p:set>
                                    <p:animEffect transition="in" filter="blinds(horizontal)">
                                      <p:cBhvr>
                                        <p:cTn dur="500" id="39"/>
                                        <p:tgtEl>
                                          <p:spTgt spid="1049655">
                                            <p:txEl>
                                              <p:charRg st="134" end="161"/>
                                            </p:txEl>
                                          </p:spTgt>
                                        </p:tgtEl>
                                      </p:cBhvr>
                                    </p:animEffect>
                                  </p:childTnLst>
                                </p:cTn>
                              </p:par>
                              <p:par>
                                <p:cTn fill="hold" id="40" nodeType="withEffect" presetClass="entr" presetID="3" presetSubtype="10">
                                  <p:stCondLst>
                                    <p:cond delay="0"/>
                                  </p:stCondLst>
                                  <p:childTnLst>
                                    <p:set>
                                      <p:cBhvr>
                                        <p:cTn dur="1" fill="hold" id="41">
                                          <p:stCondLst>
                                            <p:cond delay="0"/>
                                          </p:stCondLst>
                                        </p:cTn>
                                        <p:tgtEl>
                                          <p:spTgt spid="1049655">
                                            <p:txEl>
                                              <p:charRg st="161" end="206"/>
                                            </p:txEl>
                                          </p:spTgt>
                                        </p:tgtEl>
                                        <p:attrNameLst>
                                          <p:attrName>style.visibility</p:attrName>
                                        </p:attrNameLst>
                                      </p:cBhvr>
                                      <p:to>
                                        <p:strVal val="visible"/>
                                      </p:to>
                                    </p:set>
                                    <p:animEffect transition="in" filter="blinds(horizontal)">
                                      <p:cBhvr>
                                        <p:cTn dur="500" id="42"/>
                                        <p:tgtEl>
                                          <p:spTgt spid="1049655">
                                            <p:txEl>
                                              <p:charRg st="161" end="2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showMasterSp="1">
  <p:cSld>
    <p:spTree>
      <p:nvGrpSpPr>
        <p:cNvPr id="423" name=""/>
        <p:cNvGrpSpPr/>
        <p:nvPr/>
      </p:nvGrpSpPr>
      <p:grpSpPr>
        <a:xfrm rot="0">
          <a:off x="0" y="0"/>
          <a:ext cx="0" cy="0"/>
          <a:chOff x="0" y="0"/>
          <a:chExt cx="0" cy="0"/>
        </a:xfrm>
      </p:grpSpPr>
      <p:sp>
        <p:nvSpPr>
          <p:cNvPr id="1049659" name="矩形 389121"/>
          <p:cNvSpPr/>
          <p:nvPr/>
        </p:nvSpPr>
        <p:spPr>
          <a:xfrm rot="0">
            <a:off x="1042987" y="2565400"/>
            <a:ext cx="7561262" cy="3240087"/>
          </a:xfrm>
          <a:prstGeom prst="rect"/>
          <a:solidFill>
            <a:schemeClr val="lt1"/>
          </a:solidFill>
          <a:ln w="9525" cap="flat" cmpd="sng">
            <a:solidFill>
              <a:schemeClr val="accent2">
                <a:alpha val="100000"/>
              </a:schemeClr>
            </a:solidFill>
            <a:prstDash val="dash"/>
            <a:round/>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Font typeface="Arial" pitchFamily="34" charset="0"/>
              <a:buNone/>
            </a:pPr>
            <a:endParaRPr altLang="en-US" sz="1800" lang="zh-CN">
              <a:latin typeface="Arial" pitchFamily="34" charset="0"/>
            </a:endParaRPr>
          </a:p>
        </p:txBody>
      </p:sp>
      <p:sp>
        <p:nvSpPr>
          <p:cNvPr id="1049660" name="标题 389122"/>
          <p:cNvSpPr/>
          <p:nvPr>
            <p:ph type="title" sz="full" idx="0"/>
          </p:nvPr>
        </p:nvSpPr>
        <p:spPr>
          <a:xfrm rot="0">
            <a:off x="1154112" y="-79375"/>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sz="4000" lang="en-US"/>
              <a:t>6.1 </a:t>
            </a:r>
            <a:r>
              <a:rPr altLang="en-US" sz="4000" lang="zh-CN"/>
              <a:t>多项式</a:t>
            </a:r>
            <a:r>
              <a:rPr altLang="zh-CN" sz="4000" lang="en-US"/>
              <a:t>(polynomial)</a:t>
            </a:r>
          </a:p>
        </p:txBody>
      </p:sp>
      <p:sp>
        <p:nvSpPr>
          <p:cNvPr id="1049661" name="文本占位符 389123"/>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sz="2800" lang="zh-CN"/>
              <a:t>多项式的估值</a:t>
            </a:r>
            <a:r>
              <a:rPr altLang="zh-CN" sz="2800" lang="en-US"/>
              <a:t>(polyval) </a:t>
            </a:r>
          </a:p>
          <a:p>
            <a:pPr eaLnBrk="1" hangingPunct="1" latinLnBrk="1" lvl="0"/>
            <a:r>
              <a:rPr altLang="en-US" sz="2800" lang="zh-CN"/>
              <a:t>举例：绘制</a:t>
            </a:r>
            <a:r>
              <a:rPr altLang="zh-CN" sz="2800" lang="en-US"/>
              <a:t>p(x) = x</a:t>
            </a:r>
            <a:r>
              <a:rPr altLang="zh-CN" baseline="30000" sz="2800" lang="en-US"/>
              <a:t>3</a:t>
            </a:r>
            <a:r>
              <a:rPr altLang="en-US" sz="2800" lang="zh-CN"/>
              <a:t>＋</a:t>
            </a:r>
            <a:r>
              <a:rPr altLang="zh-CN" sz="2800" lang="en-US"/>
              <a:t>4x</a:t>
            </a:r>
            <a:r>
              <a:rPr altLang="zh-CN" baseline="30000" sz="2800" lang="en-US"/>
              <a:t>2</a:t>
            </a:r>
            <a:r>
              <a:rPr altLang="en-US" sz="2800" lang="zh-CN"/>
              <a:t>－</a:t>
            </a:r>
            <a:r>
              <a:rPr altLang="zh-CN" sz="2800" lang="en-US"/>
              <a:t>7x</a:t>
            </a:r>
            <a:r>
              <a:rPr altLang="en-US" sz="2800" lang="zh-CN"/>
              <a:t>－</a:t>
            </a:r>
            <a:r>
              <a:rPr altLang="zh-CN" sz="2800" lang="en-US"/>
              <a:t>10</a:t>
            </a:r>
            <a:r>
              <a:rPr altLang="en-US" sz="2800" lang="zh-CN"/>
              <a:t>在</a:t>
            </a:r>
            <a:r>
              <a:rPr altLang="zh-CN" sz="2800" lang="en-US"/>
              <a:t>[-1, 3]</a:t>
            </a:r>
            <a:r>
              <a:rPr altLang="en-US" sz="2800" lang="zh-CN"/>
              <a:t>段上的曲线。</a:t>
            </a:r>
          </a:p>
          <a:p>
            <a:pPr eaLnBrk="1" hangingPunct="1" latinLnBrk="1" lvl="1">
              <a:spcBef>
                <a:spcPct val="60000"/>
              </a:spcBef>
              <a:buNone/>
            </a:pPr>
            <a:r>
              <a:rPr altLang="zh-CN" sz="2400" lang="en-US"/>
              <a:t>x=linspace(-1, 3);  </a:t>
            </a:r>
            <a:r>
              <a:rPr altLang="zh-CN" sz="1800" lang="en-US">
                <a:solidFill>
                  <a:srgbClr val="008000"/>
                </a:solidFill>
              </a:rPr>
              <a:t>% choose 100 data points between -1and 3.</a:t>
            </a:r>
          </a:p>
          <a:p>
            <a:pPr eaLnBrk="1" hangingPunct="1" latinLnBrk="1" lvl="1">
              <a:buNone/>
            </a:pPr>
            <a:r>
              <a:rPr altLang="zh-CN" sz="2400" lang="en-US"/>
              <a:t>p=[1  4  -7  -10]; </a:t>
            </a:r>
          </a:p>
          <a:p>
            <a:pPr eaLnBrk="1" hangingPunct="1" latinLnBrk="1" lvl="1">
              <a:buNone/>
            </a:pPr>
            <a:r>
              <a:rPr altLang="zh-CN" sz="2400" lang="en-US"/>
              <a:t>v=polyval(p, x);</a:t>
            </a:r>
          </a:p>
          <a:p>
            <a:pPr eaLnBrk="1" hangingPunct="1" latinLnBrk="1" lvl="1">
              <a:buNone/>
            </a:pPr>
            <a:r>
              <a:rPr altLang="zh-CN" sz="2400" lang="en-US"/>
              <a:t> </a:t>
            </a:r>
          </a:p>
          <a:p>
            <a:pPr eaLnBrk="1" hangingPunct="1" latinLnBrk="1" lvl="1">
              <a:buNone/>
            </a:pPr>
            <a:r>
              <a:rPr altLang="zh-CN" sz="2400" lang="en-US"/>
              <a:t>plot(x, v);</a:t>
            </a:r>
          </a:p>
          <a:p>
            <a:pPr eaLnBrk="1" hangingPunct="1" latinLnBrk="1" lvl="1">
              <a:buNone/>
            </a:pPr>
            <a:r>
              <a:rPr altLang="zh-CN" sz="2400" lang="en-US"/>
              <a:t>title('x^{3}+4x^{2}-7x-10');</a:t>
            </a:r>
          </a:p>
          <a:p>
            <a:pPr eaLnBrk="1" hangingPunct="1" latinLnBrk="1" lvl="1">
              <a:buNone/>
            </a:pPr>
            <a:r>
              <a:rPr altLang="zh-CN" sz="2400" lang="en-US"/>
              <a:t>xlabel('x')</a:t>
            </a:r>
          </a:p>
        </p:txBody>
      </p:sp>
      <p:sp>
        <p:nvSpPr>
          <p:cNvPr id="104966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66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66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175</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661">
                                            <p:txEl>
                                              <p:charRg st="17" end="56"/>
                                            </p:txEl>
                                          </p:spTgt>
                                        </p:tgtEl>
                                        <p:attrNameLst>
                                          <p:attrName>style.visibility</p:attrName>
                                        </p:attrNameLst>
                                      </p:cBhvr>
                                      <p:to>
                                        <p:strVal val="visible"/>
                                      </p:to>
                                    </p:set>
                                    <p:animEffect transition="in" filter="blinds(horizontal)">
                                      <p:cBhvr>
                                        <p:cTn dur="500" id="7"/>
                                        <p:tgtEl>
                                          <p:spTgt spid="1049661">
                                            <p:txEl>
                                              <p:charRg st="17" end="56"/>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9661">
                                            <p:txEl>
                                              <p:charRg st="56" end="118"/>
                                            </p:txEl>
                                          </p:spTgt>
                                        </p:tgtEl>
                                        <p:attrNameLst>
                                          <p:attrName>style.visibility</p:attrName>
                                        </p:attrNameLst>
                                      </p:cBhvr>
                                      <p:to>
                                        <p:strVal val="visible"/>
                                      </p:to>
                                    </p:set>
                                    <p:animEffect transition="in" filter="blinds(horizontal)">
                                      <p:cBhvr>
                                        <p:cTn dur="500" id="12"/>
                                        <p:tgtEl>
                                          <p:spTgt spid="1049661">
                                            <p:txEl>
                                              <p:charRg st="56" end="118"/>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9661">
                                            <p:txEl>
                                              <p:charRg st="118" end="138"/>
                                            </p:txEl>
                                          </p:spTgt>
                                        </p:tgtEl>
                                        <p:attrNameLst>
                                          <p:attrName>style.visibility</p:attrName>
                                        </p:attrNameLst>
                                      </p:cBhvr>
                                      <p:to>
                                        <p:strVal val="visible"/>
                                      </p:to>
                                    </p:set>
                                    <p:animEffect transition="in" filter="blinds(horizontal)">
                                      <p:cBhvr>
                                        <p:cTn dur="500" id="15"/>
                                        <p:tgtEl>
                                          <p:spTgt spid="1049661">
                                            <p:txEl>
                                              <p:charRg st="118" end="138"/>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661">
                                            <p:txEl>
                                              <p:charRg st="138" end="155"/>
                                            </p:txEl>
                                          </p:spTgt>
                                        </p:tgtEl>
                                        <p:attrNameLst>
                                          <p:attrName>style.visibility</p:attrName>
                                        </p:attrNameLst>
                                      </p:cBhvr>
                                      <p:to>
                                        <p:strVal val="visible"/>
                                      </p:to>
                                    </p:set>
                                    <p:animEffect transition="in" filter="blinds(horizontal)">
                                      <p:cBhvr>
                                        <p:cTn dur="500" id="18"/>
                                        <p:tgtEl>
                                          <p:spTgt spid="1049661">
                                            <p:txEl>
                                              <p:charRg st="138" end="155"/>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661">
                                            <p:txEl>
                                              <p:charRg st="155" end="157"/>
                                            </p:txEl>
                                          </p:spTgt>
                                        </p:tgtEl>
                                        <p:attrNameLst>
                                          <p:attrName>style.visibility</p:attrName>
                                        </p:attrNameLst>
                                      </p:cBhvr>
                                      <p:to>
                                        <p:strVal val="visible"/>
                                      </p:to>
                                    </p:set>
                                    <p:animEffect transition="in" filter="blinds(horizontal)">
                                      <p:cBhvr>
                                        <p:cTn dur="500" id="21"/>
                                        <p:tgtEl>
                                          <p:spTgt spid="1049661">
                                            <p:txEl>
                                              <p:charRg st="155" end="157"/>
                                            </p:txEl>
                                          </p:spTgt>
                                        </p:tgtEl>
                                      </p:cBhvr>
                                    </p:animEffect>
                                  </p:childTnLst>
                                </p:cTn>
                              </p:par>
                              <p:par>
                                <p:cTn fill="hold" id="22" nodeType="withEffect" presetClass="entr" presetID="3" presetSubtype="10">
                                  <p:stCondLst>
                                    <p:cond delay="0"/>
                                  </p:stCondLst>
                                  <p:childTnLst>
                                    <p:set>
                                      <p:cBhvr>
                                        <p:cTn dur="1" fill="hold" id="23">
                                          <p:stCondLst>
                                            <p:cond delay="0"/>
                                          </p:stCondLst>
                                        </p:cTn>
                                        <p:tgtEl>
                                          <p:spTgt spid="1049661">
                                            <p:txEl>
                                              <p:charRg st="157" end="169"/>
                                            </p:txEl>
                                          </p:spTgt>
                                        </p:tgtEl>
                                        <p:attrNameLst>
                                          <p:attrName>style.visibility</p:attrName>
                                        </p:attrNameLst>
                                      </p:cBhvr>
                                      <p:to>
                                        <p:strVal val="visible"/>
                                      </p:to>
                                    </p:set>
                                    <p:animEffect transition="in" filter="blinds(horizontal)">
                                      <p:cBhvr>
                                        <p:cTn dur="500" id="24"/>
                                        <p:tgtEl>
                                          <p:spTgt spid="1049661">
                                            <p:txEl>
                                              <p:charRg st="157" end="169"/>
                                            </p:txEl>
                                          </p:spTgt>
                                        </p:tgtEl>
                                      </p:cBhvr>
                                    </p:animEffect>
                                  </p:childTnLst>
                                </p:cTn>
                              </p:par>
                              <p:par>
                                <p:cTn fill="hold" id="25" nodeType="withEffect" presetClass="entr" presetID="3" presetSubtype="10">
                                  <p:stCondLst>
                                    <p:cond delay="0"/>
                                  </p:stCondLst>
                                  <p:childTnLst>
                                    <p:set>
                                      <p:cBhvr>
                                        <p:cTn dur="1" fill="hold" id="26">
                                          <p:stCondLst>
                                            <p:cond delay="0"/>
                                          </p:stCondLst>
                                        </p:cTn>
                                        <p:tgtEl>
                                          <p:spTgt spid="1049661">
                                            <p:txEl>
                                              <p:charRg st="169" end="198"/>
                                            </p:txEl>
                                          </p:spTgt>
                                        </p:tgtEl>
                                        <p:attrNameLst>
                                          <p:attrName>style.visibility</p:attrName>
                                        </p:attrNameLst>
                                      </p:cBhvr>
                                      <p:to>
                                        <p:strVal val="visible"/>
                                      </p:to>
                                    </p:set>
                                    <p:animEffect transition="in" filter="blinds(horizontal)">
                                      <p:cBhvr>
                                        <p:cTn dur="500" id="27"/>
                                        <p:tgtEl>
                                          <p:spTgt spid="1049661">
                                            <p:txEl>
                                              <p:charRg st="169" end="198"/>
                                            </p:txEl>
                                          </p:spTgt>
                                        </p:tgtEl>
                                      </p:cBhvr>
                                    </p:animEffect>
                                  </p:childTnLst>
                                </p:cTn>
                              </p:par>
                              <p:par>
                                <p:cTn fill="hold" id="28" nodeType="withEffect" presetClass="entr" presetID="3" presetSubtype="10">
                                  <p:stCondLst>
                                    <p:cond delay="0"/>
                                  </p:stCondLst>
                                  <p:childTnLst>
                                    <p:set>
                                      <p:cBhvr>
                                        <p:cTn dur="1" fill="hold" id="29">
                                          <p:stCondLst>
                                            <p:cond delay="0"/>
                                          </p:stCondLst>
                                        </p:cTn>
                                        <p:tgtEl>
                                          <p:spTgt spid="1049661">
                                            <p:txEl>
                                              <p:charRg st="198" end="210"/>
                                            </p:txEl>
                                          </p:spTgt>
                                        </p:tgtEl>
                                        <p:attrNameLst>
                                          <p:attrName>style.visibility</p:attrName>
                                        </p:attrNameLst>
                                      </p:cBhvr>
                                      <p:to>
                                        <p:strVal val="visible"/>
                                      </p:to>
                                    </p:set>
                                    <p:animEffect transition="in" filter="blinds(horizontal)">
                                      <p:cBhvr>
                                        <p:cTn dur="500" id="30"/>
                                        <p:tgtEl>
                                          <p:spTgt spid="1049661">
                                            <p:txEl>
                                              <p:charRg st="198" end="2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showMasterSp="1">
  <p:cSld>
    <p:spTree>
      <p:nvGrpSpPr>
        <p:cNvPr id="424" name=""/>
        <p:cNvGrpSpPr/>
        <p:nvPr/>
      </p:nvGrpSpPr>
      <p:grpSpPr>
        <a:xfrm rot="0">
          <a:off x="0" y="0"/>
          <a:ext cx="0" cy="0"/>
          <a:chOff x="0" y="0"/>
          <a:chExt cx="0" cy="0"/>
        </a:xfrm>
      </p:grpSpPr>
      <p:sp>
        <p:nvSpPr>
          <p:cNvPr id="1049665" name="标题 390145"/>
          <p:cNvSpPr/>
          <p:nvPr>
            <p:ph type="title" sz="full" idx="0"/>
          </p:nvPr>
        </p:nvSpPr>
        <p:spPr>
          <a:xfrm rot="0">
            <a:off x="1154112" y="1905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sz="4000" lang="en-US"/>
              <a:t>6.1 </a:t>
            </a:r>
            <a:r>
              <a:rPr altLang="en-US" sz="4000" lang="zh-CN"/>
              <a:t>多项式</a:t>
            </a:r>
            <a:r>
              <a:rPr altLang="zh-CN" sz="4000" lang="en-US"/>
              <a:t>(polynomial)</a:t>
            </a:r>
          </a:p>
        </p:txBody>
      </p:sp>
      <p:sp>
        <p:nvSpPr>
          <p:cNvPr id="1049666" name="文本占位符 390146"/>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2800" lang="en-US"/>
              <a:t>p(x) = x</a:t>
            </a:r>
            <a:r>
              <a:rPr altLang="zh-CN" baseline="30000" sz="2800" lang="en-US"/>
              <a:t>3</a:t>
            </a:r>
            <a:r>
              <a:rPr altLang="en-US" sz="2800" lang="zh-CN"/>
              <a:t>＋</a:t>
            </a:r>
            <a:r>
              <a:rPr altLang="zh-CN" sz="2800" lang="en-US"/>
              <a:t>4x</a:t>
            </a:r>
            <a:r>
              <a:rPr altLang="zh-CN" baseline="30000" sz="2800" lang="en-US"/>
              <a:t>2</a:t>
            </a:r>
            <a:r>
              <a:rPr altLang="en-US" sz="2800" lang="zh-CN"/>
              <a:t>－</a:t>
            </a:r>
            <a:r>
              <a:rPr altLang="zh-CN" sz="2800" lang="en-US"/>
              <a:t>7x</a:t>
            </a:r>
            <a:r>
              <a:rPr altLang="en-US" sz="2800" lang="zh-CN"/>
              <a:t>－</a:t>
            </a:r>
            <a:r>
              <a:rPr altLang="zh-CN" sz="2800" lang="en-US"/>
              <a:t>10</a:t>
            </a:r>
            <a:r>
              <a:rPr altLang="en-US" sz="2800" lang="zh-CN"/>
              <a:t>在</a:t>
            </a:r>
            <a:r>
              <a:rPr altLang="zh-CN" sz="2800" lang="en-US"/>
              <a:t>[-1, 3]</a:t>
            </a:r>
            <a:r>
              <a:rPr altLang="en-US" sz="2800" lang="zh-CN"/>
              <a:t>段上的曲线</a:t>
            </a:r>
            <a:r>
              <a:rPr altLang="zh-CN" sz="2800" lang="en-US"/>
              <a:t>:</a:t>
            </a:r>
          </a:p>
        </p:txBody>
      </p:sp>
      <p:pic>
        <p:nvPicPr>
          <p:cNvPr id="2097226" name="图片 390147"/>
          <p:cNvPicPr>
            <a:picLocks/>
          </p:cNvPicPr>
          <p:nvPr/>
        </p:nvPicPr>
        <p:blipFill>
          <a:blip xmlns:r="http://schemas.openxmlformats.org/officeDocument/2006/relationships" r:embed="rId1"/>
          <a:srcRect l="0" t="18860" r="0" b="0"/>
          <a:stretch>
            <a:fillRect/>
          </a:stretch>
        </p:blipFill>
        <p:spPr>
          <a:xfrm rot="0">
            <a:off x="1979612" y="2133600"/>
            <a:ext cx="5759450" cy="3895725"/>
          </a:xfrm>
          <a:prstGeom prst="rect"/>
          <a:noFill/>
          <a:ln>
            <a:noFill/>
          </a:ln>
        </p:spPr>
      </p:pic>
      <p:sp>
        <p:nvSpPr>
          <p:cNvPr id="104966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66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66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176</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226"/>
                                        </p:tgtEl>
                                        <p:attrNameLst>
                                          <p:attrName>style.visibility</p:attrName>
                                        </p:attrNameLst>
                                      </p:cBhvr>
                                      <p:to>
                                        <p:strVal val="visible"/>
                                      </p:to>
                                    </p:set>
                                    <p:animEffect transition="in" filter="blinds(horizontal)">
                                      <p:cBhvr>
                                        <p:cTn dur="500" id="7"/>
                                        <p:tgtEl>
                                          <p:spTgt spid="2097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showMasterSp="1">
  <p:cSld>
    <p:spTree>
      <p:nvGrpSpPr>
        <p:cNvPr id="425" name=""/>
        <p:cNvGrpSpPr/>
        <p:nvPr/>
      </p:nvGrpSpPr>
      <p:grpSpPr>
        <a:xfrm rot="0">
          <a:off x="0" y="0"/>
          <a:ext cx="0" cy="0"/>
          <a:chOff x="0" y="0"/>
          <a:chExt cx="0" cy="0"/>
        </a:xfrm>
      </p:grpSpPr>
      <p:sp>
        <p:nvSpPr>
          <p:cNvPr id="1049670" name="标题 391169"/>
          <p:cNvSpPr/>
          <p:nvPr>
            <p:ph type="title" sz="full" idx="0"/>
          </p:nvPr>
        </p:nvSpPr>
        <p:spPr>
          <a:xfrm rot="0">
            <a:off x="1135062" y="11112"/>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lang="en-US"/>
              <a:t>6.2 </a:t>
            </a:r>
            <a:r>
              <a:rPr altLang="en-US" lang="zh-CN"/>
              <a:t>函数的数值导数 </a:t>
            </a:r>
          </a:p>
        </p:txBody>
      </p:sp>
      <p:sp>
        <p:nvSpPr>
          <p:cNvPr id="1049671" name="文本占位符 391170"/>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sz="2600" lang="zh-CN"/>
              <a:t>导数定义为：</a:t>
            </a:r>
          </a:p>
          <a:p>
            <a:pPr eaLnBrk="1" hangingPunct="1" latinLnBrk="1" lvl="0"/>
            <a:endParaRPr altLang="en-US" sz="2600" lang="zh-CN"/>
          </a:p>
          <a:p>
            <a:pPr eaLnBrk="1" hangingPunct="1" latinLnBrk="1" lvl="0"/>
            <a:endParaRPr altLang="en-US" sz="2400" lang="zh-CN"/>
          </a:p>
          <a:p>
            <a:pPr eaLnBrk="1" hangingPunct="1" latinLnBrk="1" lvl="0"/>
            <a:r>
              <a:rPr altLang="zh-CN" sz="2600" lang="en-US"/>
              <a:t>则y=f(x)</a:t>
            </a:r>
            <a:r>
              <a:rPr altLang="en-US" sz="2600" lang="zh-CN"/>
              <a:t>的导数可近似为：</a:t>
            </a:r>
          </a:p>
        </p:txBody>
      </p:sp>
      <p:sp>
        <p:nvSpPr>
          <p:cNvPr id="1049672" name="矩形 391171"/>
          <p:cNvSpPr/>
          <p:nvPr/>
        </p:nvSpPr>
        <p:spPr>
          <a:xfrm rot="0">
            <a:off x="0" y="0"/>
            <a:ext cx="9144000" cy="0"/>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Font typeface="Arial" pitchFamily="34" charset="0"/>
              <a:buNone/>
            </a:pPr>
            <a:endParaRPr altLang="en-US" sz="1800" lang="zh-CN">
              <a:latin typeface="Arial" pitchFamily="34" charset="0"/>
            </a:endParaRPr>
          </a:p>
        </p:txBody>
      </p:sp>
      <p:graphicFrame>
        <p:nvGraphicFramePr>
          <p:cNvPr id="4194336" name=""/>
          <p:cNvGraphicFramePr>
            <a:graphicFrameLocks/>
          </p:cNvGraphicFramePr>
          <p:nvPr/>
        </p:nvGraphicFramePr>
        <p:xfrm rot="0">
          <a:off x="2982912" y="1925637"/>
          <a:ext cx="2736850" cy="636587"/>
        </p:xfrm>
        <a:graphic>
          <a:graphicData uri="http://schemas.openxmlformats.org/presentationml/2006/ole">
            <mc:AlternateContent xmlns:mc="http://schemas.openxmlformats.org/markup-compatibility/2006">
              <mc:Choice xmlns:v="urn:schemas-microsoft-com:vml" Requires="v">
                <p:oleObj r:id="rId1" spid="" imgH="636587" imgW="2736850" showAsIcon="0" progId="Equation.DSMT4">
                  <p:embed followColorScheme="full"/>
                  <p:pic>
                    <p:nvPicPr>
                      <p:cNvPr id="2097227" name="对象 391172"/>
                      <p:cNvPicPr>
                        <a:picLocks/>
                      </p:cNvPicPr>
                      <p:nvPr/>
                    </p:nvPicPr>
                    <p:blipFill>
                      <a:blip xmlns:r="http://schemas.openxmlformats.org/officeDocument/2006/relationships" r:embed="rId2"/>
                      <a:srcRect l="0" t="0" r="0" b="0"/>
                      <a:stretch>
                        <a:fillRect/>
                      </a:stretch>
                    </p:blipFill>
                    <p:spPr>
                      <a:xfrm rot="0">
                        <a:off x="2982912" y="1925637"/>
                        <a:ext cx="2736850" cy="636587"/>
                      </a:xfrm>
                      <a:prstGeom prst="rect"/>
                      <a:noFill/>
                      <a:ln>
                        <a:noFill/>
                      </a:ln>
                    </p:spPr>
                  </p:pic>
                </p:oleObj>
              </mc:Choice>
              <mc:Fallback>
                <p:oleObj r:id="rId1" spid="" imgH="636587" imgW="2736850" showAsIcon="0" progId="Equation.DSMT4">
                  <p:embed followColorScheme="full"/>
                  <p:pic>
                    <p:nvPicPr>
                      <p:cNvPr id="2097227" name="对象 391172"/>
                      <p:cNvPicPr>
                        <a:picLocks/>
                      </p:cNvPicPr>
                      <p:nvPr/>
                    </p:nvPicPr>
                    <p:blipFill>
                      <a:blip xmlns:r="http://schemas.openxmlformats.org/officeDocument/2006/relationships" r:embed="rId2"/>
                      <a:srcRect l="0" t="0" r="0" b="0"/>
                      <a:stretch>
                        <a:fillRect/>
                      </a:stretch>
                    </p:blipFill>
                    <p:spPr>
                      <a:xfrm rot="0">
                        <a:off x="2982912" y="1925637"/>
                        <a:ext cx="2736850" cy="636587"/>
                      </a:xfrm>
                      <a:prstGeom prst="rect"/>
                      <a:noFill/>
                      <a:ln>
                        <a:noFill/>
                      </a:ln>
                    </p:spPr>
                  </p:pic>
                </p:oleObj>
              </mc:Fallback>
            </mc:AlternateContent>
          </a:graphicData>
        </a:graphic>
      </p:graphicFrame>
      <p:graphicFrame>
        <p:nvGraphicFramePr>
          <p:cNvPr id="4194337" name=""/>
          <p:cNvGraphicFramePr>
            <a:graphicFrameLocks/>
          </p:cNvGraphicFramePr>
          <p:nvPr/>
        </p:nvGraphicFramePr>
        <p:xfrm rot="0">
          <a:off x="2843212" y="3105150"/>
          <a:ext cx="2843212" cy="823912"/>
        </p:xfrm>
        <a:graphic>
          <a:graphicData uri="http://schemas.openxmlformats.org/presentationml/2006/ole">
            <mc:AlternateContent xmlns:mc="http://schemas.openxmlformats.org/markup-compatibility/2006">
              <mc:Choice xmlns:v="urn:schemas-microsoft-com:vml" Requires="v">
                <p:oleObj r:id="rId3" spid="" imgH="823912" imgW="2843212" showAsIcon="0" progId="Equation.DSMT4">
                  <p:embed followColorScheme="full"/>
                  <p:pic>
                    <p:nvPicPr>
                      <p:cNvPr id="2097228" name="对象 391173"/>
                      <p:cNvPicPr>
                        <a:picLocks/>
                      </p:cNvPicPr>
                      <p:nvPr/>
                    </p:nvPicPr>
                    <p:blipFill>
                      <a:blip xmlns:r="http://schemas.openxmlformats.org/officeDocument/2006/relationships" r:embed="rId4"/>
                      <a:srcRect l="0" t="0" r="0" b="0"/>
                      <a:stretch>
                        <a:fillRect/>
                      </a:stretch>
                    </p:blipFill>
                    <p:spPr>
                      <a:xfrm rot="0">
                        <a:off x="2843212" y="3105150"/>
                        <a:ext cx="2843212" cy="823912"/>
                      </a:xfrm>
                      <a:prstGeom prst="rect"/>
                      <a:noFill/>
                      <a:ln>
                        <a:noFill/>
                      </a:ln>
                    </p:spPr>
                  </p:pic>
                </p:oleObj>
              </mc:Choice>
              <mc:Fallback>
                <p:oleObj r:id="rId3" spid="" imgH="823912" imgW="2843212" showAsIcon="0" progId="Equation.DSMT4">
                  <p:embed followColorScheme="full"/>
                  <p:pic>
                    <p:nvPicPr>
                      <p:cNvPr id="2097228" name="对象 391173"/>
                      <p:cNvPicPr>
                        <a:picLocks/>
                      </p:cNvPicPr>
                      <p:nvPr/>
                    </p:nvPicPr>
                    <p:blipFill>
                      <a:blip xmlns:r="http://schemas.openxmlformats.org/officeDocument/2006/relationships" r:embed="rId4"/>
                      <a:srcRect l="0" t="0" r="0" b="0"/>
                      <a:stretch>
                        <a:fillRect/>
                      </a:stretch>
                    </p:blipFill>
                    <p:spPr>
                      <a:xfrm rot="0">
                        <a:off x="2843212" y="3105150"/>
                        <a:ext cx="2843212" cy="823912"/>
                      </a:xfrm>
                      <a:prstGeom prst="rect"/>
                      <a:noFill/>
                      <a:ln>
                        <a:noFill/>
                      </a:ln>
                    </p:spPr>
                  </p:pic>
                </p:oleObj>
              </mc:Fallback>
            </mc:AlternateContent>
          </a:graphicData>
        </a:graphic>
      </p:graphicFrame>
      <p:sp>
        <p:nvSpPr>
          <p:cNvPr id="1049673" name="文本框 391174"/>
          <p:cNvSpPr txBox="1"/>
          <p:nvPr/>
        </p:nvSpPr>
        <p:spPr>
          <a:xfrm rot="0">
            <a:off x="6948487" y="3376612"/>
            <a:ext cx="1289050" cy="457200"/>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None/>
            </a:pPr>
            <a:r>
              <a:rPr altLang="en-US" b="1" sz="2400" lang="zh-CN">
                <a:solidFill>
                  <a:schemeClr val="dk2"/>
                </a:solidFill>
                <a:latin typeface="Times New Roman" pitchFamily="18" charset="0"/>
                <a:ea typeface="华文楷体" pitchFamily="2" charset="-122"/>
              </a:rPr>
              <a:t>这里</a:t>
            </a:r>
            <a:r>
              <a:rPr altLang="zh-CN" b="1" sz="2400" lang="en-US">
                <a:solidFill>
                  <a:schemeClr val="dk2"/>
                </a:solidFill>
                <a:latin typeface="Times New Roman" pitchFamily="18" charset="0"/>
                <a:ea typeface="华文楷体" pitchFamily="2" charset="-122"/>
              </a:rPr>
              <a:t>h&gt;0</a:t>
            </a:r>
          </a:p>
        </p:txBody>
      </p:sp>
      <p:sp>
        <p:nvSpPr>
          <p:cNvPr id="1049674" name="文本框 391175"/>
          <p:cNvSpPr txBox="1"/>
          <p:nvPr/>
        </p:nvSpPr>
        <p:spPr>
          <a:xfrm rot="0">
            <a:off x="3419475" y="4213225"/>
            <a:ext cx="4968875" cy="396875"/>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None/>
            </a:pPr>
            <a:r>
              <a:rPr altLang="en-US" b="1" sz="2000" lang="zh-CN">
                <a:latin typeface="Times New Roman" pitchFamily="18" charset="0"/>
                <a:ea typeface="楷体_GB2312" pitchFamily="0" charset="1"/>
              </a:rPr>
              <a:t>它是</a:t>
            </a:r>
            <a:r>
              <a:rPr altLang="zh-CN" b="1" sz="2000" lang="en-US">
                <a:latin typeface="Times New Roman" pitchFamily="18" charset="0"/>
                <a:ea typeface="楷体_GB2312" pitchFamily="0" charset="1"/>
              </a:rPr>
              <a:t>y</a:t>
            </a:r>
            <a:r>
              <a:rPr altLang="en-US" b="1" sz="2000" lang="zh-CN">
                <a:latin typeface="Times New Roman" pitchFamily="18" charset="0"/>
                <a:ea typeface="楷体_GB2312" pitchFamily="0" charset="1"/>
              </a:rPr>
              <a:t>的有限差分除以</a:t>
            </a:r>
            <a:r>
              <a:rPr altLang="zh-CN" b="1" sz="2000" lang="en-US">
                <a:latin typeface="Times New Roman" pitchFamily="18" charset="0"/>
                <a:ea typeface="楷体_GB2312" pitchFamily="0" charset="1"/>
              </a:rPr>
              <a:t>x</a:t>
            </a:r>
            <a:r>
              <a:rPr altLang="en-US" b="1" sz="2000" lang="zh-CN">
                <a:latin typeface="Times New Roman" pitchFamily="18" charset="0"/>
                <a:ea typeface="楷体_GB2312" pitchFamily="0" charset="1"/>
              </a:rPr>
              <a:t>的有限差分。</a:t>
            </a:r>
            <a:r>
              <a:rPr altLang="en-US" sz="1800" lang="zh-CN"/>
              <a:t> </a:t>
            </a:r>
          </a:p>
        </p:txBody>
      </p:sp>
      <p:sp>
        <p:nvSpPr>
          <p:cNvPr id="1049675" name="直接连接符 391176"/>
          <p:cNvSpPr/>
          <p:nvPr/>
        </p:nvSpPr>
        <p:spPr>
          <a:xfrm rot="0">
            <a:off x="3563937" y="4076700"/>
            <a:ext cx="2124075" cy="0"/>
          </a:xfrm>
          <a:prstGeom prst="line"/>
          <a:noFill/>
          <a:ln w="9525" cap="flat" cmpd="sng">
            <a:solidFill>
              <a:schemeClr val="dk1">
                <a:alpha val="100000"/>
              </a:schemeClr>
            </a:solidFill>
            <a:prstDash val="solid"/>
            <a:round/>
          </a:ln>
        </p:spPr>
      </p:sp>
      <p:sp>
        <p:nvSpPr>
          <p:cNvPr id="1049676" name="文本框 391177"/>
          <p:cNvSpPr txBox="1"/>
          <p:nvPr/>
        </p:nvSpPr>
        <p:spPr>
          <a:xfrm rot="0">
            <a:off x="900112" y="4689475"/>
            <a:ext cx="7740650" cy="1558925"/>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r>
              <a:rPr altLang="zh-CN" sz="2400" lang="en-US">
                <a:latin typeface="楷体_GB2312" pitchFamily="0" charset="1"/>
                <a:ea typeface="楷体_GB2312" pitchFamily="0" charset="1"/>
              </a:rPr>
              <a:t>  </a:t>
            </a:r>
            <a:r>
              <a:rPr altLang="en-US" b="1" sz="2200" lang="zh-CN">
                <a:latin typeface="Times New Roman" pitchFamily="18" charset="0"/>
                <a:ea typeface="华文楷体" pitchFamily="2" charset="-122"/>
              </a:rPr>
              <a:t>MATLAB中没有直接提供数值导数的函数，只有计算向前差分的函数</a:t>
            </a:r>
            <a:r>
              <a:rPr altLang="zh-CN" b="1" sz="2200" lang="en-US">
                <a:solidFill>
                  <a:schemeClr val="hlink"/>
                </a:solidFill>
                <a:latin typeface="Times New Roman" pitchFamily="18" charset="0"/>
                <a:ea typeface="华文楷体" pitchFamily="2" charset="-122"/>
              </a:rPr>
              <a:t>diff</a:t>
            </a:r>
            <a:r>
              <a:rPr altLang="en-US" b="1" sz="2200" lang="zh-CN">
                <a:solidFill>
                  <a:schemeClr val="hlink"/>
                </a:solidFill>
                <a:latin typeface="Times New Roman" pitchFamily="18" charset="0"/>
                <a:ea typeface="华文楷体" pitchFamily="2" charset="-122"/>
              </a:rPr>
              <a:t>，其调用格式为：</a:t>
            </a:r>
          </a:p>
          <a:p>
            <a:pPr eaLnBrk="1" hangingPunct="1" indent="-342900" latinLnBrk="1" lvl="0" marL="342900">
              <a:buNone/>
            </a:pPr>
            <a:r>
              <a:rPr altLang="en-US" b="1" sz="2200" lang="zh-CN">
                <a:solidFill>
                  <a:schemeClr val="hlink"/>
                </a:solidFill>
                <a:latin typeface="Times New Roman" pitchFamily="18" charset="0"/>
                <a:ea typeface="华文楷体" pitchFamily="2" charset="-122"/>
              </a:rPr>
              <a:t>    </a:t>
            </a:r>
            <a:r>
              <a:rPr altLang="zh-CN" b="1" sz="2000" lang="en-US">
                <a:solidFill>
                  <a:srgbClr val="0000FF"/>
                </a:solidFill>
                <a:latin typeface="Times New Roman" pitchFamily="18" charset="0"/>
                <a:ea typeface="华文楷体" pitchFamily="2" charset="-122"/>
              </a:rPr>
              <a:t>DX = diff(X)    </a:t>
            </a:r>
            <a:r>
              <a:rPr altLang="en-US" b="1" sz="2000" lang="zh-CN">
                <a:solidFill>
                  <a:srgbClr val="0000FF"/>
                </a:solidFill>
                <a:latin typeface="Times New Roman" pitchFamily="18" charset="0"/>
                <a:ea typeface="华文楷体" pitchFamily="2" charset="-122"/>
              </a:rPr>
              <a:t>计算向量</a:t>
            </a:r>
            <a:r>
              <a:rPr altLang="zh-CN" b="1" sz="2000" lang="en-US">
                <a:solidFill>
                  <a:srgbClr val="0000FF"/>
                </a:solidFill>
                <a:latin typeface="Times New Roman" pitchFamily="18" charset="0"/>
                <a:ea typeface="华文楷体" pitchFamily="2" charset="-122"/>
              </a:rPr>
              <a:t>X</a:t>
            </a:r>
            <a:r>
              <a:rPr altLang="en-US" b="1" sz="2000" lang="zh-CN">
                <a:solidFill>
                  <a:srgbClr val="0000FF"/>
                </a:solidFill>
                <a:latin typeface="Times New Roman" pitchFamily="18" charset="0"/>
                <a:ea typeface="华文楷体" pitchFamily="2" charset="-122"/>
              </a:rPr>
              <a:t>的向前差分</a:t>
            </a:r>
          </a:p>
          <a:p>
            <a:pPr eaLnBrk="1" hangingPunct="1" indent="-342900" latinLnBrk="1" lvl="0" marL="342900">
              <a:buNone/>
            </a:pPr>
            <a:r>
              <a:rPr altLang="en-US" b="1" sz="2000" lang="zh-CN">
                <a:solidFill>
                  <a:srgbClr val="0000FF"/>
                </a:solidFill>
                <a:latin typeface="Times New Roman" pitchFamily="18" charset="0"/>
                <a:ea typeface="华文楷体" pitchFamily="2" charset="-122"/>
              </a:rPr>
              <a:t>    </a:t>
            </a:r>
            <a:r>
              <a:rPr altLang="zh-CN" b="1" sz="2000" lang="en-US">
                <a:solidFill>
                  <a:srgbClr val="0000FF"/>
                </a:solidFill>
                <a:latin typeface="Times New Roman" pitchFamily="18" charset="0"/>
                <a:ea typeface="华文楷体" pitchFamily="2" charset="-122"/>
              </a:rPr>
              <a:t>DX = diff(X</a:t>
            </a:r>
            <a:r>
              <a:rPr altLang="en-US" b="1" sz="2000" lang="zh-CN">
                <a:solidFill>
                  <a:srgbClr val="0000FF"/>
                </a:solidFill>
                <a:latin typeface="Times New Roman" pitchFamily="18" charset="0"/>
                <a:ea typeface="华文楷体" pitchFamily="2" charset="-122"/>
              </a:rPr>
              <a:t>，</a:t>
            </a:r>
            <a:r>
              <a:rPr altLang="zh-CN" b="1" sz="2000" lang="en-US">
                <a:solidFill>
                  <a:srgbClr val="0000FF"/>
                </a:solidFill>
                <a:latin typeface="Times New Roman" pitchFamily="18" charset="0"/>
                <a:ea typeface="华文楷体" pitchFamily="2" charset="-122"/>
              </a:rPr>
              <a:t>n)    </a:t>
            </a:r>
            <a:r>
              <a:rPr altLang="en-US" b="1" sz="2000" lang="zh-CN">
                <a:solidFill>
                  <a:srgbClr val="0000FF"/>
                </a:solidFill>
                <a:latin typeface="Times New Roman" pitchFamily="18" charset="0"/>
                <a:ea typeface="华文楷体" pitchFamily="2" charset="-122"/>
              </a:rPr>
              <a:t>计算向量</a:t>
            </a:r>
            <a:r>
              <a:rPr altLang="zh-CN" b="1" sz="2000" lang="en-US">
                <a:solidFill>
                  <a:srgbClr val="0000FF"/>
                </a:solidFill>
                <a:latin typeface="Times New Roman" pitchFamily="18" charset="0"/>
                <a:ea typeface="华文楷体" pitchFamily="2" charset="-122"/>
              </a:rPr>
              <a:t>X</a:t>
            </a:r>
            <a:r>
              <a:rPr altLang="en-US" b="1" sz="2000" lang="zh-CN">
                <a:solidFill>
                  <a:srgbClr val="0000FF"/>
                </a:solidFill>
                <a:latin typeface="Times New Roman" pitchFamily="18" charset="0"/>
                <a:ea typeface="华文楷体" pitchFamily="2" charset="-122"/>
              </a:rPr>
              <a:t>的</a:t>
            </a:r>
            <a:r>
              <a:rPr altLang="zh-CN" b="1" sz="2000" lang="en-US">
                <a:solidFill>
                  <a:srgbClr val="0000FF"/>
                </a:solidFill>
                <a:latin typeface="Times New Roman" pitchFamily="18" charset="0"/>
                <a:ea typeface="华文楷体" pitchFamily="2" charset="-122"/>
              </a:rPr>
              <a:t>n</a:t>
            </a:r>
            <a:r>
              <a:rPr altLang="en-US" b="1" sz="2000" lang="zh-CN">
                <a:solidFill>
                  <a:srgbClr val="0000FF"/>
                </a:solidFill>
                <a:latin typeface="Times New Roman" pitchFamily="18" charset="0"/>
                <a:ea typeface="华文楷体" pitchFamily="2" charset="-122"/>
              </a:rPr>
              <a:t>阶向前差分</a:t>
            </a:r>
          </a:p>
        </p:txBody>
      </p:sp>
      <p:sp>
        <p:nvSpPr>
          <p:cNvPr id="104967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67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67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177</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671">
                                            <p:txEl>
                                              <p:charRg st="0" end="7"/>
                                            </p:txEl>
                                          </p:spTgt>
                                        </p:tgtEl>
                                        <p:attrNameLst>
                                          <p:attrName>style.visibility</p:attrName>
                                        </p:attrNameLst>
                                      </p:cBhvr>
                                      <p:to>
                                        <p:strVal val="visible"/>
                                      </p:to>
                                    </p:set>
                                    <p:animEffect transition="in" filter="blinds(horizontal)">
                                      <p:cBhvr>
                                        <p:cTn dur="500" id="7"/>
                                        <p:tgtEl>
                                          <p:spTgt spid="1049671">
                                            <p:txEl>
                                              <p:charRg st="0" end="7"/>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4194336"/>
                                        </p:tgtEl>
                                        <p:attrNameLst>
                                          <p:attrName>style.visibility</p:attrName>
                                        </p:attrNameLst>
                                      </p:cBhvr>
                                      <p:to>
                                        <p:strVal val="visible"/>
                                      </p:to>
                                    </p:set>
                                    <p:animEffect transition="in" filter="blinds(horizontal)">
                                      <p:cBhvr>
                                        <p:cTn dur="500" id="12"/>
                                        <p:tgtEl>
                                          <p:spTgt spid="4194336"/>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9671">
                                            <p:txEl>
                                              <p:charRg st="9" end="25"/>
                                            </p:txEl>
                                          </p:spTgt>
                                        </p:tgtEl>
                                        <p:attrNameLst>
                                          <p:attrName>style.visibility</p:attrName>
                                        </p:attrNameLst>
                                      </p:cBhvr>
                                      <p:to>
                                        <p:strVal val="visible"/>
                                      </p:to>
                                    </p:set>
                                    <p:animEffect transition="in" filter="blinds(horizontal)">
                                      <p:cBhvr>
                                        <p:cTn dur="500" id="17"/>
                                        <p:tgtEl>
                                          <p:spTgt spid="1049671">
                                            <p:txEl>
                                              <p:charRg st="9" end="25"/>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3" presetSubtype="10">
                                  <p:stCondLst>
                                    <p:cond delay="0"/>
                                  </p:stCondLst>
                                  <p:childTnLst>
                                    <p:set>
                                      <p:cBhvr>
                                        <p:cTn dur="1" fill="hold" id="21">
                                          <p:stCondLst>
                                            <p:cond delay="0"/>
                                          </p:stCondLst>
                                        </p:cTn>
                                        <p:tgtEl>
                                          <p:spTgt spid="4194337"/>
                                        </p:tgtEl>
                                        <p:attrNameLst>
                                          <p:attrName>style.visibility</p:attrName>
                                        </p:attrNameLst>
                                      </p:cBhvr>
                                      <p:to>
                                        <p:strVal val="visible"/>
                                      </p:to>
                                    </p:set>
                                    <p:animEffect transition="in" filter="blinds(horizontal)">
                                      <p:cBhvr>
                                        <p:cTn dur="500" id="22"/>
                                        <p:tgtEl>
                                          <p:spTgt spid="4194337"/>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9673"/>
                                        </p:tgtEl>
                                        <p:attrNameLst>
                                          <p:attrName>style.visibility</p:attrName>
                                        </p:attrNameLst>
                                      </p:cBhvr>
                                      <p:to>
                                        <p:strVal val="visible"/>
                                      </p:to>
                                    </p:set>
                                    <p:animEffect transition="in" filter="blinds(horizontal)">
                                      <p:cBhvr>
                                        <p:cTn dur="500" id="27"/>
                                        <p:tgtEl>
                                          <p:spTgt spid="1049673"/>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3" presetSubtype="10">
                                  <p:stCondLst>
                                    <p:cond delay="0"/>
                                  </p:stCondLst>
                                  <p:childTnLst>
                                    <p:set>
                                      <p:cBhvr>
                                        <p:cTn dur="1" fill="hold" id="31">
                                          <p:stCondLst>
                                            <p:cond delay="0"/>
                                          </p:stCondLst>
                                        </p:cTn>
                                        <p:tgtEl>
                                          <p:spTgt spid="1049675"/>
                                        </p:tgtEl>
                                        <p:attrNameLst>
                                          <p:attrName>style.visibility</p:attrName>
                                        </p:attrNameLst>
                                      </p:cBhvr>
                                      <p:to>
                                        <p:strVal val="visible"/>
                                      </p:to>
                                    </p:set>
                                    <p:animEffect transition="in" filter="blinds(horizontal)">
                                      <p:cBhvr>
                                        <p:cTn dur="500" id="32"/>
                                        <p:tgtEl>
                                          <p:spTgt spid="1049675"/>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3" presetSubtype="10">
                                  <p:stCondLst>
                                    <p:cond delay="0"/>
                                  </p:stCondLst>
                                  <p:childTnLst>
                                    <p:set>
                                      <p:cBhvr>
                                        <p:cTn dur="1" fill="hold" id="36">
                                          <p:stCondLst>
                                            <p:cond delay="0"/>
                                          </p:stCondLst>
                                        </p:cTn>
                                        <p:tgtEl>
                                          <p:spTgt spid="1049674">
                                            <p:txEl>
                                              <p:charRg st="0" end="19"/>
                                            </p:txEl>
                                          </p:spTgt>
                                        </p:tgtEl>
                                        <p:attrNameLst>
                                          <p:attrName>style.visibility</p:attrName>
                                        </p:attrNameLst>
                                      </p:cBhvr>
                                      <p:to>
                                        <p:strVal val="visible"/>
                                      </p:to>
                                    </p:set>
                                    <p:animEffect transition="in" filter="blinds(horizontal)">
                                      <p:cBhvr>
                                        <p:cTn dur="500" id="37"/>
                                        <p:tgtEl>
                                          <p:spTgt spid="1049674">
                                            <p:txEl>
                                              <p:charRg st="0" end="19"/>
                                            </p:txEl>
                                          </p:spTgt>
                                        </p:tgtEl>
                                      </p:cBhvr>
                                    </p:animEffect>
                                  </p:childTnLst>
                                </p:cTn>
                              </p:par>
                            </p:childTnLst>
                          </p:cTn>
                        </p:par>
                      </p:childTnLst>
                    </p:cTn>
                  </p:par>
                  <p:par>
                    <p:cTn fill="hold" id="38" nodeType="clickPar">
                      <p:stCondLst>
                        <p:cond delay="indefinite"/>
                      </p:stCondLst>
                      <p:childTnLst>
                        <p:par>
                          <p:cTn fill="hold" id="39" nodeType="withGroup">
                            <p:stCondLst>
                              <p:cond delay="0"/>
                            </p:stCondLst>
                            <p:childTnLst>
                              <p:par>
                                <p:cTn fill="hold" id="40" nodeType="clickEffect" presetClass="entr" presetID="3" presetSubtype="10">
                                  <p:stCondLst>
                                    <p:cond delay="0"/>
                                  </p:stCondLst>
                                  <p:childTnLst>
                                    <p:set>
                                      <p:cBhvr>
                                        <p:cTn dur="1" fill="hold" id="41">
                                          <p:stCondLst>
                                            <p:cond delay="0"/>
                                          </p:stCondLst>
                                        </p:cTn>
                                        <p:tgtEl>
                                          <p:spTgt spid="1049676">
                                            <p:txEl>
                                              <p:charRg st="0" end="47"/>
                                            </p:txEl>
                                          </p:spTgt>
                                        </p:tgtEl>
                                        <p:attrNameLst>
                                          <p:attrName>style.visibility</p:attrName>
                                        </p:attrNameLst>
                                      </p:cBhvr>
                                      <p:to>
                                        <p:strVal val="visible"/>
                                      </p:to>
                                    </p:set>
                                    <p:animEffect transition="in" filter="blinds(horizontal)">
                                      <p:cBhvr>
                                        <p:cTn dur="500" id="42"/>
                                        <p:tgtEl>
                                          <p:spTgt spid="1049676">
                                            <p:txEl>
                                              <p:charRg st="0" end="47"/>
                                            </p:txEl>
                                          </p:spTgt>
                                        </p:tgtEl>
                                      </p:cBhvr>
                                    </p:animEffect>
                                  </p:childTnLst>
                                </p:cTn>
                              </p:par>
                            </p:childTnLst>
                          </p:cTn>
                        </p:par>
                      </p:childTnLst>
                    </p:cTn>
                  </p:par>
                  <p:par>
                    <p:cTn fill="hold" id="43" nodeType="clickPar">
                      <p:stCondLst>
                        <p:cond delay="indefinite"/>
                      </p:stCondLst>
                      <p:childTnLst>
                        <p:par>
                          <p:cTn fill="hold" id="44" nodeType="withGroup">
                            <p:stCondLst>
                              <p:cond delay="0"/>
                            </p:stCondLst>
                            <p:childTnLst>
                              <p:par>
                                <p:cTn fill="hold" id="45" nodeType="clickEffect" presetClass="entr" presetID="3" presetSubtype="10">
                                  <p:stCondLst>
                                    <p:cond delay="0"/>
                                  </p:stCondLst>
                                  <p:childTnLst>
                                    <p:set>
                                      <p:cBhvr>
                                        <p:cTn dur="1" fill="hold" id="46">
                                          <p:stCondLst>
                                            <p:cond delay="0"/>
                                          </p:stCondLst>
                                        </p:cTn>
                                        <p:tgtEl>
                                          <p:spTgt spid="1049676">
                                            <p:txEl>
                                              <p:charRg st="47" end="78"/>
                                            </p:txEl>
                                          </p:spTgt>
                                        </p:tgtEl>
                                        <p:attrNameLst>
                                          <p:attrName>style.visibility</p:attrName>
                                        </p:attrNameLst>
                                      </p:cBhvr>
                                      <p:to>
                                        <p:strVal val="visible"/>
                                      </p:to>
                                    </p:set>
                                    <p:animEffect transition="in" filter="blinds(horizontal)">
                                      <p:cBhvr>
                                        <p:cTn dur="500" id="47"/>
                                        <p:tgtEl>
                                          <p:spTgt spid="1049676">
                                            <p:txEl>
                                              <p:charRg st="47" end="78"/>
                                            </p:txEl>
                                          </p:spTgt>
                                        </p:tgtEl>
                                      </p:cBhvr>
                                    </p:animEffect>
                                  </p:childTnLst>
                                </p:cTn>
                              </p:par>
                              <p:par>
                                <p:cTn fill="hold" id="48" nodeType="withEffect" presetClass="entr" presetID="3" presetSubtype="10">
                                  <p:stCondLst>
                                    <p:cond delay="0"/>
                                  </p:stCondLst>
                                  <p:childTnLst>
                                    <p:set>
                                      <p:cBhvr>
                                        <p:cTn dur="1" fill="hold" id="49">
                                          <p:stCondLst>
                                            <p:cond delay="0"/>
                                          </p:stCondLst>
                                        </p:cTn>
                                        <p:tgtEl>
                                          <p:spTgt spid="1049676">
                                            <p:txEl>
                                              <p:charRg st="78" end="113"/>
                                            </p:txEl>
                                          </p:spTgt>
                                        </p:tgtEl>
                                        <p:attrNameLst>
                                          <p:attrName>style.visibility</p:attrName>
                                        </p:attrNameLst>
                                      </p:cBhvr>
                                      <p:to>
                                        <p:strVal val="visible"/>
                                      </p:to>
                                    </p:set>
                                    <p:animEffect transition="in" filter="blinds(horizontal)">
                                      <p:cBhvr>
                                        <p:cTn dur="500" id="50"/>
                                        <p:tgtEl>
                                          <p:spTgt spid="1049676">
                                            <p:txEl>
                                              <p:charRg st="78" end="1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71" grpId="0" uiExpand="0" build="p" bldLvl="1"/>
      <p:bldP spid="1049673" grpId="0" uiExpand="0" build="whole"/>
    </p:bldLst>
  </p:timing>
</p:sld>
</file>

<file path=ppt/slides/slide178.xml><?xml version="1.0" encoding="utf-8"?>
<p:sld xmlns:a="http://schemas.openxmlformats.org/drawingml/2006/main" xmlns:r="http://schemas.openxmlformats.org/officeDocument/2006/relationships" xmlns:p="http://schemas.openxmlformats.org/presentationml/2006/main" showMasterSp="1">
  <p:cSld>
    <p:spTree>
      <p:nvGrpSpPr>
        <p:cNvPr id="426" name=""/>
        <p:cNvGrpSpPr/>
        <p:nvPr/>
      </p:nvGrpSpPr>
      <p:grpSpPr>
        <a:xfrm rot="0">
          <a:off x="0" y="0"/>
          <a:ext cx="0" cy="0"/>
          <a:chOff x="0" y="0"/>
          <a:chExt cx="0" cy="0"/>
        </a:xfrm>
      </p:grpSpPr>
      <p:sp>
        <p:nvSpPr>
          <p:cNvPr id="1049680" name="标题 392193"/>
          <p:cNvSpPr/>
          <p:nvPr>
            <p:ph type="title" sz="full" idx="0"/>
          </p:nvPr>
        </p:nvSpPr>
        <p:spPr>
          <a:xfrm rot="0">
            <a:off x="11541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lang="zh-CN"/>
              <a:t>例题</a:t>
            </a:r>
          </a:p>
        </p:txBody>
      </p:sp>
      <p:sp>
        <p:nvSpPr>
          <p:cNvPr id="1049681" name="文本占位符 392194"/>
          <p:cNvSpPr/>
          <p:nvPr>
            <p:ph type="body" sz="full" idx="1"/>
          </p:nvPr>
        </p:nvSpPr>
        <p:spPr>
          <a:xfrm rot="0">
            <a:off x="431800" y="1268412"/>
            <a:ext cx="84963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sz="1800" lang="zh-CN"/>
              <a:t>设</a:t>
            </a:r>
            <a:r>
              <a:rPr altLang="zh-CN" sz="1800" lang="en-US"/>
              <a:t>x</a:t>
            </a:r>
            <a:r>
              <a:rPr altLang="en-US" sz="1800" lang="zh-CN"/>
              <a:t>由</a:t>
            </a:r>
            <a:r>
              <a:rPr altLang="zh-CN" sz="1800" lang="en-US"/>
              <a:t>[0,2</a:t>
            </a:r>
            <a:r>
              <a:rPr altLang="zh-CN" sz="1800" lang="el-GR">
                <a:ea typeface="Times New Roman" pitchFamily="18" charset="0"/>
              </a:rPr>
              <a:t>π</a:t>
            </a:r>
            <a:r>
              <a:rPr altLang="zh-CN" sz="1800" lang="en-US"/>
              <a:t>]</a:t>
            </a:r>
            <a:r>
              <a:rPr altLang="en-US" sz="1800" lang="zh-CN"/>
              <a:t>间均匀分布的</a:t>
            </a:r>
            <a:r>
              <a:rPr altLang="zh-CN" sz="1800" lang="en-US"/>
              <a:t>10</a:t>
            </a:r>
            <a:r>
              <a:rPr altLang="en-US" sz="1800" lang="zh-CN"/>
              <a:t>个点组成，求</a:t>
            </a:r>
            <a:r>
              <a:rPr altLang="zh-CN" sz="1800" lang="en-US"/>
              <a:t>sinx</a:t>
            </a:r>
            <a:r>
              <a:rPr altLang="en-US" sz="1800" lang="zh-CN"/>
              <a:t>的</a:t>
            </a:r>
            <a:r>
              <a:rPr altLang="zh-CN" sz="1800" lang="en-US"/>
              <a:t>1-3</a:t>
            </a:r>
            <a:r>
              <a:rPr altLang="en-US" sz="1800" lang="zh-CN"/>
              <a:t>阶差分。</a:t>
            </a:r>
          </a:p>
          <a:p>
            <a:pPr eaLnBrk="1" hangingPunct="1" latinLnBrk="1" lvl="0">
              <a:buNone/>
            </a:pPr>
            <a:r>
              <a:rPr altLang="en-US" sz="1800" lang="zh-CN"/>
              <a:t>命令如下：</a:t>
            </a:r>
          </a:p>
          <a:p>
            <a:pPr eaLnBrk="1" hangingPunct="1" latinLnBrk="1" lvl="0">
              <a:buNone/>
            </a:pPr>
            <a:r>
              <a:rPr altLang="zh-CN" sz="1800" lang="en-US">
                <a:solidFill>
                  <a:srgbClr val="0000FF"/>
                </a:solidFill>
              </a:rPr>
              <a:t>X = linspace(0,2</a:t>
            </a:r>
            <a:r>
              <a:rPr altLang="zh-CN" sz="1800" lang="en-US">
                <a:solidFill>
                  <a:srgbClr val="0000FF"/>
                </a:solidFill>
              </a:rPr>
              <a:t>*pi,10);</a:t>
            </a:r>
          </a:p>
          <a:p>
            <a:pPr eaLnBrk="1" hangingPunct="1" latinLnBrk="1" lvl="0">
              <a:buNone/>
            </a:pPr>
            <a:r>
              <a:rPr altLang="zh-CN" sz="1800" lang="en-US">
                <a:solidFill>
                  <a:srgbClr val="0000FF"/>
                </a:solidFill>
              </a:rPr>
              <a:t>Y = sin(X);</a:t>
            </a:r>
          </a:p>
          <a:p>
            <a:pPr eaLnBrk="1" hangingPunct="1" latinLnBrk="1" lvl="0">
              <a:buNone/>
            </a:pPr>
            <a:r>
              <a:rPr altLang="zh-CN" sz="1800" lang="en-US">
                <a:solidFill>
                  <a:srgbClr val="0000FF"/>
                </a:solidFill>
              </a:rPr>
              <a:t>DY = diff(Y)</a:t>
            </a:r>
          </a:p>
          <a:p>
            <a:pPr eaLnBrk="1" hangingPunct="1" latinLnBrk="1" lvl="0">
              <a:buNone/>
            </a:pPr>
            <a:r>
              <a:rPr altLang="zh-CN" sz="1800" lang="en-US">
                <a:solidFill>
                  <a:srgbClr val="0000FF"/>
                </a:solidFill>
              </a:rPr>
              <a:t>D2Y = diff(Y,2)</a:t>
            </a:r>
          </a:p>
          <a:p>
            <a:pPr eaLnBrk="1" hangingPunct="1" latinLnBrk="1" lvl="0">
              <a:buNone/>
            </a:pPr>
            <a:r>
              <a:rPr altLang="zh-CN" sz="1800" lang="en-US">
                <a:solidFill>
                  <a:srgbClr val="0000FF"/>
                </a:solidFill>
              </a:rPr>
              <a:t>D3Y = diff(Y,3)</a:t>
            </a:r>
          </a:p>
          <a:p>
            <a:pPr eaLnBrk="1" hangingPunct="1" latinLnBrk="1" lvl="0">
              <a:buNone/>
            </a:pPr>
            <a:r>
              <a:rPr altLang="zh-CN" sz="1800" lang="es-ES"/>
              <a:t>DY =</a:t>
            </a:r>
          </a:p>
          <a:p>
            <a:pPr eaLnBrk="1" hangingPunct="1" latinLnBrk="1" lvl="0">
              <a:buNone/>
            </a:pPr>
            <a:r>
              <a:rPr altLang="zh-CN" sz="1800" lang="es-ES"/>
              <a:t>    0.6428    0.3420   -0.1188   -0.5240   -0.6840   -0.5240   -0.1188    0.3420    0.6428</a:t>
            </a:r>
          </a:p>
          <a:p>
            <a:pPr eaLnBrk="1" hangingPunct="1" latinLnBrk="1" lvl="0">
              <a:buNone/>
            </a:pPr>
            <a:r>
              <a:rPr altLang="zh-CN" sz="1800" lang="es-ES"/>
              <a:t>D2Y =</a:t>
            </a:r>
          </a:p>
          <a:p>
            <a:pPr eaLnBrk="1" hangingPunct="1" latinLnBrk="1" lvl="0">
              <a:buNone/>
            </a:pPr>
            <a:r>
              <a:rPr altLang="zh-CN" sz="1800" lang="es-ES"/>
              <a:t>   -0.3008   -0.4608   -0.4052   -0.1600    0.1600    0.4052    0.4608    0.3008</a:t>
            </a:r>
          </a:p>
          <a:p>
            <a:pPr eaLnBrk="1" hangingPunct="1" latinLnBrk="1" lvl="0">
              <a:buNone/>
            </a:pPr>
            <a:r>
              <a:rPr altLang="zh-CN" sz="1800" lang="es-ES"/>
              <a:t>D3Y =</a:t>
            </a:r>
          </a:p>
          <a:p>
            <a:pPr eaLnBrk="1" hangingPunct="1" latinLnBrk="1" lvl="0">
              <a:buNone/>
            </a:pPr>
            <a:r>
              <a:rPr altLang="zh-CN" sz="1800" lang="es-ES"/>
              <a:t>   -0.1600    0.0556    0.2452    0.3201    0.2452    0.0556   -0.1600</a:t>
            </a:r>
          </a:p>
        </p:txBody>
      </p:sp>
      <p:sp>
        <p:nvSpPr>
          <p:cNvPr id="104968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68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68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178</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681">
                                            <p:txEl>
                                              <p:charRg st="0" end="36"/>
                                            </p:txEl>
                                          </p:spTgt>
                                        </p:tgtEl>
                                        <p:attrNameLst>
                                          <p:attrName>style.visibility</p:attrName>
                                        </p:attrNameLst>
                                      </p:cBhvr>
                                      <p:to>
                                        <p:strVal val="visible"/>
                                      </p:to>
                                    </p:set>
                                    <p:animEffect transition="in" filter="blinds(horizontal)">
                                      <p:cBhvr>
                                        <p:cTn dur="500" id="7"/>
                                        <p:tgtEl>
                                          <p:spTgt spid="1049681">
                                            <p:txEl>
                                              <p:charRg st="0" end="36"/>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9681">
                                            <p:txEl>
                                              <p:charRg st="36" end="42"/>
                                            </p:txEl>
                                          </p:spTgt>
                                        </p:tgtEl>
                                        <p:attrNameLst>
                                          <p:attrName>style.visibility</p:attrName>
                                        </p:attrNameLst>
                                      </p:cBhvr>
                                      <p:to>
                                        <p:strVal val="visible"/>
                                      </p:to>
                                    </p:set>
                                    <p:animEffect transition="in" filter="blinds(horizontal)">
                                      <p:cBhvr>
                                        <p:cTn dur="500" id="12"/>
                                        <p:tgtEl>
                                          <p:spTgt spid="1049681">
                                            <p:txEl>
                                              <p:charRg st="36" end="42"/>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9681">
                                            <p:txEl>
                                              <p:charRg st="42" end="67"/>
                                            </p:txEl>
                                          </p:spTgt>
                                        </p:tgtEl>
                                        <p:attrNameLst>
                                          <p:attrName>style.visibility</p:attrName>
                                        </p:attrNameLst>
                                      </p:cBhvr>
                                      <p:to>
                                        <p:strVal val="visible"/>
                                      </p:to>
                                    </p:set>
                                    <p:animEffect transition="in" filter="blinds(horizontal)">
                                      <p:cBhvr>
                                        <p:cTn dur="500" id="15"/>
                                        <p:tgtEl>
                                          <p:spTgt spid="1049681">
                                            <p:txEl>
                                              <p:charRg st="42" end="67"/>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681">
                                            <p:txEl>
                                              <p:charRg st="67" end="79"/>
                                            </p:txEl>
                                          </p:spTgt>
                                        </p:tgtEl>
                                        <p:attrNameLst>
                                          <p:attrName>style.visibility</p:attrName>
                                        </p:attrNameLst>
                                      </p:cBhvr>
                                      <p:to>
                                        <p:strVal val="visible"/>
                                      </p:to>
                                    </p:set>
                                    <p:animEffect transition="in" filter="blinds(horizontal)">
                                      <p:cBhvr>
                                        <p:cTn dur="500" id="18"/>
                                        <p:tgtEl>
                                          <p:spTgt spid="1049681">
                                            <p:txEl>
                                              <p:charRg st="67" end="79"/>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681">
                                            <p:txEl>
                                              <p:charRg st="79" end="92"/>
                                            </p:txEl>
                                          </p:spTgt>
                                        </p:tgtEl>
                                        <p:attrNameLst>
                                          <p:attrName>style.visibility</p:attrName>
                                        </p:attrNameLst>
                                      </p:cBhvr>
                                      <p:to>
                                        <p:strVal val="visible"/>
                                      </p:to>
                                    </p:set>
                                    <p:animEffect transition="in" filter="blinds(horizontal)">
                                      <p:cBhvr>
                                        <p:cTn dur="500" id="21"/>
                                        <p:tgtEl>
                                          <p:spTgt spid="1049681">
                                            <p:txEl>
                                              <p:charRg st="79" end="92"/>
                                            </p:txEl>
                                          </p:spTgt>
                                        </p:tgtEl>
                                      </p:cBhvr>
                                    </p:animEffect>
                                  </p:childTnLst>
                                </p:cTn>
                              </p:par>
                              <p:par>
                                <p:cTn fill="hold" id="22" nodeType="withEffect" presetClass="entr" presetID="3" presetSubtype="10">
                                  <p:stCondLst>
                                    <p:cond delay="0"/>
                                  </p:stCondLst>
                                  <p:childTnLst>
                                    <p:set>
                                      <p:cBhvr>
                                        <p:cTn dur="1" fill="hold" id="23">
                                          <p:stCondLst>
                                            <p:cond delay="0"/>
                                          </p:stCondLst>
                                        </p:cTn>
                                        <p:tgtEl>
                                          <p:spTgt spid="1049681">
                                            <p:txEl>
                                              <p:charRg st="92" end="108"/>
                                            </p:txEl>
                                          </p:spTgt>
                                        </p:tgtEl>
                                        <p:attrNameLst>
                                          <p:attrName>style.visibility</p:attrName>
                                        </p:attrNameLst>
                                      </p:cBhvr>
                                      <p:to>
                                        <p:strVal val="visible"/>
                                      </p:to>
                                    </p:set>
                                    <p:animEffect transition="in" filter="blinds(horizontal)">
                                      <p:cBhvr>
                                        <p:cTn dur="500" id="24"/>
                                        <p:tgtEl>
                                          <p:spTgt spid="1049681">
                                            <p:txEl>
                                              <p:charRg st="92" end="108"/>
                                            </p:txEl>
                                          </p:spTgt>
                                        </p:tgtEl>
                                      </p:cBhvr>
                                    </p:animEffect>
                                  </p:childTnLst>
                                </p:cTn>
                              </p:par>
                              <p:par>
                                <p:cTn fill="hold" id="25" nodeType="withEffect" presetClass="entr" presetID="3" presetSubtype="10">
                                  <p:stCondLst>
                                    <p:cond delay="0"/>
                                  </p:stCondLst>
                                  <p:childTnLst>
                                    <p:set>
                                      <p:cBhvr>
                                        <p:cTn dur="1" fill="hold" id="26">
                                          <p:stCondLst>
                                            <p:cond delay="0"/>
                                          </p:stCondLst>
                                        </p:cTn>
                                        <p:tgtEl>
                                          <p:spTgt spid="1049681">
                                            <p:txEl>
                                              <p:charRg st="108" end="124"/>
                                            </p:txEl>
                                          </p:spTgt>
                                        </p:tgtEl>
                                        <p:attrNameLst>
                                          <p:attrName>style.visibility</p:attrName>
                                        </p:attrNameLst>
                                      </p:cBhvr>
                                      <p:to>
                                        <p:strVal val="visible"/>
                                      </p:to>
                                    </p:set>
                                    <p:animEffect transition="in" filter="blinds(horizontal)">
                                      <p:cBhvr>
                                        <p:cTn dur="500" id="27"/>
                                        <p:tgtEl>
                                          <p:spTgt spid="1049681">
                                            <p:txEl>
                                              <p:charRg st="108" end="124"/>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3" presetSubtype="10">
                                  <p:stCondLst>
                                    <p:cond delay="0"/>
                                  </p:stCondLst>
                                  <p:childTnLst>
                                    <p:set>
                                      <p:cBhvr>
                                        <p:cTn dur="1" fill="hold" id="31">
                                          <p:stCondLst>
                                            <p:cond delay="0"/>
                                          </p:stCondLst>
                                        </p:cTn>
                                        <p:tgtEl>
                                          <p:spTgt spid="1049681">
                                            <p:txEl>
                                              <p:charRg st="124" end="129"/>
                                            </p:txEl>
                                          </p:spTgt>
                                        </p:tgtEl>
                                        <p:attrNameLst>
                                          <p:attrName>style.visibility</p:attrName>
                                        </p:attrNameLst>
                                      </p:cBhvr>
                                      <p:to>
                                        <p:strVal val="visible"/>
                                      </p:to>
                                    </p:set>
                                    <p:animEffect transition="in" filter="blinds(horizontal)">
                                      <p:cBhvr>
                                        <p:cTn dur="500" id="32"/>
                                        <p:tgtEl>
                                          <p:spTgt spid="1049681">
                                            <p:txEl>
                                              <p:charRg st="124" end="129"/>
                                            </p:txEl>
                                          </p:spTgt>
                                        </p:tgtEl>
                                      </p:cBhvr>
                                    </p:animEffect>
                                  </p:childTnLst>
                                </p:cTn>
                              </p:par>
                              <p:par>
                                <p:cTn fill="hold" id="33" nodeType="withEffect" presetClass="entr" presetID="3" presetSubtype="10">
                                  <p:stCondLst>
                                    <p:cond delay="0"/>
                                  </p:stCondLst>
                                  <p:childTnLst>
                                    <p:set>
                                      <p:cBhvr>
                                        <p:cTn dur="1" fill="hold" id="34">
                                          <p:stCondLst>
                                            <p:cond delay="0"/>
                                          </p:stCondLst>
                                        </p:cTn>
                                        <p:tgtEl>
                                          <p:spTgt spid="1049681">
                                            <p:txEl>
                                              <p:charRg st="129" end="220"/>
                                            </p:txEl>
                                          </p:spTgt>
                                        </p:tgtEl>
                                        <p:attrNameLst>
                                          <p:attrName>style.visibility</p:attrName>
                                        </p:attrNameLst>
                                      </p:cBhvr>
                                      <p:to>
                                        <p:strVal val="visible"/>
                                      </p:to>
                                    </p:set>
                                    <p:animEffect transition="in" filter="blinds(horizontal)">
                                      <p:cBhvr>
                                        <p:cTn dur="500" id="35"/>
                                        <p:tgtEl>
                                          <p:spTgt spid="1049681">
                                            <p:txEl>
                                              <p:charRg st="129" end="220"/>
                                            </p:txEl>
                                          </p:spTgt>
                                        </p:tgtEl>
                                      </p:cBhvr>
                                    </p:animEffect>
                                  </p:childTnLst>
                                </p:cTn>
                              </p:par>
                              <p:par>
                                <p:cTn fill="hold" id="36" nodeType="withEffect" presetClass="entr" presetID="3" presetSubtype="10">
                                  <p:stCondLst>
                                    <p:cond delay="0"/>
                                  </p:stCondLst>
                                  <p:childTnLst>
                                    <p:set>
                                      <p:cBhvr>
                                        <p:cTn dur="1" fill="hold" id="37">
                                          <p:stCondLst>
                                            <p:cond delay="0"/>
                                          </p:stCondLst>
                                        </p:cTn>
                                        <p:tgtEl>
                                          <p:spTgt spid="1049681">
                                            <p:txEl>
                                              <p:charRg st="220" end="226"/>
                                            </p:txEl>
                                          </p:spTgt>
                                        </p:tgtEl>
                                        <p:attrNameLst>
                                          <p:attrName>style.visibility</p:attrName>
                                        </p:attrNameLst>
                                      </p:cBhvr>
                                      <p:to>
                                        <p:strVal val="visible"/>
                                      </p:to>
                                    </p:set>
                                    <p:animEffect transition="in" filter="blinds(horizontal)">
                                      <p:cBhvr>
                                        <p:cTn dur="500" id="38"/>
                                        <p:tgtEl>
                                          <p:spTgt spid="1049681">
                                            <p:txEl>
                                              <p:charRg st="220" end="226"/>
                                            </p:txEl>
                                          </p:spTgt>
                                        </p:tgtEl>
                                      </p:cBhvr>
                                    </p:animEffect>
                                  </p:childTnLst>
                                </p:cTn>
                              </p:par>
                              <p:par>
                                <p:cTn fill="hold" id="39" nodeType="withEffect" presetClass="entr" presetID="3" presetSubtype="10">
                                  <p:stCondLst>
                                    <p:cond delay="0"/>
                                  </p:stCondLst>
                                  <p:childTnLst>
                                    <p:set>
                                      <p:cBhvr>
                                        <p:cTn dur="1" fill="hold" id="40">
                                          <p:stCondLst>
                                            <p:cond delay="0"/>
                                          </p:stCondLst>
                                        </p:cTn>
                                        <p:tgtEl>
                                          <p:spTgt spid="1049681">
                                            <p:txEl>
                                              <p:charRg st="226" end="307"/>
                                            </p:txEl>
                                          </p:spTgt>
                                        </p:tgtEl>
                                        <p:attrNameLst>
                                          <p:attrName>style.visibility</p:attrName>
                                        </p:attrNameLst>
                                      </p:cBhvr>
                                      <p:to>
                                        <p:strVal val="visible"/>
                                      </p:to>
                                    </p:set>
                                    <p:animEffect transition="in" filter="blinds(horizontal)">
                                      <p:cBhvr>
                                        <p:cTn dur="500" id="41"/>
                                        <p:tgtEl>
                                          <p:spTgt spid="1049681">
                                            <p:txEl>
                                              <p:charRg st="226" end="307"/>
                                            </p:txEl>
                                          </p:spTgt>
                                        </p:tgtEl>
                                      </p:cBhvr>
                                    </p:animEffect>
                                  </p:childTnLst>
                                </p:cTn>
                              </p:par>
                              <p:par>
                                <p:cTn fill="hold" id="42" nodeType="withEffect" presetClass="entr" presetID="3" presetSubtype="10">
                                  <p:stCondLst>
                                    <p:cond delay="0"/>
                                  </p:stCondLst>
                                  <p:childTnLst>
                                    <p:set>
                                      <p:cBhvr>
                                        <p:cTn dur="1" fill="hold" id="43">
                                          <p:stCondLst>
                                            <p:cond delay="0"/>
                                          </p:stCondLst>
                                        </p:cTn>
                                        <p:tgtEl>
                                          <p:spTgt spid="1049681">
                                            <p:txEl>
                                              <p:charRg st="307" end="313"/>
                                            </p:txEl>
                                          </p:spTgt>
                                        </p:tgtEl>
                                        <p:attrNameLst>
                                          <p:attrName>style.visibility</p:attrName>
                                        </p:attrNameLst>
                                      </p:cBhvr>
                                      <p:to>
                                        <p:strVal val="visible"/>
                                      </p:to>
                                    </p:set>
                                    <p:animEffect transition="in" filter="blinds(horizontal)">
                                      <p:cBhvr>
                                        <p:cTn dur="500" id="44"/>
                                        <p:tgtEl>
                                          <p:spTgt spid="1049681">
                                            <p:txEl>
                                              <p:charRg st="307" end="313"/>
                                            </p:txEl>
                                          </p:spTgt>
                                        </p:tgtEl>
                                      </p:cBhvr>
                                    </p:animEffect>
                                  </p:childTnLst>
                                </p:cTn>
                              </p:par>
                              <p:par>
                                <p:cTn fill="hold" id="45" nodeType="withEffect" presetClass="entr" presetID="3" presetSubtype="10">
                                  <p:stCondLst>
                                    <p:cond delay="0"/>
                                  </p:stCondLst>
                                  <p:childTnLst>
                                    <p:set>
                                      <p:cBhvr>
                                        <p:cTn dur="1" fill="hold" id="46">
                                          <p:stCondLst>
                                            <p:cond delay="0"/>
                                          </p:stCondLst>
                                        </p:cTn>
                                        <p:tgtEl>
                                          <p:spTgt spid="1049681">
                                            <p:txEl>
                                              <p:charRg st="313" end="384"/>
                                            </p:txEl>
                                          </p:spTgt>
                                        </p:tgtEl>
                                        <p:attrNameLst>
                                          <p:attrName>style.visibility</p:attrName>
                                        </p:attrNameLst>
                                      </p:cBhvr>
                                      <p:to>
                                        <p:strVal val="visible"/>
                                      </p:to>
                                    </p:set>
                                    <p:animEffect transition="in" filter="blinds(horizontal)">
                                      <p:cBhvr>
                                        <p:cTn dur="500" id="47"/>
                                        <p:tgtEl>
                                          <p:spTgt spid="1049681">
                                            <p:txEl>
                                              <p:charRg st="313" end="3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showMasterSp="1">
  <p:cSld>
    <p:spTree>
      <p:nvGrpSpPr>
        <p:cNvPr id="427" name=""/>
        <p:cNvGrpSpPr/>
        <p:nvPr/>
      </p:nvGrpSpPr>
      <p:grpSpPr>
        <a:xfrm rot="0">
          <a:off x="0" y="0"/>
          <a:ext cx="0" cy="0"/>
          <a:chOff x="0" y="0"/>
          <a:chExt cx="0" cy="0"/>
        </a:xfrm>
      </p:grpSpPr>
      <p:sp>
        <p:nvSpPr>
          <p:cNvPr id="1049685" name="标题 393217"/>
          <p:cNvSpPr/>
          <p:nvPr>
            <p:ph type="title" sz="full" idx="0"/>
          </p:nvPr>
        </p:nvSpPr>
        <p:spPr>
          <a:xfrm rot="0">
            <a:off x="1133475" y="9525"/>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lang="en-US">
                <a:ea typeface="华文新魏" pitchFamily="2" charset="-122"/>
              </a:rPr>
              <a:t>6.2 </a:t>
            </a:r>
            <a:r>
              <a:rPr altLang="en-US" lang="zh-CN"/>
              <a:t>函数的数值导数（续）</a:t>
            </a:r>
          </a:p>
        </p:txBody>
      </p:sp>
      <p:sp>
        <p:nvSpPr>
          <p:cNvPr id="1049686" name="文本占位符 393218"/>
          <p:cNvSpPr/>
          <p:nvPr>
            <p:ph type="body" sz="full" idx="1"/>
          </p:nvPr>
        </p:nvSpPr>
        <p:spPr>
          <a:xfrm rot="0">
            <a:off x="863600" y="1268412"/>
            <a:ext cx="8101012"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10000"/>
              </a:lnSpc>
              <a:buNone/>
            </a:pPr>
            <a:r>
              <a:rPr altLang="en-US" sz="2600" lang="zh-CN"/>
              <a:t>例：设</a:t>
            </a:r>
          </a:p>
          <a:p>
            <a:pPr eaLnBrk="1" hangingPunct="1" latinLnBrk="1" lvl="0">
              <a:lnSpc>
                <a:spcPct val="110000"/>
              </a:lnSpc>
              <a:buNone/>
            </a:pPr>
            <a:r>
              <a:rPr altLang="en-US" sz="2600" lang="zh-CN"/>
              <a:t>在</a:t>
            </a:r>
            <a:r>
              <a:rPr altLang="zh-CN" sz="2600" lang="en-US"/>
              <a:t>[-3,3]</a:t>
            </a:r>
            <a:r>
              <a:rPr altLang="en-US" sz="2600" lang="zh-CN"/>
              <a:t>区间内以</a:t>
            </a:r>
            <a:r>
              <a:rPr altLang="zh-CN" sz="2600" lang="en-US"/>
              <a:t>0.01</a:t>
            </a:r>
            <a:r>
              <a:rPr altLang="en-US" sz="2600" lang="zh-CN"/>
              <a:t>为步长求数值导数。并画出导函数图像。</a:t>
            </a:r>
          </a:p>
          <a:p>
            <a:pPr eaLnBrk="1" hangingPunct="1" latinLnBrk="1" lvl="0">
              <a:lnSpc>
                <a:spcPct val="110000"/>
              </a:lnSpc>
              <a:buNone/>
            </a:pPr>
            <a:r>
              <a:rPr altLang="en-US" sz="2600" lang="zh-CN"/>
              <a:t>程序如下：</a:t>
            </a:r>
          </a:p>
          <a:p>
            <a:pPr eaLnBrk="1" hangingPunct="1" latinLnBrk="1" lvl="0">
              <a:buNone/>
            </a:pPr>
            <a:r>
              <a:rPr altLang="zh-CN" sz="2400" lang="en-US">
                <a:solidFill>
                  <a:srgbClr val="0000FF"/>
                </a:solidFill>
              </a:rPr>
              <a:t>f = inline(</a:t>
            </a:r>
            <a:r>
              <a:rPr altLang="zh-CN" sz="2400" lang="en-US">
                <a:solidFill>
                  <a:srgbClr val="0000FF"/>
                </a:solidFill>
                <a:latin typeface="Arial" pitchFamily="34" charset="0"/>
              </a:rPr>
              <a:t>‘</a:t>
            </a:r>
            <a:r>
              <a:rPr altLang="zh-CN" sz="2400" lang="en-US">
                <a:solidFill>
                  <a:srgbClr val="0000FF"/>
                </a:solidFill>
              </a:rPr>
              <a:t>sqrt(x.^3+2</a:t>
            </a:r>
            <a:r>
              <a:rPr altLang="zh-CN" sz="2400" lang="en-US">
                <a:solidFill>
                  <a:srgbClr val="0000FF"/>
                </a:solidFill>
              </a:rPr>
              <a:t>*x.^2-x+12)+(x+5).^(1/6)+5</a:t>
            </a:r>
            <a:r>
              <a:rPr altLang="zh-CN" sz="2400" lang="en-US">
                <a:solidFill>
                  <a:srgbClr val="0000FF"/>
                </a:solidFill>
              </a:rPr>
              <a:t>*x+2</a:t>
            </a:r>
            <a:r>
              <a:rPr altLang="zh-CN" sz="2400" lang="en-US">
                <a:solidFill>
                  <a:srgbClr val="0000FF"/>
                </a:solidFill>
                <a:latin typeface="Arial" pitchFamily="34" charset="0"/>
              </a:rPr>
              <a:t>’</a:t>
            </a:r>
            <a:r>
              <a:rPr altLang="zh-CN" sz="2400" lang="en-US">
                <a:solidFill>
                  <a:srgbClr val="0000FF"/>
                </a:solidFill>
              </a:rPr>
              <a:t>); </a:t>
            </a:r>
            <a:r>
              <a:rPr altLang="en-US" sz="2400" lang="zh-CN">
                <a:solidFill>
                  <a:srgbClr val="008000"/>
                </a:solidFill>
              </a:rPr>
              <a:t>%内联函数</a:t>
            </a:r>
          </a:p>
          <a:p>
            <a:pPr eaLnBrk="1" hangingPunct="1" latinLnBrk="1" lvl="0">
              <a:buNone/>
            </a:pPr>
            <a:r>
              <a:rPr altLang="zh-CN" sz="2400" lang="en-US">
                <a:solidFill>
                  <a:srgbClr val="0000FF"/>
                </a:solidFill>
              </a:rPr>
              <a:t>x = -3:0.01:3;</a:t>
            </a:r>
          </a:p>
          <a:p>
            <a:pPr eaLnBrk="1" hangingPunct="1" latinLnBrk="1" lvl="0">
              <a:buNone/>
            </a:pPr>
            <a:r>
              <a:rPr altLang="zh-CN" sz="2400" lang="en-US">
                <a:solidFill>
                  <a:srgbClr val="0000FF"/>
                </a:solidFill>
              </a:rPr>
              <a:t>dx = diff(f([x,3.01]))/0.01;  </a:t>
            </a:r>
            <a:r>
              <a:rPr altLang="en-US" sz="2400" lang="zh-CN">
                <a:solidFill>
                  <a:srgbClr val="008000"/>
                </a:solidFill>
              </a:rPr>
              <a:t>%根据定义式求导数</a:t>
            </a:r>
          </a:p>
          <a:p>
            <a:pPr eaLnBrk="1" hangingPunct="1" latinLnBrk="1" lvl="0">
              <a:buNone/>
            </a:pPr>
            <a:r>
              <a:rPr altLang="zh-CN" sz="2400" lang="en-US">
                <a:solidFill>
                  <a:srgbClr val="0000FF"/>
                </a:solidFill>
              </a:rPr>
              <a:t>plot(x,dx)</a:t>
            </a:r>
          </a:p>
          <a:p>
            <a:pPr eaLnBrk="1" hangingPunct="1" latinLnBrk="1" lvl="0">
              <a:lnSpc>
                <a:spcPct val="110000"/>
              </a:lnSpc>
              <a:buNone/>
            </a:pPr>
            <a:endParaRPr altLang="zh-CN" sz="2400" lang="en-US">
              <a:solidFill>
                <a:srgbClr val="0000FF"/>
              </a:solidFill>
            </a:endParaRPr>
          </a:p>
          <a:p>
            <a:pPr eaLnBrk="1" hangingPunct="1" latinLnBrk="1" lvl="0">
              <a:lnSpc>
                <a:spcPct val="110000"/>
              </a:lnSpc>
              <a:buNone/>
            </a:pPr>
            <a:endParaRPr altLang="zh-CN" sz="2600" lang="en-US">
              <a:solidFill>
                <a:srgbClr val="990033"/>
              </a:solidFill>
              <a:ea typeface="华文新魏" pitchFamily="2" charset="-122"/>
            </a:endParaRPr>
          </a:p>
        </p:txBody>
      </p:sp>
      <p:graphicFrame>
        <p:nvGraphicFramePr>
          <p:cNvPr id="4194338" name=""/>
          <p:cNvGraphicFramePr>
            <a:graphicFrameLocks/>
          </p:cNvGraphicFramePr>
          <p:nvPr/>
        </p:nvGraphicFramePr>
        <p:xfrm rot="0">
          <a:off x="2016125" y="1268412"/>
          <a:ext cx="5003800" cy="425450"/>
        </p:xfrm>
        <a:graphic>
          <a:graphicData uri="http://schemas.openxmlformats.org/presentationml/2006/ole">
            <mc:AlternateContent xmlns:mc="http://schemas.openxmlformats.org/markup-compatibility/2006">
              <mc:Choice xmlns:v="urn:schemas-microsoft-com:vml" Requires="v">
                <p:oleObj r:id="rId1" spid="" imgH="425450" imgW="5003800" showAsIcon="0" progId="Equation.DSMT4">
                  <p:embed followColorScheme="full"/>
                  <p:pic>
                    <p:nvPicPr>
                      <p:cNvPr id="2097229" name="对象 393219"/>
                      <p:cNvPicPr>
                        <a:picLocks/>
                      </p:cNvPicPr>
                      <p:nvPr/>
                    </p:nvPicPr>
                    <p:blipFill>
                      <a:blip xmlns:r="http://schemas.openxmlformats.org/officeDocument/2006/relationships" r:embed="rId2"/>
                      <a:srcRect l="0" t="0" r="0" b="0"/>
                      <a:stretch>
                        <a:fillRect/>
                      </a:stretch>
                    </p:blipFill>
                    <p:spPr>
                      <a:xfrm rot="0">
                        <a:off x="2016125" y="1268412"/>
                        <a:ext cx="5003800" cy="425450"/>
                      </a:xfrm>
                      <a:prstGeom prst="rect"/>
                      <a:noFill/>
                      <a:ln>
                        <a:noFill/>
                      </a:ln>
                    </p:spPr>
                  </p:pic>
                </p:oleObj>
              </mc:Choice>
              <mc:Fallback>
                <p:oleObj r:id="rId1" spid="" imgH="425450" imgW="5003800" showAsIcon="0" progId="Equation.DSMT4">
                  <p:embed followColorScheme="full"/>
                  <p:pic>
                    <p:nvPicPr>
                      <p:cNvPr id="2097229" name="对象 393219"/>
                      <p:cNvPicPr>
                        <a:picLocks/>
                      </p:cNvPicPr>
                      <p:nvPr/>
                    </p:nvPicPr>
                    <p:blipFill>
                      <a:blip xmlns:r="http://schemas.openxmlformats.org/officeDocument/2006/relationships" r:embed="rId2"/>
                      <a:srcRect l="0" t="0" r="0" b="0"/>
                      <a:stretch>
                        <a:fillRect/>
                      </a:stretch>
                    </p:blipFill>
                    <p:spPr>
                      <a:xfrm rot="0">
                        <a:off x="2016125" y="1268412"/>
                        <a:ext cx="5003800" cy="425450"/>
                      </a:xfrm>
                      <a:prstGeom prst="rect"/>
                      <a:noFill/>
                      <a:ln>
                        <a:noFill/>
                      </a:ln>
                    </p:spPr>
                  </p:pic>
                </p:oleObj>
              </mc:Fallback>
            </mc:AlternateContent>
          </a:graphicData>
        </a:graphic>
      </p:graphicFrame>
      <p:pic>
        <p:nvPicPr>
          <p:cNvPr id="2097230" name="图片 393220"/>
          <p:cNvPicPr>
            <a:picLocks/>
          </p:cNvPicPr>
          <p:nvPr/>
        </p:nvPicPr>
        <p:blipFill>
          <a:blip xmlns:r="http://schemas.openxmlformats.org/officeDocument/2006/relationships" r:embed="rId3"/>
          <a:srcRect l="0" t="0" r="0" b="0"/>
          <a:stretch>
            <a:fillRect/>
          </a:stretch>
        </p:blipFill>
        <p:spPr>
          <a:xfrm rot="0">
            <a:off x="6481762" y="4867275"/>
            <a:ext cx="2444750" cy="1833562"/>
          </a:xfrm>
          <a:prstGeom prst="rect"/>
          <a:noFill/>
          <a:ln>
            <a:noFill/>
          </a:ln>
        </p:spPr>
      </p:pic>
      <p:sp>
        <p:nvSpPr>
          <p:cNvPr id="104968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68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68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179</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686">
                                            <p:txEl>
                                              <p:charRg st="0" end="4"/>
                                            </p:txEl>
                                          </p:spTgt>
                                        </p:tgtEl>
                                        <p:attrNameLst>
                                          <p:attrName>style.visibility</p:attrName>
                                        </p:attrNameLst>
                                      </p:cBhvr>
                                      <p:to>
                                        <p:strVal val="visible"/>
                                      </p:to>
                                    </p:set>
                                    <p:animEffect transition="in" filter="blinds(horizontal)">
                                      <p:cBhvr>
                                        <p:cTn dur="500" id="7"/>
                                        <p:tgtEl>
                                          <p:spTgt spid="1049686">
                                            <p:txEl>
                                              <p:charRg st="0" end="4"/>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4194338"/>
                                        </p:tgtEl>
                                        <p:attrNameLst>
                                          <p:attrName>style.visibility</p:attrName>
                                        </p:attrNameLst>
                                      </p:cBhvr>
                                      <p:to>
                                        <p:strVal val="visible"/>
                                      </p:to>
                                    </p:set>
                                    <p:animEffect transition="in" filter="blinds(horizontal)">
                                      <p:cBhvr>
                                        <p:cTn dur="500" id="12"/>
                                        <p:tgtEl>
                                          <p:spTgt spid="4194338"/>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9686">
                                            <p:txEl>
                                              <p:charRg st="4" end="38"/>
                                            </p:txEl>
                                          </p:spTgt>
                                        </p:tgtEl>
                                        <p:attrNameLst>
                                          <p:attrName>style.visibility</p:attrName>
                                        </p:attrNameLst>
                                      </p:cBhvr>
                                      <p:to>
                                        <p:strVal val="visible"/>
                                      </p:to>
                                    </p:set>
                                    <p:animEffect transition="in" filter="blinds(horizontal)">
                                      <p:cBhvr>
                                        <p:cTn dur="500" id="17"/>
                                        <p:tgtEl>
                                          <p:spTgt spid="1049686">
                                            <p:txEl>
                                              <p:charRg st="4" end="38"/>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3" presetSubtype="10">
                                  <p:stCondLst>
                                    <p:cond delay="0"/>
                                  </p:stCondLst>
                                  <p:childTnLst>
                                    <p:set>
                                      <p:cBhvr>
                                        <p:cTn dur="1" fill="hold" id="21">
                                          <p:stCondLst>
                                            <p:cond delay="0"/>
                                          </p:stCondLst>
                                        </p:cTn>
                                        <p:tgtEl>
                                          <p:spTgt spid="1049686">
                                            <p:txEl>
                                              <p:charRg st="38" end="44"/>
                                            </p:txEl>
                                          </p:spTgt>
                                        </p:tgtEl>
                                        <p:attrNameLst>
                                          <p:attrName>style.visibility</p:attrName>
                                        </p:attrNameLst>
                                      </p:cBhvr>
                                      <p:to>
                                        <p:strVal val="visible"/>
                                      </p:to>
                                    </p:set>
                                    <p:animEffect transition="in" filter="blinds(horizontal)">
                                      <p:cBhvr>
                                        <p:cTn dur="500" id="22"/>
                                        <p:tgtEl>
                                          <p:spTgt spid="1049686">
                                            <p:txEl>
                                              <p:charRg st="38" end="44"/>
                                            </p:txEl>
                                          </p:spTgt>
                                        </p:tgtEl>
                                      </p:cBhvr>
                                    </p:animEffect>
                                  </p:childTnLst>
                                </p:cTn>
                              </p:par>
                              <p:par>
                                <p:cTn fill="hold" id="23" nodeType="withEffect" presetClass="entr" presetID="3" presetSubtype="10">
                                  <p:stCondLst>
                                    <p:cond delay="0"/>
                                  </p:stCondLst>
                                  <p:childTnLst>
                                    <p:set>
                                      <p:cBhvr>
                                        <p:cTn dur="1" fill="hold" id="24">
                                          <p:stCondLst>
                                            <p:cond delay="0"/>
                                          </p:stCondLst>
                                        </p:cTn>
                                        <p:tgtEl>
                                          <p:spTgt spid="1049686">
                                            <p:txEl>
                                              <p:charRg st="44" end="107"/>
                                            </p:txEl>
                                          </p:spTgt>
                                        </p:tgtEl>
                                        <p:attrNameLst>
                                          <p:attrName>style.visibility</p:attrName>
                                        </p:attrNameLst>
                                      </p:cBhvr>
                                      <p:to>
                                        <p:strVal val="visible"/>
                                      </p:to>
                                    </p:set>
                                    <p:animEffect transition="in" filter="blinds(horizontal)">
                                      <p:cBhvr>
                                        <p:cTn dur="500" id="25"/>
                                        <p:tgtEl>
                                          <p:spTgt spid="1049686">
                                            <p:txEl>
                                              <p:charRg st="44" end="107"/>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9686">
                                            <p:txEl>
                                              <p:charRg st="107" end="122"/>
                                            </p:txEl>
                                          </p:spTgt>
                                        </p:tgtEl>
                                        <p:attrNameLst>
                                          <p:attrName>style.visibility</p:attrName>
                                        </p:attrNameLst>
                                      </p:cBhvr>
                                      <p:to>
                                        <p:strVal val="visible"/>
                                      </p:to>
                                    </p:set>
                                    <p:animEffect transition="in" filter="blinds(horizontal)">
                                      <p:cBhvr>
                                        <p:cTn dur="500" id="28"/>
                                        <p:tgtEl>
                                          <p:spTgt spid="1049686">
                                            <p:txEl>
                                              <p:charRg st="107" end="122"/>
                                            </p:txEl>
                                          </p:spTgt>
                                        </p:tgtEl>
                                      </p:cBhvr>
                                    </p:animEffect>
                                  </p:childTnLst>
                                </p:cTn>
                              </p:par>
                              <p:par>
                                <p:cTn fill="hold" id="29" nodeType="withEffect" presetClass="entr" presetID="3" presetSubtype="10">
                                  <p:stCondLst>
                                    <p:cond delay="0"/>
                                  </p:stCondLst>
                                  <p:childTnLst>
                                    <p:set>
                                      <p:cBhvr>
                                        <p:cTn dur="1" fill="hold" id="30">
                                          <p:stCondLst>
                                            <p:cond delay="0"/>
                                          </p:stCondLst>
                                        </p:cTn>
                                        <p:tgtEl>
                                          <p:spTgt spid="1049686">
                                            <p:txEl>
                                              <p:charRg st="122" end="162"/>
                                            </p:txEl>
                                          </p:spTgt>
                                        </p:tgtEl>
                                        <p:attrNameLst>
                                          <p:attrName>style.visibility</p:attrName>
                                        </p:attrNameLst>
                                      </p:cBhvr>
                                      <p:to>
                                        <p:strVal val="visible"/>
                                      </p:to>
                                    </p:set>
                                    <p:animEffect transition="in" filter="blinds(horizontal)">
                                      <p:cBhvr>
                                        <p:cTn dur="500" id="31"/>
                                        <p:tgtEl>
                                          <p:spTgt spid="1049686">
                                            <p:txEl>
                                              <p:charRg st="122" end="162"/>
                                            </p:txEl>
                                          </p:spTgt>
                                        </p:tgtEl>
                                      </p:cBhvr>
                                    </p:animEffect>
                                  </p:childTnLst>
                                </p:cTn>
                              </p:par>
                              <p:par>
                                <p:cTn fill="hold" id="32" nodeType="withEffect" presetClass="entr" presetID="3" presetSubtype="10">
                                  <p:stCondLst>
                                    <p:cond delay="0"/>
                                  </p:stCondLst>
                                  <p:childTnLst>
                                    <p:set>
                                      <p:cBhvr>
                                        <p:cTn dur="1" fill="hold" id="33">
                                          <p:stCondLst>
                                            <p:cond delay="0"/>
                                          </p:stCondLst>
                                        </p:cTn>
                                        <p:tgtEl>
                                          <p:spTgt spid="1049686">
                                            <p:txEl>
                                              <p:charRg st="162" end="173"/>
                                            </p:txEl>
                                          </p:spTgt>
                                        </p:tgtEl>
                                        <p:attrNameLst>
                                          <p:attrName>style.visibility</p:attrName>
                                        </p:attrNameLst>
                                      </p:cBhvr>
                                      <p:to>
                                        <p:strVal val="visible"/>
                                      </p:to>
                                    </p:set>
                                    <p:animEffect transition="in" filter="blinds(horizontal)">
                                      <p:cBhvr>
                                        <p:cTn dur="500" id="34"/>
                                        <p:tgtEl>
                                          <p:spTgt spid="1049686">
                                            <p:txEl>
                                              <p:charRg st="162" end="173"/>
                                            </p:txEl>
                                          </p:spTgt>
                                        </p:tgtEl>
                                      </p:cBhvr>
                                    </p:animEffect>
                                  </p:childTnLst>
                                </p:cTn>
                              </p:par>
                            </p:childTnLst>
                          </p:cTn>
                        </p:par>
                      </p:childTnLst>
                    </p:cTn>
                  </p:par>
                  <p:par>
                    <p:cTn fill="hold" id="35" nodeType="clickPar">
                      <p:stCondLst>
                        <p:cond delay="indefinite"/>
                      </p:stCondLst>
                      <p:childTnLst>
                        <p:par>
                          <p:cTn fill="hold" id="36" nodeType="withGroup">
                            <p:stCondLst>
                              <p:cond delay="0"/>
                            </p:stCondLst>
                            <p:childTnLst>
                              <p:par>
                                <p:cTn fill="hold" id="37" nodeType="clickEffect" presetClass="entr" presetID="3" presetSubtype="10">
                                  <p:stCondLst>
                                    <p:cond delay="0"/>
                                  </p:stCondLst>
                                  <p:childTnLst>
                                    <p:set>
                                      <p:cBhvr>
                                        <p:cTn dur="1" fill="hold" id="38">
                                          <p:stCondLst>
                                            <p:cond delay="0"/>
                                          </p:stCondLst>
                                        </p:cTn>
                                        <p:tgtEl>
                                          <p:spTgt spid="2097230"/>
                                        </p:tgtEl>
                                        <p:attrNameLst>
                                          <p:attrName>style.visibility</p:attrName>
                                        </p:attrNameLst>
                                      </p:cBhvr>
                                      <p:to>
                                        <p:strVal val="visible"/>
                                      </p:to>
                                    </p:set>
                                    <p:animEffect transition="in" filter="blinds(horizontal)">
                                      <p:cBhvr>
                                        <p:cTn dur="500" id="39"/>
                                        <p:tgtEl>
                                          <p:spTgt spid="2097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244" name=""/>
        <p:cNvGrpSpPr/>
        <p:nvPr/>
      </p:nvGrpSpPr>
      <p:grpSpPr>
        <a:xfrm rot="0">
          <a:off x="0" y="0"/>
          <a:ext cx="0" cy="0"/>
          <a:chOff x="0" y="0"/>
          <a:chExt cx="0" cy="0"/>
        </a:xfrm>
      </p:grpSpPr>
      <p:sp>
        <p:nvSpPr>
          <p:cNvPr id="1048752" name="矩形 96259"/>
          <p:cNvSpPr/>
          <p:nvPr/>
        </p:nvSpPr>
        <p:spPr>
          <a:xfrm rot="0">
            <a:off x="1403350" y="314325"/>
            <a:ext cx="1809750" cy="579437"/>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buNone/>
            </a:pPr>
            <a:r>
              <a:rPr altLang="en-US" b="1" lang="zh-CN">
                <a:solidFill>
                  <a:schemeClr val="lt2"/>
                </a:solidFill>
                <a:ea typeface="华文楷体" pitchFamily="2" charset="-122"/>
              </a:rPr>
              <a:t>符号计算</a:t>
            </a:r>
          </a:p>
        </p:txBody>
      </p:sp>
      <p:sp>
        <p:nvSpPr>
          <p:cNvPr id="1048753" name="文本框 96260"/>
          <p:cNvSpPr txBox="1"/>
          <p:nvPr/>
        </p:nvSpPr>
        <p:spPr>
          <a:xfrm rot="0">
            <a:off x="755650" y="1412875"/>
            <a:ext cx="8101012" cy="1350962"/>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None/>
            </a:pPr>
            <a:r>
              <a:rPr altLang="en-US" b="1" sz="2400" lang="en-US">
                <a:solidFill>
                  <a:schemeClr val="hlink"/>
                </a:solidFill>
                <a:latin typeface="Times New Roman" pitchFamily="18" charset="0"/>
              </a:rPr>
              <a:t>syms x y z</a:t>
            </a:r>
            <a:r>
              <a:rPr altLang="zh-CN" b="1" sz="1800" lang="en-US">
                <a:solidFill>
                  <a:schemeClr val="hlink"/>
                </a:solidFill>
              </a:rPr>
              <a:t>  </a:t>
            </a:r>
            <a:r>
              <a:rPr altLang="en-US" b="1" sz="2400" lang="zh-CN">
                <a:solidFill>
                  <a:srgbClr val="008000"/>
                </a:solidFill>
                <a:ea typeface="华文楷体" pitchFamily="2" charset="-122"/>
              </a:rPr>
              <a:t>%建立符号变量</a:t>
            </a:r>
          </a:p>
          <a:p>
            <a:pPr eaLnBrk="1" hangingPunct="1" indent="0" latinLnBrk="1" lvl="0" marL="0">
              <a:buNone/>
            </a:pPr>
            <a:r>
              <a:rPr altLang="en-US" b="1" sz="2400" lang="en-US">
                <a:solidFill>
                  <a:schemeClr val="hlink"/>
                </a:solidFill>
                <a:latin typeface="Times New Roman" pitchFamily="18" charset="0"/>
              </a:rPr>
              <a:t>[x,y,z]=solve(2</a:t>
            </a:r>
            <a:r>
              <a:rPr altLang="en-US" b="1" sz="2400" lang="en-US">
                <a:solidFill>
                  <a:schemeClr val="hlink"/>
                </a:solidFill>
                <a:latin typeface="Times New Roman" pitchFamily="18" charset="0"/>
              </a:rPr>
              <a:t>*x+3</a:t>
            </a:r>
            <a:r>
              <a:rPr altLang="en-US" b="1" sz="2400" lang="en-US">
                <a:solidFill>
                  <a:schemeClr val="hlink"/>
                </a:solidFill>
                <a:latin typeface="Times New Roman" pitchFamily="18" charset="0"/>
              </a:rPr>
              <a:t>*y-z-2,8</a:t>
            </a:r>
            <a:r>
              <a:rPr altLang="en-US" b="1" sz="2400" lang="en-US">
                <a:solidFill>
                  <a:schemeClr val="hlink"/>
                </a:solidFill>
                <a:latin typeface="Times New Roman" pitchFamily="18" charset="0"/>
              </a:rPr>
              <a:t>*x+2</a:t>
            </a:r>
            <a:r>
              <a:rPr altLang="en-US" b="1" sz="2400" lang="en-US">
                <a:solidFill>
                  <a:schemeClr val="hlink"/>
                </a:solidFill>
                <a:latin typeface="Times New Roman" pitchFamily="18" charset="0"/>
              </a:rPr>
              <a:t>*y+3</a:t>
            </a:r>
            <a:r>
              <a:rPr altLang="en-US" b="1" sz="2400" lang="en-US">
                <a:solidFill>
                  <a:schemeClr val="hlink"/>
                </a:solidFill>
                <a:latin typeface="Times New Roman" pitchFamily="18" charset="0"/>
              </a:rPr>
              <a:t>*z-4,45</a:t>
            </a:r>
            <a:r>
              <a:rPr altLang="en-US" b="1" sz="2400" lang="en-US">
                <a:solidFill>
                  <a:schemeClr val="hlink"/>
                </a:solidFill>
                <a:latin typeface="Times New Roman" pitchFamily="18" charset="0"/>
              </a:rPr>
              <a:t>*x+3</a:t>
            </a:r>
            <a:r>
              <a:rPr altLang="en-US" b="1" sz="2400" lang="en-US">
                <a:solidFill>
                  <a:schemeClr val="hlink"/>
                </a:solidFill>
                <a:latin typeface="Times New Roman" pitchFamily="18" charset="0"/>
              </a:rPr>
              <a:t>*y+9</a:t>
            </a:r>
            <a:r>
              <a:rPr altLang="en-US" b="1" sz="2400" lang="en-US">
                <a:solidFill>
                  <a:schemeClr val="hlink"/>
                </a:solidFill>
                <a:latin typeface="Times New Roman" pitchFamily="18" charset="0"/>
              </a:rPr>
              <a:t>*z-23)</a:t>
            </a:r>
          </a:p>
          <a:p>
            <a:pPr eaLnBrk="1" hangingPunct="1" indent="0" latinLnBrk="1" lvl="0" marL="0">
              <a:buNone/>
            </a:pPr>
            <a:endParaRPr altLang="en-US" b="1" sz="2400" lang="zh-CN">
              <a:solidFill>
                <a:schemeClr val="hlink"/>
              </a:solidFill>
              <a:latin typeface="Times New Roman" pitchFamily="18" charset="0"/>
              <a:ea typeface="华文楷体" pitchFamily="2" charset="-122"/>
            </a:endParaRPr>
          </a:p>
        </p:txBody>
      </p:sp>
      <p:sp>
        <p:nvSpPr>
          <p:cNvPr id="1048754" name="文本框 96262"/>
          <p:cNvSpPr txBox="1"/>
          <p:nvPr/>
        </p:nvSpPr>
        <p:spPr>
          <a:xfrm rot="0">
            <a:off x="971550" y="2924175"/>
            <a:ext cx="1325562" cy="2017712"/>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None/>
            </a:pPr>
            <a:r>
              <a:rPr altLang="zh-CN" b="1" sz="1800" lang="pl-PL"/>
              <a:t>x = </a:t>
            </a:r>
          </a:p>
          <a:p>
            <a:pPr eaLnBrk="1" hangingPunct="1" indent="0" latinLnBrk="1" lvl="0" marL="0">
              <a:buNone/>
            </a:pPr>
            <a:r>
              <a:rPr altLang="zh-CN" b="1" sz="1800" lang="pl-PL"/>
              <a:t>151/273  </a:t>
            </a:r>
          </a:p>
          <a:p>
            <a:pPr eaLnBrk="1" hangingPunct="1" indent="0" latinLnBrk="1" lvl="0" marL="0">
              <a:buNone/>
            </a:pPr>
            <a:r>
              <a:rPr altLang="zh-CN" b="1" sz="1800" lang="pl-PL"/>
              <a:t>y = </a:t>
            </a:r>
          </a:p>
          <a:p>
            <a:pPr eaLnBrk="1" hangingPunct="1" indent="0" latinLnBrk="1" lvl="0" marL="0">
              <a:buNone/>
            </a:pPr>
            <a:r>
              <a:rPr altLang="zh-CN" b="1" sz="1800" lang="pl-PL"/>
              <a:t>8/39 </a:t>
            </a:r>
          </a:p>
          <a:p>
            <a:pPr eaLnBrk="1" hangingPunct="1" indent="0" latinLnBrk="1" lvl="0" marL="0">
              <a:buNone/>
            </a:pPr>
            <a:r>
              <a:rPr altLang="zh-CN" b="1" sz="1800" lang="pl-PL"/>
              <a:t>z = </a:t>
            </a:r>
          </a:p>
          <a:p>
            <a:pPr eaLnBrk="1" hangingPunct="1" indent="0" latinLnBrk="1" lvl="0" marL="0">
              <a:buNone/>
            </a:pPr>
            <a:r>
              <a:rPr altLang="zh-CN" b="1" sz="1800" lang="pl-PL"/>
              <a:t>-76/273</a:t>
            </a:r>
          </a:p>
        </p:txBody>
      </p:sp>
      <p:sp>
        <p:nvSpPr>
          <p:cNvPr id="1048755"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756"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757"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18</a:t>
            </a:fld>
            <a:r>
              <a:rPr altLang="zh-CN" sz="1400" lang="en-US">
                <a:solidFill>
                  <a:schemeClr val="accent2"/>
                </a:solidFill>
              </a:rPr>
              <a:t> </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1">
  <p:cSld>
    <p:spTree>
      <p:nvGrpSpPr>
        <p:cNvPr id="428" name=""/>
        <p:cNvGrpSpPr/>
        <p:nvPr/>
      </p:nvGrpSpPr>
      <p:grpSpPr>
        <a:xfrm rot="0">
          <a:off x="0" y="0"/>
          <a:ext cx="0" cy="0"/>
          <a:chOff x="0" y="0"/>
          <a:chExt cx="0" cy="0"/>
        </a:xfrm>
      </p:grpSpPr>
      <p:sp>
        <p:nvSpPr>
          <p:cNvPr id="1049690" name="标题 394241"/>
          <p:cNvSpPr/>
          <p:nvPr>
            <p:ph type="title" sz="full" idx="0"/>
          </p:nvPr>
        </p:nvSpPr>
        <p:spPr>
          <a:xfrm rot="0">
            <a:off x="1185862" y="-9525"/>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lang="en-US">
                <a:ea typeface="华文新魏" pitchFamily="2" charset="-122"/>
              </a:rPr>
              <a:t>6.3 </a:t>
            </a:r>
            <a:r>
              <a:rPr altLang="en-US" lang="zh-CN"/>
              <a:t>数值积分</a:t>
            </a:r>
          </a:p>
        </p:txBody>
      </p:sp>
      <p:sp>
        <p:nvSpPr>
          <p:cNvPr id="1049691" name="文本占位符 394242"/>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just" eaLnBrk="1" hangingPunct="1" latinLnBrk="1" lvl="0">
              <a:buNone/>
            </a:pPr>
            <a:r>
              <a:rPr altLang="en-US" sz="1600" lang="zh-CN"/>
              <a:t>一元函数的数值积分</a:t>
            </a:r>
          </a:p>
          <a:p>
            <a:pPr eaLnBrk="1" hangingPunct="1" latinLnBrk="1" lvl="1"/>
            <a:r>
              <a:rPr altLang="zh-CN" sz="1600" lang="en-US"/>
              <a:t>常用积分指令：quad</a:t>
            </a:r>
            <a:r>
              <a:rPr altLang="en-US" sz="1600" lang="zh-CN"/>
              <a:t>和</a:t>
            </a:r>
            <a:r>
              <a:rPr altLang="zh-CN" sz="1600" lang="en-US"/>
              <a:t>quadl</a:t>
            </a:r>
            <a:r>
              <a:rPr altLang="en-US" sz="1600" lang="zh-CN"/>
              <a:t>。</a:t>
            </a:r>
          </a:p>
          <a:p>
            <a:pPr eaLnBrk="1" hangingPunct="1" latinLnBrk="1" lvl="2">
              <a:buNone/>
            </a:pPr>
            <a:r>
              <a:rPr altLang="en-US" sz="1600" lang="zh-CN">
                <a:solidFill>
                  <a:srgbClr val="990033"/>
                </a:solidFill>
                <a:latin typeface="楷体_GB2312" pitchFamily="0" charset="1"/>
                <a:ea typeface="楷体_GB2312" pitchFamily="0" charset="1"/>
              </a:rPr>
              <a:t>一般说来，</a:t>
            </a:r>
            <a:r>
              <a:rPr altLang="zh-CN" sz="1600" lang="en-US">
                <a:solidFill>
                  <a:srgbClr val="990033"/>
                </a:solidFill>
                <a:ea typeface="楷体_GB2312" pitchFamily="0" charset="1"/>
              </a:rPr>
              <a:t>quadl</a:t>
            </a:r>
            <a:r>
              <a:rPr altLang="en-US" sz="1600" lang="zh-CN">
                <a:solidFill>
                  <a:srgbClr val="990033"/>
                </a:solidFill>
                <a:latin typeface="楷体_GB2312" pitchFamily="0" charset="1"/>
                <a:ea typeface="楷体_GB2312" pitchFamily="0" charset="1"/>
              </a:rPr>
              <a:t>比</a:t>
            </a:r>
            <a:r>
              <a:rPr altLang="zh-CN" sz="1600" lang="en-US">
                <a:solidFill>
                  <a:srgbClr val="990033"/>
                </a:solidFill>
                <a:ea typeface="楷体_GB2312" pitchFamily="0" charset="1"/>
              </a:rPr>
              <a:t>quad</a:t>
            </a:r>
            <a:r>
              <a:rPr altLang="en-US" sz="1600" lang="zh-CN">
                <a:solidFill>
                  <a:srgbClr val="990033"/>
                </a:solidFill>
                <a:latin typeface="楷体_GB2312" pitchFamily="0" charset="1"/>
                <a:ea typeface="楷体_GB2312" pitchFamily="0" charset="1"/>
              </a:rPr>
              <a:t>更有效。</a:t>
            </a:r>
          </a:p>
          <a:p>
            <a:pPr eaLnBrk="1" hangingPunct="1" latinLnBrk="1" lvl="1"/>
            <a:r>
              <a:rPr altLang="en-US" sz="1600" lang="zh-CN"/>
              <a:t>具体调用格式如下： </a:t>
            </a:r>
          </a:p>
          <a:p>
            <a:pPr eaLnBrk="1" hangingPunct="1" latinLnBrk="1" lvl="2">
              <a:buNone/>
            </a:pPr>
            <a:r>
              <a:rPr altLang="zh-CN" sz="1600" lang="en-US"/>
              <a:t>q = quadl(fun,a,b)</a:t>
            </a:r>
          </a:p>
          <a:p>
            <a:pPr eaLnBrk="1" hangingPunct="1" latinLnBrk="1" lvl="2">
              <a:buNone/>
            </a:pPr>
            <a:r>
              <a:rPr altLang="zh-CN" sz="1600" lang="en-US"/>
              <a:t>q = quadl(fun,a,b,tol)</a:t>
            </a:r>
          </a:p>
          <a:p>
            <a:pPr eaLnBrk="1" hangingPunct="1" latinLnBrk="1" lvl="2">
              <a:buNone/>
            </a:pPr>
            <a:r>
              <a:rPr altLang="zh-CN" sz="1600" lang="en-US"/>
              <a:t>q = quadl(fun,a,b,tol,trace)</a:t>
            </a:r>
          </a:p>
          <a:p>
            <a:pPr eaLnBrk="1" hangingPunct="1" latinLnBrk="1" lvl="2">
              <a:buNone/>
            </a:pPr>
            <a:r>
              <a:rPr altLang="zh-CN" sz="1600" lang="en-US"/>
              <a:t>[q,fcnt] = quadl(fun,a,b,...)</a:t>
            </a:r>
          </a:p>
          <a:p>
            <a:pPr eaLnBrk="1" hangingPunct="1" latinLnBrk="1" lvl="2"/>
            <a:r>
              <a:rPr altLang="en-US" sz="1600" lang="zh-CN"/>
              <a:t>输入量</a:t>
            </a:r>
            <a:r>
              <a:rPr altLang="zh-CN" sz="1600" lang="en-US"/>
              <a:t>fun</a:t>
            </a:r>
            <a:r>
              <a:rPr altLang="en-US" sz="1600" lang="zh-CN"/>
              <a:t>为被积函数的句柄。</a:t>
            </a:r>
          </a:p>
          <a:p>
            <a:pPr eaLnBrk="1" hangingPunct="1" latinLnBrk="1" lvl="2"/>
            <a:r>
              <a:rPr altLang="en-US" sz="1600" lang="zh-CN"/>
              <a:t>输入量</a:t>
            </a:r>
            <a:r>
              <a:rPr altLang="zh-CN" sz="1600" lang="en-US"/>
              <a:t>a, b</a:t>
            </a:r>
            <a:r>
              <a:rPr altLang="en-US" sz="1600" lang="zh-CN"/>
              <a:t>分别是积分的下限、和上限，都必须是确定的数值</a:t>
            </a:r>
            <a:r>
              <a:rPr altLang="zh-CN" sz="1600" lang="en-US"/>
              <a:t>;</a:t>
            </a:r>
          </a:p>
          <a:p>
            <a:pPr eaLnBrk="1" hangingPunct="1" latinLnBrk="1" lvl="2"/>
            <a:r>
              <a:rPr altLang="en-US" sz="1600" lang="zh-CN"/>
              <a:t>前</a:t>
            </a:r>
            <a:r>
              <a:rPr altLang="zh-CN" sz="1600" lang="en-US"/>
              <a:t>3</a:t>
            </a:r>
            <a:r>
              <a:rPr altLang="en-US" sz="1600" lang="zh-CN"/>
              <a:t>个输入参数是调用积分指令所必须的，其他可以缺省</a:t>
            </a:r>
            <a:r>
              <a:rPr altLang="zh-CN" sz="1600" lang="en-US"/>
              <a:t>;</a:t>
            </a:r>
          </a:p>
          <a:p>
            <a:pPr eaLnBrk="1" hangingPunct="1" latinLnBrk="1" lvl="2"/>
            <a:r>
              <a:rPr altLang="en-US" sz="1600" lang="zh-CN"/>
              <a:t>输入量</a:t>
            </a:r>
            <a:r>
              <a:rPr altLang="zh-CN" sz="1600" lang="en-US"/>
              <a:t>tol</a:t>
            </a:r>
            <a:r>
              <a:rPr altLang="en-US" sz="1600" lang="zh-CN"/>
              <a:t>是一个标量，控制绝对误差</a:t>
            </a:r>
            <a:r>
              <a:rPr altLang="zh-CN" sz="1600" lang="en-US"/>
              <a:t>;</a:t>
            </a:r>
          </a:p>
          <a:p>
            <a:pPr eaLnBrk="1" hangingPunct="1" latinLnBrk="1" lvl="2"/>
            <a:r>
              <a:rPr altLang="en-US" sz="1600" lang="zh-CN"/>
              <a:t>输入量</a:t>
            </a:r>
            <a:r>
              <a:rPr altLang="zh-CN" sz="1600" lang="en-US"/>
              <a:t>trace</a:t>
            </a:r>
            <a:r>
              <a:rPr altLang="en-US" sz="1600" lang="zh-CN"/>
              <a:t>为非</a:t>
            </a:r>
            <a:r>
              <a:rPr altLang="zh-CN" sz="1600" lang="en-US"/>
              <a:t>0</a:t>
            </a:r>
            <a:r>
              <a:rPr altLang="en-US" sz="1600" lang="zh-CN"/>
              <a:t>值时，将随积分的进程逐点画出被积分函数</a:t>
            </a:r>
            <a:r>
              <a:rPr altLang="zh-CN" sz="1600" lang="en-US"/>
              <a:t>;</a:t>
            </a:r>
          </a:p>
          <a:p>
            <a:pPr eaLnBrk="1" hangingPunct="1" latinLnBrk="1" lvl="2"/>
            <a:r>
              <a:rPr altLang="en-US" sz="1600" lang="zh-CN"/>
              <a:t>输出参数</a:t>
            </a:r>
            <a:r>
              <a:rPr altLang="zh-CN" sz="1600" lang="en-US"/>
              <a:t>fcnt</a:t>
            </a:r>
            <a:r>
              <a:rPr altLang="en-US" sz="1600" lang="zh-CN"/>
              <a:t>返回函数的执行次数。</a:t>
            </a:r>
          </a:p>
          <a:p>
            <a:pPr eaLnBrk="1" hangingPunct="1" latinLnBrk="1" lvl="2">
              <a:buNone/>
            </a:pPr>
            <a:r>
              <a:rPr altLang="zh-CN" sz="1600" lang="en-US">
                <a:solidFill>
                  <a:srgbClr val="990033"/>
                </a:solidFill>
              </a:rPr>
              <a:t>Note</a:t>
            </a:r>
            <a:r>
              <a:rPr altLang="en-US" sz="1600" lang="zh-CN">
                <a:solidFill>
                  <a:srgbClr val="990033"/>
                </a:solidFill>
              </a:rPr>
              <a:t>：</a:t>
            </a:r>
            <a:r>
              <a:rPr altLang="zh-CN" sz="1600" lang="en-US">
                <a:solidFill>
                  <a:srgbClr val="990033"/>
                </a:solidFill>
              </a:rPr>
              <a:t>quad</a:t>
            </a:r>
            <a:r>
              <a:rPr altLang="en-US" sz="1600" lang="zh-CN">
                <a:solidFill>
                  <a:srgbClr val="990033"/>
                </a:solidFill>
              </a:rPr>
              <a:t>的调用格式与</a:t>
            </a:r>
            <a:r>
              <a:rPr altLang="zh-CN" sz="1600" lang="en-US">
                <a:solidFill>
                  <a:srgbClr val="990033"/>
                </a:solidFill>
              </a:rPr>
              <a:t>quadl</a:t>
            </a:r>
            <a:r>
              <a:rPr altLang="en-US" sz="1600" lang="zh-CN">
                <a:solidFill>
                  <a:srgbClr val="990033"/>
                </a:solidFill>
              </a:rPr>
              <a:t>相同</a:t>
            </a:r>
          </a:p>
        </p:txBody>
      </p:sp>
      <p:sp>
        <p:nvSpPr>
          <p:cNvPr id="104969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69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69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180</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691">
                                            <p:txEl>
                                              <p:charRg st="10" end="29"/>
                                            </p:txEl>
                                          </p:spTgt>
                                        </p:tgtEl>
                                        <p:attrNameLst>
                                          <p:attrName>style.visibility</p:attrName>
                                        </p:attrNameLst>
                                      </p:cBhvr>
                                      <p:to>
                                        <p:strVal val="visible"/>
                                      </p:to>
                                    </p:set>
                                    <p:animEffect transition="in" filter="blinds(horizontal)">
                                      <p:cBhvr>
                                        <p:cTn dur="500" id="7"/>
                                        <p:tgtEl>
                                          <p:spTgt spid="1049691">
                                            <p:txEl>
                                              <p:charRg st="10" end="29"/>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691">
                                            <p:txEl>
                                              <p:charRg st="29" end="49"/>
                                            </p:txEl>
                                          </p:spTgt>
                                        </p:tgtEl>
                                        <p:attrNameLst>
                                          <p:attrName>style.visibility</p:attrName>
                                        </p:attrNameLst>
                                      </p:cBhvr>
                                      <p:to>
                                        <p:strVal val="visible"/>
                                      </p:to>
                                    </p:set>
                                    <p:animEffect transition="in" filter="blinds(horizontal)">
                                      <p:cBhvr>
                                        <p:cTn dur="500" id="10"/>
                                        <p:tgtEl>
                                          <p:spTgt spid="1049691">
                                            <p:txEl>
                                              <p:charRg st="29" end="49"/>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1049691">
                                            <p:txEl>
                                              <p:charRg st="49" end="60"/>
                                            </p:txEl>
                                          </p:spTgt>
                                        </p:tgtEl>
                                        <p:attrNameLst>
                                          <p:attrName>style.visibility</p:attrName>
                                        </p:attrNameLst>
                                      </p:cBhvr>
                                      <p:to>
                                        <p:strVal val="visible"/>
                                      </p:to>
                                    </p:set>
                                    <p:animEffect transition="in" filter="blinds(horizontal)">
                                      <p:cBhvr>
                                        <p:cTn dur="500" id="15"/>
                                        <p:tgtEl>
                                          <p:spTgt spid="1049691">
                                            <p:txEl>
                                              <p:charRg st="49" end="60"/>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691">
                                            <p:txEl>
                                              <p:charRg st="60" end="79"/>
                                            </p:txEl>
                                          </p:spTgt>
                                        </p:tgtEl>
                                        <p:attrNameLst>
                                          <p:attrName>style.visibility</p:attrName>
                                        </p:attrNameLst>
                                      </p:cBhvr>
                                      <p:to>
                                        <p:strVal val="visible"/>
                                      </p:to>
                                    </p:set>
                                    <p:animEffect transition="in" filter="blinds(horizontal)">
                                      <p:cBhvr>
                                        <p:cTn dur="500" id="18"/>
                                        <p:tgtEl>
                                          <p:spTgt spid="1049691">
                                            <p:txEl>
                                              <p:charRg st="60" end="79"/>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691">
                                            <p:txEl>
                                              <p:charRg st="79" end="102"/>
                                            </p:txEl>
                                          </p:spTgt>
                                        </p:tgtEl>
                                        <p:attrNameLst>
                                          <p:attrName>style.visibility</p:attrName>
                                        </p:attrNameLst>
                                      </p:cBhvr>
                                      <p:to>
                                        <p:strVal val="visible"/>
                                      </p:to>
                                    </p:set>
                                    <p:animEffect transition="in" filter="blinds(horizontal)">
                                      <p:cBhvr>
                                        <p:cTn dur="500" id="21"/>
                                        <p:tgtEl>
                                          <p:spTgt spid="1049691">
                                            <p:txEl>
                                              <p:charRg st="79" end="102"/>
                                            </p:txEl>
                                          </p:spTgt>
                                        </p:tgtEl>
                                      </p:cBhvr>
                                    </p:animEffect>
                                  </p:childTnLst>
                                </p:cTn>
                              </p:par>
                              <p:par>
                                <p:cTn fill="hold" id="22" nodeType="withEffect" presetClass="entr" presetID="3" presetSubtype="10">
                                  <p:stCondLst>
                                    <p:cond delay="0"/>
                                  </p:stCondLst>
                                  <p:childTnLst>
                                    <p:set>
                                      <p:cBhvr>
                                        <p:cTn dur="1" fill="hold" id="23">
                                          <p:stCondLst>
                                            <p:cond delay="0"/>
                                          </p:stCondLst>
                                        </p:cTn>
                                        <p:tgtEl>
                                          <p:spTgt spid="1049691">
                                            <p:txEl>
                                              <p:charRg st="102" end="131"/>
                                            </p:txEl>
                                          </p:spTgt>
                                        </p:tgtEl>
                                        <p:attrNameLst>
                                          <p:attrName>style.visibility</p:attrName>
                                        </p:attrNameLst>
                                      </p:cBhvr>
                                      <p:to>
                                        <p:strVal val="visible"/>
                                      </p:to>
                                    </p:set>
                                    <p:animEffect transition="in" filter="blinds(horizontal)">
                                      <p:cBhvr>
                                        <p:cTn dur="500" id="24"/>
                                        <p:tgtEl>
                                          <p:spTgt spid="1049691">
                                            <p:txEl>
                                              <p:charRg st="102" end="131"/>
                                            </p:txEl>
                                          </p:spTgt>
                                        </p:tgtEl>
                                      </p:cBhvr>
                                    </p:animEffect>
                                  </p:childTnLst>
                                </p:cTn>
                              </p:par>
                              <p:par>
                                <p:cTn fill="hold" id="25" nodeType="withEffect" presetClass="entr" presetID="3" presetSubtype="10">
                                  <p:stCondLst>
                                    <p:cond delay="0"/>
                                  </p:stCondLst>
                                  <p:childTnLst>
                                    <p:set>
                                      <p:cBhvr>
                                        <p:cTn dur="1" fill="hold" id="26">
                                          <p:stCondLst>
                                            <p:cond delay="0"/>
                                          </p:stCondLst>
                                        </p:cTn>
                                        <p:tgtEl>
                                          <p:spTgt spid="1049691">
                                            <p:txEl>
                                              <p:charRg st="131" end="161"/>
                                            </p:txEl>
                                          </p:spTgt>
                                        </p:tgtEl>
                                        <p:attrNameLst>
                                          <p:attrName>style.visibility</p:attrName>
                                        </p:attrNameLst>
                                      </p:cBhvr>
                                      <p:to>
                                        <p:strVal val="visible"/>
                                      </p:to>
                                    </p:set>
                                    <p:animEffect transition="in" filter="blinds(horizontal)">
                                      <p:cBhvr>
                                        <p:cTn dur="500" id="27"/>
                                        <p:tgtEl>
                                          <p:spTgt spid="1049691">
                                            <p:txEl>
                                              <p:charRg st="131" end="161"/>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3" presetSubtype="10">
                                  <p:stCondLst>
                                    <p:cond delay="0"/>
                                  </p:stCondLst>
                                  <p:childTnLst>
                                    <p:set>
                                      <p:cBhvr>
                                        <p:cTn dur="1" fill="hold" id="31">
                                          <p:stCondLst>
                                            <p:cond delay="0"/>
                                          </p:stCondLst>
                                        </p:cTn>
                                        <p:tgtEl>
                                          <p:spTgt spid="1049691">
                                            <p:txEl>
                                              <p:charRg st="161" end="177"/>
                                            </p:txEl>
                                          </p:spTgt>
                                        </p:tgtEl>
                                        <p:attrNameLst>
                                          <p:attrName>style.visibility</p:attrName>
                                        </p:attrNameLst>
                                      </p:cBhvr>
                                      <p:to>
                                        <p:strVal val="visible"/>
                                      </p:to>
                                    </p:set>
                                    <p:animEffect transition="in" filter="blinds(horizontal)">
                                      <p:cBhvr>
                                        <p:cTn dur="500" id="32"/>
                                        <p:tgtEl>
                                          <p:spTgt spid="1049691">
                                            <p:txEl>
                                              <p:charRg st="161" end="177"/>
                                            </p:txEl>
                                          </p:spTgt>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3" presetSubtype="10">
                                  <p:stCondLst>
                                    <p:cond delay="0"/>
                                  </p:stCondLst>
                                  <p:childTnLst>
                                    <p:set>
                                      <p:cBhvr>
                                        <p:cTn dur="1" fill="hold" id="36">
                                          <p:stCondLst>
                                            <p:cond delay="0"/>
                                          </p:stCondLst>
                                        </p:cTn>
                                        <p:tgtEl>
                                          <p:spTgt spid="1049691">
                                            <p:txEl>
                                              <p:charRg st="177" end="208"/>
                                            </p:txEl>
                                          </p:spTgt>
                                        </p:tgtEl>
                                        <p:attrNameLst>
                                          <p:attrName>style.visibility</p:attrName>
                                        </p:attrNameLst>
                                      </p:cBhvr>
                                      <p:to>
                                        <p:strVal val="visible"/>
                                      </p:to>
                                    </p:set>
                                    <p:animEffect transition="in" filter="blinds(horizontal)">
                                      <p:cBhvr>
                                        <p:cTn dur="500" id="37"/>
                                        <p:tgtEl>
                                          <p:spTgt spid="1049691">
                                            <p:txEl>
                                              <p:charRg st="177" end="208"/>
                                            </p:txEl>
                                          </p:spTgt>
                                        </p:tgtEl>
                                      </p:cBhvr>
                                    </p:animEffect>
                                  </p:childTnLst>
                                </p:cTn>
                              </p:par>
                            </p:childTnLst>
                          </p:cTn>
                        </p:par>
                      </p:childTnLst>
                    </p:cTn>
                  </p:par>
                  <p:par>
                    <p:cTn fill="hold" id="38" nodeType="clickPar">
                      <p:stCondLst>
                        <p:cond delay="indefinite"/>
                      </p:stCondLst>
                      <p:childTnLst>
                        <p:par>
                          <p:cTn fill="hold" id="39" nodeType="withGroup">
                            <p:stCondLst>
                              <p:cond delay="0"/>
                            </p:stCondLst>
                            <p:childTnLst>
                              <p:par>
                                <p:cTn fill="hold" id="40" nodeType="clickEffect" presetClass="entr" presetID="3" presetSubtype="10">
                                  <p:stCondLst>
                                    <p:cond delay="0"/>
                                  </p:stCondLst>
                                  <p:childTnLst>
                                    <p:set>
                                      <p:cBhvr>
                                        <p:cTn dur="1" fill="hold" id="41">
                                          <p:stCondLst>
                                            <p:cond delay="0"/>
                                          </p:stCondLst>
                                        </p:cTn>
                                        <p:tgtEl>
                                          <p:spTgt spid="1049691">
                                            <p:txEl>
                                              <p:charRg st="208" end="235"/>
                                            </p:txEl>
                                          </p:spTgt>
                                        </p:tgtEl>
                                        <p:attrNameLst>
                                          <p:attrName>style.visibility</p:attrName>
                                        </p:attrNameLst>
                                      </p:cBhvr>
                                      <p:to>
                                        <p:strVal val="visible"/>
                                      </p:to>
                                    </p:set>
                                    <p:animEffect transition="in" filter="blinds(horizontal)">
                                      <p:cBhvr>
                                        <p:cTn dur="500" id="42"/>
                                        <p:tgtEl>
                                          <p:spTgt spid="1049691">
                                            <p:txEl>
                                              <p:charRg st="208" end="235"/>
                                            </p:txEl>
                                          </p:spTgt>
                                        </p:tgtEl>
                                      </p:cBhvr>
                                    </p:animEffect>
                                  </p:childTnLst>
                                </p:cTn>
                              </p:par>
                            </p:childTnLst>
                          </p:cTn>
                        </p:par>
                      </p:childTnLst>
                    </p:cTn>
                  </p:par>
                  <p:par>
                    <p:cTn fill="hold" id="43" nodeType="clickPar">
                      <p:stCondLst>
                        <p:cond delay="indefinite"/>
                      </p:stCondLst>
                      <p:childTnLst>
                        <p:par>
                          <p:cTn fill="hold" id="44" nodeType="withGroup">
                            <p:stCondLst>
                              <p:cond delay="0"/>
                            </p:stCondLst>
                            <p:childTnLst>
                              <p:par>
                                <p:cTn fill="hold" id="45" nodeType="clickEffect" presetClass="entr" presetID="3" presetSubtype="10">
                                  <p:stCondLst>
                                    <p:cond delay="0"/>
                                  </p:stCondLst>
                                  <p:childTnLst>
                                    <p:set>
                                      <p:cBhvr>
                                        <p:cTn dur="1" fill="hold" id="46">
                                          <p:stCondLst>
                                            <p:cond delay="0"/>
                                          </p:stCondLst>
                                        </p:cTn>
                                        <p:tgtEl>
                                          <p:spTgt spid="1049691">
                                            <p:txEl>
                                              <p:charRg st="235" end="255"/>
                                            </p:txEl>
                                          </p:spTgt>
                                        </p:tgtEl>
                                        <p:attrNameLst>
                                          <p:attrName>style.visibility</p:attrName>
                                        </p:attrNameLst>
                                      </p:cBhvr>
                                      <p:to>
                                        <p:strVal val="visible"/>
                                      </p:to>
                                    </p:set>
                                    <p:animEffect transition="in" filter="blinds(horizontal)">
                                      <p:cBhvr>
                                        <p:cTn dur="500" id="47"/>
                                        <p:tgtEl>
                                          <p:spTgt spid="1049691">
                                            <p:txEl>
                                              <p:charRg st="235" end="255"/>
                                            </p:txEl>
                                          </p:spTgt>
                                        </p:tgtEl>
                                      </p:cBhvr>
                                    </p:animEffect>
                                  </p:childTnLst>
                                </p:cTn>
                              </p:par>
                            </p:childTnLst>
                          </p:cTn>
                        </p:par>
                      </p:childTnLst>
                    </p:cTn>
                  </p:par>
                  <p:par>
                    <p:cTn fill="hold" id="48" nodeType="clickPar">
                      <p:stCondLst>
                        <p:cond delay="indefinite"/>
                      </p:stCondLst>
                      <p:childTnLst>
                        <p:par>
                          <p:cTn fill="hold" id="49" nodeType="withGroup">
                            <p:stCondLst>
                              <p:cond delay="0"/>
                            </p:stCondLst>
                            <p:childTnLst>
                              <p:par>
                                <p:cTn fill="hold" id="50" nodeType="clickEffect" presetClass="entr" presetID="3" presetSubtype="10">
                                  <p:stCondLst>
                                    <p:cond delay="0"/>
                                  </p:stCondLst>
                                  <p:childTnLst>
                                    <p:set>
                                      <p:cBhvr>
                                        <p:cTn dur="1" fill="hold" id="51">
                                          <p:stCondLst>
                                            <p:cond delay="0"/>
                                          </p:stCondLst>
                                        </p:cTn>
                                        <p:tgtEl>
                                          <p:spTgt spid="1049691">
                                            <p:txEl>
                                              <p:charRg st="255" end="287"/>
                                            </p:txEl>
                                          </p:spTgt>
                                        </p:tgtEl>
                                        <p:attrNameLst>
                                          <p:attrName>style.visibility</p:attrName>
                                        </p:attrNameLst>
                                      </p:cBhvr>
                                      <p:to>
                                        <p:strVal val="visible"/>
                                      </p:to>
                                    </p:set>
                                    <p:animEffect transition="in" filter="blinds(horizontal)">
                                      <p:cBhvr>
                                        <p:cTn dur="500" id="52"/>
                                        <p:tgtEl>
                                          <p:spTgt spid="1049691">
                                            <p:txEl>
                                              <p:charRg st="255" end="287"/>
                                            </p:txEl>
                                          </p:spTgt>
                                        </p:tgtEl>
                                      </p:cBhvr>
                                    </p:animEffect>
                                  </p:childTnLst>
                                </p:cTn>
                              </p:par>
                            </p:childTnLst>
                          </p:cTn>
                        </p:par>
                      </p:childTnLst>
                    </p:cTn>
                  </p:par>
                  <p:par>
                    <p:cTn fill="hold" id="53" nodeType="clickPar">
                      <p:stCondLst>
                        <p:cond delay="indefinite"/>
                      </p:stCondLst>
                      <p:childTnLst>
                        <p:par>
                          <p:cTn fill="hold" id="54" nodeType="withGroup">
                            <p:stCondLst>
                              <p:cond delay="0"/>
                            </p:stCondLst>
                            <p:childTnLst>
                              <p:par>
                                <p:cTn fill="hold" id="55" nodeType="clickEffect" presetClass="entr" presetID="3" presetSubtype="10">
                                  <p:stCondLst>
                                    <p:cond delay="0"/>
                                  </p:stCondLst>
                                  <p:childTnLst>
                                    <p:set>
                                      <p:cBhvr>
                                        <p:cTn dur="1" fill="hold" id="56">
                                          <p:stCondLst>
                                            <p:cond delay="0"/>
                                          </p:stCondLst>
                                        </p:cTn>
                                        <p:tgtEl>
                                          <p:spTgt spid="1049691">
                                            <p:txEl>
                                              <p:charRg st="287" end="306"/>
                                            </p:txEl>
                                          </p:spTgt>
                                        </p:tgtEl>
                                        <p:attrNameLst>
                                          <p:attrName>style.visibility</p:attrName>
                                        </p:attrNameLst>
                                      </p:cBhvr>
                                      <p:to>
                                        <p:strVal val="visible"/>
                                      </p:to>
                                    </p:set>
                                    <p:animEffect transition="in" filter="blinds(horizontal)">
                                      <p:cBhvr>
                                        <p:cTn dur="500" id="57"/>
                                        <p:tgtEl>
                                          <p:spTgt spid="1049691">
                                            <p:txEl>
                                              <p:charRg st="287" end="306"/>
                                            </p:txEl>
                                          </p:spTgt>
                                        </p:tgtEl>
                                      </p:cBhvr>
                                    </p:animEffect>
                                  </p:childTnLst>
                                </p:cTn>
                              </p:par>
                            </p:childTnLst>
                          </p:cTn>
                        </p:par>
                      </p:childTnLst>
                    </p:cTn>
                  </p:par>
                  <p:par>
                    <p:cTn fill="hold" id="58" nodeType="clickPar">
                      <p:stCondLst>
                        <p:cond delay="indefinite"/>
                      </p:stCondLst>
                      <p:childTnLst>
                        <p:par>
                          <p:cTn fill="hold" id="59" nodeType="withGroup">
                            <p:stCondLst>
                              <p:cond delay="0"/>
                            </p:stCondLst>
                            <p:childTnLst>
                              <p:par>
                                <p:cTn fill="hold" id="60" nodeType="clickEffect" presetClass="entr" presetID="3" presetSubtype="10">
                                  <p:stCondLst>
                                    <p:cond delay="0"/>
                                  </p:stCondLst>
                                  <p:childTnLst>
                                    <p:set>
                                      <p:cBhvr>
                                        <p:cTn dur="1" fill="hold" id="61">
                                          <p:stCondLst>
                                            <p:cond delay="0"/>
                                          </p:stCondLst>
                                        </p:cTn>
                                        <p:tgtEl>
                                          <p:spTgt spid="1049691">
                                            <p:txEl>
                                              <p:charRg st="306" end="329"/>
                                            </p:txEl>
                                          </p:spTgt>
                                        </p:tgtEl>
                                        <p:attrNameLst>
                                          <p:attrName>style.visibility</p:attrName>
                                        </p:attrNameLst>
                                      </p:cBhvr>
                                      <p:to>
                                        <p:strVal val="visible"/>
                                      </p:to>
                                    </p:set>
                                    <p:animEffect transition="in" filter="blinds(horizontal)">
                                      <p:cBhvr>
                                        <p:cTn dur="500" id="62"/>
                                        <p:tgtEl>
                                          <p:spTgt spid="1049691">
                                            <p:txEl>
                                              <p:charRg st="306" end="3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showMasterSp="1">
  <p:cSld>
    <p:spTree>
      <p:nvGrpSpPr>
        <p:cNvPr id="429" name=""/>
        <p:cNvGrpSpPr/>
        <p:nvPr/>
      </p:nvGrpSpPr>
      <p:grpSpPr>
        <a:xfrm rot="0">
          <a:off x="0" y="0"/>
          <a:ext cx="0" cy="0"/>
          <a:chOff x="0" y="0"/>
          <a:chExt cx="0" cy="0"/>
        </a:xfrm>
      </p:grpSpPr>
      <p:sp>
        <p:nvSpPr>
          <p:cNvPr id="1049695" name="标题 395265"/>
          <p:cNvSpPr/>
          <p:nvPr>
            <p:ph type="title" sz="full" idx="0"/>
          </p:nvPr>
        </p:nvSpPr>
        <p:spPr>
          <a:xfrm rot="0">
            <a:off x="1187450" y="-1905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lang="en-US">
                <a:ea typeface="华文新魏" pitchFamily="2" charset="-122"/>
              </a:rPr>
              <a:t>6.3 </a:t>
            </a:r>
            <a:r>
              <a:rPr altLang="en-US" lang="zh-CN"/>
              <a:t>数值积分（续）</a:t>
            </a:r>
          </a:p>
        </p:txBody>
      </p:sp>
      <p:sp>
        <p:nvSpPr>
          <p:cNvPr id="1049696" name="文本占位符 395266"/>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sz="2800" lang="zh-CN"/>
              <a:t>举例：求定积分</a:t>
            </a:r>
          </a:p>
          <a:p>
            <a:pPr eaLnBrk="1" hangingPunct="1" latinLnBrk="1" lvl="1">
              <a:buNone/>
            </a:pPr>
            <a:endParaRPr altLang="en-US" sz="2400" lang="zh-CN"/>
          </a:p>
          <a:p>
            <a:pPr eaLnBrk="1" hangingPunct="1" latinLnBrk="1" lvl="1">
              <a:lnSpc>
                <a:spcPct val="120000"/>
              </a:lnSpc>
              <a:buNone/>
            </a:pPr>
            <a:r>
              <a:rPr altLang="zh-CN" sz="2400" lang="en-US"/>
              <a:t>MATLAB</a:t>
            </a:r>
            <a:r>
              <a:rPr altLang="en-US" sz="2400" lang="zh-CN"/>
              <a:t>指令</a:t>
            </a:r>
            <a:r>
              <a:rPr altLang="zh-CN" sz="2400" lang="en-US"/>
              <a:t>quad</a:t>
            </a:r>
            <a:r>
              <a:rPr altLang="en-US" sz="2400" lang="zh-CN"/>
              <a:t>和</a:t>
            </a:r>
            <a:r>
              <a:rPr altLang="zh-CN" sz="2400" lang="en-US"/>
              <a:t>quadl</a:t>
            </a:r>
            <a:r>
              <a:rPr altLang="en-US" sz="2400" lang="zh-CN"/>
              <a:t>求积分</a:t>
            </a:r>
          </a:p>
          <a:p>
            <a:pPr eaLnBrk="1" hangingPunct="1" latinLnBrk="1" lvl="1">
              <a:lnSpc>
                <a:spcPct val="120000"/>
              </a:lnSpc>
              <a:buNone/>
            </a:pPr>
            <a:r>
              <a:rPr altLang="zh-CN" sz="2400" lang="en-US"/>
              <a:t>&gt;&gt;fun=inline(‘exp(-x.</a:t>
            </a:r>
            <a:r>
              <a:rPr altLang="zh-CN" sz="2400" lang="en-US"/>
              <a:t>*x)’,‘x’);  </a:t>
            </a:r>
            <a:r>
              <a:rPr altLang="en-US" sz="2000" lang="zh-CN">
                <a:solidFill>
                  <a:srgbClr val="008000"/>
                </a:solidFill>
              </a:rPr>
              <a:t>%数组乘符号</a:t>
            </a:r>
            <a:r>
              <a:rPr altLang="zh-CN" sz="2000" lang="en-US">
                <a:solidFill>
                  <a:srgbClr val="008000"/>
                </a:solidFill>
              </a:rPr>
              <a:t>.</a:t>
            </a:r>
            <a:r>
              <a:rPr altLang="zh-CN" sz="2000" lang="en-US">
                <a:solidFill>
                  <a:srgbClr val="008000"/>
                </a:solidFill>
              </a:rPr>
              <a:t>*</a:t>
            </a:r>
            <a:r>
              <a:rPr altLang="en-US" sz="2000" lang="zh-CN">
                <a:solidFill>
                  <a:srgbClr val="008000"/>
                </a:solidFill>
              </a:rPr>
              <a:t>的采用是必须的  </a:t>
            </a:r>
          </a:p>
          <a:p>
            <a:pPr eaLnBrk="1" hangingPunct="1" latinLnBrk="1" lvl="1">
              <a:lnSpc>
                <a:spcPct val="120000"/>
              </a:lnSpc>
              <a:buNone/>
            </a:pPr>
            <a:r>
              <a:rPr altLang="zh-CN" sz="2400" lang="en-US"/>
              <a:t>&gt;&gt;Isim=</a:t>
            </a:r>
            <a:r>
              <a:rPr altLang="zh-CN" sz="2400" lang="en-US">
                <a:solidFill>
                  <a:srgbClr val="990033"/>
                </a:solidFill>
              </a:rPr>
              <a:t>quad</a:t>
            </a:r>
            <a:r>
              <a:rPr altLang="zh-CN" sz="2400" lang="en-US"/>
              <a:t>(fun,0,1),  I8=</a:t>
            </a:r>
            <a:r>
              <a:rPr altLang="zh-CN" sz="2400" lang="en-US">
                <a:solidFill>
                  <a:srgbClr val="990033"/>
                </a:solidFill>
              </a:rPr>
              <a:t>quadl</a:t>
            </a:r>
            <a:r>
              <a:rPr altLang="zh-CN" sz="2400" lang="en-US"/>
              <a:t>(fun,0,1) </a:t>
            </a:r>
          </a:p>
          <a:p>
            <a:pPr eaLnBrk="1" hangingPunct="1" latinLnBrk="1" lvl="2">
              <a:lnSpc>
                <a:spcPct val="120000"/>
              </a:lnSpc>
              <a:buNone/>
            </a:pPr>
            <a:r>
              <a:rPr altLang="zh-CN" sz="2000" lang="en-US">
                <a:solidFill>
                  <a:srgbClr val="3039E8"/>
                </a:solidFill>
              </a:rPr>
              <a:t>Isim =  0.7468</a:t>
            </a:r>
          </a:p>
          <a:p>
            <a:pPr eaLnBrk="1" hangingPunct="1" latinLnBrk="1" lvl="2">
              <a:lnSpc>
                <a:spcPct val="120000"/>
              </a:lnSpc>
              <a:buNone/>
            </a:pPr>
            <a:r>
              <a:rPr altLang="zh-CN" sz="2000" lang="en-US">
                <a:solidFill>
                  <a:srgbClr val="3039E8"/>
                </a:solidFill>
              </a:rPr>
              <a:t>I8 =  0.7468</a:t>
            </a:r>
          </a:p>
        </p:txBody>
      </p:sp>
      <p:graphicFrame>
        <p:nvGraphicFramePr>
          <p:cNvPr id="4194339" name=""/>
          <p:cNvGraphicFramePr>
            <a:graphicFrameLocks/>
          </p:cNvGraphicFramePr>
          <p:nvPr/>
        </p:nvGraphicFramePr>
        <p:xfrm rot="0">
          <a:off x="4572000" y="1211262"/>
          <a:ext cx="1549400" cy="603250"/>
        </p:xfrm>
        <a:graphic>
          <a:graphicData uri="http://schemas.openxmlformats.org/presentationml/2006/ole">
            <mc:AlternateContent xmlns:mc="http://schemas.openxmlformats.org/markup-compatibility/2006">
              <mc:Choice xmlns:v="urn:schemas-microsoft-com:vml" Requires="v">
                <p:oleObj r:id="rId1" spid="" imgH="603250" imgW="1549400" showAsIcon="0" progId="Equation.DSMT4">
                  <p:embed followColorScheme="full"/>
                  <p:pic>
                    <p:nvPicPr>
                      <p:cNvPr id="2097231" name="对象 395267"/>
                      <p:cNvPicPr>
                        <a:picLocks/>
                      </p:cNvPicPr>
                      <p:nvPr/>
                    </p:nvPicPr>
                    <p:blipFill>
                      <a:blip xmlns:r="http://schemas.openxmlformats.org/officeDocument/2006/relationships" r:embed="rId2"/>
                      <a:srcRect l="0" t="0" r="0" b="0"/>
                      <a:stretch>
                        <a:fillRect/>
                      </a:stretch>
                    </p:blipFill>
                    <p:spPr>
                      <a:xfrm rot="0">
                        <a:off x="4572000" y="1211262"/>
                        <a:ext cx="1549400" cy="603250"/>
                      </a:xfrm>
                      <a:prstGeom prst="rect"/>
                      <a:noFill/>
                      <a:ln>
                        <a:noFill/>
                      </a:ln>
                    </p:spPr>
                  </p:pic>
                </p:oleObj>
              </mc:Choice>
              <mc:Fallback>
                <p:oleObj r:id="rId1" spid="" imgH="603250" imgW="1549400" showAsIcon="0" progId="Equation.DSMT4">
                  <p:embed followColorScheme="full"/>
                  <p:pic>
                    <p:nvPicPr>
                      <p:cNvPr id="2097231" name="对象 395267"/>
                      <p:cNvPicPr>
                        <a:picLocks/>
                      </p:cNvPicPr>
                      <p:nvPr/>
                    </p:nvPicPr>
                    <p:blipFill>
                      <a:blip xmlns:r="http://schemas.openxmlformats.org/officeDocument/2006/relationships" r:embed="rId2"/>
                      <a:srcRect l="0" t="0" r="0" b="0"/>
                      <a:stretch>
                        <a:fillRect/>
                      </a:stretch>
                    </p:blipFill>
                    <p:spPr>
                      <a:xfrm rot="0">
                        <a:off x="4572000" y="1211262"/>
                        <a:ext cx="1549400" cy="603250"/>
                      </a:xfrm>
                      <a:prstGeom prst="rect"/>
                      <a:noFill/>
                      <a:ln>
                        <a:noFill/>
                      </a:ln>
                    </p:spPr>
                  </p:pic>
                </p:oleObj>
              </mc:Fallback>
            </mc:AlternateContent>
          </a:graphicData>
        </a:graphic>
      </p:graphicFrame>
      <p:sp>
        <p:nvSpPr>
          <p:cNvPr id="104969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69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69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181</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696">
                                            <p:txEl>
                                              <p:charRg st="0" end="8"/>
                                            </p:txEl>
                                          </p:spTgt>
                                        </p:tgtEl>
                                        <p:attrNameLst>
                                          <p:attrName>style.visibility</p:attrName>
                                        </p:attrNameLst>
                                      </p:cBhvr>
                                      <p:to>
                                        <p:strVal val="visible"/>
                                      </p:to>
                                    </p:set>
                                    <p:animEffect transition="in" filter="blinds(horizontal)">
                                      <p:cBhvr>
                                        <p:cTn dur="500" id="7"/>
                                        <p:tgtEl>
                                          <p:spTgt spid="1049696">
                                            <p:txEl>
                                              <p:charRg st="0" end="8"/>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4194339"/>
                                        </p:tgtEl>
                                        <p:attrNameLst>
                                          <p:attrName>style.visibility</p:attrName>
                                        </p:attrNameLst>
                                      </p:cBhvr>
                                      <p:to>
                                        <p:strVal val="visible"/>
                                      </p:to>
                                    </p:set>
                                    <p:animEffect transition="in" filter="blinds(horizontal)">
                                      <p:cBhvr>
                                        <p:cTn dur="500" id="12"/>
                                        <p:tgtEl>
                                          <p:spTgt spid="4194339"/>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9696">
                                            <p:txEl>
                                              <p:charRg st="9" end="31"/>
                                            </p:txEl>
                                          </p:spTgt>
                                        </p:tgtEl>
                                        <p:attrNameLst>
                                          <p:attrName>style.visibility</p:attrName>
                                        </p:attrNameLst>
                                      </p:cBhvr>
                                      <p:to>
                                        <p:strVal val="visible"/>
                                      </p:to>
                                    </p:set>
                                    <p:animEffect transition="in" filter="blinds(horizontal)">
                                      <p:cBhvr>
                                        <p:cTn dur="500" id="17"/>
                                        <p:tgtEl>
                                          <p:spTgt spid="1049696">
                                            <p:txEl>
                                              <p:charRg st="9" end="31"/>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3" presetSubtype="10">
                                  <p:stCondLst>
                                    <p:cond delay="0"/>
                                  </p:stCondLst>
                                  <p:childTnLst>
                                    <p:set>
                                      <p:cBhvr>
                                        <p:cTn dur="1" fill="hold" id="21">
                                          <p:stCondLst>
                                            <p:cond delay="0"/>
                                          </p:stCondLst>
                                        </p:cTn>
                                        <p:tgtEl>
                                          <p:spTgt spid="1049696">
                                            <p:txEl>
                                              <p:charRg st="31" end="82"/>
                                            </p:txEl>
                                          </p:spTgt>
                                        </p:tgtEl>
                                        <p:attrNameLst>
                                          <p:attrName>style.visibility</p:attrName>
                                        </p:attrNameLst>
                                      </p:cBhvr>
                                      <p:to>
                                        <p:strVal val="visible"/>
                                      </p:to>
                                    </p:set>
                                    <p:animEffect transition="in" filter="blinds(horizontal)">
                                      <p:cBhvr>
                                        <p:cTn dur="500" id="22"/>
                                        <p:tgtEl>
                                          <p:spTgt spid="1049696">
                                            <p:txEl>
                                              <p:charRg st="31" end="82"/>
                                            </p:txEl>
                                          </p:spTgt>
                                        </p:tgtEl>
                                      </p:cBhvr>
                                    </p:animEffect>
                                  </p:childTnLst>
                                </p:cTn>
                              </p:par>
                              <p:par>
                                <p:cTn fill="hold" id="23" nodeType="withEffect" presetClass="entr" presetID="3" presetSubtype="10">
                                  <p:stCondLst>
                                    <p:cond delay="0"/>
                                  </p:stCondLst>
                                  <p:childTnLst>
                                    <p:set>
                                      <p:cBhvr>
                                        <p:cTn dur="1" fill="hold" id="24">
                                          <p:stCondLst>
                                            <p:cond delay="0"/>
                                          </p:stCondLst>
                                        </p:cTn>
                                        <p:tgtEl>
                                          <p:spTgt spid="1049696">
                                            <p:txEl>
                                              <p:charRg st="82" end="124"/>
                                            </p:txEl>
                                          </p:spTgt>
                                        </p:tgtEl>
                                        <p:attrNameLst>
                                          <p:attrName>style.visibility</p:attrName>
                                        </p:attrNameLst>
                                      </p:cBhvr>
                                      <p:to>
                                        <p:strVal val="visible"/>
                                      </p:to>
                                    </p:set>
                                    <p:animEffect transition="in" filter="blinds(horizontal)">
                                      <p:cBhvr>
                                        <p:cTn dur="500" id="25"/>
                                        <p:tgtEl>
                                          <p:spTgt spid="1049696">
                                            <p:txEl>
                                              <p:charRg st="82" end="124"/>
                                            </p:txEl>
                                          </p:spTgt>
                                        </p:tgtEl>
                                      </p:cBhvr>
                                    </p:animEffect>
                                  </p:childTnLst>
                                </p:cTn>
                              </p:par>
                            </p:childTnLst>
                          </p:cTn>
                        </p:par>
                      </p:childTnLst>
                    </p:cTn>
                  </p:par>
                  <p:par>
                    <p:cTn fill="hold" id="26" nodeType="clickPar">
                      <p:stCondLst>
                        <p:cond delay="indefinite"/>
                      </p:stCondLst>
                      <p:childTnLst>
                        <p:par>
                          <p:cTn fill="hold" id="27" nodeType="withGroup">
                            <p:stCondLst>
                              <p:cond delay="0"/>
                            </p:stCondLst>
                            <p:childTnLst>
                              <p:par>
                                <p:cTn fill="hold" id="28" nodeType="clickEffect" presetClass="entr" presetID="3" presetSubtype="10">
                                  <p:stCondLst>
                                    <p:cond delay="0"/>
                                  </p:stCondLst>
                                  <p:childTnLst>
                                    <p:set>
                                      <p:cBhvr>
                                        <p:cTn dur="1" fill="hold" id="29">
                                          <p:stCondLst>
                                            <p:cond delay="0"/>
                                          </p:stCondLst>
                                        </p:cTn>
                                        <p:tgtEl>
                                          <p:spTgt spid="1049696">
                                            <p:txEl>
                                              <p:charRg st="124" end="139"/>
                                            </p:txEl>
                                          </p:spTgt>
                                        </p:tgtEl>
                                        <p:attrNameLst>
                                          <p:attrName>style.visibility</p:attrName>
                                        </p:attrNameLst>
                                      </p:cBhvr>
                                      <p:to>
                                        <p:strVal val="visible"/>
                                      </p:to>
                                    </p:set>
                                    <p:animEffect transition="in" filter="blinds(horizontal)">
                                      <p:cBhvr>
                                        <p:cTn dur="500" id="30"/>
                                        <p:tgtEl>
                                          <p:spTgt spid="1049696">
                                            <p:txEl>
                                              <p:charRg st="124" end="139"/>
                                            </p:txEl>
                                          </p:spTgt>
                                        </p:tgtEl>
                                      </p:cBhvr>
                                    </p:animEffect>
                                  </p:childTnLst>
                                </p:cTn>
                              </p:par>
                              <p:par>
                                <p:cTn fill="hold" id="31" nodeType="withEffect" presetClass="entr" presetID="3" presetSubtype="10">
                                  <p:stCondLst>
                                    <p:cond delay="0"/>
                                  </p:stCondLst>
                                  <p:childTnLst>
                                    <p:set>
                                      <p:cBhvr>
                                        <p:cTn dur="1" fill="hold" id="32">
                                          <p:stCondLst>
                                            <p:cond delay="0"/>
                                          </p:stCondLst>
                                        </p:cTn>
                                        <p:tgtEl>
                                          <p:spTgt spid="1049696">
                                            <p:txEl>
                                              <p:charRg st="139" end="152"/>
                                            </p:txEl>
                                          </p:spTgt>
                                        </p:tgtEl>
                                        <p:attrNameLst>
                                          <p:attrName>style.visibility</p:attrName>
                                        </p:attrNameLst>
                                      </p:cBhvr>
                                      <p:to>
                                        <p:strVal val="visible"/>
                                      </p:to>
                                    </p:set>
                                    <p:animEffect transition="in" filter="blinds(horizontal)">
                                      <p:cBhvr>
                                        <p:cTn dur="500" id="33"/>
                                        <p:tgtEl>
                                          <p:spTgt spid="1049696">
                                            <p:txEl>
                                              <p:charRg st="139"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showMasterSp="1">
  <p:cSld>
    <p:spTree>
      <p:nvGrpSpPr>
        <p:cNvPr id="430" name=""/>
        <p:cNvGrpSpPr/>
        <p:nvPr/>
      </p:nvGrpSpPr>
      <p:grpSpPr>
        <a:xfrm rot="0">
          <a:off x="0" y="0"/>
          <a:ext cx="0" cy="0"/>
          <a:chOff x="0" y="0"/>
          <a:chExt cx="0" cy="0"/>
        </a:xfrm>
      </p:grpSpPr>
      <p:sp>
        <p:nvSpPr>
          <p:cNvPr id="1049700" name="标题 396289"/>
          <p:cNvSpPr/>
          <p:nvPr>
            <p:ph type="title" sz="full" idx="0"/>
          </p:nvPr>
        </p:nvSpPr>
        <p:spPr>
          <a:xfrm rot="0">
            <a:off x="107156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lang="en-US">
                <a:ea typeface="华文新魏" pitchFamily="2" charset="-122"/>
              </a:rPr>
              <a:t>6.3 </a:t>
            </a:r>
            <a:r>
              <a:rPr altLang="en-US" lang="zh-CN"/>
              <a:t>数值积分（续）</a:t>
            </a:r>
          </a:p>
        </p:txBody>
      </p:sp>
      <p:sp>
        <p:nvSpPr>
          <p:cNvPr id="1049701" name="文本占位符 396290"/>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20000"/>
              </a:lnSpc>
            </a:pPr>
            <a:r>
              <a:rPr altLang="en-US" sz="2400" lang="zh-CN"/>
              <a:t>举例：求解定积分</a:t>
            </a:r>
          </a:p>
          <a:p>
            <a:pPr eaLnBrk="1" hangingPunct="1" latinLnBrk="1" lvl="1">
              <a:lnSpc>
                <a:spcPct val="120000"/>
              </a:lnSpc>
              <a:buNone/>
            </a:pPr>
            <a:r>
              <a:rPr altLang="zh-CN" sz="2400" lang="en-US"/>
              <a:t>用quad</a:t>
            </a:r>
            <a:r>
              <a:rPr altLang="en-US" sz="2400" lang="zh-CN"/>
              <a:t>指令求积分</a:t>
            </a:r>
          </a:p>
          <a:p>
            <a:pPr eaLnBrk="1" hangingPunct="1" latinLnBrk="1" lvl="1">
              <a:lnSpc>
                <a:spcPct val="120000"/>
              </a:lnSpc>
              <a:buNone/>
            </a:pPr>
            <a:r>
              <a:rPr altLang="zh-CN" sz="2400" lang="en-US"/>
              <a:t>&gt;&gt;ff=inline('sqrt(log(1./x))','x');</a:t>
            </a:r>
          </a:p>
          <a:p>
            <a:pPr eaLnBrk="1" hangingPunct="1" latinLnBrk="1" lvl="1">
              <a:lnSpc>
                <a:spcPct val="120000"/>
              </a:lnSpc>
              <a:buNone/>
            </a:pPr>
            <a:r>
              <a:rPr altLang="zh-CN" sz="2400" lang="en-US"/>
              <a:t>&gt;&gt;Isim=quad(ff,0,1) </a:t>
            </a:r>
          </a:p>
          <a:p>
            <a:pPr eaLnBrk="1" hangingPunct="1" latinLnBrk="1" lvl="1">
              <a:lnSpc>
                <a:spcPct val="120000"/>
              </a:lnSpc>
              <a:buNone/>
            </a:pPr>
            <a:r>
              <a:rPr altLang="zh-CN" sz="2400" lang="en-US">
                <a:solidFill>
                  <a:srgbClr val="3039E8"/>
                </a:solidFill>
              </a:rPr>
              <a:t>Warning: Divide by zero.</a:t>
            </a:r>
          </a:p>
          <a:p>
            <a:pPr eaLnBrk="1" hangingPunct="1" latinLnBrk="1" lvl="1">
              <a:lnSpc>
                <a:spcPct val="120000"/>
              </a:lnSpc>
              <a:buNone/>
            </a:pPr>
            <a:r>
              <a:rPr altLang="zh-CN" sz="2400" lang="en-US">
                <a:solidFill>
                  <a:srgbClr val="3039E8"/>
                </a:solidFill>
              </a:rPr>
              <a:t>&gt; In inlineeval at 13</a:t>
            </a:r>
          </a:p>
          <a:p>
            <a:pPr eaLnBrk="1" hangingPunct="1" latinLnBrk="1" lvl="1">
              <a:lnSpc>
                <a:spcPct val="120000"/>
              </a:lnSpc>
              <a:buNone/>
            </a:pPr>
            <a:r>
              <a:rPr altLang="zh-CN" sz="2400" lang="en-US">
                <a:solidFill>
                  <a:srgbClr val="3039E8"/>
                </a:solidFill>
              </a:rPr>
              <a:t>In inline.subsref at 25</a:t>
            </a:r>
          </a:p>
          <a:p>
            <a:pPr eaLnBrk="1" hangingPunct="1" latinLnBrk="1" lvl="1">
              <a:lnSpc>
                <a:spcPct val="120000"/>
              </a:lnSpc>
              <a:buNone/>
            </a:pPr>
            <a:r>
              <a:rPr altLang="zh-CN" sz="2400" lang="en-US">
                <a:solidFill>
                  <a:srgbClr val="3039E8"/>
                </a:solidFill>
              </a:rPr>
              <a:t>In quad at 63</a:t>
            </a:r>
          </a:p>
          <a:p>
            <a:pPr eaLnBrk="1" hangingPunct="1" latinLnBrk="1" lvl="1">
              <a:lnSpc>
                <a:spcPct val="120000"/>
              </a:lnSpc>
              <a:buNone/>
            </a:pPr>
            <a:r>
              <a:rPr altLang="zh-CN" sz="2400" lang="en-US"/>
              <a:t>Isim = 0.8862  </a:t>
            </a:r>
          </a:p>
          <a:p>
            <a:pPr eaLnBrk="1" hangingPunct="1" latinLnBrk="1" lvl="0">
              <a:lnSpc>
                <a:spcPct val="120000"/>
              </a:lnSpc>
              <a:buNone/>
            </a:pPr>
            <a:endParaRPr altLang="zh-CN" sz="2400" lang="en-US"/>
          </a:p>
        </p:txBody>
      </p:sp>
      <p:graphicFrame>
        <p:nvGraphicFramePr>
          <p:cNvPr id="4194340" name=""/>
          <p:cNvGraphicFramePr>
            <a:graphicFrameLocks/>
          </p:cNvGraphicFramePr>
          <p:nvPr/>
        </p:nvGraphicFramePr>
        <p:xfrm rot="0">
          <a:off x="4643437" y="1306512"/>
          <a:ext cx="1584325" cy="652462"/>
        </p:xfrm>
        <a:graphic>
          <a:graphicData uri="http://schemas.openxmlformats.org/presentationml/2006/ole">
            <mc:AlternateContent xmlns:mc="http://schemas.openxmlformats.org/markup-compatibility/2006">
              <mc:Choice xmlns:v="urn:schemas-microsoft-com:vml" Requires="v">
                <p:oleObj r:id="rId1" spid="" imgH="652462" imgW="1584325" showAsIcon="0" progId="Equation.DSMT4">
                  <p:embed followColorScheme="full"/>
                  <p:pic>
                    <p:nvPicPr>
                      <p:cNvPr id="2097232" name="对象 396291"/>
                      <p:cNvPicPr>
                        <a:picLocks/>
                      </p:cNvPicPr>
                      <p:nvPr/>
                    </p:nvPicPr>
                    <p:blipFill>
                      <a:blip xmlns:r="http://schemas.openxmlformats.org/officeDocument/2006/relationships" r:embed="rId2"/>
                      <a:srcRect l="0" t="0" r="0" b="0"/>
                      <a:stretch>
                        <a:fillRect/>
                      </a:stretch>
                    </p:blipFill>
                    <p:spPr>
                      <a:xfrm rot="0">
                        <a:off x="4643437" y="1306512"/>
                        <a:ext cx="1584325" cy="652462"/>
                      </a:xfrm>
                      <a:prstGeom prst="rect"/>
                      <a:noFill/>
                      <a:ln>
                        <a:noFill/>
                      </a:ln>
                    </p:spPr>
                  </p:pic>
                </p:oleObj>
              </mc:Choice>
              <mc:Fallback>
                <p:oleObj r:id="rId1" spid="" imgH="652462" imgW="1584325" showAsIcon="0" progId="Equation.DSMT4">
                  <p:embed followColorScheme="full"/>
                  <p:pic>
                    <p:nvPicPr>
                      <p:cNvPr id="2097232" name="对象 396291"/>
                      <p:cNvPicPr>
                        <a:picLocks/>
                      </p:cNvPicPr>
                      <p:nvPr/>
                    </p:nvPicPr>
                    <p:blipFill>
                      <a:blip xmlns:r="http://schemas.openxmlformats.org/officeDocument/2006/relationships" r:embed="rId2"/>
                      <a:srcRect l="0" t="0" r="0" b="0"/>
                      <a:stretch>
                        <a:fillRect/>
                      </a:stretch>
                    </p:blipFill>
                    <p:spPr>
                      <a:xfrm rot="0">
                        <a:off x="4643437" y="1306512"/>
                        <a:ext cx="1584325" cy="652462"/>
                      </a:xfrm>
                      <a:prstGeom prst="rect"/>
                      <a:noFill/>
                      <a:ln>
                        <a:noFill/>
                      </a:ln>
                    </p:spPr>
                  </p:pic>
                </p:oleObj>
              </mc:Fallback>
            </mc:AlternateContent>
          </a:graphicData>
        </a:graphic>
      </p:graphicFrame>
      <p:sp>
        <p:nvSpPr>
          <p:cNvPr id="104970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70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70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182</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701">
                                            <p:txEl>
                                              <p:charRg st="0" end="9"/>
                                            </p:txEl>
                                          </p:spTgt>
                                        </p:tgtEl>
                                        <p:attrNameLst>
                                          <p:attrName>style.visibility</p:attrName>
                                        </p:attrNameLst>
                                      </p:cBhvr>
                                      <p:to>
                                        <p:strVal val="visible"/>
                                      </p:to>
                                    </p:set>
                                    <p:animEffect transition="in" filter="blinds(horizontal)">
                                      <p:cBhvr>
                                        <p:cTn dur="500" id="7"/>
                                        <p:tgtEl>
                                          <p:spTgt spid="1049701">
                                            <p:txEl>
                                              <p:charRg st="0" end="9"/>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4194340"/>
                                        </p:tgtEl>
                                        <p:attrNameLst>
                                          <p:attrName>style.visibility</p:attrName>
                                        </p:attrNameLst>
                                      </p:cBhvr>
                                      <p:to>
                                        <p:strVal val="visible"/>
                                      </p:to>
                                    </p:set>
                                    <p:animEffect transition="in" filter="blinds(horizontal)">
                                      <p:cBhvr>
                                        <p:cTn dur="500" id="12"/>
                                        <p:tgtEl>
                                          <p:spTgt spid="4194340"/>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9701">
                                            <p:txEl>
                                              <p:charRg st="9" end="20"/>
                                            </p:txEl>
                                          </p:spTgt>
                                        </p:tgtEl>
                                        <p:attrNameLst>
                                          <p:attrName>style.visibility</p:attrName>
                                        </p:attrNameLst>
                                      </p:cBhvr>
                                      <p:to>
                                        <p:strVal val="visible"/>
                                      </p:to>
                                    </p:set>
                                    <p:animEffect transition="in" filter="blinds(horizontal)">
                                      <p:cBhvr>
                                        <p:cTn dur="500" id="17"/>
                                        <p:tgtEl>
                                          <p:spTgt spid="1049701">
                                            <p:txEl>
                                              <p:charRg st="9" end="20"/>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3" presetSubtype="10">
                                  <p:stCondLst>
                                    <p:cond delay="0"/>
                                  </p:stCondLst>
                                  <p:childTnLst>
                                    <p:set>
                                      <p:cBhvr>
                                        <p:cTn dur="1" fill="hold" id="21">
                                          <p:stCondLst>
                                            <p:cond delay="0"/>
                                          </p:stCondLst>
                                        </p:cTn>
                                        <p:tgtEl>
                                          <p:spTgt spid="1049701">
                                            <p:txEl>
                                              <p:charRg st="20" end="56"/>
                                            </p:txEl>
                                          </p:spTgt>
                                        </p:tgtEl>
                                        <p:attrNameLst>
                                          <p:attrName>style.visibility</p:attrName>
                                        </p:attrNameLst>
                                      </p:cBhvr>
                                      <p:to>
                                        <p:strVal val="visible"/>
                                      </p:to>
                                    </p:set>
                                    <p:animEffect transition="in" filter="blinds(horizontal)">
                                      <p:cBhvr>
                                        <p:cTn dur="500" id="22"/>
                                        <p:tgtEl>
                                          <p:spTgt spid="1049701">
                                            <p:txEl>
                                              <p:charRg st="20" end="56"/>
                                            </p:txEl>
                                          </p:spTgt>
                                        </p:tgtEl>
                                      </p:cBhvr>
                                    </p:animEffect>
                                  </p:childTnLst>
                                </p:cTn>
                              </p:par>
                              <p:par>
                                <p:cTn fill="hold" id="23" nodeType="withEffect" presetClass="entr" presetID="3" presetSubtype="10">
                                  <p:stCondLst>
                                    <p:cond delay="0"/>
                                  </p:stCondLst>
                                  <p:childTnLst>
                                    <p:set>
                                      <p:cBhvr>
                                        <p:cTn dur="1" fill="hold" id="24">
                                          <p:stCondLst>
                                            <p:cond delay="0"/>
                                          </p:stCondLst>
                                        </p:cTn>
                                        <p:tgtEl>
                                          <p:spTgt spid="1049701">
                                            <p:txEl>
                                              <p:charRg st="56" end="77"/>
                                            </p:txEl>
                                          </p:spTgt>
                                        </p:tgtEl>
                                        <p:attrNameLst>
                                          <p:attrName>style.visibility</p:attrName>
                                        </p:attrNameLst>
                                      </p:cBhvr>
                                      <p:to>
                                        <p:strVal val="visible"/>
                                      </p:to>
                                    </p:set>
                                    <p:animEffect transition="in" filter="blinds(horizontal)">
                                      <p:cBhvr>
                                        <p:cTn dur="500" id="25"/>
                                        <p:tgtEl>
                                          <p:spTgt spid="1049701">
                                            <p:txEl>
                                              <p:charRg st="56" end="77"/>
                                            </p:txEl>
                                          </p:spTgt>
                                        </p:tgtEl>
                                      </p:cBhvr>
                                    </p:animEffect>
                                  </p:childTnLst>
                                </p:cTn>
                              </p:par>
                            </p:childTnLst>
                          </p:cTn>
                        </p:par>
                      </p:childTnLst>
                    </p:cTn>
                  </p:par>
                  <p:par>
                    <p:cTn fill="hold" id="26" nodeType="clickPar">
                      <p:stCondLst>
                        <p:cond delay="indefinite"/>
                      </p:stCondLst>
                      <p:childTnLst>
                        <p:par>
                          <p:cTn fill="hold" id="27" nodeType="withGroup">
                            <p:stCondLst>
                              <p:cond delay="0"/>
                            </p:stCondLst>
                            <p:childTnLst>
                              <p:par>
                                <p:cTn fill="hold" id="28" nodeType="clickEffect" presetClass="entr" presetID="3" presetSubtype="10">
                                  <p:stCondLst>
                                    <p:cond delay="0"/>
                                  </p:stCondLst>
                                  <p:childTnLst>
                                    <p:set>
                                      <p:cBhvr>
                                        <p:cTn dur="1" fill="hold" id="29">
                                          <p:stCondLst>
                                            <p:cond delay="0"/>
                                          </p:stCondLst>
                                        </p:cTn>
                                        <p:tgtEl>
                                          <p:spTgt spid="1049701">
                                            <p:txEl>
                                              <p:charRg st="77" end="102"/>
                                            </p:txEl>
                                          </p:spTgt>
                                        </p:tgtEl>
                                        <p:attrNameLst>
                                          <p:attrName>style.visibility</p:attrName>
                                        </p:attrNameLst>
                                      </p:cBhvr>
                                      <p:to>
                                        <p:strVal val="visible"/>
                                      </p:to>
                                    </p:set>
                                    <p:animEffect transition="in" filter="blinds(horizontal)">
                                      <p:cBhvr>
                                        <p:cTn dur="500" id="30"/>
                                        <p:tgtEl>
                                          <p:spTgt spid="1049701">
                                            <p:txEl>
                                              <p:charRg st="77" end="102"/>
                                            </p:txEl>
                                          </p:spTgt>
                                        </p:tgtEl>
                                      </p:cBhvr>
                                    </p:animEffect>
                                  </p:childTnLst>
                                </p:cTn>
                              </p:par>
                              <p:par>
                                <p:cTn fill="hold" id="31" nodeType="withEffect" presetClass="entr" presetID="3" presetSubtype="10">
                                  <p:stCondLst>
                                    <p:cond delay="0"/>
                                  </p:stCondLst>
                                  <p:childTnLst>
                                    <p:set>
                                      <p:cBhvr>
                                        <p:cTn dur="1" fill="hold" id="32">
                                          <p:stCondLst>
                                            <p:cond delay="0"/>
                                          </p:stCondLst>
                                        </p:cTn>
                                        <p:tgtEl>
                                          <p:spTgt spid="1049701">
                                            <p:txEl>
                                              <p:charRg st="102" end="124"/>
                                            </p:txEl>
                                          </p:spTgt>
                                        </p:tgtEl>
                                        <p:attrNameLst>
                                          <p:attrName>style.visibility</p:attrName>
                                        </p:attrNameLst>
                                      </p:cBhvr>
                                      <p:to>
                                        <p:strVal val="visible"/>
                                      </p:to>
                                    </p:set>
                                    <p:animEffect transition="in" filter="blinds(horizontal)">
                                      <p:cBhvr>
                                        <p:cTn dur="500" id="33"/>
                                        <p:tgtEl>
                                          <p:spTgt spid="1049701">
                                            <p:txEl>
                                              <p:charRg st="102" end="124"/>
                                            </p:txEl>
                                          </p:spTgt>
                                        </p:tgtEl>
                                      </p:cBhvr>
                                    </p:animEffect>
                                  </p:childTnLst>
                                </p:cTn>
                              </p:par>
                              <p:par>
                                <p:cTn fill="hold" id="34" nodeType="withEffect" presetClass="entr" presetID="3" presetSubtype="10">
                                  <p:stCondLst>
                                    <p:cond delay="0"/>
                                  </p:stCondLst>
                                  <p:childTnLst>
                                    <p:set>
                                      <p:cBhvr>
                                        <p:cTn dur="1" fill="hold" id="35">
                                          <p:stCondLst>
                                            <p:cond delay="0"/>
                                          </p:stCondLst>
                                        </p:cTn>
                                        <p:tgtEl>
                                          <p:spTgt spid="1049701">
                                            <p:txEl>
                                              <p:charRg st="124" end="148"/>
                                            </p:txEl>
                                          </p:spTgt>
                                        </p:tgtEl>
                                        <p:attrNameLst>
                                          <p:attrName>style.visibility</p:attrName>
                                        </p:attrNameLst>
                                      </p:cBhvr>
                                      <p:to>
                                        <p:strVal val="visible"/>
                                      </p:to>
                                    </p:set>
                                    <p:animEffect transition="in" filter="blinds(horizontal)">
                                      <p:cBhvr>
                                        <p:cTn dur="500" id="36"/>
                                        <p:tgtEl>
                                          <p:spTgt spid="1049701">
                                            <p:txEl>
                                              <p:charRg st="124" end="148"/>
                                            </p:txEl>
                                          </p:spTgt>
                                        </p:tgtEl>
                                      </p:cBhvr>
                                    </p:animEffect>
                                  </p:childTnLst>
                                </p:cTn>
                              </p:par>
                              <p:par>
                                <p:cTn fill="hold" id="37" nodeType="withEffect" presetClass="entr" presetID="3" presetSubtype="10">
                                  <p:stCondLst>
                                    <p:cond delay="0"/>
                                  </p:stCondLst>
                                  <p:childTnLst>
                                    <p:set>
                                      <p:cBhvr>
                                        <p:cTn dur="1" fill="hold" id="38">
                                          <p:stCondLst>
                                            <p:cond delay="0"/>
                                          </p:stCondLst>
                                        </p:cTn>
                                        <p:tgtEl>
                                          <p:spTgt spid="1049701">
                                            <p:txEl>
                                              <p:charRg st="148" end="162"/>
                                            </p:txEl>
                                          </p:spTgt>
                                        </p:tgtEl>
                                        <p:attrNameLst>
                                          <p:attrName>style.visibility</p:attrName>
                                        </p:attrNameLst>
                                      </p:cBhvr>
                                      <p:to>
                                        <p:strVal val="visible"/>
                                      </p:to>
                                    </p:set>
                                    <p:animEffect transition="in" filter="blinds(horizontal)">
                                      <p:cBhvr>
                                        <p:cTn dur="500" id="39"/>
                                        <p:tgtEl>
                                          <p:spTgt spid="1049701">
                                            <p:txEl>
                                              <p:charRg st="148" end="162"/>
                                            </p:txEl>
                                          </p:spTgt>
                                        </p:tgtEl>
                                      </p:cBhvr>
                                    </p:animEffect>
                                  </p:childTnLst>
                                </p:cTn>
                              </p:par>
                              <p:par>
                                <p:cTn fill="hold" id="40" nodeType="withEffect" presetClass="entr" presetID="3" presetSubtype="10">
                                  <p:stCondLst>
                                    <p:cond delay="0"/>
                                  </p:stCondLst>
                                  <p:childTnLst>
                                    <p:set>
                                      <p:cBhvr>
                                        <p:cTn dur="1" fill="hold" id="41">
                                          <p:stCondLst>
                                            <p:cond delay="0"/>
                                          </p:stCondLst>
                                        </p:cTn>
                                        <p:tgtEl>
                                          <p:spTgt spid="1049701">
                                            <p:txEl>
                                              <p:charRg st="162" end="178"/>
                                            </p:txEl>
                                          </p:spTgt>
                                        </p:tgtEl>
                                        <p:attrNameLst>
                                          <p:attrName>style.visibility</p:attrName>
                                        </p:attrNameLst>
                                      </p:cBhvr>
                                      <p:to>
                                        <p:strVal val="visible"/>
                                      </p:to>
                                    </p:set>
                                    <p:animEffect transition="in" filter="blinds(horizontal)">
                                      <p:cBhvr>
                                        <p:cTn dur="500" id="42"/>
                                        <p:tgtEl>
                                          <p:spTgt spid="1049701">
                                            <p:txEl>
                                              <p:charRg st="162" end="1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showMasterSp="1">
  <p:cSld>
    <p:spTree>
      <p:nvGrpSpPr>
        <p:cNvPr id="431" name=""/>
        <p:cNvGrpSpPr/>
        <p:nvPr/>
      </p:nvGrpSpPr>
      <p:grpSpPr>
        <a:xfrm rot="0">
          <a:off x="0" y="0"/>
          <a:ext cx="0" cy="0"/>
          <a:chOff x="0" y="0"/>
          <a:chExt cx="0" cy="0"/>
        </a:xfrm>
      </p:grpSpPr>
      <p:sp>
        <p:nvSpPr>
          <p:cNvPr id="1049705" name="标题 397313"/>
          <p:cNvSpPr/>
          <p:nvPr>
            <p:ph type="title" sz="full" idx="0"/>
          </p:nvPr>
        </p:nvSpPr>
        <p:spPr>
          <a:xfrm rot="0">
            <a:off x="11541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lang="en-US"/>
              <a:t>6.4 </a:t>
            </a:r>
            <a:r>
              <a:rPr altLang="en-US" lang="zh-CN"/>
              <a:t>元素排序</a:t>
            </a:r>
          </a:p>
        </p:txBody>
      </p:sp>
      <p:sp>
        <p:nvSpPr>
          <p:cNvPr id="1049706" name="文本占位符 397314"/>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2400" lang="en-US"/>
              <a:t>    Matlab</a:t>
            </a:r>
            <a:r>
              <a:rPr altLang="en-US" sz="2400" lang="zh-CN"/>
              <a:t>中对向量</a:t>
            </a:r>
            <a:r>
              <a:rPr altLang="zh-CN" sz="2400" lang="en-US"/>
              <a:t>X</a:t>
            </a:r>
            <a:r>
              <a:rPr altLang="en-US" sz="2400" lang="zh-CN"/>
              <a:t>排序的函数是</a:t>
            </a:r>
            <a:r>
              <a:rPr altLang="zh-CN" sz="2400" lang="en-US"/>
              <a:t>sort(X), </a:t>
            </a:r>
            <a:r>
              <a:rPr altLang="en-US" sz="2400" lang="zh-CN"/>
              <a:t>函数返回一个对</a:t>
            </a:r>
            <a:r>
              <a:rPr altLang="zh-CN" sz="2400" lang="en-US"/>
              <a:t>X</a:t>
            </a:r>
            <a:r>
              <a:rPr altLang="en-US" sz="2400" lang="zh-CN"/>
              <a:t>中的元</a:t>
            </a:r>
          </a:p>
          <a:p>
            <a:pPr eaLnBrk="1" hangingPunct="1" latinLnBrk="1" lvl="0">
              <a:buNone/>
            </a:pPr>
            <a:r>
              <a:rPr altLang="en-US" sz="2400" lang="zh-CN"/>
              <a:t>素按升序排列的新向量。</a:t>
            </a:r>
          </a:p>
          <a:p>
            <a:pPr eaLnBrk="1" hangingPunct="1" latinLnBrk="1" lvl="0">
              <a:buNone/>
            </a:pPr>
            <a:r>
              <a:rPr altLang="en-US" sz="2400" lang="zh-CN"/>
              <a:t>   </a:t>
            </a:r>
            <a:r>
              <a:rPr altLang="zh-CN" sz="2400" lang="en-US"/>
              <a:t>sort</a:t>
            </a:r>
            <a:r>
              <a:rPr altLang="en-US" sz="2400" lang="zh-CN"/>
              <a:t>函数也可以对矩阵</a:t>
            </a:r>
            <a:r>
              <a:rPr altLang="zh-CN" sz="2400" lang="en-US"/>
              <a:t>A</a:t>
            </a:r>
            <a:r>
              <a:rPr altLang="en-US" sz="2400" lang="zh-CN"/>
              <a:t>的各列（或行）重新排序，其调用格式为：</a:t>
            </a:r>
          </a:p>
          <a:p>
            <a:pPr eaLnBrk="1" hangingPunct="1" latinLnBrk="1" lvl="0">
              <a:buNone/>
            </a:pPr>
            <a:r>
              <a:rPr altLang="en-US" sz="2400" lang="zh-CN"/>
              <a:t>   </a:t>
            </a:r>
            <a:r>
              <a:rPr altLang="zh-CN" sz="2400" lang="en-US">
                <a:solidFill>
                  <a:schemeClr val="hlink"/>
                </a:solidFill>
              </a:rPr>
              <a:t>[Y,I] = sort(A,dim)</a:t>
            </a:r>
          </a:p>
          <a:p>
            <a:pPr eaLnBrk="1" hangingPunct="1" latinLnBrk="1" lvl="0">
              <a:buNone/>
            </a:pPr>
            <a:r>
              <a:rPr altLang="en-US" sz="2400" lang="zh-CN"/>
              <a:t>   dim=1,按列排序；</a:t>
            </a:r>
            <a:r>
              <a:rPr altLang="zh-CN" sz="2400" lang="en-US"/>
              <a:t>dim=2,</a:t>
            </a:r>
            <a:r>
              <a:rPr altLang="en-US" sz="2400" lang="zh-CN"/>
              <a:t>按行排序，</a:t>
            </a:r>
            <a:r>
              <a:rPr altLang="zh-CN" sz="2400" lang="en-US"/>
              <a:t>Y</a:t>
            </a:r>
            <a:r>
              <a:rPr altLang="en-US" sz="2400" lang="zh-CN"/>
              <a:t>是排序后的矩阵，</a:t>
            </a:r>
            <a:r>
              <a:rPr altLang="zh-CN" sz="2400" lang="en-US"/>
              <a:t>I</a:t>
            </a:r>
            <a:r>
              <a:rPr altLang="en-US" sz="2400" lang="zh-CN"/>
              <a:t>记录</a:t>
            </a:r>
            <a:r>
              <a:rPr altLang="zh-CN" sz="2400" lang="en-US"/>
              <a:t>Y</a:t>
            </a:r>
            <a:r>
              <a:rPr altLang="en-US" sz="2400" lang="zh-CN"/>
              <a:t>中</a:t>
            </a:r>
          </a:p>
          <a:p>
            <a:pPr eaLnBrk="1" hangingPunct="1" latinLnBrk="1" lvl="0">
              <a:buNone/>
            </a:pPr>
            <a:r>
              <a:rPr altLang="en-US" sz="2400" lang="zh-CN"/>
              <a:t>的元素在</a:t>
            </a:r>
            <a:r>
              <a:rPr altLang="zh-CN" sz="2400" lang="en-US"/>
              <a:t>A</a:t>
            </a:r>
            <a:r>
              <a:rPr altLang="en-US" sz="2400" lang="zh-CN"/>
              <a:t>中的位置。</a:t>
            </a:r>
          </a:p>
          <a:p>
            <a:pPr eaLnBrk="1" hangingPunct="1" latinLnBrk="1" lvl="0">
              <a:buNone/>
            </a:pPr>
            <a:r>
              <a:rPr altLang="en-US" sz="2400" lang="zh-CN">
                <a:solidFill>
                  <a:srgbClr val="0000FF"/>
                </a:solidFill>
              </a:rPr>
              <a:t>例：对下列矩阵做各种排序。</a:t>
            </a:r>
          </a:p>
        </p:txBody>
      </p:sp>
      <p:graphicFrame>
        <p:nvGraphicFramePr>
          <p:cNvPr id="4194341" name=""/>
          <p:cNvGraphicFramePr>
            <a:graphicFrameLocks/>
          </p:cNvGraphicFramePr>
          <p:nvPr/>
        </p:nvGraphicFramePr>
        <p:xfrm rot="0">
          <a:off x="5867400" y="4581525"/>
          <a:ext cx="2514600" cy="1333500"/>
        </p:xfrm>
        <a:graphic>
          <a:graphicData uri="http://schemas.openxmlformats.org/presentationml/2006/ole">
            <mc:AlternateContent xmlns:mc="http://schemas.openxmlformats.org/markup-compatibility/2006">
              <mc:Choice xmlns:v="urn:schemas-microsoft-com:vml" Requires="v">
                <p:oleObj r:id="rId1" spid="" imgH="1333500" imgW="2514600" showAsIcon="0" progId="Equation.DSMT4">
                  <p:embed followColorScheme="full"/>
                  <p:pic>
                    <p:nvPicPr>
                      <p:cNvPr id="2097233" name="对象 397315"/>
                      <p:cNvPicPr>
                        <a:picLocks/>
                      </p:cNvPicPr>
                      <p:nvPr/>
                    </p:nvPicPr>
                    <p:blipFill>
                      <a:blip xmlns:r="http://schemas.openxmlformats.org/officeDocument/2006/relationships" r:embed="rId2"/>
                      <a:srcRect l="0" t="0" r="0" b="0"/>
                      <a:stretch>
                        <a:fillRect/>
                      </a:stretch>
                    </p:blipFill>
                    <p:spPr>
                      <a:xfrm rot="0">
                        <a:off x="5867400" y="4581525"/>
                        <a:ext cx="2514600" cy="1333500"/>
                      </a:xfrm>
                      <a:prstGeom prst="rect"/>
                      <a:noFill/>
                      <a:ln>
                        <a:noFill/>
                      </a:ln>
                    </p:spPr>
                  </p:pic>
                </p:oleObj>
              </mc:Choice>
              <mc:Fallback>
                <p:oleObj r:id="rId1" spid="" imgH="1333500" imgW="2514600" showAsIcon="0" progId="Equation.DSMT4">
                  <p:embed followColorScheme="full"/>
                  <p:pic>
                    <p:nvPicPr>
                      <p:cNvPr id="2097233" name="对象 397315"/>
                      <p:cNvPicPr>
                        <a:picLocks/>
                      </p:cNvPicPr>
                      <p:nvPr/>
                    </p:nvPicPr>
                    <p:blipFill>
                      <a:blip xmlns:r="http://schemas.openxmlformats.org/officeDocument/2006/relationships" r:embed="rId2"/>
                      <a:srcRect l="0" t="0" r="0" b="0"/>
                      <a:stretch>
                        <a:fillRect/>
                      </a:stretch>
                    </p:blipFill>
                    <p:spPr>
                      <a:xfrm rot="0">
                        <a:off x="5867400" y="4581525"/>
                        <a:ext cx="2514600" cy="1333500"/>
                      </a:xfrm>
                      <a:prstGeom prst="rect"/>
                      <a:noFill/>
                      <a:ln>
                        <a:noFill/>
                      </a:ln>
                    </p:spPr>
                  </p:pic>
                </p:oleObj>
              </mc:Fallback>
            </mc:AlternateContent>
          </a:graphicData>
        </a:graphic>
      </p:graphicFrame>
      <p:sp>
        <p:nvSpPr>
          <p:cNvPr id="104970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70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70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183</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706">
                                            <p:txEl>
                                              <p:charRg st="0" end="42"/>
                                            </p:txEl>
                                          </p:spTgt>
                                        </p:tgtEl>
                                        <p:attrNameLst>
                                          <p:attrName>style.visibility</p:attrName>
                                        </p:attrNameLst>
                                      </p:cBhvr>
                                      <p:to>
                                        <p:strVal val="visible"/>
                                      </p:to>
                                    </p:set>
                                    <p:animEffect transition="in" filter="blinds(horizontal)">
                                      <p:cBhvr>
                                        <p:cTn dur="500" id="7"/>
                                        <p:tgtEl>
                                          <p:spTgt spid="1049706">
                                            <p:txEl>
                                              <p:charRg st="0" end="42"/>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706">
                                            <p:txEl>
                                              <p:charRg st="42" end="54"/>
                                            </p:txEl>
                                          </p:spTgt>
                                        </p:tgtEl>
                                        <p:attrNameLst>
                                          <p:attrName>style.visibility</p:attrName>
                                        </p:attrNameLst>
                                      </p:cBhvr>
                                      <p:to>
                                        <p:strVal val="visible"/>
                                      </p:to>
                                    </p:set>
                                    <p:animEffect transition="in" filter="blinds(horizontal)">
                                      <p:cBhvr>
                                        <p:cTn dur="500" id="10"/>
                                        <p:tgtEl>
                                          <p:spTgt spid="1049706">
                                            <p:txEl>
                                              <p:charRg st="42" end="54"/>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1049706">
                                            <p:txEl>
                                              <p:charRg st="54" end="90"/>
                                            </p:txEl>
                                          </p:spTgt>
                                        </p:tgtEl>
                                        <p:attrNameLst>
                                          <p:attrName>style.visibility</p:attrName>
                                        </p:attrNameLst>
                                      </p:cBhvr>
                                      <p:to>
                                        <p:strVal val="visible"/>
                                      </p:to>
                                    </p:set>
                                    <p:animEffect transition="in" filter="blinds(horizontal)">
                                      <p:cBhvr>
                                        <p:cTn dur="500" id="15"/>
                                        <p:tgtEl>
                                          <p:spTgt spid="1049706">
                                            <p:txEl>
                                              <p:charRg st="54" end="90"/>
                                            </p:txEl>
                                          </p:spTgt>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3" presetSubtype="10">
                                  <p:stCondLst>
                                    <p:cond delay="0"/>
                                  </p:stCondLst>
                                  <p:childTnLst>
                                    <p:set>
                                      <p:cBhvr>
                                        <p:cTn dur="1" fill="hold" id="19">
                                          <p:stCondLst>
                                            <p:cond delay="0"/>
                                          </p:stCondLst>
                                        </p:cTn>
                                        <p:tgtEl>
                                          <p:spTgt spid="1049706">
                                            <p:txEl>
                                              <p:charRg st="90" end="113"/>
                                            </p:txEl>
                                          </p:spTgt>
                                        </p:tgtEl>
                                        <p:attrNameLst>
                                          <p:attrName>style.visibility</p:attrName>
                                        </p:attrNameLst>
                                      </p:cBhvr>
                                      <p:to>
                                        <p:strVal val="visible"/>
                                      </p:to>
                                    </p:set>
                                    <p:animEffect transition="in" filter="blinds(horizontal)">
                                      <p:cBhvr>
                                        <p:cTn dur="500" id="20"/>
                                        <p:tgtEl>
                                          <p:spTgt spid="1049706">
                                            <p:txEl>
                                              <p:charRg st="90" end="113"/>
                                            </p:txEl>
                                          </p:spTgt>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3" presetSubtype="10">
                                  <p:stCondLst>
                                    <p:cond delay="0"/>
                                  </p:stCondLst>
                                  <p:childTnLst>
                                    <p:set>
                                      <p:cBhvr>
                                        <p:cTn dur="1" fill="hold" id="24">
                                          <p:stCondLst>
                                            <p:cond delay="0"/>
                                          </p:stCondLst>
                                        </p:cTn>
                                        <p:tgtEl>
                                          <p:spTgt spid="1049706">
                                            <p:txEl>
                                              <p:charRg st="113" end="153"/>
                                            </p:txEl>
                                          </p:spTgt>
                                        </p:tgtEl>
                                        <p:attrNameLst>
                                          <p:attrName>style.visibility</p:attrName>
                                        </p:attrNameLst>
                                      </p:cBhvr>
                                      <p:to>
                                        <p:strVal val="visible"/>
                                      </p:to>
                                    </p:set>
                                    <p:animEffect transition="in" filter="blinds(horizontal)">
                                      <p:cBhvr>
                                        <p:cTn dur="500" id="25"/>
                                        <p:tgtEl>
                                          <p:spTgt spid="1049706">
                                            <p:txEl>
                                              <p:charRg st="113" end="153"/>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9706">
                                            <p:txEl>
                                              <p:charRg st="153" end="164"/>
                                            </p:txEl>
                                          </p:spTgt>
                                        </p:tgtEl>
                                        <p:attrNameLst>
                                          <p:attrName>style.visibility</p:attrName>
                                        </p:attrNameLst>
                                      </p:cBhvr>
                                      <p:to>
                                        <p:strVal val="visible"/>
                                      </p:to>
                                    </p:set>
                                    <p:animEffect transition="in" filter="blinds(horizontal)">
                                      <p:cBhvr>
                                        <p:cTn dur="500" id="28"/>
                                        <p:tgtEl>
                                          <p:spTgt spid="1049706">
                                            <p:txEl>
                                              <p:charRg st="153" end="164"/>
                                            </p:txEl>
                                          </p:spTgt>
                                        </p:tgtEl>
                                      </p:cBhvr>
                                    </p:animEffect>
                                  </p:childTnLst>
                                </p:cTn>
                              </p:par>
                            </p:childTnLst>
                          </p:cTn>
                        </p:par>
                      </p:childTnLst>
                    </p:cTn>
                  </p:par>
                  <p:par>
                    <p:cTn fill="hold" id="29" nodeType="clickPar">
                      <p:stCondLst>
                        <p:cond delay="indefinite"/>
                      </p:stCondLst>
                      <p:childTnLst>
                        <p:par>
                          <p:cTn fill="hold" id="30" nodeType="withGroup">
                            <p:stCondLst>
                              <p:cond delay="0"/>
                            </p:stCondLst>
                            <p:childTnLst>
                              <p:par>
                                <p:cTn fill="hold" id="31" nodeType="clickEffect" presetClass="entr" presetID="3" presetSubtype="10">
                                  <p:stCondLst>
                                    <p:cond delay="0"/>
                                  </p:stCondLst>
                                  <p:childTnLst>
                                    <p:set>
                                      <p:cBhvr>
                                        <p:cTn dur="1" fill="hold" id="32">
                                          <p:stCondLst>
                                            <p:cond delay="0"/>
                                          </p:stCondLst>
                                        </p:cTn>
                                        <p:tgtEl>
                                          <p:spTgt spid="1049706">
                                            <p:txEl>
                                              <p:charRg st="164" end="178"/>
                                            </p:txEl>
                                          </p:spTgt>
                                        </p:tgtEl>
                                        <p:attrNameLst>
                                          <p:attrName>style.visibility</p:attrName>
                                        </p:attrNameLst>
                                      </p:cBhvr>
                                      <p:to>
                                        <p:strVal val="visible"/>
                                      </p:to>
                                    </p:set>
                                    <p:animEffect transition="in" filter="blinds(horizontal)">
                                      <p:cBhvr>
                                        <p:cTn dur="500" id="33"/>
                                        <p:tgtEl>
                                          <p:spTgt spid="1049706">
                                            <p:txEl>
                                              <p:charRg st="164" end="178"/>
                                            </p:txEl>
                                          </p:spTgt>
                                        </p:tgtEl>
                                      </p:cBhvr>
                                    </p:animEffect>
                                  </p:childTnLst>
                                </p:cTn>
                              </p:par>
                            </p:childTnLst>
                          </p:cTn>
                        </p:par>
                      </p:childTnLst>
                    </p:cTn>
                  </p:par>
                  <p:par>
                    <p:cTn fill="hold" id="34" nodeType="clickPar">
                      <p:stCondLst>
                        <p:cond delay="indefinite"/>
                      </p:stCondLst>
                      <p:childTnLst>
                        <p:par>
                          <p:cTn fill="hold" id="35" nodeType="withGroup">
                            <p:stCondLst>
                              <p:cond delay="0"/>
                            </p:stCondLst>
                            <p:childTnLst>
                              <p:par>
                                <p:cTn fill="hold" id="36" nodeType="clickEffect" presetClass="entr" presetID="3" presetSubtype="10">
                                  <p:stCondLst>
                                    <p:cond delay="0"/>
                                  </p:stCondLst>
                                  <p:childTnLst>
                                    <p:set>
                                      <p:cBhvr>
                                        <p:cTn dur="1" fill="hold" id="37">
                                          <p:stCondLst>
                                            <p:cond delay="0"/>
                                          </p:stCondLst>
                                        </p:cTn>
                                        <p:tgtEl>
                                          <p:spTgt spid="4194341"/>
                                        </p:tgtEl>
                                        <p:attrNameLst>
                                          <p:attrName>style.visibility</p:attrName>
                                        </p:attrNameLst>
                                      </p:cBhvr>
                                      <p:to>
                                        <p:strVal val="visible"/>
                                      </p:to>
                                    </p:set>
                                    <p:animEffect transition="in" filter="blinds(horizontal)">
                                      <p:cBhvr>
                                        <p:cTn dur="500" id="38"/>
                                        <p:tgtEl>
                                          <p:spTgt spid="419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showMasterSp="1">
  <p:cSld>
    <p:spTree>
      <p:nvGrpSpPr>
        <p:cNvPr id="432" name=""/>
        <p:cNvGrpSpPr/>
        <p:nvPr/>
      </p:nvGrpSpPr>
      <p:grpSpPr>
        <a:xfrm rot="0">
          <a:off x="0" y="0"/>
          <a:ext cx="0" cy="0"/>
          <a:chOff x="0" y="0"/>
          <a:chExt cx="0" cy="0"/>
        </a:xfrm>
      </p:grpSpPr>
      <p:sp>
        <p:nvSpPr>
          <p:cNvPr id="1049710" name="标题 398337"/>
          <p:cNvSpPr/>
          <p:nvPr>
            <p:ph type="title" sz="full" idx="0"/>
          </p:nvPr>
        </p:nvSpPr>
        <p:spPr>
          <a:xfrm rot="0">
            <a:off x="1150937" y="214312"/>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endParaRPr altLang="zh-CN" lang="zh-CN"/>
          </a:p>
        </p:txBody>
      </p:sp>
      <p:sp>
        <p:nvSpPr>
          <p:cNvPr id="1049711" name="文本占位符 398338"/>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sz="2000" lang="zh-CN"/>
              <a:t>命令如下：</a:t>
            </a:r>
          </a:p>
          <a:p>
            <a:pPr eaLnBrk="1" hangingPunct="1" latinLnBrk="1" lvl="0">
              <a:buNone/>
            </a:pPr>
            <a:r>
              <a:rPr altLang="zh-CN" sz="2000" lang="en-US">
                <a:solidFill>
                  <a:srgbClr val="0000FF"/>
                </a:solidFill>
              </a:rPr>
              <a:t>A = [1,-8,5;4,12,6;13,7,-13];</a:t>
            </a:r>
          </a:p>
          <a:p>
            <a:pPr eaLnBrk="1" hangingPunct="1" latinLnBrk="1" lvl="0">
              <a:buNone/>
            </a:pPr>
            <a:r>
              <a:rPr altLang="zh-CN" sz="2000" lang="en-US">
                <a:solidFill>
                  <a:srgbClr val="0000FF"/>
                </a:solidFill>
              </a:rPr>
              <a:t> sort(A)</a:t>
            </a:r>
          </a:p>
          <a:p>
            <a:pPr eaLnBrk="1" hangingPunct="1" latinLnBrk="1" lvl="0">
              <a:buNone/>
            </a:pPr>
            <a:r>
              <a:rPr altLang="zh-CN" sz="2000" lang="fr-FR"/>
              <a:t> ans =</a:t>
            </a:r>
          </a:p>
          <a:p>
            <a:pPr eaLnBrk="1" hangingPunct="1" latinLnBrk="1" lvl="0">
              <a:buNone/>
            </a:pPr>
            <a:r>
              <a:rPr altLang="zh-CN" sz="2000" lang="fr-FR"/>
              <a:t> 1    -8   -13</a:t>
            </a:r>
          </a:p>
          <a:p>
            <a:pPr eaLnBrk="1" hangingPunct="1" latinLnBrk="1" lvl="0">
              <a:buNone/>
            </a:pPr>
            <a:r>
              <a:rPr altLang="zh-CN" sz="2000" lang="fr-FR"/>
              <a:t> 4     7     5</a:t>
            </a:r>
          </a:p>
          <a:p>
            <a:pPr eaLnBrk="1" hangingPunct="1" latinLnBrk="1" lvl="0">
              <a:buNone/>
            </a:pPr>
            <a:r>
              <a:rPr altLang="zh-CN" sz="2000" lang="fr-FR"/>
              <a:t>13    12     6</a:t>
            </a:r>
          </a:p>
          <a:p>
            <a:pPr eaLnBrk="1" hangingPunct="1" latinLnBrk="1" lvl="0">
              <a:buNone/>
            </a:pPr>
            <a:r>
              <a:rPr altLang="zh-CN" sz="2000" lang="en-US">
                <a:solidFill>
                  <a:srgbClr val="0000FF"/>
                </a:solidFill>
              </a:rPr>
              <a:t>-sort(-A,2)  </a:t>
            </a:r>
            <a:r>
              <a:rPr altLang="en-US" sz="2000" lang="zh-CN">
                <a:solidFill>
                  <a:srgbClr val="008000"/>
                </a:solidFill>
              </a:rPr>
              <a:t>%对</a:t>
            </a:r>
            <a:r>
              <a:rPr altLang="zh-CN" sz="2000" lang="en-US">
                <a:solidFill>
                  <a:srgbClr val="008000"/>
                </a:solidFill>
              </a:rPr>
              <a:t>A</a:t>
            </a:r>
            <a:r>
              <a:rPr altLang="en-US" sz="2000" lang="zh-CN">
                <a:solidFill>
                  <a:srgbClr val="008000"/>
                </a:solidFill>
              </a:rPr>
              <a:t>的每行按降序排列</a:t>
            </a:r>
          </a:p>
          <a:p>
            <a:pPr eaLnBrk="1" hangingPunct="1" latinLnBrk="1" lvl="0">
              <a:buNone/>
            </a:pPr>
            <a:r>
              <a:rPr altLang="zh-CN" sz="2000" lang="fr-FR"/>
              <a:t>ans =</a:t>
            </a:r>
          </a:p>
          <a:p>
            <a:pPr eaLnBrk="1" hangingPunct="1" latinLnBrk="1" lvl="0">
              <a:buNone/>
            </a:pPr>
            <a:r>
              <a:rPr altLang="zh-CN" sz="2000" lang="fr-FR"/>
              <a:t>5       1    -8</a:t>
            </a:r>
          </a:p>
          <a:p>
            <a:pPr eaLnBrk="1" hangingPunct="1" latinLnBrk="1" lvl="0">
              <a:buNone/>
            </a:pPr>
            <a:r>
              <a:rPr altLang="zh-CN" sz="2000" lang="fr-FR"/>
              <a:t>12     6     4</a:t>
            </a:r>
          </a:p>
          <a:p>
            <a:pPr eaLnBrk="1" hangingPunct="1" latinLnBrk="1" lvl="0">
              <a:buNone/>
            </a:pPr>
            <a:r>
              <a:rPr altLang="zh-CN" sz="2000" lang="fr-FR"/>
              <a:t>13     7   -13</a:t>
            </a:r>
          </a:p>
        </p:txBody>
      </p:sp>
      <p:sp>
        <p:nvSpPr>
          <p:cNvPr id="104971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71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71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184</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711">
                                            <p:txEl>
                                              <p:charRg st="0" end="6"/>
                                            </p:txEl>
                                          </p:spTgt>
                                        </p:tgtEl>
                                        <p:attrNameLst>
                                          <p:attrName>style.visibility</p:attrName>
                                        </p:attrNameLst>
                                      </p:cBhvr>
                                      <p:to>
                                        <p:strVal val="visible"/>
                                      </p:to>
                                    </p:set>
                                    <p:animEffect transition="in" filter="blinds(horizontal)">
                                      <p:cBhvr>
                                        <p:cTn dur="500" id="7"/>
                                        <p:tgtEl>
                                          <p:spTgt spid="1049711">
                                            <p:txEl>
                                              <p:charRg st="0" end="6"/>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711">
                                            <p:txEl>
                                              <p:charRg st="6" end="36"/>
                                            </p:txEl>
                                          </p:spTgt>
                                        </p:tgtEl>
                                        <p:attrNameLst>
                                          <p:attrName>style.visibility</p:attrName>
                                        </p:attrNameLst>
                                      </p:cBhvr>
                                      <p:to>
                                        <p:strVal val="visible"/>
                                      </p:to>
                                    </p:set>
                                    <p:animEffect transition="in" filter="blinds(horizontal)">
                                      <p:cBhvr>
                                        <p:cTn dur="500" id="10"/>
                                        <p:tgtEl>
                                          <p:spTgt spid="1049711">
                                            <p:txEl>
                                              <p:charRg st="6" end="36"/>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711">
                                            <p:txEl>
                                              <p:charRg st="36" end="45"/>
                                            </p:txEl>
                                          </p:spTgt>
                                        </p:tgtEl>
                                        <p:attrNameLst>
                                          <p:attrName>style.visibility</p:attrName>
                                        </p:attrNameLst>
                                      </p:cBhvr>
                                      <p:to>
                                        <p:strVal val="visible"/>
                                      </p:to>
                                    </p:set>
                                    <p:animEffect transition="in" filter="blinds(horizontal)">
                                      <p:cBhvr>
                                        <p:cTn dur="500" id="13"/>
                                        <p:tgtEl>
                                          <p:spTgt spid="1049711">
                                            <p:txEl>
                                              <p:charRg st="36" end="45"/>
                                            </p:txEl>
                                          </p:spTgt>
                                        </p:tgtEl>
                                      </p:cBhvr>
                                    </p:animEffect>
                                  </p:childTnLst>
                                </p:cTn>
                              </p:par>
                            </p:childTnLst>
                          </p:cTn>
                        </p:par>
                      </p:childTnLst>
                    </p:cTn>
                  </p:par>
                  <p:par>
                    <p:cTn fill="hold" id="14" nodeType="clickPar">
                      <p:stCondLst>
                        <p:cond delay="indefinite"/>
                      </p:stCondLst>
                      <p:childTnLst>
                        <p:par>
                          <p:cTn fill="hold" id="15" nodeType="withGroup">
                            <p:stCondLst>
                              <p:cond delay="0"/>
                            </p:stCondLst>
                            <p:childTnLst>
                              <p:par>
                                <p:cTn fill="hold" id="16" nodeType="clickEffect" presetClass="entr" presetID="3" presetSubtype="10">
                                  <p:stCondLst>
                                    <p:cond delay="0"/>
                                  </p:stCondLst>
                                  <p:childTnLst>
                                    <p:set>
                                      <p:cBhvr>
                                        <p:cTn dur="1" fill="hold" id="17">
                                          <p:stCondLst>
                                            <p:cond delay="0"/>
                                          </p:stCondLst>
                                        </p:cTn>
                                        <p:tgtEl>
                                          <p:spTgt spid="1049711">
                                            <p:txEl>
                                              <p:charRg st="45" end="52"/>
                                            </p:txEl>
                                          </p:spTgt>
                                        </p:tgtEl>
                                        <p:attrNameLst>
                                          <p:attrName>style.visibility</p:attrName>
                                        </p:attrNameLst>
                                      </p:cBhvr>
                                      <p:to>
                                        <p:strVal val="visible"/>
                                      </p:to>
                                    </p:set>
                                    <p:animEffect transition="in" filter="blinds(horizontal)">
                                      <p:cBhvr>
                                        <p:cTn dur="500" id="18"/>
                                        <p:tgtEl>
                                          <p:spTgt spid="1049711">
                                            <p:txEl>
                                              <p:charRg st="45" end="52"/>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711">
                                            <p:txEl>
                                              <p:charRg st="52" end="67"/>
                                            </p:txEl>
                                          </p:spTgt>
                                        </p:tgtEl>
                                        <p:attrNameLst>
                                          <p:attrName>style.visibility</p:attrName>
                                        </p:attrNameLst>
                                      </p:cBhvr>
                                      <p:to>
                                        <p:strVal val="visible"/>
                                      </p:to>
                                    </p:set>
                                    <p:animEffect transition="in" filter="blinds(horizontal)">
                                      <p:cBhvr>
                                        <p:cTn dur="500" id="21"/>
                                        <p:tgtEl>
                                          <p:spTgt spid="1049711">
                                            <p:txEl>
                                              <p:charRg st="52" end="67"/>
                                            </p:txEl>
                                          </p:spTgt>
                                        </p:tgtEl>
                                      </p:cBhvr>
                                    </p:animEffect>
                                  </p:childTnLst>
                                </p:cTn>
                              </p:par>
                              <p:par>
                                <p:cTn fill="hold" id="22" nodeType="withEffect" presetClass="entr" presetID="3" presetSubtype="10">
                                  <p:stCondLst>
                                    <p:cond delay="0"/>
                                  </p:stCondLst>
                                  <p:childTnLst>
                                    <p:set>
                                      <p:cBhvr>
                                        <p:cTn dur="1" fill="hold" id="23">
                                          <p:stCondLst>
                                            <p:cond delay="0"/>
                                          </p:stCondLst>
                                        </p:cTn>
                                        <p:tgtEl>
                                          <p:spTgt spid="1049711">
                                            <p:txEl>
                                              <p:charRg st="67" end="82"/>
                                            </p:txEl>
                                          </p:spTgt>
                                        </p:tgtEl>
                                        <p:attrNameLst>
                                          <p:attrName>style.visibility</p:attrName>
                                        </p:attrNameLst>
                                      </p:cBhvr>
                                      <p:to>
                                        <p:strVal val="visible"/>
                                      </p:to>
                                    </p:set>
                                    <p:animEffect transition="in" filter="blinds(horizontal)">
                                      <p:cBhvr>
                                        <p:cTn dur="500" id="24"/>
                                        <p:tgtEl>
                                          <p:spTgt spid="1049711">
                                            <p:txEl>
                                              <p:charRg st="67" end="82"/>
                                            </p:txEl>
                                          </p:spTgt>
                                        </p:tgtEl>
                                      </p:cBhvr>
                                    </p:animEffect>
                                  </p:childTnLst>
                                </p:cTn>
                              </p:par>
                              <p:par>
                                <p:cTn fill="hold" id="25" nodeType="withEffect" presetClass="entr" presetID="3" presetSubtype="10">
                                  <p:stCondLst>
                                    <p:cond delay="0"/>
                                  </p:stCondLst>
                                  <p:childTnLst>
                                    <p:set>
                                      <p:cBhvr>
                                        <p:cTn dur="1" fill="hold" id="26">
                                          <p:stCondLst>
                                            <p:cond delay="0"/>
                                          </p:stCondLst>
                                        </p:cTn>
                                        <p:tgtEl>
                                          <p:spTgt spid="1049711">
                                            <p:txEl>
                                              <p:charRg st="82" end="97"/>
                                            </p:txEl>
                                          </p:spTgt>
                                        </p:tgtEl>
                                        <p:attrNameLst>
                                          <p:attrName>style.visibility</p:attrName>
                                        </p:attrNameLst>
                                      </p:cBhvr>
                                      <p:to>
                                        <p:strVal val="visible"/>
                                      </p:to>
                                    </p:set>
                                    <p:animEffect transition="in" filter="blinds(horizontal)">
                                      <p:cBhvr>
                                        <p:cTn dur="500" id="27"/>
                                        <p:tgtEl>
                                          <p:spTgt spid="1049711">
                                            <p:txEl>
                                              <p:charRg st="82" end="97"/>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3" presetSubtype="10">
                                  <p:stCondLst>
                                    <p:cond delay="0"/>
                                  </p:stCondLst>
                                  <p:childTnLst>
                                    <p:set>
                                      <p:cBhvr>
                                        <p:cTn dur="1" fill="hold" id="31">
                                          <p:stCondLst>
                                            <p:cond delay="0"/>
                                          </p:stCondLst>
                                        </p:cTn>
                                        <p:tgtEl>
                                          <p:spTgt spid="1049711">
                                            <p:txEl>
                                              <p:charRg st="97" end="122"/>
                                            </p:txEl>
                                          </p:spTgt>
                                        </p:tgtEl>
                                        <p:attrNameLst>
                                          <p:attrName>style.visibility</p:attrName>
                                        </p:attrNameLst>
                                      </p:cBhvr>
                                      <p:to>
                                        <p:strVal val="visible"/>
                                      </p:to>
                                    </p:set>
                                    <p:animEffect transition="in" filter="blinds(horizontal)">
                                      <p:cBhvr>
                                        <p:cTn dur="500" id="32"/>
                                        <p:tgtEl>
                                          <p:spTgt spid="1049711">
                                            <p:txEl>
                                              <p:charRg st="97" end="122"/>
                                            </p:txEl>
                                          </p:spTgt>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3" presetSubtype="10">
                                  <p:stCondLst>
                                    <p:cond delay="0"/>
                                  </p:stCondLst>
                                  <p:childTnLst>
                                    <p:set>
                                      <p:cBhvr>
                                        <p:cTn dur="1" fill="hold" id="36">
                                          <p:stCondLst>
                                            <p:cond delay="0"/>
                                          </p:stCondLst>
                                        </p:cTn>
                                        <p:tgtEl>
                                          <p:spTgt spid="1049711">
                                            <p:txEl>
                                              <p:charRg st="122" end="128"/>
                                            </p:txEl>
                                          </p:spTgt>
                                        </p:tgtEl>
                                        <p:attrNameLst>
                                          <p:attrName>style.visibility</p:attrName>
                                        </p:attrNameLst>
                                      </p:cBhvr>
                                      <p:to>
                                        <p:strVal val="visible"/>
                                      </p:to>
                                    </p:set>
                                    <p:animEffect transition="in" filter="blinds(horizontal)">
                                      <p:cBhvr>
                                        <p:cTn dur="500" id="37"/>
                                        <p:tgtEl>
                                          <p:spTgt spid="1049711">
                                            <p:txEl>
                                              <p:charRg st="122" end="128"/>
                                            </p:txEl>
                                          </p:spTgt>
                                        </p:tgtEl>
                                      </p:cBhvr>
                                    </p:animEffect>
                                  </p:childTnLst>
                                </p:cTn>
                              </p:par>
                              <p:par>
                                <p:cTn fill="hold" id="38" nodeType="withEffect" presetClass="entr" presetID="3" presetSubtype="10">
                                  <p:stCondLst>
                                    <p:cond delay="0"/>
                                  </p:stCondLst>
                                  <p:childTnLst>
                                    <p:set>
                                      <p:cBhvr>
                                        <p:cTn dur="1" fill="hold" id="39">
                                          <p:stCondLst>
                                            <p:cond delay="0"/>
                                          </p:stCondLst>
                                        </p:cTn>
                                        <p:tgtEl>
                                          <p:spTgt spid="1049711">
                                            <p:txEl>
                                              <p:charRg st="128" end="144"/>
                                            </p:txEl>
                                          </p:spTgt>
                                        </p:tgtEl>
                                        <p:attrNameLst>
                                          <p:attrName>style.visibility</p:attrName>
                                        </p:attrNameLst>
                                      </p:cBhvr>
                                      <p:to>
                                        <p:strVal val="visible"/>
                                      </p:to>
                                    </p:set>
                                    <p:animEffect transition="in" filter="blinds(horizontal)">
                                      <p:cBhvr>
                                        <p:cTn dur="500" id="40"/>
                                        <p:tgtEl>
                                          <p:spTgt spid="1049711">
                                            <p:txEl>
                                              <p:charRg st="128" end="144"/>
                                            </p:txEl>
                                          </p:spTgt>
                                        </p:tgtEl>
                                      </p:cBhvr>
                                    </p:animEffect>
                                  </p:childTnLst>
                                </p:cTn>
                              </p:par>
                              <p:par>
                                <p:cTn fill="hold" id="41" nodeType="withEffect" presetClass="entr" presetID="3" presetSubtype="10">
                                  <p:stCondLst>
                                    <p:cond delay="0"/>
                                  </p:stCondLst>
                                  <p:childTnLst>
                                    <p:set>
                                      <p:cBhvr>
                                        <p:cTn dur="1" fill="hold" id="42">
                                          <p:stCondLst>
                                            <p:cond delay="0"/>
                                          </p:stCondLst>
                                        </p:cTn>
                                        <p:tgtEl>
                                          <p:spTgt spid="1049711">
                                            <p:txEl>
                                              <p:charRg st="144" end="159"/>
                                            </p:txEl>
                                          </p:spTgt>
                                        </p:tgtEl>
                                        <p:attrNameLst>
                                          <p:attrName>style.visibility</p:attrName>
                                        </p:attrNameLst>
                                      </p:cBhvr>
                                      <p:to>
                                        <p:strVal val="visible"/>
                                      </p:to>
                                    </p:set>
                                    <p:animEffect transition="in" filter="blinds(horizontal)">
                                      <p:cBhvr>
                                        <p:cTn dur="500" id="43"/>
                                        <p:tgtEl>
                                          <p:spTgt spid="1049711">
                                            <p:txEl>
                                              <p:charRg st="144" end="159"/>
                                            </p:txEl>
                                          </p:spTgt>
                                        </p:tgtEl>
                                      </p:cBhvr>
                                    </p:animEffect>
                                  </p:childTnLst>
                                </p:cTn>
                              </p:par>
                              <p:par>
                                <p:cTn fill="hold" id="44" nodeType="withEffect" presetClass="entr" presetID="3" presetSubtype="10">
                                  <p:stCondLst>
                                    <p:cond delay="0"/>
                                  </p:stCondLst>
                                  <p:childTnLst>
                                    <p:set>
                                      <p:cBhvr>
                                        <p:cTn dur="1" fill="hold" id="45">
                                          <p:stCondLst>
                                            <p:cond delay="0"/>
                                          </p:stCondLst>
                                        </p:cTn>
                                        <p:tgtEl>
                                          <p:spTgt spid="1049711">
                                            <p:txEl>
                                              <p:charRg st="159" end="174"/>
                                            </p:txEl>
                                          </p:spTgt>
                                        </p:tgtEl>
                                        <p:attrNameLst>
                                          <p:attrName>style.visibility</p:attrName>
                                        </p:attrNameLst>
                                      </p:cBhvr>
                                      <p:to>
                                        <p:strVal val="visible"/>
                                      </p:to>
                                    </p:set>
                                    <p:animEffect transition="in" filter="blinds(horizontal)">
                                      <p:cBhvr>
                                        <p:cTn dur="500" id="46"/>
                                        <p:tgtEl>
                                          <p:spTgt spid="1049711">
                                            <p:txEl>
                                              <p:charRg st="159" end="1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showMasterSp="1">
  <p:cSld>
    <p:spTree>
      <p:nvGrpSpPr>
        <p:cNvPr id="433" name=""/>
        <p:cNvGrpSpPr/>
        <p:nvPr/>
      </p:nvGrpSpPr>
      <p:grpSpPr>
        <a:xfrm rot="0">
          <a:off x="0" y="0"/>
          <a:ext cx="0" cy="0"/>
          <a:chOff x="0" y="0"/>
          <a:chExt cx="0" cy="0"/>
        </a:xfrm>
      </p:grpSpPr>
      <p:sp>
        <p:nvSpPr>
          <p:cNvPr id="1049715" name="标题 399361"/>
          <p:cNvSpPr/>
          <p:nvPr>
            <p:ph type="title" sz="full" idx="0"/>
          </p:nvPr>
        </p:nvSpPr>
        <p:spPr>
          <a:xfrm rot="0">
            <a:off x="1182687"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sz="2000" lang="en-US"/>
              <a:t>6.5 </a:t>
            </a:r>
            <a:r>
              <a:rPr altLang="en-US" sz="2000" lang="zh-CN"/>
              <a:t>数据插值</a:t>
            </a:r>
          </a:p>
        </p:txBody>
      </p:sp>
      <p:sp>
        <p:nvSpPr>
          <p:cNvPr id="1049716" name="文本占位符 399362"/>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2000" lang="en-US"/>
              <a:t>    </a:t>
            </a:r>
            <a:r>
              <a:rPr altLang="en-US" sz="2000" lang="zh-CN"/>
              <a:t>在工程测量和科学实验中，所得到的数据通常是离散的，要得到</a:t>
            </a:r>
          </a:p>
          <a:p>
            <a:pPr eaLnBrk="1" hangingPunct="1" latinLnBrk="1" lvl="0">
              <a:buNone/>
            </a:pPr>
            <a:r>
              <a:rPr altLang="en-US" sz="2000" lang="zh-CN"/>
              <a:t>这些离散点以外的其他点的数值，就需要根据已知的数据进行插值。</a:t>
            </a:r>
          </a:p>
          <a:p>
            <a:pPr eaLnBrk="1" hangingPunct="1" latinLnBrk="1" lvl="0">
              <a:buNone/>
            </a:pPr>
            <a:r>
              <a:rPr altLang="en-US" sz="2000" lang="zh-CN"/>
              <a:t>插值函数一般由线性函数、多项式、样条函数或这些函数的分段函</a:t>
            </a:r>
          </a:p>
          <a:p>
            <a:pPr eaLnBrk="1" hangingPunct="1" latinLnBrk="1" lvl="0">
              <a:buNone/>
            </a:pPr>
            <a:r>
              <a:rPr altLang="en-US" sz="2000" lang="zh-CN"/>
              <a:t>数充当。</a:t>
            </a:r>
          </a:p>
          <a:p>
            <a:pPr eaLnBrk="1" hangingPunct="1" latinLnBrk="1" lvl="0">
              <a:buNone/>
            </a:pPr>
            <a:r>
              <a:rPr altLang="en-US" sz="2000" lang="zh-CN">
                <a:solidFill>
                  <a:srgbClr val="0000FF"/>
                </a:solidFill>
              </a:rPr>
              <a:t>一维数据插值：被插值函数有一个单变量。</a:t>
            </a:r>
          </a:p>
          <a:p>
            <a:pPr eaLnBrk="1" hangingPunct="1" latinLnBrk="1" lvl="0">
              <a:buNone/>
            </a:pPr>
            <a:r>
              <a:rPr altLang="zh-CN" sz="2000" lang="en-US"/>
              <a:t>采用的方法有：线性方法、最近方法、三次样条和三次插值。</a:t>
            </a:r>
          </a:p>
          <a:p>
            <a:pPr eaLnBrk="1" hangingPunct="1" latinLnBrk="1" lvl="0">
              <a:buNone/>
            </a:pPr>
            <a:r>
              <a:rPr altLang="zh-CN" sz="2000" lang="en-US"/>
              <a:t>在Matlab</a:t>
            </a:r>
            <a:r>
              <a:rPr altLang="en-US" sz="2000" lang="zh-CN"/>
              <a:t>中实现这些插值的函数是</a:t>
            </a:r>
            <a:r>
              <a:rPr altLang="zh-CN" sz="2000" lang="en-US"/>
              <a:t>interp1</a:t>
            </a:r>
            <a:r>
              <a:rPr altLang="en-US" sz="2000" lang="zh-CN"/>
              <a:t>，其调用格式如下：</a:t>
            </a:r>
          </a:p>
          <a:p>
            <a:pPr eaLnBrk="1" hangingPunct="1" latinLnBrk="1" lvl="0">
              <a:buNone/>
            </a:pPr>
            <a:r>
              <a:rPr altLang="zh-CN" sz="2000" lang="en-US">
                <a:solidFill>
                  <a:schemeClr val="hlink"/>
                </a:solidFill>
              </a:rPr>
              <a:t>Y1 = interp1(X,Y,X1,method</a:t>
            </a:r>
            <a:r>
              <a:rPr altLang="en-US" sz="2000" lang="zh-CN">
                <a:solidFill>
                  <a:schemeClr val="hlink"/>
                </a:solidFill>
              </a:rPr>
              <a:t>）</a:t>
            </a:r>
          </a:p>
          <a:p>
            <a:pPr eaLnBrk="1" hangingPunct="1" latinLnBrk="1" lvl="0">
              <a:buNone/>
            </a:pPr>
            <a:r>
              <a:rPr altLang="zh-CN" sz="2000" lang="en-US"/>
              <a:t>函数根据X</a:t>
            </a:r>
            <a:r>
              <a:rPr altLang="en-US" sz="2000" lang="zh-CN"/>
              <a:t>，</a:t>
            </a:r>
            <a:r>
              <a:rPr altLang="zh-CN" sz="2000" lang="en-US"/>
              <a:t>Y</a:t>
            </a:r>
            <a:r>
              <a:rPr altLang="en-US" sz="2000" lang="zh-CN"/>
              <a:t>的值，计算函数在</a:t>
            </a:r>
            <a:r>
              <a:rPr altLang="zh-CN" sz="2000" lang="en-US"/>
              <a:t>X1</a:t>
            </a:r>
            <a:r>
              <a:rPr altLang="en-US" sz="2000" lang="zh-CN"/>
              <a:t>处的值。</a:t>
            </a:r>
          </a:p>
          <a:p>
            <a:pPr eaLnBrk="1" hangingPunct="1" latinLnBrk="1" lvl="0">
              <a:buNone/>
            </a:pPr>
            <a:r>
              <a:rPr altLang="zh-CN" sz="2000" lang="en-US">
                <a:solidFill>
                  <a:srgbClr val="0000FF"/>
                </a:solidFill>
              </a:rPr>
              <a:t>X,Y</a:t>
            </a:r>
            <a:r>
              <a:rPr altLang="en-US" sz="2000" lang="zh-CN">
                <a:solidFill>
                  <a:srgbClr val="0000FF"/>
                </a:solidFill>
              </a:rPr>
              <a:t>是两个等长的已知向量，分别描述采样点和样本值；</a:t>
            </a:r>
          </a:p>
          <a:p>
            <a:pPr eaLnBrk="1" hangingPunct="1" latinLnBrk="1" lvl="0">
              <a:buNone/>
            </a:pPr>
            <a:r>
              <a:rPr altLang="zh-CN" sz="2000" lang="en-US">
                <a:solidFill>
                  <a:srgbClr val="0000FF"/>
                </a:solidFill>
              </a:rPr>
              <a:t>X1</a:t>
            </a:r>
            <a:r>
              <a:rPr altLang="en-US" sz="2000" lang="zh-CN">
                <a:solidFill>
                  <a:srgbClr val="0000FF"/>
                </a:solidFill>
              </a:rPr>
              <a:t>是一个向量或标量，描述欲插值的点；</a:t>
            </a:r>
          </a:p>
          <a:p>
            <a:pPr eaLnBrk="1" hangingPunct="1" latinLnBrk="1" lvl="0">
              <a:buNone/>
            </a:pPr>
            <a:r>
              <a:rPr altLang="zh-CN" sz="2000" lang="en-US">
                <a:solidFill>
                  <a:srgbClr val="0000FF"/>
                </a:solidFill>
              </a:rPr>
              <a:t>Y1</a:t>
            </a:r>
            <a:r>
              <a:rPr altLang="en-US" sz="2000" lang="zh-CN">
                <a:solidFill>
                  <a:srgbClr val="0000FF"/>
                </a:solidFill>
              </a:rPr>
              <a:t>是一个与</a:t>
            </a:r>
            <a:r>
              <a:rPr altLang="zh-CN" sz="2000" lang="en-US">
                <a:solidFill>
                  <a:srgbClr val="0000FF"/>
                </a:solidFill>
              </a:rPr>
              <a:t>X1</a:t>
            </a:r>
            <a:r>
              <a:rPr altLang="en-US" sz="2000" lang="zh-CN">
                <a:solidFill>
                  <a:srgbClr val="0000FF"/>
                </a:solidFill>
              </a:rPr>
              <a:t>等长的插值结果。</a:t>
            </a:r>
          </a:p>
          <a:p>
            <a:pPr eaLnBrk="1" hangingPunct="1" latinLnBrk="1" lvl="0">
              <a:buNone/>
            </a:pPr>
            <a:r>
              <a:rPr altLang="zh-CN" sz="2000" lang="en-US"/>
              <a:t>method</a:t>
            </a:r>
            <a:r>
              <a:rPr altLang="en-US" sz="2000" lang="zh-CN"/>
              <a:t>是插值方法，允许的取值为：</a:t>
            </a:r>
          </a:p>
        </p:txBody>
      </p:sp>
      <p:sp>
        <p:nvSpPr>
          <p:cNvPr id="104971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2000" lang="zh-CN">
                <a:solidFill>
                  <a:schemeClr val="accent2"/>
                </a:solidFill>
                <a:ea typeface="宋体" pitchFamily="2" charset="-122"/>
              </a:rPr>
              <a:t> </a:t>
            </a:r>
            <a:fld id="{566ABCEB-ACFC-4714-9973-3DA970169C29}" type="datetime1">
              <a:rPr altLang="en-US" sz="2000" lang="zh-CN">
                <a:solidFill>
                  <a:srgbClr val="45516B"/>
                </a:solidFill>
                <a:ea typeface="宋体" pitchFamily="2" charset="-122"/>
              </a:rPr>
              <a:pPr eaLnBrk="1" hangingPunct="1" latinLnBrk="1" lvl="0">
                <a:spcBef>
                  <a:spcPct val="20000"/>
                </a:spcBef>
                <a:buNone/>
              </a:pPr>
              <a:t>2021/9/8</a:t>
            </a:fld>
            <a:endParaRPr altLang="en-US" sz="2000" lang="zh-CN">
              <a:solidFill>
                <a:srgbClr val="45516B"/>
              </a:solidFill>
              <a:ea typeface="宋体" pitchFamily="2" charset="-122"/>
            </a:endParaRPr>
          </a:p>
        </p:txBody>
      </p:sp>
      <p:sp>
        <p:nvSpPr>
          <p:cNvPr id="104971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2000" lang="zh-CN">
                <a:solidFill>
                  <a:srgbClr val="45516B"/>
                </a:solidFill>
                <a:ea typeface="宋体" pitchFamily="2" charset="-122"/>
              </a:rPr>
              <a:t>Application of </a:t>
            </a:r>
            <a:r>
              <a:rPr altLang="zh-CN" sz="2000" lang="zh-CN">
                <a:solidFill>
                  <a:srgbClr val="45516B"/>
                </a:solidFill>
                <a:latin typeface="ESSTIXThirteen" pitchFamily="0" charset="1"/>
                <a:ea typeface="宋体" pitchFamily="2" charset="-122"/>
              </a:rPr>
              <a:t>Matlab Language</a:t>
            </a:r>
          </a:p>
        </p:txBody>
      </p:sp>
      <p:sp>
        <p:nvSpPr>
          <p:cNvPr id="104971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2000" lang="zh-CN">
                <a:solidFill>
                  <a:srgbClr val="45516B"/>
                </a:solidFill>
                <a:latin typeface="Arial" pitchFamily="34" charset="0"/>
              </a:rPr>
              <a:pPr algn="r" eaLnBrk="1" hangingPunct="1" indent="0" latinLnBrk="1" lvl="0" marL="0">
                <a:buFont typeface="Arial" pitchFamily="34" charset="0"/>
                <a:buNone/>
              </a:pPr>
              <a:t>185</a:t>
            </a:fld>
            <a:r>
              <a:rPr altLang="zh-CN" sz="20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716">
                                            <p:txEl>
                                              <p:charRg st="0" end="33"/>
                                            </p:txEl>
                                          </p:spTgt>
                                        </p:tgtEl>
                                        <p:attrNameLst>
                                          <p:attrName>style.visibility</p:attrName>
                                        </p:attrNameLst>
                                      </p:cBhvr>
                                      <p:to>
                                        <p:strVal val="visible"/>
                                      </p:to>
                                    </p:set>
                                    <p:animEffect transition="in" filter="blinds(horizontal)">
                                      <p:cBhvr>
                                        <p:cTn dur="500" id="7"/>
                                        <p:tgtEl>
                                          <p:spTgt spid="1049716">
                                            <p:txEl>
                                              <p:charRg st="0" end="33"/>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716">
                                            <p:txEl>
                                              <p:charRg st="33" end="64"/>
                                            </p:txEl>
                                          </p:spTgt>
                                        </p:tgtEl>
                                        <p:attrNameLst>
                                          <p:attrName>style.visibility</p:attrName>
                                        </p:attrNameLst>
                                      </p:cBhvr>
                                      <p:to>
                                        <p:strVal val="visible"/>
                                      </p:to>
                                    </p:set>
                                    <p:animEffect transition="in" filter="blinds(horizontal)">
                                      <p:cBhvr>
                                        <p:cTn dur="500" id="10"/>
                                        <p:tgtEl>
                                          <p:spTgt spid="1049716">
                                            <p:txEl>
                                              <p:charRg st="33" end="64"/>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716">
                                            <p:txEl>
                                              <p:charRg st="64" end="94"/>
                                            </p:txEl>
                                          </p:spTgt>
                                        </p:tgtEl>
                                        <p:attrNameLst>
                                          <p:attrName>style.visibility</p:attrName>
                                        </p:attrNameLst>
                                      </p:cBhvr>
                                      <p:to>
                                        <p:strVal val="visible"/>
                                      </p:to>
                                    </p:set>
                                    <p:animEffect transition="in" filter="blinds(horizontal)">
                                      <p:cBhvr>
                                        <p:cTn dur="500" id="13"/>
                                        <p:tgtEl>
                                          <p:spTgt spid="1049716">
                                            <p:txEl>
                                              <p:charRg st="64" end="94"/>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716">
                                            <p:txEl>
                                              <p:charRg st="94" end="99"/>
                                            </p:txEl>
                                          </p:spTgt>
                                        </p:tgtEl>
                                        <p:attrNameLst>
                                          <p:attrName>style.visibility</p:attrName>
                                        </p:attrNameLst>
                                      </p:cBhvr>
                                      <p:to>
                                        <p:strVal val="visible"/>
                                      </p:to>
                                    </p:set>
                                    <p:animEffect transition="in" filter="blinds(horizontal)">
                                      <p:cBhvr>
                                        <p:cTn dur="500" id="16"/>
                                        <p:tgtEl>
                                          <p:spTgt spid="1049716">
                                            <p:txEl>
                                              <p:charRg st="94" end="99"/>
                                            </p:txEl>
                                          </p:spTgt>
                                        </p:tgtEl>
                                      </p:cBhvr>
                                    </p:animEffect>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3" presetSubtype="10">
                                  <p:stCondLst>
                                    <p:cond delay="0"/>
                                  </p:stCondLst>
                                  <p:childTnLst>
                                    <p:set>
                                      <p:cBhvr>
                                        <p:cTn dur="1" fill="hold" id="20">
                                          <p:stCondLst>
                                            <p:cond delay="0"/>
                                          </p:stCondLst>
                                        </p:cTn>
                                        <p:tgtEl>
                                          <p:spTgt spid="1049716">
                                            <p:txEl>
                                              <p:charRg st="99" end="119"/>
                                            </p:txEl>
                                          </p:spTgt>
                                        </p:tgtEl>
                                        <p:attrNameLst>
                                          <p:attrName>style.visibility</p:attrName>
                                        </p:attrNameLst>
                                      </p:cBhvr>
                                      <p:to>
                                        <p:strVal val="visible"/>
                                      </p:to>
                                    </p:set>
                                    <p:animEffect transition="in" filter="blinds(horizontal)">
                                      <p:cBhvr>
                                        <p:cTn dur="500" id="21"/>
                                        <p:tgtEl>
                                          <p:spTgt spid="1049716">
                                            <p:txEl>
                                              <p:charRg st="99" end="119"/>
                                            </p:txEl>
                                          </p:spTgt>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3" presetSubtype="10">
                                  <p:stCondLst>
                                    <p:cond delay="0"/>
                                  </p:stCondLst>
                                  <p:childTnLst>
                                    <p:set>
                                      <p:cBhvr>
                                        <p:cTn dur="1" fill="hold" id="25">
                                          <p:stCondLst>
                                            <p:cond delay="0"/>
                                          </p:stCondLst>
                                        </p:cTn>
                                        <p:tgtEl>
                                          <p:spTgt spid="1049716">
                                            <p:txEl>
                                              <p:charRg st="119" end="147"/>
                                            </p:txEl>
                                          </p:spTgt>
                                        </p:tgtEl>
                                        <p:attrNameLst>
                                          <p:attrName>style.visibility</p:attrName>
                                        </p:attrNameLst>
                                      </p:cBhvr>
                                      <p:to>
                                        <p:strVal val="visible"/>
                                      </p:to>
                                    </p:set>
                                    <p:animEffect transition="in" filter="blinds(horizontal)">
                                      <p:cBhvr>
                                        <p:cTn dur="500" id="26"/>
                                        <p:tgtEl>
                                          <p:spTgt spid="1049716">
                                            <p:txEl>
                                              <p:charRg st="119" end="147"/>
                                            </p:txEl>
                                          </p:spTgt>
                                        </p:tgtEl>
                                      </p:cBhvr>
                                    </p:animEffect>
                                  </p:childTnLst>
                                </p:cTn>
                              </p:par>
                              <p:par>
                                <p:cTn fill="hold" id="27" nodeType="withEffect" presetClass="entr" presetID="3" presetSubtype="10">
                                  <p:stCondLst>
                                    <p:cond delay="0"/>
                                  </p:stCondLst>
                                  <p:childTnLst>
                                    <p:set>
                                      <p:cBhvr>
                                        <p:cTn dur="1" fill="hold" id="28">
                                          <p:stCondLst>
                                            <p:cond delay="0"/>
                                          </p:stCondLst>
                                        </p:cTn>
                                        <p:tgtEl>
                                          <p:spTgt spid="1049716">
                                            <p:txEl>
                                              <p:charRg st="147" end="182"/>
                                            </p:txEl>
                                          </p:spTgt>
                                        </p:tgtEl>
                                        <p:attrNameLst>
                                          <p:attrName>style.visibility</p:attrName>
                                        </p:attrNameLst>
                                      </p:cBhvr>
                                      <p:to>
                                        <p:strVal val="visible"/>
                                      </p:to>
                                    </p:set>
                                    <p:animEffect transition="in" filter="blinds(horizontal)">
                                      <p:cBhvr>
                                        <p:cTn dur="500" id="29"/>
                                        <p:tgtEl>
                                          <p:spTgt spid="1049716">
                                            <p:txEl>
                                              <p:charRg st="147" end="182"/>
                                            </p:txEl>
                                          </p:spTgt>
                                        </p:tgtEl>
                                      </p:cBhvr>
                                    </p:animEffect>
                                  </p:childTnLst>
                                </p:cTn>
                              </p:par>
                            </p:childTnLst>
                          </p:cTn>
                        </p:par>
                      </p:childTnLst>
                    </p:cTn>
                  </p:par>
                  <p:par>
                    <p:cTn fill="hold" id="30" nodeType="clickPar">
                      <p:stCondLst>
                        <p:cond delay="indefinite"/>
                      </p:stCondLst>
                      <p:childTnLst>
                        <p:par>
                          <p:cTn fill="hold" id="31" nodeType="withGroup">
                            <p:stCondLst>
                              <p:cond delay="0"/>
                            </p:stCondLst>
                            <p:childTnLst>
                              <p:par>
                                <p:cTn fill="hold" id="32" nodeType="clickEffect" presetClass="entr" presetID="3" presetSubtype="10">
                                  <p:stCondLst>
                                    <p:cond delay="0"/>
                                  </p:stCondLst>
                                  <p:childTnLst>
                                    <p:set>
                                      <p:cBhvr>
                                        <p:cTn dur="1" fill="hold" id="33">
                                          <p:stCondLst>
                                            <p:cond delay="0"/>
                                          </p:stCondLst>
                                        </p:cTn>
                                        <p:tgtEl>
                                          <p:spTgt spid="1049716">
                                            <p:txEl>
                                              <p:charRg st="182" end="210"/>
                                            </p:txEl>
                                          </p:spTgt>
                                        </p:tgtEl>
                                        <p:attrNameLst>
                                          <p:attrName>style.visibility</p:attrName>
                                        </p:attrNameLst>
                                      </p:cBhvr>
                                      <p:to>
                                        <p:strVal val="visible"/>
                                      </p:to>
                                    </p:set>
                                    <p:animEffect transition="in" filter="blinds(horizontal)">
                                      <p:cBhvr>
                                        <p:cTn dur="500" id="34"/>
                                        <p:tgtEl>
                                          <p:spTgt spid="1049716">
                                            <p:txEl>
                                              <p:charRg st="182" end="210"/>
                                            </p:txEl>
                                          </p:spTgt>
                                        </p:tgtEl>
                                      </p:cBhvr>
                                    </p:animEffect>
                                  </p:childTnLst>
                                </p:cTn>
                              </p:par>
                            </p:childTnLst>
                          </p:cTn>
                        </p:par>
                      </p:childTnLst>
                    </p:cTn>
                  </p:par>
                  <p:par>
                    <p:cTn fill="hold" id="35" nodeType="clickPar">
                      <p:stCondLst>
                        <p:cond delay="indefinite"/>
                      </p:stCondLst>
                      <p:childTnLst>
                        <p:par>
                          <p:cTn fill="hold" id="36" nodeType="withGroup">
                            <p:stCondLst>
                              <p:cond delay="0"/>
                            </p:stCondLst>
                            <p:childTnLst>
                              <p:par>
                                <p:cTn fill="hold" id="37" nodeType="clickEffect" presetClass="entr" presetID="3" presetSubtype="10">
                                  <p:stCondLst>
                                    <p:cond delay="0"/>
                                  </p:stCondLst>
                                  <p:childTnLst>
                                    <p:set>
                                      <p:cBhvr>
                                        <p:cTn dur="1" fill="hold" id="38">
                                          <p:stCondLst>
                                            <p:cond delay="0"/>
                                          </p:stCondLst>
                                        </p:cTn>
                                        <p:tgtEl>
                                          <p:spTgt spid="1049716">
                                            <p:txEl>
                                              <p:charRg st="210" end="232"/>
                                            </p:txEl>
                                          </p:spTgt>
                                        </p:tgtEl>
                                        <p:attrNameLst>
                                          <p:attrName>style.visibility</p:attrName>
                                        </p:attrNameLst>
                                      </p:cBhvr>
                                      <p:to>
                                        <p:strVal val="visible"/>
                                      </p:to>
                                    </p:set>
                                    <p:animEffect transition="in" filter="blinds(horizontal)">
                                      <p:cBhvr>
                                        <p:cTn dur="500" id="39"/>
                                        <p:tgtEl>
                                          <p:spTgt spid="1049716">
                                            <p:txEl>
                                              <p:charRg st="210" end="232"/>
                                            </p:txEl>
                                          </p:spTgt>
                                        </p:tgtEl>
                                      </p:cBhvr>
                                    </p:animEffect>
                                  </p:childTnLst>
                                </p:cTn>
                              </p:par>
                            </p:childTnLst>
                          </p:cTn>
                        </p:par>
                      </p:childTnLst>
                    </p:cTn>
                  </p:par>
                  <p:par>
                    <p:cTn fill="hold" id="40" nodeType="clickPar">
                      <p:stCondLst>
                        <p:cond delay="indefinite"/>
                      </p:stCondLst>
                      <p:childTnLst>
                        <p:par>
                          <p:cTn fill="hold" id="41" nodeType="withGroup">
                            <p:stCondLst>
                              <p:cond delay="0"/>
                            </p:stCondLst>
                            <p:childTnLst>
                              <p:par>
                                <p:cTn fill="hold" id="42" nodeType="clickEffect" presetClass="entr" presetID="3" presetSubtype="10">
                                  <p:stCondLst>
                                    <p:cond delay="0"/>
                                  </p:stCondLst>
                                  <p:childTnLst>
                                    <p:set>
                                      <p:cBhvr>
                                        <p:cTn dur="1" fill="hold" id="43">
                                          <p:stCondLst>
                                            <p:cond delay="0"/>
                                          </p:stCondLst>
                                        </p:cTn>
                                        <p:tgtEl>
                                          <p:spTgt spid="1049716">
                                            <p:txEl>
                                              <p:charRg st="232" end="259"/>
                                            </p:txEl>
                                          </p:spTgt>
                                        </p:tgtEl>
                                        <p:attrNameLst>
                                          <p:attrName>style.visibility</p:attrName>
                                        </p:attrNameLst>
                                      </p:cBhvr>
                                      <p:to>
                                        <p:strVal val="visible"/>
                                      </p:to>
                                    </p:set>
                                    <p:animEffect transition="in" filter="blinds(horizontal)">
                                      <p:cBhvr>
                                        <p:cTn dur="500" id="44"/>
                                        <p:tgtEl>
                                          <p:spTgt spid="1049716">
                                            <p:txEl>
                                              <p:charRg st="232" end="259"/>
                                            </p:txEl>
                                          </p:spTgt>
                                        </p:tgtEl>
                                      </p:cBhvr>
                                    </p:animEffect>
                                  </p:childTnLst>
                                </p:cTn>
                              </p:par>
                              <p:par>
                                <p:cTn fill="hold" id="45" nodeType="withEffect" presetClass="entr" presetID="3" presetSubtype="10">
                                  <p:stCondLst>
                                    <p:cond delay="0"/>
                                  </p:stCondLst>
                                  <p:childTnLst>
                                    <p:set>
                                      <p:cBhvr>
                                        <p:cTn dur="1" fill="hold" id="46">
                                          <p:stCondLst>
                                            <p:cond delay="0"/>
                                          </p:stCondLst>
                                        </p:cTn>
                                        <p:tgtEl>
                                          <p:spTgt spid="1049716">
                                            <p:txEl>
                                              <p:charRg st="259" end="279"/>
                                            </p:txEl>
                                          </p:spTgt>
                                        </p:tgtEl>
                                        <p:attrNameLst>
                                          <p:attrName>style.visibility</p:attrName>
                                        </p:attrNameLst>
                                      </p:cBhvr>
                                      <p:to>
                                        <p:strVal val="visible"/>
                                      </p:to>
                                    </p:set>
                                    <p:animEffect transition="in" filter="blinds(horizontal)">
                                      <p:cBhvr>
                                        <p:cTn dur="500" id="47"/>
                                        <p:tgtEl>
                                          <p:spTgt spid="1049716">
                                            <p:txEl>
                                              <p:charRg st="259" end="279"/>
                                            </p:txEl>
                                          </p:spTgt>
                                        </p:tgtEl>
                                      </p:cBhvr>
                                    </p:animEffect>
                                  </p:childTnLst>
                                </p:cTn>
                              </p:par>
                              <p:par>
                                <p:cTn fill="hold" id="48" nodeType="withEffect" presetClass="entr" presetID="3" presetSubtype="10">
                                  <p:stCondLst>
                                    <p:cond delay="0"/>
                                  </p:stCondLst>
                                  <p:childTnLst>
                                    <p:set>
                                      <p:cBhvr>
                                        <p:cTn dur="1" fill="hold" id="49">
                                          <p:stCondLst>
                                            <p:cond delay="0"/>
                                          </p:stCondLst>
                                        </p:cTn>
                                        <p:tgtEl>
                                          <p:spTgt spid="1049716">
                                            <p:txEl>
                                              <p:charRg st="279" end="296"/>
                                            </p:txEl>
                                          </p:spTgt>
                                        </p:tgtEl>
                                        <p:attrNameLst>
                                          <p:attrName>style.visibility</p:attrName>
                                        </p:attrNameLst>
                                      </p:cBhvr>
                                      <p:to>
                                        <p:strVal val="visible"/>
                                      </p:to>
                                    </p:set>
                                    <p:animEffect transition="in" filter="blinds(horizontal)">
                                      <p:cBhvr>
                                        <p:cTn dur="500" id="50"/>
                                        <p:tgtEl>
                                          <p:spTgt spid="1049716">
                                            <p:txEl>
                                              <p:charRg st="279" end="296"/>
                                            </p:txEl>
                                          </p:spTgt>
                                        </p:tgtEl>
                                      </p:cBhvr>
                                    </p:animEffect>
                                  </p:childTnLst>
                                </p:cTn>
                              </p:par>
                            </p:childTnLst>
                          </p:cTn>
                        </p:par>
                      </p:childTnLst>
                    </p:cTn>
                  </p:par>
                  <p:par>
                    <p:cTn fill="hold" id="51" nodeType="clickPar">
                      <p:stCondLst>
                        <p:cond delay="indefinite"/>
                      </p:stCondLst>
                      <p:childTnLst>
                        <p:par>
                          <p:cTn fill="hold" id="52" nodeType="withGroup">
                            <p:stCondLst>
                              <p:cond delay="0"/>
                            </p:stCondLst>
                            <p:childTnLst>
                              <p:par>
                                <p:cTn fill="hold" id="53" nodeType="clickEffect" presetClass="entr" presetID="3" presetSubtype="10">
                                  <p:stCondLst>
                                    <p:cond delay="0"/>
                                  </p:stCondLst>
                                  <p:childTnLst>
                                    <p:set>
                                      <p:cBhvr>
                                        <p:cTn dur="1" fill="hold" id="54">
                                          <p:stCondLst>
                                            <p:cond delay="0"/>
                                          </p:stCondLst>
                                        </p:cTn>
                                        <p:tgtEl>
                                          <p:spTgt spid="1049716">
                                            <p:txEl>
                                              <p:charRg st="296" end="316"/>
                                            </p:txEl>
                                          </p:spTgt>
                                        </p:tgtEl>
                                        <p:attrNameLst>
                                          <p:attrName>style.visibility</p:attrName>
                                        </p:attrNameLst>
                                      </p:cBhvr>
                                      <p:to>
                                        <p:strVal val="visible"/>
                                      </p:to>
                                    </p:set>
                                    <p:animEffect transition="in" filter="blinds(horizontal)">
                                      <p:cBhvr>
                                        <p:cTn dur="500" id="55"/>
                                        <p:tgtEl>
                                          <p:spTgt spid="1049716">
                                            <p:txEl>
                                              <p:charRg st="296" end="3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showMasterSp="1">
  <p:cSld>
    <p:spTree>
      <p:nvGrpSpPr>
        <p:cNvPr id="434" name=""/>
        <p:cNvGrpSpPr/>
        <p:nvPr/>
      </p:nvGrpSpPr>
      <p:grpSpPr>
        <a:xfrm rot="0">
          <a:off x="0" y="0"/>
          <a:ext cx="0" cy="0"/>
          <a:chOff x="0" y="0"/>
          <a:chExt cx="0" cy="0"/>
        </a:xfrm>
      </p:grpSpPr>
      <p:sp>
        <p:nvSpPr>
          <p:cNvPr id="1049720" name="标题 400385"/>
          <p:cNvSpPr/>
          <p:nvPr>
            <p:ph type="title" sz="full" idx="0"/>
          </p:nvPr>
        </p:nvSpPr>
        <p:spPr>
          <a:xfrm rot="0">
            <a:off x="1152525" y="33337"/>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lang="en-US"/>
              <a:t>6.5 </a:t>
            </a:r>
            <a:r>
              <a:rPr altLang="en-US" lang="zh-CN"/>
              <a:t>数据插值</a:t>
            </a:r>
          </a:p>
        </p:txBody>
      </p:sp>
      <p:sp>
        <p:nvSpPr>
          <p:cNvPr id="1049721" name="文本占位符 400386"/>
          <p:cNvSpPr/>
          <p:nvPr>
            <p:ph type="body" sz="half" idx="1"/>
          </p:nvPr>
        </p:nvSpPr>
        <p:spPr>
          <a:xfrm rot="0">
            <a:off x="863600" y="1268412"/>
            <a:ext cx="8280400" cy="2844800"/>
          </a:xfrm>
          <a:prstGeom prst="rect"/>
          <a:noFill/>
          <a:ln>
            <a:noFill/>
          </a:ln>
        </p:spPr>
        <p:txBody>
          <a:bodyPr anchor="t" bIns="45720" lIns="91440" rIns="91440" tIns="45720" vert="horz"/>
          <a:lstStyle>
            <a:lvl1pPr indent="-609600" marL="609600">
              <a:lnSpc>
                <a:spcPct val="100000"/>
              </a:lnSpc>
              <a:spcBef>
                <a:spcPct val="20000"/>
              </a:spcBef>
              <a:spcAft>
                <a:spcPct val="0"/>
              </a:spcAft>
              <a:buClr>
                <a:srgbClr val="4D009A"/>
              </a:buClr>
              <a:buFont typeface="Wingdings" pitchFamily="2" charset="2"/>
              <a:buChar char="n"/>
              <a:defRPr sz="2800">
                <a:solidFill>
                  <a:schemeClr val="dk1"/>
                </a:solidFill>
              </a:defRPr>
            </a:lvl1pPr>
            <a:lvl2pPr indent="-533400" marL="990600">
              <a:lnSpc>
                <a:spcPct val="100000"/>
              </a:lnSpc>
              <a:spcBef>
                <a:spcPct val="20000"/>
              </a:spcBef>
              <a:spcAft>
                <a:spcPct val="0"/>
              </a:spcAft>
              <a:buClr>
                <a:srgbClr val="0000FF"/>
              </a:buClr>
              <a:buFont typeface="Wingdings" pitchFamily="2" charset="2"/>
              <a:buChar char="n"/>
              <a:defRPr sz="2400">
                <a:solidFill>
                  <a:schemeClr val="dk1"/>
                </a:solidFill>
              </a:defRPr>
            </a:lvl2pPr>
            <a:lvl3pPr indent="-457200" marL="1371600">
              <a:lnSpc>
                <a:spcPct val="100000"/>
              </a:lnSpc>
              <a:spcBef>
                <a:spcPct val="20000"/>
              </a:spcBef>
              <a:spcAft>
                <a:spcPct val="0"/>
              </a:spcAft>
              <a:buClr>
                <a:schemeClr val="folHlink"/>
              </a:buClr>
              <a:buFont typeface="Wingdings" pitchFamily="2" charset="2"/>
              <a:buChar char="Ø"/>
              <a:defRPr sz="2000">
                <a:solidFill>
                  <a:schemeClr val="dk1"/>
                </a:solidFill>
              </a:defRPr>
            </a:lvl3pPr>
            <a:lvl4pPr indent="-381000" marL="1752600">
              <a:lnSpc>
                <a:spcPct val="100000"/>
              </a:lnSpc>
              <a:spcBef>
                <a:spcPct val="20000"/>
              </a:spcBef>
              <a:spcAft>
                <a:spcPct val="0"/>
              </a:spcAft>
              <a:buClr>
                <a:schemeClr val="accent2"/>
              </a:buClr>
              <a:buFont typeface="Wingdings" pitchFamily="2" charset="2"/>
              <a:buChar char="Ø"/>
              <a:defRPr sz="1800">
                <a:solidFill>
                  <a:schemeClr val="dk1"/>
                </a:solidFill>
              </a:defRPr>
            </a:lvl4pPr>
            <a:lvl5pPr indent="-381000" marL="2209800">
              <a:lnSpc>
                <a:spcPct val="100000"/>
              </a:lnSpc>
              <a:spcBef>
                <a:spcPct val="20000"/>
              </a:spcBef>
              <a:spcAft>
                <a:spcPct val="0"/>
              </a:spcAft>
              <a:buClr>
                <a:schemeClr val="accent1"/>
              </a:buClr>
              <a:buFont typeface="Wingdings" pitchFamily="2" charset="2"/>
              <a:buChar char="Ø"/>
              <a:defRPr sz="1800">
                <a:solidFill>
                  <a:schemeClr val="dk1"/>
                </a:solidFill>
              </a:defRPr>
            </a:lvl5pPr>
          </a:lstStyle>
          <a:p>
            <a:pPr eaLnBrk="1" hangingPunct="1" latinLnBrk="1" lvl="0">
              <a:buNone/>
            </a:pPr>
            <a:r>
              <a:rPr altLang="en-US" sz="2000" lang="zh-CN"/>
              <a:t>（</a:t>
            </a:r>
            <a:r>
              <a:rPr altLang="zh-CN" sz="2000" lang="en-US"/>
              <a:t>1</a:t>
            </a:r>
            <a:r>
              <a:rPr altLang="en-US" sz="2000" lang="zh-CN"/>
              <a:t>）</a:t>
            </a:r>
            <a:r>
              <a:rPr altLang="en-US" sz="2000" lang="zh-CN">
                <a:latin typeface="Arial" pitchFamily="34" charset="0"/>
              </a:rPr>
              <a:t>‘</a:t>
            </a:r>
            <a:r>
              <a:rPr altLang="zh-CN" sz="2000" lang="en-US"/>
              <a:t>linear</a:t>
            </a:r>
            <a:r>
              <a:rPr altLang="zh-CN" sz="2000" lang="en-US">
                <a:latin typeface="Arial" pitchFamily="34" charset="0"/>
              </a:rPr>
              <a:t>’</a:t>
            </a:r>
            <a:r>
              <a:rPr altLang="en-US" sz="2000" lang="zh-CN"/>
              <a:t>：线性插值。默认的插值方式。它是把插值点靠近的两个数据点用直线连接，然后在直线上选取对应插值点的数据。</a:t>
            </a:r>
          </a:p>
          <a:p>
            <a:pPr eaLnBrk="1" hangingPunct="1" latinLnBrk="1" lvl="0">
              <a:buNone/>
            </a:pPr>
            <a:r>
              <a:rPr altLang="en-US" sz="2000" lang="zh-CN"/>
              <a:t>（</a:t>
            </a:r>
            <a:r>
              <a:rPr altLang="zh-CN" sz="2000" lang="en-US"/>
              <a:t>2</a:t>
            </a:r>
            <a:r>
              <a:rPr altLang="en-US" sz="2000" lang="zh-CN"/>
              <a:t>）</a:t>
            </a:r>
            <a:r>
              <a:rPr altLang="en-US" sz="2000" lang="zh-CN">
                <a:latin typeface="Arial" pitchFamily="34" charset="0"/>
              </a:rPr>
              <a:t>‘</a:t>
            </a:r>
            <a:r>
              <a:rPr altLang="zh-CN" sz="2000" lang="en-US"/>
              <a:t>nearest</a:t>
            </a:r>
            <a:r>
              <a:rPr altLang="zh-CN" sz="2000" lang="en-US">
                <a:latin typeface="Arial" pitchFamily="34" charset="0"/>
              </a:rPr>
              <a:t>’</a:t>
            </a:r>
            <a:r>
              <a:rPr altLang="en-US" sz="2000" lang="zh-CN"/>
              <a:t>：最近点插值。根据已知插值点与已知数据点的远近程度进行插值。插值点优先选择较近的数据点进行插值。</a:t>
            </a:r>
          </a:p>
          <a:p>
            <a:pPr eaLnBrk="1" hangingPunct="1" latinLnBrk="1" lvl="0">
              <a:buNone/>
            </a:pPr>
            <a:r>
              <a:rPr altLang="en-US" sz="2000" lang="zh-CN"/>
              <a:t>（</a:t>
            </a:r>
            <a:r>
              <a:rPr altLang="zh-CN" sz="2000" lang="en-US"/>
              <a:t>3</a:t>
            </a:r>
            <a:r>
              <a:rPr altLang="en-US" sz="2000" lang="zh-CN"/>
              <a:t>）</a:t>
            </a:r>
            <a:r>
              <a:rPr altLang="en-US" sz="2000" lang="zh-CN">
                <a:latin typeface="Arial" pitchFamily="34" charset="0"/>
              </a:rPr>
              <a:t>‘</a:t>
            </a:r>
            <a:r>
              <a:rPr altLang="zh-CN" sz="2000" lang="en-US"/>
              <a:t>cubic</a:t>
            </a:r>
            <a:r>
              <a:rPr altLang="zh-CN" sz="2000" lang="en-US">
                <a:latin typeface="Arial" pitchFamily="34" charset="0"/>
              </a:rPr>
              <a:t>’</a:t>
            </a:r>
            <a:r>
              <a:rPr altLang="en-US" sz="2000" lang="zh-CN"/>
              <a:t>：</a:t>
            </a:r>
            <a:r>
              <a:rPr altLang="zh-CN" sz="2000" lang="en-US"/>
              <a:t>3</a:t>
            </a:r>
            <a:r>
              <a:rPr altLang="en-US" sz="2000" lang="zh-CN"/>
              <a:t>次多项式插值。根据已知数据求出一个</a:t>
            </a:r>
            <a:r>
              <a:rPr altLang="zh-CN" sz="2000" lang="en-US"/>
              <a:t>3</a:t>
            </a:r>
            <a:r>
              <a:rPr altLang="en-US" sz="2000" lang="zh-CN"/>
              <a:t>次多项式，然后根据该多项式进行插值。</a:t>
            </a:r>
          </a:p>
          <a:p>
            <a:pPr eaLnBrk="1" hangingPunct="1" latinLnBrk="1" lvl="0">
              <a:buNone/>
            </a:pPr>
            <a:r>
              <a:rPr altLang="en-US" sz="2000" lang="zh-CN"/>
              <a:t>（</a:t>
            </a:r>
            <a:r>
              <a:rPr altLang="zh-CN" sz="2000" lang="en-US"/>
              <a:t>4</a:t>
            </a:r>
            <a:r>
              <a:rPr altLang="en-US" sz="2000" lang="zh-CN"/>
              <a:t>）</a:t>
            </a:r>
            <a:r>
              <a:rPr altLang="en-US" sz="2000" lang="zh-CN">
                <a:latin typeface="Arial" pitchFamily="34" charset="0"/>
              </a:rPr>
              <a:t>‘</a:t>
            </a:r>
            <a:r>
              <a:rPr altLang="zh-CN" sz="2000" lang="en-US"/>
              <a:t>spline</a:t>
            </a:r>
            <a:r>
              <a:rPr altLang="zh-CN" sz="2000" lang="en-US">
                <a:latin typeface="Arial" pitchFamily="34" charset="0"/>
              </a:rPr>
              <a:t>’</a:t>
            </a:r>
            <a:r>
              <a:rPr altLang="en-US" sz="2000" lang="zh-CN"/>
              <a:t>：</a:t>
            </a:r>
            <a:r>
              <a:rPr altLang="zh-CN" sz="2000" lang="en-US"/>
              <a:t>3</a:t>
            </a:r>
            <a:r>
              <a:rPr altLang="en-US" sz="2000" lang="zh-CN"/>
              <a:t>次样条插值。指在每个分段内构造一个</a:t>
            </a:r>
            <a:r>
              <a:rPr altLang="zh-CN" sz="2000" lang="en-US"/>
              <a:t>3</a:t>
            </a:r>
            <a:r>
              <a:rPr altLang="en-US" sz="2000" lang="zh-CN"/>
              <a:t>次多项式，使其满足插值条件外，在各节点处具有光滑的条件。</a:t>
            </a:r>
          </a:p>
          <a:p>
            <a:pPr eaLnBrk="1" hangingPunct="1" latinLnBrk="1" lvl="0">
              <a:buNone/>
            </a:pPr>
            <a:r>
              <a:rPr altLang="zh-CN" sz="2000" lang="en-US">
                <a:solidFill>
                  <a:srgbClr val="0000FF"/>
                </a:solidFill>
              </a:rPr>
              <a:t>例：给出概率积分数据表如下，用不同的插值方法计算f(0.472)</a:t>
            </a:r>
            <a:r>
              <a:rPr altLang="en-US" sz="2000" lang="zh-CN">
                <a:solidFill>
                  <a:srgbClr val="0000FF"/>
                </a:solidFill>
              </a:rPr>
              <a:t>。</a:t>
            </a:r>
          </a:p>
        </p:txBody>
      </p:sp>
      <p:graphicFrame>
        <p:nvGraphicFramePr>
          <p:cNvPr id="4194342" name=""/>
          <p:cNvGraphicFramePr>
            <a:graphicFrameLocks/>
          </p:cNvGraphicFramePr>
          <p:nvPr/>
        </p:nvGraphicFramePr>
        <p:xfrm rot="0">
          <a:off x="1398587" y="4365625"/>
          <a:ext cx="7556500" cy="1292225"/>
        </p:xfrm>
        <a:graphic>
          <a:graphicData uri="http://schemas.openxmlformats.org/drawingml/2006/table">
            <a:tbl>
              <a:tblPr/>
              <a:tblGrid>
                <a:gridCol w="1511300"/>
                <a:gridCol w="1511300"/>
                <a:gridCol w="1511300"/>
                <a:gridCol w="1511300"/>
                <a:gridCol w="1511300"/>
              </a:tblGrid>
              <a:tr h="468312">
                <a:tc>
                  <a:txBody>
                    <a:bodyPr/>
                    <a:p>
                      <a:pPr algn="ctr" eaLnBrk="1" hangingPunct="1" latinLnBrk="1" lvl="0">
                        <a:spcBef>
                          <a:spcPct val="20000"/>
                        </a:spcBef>
                        <a:buClr>
                          <a:srgbClr val="4D009A"/>
                        </a:buClr>
                        <a:buFont typeface="Wingdings" pitchFamily="2" charset="2"/>
                        <a:buNone/>
                      </a:pPr>
                      <a:r>
                        <a:rPr altLang="zh-CN" b="0" sz="2400" lang="en-US">
                          <a:solidFill>
                            <a:srgbClr val="0000FF"/>
                          </a:solidFill>
                        </a:rPr>
                        <a:t>x</a:t>
                      </a:r>
                    </a:p>
                  </a:txBody>
                  <a:tcPr marL="91440" marR="91440" marT="45754" marB="45754"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zh-CN" b="0" sz="2400" lang="en-US">
                          <a:solidFill>
                            <a:srgbClr val="0000FF"/>
                          </a:solidFill>
                        </a:rPr>
                        <a:t>0.46</a:t>
                      </a:r>
                    </a:p>
                  </a:txBody>
                  <a:tcPr marL="91440" marR="91440" marT="45754" marB="45754"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zh-CN" b="0" sz="2400" lang="en-US">
                          <a:solidFill>
                            <a:srgbClr val="0000FF"/>
                          </a:solidFill>
                        </a:rPr>
                        <a:t>0.47</a:t>
                      </a:r>
                    </a:p>
                  </a:txBody>
                  <a:tcPr marL="91440" marR="91440" marT="45754" marB="45754"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zh-CN" b="0" sz="2400" lang="en-US">
                          <a:solidFill>
                            <a:srgbClr val="0000FF"/>
                          </a:solidFill>
                        </a:rPr>
                        <a:t>0.48</a:t>
                      </a:r>
                    </a:p>
                  </a:txBody>
                  <a:tcPr marL="91440" marR="91440" marT="45754" marB="45754"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zh-CN" b="0" sz="2400" lang="en-US">
                          <a:solidFill>
                            <a:srgbClr val="0000FF"/>
                          </a:solidFill>
                        </a:rPr>
                        <a:t>0.49</a:t>
                      </a:r>
                    </a:p>
                  </a:txBody>
                  <a:tcPr marL="91440" marR="91440" marT="45754" marB="45754"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823912">
                <a:tc>
                  <a:txBody>
                    <a:bodyPr/>
                    <a:p>
                      <a:pPr algn="ctr" eaLnBrk="1" hangingPunct="1" latinLnBrk="1" lvl="0">
                        <a:spcBef>
                          <a:spcPct val="20000"/>
                        </a:spcBef>
                        <a:buClr>
                          <a:srgbClr val="4D009A"/>
                        </a:buClr>
                        <a:buFont typeface="Wingdings" pitchFamily="2" charset="2"/>
                        <a:buNone/>
                      </a:pPr>
                      <a:r>
                        <a:rPr altLang="zh-CN" b="0" sz="2400" lang="en-US">
                          <a:solidFill>
                            <a:srgbClr val="0000FF"/>
                          </a:solidFill>
                        </a:rPr>
                        <a:t>f(x)</a:t>
                      </a:r>
                    </a:p>
                  </a:txBody>
                  <a:tcPr marL="91440" marR="91440" marT="45754" marB="45754"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zh-CN" b="0" sz="2400" lang="en-US">
                          <a:solidFill>
                            <a:srgbClr val="0000FF"/>
                          </a:solidFill>
                        </a:rPr>
                        <a:t>0.4846555</a:t>
                      </a:r>
                    </a:p>
                  </a:txBody>
                  <a:tcPr marL="91440" marR="91440" marT="45754" marB="45754"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zh-CN" b="0" sz="2400" lang="en-US">
                          <a:solidFill>
                            <a:srgbClr val="0000FF"/>
                          </a:solidFill>
                        </a:rPr>
                        <a:t>0.4937542</a:t>
                      </a:r>
                    </a:p>
                  </a:txBody>
                  <a:tcPr marL="91440" marR="91440" marT="45754" marB="45754"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zh-CN" b="0" sz="2400" lang="en-US">
                          <a:solidFill>
                            <a:srgbClr val="0000FF"/>
                          </a:solidFill>
                        </a:rPr>
                        <a:t>0.5027498</a:t>
                      </a:r>
                    </a:p>
                  </a:txBody>
                  <a:tcPr marL="91440" marR="91440" marT="45754" marB="45754"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zh-CN" b="0" sz="2400" lang="en-US">
                          <a:solidFill>
                            <a:srgbClr val="0000FF"/>
                          </a:solidFill>
                        </a:rPr>
                        <a:t>0.5116683</a:t>
                      </a:r>
                    </a:p>
                  </a:txBody>
                  <a:tcPr marL="91440" marR="91440" marT="45754" marB="45754"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9741"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742"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743"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186</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721">
                                            <p:txEl>
                                              <p:charRg st="0" end="63"/>
                                            </p:txEl>
                                          </p:spTgt>
                                        </p:tgtEl>
                                        <p:attrNameLst>
                                          <p:attrName>style.visibility</p:attrName>
                                        </p:attrNameLst>
                                      </p:cBhvr>
                                      <p:to>
                                        <p:strVal val="visible"/>
                                      </p:to>
                                    </p:set>
                                    <p:animEffect transition="in" filter="blinds(horizontal)">
                                      <p:cBhvr>
                                        <p:cTn dur="500" id="7"/>
                                        <p:tgtEl>
                                          <p:spTgt spid="1049721">
                                            <p:txEl>
                                              <p:charRg st="0" end="63"/>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721">
                                            <p:txEl>
                                              <p:charRg st="63" end="124"/>
                                            </p:txEl>
                                          </p:spTgt>
                                        </p:tgtEl>
                                        <p:attrNameLst>
                                          <p:attrName>style.visibility</p:attrName>
                                        </p:attrNameLst>
                                      </p:cBhvr>
                                      <p:to>
                                        <p:strVal val="visible"/>
                                      </p:to>
                                    </p:set>
                                    <p:animEffect transition="in" filter="blinds(horizontal)">
                                      <p:cBhvr>
                                        <p:cTn dur="500" id="10"/>
                                        <p:tgtEl>
                                          <p:spTgt spid="1049721">
                                            <p:txEl>
                                              <p:charRg st="63" end="124"/>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721">
                                            <p:txEl>
                                              <p:charRg st="124" end="173"/>
                                            </p:txEl>
                                          </p:spTgt>
                                        </p:tgtEl>
                                        <p:attrNameLst>
                                          <p:attrName>style.visibility</p:attrName>
                                        </p:attrNameLst>
                                      </p:cBhvr>
                                      <p:to>
                                        <p:strVal val="visible"/>
                                      </p:to>
                                    </p:set>
                                    <p:animEffect transition="in" filter="blinds(horizontal)">
                                      <p:cBhvr>
                                        <p:cTn dur="500" id="13"/>
                                        <p:tgtEl>
                                          <p:spTgt spid="1049721">
                                            <p:txEl>
                                              <p:charRg st="124" end="173"/>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721">
                                            <p:txEl>
                                              <p:charRg st="173" end="233"/>
                                            </p:txEl>
                                          </p:spTgt>
                                        </p:tgtEl>
                                        <p:attrNameLst>
                                          <p:attrName>style.visibility</p:attrName>
                                        </p:attrNameLst>
                                      </p:cBhvr>
                                      <p:to>
                                        <p:strVal val="visible"/>
                                      </p:to>
                                    </p:set>
                                    <p:animEffect transition="in" filter="blinds(horizontal)">
                                      <p:cBhvr>
                                        <p:cTn dur="500" id="16"/>
                                        <p:tgtEl>
                                          <p:spTgt spid="1049721">
                                            <p:txEl>
                                              <p:charRg st="173" end="233"/>
                                            </p:txEl>
                                          </p:spTgt>
                                        </p:tgtEl>
                                      </p:cBhvr>
                                    </p:animEffect>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3" presetSubtype="10">
                                  <p:stCondLst>
                                    <p:cond delay="0"/>
                                  </p:stCondLst>
                                  <p:childTnLst>
                                    <p:set>
                                      <p:cBhvr>
                                        <p:cTn dur="1" fill="hold" id="20">
                                          <p:stCondLst>
                                            <p:cond delay="0"/>
                                          </p:stCondLst>
                                        </p:cTn>
                                        <p:tgtEl>
                                          <p:spTgt spid="1049721">
                                            <p:txEl>
                                              <p:charRg st="233" end="267"/>
                                            </p:txEl>
                                          </p:spTgt>
                                        </p:tgtEl>
                                        <p:attrNameLst>
                                          <p:attrName>style.visibility</p:attrName>
                                        </p:attrNameLst>
                                      </p:cBhvr>
                                      <p:to>
                                        <p:strVal val="visible"/>
                                      </p:to>
                                    </p:set>
                                    <p:animEffect transition="in" filter="blinds(horizontal)">
                                      <p:cBhvr>
                                        <p:cTn dur="500" id="21"/>
                                        <p:tgtEl>
                                          <p:spTgt spid="1049721">
                                            <p:txEl>
                                              <p:charRg st="233" end="267"/>
                                            </p:txEl>
                                          </p:spTgt>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3" presetSubtype="10">
                                  <p:stCondLst>
                                    <p:cond delay="0"/>
                                  </p:stCondLst>
                                  <p:childTnLst>
                                    <p:set>
                                      <p:cBhvr>
                                        <p:cTn dur="1" fill="hold" id="25">
                                          <p:stCondLst>
                                            <p:cond delay="0"/>
                                          </p:stCondLst>
                                        </p:cTn>
                                        <p:tgtEl>
                                          <p:spTgt spid="4194342"/>
                                        </p:tgtEl>
                                        <p:attrNameLst>
                                          <p:attrName>style.visibility</p:attrName>
                                        </p:attrNameLst>
                                      </p:cBhvr>
                                      <p:to>
                                        <p:strVal val="visible"/>
                                      </p:to>
                                    </p:set>
                                    <p:animEffect transition="in" filter="blinds(horizontal)">
                                      <p:cBhvr>
                                        <p:cTn dur="500" id="26"/>
                                        <p:tgtEl>
                                          <p:spTgt spid="419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showMasterSp="1">
  <p:cSld>
    <p:spTree>
      <p:nvGrpSpPr>
        <p:cNvPr id="436" name=""/>
        <p:cNvGrpSpPr/>
        <p:nvPr/>
      </p:nvGrpSpPr>
      <p:grpSpPr>
        <a:xfrm rot="0">
          <a:off x="0" y="0"/>
          <a:ext cx="0" cy="0"/>
          <a:chOff x="0" y="0"/>
          <a:chExt cx="0" cy="0"/>
        </a:xfrm>
      </p:grpSpPr>
      <p:sp>
        <p:nvSpPr>
          <p:cNvPr id="1049744" name="文本占位符 401410"/>
          <p:cNvSpPr/>
          <p:nvPr>
            <p:ph type="body" sz="full" idx="1"/>
          </p:nvPr>
        </p:nvSpPr>
        <p:spPr>
          <a:xfrm rot="0">
            <a:off x="863600" y="1160462"/>
            <a:ext cx="7772400" cy="507682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90000"/>
              </a:lnSpc>
              <a:buNone/>
            </a:pPr>
            <a:r>
              <a:rPr altLang="en-US" sz="2000" lang="zh-CN"/>
              <a:t>命令如下：</a:t>
            </a:r>
          </a:p>
          <a:p>
            <a:pPr eaLnBrk="1" hangingPunct="1" latinLnBrk="1" lvl="0">
              <a:lnSpc>
                <a:spcPct val="90000"/>
              </a:lnSpc>
              <a:buNone/>
            </a:pPr>
            <a:r>
              <a:rPr altLang="zh-CN" sz="2000" lang="en-US">
                <a:solidFill>
                  <a:srgbClr val="0000FF"/>
                </a:solidFill>
              </a:rPr>
              <a:t>x = 0.46:0.01:0.49;</a:t>
            </a:r>
          </a:p>
          <a:p>
            <a:pPr eaLnBrk="1" hangingPunct="1" latinLnBrk="1" lvl="0">
              <a:lnSpc>
                <a:spcPct val="90000"/>
              </a:lnSpc>
              <a:buNone/>
            </a:pPr>
            <a:r>
              <a:rPr altLang="zh-CN" sz="2000" lang="en-US">
                <a:solidFill>
                  <a:srgbClr val="0000FF"/>
                </a:solidFill>
              </a:rPr>
              <a:t>f = [0.4846555,0.4937542,0.5027498,0.5116683];</a:t>
            </a:r>
          </a:p>
          <a:p>
            <a:pPr eaLnBrk="1" hangingPunct="1" latinLnBrk="1" lvl="0">
              <a:lnSpc>
                <a:spcPct val="90000"/>
              </a:lnSpc>
              <a:buNone/>
            </a:pPr>
            <a:r>
              <a:rPr altLang="zh-CN" sz="2000" lang="en-US">
                <a:solidFill>
                  <a:srgbClr val="0000FF"/>
                </a:solidFill>
              </a:rPr>
              <a:t>format long</a:t>
            </a:r>
          </a:p>
          <a:p>
            <a:pPr eaLnBrk="1" hangingPunct="1" latinLnBrk="1" lvl="0">
              <a:lnSpc>
                <a:spcPct val="90000"/>
              </a:lnSpc>
              <a:buNone/>
            </a:pPr>
            <a:r>
              <a:rPr altLang="zh-CN" sz="2000" lang="en-US">
                <a:solidFill>
                  <a:srgbClr val="0000FF"/>
                </a:solidFill>
              </a:rPr>
              <a:t>interp1(x,f,0.472)</a:t>
            </a:r>
          </a:p>
          <a:p>
            <a:pPr eaLnBrk="1" hangingPunct="1" latinLnBrk="1" lvl="0">
              <a:lnSpc>
                <a:spcPct val="90000"/>
              </a:lnSpc>
              <a:buNone/>
            </a:pPr>
            <a:r>
              <a:rPr altLang="zh-CN" sz="2000" lang="en-US"/>
              <a:t>ans =</a:t>
            </a:r>
          </a:p>
          <a:p>
            <a:pPr eaLnBrk="1" hangingPunct="1" latinLnBrk="1" lvl="0">
              <a:lnSpc>
                <a:spcPct val="90000"/>
              </a:lnSpc>
              <a:buNone/>
            </a:pPr>
            <a:r>
              <a:rPr altLang="zh-CN" sz="2000" lang="en-US"/>
              <a:t> 0.49555332000000</a:t>
            </a:r>
          </a:p>
          <a:p>
            <a:pPr eaLnBrk="1" hangingPunct="1" latinLnBrk="1" lvl="0">
              <a:lnSpc>
                <a:spcPct val="90000"/>
              </a:lnSpc>
              <a:buNone/>
            </a:pPr>
            <a:r>
              <a:rPr altLang="zh-CN" sz="2000" lang="en-US">
                <a:solidFill>
                  <a:srgbClr val="0000FF"/>
                </a:solidFill>
              </a:rPr>
              <a:t>interp1(x,f,0.472,</a:t>
            </a:r>
            <a:r>
              <a:rPr altLang="zh-CN" sz="2000" lang="en-US">
                <a:solidFill>
                  <a:srgbClr val="0000FF"/>
                </a:solidFill>
                <a:latin typeface="Arial" pitchFamily="34" charset="0"/>
              </a:rPr>
              <a:t>’</a:t>
            </a:r>
            <a:r>
              <a:rPr altLang="zh-CN" sz="2000" lang="en-US">
                <a:solidFill>
                  <a:srgbClr val="0000FF"/>
                </a:solidFill>
              </a:rPr>
              <a:t>nearest</a:t>
            </a:r>
            <a:r>
              <a:rPr altLang="zh-CN" sz="2000" lang="en-US">
                <a:solidFill>
                  <a:srgbClr val="0000FF"/>
                </a:solidFill>
                <a:latin typeface="Arial" pitchFamily="34" charset="0"/>
              </a:rPr>
              <a:t>’</a:t>
            </a:r>
            <a:r>
              <a:rPr altLang="zh-CN" sz="2000" lang="en-US">
                <a:solidFill>
                  <a:srgbClr val="0000FF"/>
                </a:solidFill>
              </a:rPr>
              <a:t>)</a:t>
            </a:r>
          </a:p>
          <a:p>
            <a:pPr eaLnBrk="1" hangingPunct="1" latinLnBrk="1" lvl="0">
              <a:lnSpc>
                <a:spcPct val="90000"/>
              </a:lnSpc>
              <a:buNone/>
            </a:pPr>
            <a:r>
              <a:rPr altLang="zh-CN" sz="2000" lang="en-US"/>
              <a:t>ans =</a:t>
            </a:r>
          </a:p>
          <a:p>
            <a:pPr eaLnBrk="1" hangingPunct="1" latinLnBrk="1" lvl="0">
              <a:lnSpc>
                <a:spcPct val="90000"/>
              </a:lnSpc>
              <a:buNone/>
            </a:pPr>
            <a:r>
              <a:rPr altLang="zh-CN" sz="2000" lang="en-US"/>
              <a:t>0.49375420000000</a:t>
            </a:r>
          </a:p>
          <a:p>
            <a:pPr eaLnBrk="1" hangingPunct="1" latinLnBrk="1" lvl="0">
              <a:lnSpc>
                <a:spcPct val="90000"/>
              </a:lnSpc>
              <a:buNone/>
            </a:pPr>
            <a:r>
              <a:rPr altLang="zh-CN" sz="2000" lang="en-US">
                <a:solidFill>
                  <a:srgbClr val="0000FF"/>
                </a:solidFill>
              </a:rPr>
              <a:t>interp1(x,f,0.472,</a:t>
            </a:r>
            <a:r>
              <a:rPr altLang="zh-CN" sz="2000" lang="en-US">
                <a:solidFill>
                  <a:srgbClr val="0000FF"/>
                </a:solidFill>
                <a:latin typeface="Arial" pitchFamily="34" charset="0"/>
              </a:rPr>
              <a:t>’</a:t>
            </a:r>
            <a:r>
              <a:rPr altLang="zh-CN" sz="2000" lang="en-US">
                <a:solidFill>
                  <a:srgbClr val="0000FF"/>
                </a:solidFill>
              </a:rPr>
              <a:t>spline</a:t>
            </a:r>
            <a:r>
              <a:rPr altLang="zh-CN" sz="2000" lang="en-US">
                <a:solidFill>
                  <a:srgbClr val="0000FF"/>
                </a:solidFill>
                <a:latin typeface="Arial" pitchFamily="34" charset="0"/>
              </a:rPr>
              <a:t>’</a:t>
            </a:r>
            <a:r>
              <a:rPr altLang="zh-CN" sz="2000" lang="en-US">
                <a:solidFill>
                  <a:srgbClr val="0000FF"/>
                </a:solidFill>
              </a:rPr>
              <a:t>)</a:t>
            </a:r>
          </a:p>
          <a:p>
            <a:pPr eaLnBrk="1" hangingPunct="1" latinLnBrk="1" lvl="0">
              <a:lnSpc>
                <a:spcPct val="90000"/>
              </a:lnSpc>
              <a:buNone/>
            </a:pPr>
            <a:r>
              <a:rPr altLang="zh-CN" sz="2000" lang="en-US"/>
              <a:t>ans =</a:t>
            </a:r>
          </a:p>
          <a:p>
            <a:pPr eaLnBrk="1" hangingPunct="1" latinLnBrk="1" lvl="0">
              <a:lnSpc>
                <a:spcPct val="90000"/>
              </a:lnSpc>
              <a:buNone/>
            </a:pPr>
            <a:r>
              <a:rPr altLang="zh-CN" sz="2000" lang="en-US"/>
              <a:t>0.49556073600000</a:t>
            </a:r>
          </a:p>
          <a:p>
            <a:pPr eaLnBrk="1" hangingPunct="1" latinLnBrk="1" lvl="0">
              <a:lnSpc>
                <a:spcPct val="90000"/>
              </a:lnSpc>
              <a:buNone/>
            </a:pPr>
            <a:r>
              <a:rPr altLang="zh-CN" sz="2000" lang="en-US">
                <a:solidFill>
                  <a:srgbClr val="0000FF"/>
                </a:solidFill>
              </a:rPr>
              <a:t>interp1(x,f,0.472,</a:t>
            </a:r>
            <a:r>
              <a:rPr altLang="zh-CN" sz="2000" lang="en-US">
                <a:solidFill>
                  <a:srgbClr val="0000FF"/>
                </a:solidFill>
                <a:latin typeface="Arial" pitchFamily="34" charset="0"/>
              </a:rPr>
              <a:t>’</a:t>
            </a:r>
            <a:r>
              <a:rPr altLang="zh-CN" sz="2000" lang="en-US">
                <a:solidFill>
                  <a:srgbClr val="0000FF"/>
                </a:solidFill>
              </a:rPr>
              <a:t>cubic</a:t>
            </a:r>
            <a:r>
              <a:rPr altLang="zh-CN" sz="2000" lang="en-US">
                <a:solidFill>
                  <a:srgbClr val="0000FF"/>
                </a:solidFill>
                <a:latin typeface="Arial" pitchFamily="34" charset="0"/>
              </a:rPr>
              <a:t>’</a:t>
            </a:r>
            <a:r>
              <a:rPr altLang="zh-CN" sz="2000" lang="en-US">
                <a:solidFill>
                  <a:srgbClr val="0000FF"/>
                </a:solidFill>
              </a:rPr>
              <a:t>)</a:t>
            </a:r>
          </a:p>
          <a:p>
            <a:pPr eaLnBrk="1" hangingPunct="1" latinLnBrk="1" lvl="0">
              <a:lnSpc>
                <a:spcPct val="90000"/>
              </a:lnSpc>
              <a:buNone/>
            </a:pPr>
            <a:r>
              <a:rPr altLang="zh-CN" sz="2000" lang="en-US"/>
              <a:t>ans =0.49556111971206</a:t>
            </a:r>
          </a:p>
        </p:txBody>
      </p:sp>
      <p:sp>
        <p:nvSpPr>
          <p:cNvPr id="1049745" name="文本框 401411"/>
          <p:cNvSpPr txBox="1"/>
          <p:nvPr/>
        </p:nvSpPr>
        <p:spPr>
          <a:xfrm rot="0">
            <a:off x="3995737" y="4473575"/>
            <a:ext cx="4897437" cy="1220787"/>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spcBef>
                <a:spcPct val="50000"/>
              </a:spcBef>
              <a:buNone/>
            </a:pPr>
            <a:r>
              <a:rPr altLang="zh-CN" b="1" sz="2000" lang="en-US">
                <a:latin typeface="Times New Roman" pitchFamily="18" charset="0"/>
                <a:ea typeface="华文楷体" pitchFamily="2" charset="-122"/>
              </a:rPr>
              <a:t>    </a:t>
            </a:r>
            <a:r>
              <a:rPr altLang="en-US" b="1" sz="1800" lang="zh-CN">
                <a:latin typeface="Times New Roman" pitchFamily="18" charset="0"/>
                <a:ea typeface="华文楷体" pitchFamily="2" charset="-122"/>
              </a:rPr>
              <a:t>其中，</a:t>
            </a:r>
            <a:r>
              <a:rPr altLang="zh-CN" b="1" sz="1800" lang="en-US">
                <a:latin typeface="Times New Roman" pitchFamily="18" charset="0"/>
                <a:ea typeface="华文楷体" pitchFamily="2" charset="-122"/>
              </a:rPr>
              <a:t>3</a:t>
            </a:r>
            <a:r>
              <a:rPr altLang="en-US" b="1" sz="1800" lang="zh-CN">
                <a:latin typeface="Times New Roman" pitchFamily="18" charset="0"/>
                <a:ea typeface="华文楷体" pitchFamily="2" charset="-122"/>
              </a:rPr>
              <a:t>次样条和</a:t>
            </a:r>
            <a:r>
              <a:rPr altLang="zh-CN" b="1" sz="1800" lang="en-US">
                <a:latin typeface="Times New Roman" pitchFamily="18" charset="0"/>
                <a:ea typeface="华文楷体" pitchFamily="2" charset="-122"/>
              </a:rPr>
              <a:t>3</a:t>
            </a:r>
            <a:r>
              <a:rPr altLang="en-US" b="1" sz="1800" lang="zh-CN">
                <a:latin typeface="Times New Roman" pitchFamily="18" charset="0"/>
                <a:ea typeface="华文楷体" pitchFamily="2" charset="-122"/>
              </a:rPr>
              <a:t>次多项式的插值结果优于最近点插值方法和线性插值方法，但</a:t>
            </a:r>
            <a:r>
              <a:rPr altLang="en-US" b="1" sz="1800" lang="zh-CN">
                <a:solidFill>
                  <a:schemeClr val="hlink"/>
                </a:solidFill>
                <a:latin typeface="Times New Roman" pitchFamily="18" charset="0"/>
                <a:ea typeface="华文楷体" pitchFamily="2" charset="-122"/>
              </a:rPr>
              <a:t>插值方法的好坏依赖于被插值函数</a:t>
            </a:r>
            <a:r>
              <a:rPr altLang="en-US" b="1" sz="1800" lang="zh-CN">
                <a:latin typeface="Times New Roman" pitchFamily="18" charset="0"/>
                <a:ea typeface="华文楷体" pitchFamily="2" charset="-122"/>
              </a:rPr>
              <a:t>，没有一种对所有函数都是最好的插值方法。</a:t>
            </a:r>
          </a:p>
        </p:txBody>
      </p:sp>
      <p:sp>
        <p:nvSpPr>
          <p:cNvPr id="1049746" name="日期占位符 1"/>
          <p:cNvSpPr txBox="1"/>
          <p:nvPr/>
        </p:nvSpPr>
        <p:spPr>
          <a:xfrm rot="0">
            <a:off x="684212" y="6400800"/>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747"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187</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744">
                                            <p:txEl>
                                              <p:charRg st="0" end="6"/>
                                            </p:txEl>
                                          </p:spTgt>
                                        </p:tgtEl>
                                        <p:attrNameLst>
                                          <p:attrName>style.visibility</p:attrName>
                                        </p:attrNameLst>
                                      </p:cBhvr>
                                      <p:to>
                                        <p:strVal val="visible"/>
                                      </p:to>
                                    </p:set>
                                    <p:animEffect transition="in" filter="blinds(horizontal)">
                                      <p:cBhvr>
                                        <p:cTn dur="500" id="7"/>
                                        <p:tgtEl>
                                          <p:spTgt spid="1049744">
                                            <p:txEl>
                                              <p:charRg st="0" end="6"/>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744">
                                            <p:txEl>
                                              <p:charRg st="6" end="26"/>
                                            </p:txEl>
                                          </p:spTgt>
                                        </p:tgtEl>
                                        <p:attrNameLst>
                                          <p:attrName>style.visibility</p:attrName>
                                        </p:attrNameLst>
                                      </p:cBhvr>
                                      <p:to>
                                        <p:strVal val="visible"/>
                                      </p:to>
                                    </p:set>
                                    <p:animEffect transition="in" filter="blinds(horizontal)">
                                      <p:cBhvr>
                                        <p:cTn dur="500" id="10"/>
                                        <p:tgtEl>
                                          <p:spTgt spid="1049744">
                                            <p:txEl>
                                              <p:charRg st="6" end="26"/>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744">
                                            <p:txEl>
                                              <p:charRg st="26" end="73"/>
                                            </p:txEl>
                                          </p:spTgt>
                                        </p:tgtEl>
                                        <p:attrNameLst>
                                          <p:attrName>style.visibility</p:attrName>
                                        </p:attrNameLst>
                                      </p:cBhvr>
                                      <p:to>
                                        <p:strVal val="visible"/>
                                      </p:to>
                                    </p:set>
                                    <p:animEffect transition="in" filter="blinds(horizontal)">
                                      <p:cBhvr>
                                        <p:cTn dur="500" id="13"/>
                                        <p:tgtEl>
                                          <p:spTgt spid="1049744">
                                            <p:txEl>
                                              <p:charRg st="26" end="73"/>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744">
                                            <p:txEl>
                                              <p:charRg st="73" end="85"/>
                                            </p:txEl>
                                          </p:spTgt>
                                        </p:tgtEl>
                                        <p:attrNameLst>
                                          <p:attrName>style.visibility</p:attrName>
                                        </p:attrNameLst>
                                      </p:cBhvr>
                                      <p:to>
                                        <p:strVal val="visible"/>
                                      </p:to>
                                    </p:set>
                                    <p:animEffect transition="in" filter="blinds(horizontal)">
                                      <p:cBhvr>
                                        <p:cTn dur="500" id="16"/>
                                        <p:tgtEl>
                                          <p:spTgt spid="1049744">
                                            <p:txEl>
                                              <p:charRg st="73" end="85"/>
                                            </p:txEl>
                                          </p:spTgt>
                                        </p:tgtEl>
                                      </p:cBhvr>
                                    </p:animEffect>
                                  </p:childTnLst>
                                </p:cTn>
                              </p:par>
                              <p:par>
                                <p:cTn fill="hold" id="17" nodeType="withEffect" presetClass="entr" presetID="3" presetSubtype="10">
                                  <p:stCondLst>
                                    <p:cond delay="0"/>
                                  </p:stCondLst>
                                  <p:childTnLst>
                                    <p:set>
                                      <p:cBhvr>
                                        <p:cTn dur="1" fill="hold" id="18">
                                          <p:stCondLst>
                                            <p:cond delay="0"/>
                                          </p:stCondLst>
                                        </p:cTn>
                                        <p:tgtEl>
                                          <p:spTgt spid="1049744">
                                            <p:txEl>
                                              <p:charRg st="85" end="104"/>
                                            </p:txEl>
                                          </p:spTgt>
                                        </p:tgtEl>
                                        <p:attrNameLst>
                                          <p:attrName>style.visibility</p:attrName>
                                        </p:attrNameLst>
                                      </p:cBhvr>
                                      <p:to>
                                        <p:strVal val="visible"/>
                                      </p:to>
                                    </p:set>
                                    <p:animEffect transition="in" filter="blinds(horizontal)">
                                      <p:cBhvr>
                                        <p:cTn dur="500" id="19"/>
                                        <p:tgtEl>
                                          <p:spTgt spid="1049744">
                                            <p:txEl>
                                              <p:charRg st="85" end="104"/>
                                            </p:txEl>
                                          </p:spTgt>
                                        </p:tgtEl>
                                      </p:cBhvr>
                                    </p:animEffect>
                                  </p:childTnLst>
                                </p:cTn>
                              </p:par>
                            </p:childTnLst>
                          </p:cTn>
                        </p:par>
                      </p:childTnLst>
                    </p:cTn>
                  </p:par>
                  <p:par>
                    <p:cTn fill="hold" id="20" nodeType="clickPar">
                      <p:stCondLst>
                        <p:cond delay="indefinite"/>
                      </p:stCondLst>
                      <p:childTnLst>
                        <p:par>
                          <p:cTn fill="hold" id="21" nodeType="withGroup">
                            <p:stCondLst>
                              <p:cond delay="0"/>
                            </p:stCondLst>
                            <p:childTnLst>
                              <p:par>
                                <p:cTn fill="hold" id="22" nodeType="clickEffect" presetClass="entr" presetID="3" presetSubtype="10">
                                  <p:stCondLst>
                                    <p:cond delay="0"/>
                                  </p:stCondLst>
                                  <p:childTnLst>
                                    <p:set>
                                      <p:cBhvr>
                                        <p:cTn dur="1" fill="hold" id="23">
                                          <p:stCondLst>
                                            <p:cond delay="0"/>
                                          </p:stCondLst>
                                        </p:cTn>
                                        <p:tgtEl>
                                          <p:spTgt spid="1049744">
                                            <p:txEl>
                                              <p:charRg st="104" end="110"/>
                                            </p:txEl>
                                          </p:spTgt>
                                        </p:tgtEl>
                                        <p:attrNameLst>
                                          <p:attrName>style.visibility</p:attrName>
                                        </p:attrNameLst>
                                      </p:cBhvr>
                                      <p:to>
                                        <p:strVal val="visible"/>
                                      </p:to>
                                    </p:set>
                                    <p:animEffect transition="in" filter="blinds(horizontal)">
                                      <p:cBhvr>
                                        <p:cTn dur="500" id="24"/>
                                        <p:tgtEl>
                                          <p:spTgt spid="1049744">
                                            <p:txEl>
                                              <p:charRg st="104" end="110"/>
                                            </p:txEl>
                                          </p:spTgt>
                                        </p:tgtEl>
                                      </p:cBhvr>
                                    </p:animEffect>
                                  </p:childTnLst>
                                </p:cTn>
                              </p:par>
                              <p:par>
                                <p:cTn fill="hold" id="25" nodeType="withEffect" presetClass="entr" presetID="3" presetSubtype="10">
                                  <p:stCondLst>
                                    <p:cond delay="0"/>
                                  </p:stCondLst>
                                  <p:childTnLst>
                                    <p:set>
                                      <p:cBhvr>
                                        <p:cTn dur="1" fill="hold" id="26">
                                          <p:stCondLst>
                                            <p:cond delay="0"/>
                                          </p:stCondLst>
                                        </p:cTn>
                                        <p:tgtEl>
                                          <p:spTgt spid="1049744">
                                            <p:txEl>
                                              <p:charRg st="110" end="128"/>
                                            </p:txEl>
                                          </p:spTgt>
                                        </p:tgtEl>
                                        <p:attrNameLst>
                                          <p:attrName>style.visibility</p:attrName>
                                        </p:attrNameLst>
                                      </p:cBhvr>
                                      <p:to>
                                        <p:strVal val="visible"/>
                                      </p:to>
                                    </p:set>
                                    <p:animEffect transition="in" filter="blinds(horizontal)">
                                      <p:cBhvr>
                                        <p:cTn dur="500" id="27"/>
                                        <p:tgtEl>
                                          <p:spTgt spid="1049744">
                                            <p:txEl>
                                              <p:charRg st="110" end="128"/>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3" presetSubtype="10">
                                  <p:stCondLst>
                                    <p:cond delay="0"/>
                                  </p:stCondLst>
                                  <p:childTnLst>
                                    <p:set>
                                      <p:cBhvr>
                                        <p:cTn dur="1" fill="hold" id="31">
                                          <p:stCondLst>
                                            <p:cond delay="0"/>
                                          </p:stCondLst>
                                        </p:cTn>
                                        <p:tgtEl>
                                          <p:spTgt spid="1049744">
                                            <p:txEl>
                                              <p:charRg st="128" end="157"/>
                                            </p:txEl>
                                          </p:spTgt>
                                        </p:tgtEl>
                                        <p:attrNameLst>
                                          <p:attrName>style.visibility</p:attrName>
                                        </p:attrNameLst>
                                      </p:cBhvr>
                                      <p:to>
                                        <p:strVal val="visible"/>
                                      </p:to>
                                    </p:set>
                                    <p:animEffect transition="in" filter="blinds(horizontal)">
                                      <p:cBhvr>
                                        <p:cTn dur="500" id="32"/>
                                        <p:tgtEl>
                                          <p:spTgt spid="1049744">
                                            <p:txEl>
                                              <p:charRg st="128" end="157"/>
                                            </p:txEl>
                                          </p:spTgt>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3" presetSubtype="10">
                                  <p:stCondLst>
                                    <p:cond delay="0"/>
                                  </p:stCondLst>
                                  <p:childTnLst>
                                    <p:set>
                                      <p:cBhvr>
                                        <p:cTn dur="1" fill="hold" id="36">
                                          <p:stCondLst>
                                            <p:cond delay="0"/>
                                          </p:stCondLst>
                                        </p:cTn>
                                        <p:tgtEl>
                                          <p:spTgt spid="1049744">
                                            <p:txEl>
                                              <p:charRg st="157" end="163"/>
                                            </p:txEl>
                                          </p:spTgt>
                                        </p:tgtEl>
                                        <p:attrNameLst>
                                          <p:attrName>style.visibility</p:attrName>
                                        </p:attrNameLst>
                                      </p:cBhvr>
                                      <p:to>
                                        <p:strVal val="visible"/>
                                      </p:to>
                                    </p:set>
                                    <p:animEffect transition="in" filter="blinds(horizontal)">
                                      <p:cBhvr>
                                        <p:cTn dur="500" id="37"/>
                                        <p:tgtEl>
                                          <p:spTgt spid="1049744">
                                            <p:txEl>
                                              <p:charRg st="157" end="163"/>
                                            </p:txEl>
                                          </p:spTgt>
                                        </p:tgtEl>
                                      </p:cBhvr>
                                    </p:animEffect>
                                  </p:childTnLst>
                                </p:cTn>
                              </p:par>
                              <p:par>
                                <p:cTn fill="hold" id="38" nodeType="withEffect" presetClass="entr" presetID="3" presetSubtype="10">
                                  <p:stCondLst>
                                    <p:cond delay="0"/>
                                  </p:stCondLst>
                                  <p:childTnLst>
                                    <p:set>
                                      <p:cBhvr>
                                        <p:cTn dur="1" fill="hold" id="39">
                                          <p:stCondLst>
                                            <p:cond delay="0"/>
                                          </p:stCondLst>
                                        </p:cTn>
                                        <p:tgtEl>
                                          <p:spTgt spid="1049744">
                                            <p:txEl>
                                              <p:charRg st="163" end="180"/>
                                            </p:txEl>
                                          </p:spTgt>
                                        </p:tgtEl>
                                        <p:attrNameLst>
                                          <p:attrName>style.visibility</p:attrName>
                                        </p:attrNameLst>
                                      </p:cBhvr>
                                      <p:to>
                                        <p:strVal val="visible"/>
                                      </p:to>
                                    </p:set>
                                    <p:animEffect transition="in" filter="blinds(horizontal)">
                                      <p:cBhvr>
                                        <p:cTn dur="500" id="40"/>
                                        <p:tgtEl>
                                          <p:spTgt spid="1049744">
                                            <p:txEl>
                                              <p:charRg st="163" end="180"/>
                                            </p:txEl>
                                          </p:spTgt>
                                        </p:tgtEl>
                                      </p:cBhvr>
                                    </p:animEffect>
                                  </p:childTnLst>
                                </p:cTn>
                              </p:par>
                            </p:childTnLst>
                          </p:cTn>
                        </p:par>
                      </p:childTnLst>
                    </p:cTn>
                  </p:par>
                  <p:par>
                    <p:cTn fill="hold" id="41" nodeType="clickPar">
                      <p:stCondLst>
                        <p:cond delay="indefinite"/>
                      </p:stCondLst>
                      <p:childTnLst>
                        <p:par>
                          <p:cTn fill="hold" id="42" nodeType="withGroup">
                            <p:stCondLst>
                              <p:cond delay="0"/>
                            </p:stCondLst>
                            <p:childTnLst>
                              <p:par>
                                <p:cTn fill="hold" id="43" nodeType="clickEffect" presetClass="entr" presetID="3" presetSubtype="10">
                                  <p:stCondLst>
                                    <p:cond delay="0"/>
                                  </p:stCondLst>
                                  <p:childTnLst>
                                    <p:set>
                                      <p:cBhvr>
                                        <p:cTn dur="1" fill="hold" id="44">
                                          <p:stCondLst>
                                            <p:cond delay="0"/>
                                          </p:stCondLst>
                                        </p:cTn>
                                        <p:tgtEl>
                                          <p:spTgt spid="1049744">
                                            <p:txEl>
                                              <p:charRg st="180" end="208"/>
                                            </p:txEl>
                                          </p:spTgt>
                                        </p:tgtEl>
                                        <p:attrNameLst>
                                          <p:attrName>style.visibility</p:attrName>
                                        </p:attrNameLst>
                                      </p:cBhvr>
                                      <p:to>
                                        <p:strVal val="visible"/>
                                      </p:to>
                                    </p:set>
                                    <p:animEffect transition="in" filter="blinds(horizontal)">
                                      <p:cBhvr>
                                        <p:cTn dur="500" id="45"/>
                                        <p:tgtEl>
                                          <p:spTgt spid="1049744">
                                            <p:txEl>
                                              <p:charRg st="180" end="208"/>
                                            </p:txEl>
                                          </p:spTgt>
                                        </p:tgtEl>
                                      </p:cBhvr>
                                    </p:animEffect>
                                  </p:childTnLst>
                                </p:cTn>
                              </p:par>
                            </p:childTnLst>
                          </p:cTn>
                        </p:par>
                      </p:childTnLst>
                    </p:cTn>
                  </p:par>
                  <p:par>
                    <p:cTn fill="hold" id="46" nodeType="clickPar">
                      <p:stCondLst>
                        <p:cond delay="indefinite"/>
                      </p:stCondLst>
                      <p:childTnLst>
                        <p:par>
                          <p:cTn fill="hold" id="47" nodeType="withGroup">
                            <p:stCondLst>
                              <p:cond delay="0"/>
                            </p:stCondLst>
                            <p:childTnLst>
                              <p:par>
                                <p:cTn fill="hold" id="48" nodeType="clickEffect" presetClass="entr" presetID="3" presetSubtype="10">
                                  <p:stCondLst>
                                    <p:cond delay="0"/>
                                  </p:stCondLst>
                                  <p:childTnLst>
                                    <p:set>
                                      <p:cBhvr>
                                        <p:cTn dur="1" fill="hold" id="49">
                                          <p:stCondLst>
                                            <p:cond delay="0"/>
                                          </p:stCondLst>
                                        </p:cTn>
                                        <p:tgtEl>
                                          <p:spTgt spid="1049744">
                                            <p:txEl>
                                              <p:charRg st="208" end="214"/>
                                            </p:txEl>
                                          </p:spTgt>
                                        </p:tgtEl>
                                        <p:attrNameLst>
                                          <p:attrName>style.visibility</p:attrName>
                                        </p:attrNameLst>
                                      </p:cBhvr>
                                      <p:to>
                                        <p:strVal val="visible"/>
                                      </p:to>
                                    </p:set>
                                    <p:animEffect transition="in" filter="blinds(horizontal)">
                                      <p:cBhvr>
                                        <p:cTn dur="500" id="50"/>
                                        <p:tgtEl>
                                          <p:spTgt spid="1049744">
                                            <p:txEl>
                                              <p:charRg st="208" end="214"/>
                                            </p:txEl>
                                          </p:spTgt>
                                        </p:tgtEl>
                                      </p:cBhvr>
                                    </p:animEffect>
                                  </p:childTnLst>
                                </p:cTn>
                              </p:par>
                              <p:par>
                                <p:cTn fill="hold" id="51" nodeType="withEffect" presetClass="entr" presetID="3" presetSubtype="10">
                                  <p:stCondLst>
                                    <p:cond delay="0"/>
                                  </p:stCondLst>
                                  <p:childTnLst>
                                    <p:set>
                                      <p:cBhvr>
                                        <p:cTn dur="1" fill="hold" id="52">
                                          <p:stCondLst>
                                            <p:cond delay="0"/>
                                          </p:stCondLst>
                                        </p:cTn>
                                        <p:tgtEl>
                                          <p:spTgt spid="1049744">
                                            <p:txEl>
                                              <p:charRg st="214" end="231"/>
                                            </p:txEl>
                                          </p:spTgt>
                                        </p:tgtEl>
                                        <p:attrNameLst>
                                          <p:attrName>style.visibility</p:attrName>
                                        </p:attrNameLst>
                                      </p:cBhvr>
                                      <p:to>
                                        <p:strVal val="visible"/>
                                      </p:to>
                                    </p:set>
                                    <p:animEffect transition="in" filter="blinds(horizontal)">
                                      <p:cBhvr>
                                        <p:cTn dur="500" id="53"/>
                                        <p:tgtEl>
                                          <p:spTgt spid="1049744">
                                            <p:txEl>
                                              <p:charRg st="214" end="231"/>
                                            </p:txEl>
                                          </p:spTgt>
                                        </p:tgtEl>
                                      </p:cBhvr>
                                    </p:animEffect>
                                  </p:childTnLst>
                                </p:cTn>
                              </p:par>
                            </p:childTnLst>
                          </p:cTn>
                        </p:par>
                      </p:childTnLst>
                    </p:cTn>
                  </p:par>
                  <p:par>
                    <p:cTn fill="hold" id="54" nodeType="clickPar">
                      <p:stCondLst>
                        <p:cond delay="indefinite"/>
                      </p:stCondLst>
                      <p:childTnLst>
                        <p:par>
                          <p:cTn fill="hold" id="55" nodeType="withGroup">
                            <p:stCondLst>
                              <p:cond delay="0"/>
                            </p:stCondLst>
                            <p:childTnLst>
                              <p:par>
                                <p:cTn fill="hold" id="56" nodeType="clickEffect" presetClass="entr" presetID="3" presetSubtype="10">
                                  <p:stCondLst>
                                    <p:cond delay="0"/>
                                  </p:stCondLst>
                                  <p:childTnLst>
                                    <p:set>
                                      <p:cBhvr>
                                        <p:cTn dur="1" fill="hold" id="57">
                                          <p:stCondLst>
                                            <p:cond delay="0"/>
                                          </p:stCondLst>
                                        </p:cTn>
                                        <p:tgtEl>
                                          <p:spTgt spid="1049744">
                                            <p:txEl>
                                              <p:charRg st="231" end="258"/>
                                            </p:txEl>
                                          </p:spTgt>
                                        </p:tgtEl>
                                        <p:attrNameLst>
                                          <p:attrName>style.visibility</p:attrName>
                                        </p:attrNameLst>
                                      </p:cBhvr>
                                      <p:to>
                                        <p:strVal val="visible"/>
                                      </p:to>
                                    </p:set>
                                    <p:animEffect transition="in" filter="blinds(horizontal)">
                                      <p:cBhvr>
                                        <p:cTn dur="500" id="58"/>
                                        <p:tgtEl>
                                          <p:spTgt spid="1049744">
                                            <p:txEl>
                                              <p:charRg st="231" end="258"/>
                                            </p:txEl>
                                          </p:spTgt>
                                        </p:tgtEl>
                                      </p:cBhvr>
                                    </p:animEffect>
                                  </p:childTnLst>
                                </p:cTn>
                              </p:par>
                            </p:childTnLst>
                          </p:cTn>
                        </p:par>
                      </p:childTnLst>
                    </p:cTn>
                  </p:par>
                  <p:par>
                    <p:cTn fill="hold" id="59" nodeType="clickPar">
                      <p:stCondLst>
                        <p:cond delay="indefinite"/>
                      </p:stCondLst>
                      <p:childTnLst>
                        <p:par>
                          <p:cTn fill="hold" id="60" nodeType="withGroup">
                            <p:stCondLst>
                              <p:cond delay="0"/>
                            </p:stCondLst>
                            <p:childTnLst>
                              <p:par>
                                <p:cTn fill="hold" id="61" nodeType="clickEffect" presetClass="entr" presetID="3" presetSubtype="10">
                                  <p:stCondLst>
                                    <p:cond delay="0"/>
                                  </p:stCondLst>
                                  <p:childTnLst>
                                    <p:set>
                                      <p:cBhvr>
                                        <p:cTn dur="1" fill="hold" id="62">
                                          <p:stCondLst>
                                            <p:cond delay="0"/>
                                          </p:stCondLst>
                                        </p:cTn>
                                        <p:tgtEl>
                                          <p:spTgt spid="1049744">
                                            <p:txEl>
                                              <p:charRg st="258" end="280"/>
                                            </p:txEl>
                                          </p:spTgt>
                                        </p:tgtEl>
                                        <p:attrNameLst>
                                          <p:attrName>style.visibility</p:attrName>
                                        </p:attrNameLst>
                                      </p:cBhvr>
                                      <p:to>
                                        <p:strVal val="visible"/>
                                      </p:to>
                                    </p:set>
                                    <p:animEffect transition="in" filter="blinds(horizontal)">
                                      <p:cBhvr>
                                        <p:cTn dur="500" id="63"/>
                                        <p:tgtEl>
                                          <p:spTgt spid="1049744">
                                            <p:txEl>
                                              <p:charRg st="258" end="280"/>
                                            </p:txEl>
                                          </p:spTgt>
                                        </p:tgtEl>
                                      </p:cBhvr>
                                    </p:animEffect>
                                  </p:childTnLst>
                                </p:cTn>
                              </p:par>
                            </p:childTnLst>
                          </p:cTn>
                        </p:par>
                      </p:childTnLst>
                    </p:cTn>
                  </p:par>
                  <p:par>
                    <p:cTn fill="hold" id="64" nodeType="clickPar">
                      <p:stCondLst>
                        <p:cond delay="indefinite"/>
                      </p:stCondLst>
                      <p:childTnLst>
                        <p:par>
                          <p:cTn fill="hold" id="65" nodeType="withGroup">
                            <p:stCondLst>
                              <p:cond delay="0"/>
                            </p:stCondLst>
                            <p:childTnLst>
                              <p:par>
                                <p:cTn fill="hold" grpId="0" id="66" nodeType="clickEffect" presetClass="entr" presetID="3" presetSubtype="10">
                                  <p:stCondLst>
                                    <p:cond delay="0"/>
                                  </p:stCondLst>
                                  <p:childTnLst>
                                    <p:set>
                                      <p:cBhvr>
                                        <p:cTn dur="1" fill="hold" id="67">
                                          <p:stCondLst>
                                            <p:cond delay="0"/>
                                          </p:stCondLst>
                                        </p:cTn>
                                        <p:tgtEl>
                                          <p:spTgt spid="1049745"/>
                                        </p:tgtEl>
                                        <p:attrNameLst>
                                          <p:attrName>style.visibility</p:attrName>
                                        </p:attrNameLst>
                                      </p:cBhvr>
                                      <p:to>
                                        <p:strVal val="visible"/>
                                      </p:to>
                                    </p:set>
                                    <p:animEffect transition="in" filter="blinds(horizontal)">
                                      <p:cBhvr>
                                        <p:cTn dur="500" id="68"/>
                                        <p:tgtEl>
                                          <p:spTgt spid="1049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45" grpId="0" uiExpand="0" build="whole"/>
    </p:bldLst>
  </p:timing>
</p:sld>
</file>

<file path=ppt/slides/slide188.xml><?xml version="1.0" encoding="utf-8"?>
<p:sld xmlns:a="http://schemas.openxmlformats.org/drawingml/2006/main" xmlns:r="http://schemas.openxmlformats.org/officeDocument/2006/relationships" xmlns:p="http://schemas.openxmlformats.org/presentationml/2006/main" showMasterSp="1">
  <p:cSld>
    <p:spTree>
      <p:nvGrpSpPr>
        <p:cNvPr id="437" name=""/>
        <p:cNvGrpSpPr/>
        <p:nvPr/>
      </p:nvGrpSpPr>
      <p:grpSpPr>
        <a:xfrm rot="0">
          <a:off x="0" y="0"/>
          <a:ext cx="0" cy="0"/>
          <a:chOff x="0" y="0"/>
          <a:chExt cx="0" cy="0"/>
        </a:xfrm>
      </p:grpSpPr>
      <p:sp>
        <p:nvSpPr>
          <p:cNvPr id="1049748" name="标题 402433"/>
          <p:cNvSpPr/>
          <p:nvPr>
            <p:ph type="title" sz="full" idx="0"/>
          </p:nvPr>
        </p:nvSpPr>
        <p:spPr>
          <a:xfrm rot="0">
            <a:off x="1068387" y="242887"/>
            <a:ext cx="7793037" cy="5762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sz="4000" lang="en-US"/>
              <a:t>6.6 </a:t>
            </a:r>
            <a:r>
              <a:rPr altLang="en-US" sz="4000" lang="zh-CN"/>
              <a:t>曲线拟合</a:t>
            </a:r>
          </a:p>
        </p:txBody>
      </p:sp>
      <p:sp>
        <p:nvSpPr>
          <p:cNvPr id="1049749" name="文本占位符 402434"/>
          <p:cNvSpPr/>
          <p:nvPr>
            <p:ph type="body" sz="full" idx="1"/>
          </p:nvPr>
        </p:nvSpPr>
        <p:spPr>
          <a:xfrm rot="0">
            <a:off x="611187" y="1268412"/>
            <a:ext cx="8280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sz="2000" lang="en-US"/>
              <a:t>    </a:t>
            </a:r>
            <a:r>
              <a:rPr altLang="en-US" sz="2000" lang="zh-CN"/>
              <a:t>数值插值要求逼近函数在采样点与被逼近函数相等，但由于测量</a:t>
            </a:r>
          </a:p>
          <a:p>
            <a:pPr eaLnBrk="1" hangingPunct="1" latinLnBrk="1" lvl="0">
              <a:buNone/>
            </a:pPr>
            <a:r>
              <a:rPr altLang="en-US" sz="2000" lang="zh-CN"/>
              <a:t>误差，所获得的数据不一定准确，如果强求逼近显然不够合理。</a:t>
            </a:r>
          </a:p>
          <a:p>
            <a:pPr eaLnBrk="1" hangingPunct="1" latinLnBrk="1" lvl="0">
              <a:buNone/>
            </a:pPr>
            <a:r>
              <a:rPr altLang="en-US" sz="2000" lang="zh-CN"/>
              <a:t>曲线拟合不要求逼近函数通过各采样点，但要尽量的接近这些点，使</a:t>
            </a:r>
          </a:p>
          <a:p>
            <a:pPr eaLnBrk="1" hangingPunct="1" latinLnBrk="1" lvl="0">
              <a:buNone/>
            </a:pPr>
            <a:r>
              <a:rPr altLang="en-US" sz="2000" lang="zh-CN"/>
              <a:t>误差在某种意义上达到最小。</a:t>
            </a:r>
          </a:p>
          <a:p>
            <a:pPr eaLnBrk="1" hangingPunct="1" latinLnBrk="1" lvl="0">
              <a:buNone/>
            </a:pPr>
            <a:r>
              <a:rPr altLang="en-US" sz="2000" lang="zh-CN">
                <a:solidFill>
                  <a:srgbClr val="0000FF"/>
                </a:solidFill>
              </a:rPr>
              <a:t>曲线拟合的实现：</a:t>
            </a:r>
          </a:p>
          <a:p>
            <a:pPr eaLnBrk="1" hangingPunct="1" latinLnBrk="1" lvl="0">
              <a:buNone/>
            </a:pPr>
            <a:r>
              <a:rPr altLang="zh-CN" sz="2000" lang="en-US"/>
              <a:t>在matlab</a:t>
            </a:r>
            <a:r>
              <a:rPr altLang="en-US" sz="2000" lang="zh-CN"/>
              <a:t>中，用</a:t>
            </a:r>
            <a:r>
              <a:rPr altLang="zh-CN" sz="2000" lang="en-US"/>
              <a:t>polyfit</a:t>
            </a:r>
            <a:r>
              <a:rPr altLang="en-US" sz="2000" lang="zh-CN"/>
              <a:t>函数来求得最小二乘拟合多项式的系数，再用</a:t>
            </a:r>
          </a:p>
          <a:p>
            <a:pPr eaLnBrk="1" hangingPunct="1" latinLnBrk="1" lvl="0">
              <a:buNone/>
            </a:pPr>
            <a:r>
              <a:rPr altLang="zh-CN" sz="2000" lang="en-US"/>
              <a:t>polyval</a:t>
            </a:r>
            <a:r>
              <a:rPr altLang="en-US" sz="2000" lang="zh-CN"/>
              <a:t>函数按所得的多项式计算所给出点上的函数近似值。</a:t>
            </a:r>
          </a:p>
          <a:p>
            <a:pPr eaLnBrk="1" hangingPunct="1" latinLnBrk="1" lvl="0">
              <a:buNone/>
            </a:pPr>
            <a:r>
              <a:rPr altLang="en-US" sz="2000" lang="zh-CN"/>
              <a:t> </a:t>
            </a:r>
            <a:r>
              <a:rPr altLang="zh-CN" sz="2000" lang="en-US"/>
              <a:t>polyfit</a:t>
            </a:r>
            <a:r>
              <a:rPr altLang="en-US" sz="2000" lang="zh-CN"/>
              <a:t>函数的调用格式为：</a:t>
            </a:r>
          </a:p>
          <a:p>
            <a:pPr eaLnBrk="1" hangingPunct="1" latinLnBrk="1" lvl="0">
              <a:buNone/>
            </a:pPr>
            <a:r>
              <a:rPr altLang="zh-CN" sz="2000" lang="en-US">
                <a:solidFill>
                  <a:schemeClr val="hlink"/>
                </a:solidFill>
              </a:rPr>
              <a:t>[P,S] = polyfit(X,Y,m)</a:t>
            </a:r>
          </a:p>
          <a:p>
            <a:pPr eaLnBrk="1" hangingPunct="1" latinLnBrk="1" lvl="0">
              <a:buNone/>
            </a:pPr>
            <a:r>
              <a:rPr altLang="en-US" sz="2000" lang="zh-CN"/>
              <a:t> 函数根据采样点</a:t>
            </a:r>
            <a:r>
              <a:rPr altLang="zh-CN" sz="2000" lang="en-US"/>
              <a:t>X</a:t>
            </a:r>
            <a:r>
              <a:rPr altLang="en-US" sz="2000" lang="zh-CN"/>
              <a:t>和采样点函数值</a:t>
            </a:r>
            <a:r>
              <a:rPr altLang="zh-CN" sz="2000" lang="en-US"/>
              <a:t>Y</a:t>
            </a:r>
            <a:r>
              <a:rPr altLang="en-US" sz="2000" lang="zh-CN"/>
              <a:t>，产生一个</a:t>
            </a:r>
            <a:r>
              <a:rPr altLang="zh-CN" sz="2000" lang="en-US"/>
              <a:t>m</a:t>
            </a:r>
            <a:r>
              <a:rPr altLang="en-US" sz="2000" lang="zh-CN"/>
              <a:t>次多项式</a:t>
            </a:r>
            <a:r>
              <a:rPr altLang="zh-CN" sz="2000" lang="en-US"/>
              <a:t>P</a:t>
            </a:r>
            <a:r>
              <a:rPr altLang="en-US" sz="2000" lang="zh-CN"/>
              <a:t>及其在采样</a:t>
            </a:r>
          </a:p>
          <a:p>
            <a:pPr eaLnBrk="1" hangingPunct="1" latinLnBrk="1" lvl="0">
              <a:buNone/>
            </a:pPr>
            <a:r>
              <a:rPr altLang="en-US" sz="2000" lang="zh-CN"/>
              <a:t>点的误差向量</a:t>
            </a:r>
            <a:r>
              <a:rPr altLang="zh-CN" sz="2000" lang="en-US"/>
              <a:t>S</a:t>
            </a:r>
            <a:r>
              <a:rPr altLang="en-US" sz="2000" lang="zh-CN"/>
              <a:t>。其中</a:t>
            </a:r>
            <a:r>
              <a:rPr altLang="zh-CN" sz="2000" lang="en-US"/>
              <a:t>X</a:t>
            </a:r>
            <a:r>
              <a:rPr altLang="en-US" sz="2000" lang="zh-CN"/>
              <a:t>、</a:t>
            </a:r>
            <a:r>
              <a:rPr altLang="zh-CN" sz="2000" lang="en-US"/>
              <a:t>Y</a:t>
            </a:r>
            <a:r>
              <a:rPr altLang="en-US" sz="2000" lang="zh-CN"/>
              <a:t>是两个等长的向量，</a:t>
            </a:r>
            <a:r>
              <a:rPr altLang="zh-CN" sz="2000" lang="en-US"/>
              <a:t>P</a:t>
            </a:r>
            <a:r>
              <a:rPr altLang="en-US" sz="2000" lang="zh-CN"/>
              <a:t>是一个长度为</a:t>
            </a:r>
            <a:r>
              <a:rPr altLang="zh-CN" sz="2000" lang="en-US"/>
              <a:t>m+1</a:t>
            </a:r>
            <a:r>
              <a:rPr altLang="en-US" sz="2000" lang="zh-CN"/>
              <a:t>的</a:t>
            </a:r>
          </a:p>
          <a:p>
            <a:pPr eaLnBrk="1" hangingPunct="1" latinLnBrk="1" lvl="0">
              <a:buNone/>
            </a:pPr>
            <a:r>
              <a:rPr altLang="en-US" sz="2000" lang="zh-CN"/>
              <a:t>向量，</a:t>
            </a:r>
            <a:r>
              <a:rPr altLang="zh-CN" sz="2000" lang="en-US"/>
              <a:t>P</a:t>
            </a:r>
            <a:r>
              <a:rPr altLang="en-US" sz="2000" lang="zh-CN"/>
              <a:t>的元素是多项式系数。</a:t>
            </a:r>
          </a:p>
          <a:p>
            <a:pPr eaLnBrk="1" hangingPunct="1" latinLnBrk="1" lvl="0">
              <a:buNone/>
            </a:pPr>
            <a:r>
              <a:rPr altLang="zh-CN" sz="2000" lang="en-US"/>
              <a:t>polyval</a:t>
            </a:r>
            <a:r>
              <a:rPr altLang="en-US" sz="2000" lang="zh-CN"/>
              <a:t>函数的功能是按多项式的系数计算</a:t>
            </a:r>
            <a:r>
              <a:rPr altLang="zh-CN" sz="2000" lang="en-US"/>
              <a:t>x</a:t>
            </a:r>
            <a:r>
              <a:rPr altLang="en-US" sz="2000" lang="zh-CN"/>
              <a:t>点多项式的值。</a:t>
            </a:r>
          </a:p>
        </p:txBody>
      </p:sp>
      <p:sp>
        <p:nvSpPr>
          <p:cNvPr id="1049750"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2000" lang="zh-CN">
                <a:solidFill>
                  <a:schemeClr val="accent2"/>
                </a:solidFill>
                <a:ea typeface="宋体" pitchFamily="2" charset="-122"/>
              </a:rPr>
              <a:t> </a:t>
            </a:r>
            <a:fld id="{566ABCEB-ACFC-4714-9973-3DA970169C29}" type="datetime1">
              <a:rPr altLang="en-US" sz="2000" lang="zh-CN">
                <a:solidFill>
                  <a:srgbClr val="45516B"/>
                </a:solidFill>
                <a:ea typeface="宋体" pitchFamily="2" charset="-122"/>
              </a:rPr>
              <a:pPr eaLnBrk="1" hangingPunct="1" latinLnBrk="1" lvl="0">
                <a:spcBef>
                  <a:spcPct val="20000"/>
                </a:spcBef>
                <a:buNone/>
              </a:pPr>
              <a:t>2021/9/8</a:t>
            </a:fld>
            <a:endParaRPr altLang="en-US" sz="2000" lang="zh-CN">
              <a:solidFill>
                <a:srgbClr val="45516B"/>
              </a:solidFill>
              <a:ea typeface="宋体" pitchFamily="2" charset="-122"/>
            </a:endParaRPr>
          </a:p>
        </p:txBody>
      </p:sp>
      <p:sp>
        <p:nvSpPr>
          <p:cNvPr id="1049751"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2000" lang="zh-CN">
                <a:solidFill>
                  <a:srgbClr val="45516B"/>
                </a:solidFill>
                <a:latin typeface="Arial" pitchFamily="34" charset="0"/>
              </a:rPr>
              <a:pPr algn="r" eaLnBrk="1" hangingPunct="1" indent="0" latinLnBrk="1" lvl="0" marL="0">
                <a:buFont typeface="Arial" pitchFamily="34" charset="0"/>
                <a:buNone/>
              </a:pPr>
              <a:t>188</a:t>
            </a:fld>
            <a:r>
              <a:rPr altLang="zh-CN" sz="20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749">
                                            <p:txEl>
                                              <p:charRg st="62" end="93"/>
                                            </p:txEl>
                                          </p:spTgt>
                                        </p:tgtEl>
                                        <p:attrNameLst>
                                          <p:attrName>style.visibility</p:attrName>
                                        </p:attrNameLst>
                                      </p:cBhvr>
                                      <p:to>
                                        <p:strVal val="visible"/>
                                      </p:to>
                                    </p:set>
                                    <p:animEffect transition="in" filter="blinds(horizontal)">
                                      <p:cBhvr>
                                        <p:cTn dur="500" id="7"/>
                                        <p:tgtEl>
                                          <p:spTgt spid="1049749">
                                            <p:txEl>
                                              <p:charRg st="62" end="93"/>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749">
                                            <p:txEl>
                                              <p:charRg st="93" end="107"/>
                                            </p:txEl>
                                          </p:spTgt>
                                        </p:tgtEl>
                                        <p:attrNameLst>
                                          <p:attrName>style.visibility</p:attrName>
                                        </p:attrNameLst>
                                      </p:cBhvr>
                                      <p:to>
                                        <p:strVal val="visible"/>
                                      </p:to>
                                    </p:set>
                                    <p:animEffect transition="in" filter="blinds(horizontal)">
                                      <p:cBhvr>
                                        <p:cTn dur="500" id="10"/>
                                        <p:tgtEl>
                                          <p:spTgt spid="1049749">
                                            <p:txEl>
                                              <p:charRg st="93" end="107"/>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1049749">
                                            <p:txEl>
                                              <p:charRg st="107" end="116"/>
                                            </p:txEl>
                                          </p:spTgt>
                                        </p:tgtEl>
                                        <p:attrNameLst>
                                          <p:attrName>style.visibility</p:attrName>
                                        </p:attrNameLst>
                                      </p:cBhvr>
                                      <p:to>
                                        <p:strVal val="visible"/>
                                      </p:to>
                                    </p:set>
                                    <p:animEffect transition="in" filter="blinds(horizontal)">
                                      <p:cBhvr>
                                        <p:cTn dur="500" id="15"/>
                                        <p:tgtEl>
                                          <p:spTgt spid="1049749">
                                            <p:txEl>
                                              <p:charRg st="107" end="116"/>
                                            </p:txEl>
                                          </p:spTgt>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3" presetSubtype="10">
                                  <p:stCondLst>
                                    <p:cond delay="0"/>
                                  </p:stCondLst>
                                  <p:childTnLst>
                                    <p:set>
                                      <p:cBhvr>
                                        <p:cTn dur="1" fill="hold" id="19">
                                          <p:stCondLst>
                                            <p:cond delay="0"/>
                                          </p:stCondLst>
                                        </p:cTn>
                                        <p:tgtEl>
                                          <p:spTgt spid="1049749">
                                            <p:txEl>
                                              <p:charRg st="116" end="154"/>
                                            </p:txEl>
                                          </p:spTgt>
                                        </p:tgtEl>
                                        <p:attrNameLst>
                                          <p:attrName>style.visibility</p:attrName>
                                        </p:attrNameLst>
                                      </p:cBhvr>
                                      <p:to>
                                        <p:strVal val="visible"/>
                                      </p:to>
                                    </p:set>
                                    <p:animEffect transition="in" filter="blinds(horizontal)">
                                      <p:cBhvr>
                                        <p:cTn dur="500" id="20"/>
                                        <p:tgtEl>
                                          <p:spTgt spid="1049749">
                                            <p:txEl>
                                              <p:charRg st="116" end="154"/>
                                            </p:txEl>
                                          </p:spTgt>
                                        </p:tgtEl>
                                      </p:cBhvr>
                                    </p:animEffect>
                                  </p:childTnLst>
                                </p:cTn>
                              </p:par>
                              <p:par>
                                <p:cTn fill="hold" id="21" nodeType="withEffect" presetClass="entr" presetID="3" presetSubtype="10">
                                  <p:stCondLst>
                                    <p:cond delay="0"/>
                                  </p:stCondLst>
                                  <p:childTnLst>
                                    <p:set>
                                      <p:cBhvr>
                                        <p:cTn dur="1" fill="hold" id="22">
                                          <p:stCondLst>
                                            <p:cond delay="0"/>
                                          </p:stCondLst>
                                        </p:cTn>
                                        <p:tgtEl>
                                          <p:spTgt spid="1049749">
                                            <p:txEl>
                                              <p:charRg st="154" end="185"/>
                                            </p:txEl>
                                          </p:spTgt>
                                        </p:tgtEl>
                                        <p:attrNameLst>
                                          <p:attrName>style.visibility</p:attrName>
                                        </p:attrNameLst>
                                      </p:cBhvr>
                                      <p:to>
                                        <p:strVal val="visible"/>
                                      </p:to>
                                    </p:set>
                                    <p:animEffect transition="in" filter="blinds(horizontal)">
                                      <p:cBhvr>
                                        <p:cTn dur="500" id="23"/>
                                        <p:tgtEl>
                                          <p:spTgt spid="1049749">
                                            <p:txEl>
                                              <p:charRg st="154" end="185"/>
                                            </p:txEl>
                                          </p:spTgt>
                                        </p:tgtEl>
                                      </p:cBhvr>
                                    </p:animEffect>
                                  </p:childTnLst>
                                </p:cTn>
                              </p:par>
                            </p:childTnLst>
                          </p:cTn>
                        </p:par>
                      </p:childTnLst>
                    </p:cTn>
                  </p:par>
                  <p:par>
                    <p:cTn fill="hold" id="24" nodeType="clickPar">
                      <p:stCondLst>
                        <p:cond delay="indefinite"/>
                      </p:stCondLst>
                      <p:childTnLst>
                        <p:par>
                          <p:cTn fill="hold" id="25" nodeType="withGroup">
                            <p:stCondLst>
                              <p:cond delay="0"/>
                            </p:stCondLst>
                            <p:childTnLst>
                              <p:par>
                                <p:cTn fill="hold" id="26" nodeType="clickEffect" presetClass="entr" presetID="3" presetSubtype="10">
                                  <p:stCondLst>
                                    <p:cond delay="0"/>
                                  </p:stCondLst>
                                  <p:childTnLst>
                                    <p:set>
                                      <p:cBhvr>
                                        <p:cTn dur="1" fill="hold" id="27">
                                          <p:stCondLst>
                                            <p:cond delay="0"/>
                                          </p:stCondLst>
                                        </p:cTn>
                                        <p:tgtEl>
                                          <p:spTgt spid="1049749">
                                            <p:txEl>
                                              <p:charRg st="185" end="203"/>
                                            </p:txEl>
                                          </p:spTgt>
                                        </p:tgtEl>
                                        <p:attrNameLst>
                                          <p:attrName>style.visibility</p:attrName>
                                        </p:attrNameLst>
                                      </p:cBhvr>
                                      <p:to>
                                        <p:strVal val="visible"/>
                                      </p:to>
                                    </p:set>
                                    <p:animEffect transition="in" filter="blinds(horizontal)">
                                      <p:cBhvr>
                                        <p:cTn dur="500" id="28"/>
                                        <p:tgtEl>
                                          <p:spTgt spid="1049749">
                                            <p:txEl>
                                              <p:charRg st="185" end="203"/>
                                            </p:txEl>
                                          </p:spTgt>
                                        </p:tgtEl>
                                      </p:cBhvr>
                                    </p:animEffect>
                                  </p:childTnLst>
                                </p:cTn>
                              </p:par>
                            </p:childTnLst>
                          </p:cTn>
                        </p:par>
                      </p:childTnLst>
                    </p:cTn>
                  </p:par>
                  <p:par>
                    <p:cTn fill="hold" id="29" nodeType="clickPar">
                      <p:stCondLst>
                        <p:cond delay="indefinite"/>
                      </p:stCondLst>
                      <p:childTnLst>
                        <p:par>
                          <p:cTn fill="hold" id="30" nodeType="withGroup">
                            <p:stCondLst>
                              <p:cond delay="0"/>
                            </p:stCondLst>
                            <p:childTnLst>
                              <p:par>
                                <p:cTn fill="hold" id="31" nodeType="clickEffect" presetClass="entr" presetID="3" presetSubtype="10">
                                  <p:stCondLst>
                                    <p:cond delay="0"/>
                                  </p:stCondLst>
                                  <p:childTnLst>
                                    <p:set>
                                      <p:cBhvr>
                                        <p:cTn dur="1" fill="hold" id="32">
                                          <p:stCondLst>
                                            <p:cond delay="0"/>
                                          </p:stCondLst>
                                        </p:cTn>
                                        <p:tgtEl>
                                          <p:spTgt spid="1049749">
                                            <p:txEl>
                                              <p:charRg st="203" end="226"/>
                                            </p:txEl>
                                          </p:spTgt>
                                        </p:tgtEl>
                                        <p:attrNameLst>
                                          <p:attrName>style.visibility</p:attrName>
                                        </p:attrNameLst>
                                      </p:cBhvr>
                                      <p:to>
                                        <p:strVal val="visible"/>
                                      </p:to>
                                    </p:set>
                                    <p:animEffect transition="in" filter="blinds(horizontal)">
                                      <p:cBhvr>
                                        <p:cTn dur="500" id="33"/>
                                        <p:tgtEl>
                                          <p:spTgt spid="1049749">
                                            <p:txEl>
                                              <p:charRg st="203" end="226"/>
                                            </p:txEl>
                                          </p:spTgt>
                                        </p:tgtEl>
                                      </p:cBhvr>
                                    </p:animEffect>
                                  </p:childTnLst>
                                </p:cTn>
                              </p:par>
                            </p:childTnLst>
                          </p:cTn>
                        </p:par>
                      </p:childTnLst>
                    </p:cTn>
                  </p:par>
                  <p:par>
                    <p:cTn fill="hold" id="34" nodeType="clickPar">
                      <p:stCondLst>
                        <p:cond delay="indefinite"/>
                      </p:stCondLst>
                      <p:childTnLst>
                        <p:par>
                          <p:cTn fill="hold" id="35" nodeType="withGroup">
                            <p:stCondLst>
                              <p:cond delay="0"/>
                            </p:stCondLst>
                            <p:childTnLst>
                              <p:par>
                                <p:cTn fill="hold" id="36" nodeType="clickEffect" presetClass="entr" presetID="3" presetSubtype="10">
                                  <p:stCondLst>
                                    <p:cond delay="0"/>
                                  </p:stCondLst>
                                  <p:childTnLst>
                                    <p:set>
                                      <p:cBhvr>
                                        <p:cTn dur="1" fill="hold" id="37">
                                          <p:stCondLst>
                                            <p:cond delay="0"/>
                                          </p:stCondLst>
                                        </p:cTn>
                                        <p:tgtEl>
                                          <p:spTgt spid="1049749">
                                            <p:txEl>
                                              <p:charRg st="226" end="260"/>
                                            </p:txEl>
                                          </p:spTgt>
                                        </p:tgtEl>
                                        <p:attrNameLst>
                                          <p:attrName>style.visibility</p:attrName>
                                        </p:attrNameLst>
                                      </p:cBhvr>
                                      <p:to>
                                        <p:strVal val="visible"/>
                                      </p:to>
                                    </p:set>
                                    <p:animEffect transition="in" filter="blinds(horizontal)">
                                      <p:cBhvr>
                                        <p:cTn dur="500" id="38"/>
                                        <p:tgtEl>
                                          <p:spTgt spid="1049749">
                                            <p:txEl>
                                              <p:charRg st="226" end="260"/>
                                            </p:txEl>
                                          </p:spTgt>
                                        </p:tgtEl>
                                      </p:cBhvr>
                                    </p:animEffect>
                                  </p:childTnLst>
                                </p:cTn>
                              </p:par>
                              <p:par>
                                <p:cTn fill="hold" id="39" nodeType="withEffect" presetClass="entr" presetID="3" presetSubtype="10">
                                  <p:stCondLst>
                                    <p:cond delay="0"/>
                                  </p:stCondLst>
                                  <p:childTnLst>
                                    <p:set>
                                      <p:cBhvr>
                                        <p:cTn dur="1" fill="hold" id="40">
                                          <p:stCondLst>
                                            <p:cond delay="0"/>
                                          </p:stCondLst>
                                        </p:cTn>
                                        <p:tgtEl>
                                          <p:spTgt spid="1049749">
                                            <p:txEl>
                                              <p:charRg st="260" end="294"/>
                                            </p:txEl>
                                          </p:spTgt>
                                        </p:tgtEl>
                                        <p:attrNameLst>
                                          <p:attrName>style.visibility</p:attrName>
                                        </p:attrNameLst>
                                      </p:cBhvr>
                                      <p:to>
                                        <p:strVal val="visible"/>
                                      </p:to>
                                    </p:set>
                                    <p:animEffect transition="in" filter="blinds(horizontal)">
                                      <p:cBhvr>
                                        <p:cTn dur="500" id="41"/>
                                        <p:tgtEl>
                                          <p:spTgt spid="1049749">
                                            <p:txEl>
                                              <p:charRg st="260" end="294"/>
                                            </p:txEl>
                                          </p:spTgt>
                                        </p:tgtEl>
                                      </p:cBhvr>
                                    </p:animEffect>
                                  </p:childTnLst>
                                </p:cTn>
                              </p:par>
                              <p:par>
                                <p:cTn fill="hold" id="42" nodeType="withEffect" presetClass="entr" presetID="3" presetSubtype="10">
                                  <p:stCondLst>
                                    <p:cond delay="0"/>
                                  </p:stCondLst>
                                  <p:childTnLst>
                                    <p:set>
                                      <p:cBhvr>
                                        <p:cTn dur="1" fill="hold" id="43">
                                          <p:stCondLst>
                                            <p:cond delay="0"/>
                                          </p:stCondLst>
                                        </p:cTn>
                                        <p:tgtEl>
                                          <p:spTgt spid="1049749">
                                            <p:txEl>
                                              <p:charRg st="294" end="309"/>
                                            </p:txEl>
                                          </p:spTgt>
                                        </p:tgtEl>
                                        <p:attrNameLst>
                                          <p:attrName>style.visibility</p:attrName>
                                        </p:attrNameLst>
                                      </p:cBhvr>
                                      <p:to>
                                        <p:strVal val="visible"/>
                                      </p:to>
                                    </p:set>
                                    <p:animEffect transition="in" filter="blinds(horizontal)">
                                      <p:cBhvr>
                                        <p:cTn dur="500" id="44"/>
                                        <p:tgtEl>
                                          <p:spTgt spid="1049749">
                                            <p:txEl>
                                              <p:charRg st="294" end="309"/>
                                            </p:txEl>
                                          </p:spTgt>
                                        </p:tgtEl>
                                      </p:cBhvr>
                                    </p:animEffect>
                                  </p:childTnLst>
                                </p:cTn>
                              </p:par>
                            </p:childTnLst>
                          </p:cTn>
                        </p:par>
                      </p:childTnLst>
                    </p:cTn>
                  </p:par>
                  <p:par>
                    <p:cTn fill="hold" id="45" nodeType="clickPar">
                      <p:stCondLst>
                        <p:cond delay="indefinite"/>
                      </p:stCondLst>
                      <p:childTnLst>
                        <p:par>
                          <p:cTn fill="hold" id="46" nodeType="withGroup">
                            <p:stCondLst>
                              <p:cond delay="0"/>
                            </p:stCondLst>
                            <p:childTnLst>
                              <p:par>
                                <p:cTn fill="hold" id="47" nodeType="clickEffect" presetClass="entr" presetID="3" presetSubtype="10">
                                  <p:stCondLst>
                                    <p:cond delay="0"/>
                                  </p:stCondLst>
                                  <p:childTnLst>
                                    <p:set>
                                      <p:cBhvr>
                                        <p:cTn dur="1" fill="hold" id="48">
                                          <p:stCondLst>
                                            <p:cond delay="0"/>
                                          </p:stCondLst>
                                        </p:cTn>
                                        <p:tgtEl>
                                          <p:spTgt spid="1049749">
                                            <p:txEl>
                                              <p:charRg st="309" end="340"/>
                                            </p:txEl>
                                          </p:spTgt>
                                        </p:tgtEl>
                                        <p:attrNameLst>
                                          <p:attrName>style.visibility</p:attrName>
                                        </p:attrNameLst>
                                      </p:cBhvr>
                                      <p:to>
                                        <p:strVal val="visible"/>
                                      </p:to>
                                    </p:set>
                                    <p:animEffect transition="in" filter="blinds(horizontal)">
                                      <p:cBhvr>
                                        <p:cTn dur="500" id="49"/>
                                        <p:tgtEl>
                                          <p:spTgt spid="1049749">
                                            <p:txEl>
                                              <p:charRg st="309" end="3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showMasterSp="1">
  <p:cSld>
    <p:spTree>
      <p:nvGrpSpPr>
        <p:cNvPr id="438" name=""/>
        <p:cNvGrpSpPr/>
        <p:nvPr/>
      </p:nvGrpSpPr>
      <p:grpSpPr>
        <a:xfrm rot="0">
          <a:off x="0" y="0"/>
          <a:ext cx="0" cy="0"/>
          <a:chOff x="0" y="0"/>
          <a:chExt cx="0" cy="0"/>
        </a:xfrm>
      </p:grpSpPr>
      <p:sp>
        <p:nvSpPr>
          <p:cNvPr id="1049752" name="标题 403457"/>
          <p:cNvSpPr/>
          <p:nvPr>
            <p:ph type="title" sz="full" idx="0"/>
          </p:nvPr>
        </p:nvSpPr>
        <p:spPr>
          <a:xfrm rot="0">
            <a:off x="1150937" y="214312"/>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endParaRPr altLang="zh-CN" lang="zh-CN"/>
          </a:p>
        </p:txBody>
      </p:sp>
      <p:sp>
        <p:nvSpPr>
          <p:cNvPr id="1049753" name="文本占位符 403458"/>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sz="2400" lang="zh-CN">
                <a:solidFill>
                  <a:srgbClr val="0000FF"/>
                </a:solidFill>
              </a:rPr>
              <a:t>例：用一个三次多项式在区间</a:t>
            </a:r>
            <a:r>
              <a:rPr altLang="zh-CN" sz="2400" lang="en-US">
                <a:solidFill>
                  <a:srgbClr val="0000FF"/>
                </a:solidFill>
              </a:rPr>
              <a:t>[0,2</a:t>
            </a:r>
            <a:r>
              <a:rPr altLang="zh-CN" sz="2400" lang="el-GR">
                <a:solidFill>
                  <a:srgbClr val="0000FF"/>
                </a:solidFill>
                <a:ea typeface="Times New Roman" pitchFamily="18" charset="0"/>
              </a:rPr>
              <a:t>π</a:t>
            </a:r>
            <a:r>
              <a:rPr altLang="zh-CN" sz="2400" lang="en-US">
                <a:solidFill>
                  <a:srgbClr val="0000FF"/>
                </a:solidFill>
              </a:rPr>
              <a:t>]</a:t>
            </a:r>
            <a:r>
              <a:rPr altLang="en-US" sz="2400" lang="zh-CN">
                <a:solidFill>
                  <a:srgbClr val="0000FF"/>
                </a:solidFill>
              </a:rPr>
              <a:t>内逼近函数</a:t>
            </a:r>
            <a:r>
              <a:rPr altLang="zh-CN" sz="2400" lang="en-US">
                <a:solidFill>
                  <a:srgbClr val="0000FF"/>
                </a:solidFill>
              </a:rPr>
              <a:t>sinx</a:t>
            </a:r>
            <a:r>
              <a:rPr altLang="en-US" sz="2400" lang="zh-CN">
                <a:solidFill>
                  <a:srgbClr val="0000FF"/>
                </a:solidFill>
              </a:rPr>
              <a:t>。</a:t>
            </a:r>
          </a:p>
          <a:p>
            <a:pPr eaLnBrk="1" hangingPunct="1" latinLnBrk="1" lvl="0">
              <a:buNone/>
            </a:pPr>
            <a:r>
              <a:rPr altLang="zh-CN" sz="2400" lang="en-US"/>
              <a:t>    在给定区间内，均匀的选择20</a:t>
            </a:r>
            <a:r>
              <a:rPr altLang="en-US" sz="2400" lang="zh-CN"/>
              <a:t>个采样点，并计算采样点的函数值</a:t>
            </a:r>
          </a:p>
          <a:p>
            <a:pPr eaLnBrk="1" hangingPunct="1" latinLnBrk="1" lvl="0">
              <a:buNone/>
            </a:pPr>
            <a:r>
              <a:rPr altLang="en-US" sz="2400" lang="zh-CN"/>
              <a:t>然后利用</a:t>
            </a:r>
            <a:r>
              <a:rPr altLang="zh-CN" sz="2400" lang="en-US"/>
              <a:t>3</a:t>
            </a:r>
            <a:r>
              <a:rPr altLang="en-US" sz="2400" lang="zh-CN"/>
              <a:t>次多项式逼近。</a:t>
            </a:r>
          </a:p>
          <a:p>
            <a:pPr eaLnBrk="1" hangingPunct="1" latinLnBrk="1" lvl="0">
              <a:buNone/>
            </a:pPr>
            <a:r>
              <a:rPr altLang="en-US" sz="2400" lang="zh-CN"/>
              <a:t>命令如下：</a:t>
            </a:r>
          </a:p>
          <a:p>
            <a:pPr eaLnBrk="1" hangingPunct="1" latinLnBrk="1" lvl="0">
              <a:buNone/>
            </a:pPr>
            <a:r>
              <a:rPr altLang="zh-CN" sz="2400" lang="en-US">
                <a:solidFill>
                  <a:srgbClr val="0000FF"/>
                </a:solidFill>
              </a:rPr>
              <a:t>x = linspace(0,2</a:t>
            </a:r>
            <a:r>
              <a:rPr altLang="zh-CN" sz="2400" lang="en-US">
                <a:solidFill>
                  <a:srgbClr val="0000FF"/>
                </a:solidFill>
              </a:rPr>
              <a:t>*pi,20);</a:t>
            </a:r>
          </a:p>
          <a:p>
            <a:pPr eaLnBrk="1" hangingPunct="1" latinLnBrk="1" lvl="0">
              <a:buNone/>
            </a:pPr>
            <a:r>
              <a:rPr altLang="zh-CN" sz="2400" lang="en-US">
                <a:solidFill>
                  <a:srgbClr val="0000FF"/>
                </a:solidFill>
              </a:rPr>
              <a:t>y = sin(x);</a:t>
            </a:r>
          </a:p>
          <a:p>
            <a:pPr eaLnBrk="1" hangingPunct="1" latinLnBrk="1" lvl="0">
              <a:buNone/>
            </a:pPr>
            <a:r>
              <a:rPr altLang="zh-CN" sz="2400" lang="en-US">
                <a:solidFill>
                  <a:srgbClr val="0000FF"/>
                </a:solidFill>
              </a:rPr>
              <a:t>p = polyfit(x,y,3)</a:t>
            </a:r>
          </a:p>
          <a:p>
            <a:pPr eaLnBrk="1" hangingPunct="1" latinLnBrk="1" lvl="0">
              <a:buNone/>
            </a:pPr>
            <a:r>
              <a:rPr altLang="zh-CN" sz="2400" lang="en-US">
                <a:solidFill>
                  <a:srgbClr val="0000FF"/>
                </a:solidFill>
              </a:rPr>
              <a:t>y1 = polyval(p,x)</a:t>
            </a:r>
          </a:p>
          <a:p>
            <a:pPr eaLnBrk="1" hangingPunct="1" latinLnBrk="1" lvl="0">
              <a:buNone/>
            </a:pPr>
            <a:r>
              <a:rPr altLang="zh-CN" sz="2400" lang="en-US">
                <a:solidFill>
                  <a:srgbClr val="0000FF"/>
                </a:solidFill>
              </a:rPr>
              <a:t>plot(x,y,':o',x,y1,'-</a:t>
            </a:r>
            <a:r>
              <a:rPr altLang="zh-CN" sz="2400" lang="en-US">
                <a:solidFill>
                  <a:srgbClr val="0000FF"/>
                </a:solidFill>
              </a:rPr>
              <a:t>*')</a:t>
            </a:r>
          </a:p>
          <a:p>
            <a:pPr eaLnBrk="1" hangingPunct="1" latinLnBrk="1" lvl="0">
              <a:buNone/>
            </a:pPr>
            <a:r>
              <a:rPr altLang="zh-CN" sz="2400" lang="en-US">
                <a:solidFill>
                  <a:srgbClr val="0000FF"/>
                </a:solidFill>
              </a:rPr>
              <a:t>legend('sin(x)','fit')</a:t>
            </a:r>
          </a:p>
          <a:p>
            <a:pPr eaLnBrk="1" hangingPunct="1" latinLnBrk="1" lvl="0">
              <a:buNone/>
            </a:pPr>
            <a:endParaRPr altLang="zh-CN" sz="2400" lang="en-US">
              <a:solidFill>
                <a:srgbClr val="0000FF"/>
              </a:solidFill>
            </a:endParaRPr>
          </a:p>
          <a:p>
            <a:pPr eaLnBrk="1" hangingPunct="1" latinLnBrk="1" lvl="0">
              <a:buNone/>
            </a:pPr>
            <a:endParaRPr altLang="zh-CN" sz="2400" lang="en-US"/>
          </a:p>
        </p:txBody>
      </p:sp>
      <p:pic>
        <p:nvPicPr>
          <p:cNvPr id="2097234" name="图片 403459"/>
          <p:cNvPicPr>
            <a:picLocks/>
          </p:cNvPicPr>
          <p:nvPr/>
        </p:nvPicPr>
        <p:blipFill>
          <a:blip xmlns:r="http://schemas.openxmlformats.org/officeDocument/2006/relationships" r:embed="rId1"/>
          <a:srcRect l="0" t="0" r="0" b="0"/>
          <a:stretch>
            <a:fillRect/>
          </a:stretch>
        </p:blipFill>
        <p:spPr>
          <a:xfrm rot="0">
            <a:off x="4032250" y="2384425"/>
            <a:ext cx="4195762" cy="3136900"/>
          </a:xfrm>
          <a:prstGeom prst="rect"/>
          <a:noFill/>
          <a:ln>
            <a:noFill/>
          </a:ln>
        </p:spPr>
      </p:pic>
      <p:sp>
        <p:nvSpPr>
          <p:cNvPr id="1049754"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755"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756"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189</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753">
                                            <p:txEl>
                                              <p:charRg st="30" end="64"/>
                                            </p:txEl>
                                          </p:spTgt>
                                        </p:tgtEl>
                                        <p:attrNameLst>
                                          <p:attrName>style.visibility</p:attrName>
                                        </p:attrNameLst>
                                      </p:cBhvr>
                                      <p:to>
                                        <p:strVal val="visible"/>
                                      </p:to>
                                    </p:set>
                                    <p:animEffect transition="in" filter="blinds(horizontal)">
                                      <p:cBhvr>
                                        <p:cTn dur="500" id="7"/>
                                        <p:tgtEl>
                                          <p:spTgt spid="1049753">
                                            <p:txEl>
                                              <p:charRg st="30" end="64"/>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753">
                                            <p:txEl>
                                              <p:charRg st="64" end="77"/>
                                            </p:txEl>
                                          </p:spTgt>
                                        </p:tgtEl>
                                        <p:attrNameLst>
                                          <p:attrName>style.visibility</p:attrName>
                                        </p:attrNameLst>
                                      </p:cBhvr>
                                      <p:to>
                                        <p:strVal val="visible"/>
                                      </p:to>
                                    </p:set>
                                    <p:animEffect transition="in" filter="blinds(horizontal)">
                                      <p:cBhvr>
                                        <p:cTn dur="500" id="10"/>
                                        <p:tgtEl>
                                          <p:spTgt spid="1049753">
                                            <p:txEl>
                                              <p:charRg st="64" end="77"/>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1049753">
                                            <p:txEl>
                                              <p:charRg st="77" end="83"/>
                                            </p:txEl>
                                          </p:spTgt>
                                        </p:tgtEl>
                                        <p:attrNameLst>
                                          <p:attrName>style.visibility</p:attrName>
                                        </p:attrNameLst>
                                      </p:cBhvr>
                                      <p:to>
                                        <p:strVal val="visible"/>
                                      </p:to>
                                    </p:set>
                                    <p:animEffect transition="in" filter="blinds(horizontal)">
                                      <p:cBhvr>
                                        <p:cTn dur="500" id="15"/>
                                        <p:tgtEl>
                                          <p:spTgt spid="1049753">
                                            <p:txEl>
                                              <p:charRg st="77" end="83"/>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753">
                                            <p:txEl>
                                              <p:charRg st="83" end="108"/>
                                            </p:txEl>
                                          </p:spTgt>
                                        </p:tgtEl>
                                        <p:attrNameLst>
                                          <p:attrName>style.visibility</p:attrName>
                                        </p:attrNameLst>
                                      </p:cBhvr>
                                      <p:to>
                                        <p:strVal val="visible"/>
                                      </p:to>
                                    </p:set>
                                    <p:animEffect transition="in" filter="blinds(horizontal)">
                                      <p:cBhvr>
                                        <p:cTn dur="500" id="18"/>
                                        <p:tgtEl>
                                          <p:spTgt spid="1049753">
                                            <p:txEl>
                                              <p:charRg st="83" end="108"/>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753">
                                            <p:txEl>
                                              <p:charRg st="108" end="120"/>
                                            </p:txEl>
                                          </p:spTgt>
                                        </p:tgtEl>
                                        <p:attrNameLst>
                                          <p:attrName>style.visibility</p:attrName>
                                        </p:attrNameLst>
                                      </p:cBhvr>
                                      <p:to>
                                        <p:strVal val="visible"/>
                                      </p:to>
                                    </p:set>
                                    <p:animEffect transition="in" filter="blinds(horizontal)">
                                      <p:cBhvr>
                                        <p:cTn dur="500" id="21"/>
                                        <p:tgtEl>
                                          <p:spTgt spid="1049753">
                                            <p:txEl>
                                              <p:charRg st="108" end="120"/>
                                            </p:txEl>
                                          </p:spTgt>
                                        </p:tgtEl>
                                      </p:cBhvr>
                                    </p:animEffect>
                                  </p:childTnLst>
                                </p:cTn>
                              </p:par>
                              <p:par>
                                <p:cTn fill="hold" id="22" nodeType="withEffect" presetClass="entr" presetID="3" presetSubtype="10">
                                  <p:stCondLst>
                                    <p:cond delay="0"/>
                                  </p:stCondLst>
                                  <p:childTnLst>
                                    <p:set>
                                      <p:cBhvr>
                                        <p:cTn dur="1" fill="hold" id="23">
                                          <p:stCondLst>
                                            <p:cond delay="0"/>
                                          </p:stCondLst>
                                        </p:cTn>
                                        <p:tgtEl>
                                          <p:spTgt spid="1049753">
                                            <p:txEl>
                                              <p:charRg st="120" end="139"/>
                                            </p:txEl>
                                          </p:spTgt>
                                        </p:tgtEl>
                                        <p:attrNameLst>
                                          <p:attrName>style.visibility</p:attrName>
                                        </p:attrNameLst>
                                      </p:cBhvr>
                                      <p:to>
                                        <p:strVal val="visible"/>
                                      </p:to>
                                    </p:set>
                                    <p:animEffect transition="in" filter="blinds(horizontal)">
                                      <p:cBhvr>
                                        <p:cTn dur="500" id="24"/>
                                        <p:tgtEl>
                                          <p:spTgt spid="1049753">
                                            <p:txEl>
                                              <p:charRg st="120" end="139"/>
                                            </p:txEl>
                                          </p:spTgt>
                                        </p:tgtEl>
                                      </p:cBhvr>
                                    </p:animEffect>
                                  </p:childTnLst>
                                </p:cTn>
                              </p:par>
                              <p:par>
                                <p:cTn fill="hold" id="25" nodeType="withEffect" presetClass="entr" presetID="3" presetSubtype="10">
                                  <p:stCondLst>
                                    <p:cond delay="0"/>
                                  </p:stCondLst>
                                  <p:childTnLst>
                                    <p:set>
                                      <p:cBhvr>
                                        <p:cTn dur="1" fill="hold" id="26">
                                          <p:stCondLst>
                                            <p:cond delay="0"/>
                                          </p:stCondLst>
                                        </p:cTn>
                                        <p:tgtEl>
                                          <p:spTgt spid="1049753">
                                            <p:txEl>
                                              <p:charRg st="139" end="157"/>
                                            </p:txEl>
                                          </p:spTgt>
                                        </p:tgtEl>
                                        <p:attrNameLst>
                                          <p:attrName>style.visibility</p:attrName>
                                        </p:attrNameLst>
                                      </p:cBhvr>
                                      <p:to>
                                        <p:strVal val="visible"/>
                                      </p:to>
                                    </p:set>
                                    <p:animEffect transition="in" filter="blinds(horizontal)">
                                      <p:cBhvr>
                                        <p:cTn dur="500" id="27"/>
                                        <p:tgtEl>
                                          <p:spTgt spid="1049753">
                                            <p:txEl>
                                              <p:charRg st="139" end="157"/>
                                            </p:txEl>
                                          </p:spTgt>
                                        </p:tgtEl>
                                      </p:cBhvr>
                                    </p:animEffect>
                                  </p:childTnLst>
                                </p:cTn>
                              </p:par>
                              <p:par>
                                <p:cTn fill="hold" id="28" nodeType="withEffect" presetClass="entr" presetID="3" presetSubtype="10">
                                  <p:stCondLst>
                                    <p:cond delay="0"/>
                                  </p:stCondLst>
                                  <p:childTnLst>
                                    <p:set>
                                      <p:cBhvr>
                                        <p:cTn dur="1" fill="hold" id="29">
                                          <p:stCondLst>
                                            <p:cond delay="0"/>
                                          </p:stCondLst>
                                        </p:cTn>
                                        <p:tgtEl>
                                          <p:spTgt spid="1049753">
                                            <p:txEl>
                                              <p:charRg st="157" end="182"/>
                                            </p:txEl>
                                          </p:spTgt>
                                        </p:tgtEl>
                                        <p:attrNameLst>
                                          <p:attrName>style.visibility</p:attrName>
                                        </p:attrNameLst>
                                      </p:cBhvr>
                                      <p:to>
                                        <p:strVal val="visible"/>
                                      </p:to>
                                    </p:set>
                                    <p:animEffect transition="in" filter="blinds(horizontal)">
                                      <p:cBhvr>
                                        <p:cTn dur="500" id="30"/>
                                        <p:tgtEl>
                                          <p:spTgt spid="1049753">
                                            <p:txEl>
                                              <p:charRg st="157" end="182"/>
                                            </p:txEl>
                                          </p:spTgt>
                                        </p:tgtEl>
                                      </p:cBhvr>
                                    </p:animEffect>
                                  </p:childTnLst>
                                </p:cTn>
                              </p:par>
                              <p:par>
                                <p:cTn fill="hold" id="31" nodeType="withEffect" presetClass="entr" presetID="3" presetSubtype="10">
                                  <p:stCondLst>
                                    <p:cond delay="0"/>
                                  </p:stCondLst>
                                  <p:childTnLst>
                                    <p:set>
                                      <p:cBhvr>
                                        <p:cTn dur="1" fill="hold" id="32">
                                          <p:stCondLst>
                                            <p:cond delay="0"/>
                                          </p:stCondLst>
                                        </p:cTn>
                                        <p:tgtEl>
                                          <p:spTgt spid="1049753">
                                            <p:txEl>
                                              <p:charRg st="182" end="205"/>
                                            </p:txEl>
                                          </p:spTgt>
                                        </p:tgtEl>
                                        <p:attrNameLst>
                                          <p:attrName>style.visibility</p:attrName>
                                        </p:attrNameLst>
                                      </p:cBhvr>
                                      <p:to>
                                        <p:strVal val="visible"/>
                                      </p:to>
                                    </p:set>
                                    <p:animEffect transition="in" filter="blinds(horizontal)">
                                      <p:cBhvr>
                                        <p:cTn dur="500" id="33"/>
                                        <p:tgtEl>
                                          <p:spTgt spid="1049753">
                                            <p:txEl>
                                              <p:charRg st="182" end="205"/>
                                            </p:txEl>
                                          </p:spTgt>
                                        </p:tgtEl>
                                      </p:cBhvr>
                                    </p:animEffect>
                                  </p:childTnLst>
                                </p:cTn>
                              </p:par>
                            </p:childTnLst>
                          </p:cTn>
                        </p:par>
                      </p:childTnLst>
                    </p:cTn>
                  </p:par>
                  <p:par>
                    <p:cTn fill="hold" id="34" nodeType="clickPar">
                      <p:stCondLst>
                        <p:cond delay="indefinite"/>
                      </p:stCondLst>
                      <p:childTnLst>
                        <p:par>
                          <p:cTn fill="hold" id="35" nodeType="withGroup">
                            <p:stCondLst>
                              <p:cond delay="0"/>
                            </p:stCondLst>
                            <p:childTnLst>
                              <p:par>
                                <p:cTn fill="hold" id="36" nodeType="clickEffect" presetClass="entr" presetID="22" presetSubtype="1">
                                  <p:stCondLst>
                                    <p:cond delay="0"/>
                                  </p:stCondLst>
                                  <p:childTnLst>
                                    <p:set>
                                      <p:cBhvr>
                                        <p:cTn dur="1" fill="hold" id="37">
                                          <p:stCondLst>
                                            <p:cond delay="0"/>
                                          </p:stCondLst>
                                        </p:cTn>
                                        <p:tgtEl>
                                          <p:spTgt spid="2097234"/>
                                        </p:tgtEl>
                                        <p:attrNameLst>
                                          <p:attrName>style.visibility</p:attrName>
                                        </p:attrNameLst>
                                      </p:cBhvr>
                                      <p:to>
                                        <p:strVal val="visible"/>
                                      </p:to>
                                    </p:set>
                                    <p:animEffect transition="in" filter="wipe(up)">
                                      <p:cBhvr>
                                        <p:cTn dur="500" id="38"/>
                                        <p:tgtEl>
                                          <p:spTgt spid="2097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245" name=""/>
        <p:cNvGrpSpPr/>
        <p:nvPr/>
      </p:nvGrpSpPr>
      <p:grpSpPr>
        <a:xfrm rot="0">
          <a:off x="0" y="0"/>
          <a:ext cx="0" cy="0"/>
          <a:chOff x="0" y="0"/>
          <a:chExt cx="0" cy="0"/>
        </a:xfrm>
      </p:grpSpPr>
      <p:sp>
        <p:nvSpPr>
          <p:cNvPr id="1048758" name="标题 51201"/>
          <p:cNvSpPr/>
          <p:nvPr>
            <p:ph type="title" sz="full" idx="0"/>
          </p:nvPr>
        </p:nvSpPr>
        <p:spPr>
          <a:xfrm rot="0">
            <a:off x="11160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762000" latinLnBrk="1" lvl="0" marL="762000"/>
            <a:r>
              <a:rPr altLang="en-US" b="1" sz="2800" lang="zh-CN">
                <a:latin typeface="华文楷体" pitchFamily="2" charset="-122"/>
                <a:ea typeface="华文楷体" pitchFamily="2" charset="-122"/>
              </a:rPr>
              <a:t>【功能演示</a:t>
            </a:r>
            <a:r>
              <a:rPr altLang="zh-CN" b="1" sz="2800" lang="en-US">
                <a:latin typeface="华文楷体" pitchFamily="2" charset="-122"/>
                <a:ea typeface="华文楷体" pitchFamily="2" charset="-122"/>
              </a:rPr>
              <a:t>-3</a:t>
            </a:r>
            <a:r>
              <a:rPr altLang="en-US" b="1" sz="2800" lang="zh-CN">
                <a:latin typeface="华文楷体" pitchFamily="2" charset="-122"/>
                <a:ea typeface="华文楷体" pitchFamily="2" charset="-122"/>
              </a:rPr>
              <a:t>】求解定积分</a:t>
            </a:r>
            <a:r>
              <a:rPr altLang="en-US" lang="zh-CN"/>
              <a:t> </a:t>
            </a:r>
          </a:p>
        </p:txBody>
      </p:sp>
      <p:sp>
        <p:nvSpPr>
          <p:cNvPr id="1048759" name="文本占位符 51202"/>
          <p:cNvSpPr/>
          <p:nvPr>
            <p:ph type="body" sz="half" idx="1"/>
          </p:nvPr>
        </p:nvSpPr>
        <p:spPr>
          <a:xfrm rot="0">
            <a:off x="395287" y="1341437"/>
            <a:ext cx="8748712" cy="4791075"/>
          </a:xfrm>
          <a:prstGeom prst="rect"/>
          <a:noFill/>
          <a:ln>
            <a:noFill/>
          </a:ln>
        </p:spPr>
        <p:txBody>
          <a:bodyPr anchor="t" bIns="45720" lIns="91440" rIns="91440" tIns="45720" vert="horz"/>
          <a:lstStyle>
            <a:lvl1pPr indent="-609600" marL="609600">
              <a:lnSpc>
                <a:spcPct val="100000"/>
              </a:lnSpc>
              <a:spcBef>
                <a:spcPct val="20000"/>
              </a:spcBef>
              <a:spcAft>
                <a:spcPct val="0"/>
              </a:spcAft>
              <a:buClr>
                <a:srgbClr val="4D009A"/>
              </a:buClr>
              <a:buFont typeface="Wingdings" pitchFamily="2" charset="2"/>
              <a:buChar char="n"/>
              <a:defRPr sz="2800">
                <a:solidFill>
                  <a:schemeClr val="dk1"/>
                </a:solidFill>
              </a:defRPr>
            </a:lvl1pPr>
            <a:lvl2pPr indent="-533400" marL="990600">
              <a:lnSpc>
                <a:spcPct val="100000"/>
              </a:lnSpc>
              <a:spcBef>
                <a:spcPct val="20000"/>
              </a:spcBef>
              <a:spcAft>
                <a:spcPct val="0"/>
              </a:spcAft>
              <a:buClr>
                <a:srgbClr val="0000FF"/>
              </a:buClr>
              <a:buFont typeface="Wingdings" pitchFamily="2" charset="2"/>
              <a:buChar char="n"/>
              <a:defRPr sz="2400">
                <a:solidFill>
                  <a:schemeClr val="dk1"/>
                </a:solidFill>
              </a:defRPr>
            </a:lvl2pPr>
            <a:lvl3pPr indent="-457200" marL="1371600">
              <a:lnSpc>
                <a:spcPct val="100000"/>
              </a:lnSpc>
              <a:spcBef>
                <a:spcPct val="20000"/>
              </a:spcBef>
              <a:spcAft>
                <a:spcPct val="0"/>
              </a:spcAft>
              <a:buClr>
                <a:schemeClr val="folHlink"/>
              </a:buClr>
              <a:buFont typeface="Wingdings" pitchFamily="2" charset="2"/>
              <a:buChar char="Ø"/>
              <a:defRPr sz="2000">
                <a:solidFill>
                  <a:schemeClr val="dk1"/>
                </a:solidFill>
              </a:defRPr>
            </a:lvl3pPr>
            <a:lvl4pPr indent="-381000" marL="1752600">
              <a:lnSpc>
                <a:spcPct val="100000"/>
              </a:lnSpc>
              <a:spcBef>
                <a:spcPct val="20000"/>
              </a:spcBef>
              <a:spcAft>
                <a:spcPct val="0"/>
              </a:spcAft>
              <a:buClr>
                <a:schemeClr val="accent2"/>
              </a:buClr>
              <a:buFont typeface="Wingdings" pitchFamily="2" charset="2"/>
              <a:buChar char="Ø"/>
              <a:defRPr sz="1800">
                <a:solidFill>
                  <a:schemeClr val="dk1"/>
                </a:solidFill>
              </a:defRPr>
            </a:lvl4pPr>
            <a:lvl5pPr indent="-381000" marL="2209800">
              <a:lnSpc>
                <a:spcPct val="100000"/>
              </a:lnSpc>
              <a:spcBef>
                <a:spcPct val="20000"/>
              </a:spcBef>
              <a:spcAft>
                <a:spcPct val="0"/>
              </a:spcAft>
              <a:buClr>
                <a:schemeClr val="accent1"/>
              </a:buClr>
              <a:buFont typeface="Wingdings" pitchFamily="2" charset="2"/>
              <a:buChar char="Ø"/>
              <a:defRPr sz="1800">
                <a:solidFill>
                  <a:schemeClr val="dk1"/>
                </a:solidFill>
              </a:defRPr>
            </a:lvl5pPr>
          </a:lstStyle>
          <a:p>
            <a:pPr eaLnBrk="1" hangingPunct="1" latinLnBrk="1" lvl="0">
              <a:buNone/>
            </a:pPr>
            <a:r>
              <a:rPr altLang="en-US" b="1" lang="zh-CN">
                <a:solidFill>
                  <a:srgbClr val="4D009A"/>
                </a:solidFill>
                <a:ea typeface="华文楷体" pitchFamily="2" charset="-122"/>
              </a:rPr>
              <a:t>求解</a:t>
            </a:r>
            <a:r>
              <a:rPr altLang="zh-CN" lang="en-US"/>
              <a:t> I=</a:t>
            </a:r>
          </a:p>
          <a:p>
            <a:pPr eaLnBrk="1" hangingPunct="1" latinLnBrk="1" lvl="1">
              <a:spcBef>
                <a:spcPct val="80000"/>
              </a:spcBef>
              <a:buNone/>
            </a:pPr>
            <a:r>
              <a:rPr altLang="zh-CN" b="1" lang="en-US">
                <a:solidFill>
                  <a:schemeClr val="hlink"/>
                </a:solidFill>
                <a:latin typeface="Times New Roman" pitchFamily="18" charset="0"/>
              </a:rPr>
              <a:t>quad('x.</a:t>
            </a:r>
            <a:r>
              <a:rPr altLang="zh-CN" b="1" lang="en-US">
                <a:solidFill>
                  <a:schemeClr val="hlink"/>
                </a:solidFill>
                <a:latin typeface="Times New Roman" pitchFamily="18" charset="0"/>
              </a:rPr>
              <a:t>*log(1+x)',0,1)</a:t>
            </a:r>
          </a:p>
          <a:p>
            <a:pPr eaLnBrk="1" hangingPunct="1" latinLnBrk="1" lvl="1">
              <a:buNone/>
            </a:pPr>
            <a:endParaRPr altLang="zh-CN" b="1" lang="en-US">
              <a:solidFill>
                <a:schemeClr val="hlink"/>
              </a:solidFill>
              <a:latin typeface="Times New Roman" pitchFamily="18" charset="0"/>
              <a:ea typeface="华文楷体" pitchFamily="2" charset="-122"/>
            </a:endParaRPr>
          </a:p>
          <a:p>
            <a:pPr eaLnBrk="1" hangingPunct="1" latinLnBrk="1" lvl="1">
              <a:buNone/>
            </a:pPr>
            <a:r>
              <a:rPr altLang="en-US" b="1" lang="zh-CN">
                <a:solidFill>
                  <a:srgbClr val="003300"/>
                </a:solidFill>
                <a:latin typeface="Times New Roman" pitchFamily="18" charset="0"/>
              </a:rPr>
              <a:t>ans = </a:t>
            </a:r>
          </a:p>
          <a:p>
            <a:pPr eaLnBrk="1" hangingPunct="1" latinLnBrk="1" lvl="1">
              <a:buNone/>
            </a:pPr>
            <a:r>
              <a:rPr altLang="en-US" b="1" lang="zh-CN">
                <a:solidFill>
                  <a:srgbClr val="003300"/>
                </a:solidFill>
                <a:latin typeface="Times New Roman" pitchFamily="18" charset="0"/>
              </a:rPr>
              <a:t>0.250</a:t>
            </a:r>
          </a:p>
          <a:p>
            <a:pPr eaLnBrk="1" hangingPunct="1" latinLnBrk="1" lvl="1">
              <a:buNone/>
            </a:pPr>
            <a:r>
              <a:rPr altLang="en-US" b="1" lang="zh-CN">
                <a:solidFill>
                  <a:srgbClr val="003300"/>
                </a:solidFill>
                <a:latin typeface="Times New Roman" pitchFamily="18" charset="0"/>
              </a:rPr>
              <a:t>或</a:t>
            </a:r>
          </a:p>
          <a:p>
            <a:pPr eaLnBrk="1" hangingPunct="1" latinLnBrk="1" lvl="1">
              <a:buNone/>
            </a:pPr>
            <a:r>
              <a:rPr altLang="zh-CN" b="1" lang="en-US">
                <a:solidFill>
                  <a:schemeClr val="hlink"/>
                </a:solidFill>
                <a:latin typeface="Times New Roman" pitchFamily="18" charset="0"/>
              </a:rPr>
              <a:t>syms x</a:t>
            </a:r>
          </a:p>
          <a:p>
            <a:pPr eaLnBrk="1" hangingPunct="1" latinLnBrk="1" lvl="1">
              <a:buNone/>
            </a:pPr>
            <a:r>
              <a:rPr altLang="zh-CN" b="1" lang="en-US">
                <a:solidFill>
                  <a:schemeClr val="hlink"/>
                </a:solidFill>
                <a:latin typeface="Times New Roman" pitchFamily="18" charset="0"/>
              </a:rPr>
              <a:t>int(x</a:t>
            </a:r>
            <a:r>
              <a:rPr altLang="zh-CN" b="1" lang="en-US">
                <a:solidFill>
                  <a:schemeClr val="hlink"/>
                </a:solidFill>
                <a:latin typeface="Times New Roman" pitchFamily="18" charset="0"/>
              </a:rPr>
              <a:t>*log(1+x),0,1)</a:t>
            </a:r>
          </a:p>
          <a:p>
            <a:pPr eaLnBrk="1" hangingPunct="1" latinLnBrk="1" lvl="1">
              <a:buNone/>
            </a:pPr>
            <a:r>
              <a:rPr altLang="zh-CN" b="1" lang="en-US">
                <a:solidFill>
                  <a:srgbClr val="003300"/>
                </a:solidFill>
                <a:latin typeface="Times New Roman" pitchFamily="18" charset="0"/>
              </a:rPr>
              <a:t>ans = </a:t>
            </a:r>
          </a:p>
          <a:p>
            <a:pPr eaLnBrk="1" hangingPunct="1" latinLnBrk="1" lvl="1">
              <a:buNone/>
            </a:pPr>
            <a:r>
              <a:rPr altLang="zh-CN" b="1" lang="en-US">
                <a:solidFill>
                  <a:srgbClr val="003300"/>
                </a:solidFill>
                <a:latin typeface="Times New Roman" pitchFamily="18" charset="0"/>
              </a:rPr>
              <a:t>1/4</a:t>
            </a:r>
          </a:p>
          <a:p>
            <a:pPr eaLnBrk="1" hangingPunct="1" latinLnBrk="1" lvl="1">
              <a:buNone/>
            </a:pPr>
            <a:endParaRPr altLang="zh-CN" b="1" lang="en-US">
              <a:solidFill>
                <a:schemeClr val="hlink"/>
              </a:solidFill>
              <a:latin typeface="Times New Roman" pitchFamily="18" charset="0"/>
            </a:endParaRPr>
          </a:p>
        </p:txBody>
      </p:sp>
      <p:graphicFrame>
        <p:nvGraphicFramePr>
          <p:cNvPr id="4194310" name=""/>
          <p:cNvGraphicFramePr>
            <a:graphicFrameLocks/>
          </p:cNvGraphicFramePr>
          <p:nvPr/>
        </p:nvGraphicFramePr>
        <p:xfrm rot="0">
          <a:off x="1763712" y="1268412"/>
          <a:ext cx="1944687" cy="593725"/>
        </p:xfrm>
        <a:graphic>
          <a:graphicData uri="http://schemas.openxmlformats.org/presentationml/2006/ole">
            <mc:AlternateContent xmlns:mc="http://schemas.openxmlformats.org/markup-compatibility/2006">
              <mc:Choice xmlns:v="urn:schemas-microsoft-com:vml" Requires="v">
                <p:oleObj r:id="rId1" spid="" imgH="593725" imgW="1944687" showAsIcon="0" progId="Equation.DSMT4">
                  <p:embed followColorScheme="full"/>
                  <p:pic>
                    <p:nvPicPr>
                      <p:cNvPr id="2097163" name="对象 51204"/>
                      <p:cNvPicPr>
                        <a:picLocks/>
                      </p:cNvPicPr>
                      <p:nvPr/>
                    </p:nvPicPr>
                    <p:blipFill>
                      <a:blip xmlns:r="http://schemas.openxmlformats.org/officeDocument/2006/relationships" r:embed="rId2"/>
                      <a:srcRect l="0" t="0" r="0" b="0"/>
                      <a:stretch>
                        <a:fillRect/>
                      </a:stretch>
                    </p:blipFill>
                    <p:spPr>
                      <a:xfrm rot="0">
                        <a:off x="1763712" y="1268412"/>
                        <a:ext cx="1944687" cy="593725"/>
                      </a:xfrm>
                      <a:prstGeom prst="rect"/>
                      <a:noFill/>
                      <a:ln>
                        <a:noFill/>
                      </a:ln>
                    </p:spPr>
                  </p:pic>
                </p:oleObj>
              </mc:Choice>
              <mc:Fallback>
                <p:oleObj r:id="rId1" spid="" imgH="593725" imgW="1944687" showAsIcon="0" progId="Equation.DSMT4">
                  <p:embed followColorScheme="full"/>
                  <p:pic>
                    <p:nvPicPr>
                      <p:cNvPr id="2097163" name="对象 51204"/>
                      <p:cNvPicPr>
                        <a:picLocks/>
                      </p:cNvPicPr>
                      <p:nvPr/>
                    </p:nvPicPr>
                    <p:blipFill>
                      <a:blip xmlns:r="http://schemas.openxmlformats.org/officeDocument/2006/relationships" r:embed="rId2"/>
                      <a:srcRect l="0" t="0" r="0" b="0"/>
                      <a:stretch>
                        <a:fillRect/>
                      </a:stretch>
                    </p:blipFill>
                    <p:spPr>
                      <a:xfrm rot="0">
                        <a:off x="1763712" y="1268412"/>
                        <a:ext cx="1944687" cy="593725"/>
                      </a:xfrm>
                      <a:prstGeom prst="rect"/>
                      <a:noFill/>
                      <a:ln>
                        <a:noFill/>
                      </a:ln>
                    </p:spPr>
                  </p:pic>
                </p:oleObj>
              </mc:Fallback>
            </mc:AlternateContent>
          </a:graphicData>
        </a:graphic>
      </p:graphicFrame>
      <p:sp>
        <p:nvSpPr>
          <p:cNvPr id="1048760"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761"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762"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19</a:t>
            </a:fld>
            <a:r>
              <a:rPr altLang="zh-CN" sz="1400" lang="en-US">
                <a:solidFill>
                  <a:schemeClr val="accent2"/>
                </a:solidFill>
              </a:rPr>
              <a:t> </a:t>
            </a:r>
          </a:p>
        </p:txBody>
      </p:sp>
    </p:spTree>
  </p:cSld>
  <p:clrMapOvr>
    <a:masterClrMapping/>
  </p:clrMapOvr>
  <p:timing/>
</p:sld>
</file>

<file path=ppt/slides/slide190.xml><?xml version="1.0" encoding="utf-8"?>
<p:sld xmlns:a="http://schemas.openxmlformats.org/drawingml/2006/main" xmlns:r="http://schemas.openxmlformats.org/officeDocument/2006/relationships" xmlns:p="http://schemas.openxmlformats.org/presentationml/2006/main" showMasterSp="1">
  <p:cSld>
    <p:spTree>
      <p:nvGrpSpPr>
        <p:cNvPr id="439" name=""/>
        <p:cNvGrpSpPr/>
        <p:nvPr/>
      </p:nvGrpSpPr>
      <p:grpSpPr>
        <a:xfrm rot="0">
          <a:off x="0" y="0"/>
          <a:ext cx="0" cy="0"/>
          <a:chOff x="0" y="0"/>
          <a:chExt cx="0" cy="0"/>
        </a:xfrm>
      </p:grpSpPr>
      <p:sp>
        <p:nvSpPr>
          <p:cNvPr id="1049757" name="内容占位符 2"/>
          <p:cNvSpPr/>
          <p:nvPr>
            <p:ph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indent="0" lvl="0" marL="0">
              <a:buNone/>
            </a:pPr>
            <a:endParaRPr altLang="zh-CN" lang="en-US"/>
          </a:p>
          <a:p>
            <a:pPr indent="0" lvl="0" marL="0">
              <a:buNone/>
            </a:pPr>
            <a:endParaRPr altLang="zh-CN" lang="en-US"/>
          </a:p>
          <a:p>
            <a:pPr algn="ctr" indent="0" lvl="0" marL="0">
              <a:buNone/>
            </a:pPr>
            <a:r>
              <a:rPr altLang="en-US" sz="6600" lang="zh-CN"/>
              <a:t>谢     谢</a:t>
            </a:r>
          </a:p>
        </p:txBody>
      </p:sp>
      <p:sp>
        <p:nvSpPr>
          <p:cNvPr id="1049758" name="日期占位符 3"/>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Clr>
                <a:srgbClr val="000000"/>
              </a:buClr>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Clr>
                  <a:srgbClr val="000000"/>
                </a:buClr>
                <a:buNone/>
              </a:pPr>
              <a:t>2021/9/8</a:t>
            </a:fld>
            <a:endParaRPr altLang="en-US" sz="1400" lang="zh-CN">
              <a:solidFill>
                <a:srgbClr val="45516B"/>
              </a:solidFill>
              <a:ea typeface="宋体" pitchFamily="2" charset="-122"/>
            </a:endParaRPr>
          </a:p>
        </p:txBody>
      </p:sp>
      <p:sp>
        <p:nvSpPr>
          <p:cNvPr id="1049759" name="页脚占位符 4"/>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Clr>
                <a:srgbClr val="000000"/>
              </a:buClr>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760" name="灯片编号占位符 5"/>
          <p:cNvSpPr txBox="1"/>
          <p:nvPr/>
        </p:nvSpPr>
        <p:spPr>
          <a:xfrm rot="0">
            <a:off x="6877050" y="6243637"/>
            <a:ext cx="20701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r" eaLnBrk="1" hangingPunct="1" latinLnBrk="1" lvl="0">
              <a:spcBef>
                <a:spcPct val="20000"/>
              </a:spcBef>
              <a:buNone/>
            </a:pPr>
            <a:fld id="{566ABCEB-ACFC-4714-9973-3DA970169C29}" type="slidenum">
              <a:rPr altLang="en-US" sz="1400" lang="zh-CN">
                <a:solidFill>
                  <a:srgbClr val="45516B"/>
                </a:solidFill>
                <a:latin typeface="Arial" pitchFamily="34" charset="0"/>
              </a:rPr>
              <a:pPr algn="r" eaLnBrk="1" hangingPunct="1" latinLnBrk="1" lvl="0">
                <a:spcBef>
                  <a:spcPct val="20000"/>
                </a:spcBef>
                <a:buNone/>
              </a:pPr>
              <a:t>190</a:t>
            </a:fld>
            <a:r>
              <a:rPr altLang="zh-CN" sz="1400" lang="en-US">
                <a:solidFill>
                  <a:schemeClr val="accent2"/>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217" name=""/>
        <p:cNvGrpSpPr/>
        <p:nvPr/>
      </p:nvGrpSpPr>
      <p:grpSpPr>
        <a:xfrm rot="0">
          <a:off x="0" y="0"/>
          <a:ext cx="0" cy="0"/>
          <a:chOff x="0" y="0"/>
          <a:chExt cx="0" cy="0"/>
        </a:xfrm>
      </p:grpSpPr>
      <p:sp>
        <p:nvSpPr>
          <p:cNvPr id="1048620" name="标题 52225"/>
          <p:cNvSpPr/>
          <p:nvPr>
            <p:ph type="title" sz="full" idx="0"/>
          </p:nvPr>
        </p:nvSpPr>
        <p:spPr>
          <a:xfrm rot="0">
            <a:off x="1187450"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838200" latinLnBrk="1" lvl="0" marL="838200"/>
            <a:r>
              <a:rPr altLang="zh-CN" b="1" sz="3600" lang="en-US">
                <a:solidFill>
                  <a:srgbClr val="4D009A"/>
                </a:solidFill>
                <a:latin typeface="华文楷体" pitchFamily="2" charset="-122"/>
                <a:ea typeface="华文楷体" pitchFamily="2" charset="-122"/>
              </a:rPr>
              <a:t>2  MATLAB</a:t>
            </a:r>
            <a:r>
              <a:rPr altLang="en-US" b="1" sz="3600" lang="zh-CN">
                <a:solidFill>
                  <a:srgbClr val="4D009A"/>
                </a:solidFill>
                <a:latin typeface="华文楷体" pitchFamily="2" charset="-122"/>
                <a:ea typeface="华文楷体" pitchFamily="2" charset="-122"/>
              </a:rPr>
              <a:t>的桌面环境及入门知识</a:t>
            </a:r>
          </a:p>
        </p:txBody>
      </p:sp>
      <p:sp>
        <p:nvSpPr>
          <p:cNvPr id="1048621" name="文本占位符 52226"/>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spcBef>
                <a:spcPct val="45000"/>
              </a:spcBef>
            </a:pPr>
            <a:r>
              <a:rPr altLang="en-US" b="1" sz="2600" lang="zh-CN">
                <a:solidFill>
                  <a:srgbClr val="0000FF"/>
                </a:solidFill>
                <a:latin typeface="华文楷体" pitchFamily="2" charset="-122"/>
                <a:ea typeface="华文楷体" pitchFamily="2" charset="-122"/>
              </a:rPr>
              <a:t>启动与退出</a:t>
            </a:r>
            <a:r>
              <a:rPr altLang="zh-CN" b="1" sz="2600" lang="en-US">
                <a:solidFill>
                  <a:srgbClr val="0000FF"/>
                </a:solidFill>
                <a:latin typeface="华文楷体" pitchFamily="2" charset="-122"/>
                <a:ea typeface="华文楷体" pitchFamily="2" charset="-122"/>
              </a:rPr>
              <a:t>MATLAB </a:t>
            </a:r>
          </a:p>
          <a:p>
            <a:pPr eaLnBrk="1" hangingPunct="1" latinLnBrk="1" lvl="0">
              <a:spcBef>
                <a:spcPct val="45000"/>
              </a:spcBef>
            </a:pPr>
            <a:r>
              <a:rPr altLang="en-US" b="1" sz="2600" lang="zh-CN">
                <a:solidFill>
                  <a:srgbClr val="0000FF"/>
                </a:solidFill>
                <a:latin typeface="华文楷体" pitchFamily="2" charset="-122"/>
                <a:ea typeface="华文楷体" pitchFamily="2" charset="-122"/>
              </a:rPr>
              <a:t>命令窗口及使用</a:t>
            </a:r>
          </a:p>
          <a:p>
            <a:pPr eaLnBrk="1" hangingPunct="1" latinLnBrk="1" lvl="0">
              <a:spcBef>
                <a:spcPct val="45000"/>
              </a:spcBef>
            </a:pPr>
            <a:r>
              <a:rPr altLang="en-US" b="1" sz="2600" lang="zh-CN">
                <a:solidFill>
                  <a:srgbClr val="0000FF"/>
                </a:solidFill>
                <a:latin typeface="华文楷体" pitchFamily="2" charset="-122"/>
                <a:ea typeface="华文楷体" pitchFamily="2" charset="-122"/>
              </a:rPr>
              <a:t>数值表示、变量、表达式</a:t>
            </a:r>
          </a:p>
          <a:p>
            <a:pPr eaLnBrk="1" hangingPunct="1" latinLnBrk="1" lvl="0">
              <a:spcBef>
                <a:spcPct val="45000"/>
              </a:spcBef>
            </a:pPr>
            <a:r>
              <a:rPr altLang="en-US" b="1" sz="2600" lang="zh-CN">
                <a:solidFill>
                  <a:srgbClr val="0000FF"/>
                </a:solidFill>
                <a:latin typeface="华文楷体" pitchFamily="2" charset="-122"/>
                <a:ea typeface="华文楷体" pitchFamily="2" charset="-122"/>
              </a:rPr>
              <a:t>命令历史窗口</a:t>
            </a:r>
          </a:p>
          <a:p>
            <a:pPr eaLnBrk="1" hangingPunct="1" latinLnBrk="1" lvl="0">
              <a:spcBef>
                <a:spcPct val="45000"/>
              </a:spcBef>
            </a:pPr>
            <a:r>
              <a:rPr altLang="en-US" b="1" sz="2600" lang="zh-CN">
                <a:solidFill>
                  <a:srgbClr val="0000FF"/>
                </a:solidFill>
                <a:latin typeface="华文楷体" pitchFamily="2" charset="-122"/>
                <a:ea typeface="华文楷体" pitchFamily="2" charset="-122"/>
              </a:rPr>
              <a:t>工作空间</a:t>
            </a:r>
          </a:p>
          <a:p>
            <a:pPr eaLnBrk="1" hangingPunct="1" latinLnBrk="1" lvl="0">
              <a:spcBef>
                <a:spcPct val="45000"/>
              </a:spcBef>
            </a:pPr>
            <a:r>
              <a:rPr altLang="en-US" b="1" sz="2600" lang="zh-CN">
                <a:solidFill>
                  <a:srgbClr val="0000FF"/>
                </a:solidFill>
                <a:latin typeface="华文楷体" pitchFamily="2" charset="-122"/>
                <a:ea typeface="华文楷体" pitchFamily="2" charset="-122"/>
              </a:rPr>
              <a:t>获取在线帮助</a:t>
            </a:r>
          </a:p>
        </p:txBody>
      </p:sp>
      <p:sp>
        <p:nvSpPr>
          <p:cNvPr id="104862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62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62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2</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621">
                                            <p:txEl>
                                              <p:charRg st="0" end="13"/>
                                            </p:txEl>
                                          </p:spTgt>
                                        </p:tgtEl>
                                        <p:attrNameLst>
                                          <p:attrName>style.visibility</p:attrName>
                                        </p:attrNameLst>
                                      </p:cBhvr>
                                      <p:to>
                                        <p:strVal val="visible"/>
                                      </p:to>
                                    </p:set>
                                    <p:animEffect transition="in" filter="blinds(horizontal)">
                                      <p:cBhvr>
                                        <p:cTn dur="500" id="7"/>
                                        <p:tgtEl>
                                          <p:spTgt spid="1048621">
                                            <p:txEl>
                                              <p:charRg st="0" end="13"/>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8621">
                                            <p:txEl>
                                              <p:charRg st="13" end="21"/>
                                            </p:txEl>
                                          </p:spTgt>
                                        </p:tgtEl>
                                        <p:attrNameLst>
                                          <p:attrName>style.visibility</p:attrName>
                                        </p:attrNameLst>
                                      </p:cBhvr>
                                      <p:to>
                                        <p:strVal val="visible"/>
                                      </p:to>
                                    </p:set>
                                    <p:animEffect transition="in" filter="blinds(horizontal)">
                                      <p:cBhvr>
                                        <p:cTn dur="500" id="12"/>
                                        <p:tgtEl>
                                          <p:spTgt spid="1048621">
                                            <p:txEl>
                                              <p:charRg st="13" end="21"/>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8621">
                                            <p:txEl>
                                              <p:charRg st="21" end="33"/>
                                            </p:txEl>
                                          </p:spTgt>
                                        </p:tgtEl>
                                        <p:attrNameLst>
                                          <p:attrName>style.visibility</p:attrName>
                                        </p:attrNameLst>
                                      </p:cBhvr>
                                      <p:to>
                                        <p:strVal val="visible"/>
                                      </p:to>
                                    </p:set>
                                    <p:animEffect transition="in" filter="blinds(horizontal)">
                                      <p:cBhvr>
                                        <p:cTn dur="500" id="17"/>
                                        <p:tgtEl>
                                          <p:spTgt spid="1048621">
                                            <p:txEl>
                                              <p:charRg st="21" end="33"/>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3" presetSubtype="10">
                                  <p:stCondLst>
                                    <p:cond delay="0"/>
                                  </p:stCondLst>
                                  <p:childTnLst>
                                    <p:set>
                                      <p:cBhvr>
                                        <p:cTn dur="1" fill="hold" id="21">
                                          <p:stCondLst>
                                            <p:cond delay="0"/>
                                          </p:stCondLst>
                                        </p:cTn>
                                        <p:tgtEl>
                                          <p:spTgt spid="1048621">
                                            <p:txEl>
                                              <p:charRg st="33" end="40"/>
                                            </p:txEl>
                                          </p:spTgt>
                                        </p:tgtEl>
                                        <p:attrNameLst>
                                          <p:attrName>style.visibility</p:attrName>
                                        </p:attrNameLst>
                                      </p:cBhvr>
                                      <p:to>
                                        <p:strVal val="visible"/>
                                      </p:to>
                                    </p:set>
                                    <p:animEffect transition="in" filter="blinds(horizontal)">
                                      <p:cBhvr>
                                        <p:cTn dur="500" id="22"/>
                                        <p:tgtEl>
                                          <p:spTgt spid="1048621">
                                            <p:txEl>
                                              <p:charRg st="33" end="40"/>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3" presetSubtype="10">
                                  <p:stCondLst>
                                    <p:cond delay="0"/>
                                  </p:stCondLst>
                                  <p:childTnLst>
                                    <p:set>
                                      <p:cBhvr>
                                        <p:cTn dur="1" fill="hold" id="26">
                                          <p:stCondLst>
                                            <p:cond delay="0"/>
                                          </p:stCondLst>
                                        </p:cTn>
                                        <p:tgtEl>
                                          <p:spTgt spid="1048621">
                                            <p:txEl>
                                              <p:charRg st="40" end="45"/>
                                            </p:txEl>
                                          </p:spTgt>
                                        </p:tgtEl>
                                        <p:attrNameLst>
                                          <p:attrName>style.visibility</p:attrName>
                                        </p:attrNameLst>
                                      </p:cBhvr>
                                      <p:to>
                                        <p:strVal val="visible"/>
                                      </p:to>
                                    </p:set>
                                    <p:animEffect transition="in" filter="blinds(horizontal)">
                                      <p:cBhvr>
                                        <p:cTn dur="500" id="27"/>
                                        <p:tgtEl>
                                          <p:spTgt spid="1048621">
                                            <p:txEl>
                                              <p:charRg st="40" end="45"/>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3" presetSubtype="10">
                                  <p:stCondLst>
                                    <p:cond delay="0"/>
                                  </p:stCondLst>
                                  <p:childTnLst>
                                    <p:set>
                                      <p:cBhvr>
                                        <p:cTn dur="1" fill="hold" id="31">
                                          <p:stCondLst>
                                            <p:cond delay="0"/>
                                          </p:stCondLst>
                                        </p:cTn>
                                        <p:tgtEl>
                                          <p:spTgt spid="1048621">
                                            <p:txEl>
                                              <p:charRg st="45" end="52"/>
                                            </p:txEl>
                                          </p:spTgt>
                                        </p:tgtEl>
                                        <p:attrNameLst>
                                          <p:attrName>style.visibility</p:attrName>
                                        </p:attrNameLst>
                                      </p:cBhvr>
                                      <p:to>
                                        <p:strVal val="visible"/>
                                      </p:to>
                                    </p:set>
                                    <p:animEffect transition="in" filter="blinds(horizontal)">
                                      <p:cBhvr>
                                        <p:cTn dur="500" id="32"/>
                                        <p:tgtEl>
                                          <p:spTgt spid="1048621">
                                            <p:txEl>
                                              <p:charRg st="45" end="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246" name=""/>
        <p:cNvGrpSpPr/>
        <p:nvPr/>
      </p:nvGrpSpPr>
      <p:grpSpPr>
        <a:xfrm rot="0">
          <a:off x="0" y="0"/>
          <a:ext cx="0" cy="0"/>
          <a:chOff x="0" y="0"/>
          <a:chExt cx="0" cy="0"/>
        </a:xfrm>
      </p:grpSpPr>
      <p:sp>
        <p:nvSpPr>
          <p:cNvPr id="1048763" name="标题 49153"/>
          <p:cNvSpPr/>
          <p:nvPr>
            <p:ph type="title" sz="full" idx="0"/>
          </p:nvPr>
        </p:nvSpPr>
        <p:spPr>
          <a:xfrm rot="0">
            <a:off x="11160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762000" latinLnBrk="1" lvl="0" marL="762000"/>
            <a:r>
              <a:rPr altLang="en-US" b="1" sz="2800" lang="zh-CN">
                <a:latin typeface="华文楷体" pitchFamily="2" charset="-122"/>
                <a:ea typeface="华文楷体" pitchFamily="2" charset="-122"/>
              </a:rPr>
              <a:t>【功能演示</a:t>
            </a:r>
            <a:r>
              <a:rPr altLang="zh-CN" b="1" sz="2800" lang="en-US">
                <a:latin typeface="华文楷体" pitchFamily="2" charset="-122"/>
                <a:ea typeface="华文楷体" pitchFamily="2" charset="-122"/>
              </a:rPr>
              <a:t>-4</a:t>
            </a:r>
            <a:r>
              <a:rPr altLang="en-US" b="1" sz="2800" lang="zh-CN">
                <a:latin typeface="华文楷体" pitchFamily="2" charset="-122"/>
                <a:ea typeface="华文楷体" pitchFamily="2" charset="-122"/>
              </a:rPr>
              <a:t>】多项式曲线拟合</a:t>
            </a:r>
          </a:p>
        </p:txBody>
      </p:sp>
      <p:sp>
        <p:nvSpPr>
          <p:cNvPr id="1048764" name="文本占位符 49154"/>
          <p:cNvSpPr/>
          <p:nvPr>
            <p:ph type="body" sz="half" idx="1"/>
          </p:nvPr>
        </p:nvSpPr>
        <p:spPr>
          <a:xfrm rot="0">
            <a:off x="592137" y="1169987"/>
            <a:ext cx="7959725" cy="5040312"/>
          </a:xfrm>
          <a:prstGeom prst="rect"/>
          <a:noFill/>
          <a:ln>
            <a:noFill/>
          </a:ln>
        </p:spPr>
        <p:txBody>
          <a:bodyPr anchor="t" bIns="45720" lIns="91440" rIns="91440" tIns="45720" vert="horz"/>
          <a:lstStyle>
            <a:lvl1pPr indent="-609600" marL="609600">
              <a:lnSpc>
                <a:spcPct val="100000"/>
              </a:lnSpc>
              <a:spcBef>
                <a:spcPct val="20000"/>
              </a:spcBef>
              <a:spcAft>
                <a:spcPct val="0"/>
              </a:spcAft>
              <a:buClr>
                <a:srgbClr val="4D009A"/>
              </a:buClr>
              <a:buFont typeface="Wingdings" pitchFamily="2" charset="2"/>
              <a:buChar char="n"/>
              <a:defRPr sz="2800">
                <a:solidFill>
                  <a:schemeClr val="dk1"/>
                </a:solidFill>
              </a:defRPr>
            </a:lvl1pPr>
            <a:lvl2pPr indent="-533400" marL="990600">
              <a:lnSpc>
                <a:spcPct val="100000"/>
              </a:lnSpc>
              <a:spcBef>
                <a:spcPct val="20000"/>
              </a:spcBef>
              <a:spcAft>
                <a:spcPct val="0"/>
              </a:spcAft>
              <a:buClr>
                <a:srgbClr val="0000FF"/>
              </a:buClr>
              <a:buFont typeface="Wingdings" pitchFamily="2" charset="2"/>
              <a:buChar char="n"/>
              <a:defRPr sz="2400">
                <a:solidFill>
                  <a:schemeClr val="dk1"/>
                </a:solidFill>
              </a:defRPr>
            </a:lvl2pPr>
            <a:lvl3pPr indent="-457200" marL="1371600">
              <a:lnSpc>
                <a:spcPct val="100000"/>
              </a:lnSpc>
              <a:spcBef>
                <a:spcPct val="20000"/>
              </a:spcBef>
              <a:spcAft>
                <a:spcPct val="0"/>
              </a:spcAft>
              <a:buClr>
                <a:schemeClr val="folHlink"/>
              </a:buClr>
              <a:buFont typeface="Wingdings" pitchFamily="2" charset="2"/>
              <a:buChar char="Ø"/>
              <a:defRPr sz="2000">
                <a:solidFill>
                  <a:schemeClr val="dk1"/>
                </a:solidFill>
              </a:defRPr>
            </a:lvl3pPr>
            <a:lvl4pPr indent="-381000" marL="1752600">
              <a:lnSpc>
                <a:spcPct val="100000"/>
              </a:lnSpc>
              <a:spcBef>
                <a:spcPct val="20000"/>
              </a:spcBef>
              <a:spcAft>
                <a:spcPct val="0"/>
              </a:spcAft>
              <a:buClr>
                <a:schemeClr val="accent2"/>
              </a:buClr>
              <a:buFont typeface="Wingdings" pitchFamily="2" charset="2"/>
              <a:buChar char="Ø"/>
              <a:defRPr sz="1800">
                <a:solidFill>
                  <a:schemeClr val="dk1"/>
                </a:solidFill>
              </a:defRPr>
            </a:lvl4pPr>
            <a:lvl5pPr indent="-381000" marL="2209800">
              <a:lnSpc>
                <a:spcPct val="100000"/>
              </a:lnSpc>
              <a:spcBef>
                <a:spcPct val="20000"/>
              </a:spcBef>
              <a:spcAft>
                <a:spcPct val="0"/>
              </a:spcAft>
              <a:buClr>
                <a:schemeClr val="accent1"/>
              </a:buClr>
              <a:buFont typeface="Wingdings" pitchFamily="2" charset="2"/>
              <a:buChar char="Ø"/>
              <a:defRPr sz="1800">
                <a:solidFill>
                  <a:schemeClr val="dk1"/>
                </a:solidFill>
              </a:defRPr>
            </a:lvl5pPr>
          </a:lstStyle>
          <a:p>
            <a:pPr eaLnBrk="1" hangingPunct="1" latinLnBrk="1" lvl="0">
              <a:buNone/>
            </a:pPr>
            <a:r>
              <a:rPr altLang="en-US" b="1" sz="2200" lang="zh-CN">
                <a:solidFill>
                  <a:srgbClr val="4D009A"/>
                </a:solidFill>
                <a:latin typeface="华文楷体" pitchFamily="2" charset="-122"/>
                <a:ea typeface="华文楷体" pitchFamily="2" charset="-122"/>
              </a:rPr>
              <a:t>考虑如下 </a:t>
            </a:r>
            <a:r>
              <a:rPr altLang="zh-CN" b="1" sz="2200" lang="en-US">
                <a:solidFill>
                  <a:srgbClr val="4D009A"/>
                </a:solidFill>
                <a:latin typeface="华文楷体" pitchFamily="2" charset="-122"/>
                <a:ea typeface="华文楷体" pitchFamily="2" charset="-122"/>
              </a:rPr>
              <a:t>x-y </a:t>
            </a:r>
            <a:r>
              <a:rPr altLang="en-US" b="1" sz="2200" lang="zh-CN">
                <a:solidFill>
                  <a:srgbClr val="4D009A"/>
                </a:solidFill>
                <a:latin typeface="华文楷体" pitchFamily="2" charset="-122"/>
                <a:ea typeface="华文楷体" pitchFamily="2" charset="-122"/>
              </a:rPr>
              <a:t>一组实验数据：</a:t>
            </a:r>
          </a:p>
          <a:p>
            <a:pPr eaLnBrk="1" hangingPunct="1" latinLnBrk="1" lvl="1">
              <a:buNone/>
            </a:pPr>
            <a:r>
              <a:rPr altLang="zh-CN" b="1" sz="1800" lang="en-US">
                <a:solidFill>
                  <a:schemeClr val="hlink"/>
                </a:solidFill>
                <a:latin typeface="Times New Roman" pitchFamily="18" charset="0"/>
              </a:rPr>
              <a:t>x=[1, 2, 3, 4, 5, 6, 7, 8, 9, 10]</a:t>
            </a:r>
          </a:p>
          <a:p>
            <a:pPr eaLnBrk="1" hangingPunct="1" latinLnBrk="1" lvl="1">
              <a:buNone/>
            </a:pPr>
            <a:r>
              <a:rPr altLang="zh-CN" b="1" sz="1800" lang="en-US">
                <a:solidFill>
                  <a:schemeClr val="hlink"/>
                </a:solidFill>
                <a:latin typeface="Times New Roman" pitchFamily="18" charset="0"/>
              </a:rPr>
              <a:t>y=[1.2, 3, 4, 4, 5, 4.7, 5, 5.2, 6, 7.2]</a:t>
            </a:r>
          </a:p>
          <a:p>
            <a:pPr eaLnBrk="1" hangingPunct="1" latinLnBrk="1" lvl="1">
              <a:lnSpc>
                <a:spcPct val="125000"/>
              </a:lnSpc>
              <a:buNone/>
            </a:pPr>
            <a:r>
              <a:rPr altLang="en-US" b="1" sz="1800" lang="zh-CN">
                <a:solidFill>
                  <a:srgbClr val="0000FF"/>
                </a:solidFill>
                <a:latin typeface="Times New Roman" pitchFamily="18" charset="0"/>
              </a:rPr>
              <a:t>注：</a:t>
            </a:r>
          </a:p>
          <a:p>
            <a:pPr eaLnBrk="1" hangingPunct="1" latinLnBrk="1" lvl="1"/>
            <a:r>
              <a:rPr altLang="en-US" b="1" sz="2200" lang="zh-CN">
                <a:solidFill>
                  <a:srgbClr val="4D009A"/>
                </a:solidFill>
                <a:latin typeface="Times New Roman" pitchFamily="18" charset="0"/>
                <a:ea typeface="华文楷体" pitchFamily="2" charset="-122"/>
              </a:rPr>
              <a:t>一次多项式拟合：</a:t>
            </a:r>
          </a:p>
          <a:p>
            <a:pPr eaLnBrk="1" hangingPunct="1" latinLnBrk="1" lvl="2">
              <a:buNone/>
            </a:pPr>
            <a:r>
              <a:rPr altLang="zh-CN" b="1" sz="1800" lang="en-US">
                <a:solidFill>
                  <a:schemeClr val="hlink"/>
                </a:solidFill>
                <a:latin typeface="Times New Roman" pitchFamily="18" charset="0"/>
              </a:rPr>
              <a:t>p1 = polyfit(x,y,1)</a:t>
            </a:r>
          </a:p>
          <a:p>
            <a:pPr eaLnBrk="1" hangingPunct="1" latinLnBrk="1" lvl="1"/>
            <a:r>
              <a:rPr altLang="en-US" b="1" sz="2100" lang="zh-CN">
                <a:solidFill>
                  <a:srgbClr val="4D009A"/>
                </a:solidFill>
                <a:latin typeface="Times New Roman" pitchFamily="18" charset="0"/>
                <a:ea typeface="华文楷体" pitchFamily="2" charset="-122"/>
              </a:rPr>
              <a:t>三次多项式拟合：</a:t>
            </a:r>
          </a:p>
          <a:p>
            <a:pPr eaLnBrk="1" hangingPunct="1" latinLnBrk="1" lvl="2">
              <a:buNone/>
            </a:pPr>
            <a:r>
              <a:rPr altLang="zh-CN" b="1" sz="1800" lang="en-US">
                <a:solidFill>
                  <a:schemeClr val="hlink"/>
                </a:solidFill>
                <a:latin typeface="Times New Roman" pitchFamily="18" charset="0"/>
              </a:rPr>
              <a:t>p3 = polyfit(x,y,3)</a:t>
            </a:r>
          </a:p>
          <a:p>
            <a:pPr eaLnBrk="1" hangingPunct="1" latinLnBrk="1" lvl="1"/>
            <a:r>
              <a:rPr altLang="en-US" b="1" sz="2200" lang="zh-CN">
                <a:solidFill>
                  <a:srgbClr val="4D009A"/>
                </a:solidFill>
                <a:latin typeface="华文楷体" pitchFamily="2" charset="-122"/>
                <a:ea typeface="华文楷体" pitchFamily="2" charset="-122"/>
              </a:rPr>
              <a:t>plot 原始数据、一次拟合曲线和三次拟合曲线</a:t>
            </a:r>
          </a:p>
          <a:p>
            <a:pPr eaLnBrk="1" hangingPunct="1" latinLnBrk="1" lvl="2">
              <a:buNone/>
            </a:pPr>
            <a:r>
              <a:rPr altLang="zh-CN" b="1" lang="en-US">
                <a:solidFill>
                  <a:schemeClr val="hlink"/>
                </a:solidFill>
                <a:latin typeface="Times New Roman" pitchFamily="18" charset="0"/>
              </a:rPr>
              <a:t>x2=1:0.1:10;</a:t>
            </a:r>
          </a:p>
          <a:p>
            <a:pPr eaLnBrk="1" hangingPunct="1" latinLnBrk="1" lvl="2">
              <a:buNone/>
            </a:pPr>
            <a:r>
              <a:rPr altLang="zh-CN" b="1" lang="en-US">
                <a:solidFill>
                  <a:schemeClr val="hlink"/>
                </a:solidFill>
                <a:latin typeface="Times New Roman" pitchFamily="18" charset="0"/>
              </a:rPr>
              <a:t>y1=polyval(p1,x2);</a:t>
            </a:r>
          </a:p>
          <a:p>
            <a:pPr eaLnBrk="1" hangingPunct="1" latinLnBrk="1" lvl="2">
              <a:buNone/>
            </a:pPr>
            <a:r>
              <a:rPr altLang="zh-CN" b="1" lang="en-US">
                <a:solidFill>
                  <a:schemeClr val="hlink"/>
                </a:solidFill>
                <a:latin typeface="Times New Roman" pitchFamily="18" charset="0"/>
              </a:rPr>
              <a:t>y3=polyval(p3,x2);</a:t>
            </a:r>
          </a:p>
          <a:p>
            <a:pPr eaLnBrk="1" hangingPunct="1" latinLnBrk="1" lvl="2">
              <a:buNone/>
            </a:pPr>
            <a:r>
              <a:rPr altLang="zh-CN" b="1" lang="en-US">
                <a:solidFill>
                  <a:schemeClr val="hlink"/>
                </a:solidFill>
                <a:latin typeface="Times New Roman" pitchFamily="18" charset="0"/>
              </a:rPr>
              <a:t>plot( x, y, ‘</a:t>
            </a:r>
            <a:r>
              <a:rPr altLang="zh-CN" b="1" lang="en-US">
                <a:solidFill>
                  <a:schemeClr val="hlink"/>
                </a:solidFill>
                <a:latin typeface="Times New Roman" pitchFamily="18" charset="0"/>
              </a:rPr>
              <a:t>*’, x2, y1, ‘:’, x2, y3);</a:t>
            </a:r>
          </a:p>
          <a:p>
            <a:pPr eaLnBrk="1" hangingPunct="1" latinLnBrk="1" lvl="2">
              <a:buNone/>
            </a:pPr>
            <a:endParaRPr altLang="zh-CN" b="1" lang="en-US">
              <a:solidFill>
                <a:srgbClr val="4D009A"/>
              </a:solidFill>
              <a:latin typeface="Times New Roman" pitchFamily="18" charset="0"/>
            </a:endParaRPr>
          </a:p>
        </p:txBody>
      </p:sp>
      <p:sp>
        <p:nvSpPr>
          <p:cNvPr id="1048765" name="右箭头 49155"/>
          <p:cNvSpPr/>
          <p:nvPr/>
        </p:nvSpPr>
        <p:spPr>
          <a:xfrm rot="0">
            <a:off x="3495675" y="3068637"/>
            <a:ext cx="693737" cy="215900"/>
          </a:xfrm>
          <a:prstGeom prst="rightArrow">
            <a:avLst>
              <a:gd name="adj1" fmla="val 50000"/>
              <a:gd name="adj2" fmla="val 100205"/>
            </a:avLst>
          </a:prstGeom>
          <a:solidFill>
            <a:schemeClr val="accent1"/>
          </a:solidFill>
          <a:ln w="9525" cap="flat" cmpd="sng">
            <a:solidFill>
              <a:schemeClr val="dk1">
                <a:alpha val="100000"/>
              </a:schemeClr>
            </a:solidFill>
            <a:prstDash val="solid"/>
            <a:round/>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Font typeface="Arial" pitchFamily="34" charset="0"/>
              <a:buNone/>
            </a:pPr>
            <a:endParaRPr altLang="en-US" sz="1800" lang="zh-CN">
              <a:latin typeface="Arial" pitchFamily="34" charset="0"/>
            </a:endParaRPr>
          </a:p>
        </p:txBody>
      </p:sp>
      <p:sp>
        <p:nvSpPr>
          <p:cNvPr id="1048766" name="右箭头 49156"/>
          <p:cNvSpPr/>
          <p:nvPr/>
        </p:nvSpPr>
        <p:spPr>
          <a:xfrm rot="0">
            <a:off x="3489325" y="3778250"/>
            <a:ext cx="692150" cy="215900"/>
          </a:xfrm>
          <a:prstGeom prst="rightArrow">
            <a:avLst>
              <a:gd name="adj1" fmla="val 50000"/>
              <a:gd name="adj2" fmla="val 99976"/>
            </a:avLst>
          </a:prstGeom>
          <a:solidFill>
            <a:schemeClr val="accent1"/>
          </a:solidFill>
          <a:ln w="9525" cap="flat" cmpd="sng">
            <a:solidFill>
              <a:schemeClr val="dk1">
                <a:alpha val="100000"/>
              </a:schemeClr>
            </a:solidFill>
            <a:prstDash val="solid"/>
            <a:round/>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Font typeface="Arial" pitchFamily="34" charset="0"/>
              <a:buNone/>
            </a:pPr>
            <a:endParaRPr altLang="en-US" sz="1800" lang="zh-CN">
              <a:latin typeface="Arial" pitchFamily="34" charset="0"/>
            </a:endParaRPr>
          </a:p>
        </p:txBody>
      </p:sp>
      <p:graphicFrame>
        <p:nvGraphicFramePr>
          <p:cNvPr id="4194311" name=""/>
          <p:cNvGraphicFramePr>
            <a:graphicFrameLocks/>
          </p:cNvGraphicFramePr>
          <p:nvPr/>
        </p:nvGraphicFramePr>
        <p:xfrm rot="0">
          <a:off x="2279650" y="2185987"/>
          <a:ext cx="5602287" cy="377825"/>
        </p:xfrm>
        <a:graphic>
          <a:graphicData uri="http://schemas.openxmlformats.org/presentationml/2006/ole">
            <mc:AlternateContent xmlns:mc="http://schemas.openxmlformats.org/markup-compatibility/2006">
              <mc:Choice xmlns:v="urn:schemas-microsoft-com:vml" Requires="v">
                <p:oleObj r:id="rId1" spid="" imgH="377825" imgW="5602287" showAsIcon="0" progId="Equation.DSMT4">
                  <p:embed followColorScheme="full"/>
                  <p:pic>
                    <p:nvPicPr>
                      <p:cNvPr id="2097164" name="内容占位符 49157"/>
                      <p:cNvPicPr>
                        <a:picLocks/>
                      </p:cNvPicPr>
                      <p:nvPr>
                        <p:ph sz="half" idx="2"/>
                      </p:nvPr>
                    </p:nvPicPr>
                    <p:blipFill>
                      <a:blip xmlns:r="http://schemas.openxmlformats.org/officeDocument/2006/relationships" r:embed="rId2"/>
                      <a:srcRect l="0" t="0" r="0" b="0"/>
                      <a:stretch>
                        <a:fillRect/>
                      </a:stretch>
                    </p:blipFill>
                    <p:spPr bwMode="auto">
                      <a:xfrm rot="0">
                        <a:off x="2279650" y="2185987"/>
                        <a:ext cx="5602287" cy="377825"/>
                      </a:xfrm>
                      <a:prstGeom prst="rect"/>
                      <a:noFill/>
                      <a:ln>
                        <a:noFill/>
                      </a:ln>
                    </p:spPr>
                  </p:pic>
                </p:oleObj>
              </mc:Choice>
              <mc:Fallback>
                <p:oleObj r:id="rId1" spid="" imgH="377825" imgW="5602287" showAsIcon="0" progId="Equation.DSMT4">
                  <p:embed followColorScheme="full"/>
                  <p:pic>
                    <p:nvPicPr>
                      <p:cNvPr id="2097164" name="内容占位符 49157"/>
                      <p:cNvPicPr>
                        <a:picLocks/>
                      </p:cNvPicPr>
                      <p:nvPr>
                        <p:ph sz="half" idx="2"/>
                      </p:nvPr>
                    </p:nvPicPr>
                    <p:blipFill>
                      <a:blip xmlns:r="http://schemas.openxmlformats.org/officeDocument/2006/relationships" r:embed="rId2"/>
                      <a:srcRect l="0" t="0" r="0" b="0"/>
                      <a:stretch>
                        <a:fillRect/>
                      </a:stretch>
                    </p:blipFill>
                    <p:spPr bwMode="auto">
                      <a:xfrm rot="0">
                        <a:off x="2279650" y="2185987"/>
                        <a:ext cx="5602287" cy="377825"/>
                      </a:xfrm>
                      <a:prstGeom prst="rect"/>
                      <a:noFill/>
                      <a:ln>
                        <a:noFill/>
                      </a:ln>
                    </p:spPr>
                  </p:pic>
                </p:oleObj>
              </mc:Fallback>
            </mc:AlternateContent>
          </a:graphicData>
        </a:graphic>
      </p:graphicFrame>
      <p:sp>
        <p:nvSpPr>
          <p:cNvPr id="104876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76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76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20</a:t>
            </a:fld>
            <a:r>
              <a:rPr altLang="zh-CN" sz="1400" lang="en-US">
                <a:solidFill>
                  <a:schemeClr val="accent2"/>
                </a:solidFill>
              </a:rPr>
              <a:t> </a:t>
            </a:r>
          </a:p>
        </p:txBody>
      </p:sp>
      <p:sp>
        <p:nvSpPr>
          <p:cNvPr id="1048770" name="文本框 2"/>
          <p:cNvSpPr txBox="1"/>
          <p:nvPr/>
        </p:nvSpPr>
        <p:spPr>
          <a:xfrm rot="0">
            <a:off x="4194175" y="2970212"/>
            <a:ext cx="2979737" cy="36988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r>
              <a:rPr altLang="zh-CN" lang="en-US"/>
              <a:t>P1=[0.5073 1.7400] </a:t>
            </a:r>
          </a:p>
        </p:txBody>
      </p:sp>
      <p:sp>
        <p:nvSpPr>
          <p:cNvPr id="1048771" name="文本框 3"/>
          <p:cNvSpPr txBox="1"/>
          <p:nvPr/>
        </p:nvSpPr>
        <p:spPr>
          <a:xfrm rot="0">
            <a:off x="4244975" y="3703637"/>
            <a:ext cx="4702175" cy="36988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lvl="0"/>
            <a:r>
              <a:rPr altLang="zh-CN" lang="en-US"/>
              <a:t>P3=[0.0273   -0.4756    2.8607   -1.1533] </a:t>
            </a: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247" name=""/>
        <p:cNvGrpSpPr/>
        <p:nvPr/>
      </p:nvGrpSpPr>
      <p:grpSpPr>
        <a:xfrm rot="0">
          <a:off x="0" y="0"/>
          <a:ext cx="0" cy="0"/>
          <a:chOff x="0" y="0"/>
          <a:chExt cx="0" cy="0"/>
        </a:xfrm>
      </p:grpSpPr>
      <p:pic>
        <p:nvPicPr>
          <p:cNvPr id="2097165" name="图片 50178"/>
          <p:cNvPicPr>
            <a:picLocks/>
          </p:cNvPicPr>
          <p:nvPr/>
        </p:nvPicPr>
        <p:blipFill>
          <a:blip xmlns:r="http://schemas.openxmlformats.org/officeDocument/2006/relationships" r:embed="rId1"/>
          <a:srcRect l="3021" t="20071" r="3619" b="1724"/>
          <a:stretch>
            <a:fillRect/>
          </a:stretch>
        </p:blipFill>
        <p:spPr>
          <a:xfrm rot="0">
            <a:off x="1835150" y="2060575"/>
            <a:ext cx="5327650" cy="3351212"/>
          </a:xfrm>
          <a:prstGeom prst="rect"/>
          <a:noFill/>
          <a:ln>
            <a:noFill/>
          </a:ln>
        </p:spPr>
      </p:pic>
      <p:sp>
        <p:nvSpPr>
          <p:cNvPr id="1048772" name="文本框 50179"/>
          <p:cNvSpPr txBox="1"/>
          <p:nvPr/>
        </p:nvSpPr>
        <p:spPr>
          <a:xfrm rot="0">
            <a:off x="1331912" y="1125537"/>
            <a:ext cx="3313112" cy="763587"/>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spcBef>
                <a:spcPct val="0"/>
              </a:spcBef>
              <a:buFont typeface="Arial" pitchFamily="34" charset="0"/>
              <a:buNone/>
            </a:pPr>
            <a:endParaRPr altLang="zh-CN" b="1" sz="1800" lang="en-US">
              <a:solidFill>
                <a:schemeClr val="hlink"/>
              </a:solidFill>
              <a:latin typeface="Times New Roman" pitchFamily="18" charset="0"/>
            </a:endParaRPr>
          </a:p>
          <a:p>
            <a:pPr eaLnBrk="1" hangingPunct="1" indent="-342900" latinLnBrk="1" lvl="0" marL="342900">
              <a:spcBef>
                <a:spcPct val="0"/>
              </a:spcBef>
              <a:buFont typeface="Arial" pitchFamily="34" charset="0"/>
              <a:buNone/>
            </a:pPr>
            <a:r>
              <a:rPr altLang="en-US" b="1" sz="2600" lang="zh-CN">
                <a:solidFill>
                  <a:srgbClr val="4D009A"/>
                </a:solidFill>
                <a:latin typeface="Times New Roman" pitchFamily="18" charset="0"/>
                <a:ea typeface="华文楷体" pitchFamily="2" charset="-122"/>
              </a:rPr>
              <a:t>拟合曲线图</a:t>
            </a:r>
          </a:p>
        </p:txBody>
      </p:sp>
      <p:sp>
        <p:nvSpPr>
          <p:cNvPr id="1048773" name="文本框 50180"/>
          <p:cNvSpPr txBox="1"/>
          <p:nvPr/>
        </p:nvSpPr>
        <p:spPr>
          <a:xfrm rot="0">
            <a:off x="684212" y="5673725"/>
            <a:ext cx="4095750" cy="427037"/>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spcBef>
                <a:spcPct val="0"/>
              </a:spcBef>
              <a:buFont typeface="Arial" pitchFamily="34" charset="0"/>
              <a:buNone/>
            </a:pPr>
            <a:r>
              <a:rPr altLang="en-US" b="1" sz="2200" lang="zh-CN">
                <a:solidFill>
                  <a:srgbClr val="4D009A"/>
                </a:solidFill>
                <a:latin typeface="Times New Roman" pitchFamily="18" charset="0"/>
                <a:ea typeface="华文楷体" pitchFamily="2" charset="-122"/>
              </a:rPr>
              <a:t>由图可见，三次拟合结果较好。</a:t>
            </a:r>
          </a:p>
        </p:txBody>
      </p:sp>
      <p:sp>
        <p:nvSpPr>
          <p:cNvPr id="1048774"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775"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776"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21</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165"/>
                                        </p:tgtEl>
                                        <p:attrNameLst>
                                          <p:attrName>style.visibility</p:attrName>
                                        </p:attrNameLst>
                                      </p:cBhvr>
                                      <p:to>
                                        <p:strVal val="visible"/>
                                      </p:to>
                                    </p:set>
                                    <p:animEffect transition="in" filter="blinds(horizontal)">
                                      <p:cBhvr>
                                        <p:cTn dur="500" id="7"/>
                                        <p:tgtEl>
                                          <p:spTgt spid="2097165"/>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2" presetSubtype="4">
                                  <p:stCondLst>
                                    <p:cond delay="0"/>
                                  </p:stCondLst>
                                  <p:childTnLst>
                                    <p:set>
                                      <p:cBhvr>
                                        <p:cTn dur="1" fill="hold" id="11">
                                          <p:stCondLst>
                                            <p:cond delay="0"/>
                                          </p:stCondLst>
                                        </p:cTn>
                                        <p:tgtEl>
                                          <p:spTgt spid="1048773"/>
                                        </p:tgtEl>
                                        <p:attrNameLst>
                                          <p:attrName>style.visibility</p:attrName>
                                        </p:attrNameLst>
                                      </p:cBhvr>
                                      <p:to>
                                        <p:strVal val="visible"/>
                                      </p:to>
                                    </p:set>
                                    <p:anim calcmode="lin" valueType="num">
                                      <p:cBhvr additive="base">
                                        <p:cTn dur="500" fill="hold" id="12"/>
                                        <p:tgtEl>
                                          <p:spTgt spid="1048773"/>
                                        </p:tgtEl>
                                        <p:attrNameLst>
                                          <p:attrName>ppt_x</p:attrName>
                                        </p:attrNameLst>
                                      </p:cBhvr>
                                      <p:tavLst>
                                        <p:tav tm="0">
                                          <p:val>
                                            <p:strVal val="#ppt_x"/>
                                          </p:val>
                                        </p:tav>
                                        <p:tav tm="100000">
                                          <p:val>
                                            <p:strVal val="#ppt_x"/>
                                          </p:val>
                                        </p:tav>
                                      </p:tavLst>
                                    </p:anim>
                                    <p:anim calcmode="lin" valueType="num">
                                      <p:cBhvr additive="base">
                                        <p:cTn dur="500" fill="hold" id="13"/>
                                        <p:tgtEl>
                                          <p:spTgt spid="1048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3" grpId="0" uiExpand="0" build="whole"/>
    </p:bldLst>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248" name=""/>
        <p:cNvGrpSpPr/>
        <p:nvPr/>
      </p:nvGrpSpPr>
      <p:grpSpPr>
        <a:xfrm rot="0">
          <a:off x="0" y="0"/>
          <a:ext cx="0" cy="0"/>
          <a:chOff x="0" y="0"/>
          <a:chExt cx="0" cy="0"/>
        </a:xfrm>
      </p:grpSpPr>
      <p:sp>
        <p:nvSpPr>
          <p:cNvPr id="1048777" name="标题 130049"/>
          <p:cNvSpPr/>
          <p:nvPr>
            <p:ph type="title" sz="full" idx="0"/>
          </p:nvPr>
        </p:nvSpPr>
        <p:spPr>
          <a:xfrm rot="0">
            <a:off x="1079500"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lang="en-US">
                <a:solidFill>
                  <a:srgbClr val="0000FF"/>
                </a:solidFill>
                <a:latin typeface="Times New Roman" pitchFamily="18" charset="0"/>
                <a:ea typeface="华文楷体" pitchFamily="2" charset="-122"/>
              </a:rPr>
              <a:t>3.1 </a:t>
            </a:r>
            <a:r>
              <a:rPr altLang="en-US" b="1" lang="zh-CN">
                <a:solidFill>
                  <a:srgbClr val="0000FF"/>
                </a:solidFill>
                <a:latin typeface="Times New Roman" pitchFamily="18" charset="0"/>
                <a:ea typeface="华文楷体" pitchFamily="2" charset="-122"/>
              </a:rPr>
              <a:t>创建一维数组变量</a:t>
            </a:r>
          </a:p>
        </p:txBody>
      </p:sp>
      <p:sp>
        <p:nvSpPr>
          <p:cNvPr id="1048778" name="文本占位符 130050"/>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b="1" sz="2400" lang="zh-CN">
                <a:solidFill>
                  <a:schemeClr val="hlink"/>
                </a:solidFill>
                <a:latin typeface="Times New Roman" pitchFamily="18" charset="0"/>
                <a:ea typeface="华文楷体" pitchFamily="2" charset="-122"/>
              </a:rPr>
              <a:t>第一种方法：使用方括号“</a:t>
            </a:r>
            <a:r>
              <a:rPr altLang="zh-CN" b="1" sz="2400" lang="en-US">
                <a:solidFill>
                  <a:schemeClr val="hlink"/>
                </a:solidFill>
                <a:latin typeface="Times New Roman" pitchFamily="18" charset="0"/>
                <a:ea typeface="华文楷体" pitchFamily="2" charset="-122"/>
              </a:rPr>
              <a:t>[ ]”</a:t>
            </a:r>
            <a:r>
              <a:rPr altLang="en-US" b="1" sz="2400" lang="zh-CN">
                <a:solidFill>
                  <a:schemeClr val="hlink"/>
                </a:solidFill>
                <a:latin typeface="Times New Roman" pitchFamily="18" charset="0"/>
                <a:ea typeface="华文楷体" pitchFamily="2" charset="-122"/>
              </a:rPr>
              <a:t>操作符</a:t>
            </a:r>
          </a:p>
          <a:p>
            <a:pPr eaLnBrk="1" hangingPunct="1" latinLnBrk="1" lvl="1">
              <a:spcBef>
                <a:spcPct val="45000"/>
              </a:spcBef>
              <a:buNone/>
            </a:pPr>
            <a:r>
              <a:rPr altLang="zh-CN" b="1" sz="2400" lang="en-US">
                <a:solidFill>
                  <a:srgbClr val="0000FF"/>
                </a:solidFill>
                <a:latin typeface="Times New Roman" pitchFamily="18" charset="0"/>
                <a:ea typeface="华文楷体" pitchFamily="2" charset="-122"/>
              </a:rPr>
              <a:t>【例2-1</a:t>
            </a:r>
            <a:r>
              <a:rPr altLang="en-US" b="1" sz="2400" lang="zh-CN">
                <a:solidFill>
                  <a:srgbClr val="0000FF"/>
                </a:solidFill>
                <a:latin typeface="Times New Roman" pitchFamily="18" charset="0"/>
                <a:ea typeface="华文楷体" pitchFamily="2" charset="-122"/>
              </a:rPr>
              <a:t>】</a:t>
            </a:r>
            <a:r>
              <a:rPr altLang="zh-CN" b="1" sz="2400" lang="en-US">
                <a:solidFill>
                  <a:srgbClr val="490092"/>
                </a:solidFill>
                <a:latin typeface="Times New Roman" pitchFamily="18" charset="0"/>
                <a:ea typeface="华文楷体" pitchFamily="2" charset="-122"/>
              </a:rPr>
              <a:t>创建数组(</a:t>
            </a:r>
            <a:r>
              <a:rPr altLang="en-US" b="1" sz="2400" lang="zh-CN">
                <a:solidFill>
                  <a:srgbClr val="490092"/>
                </a:solidFill>
                <a:latin typeface="Times New Roman" pitchFamily="18" charset="0"/>
                <a:ea typeface="华文楷体" pitchFamily="2" charset="-122"/>
              </a:rPr>
              <a:t>行向量</a:t>
            </a:r>
            <a:r>
              <a:rPr altLang="zh-CN" b="1" sz="2400" lang="en-US">
                <a:solidFill>
                  <a:srgbClr val="490092"/>
                </a:solidFill>
                <a:latin typeface="Times New Roman" pitchFamily="18" charset="0"/>
                <a:ea typeface="华文楷体" pitchFamily="2" charset="-122"/>
              </a:rPr>
              <a:t>)a=[1 3 pi 3+5i] </a:t>
            </a:r>
          </a:p>
          <a:p>
            <a:pPr eaLnBrk="1" hangingPunct="1" latinLnBrk="1" lvl="1">
              <a:spcBef>
                <a:spcPct val="45000"/>
              </a:spcBef>
              <a:buNone/>
            </a:pPr>
            <a:r>
              <a:rPr altLang="zh-CN" b="1" sz="2400" lang="en-US">
                <a:solidFill>
                  <a:srgbClr val="490092"/>
                </a:solidFill>
                <a:latin typeface="Times New Roman" pitchFamily="18" charset="0"/>
                <a:ea typeface="华文楷体" pitchFamily="2" charset="-122"/>
              </a:rPr>
              <a:t>&gt;&gt;a=[1 3 pi 3+5</a:t>
            </a:r>
            <a:r>
              <a:rPr altLang="zh-CN" b="1" sz="2400" lang="en-US">
                <a:solidFill>
                  <a:srgbClr val="490092"/>
                </a:solidFill>
                <a:latin typeface="Times New Roman" pitchFamily="18" charset="0"/>
                <a:ea typeface="华文楷体" pitchFamily="2" charset="-122"/>
              </a:rPr>
              <a:t>*i]  </a:t>
            </a:r>
            <a:r>
              <a:rPr altLang="zh-CN" b="1" sz="2400" lang="en-US">
                <a:solidFill>
                  <a:srgbClr val="008000"/>
                </a:solidFill>
                <a:latin typeface="Times New Roman" pitchFamily="18" charset="0"/>
                <a:ea typeface="华文楷体" pitchFamily="2" charset="-122"/>
              </a:rPr>
              <a:t>%or a=[1, 3, pi, 3+5</a:t>
            </a:r>
            <a:r>
              <a:rPr altLang="zh-CN" b="1" sz="2400" lang="en-US">
                <a:solidFill>
                  <a:srgbClr val="008000"/>
                </a:solidFill>
                <a:latin typeface="Times New Roman" pitchFamily="18" charset="0"/>
                <a:ea typeface="华文楷体" pitchFamily="2" charset="-122"/>
              </a:rPr>
              <a:t>*i]</a:t>
            </a:r>
            <a:r>
              <a:rPr altLang="zh-CN" b="1" sz="2400" lang="en-US">
                <a:solidFill>
                  <a:srgbClr val="490092"/>
                </a:solidFill>
                <a:latin typeface="Times New Roman" pitchFamily="18" charset="0"/>
                <a:ea typeface="华文楷体" pitchFamily="2" charset="-122"/>
              </a:rPr>
              <a:t> </a:t>
            </a:r>
          </a:p>
          <a:p>
            <a:pPr eaLnBrk="1" hangingPunct="1" latinLnBrk="1" lvl="1">
              <a:buNone/>
            </a:pPr>
            <a:r>
              <a:rPr altLang="zh-CN" b="1" sz="2400" lang="en-US">
                <a:solidFill>
                  <a:srgbClr val="490092"/>
                </a:solidFill>
                <a:latin typeface="Times New Roman" pitchFamily="18" charset="0"/>
                <a:ea typeface="华文楷体" pitchFamily="2" charset="-122"/>
              </a:rPr>
              <a:t>a= </a:t>
            </a:r>
            <a:r>
              <a:rPr altLang="zh-CN" b="1" sz="2400" lang="en-US">
                <a:latin typeface="Times New Roman" pitchFamily="18" charset="0"/>
                <a:ea typeface="华文楷体" pitchFamily="2" charset="-122"/>
              </a:rPr>
              <a:t>1.0000      3.0000      3.1416       3.0000 + 5.0000i</a:t>
            </a:r>
          </a:p>
          <a:p>
            <a:pPr eaLnBrk="1" hangingPunct="1" latinLnBrk="1" lvl="1">
              <a:spcBef>
                <a:spcPct val="50000"/>
              </a:spcBef>
              <a:buNone/>
            </a:pPr>
            <a:r>
              <a:rPr altLang="en-US" b="1" sz="2400" lang="zh-CN">
                <a:solidFill>
                  <a:srgbClr val="000099"/>
                </a:solidFill>
                <a:latin typeface="Times New Roman" pitchFamily="18" charset="0"/>
                <a:ea typeface="华文楷体" pitchFamily="2" charset="-122"/>
              </a:rPr>
              <a:t>所有的向量元素必须在操作符“</a:t>
            </a:r>
            <a:r>
              <a:rPr altLang="zh-CN" b="1" sz="2400" lang="en-US">
                <a:solidFill>
                  <a:srgbClr val="000099"/>
                </a:solidFill>
                <a:latin typeface="Times New Roman" pitchFamily="18" charset="0"/>
                <a:ea typeface="华文楷体" pitchFamily="2" charset="-122"/>
              </a:rPr>
              <a:t>[ ]”</a:t>
            </a:r>
            <a:r>
              <a:rPr altLang="en-US" b="1" sz="2400" lang="zh-CN">
                <a:solidFill>
                  <a:srgbClr val="000099"/>
                </a:solidFill>
                <a:latin typeface="Times New Roman" pitchFamily="18" charset="0"/>
                <a:ea typeface="华文楷体" pitchFamily="2" charset="-122"/>
              </a:rPr>
              <a:t>之内；</a:t>
            </a:r>
          </a:p>
          <a:p>
            <a:pPr eaLnBrk="1" hangingPunct="1" latinLnBrk="1" lvl="1">
              <a:buNone/>
            </a:pPr>
            <a:r>
              <a:rPr altLang="en-US" b="1" sz="2400" lang="zh-CN">
                <a:solidFill>
                  <a:srgbClr val="000099"/>
                </a:solidFill>
                <a:latin typeface="Times New Roman" pitchFamily="18" charset="0"/>
                <a:ea typeface="华文楷体" pitchFamily="2" charset="-122"/>
              </a:rPr>
              <a:t>向量元素间用</a:t>
            </a:r>
            <a:r>
              <a:rPr altLang="en-US" b="1" sz="2400" lang="zh-CN">
                <a:solidFill>
                  <a:srgbClr val="FF00FF"/>
                </a:solidFill>
                <a:latin typeface="Times New Roman" pitchFamily="18" charset="0"/>
                <a:ea typeface="华文楷体" pitchFamily="2" charset="-122"/>
              </a:rPr>
              <a:t>空格</a:t>
            </a:r>
            <a:r>
              <a:rPr altLang="en-US" b="1" sz="2400" lang="zh-CN">
                <a:solidFill>
                  <a:srgbClr val="000099"/>
                </a:solidFill>
                <a:latin typeface="Times New Roman" pitchFamily="18" charset="0"/>
                <a:ea typeface="华文楷体" pitchFamily="2" charset="-122"/>
              </a:rPr>
              <a:t>或英文的</a:t>
            </a:r>
            <a:r>
              <a:rPr altLang="zh-CN" b="1" sz="2400" lang="en-US">
                <a:solidFill>
                  <a:srgbClr val="FF00FF"/>
                </a:solidFill>
                <a:latin typeface="Times New Roman" pitchFamily="18" charset="0"/>
                <a:ea typeface="华文楷体" pitchFamily="2" charset="-122"/>
              </a:rPr>
              <a:t>逗点“,”</a:t>
            </a:r>
            <a:r>
              <a:rPr altLang="en-US" b="1" sz="2400" lang="zh-CN">
                <a:solidFill>
                  <a:srgbClr val="000099"/>
                </a:solidFill>
                <a:latin typeface="Times New Roman" pitchFamily="18" charset="0"/>
                <a:ea typeface="华文楷体" pitchFamily="2" charset="-122"/>
              </a:rPr>
              <a:t>分开。</a:t>
            </a:r>
          </a:p>
          <a:p>
            <a:pPr eaLnBrk="1" hangingPunct="1" latinLnBrk="1" lvl="0"/>
            <a:r>
              <a:rPr altLang="zh-CN" b="1" sz="2400" lang="en-US">
                <a:solidFill>
                  <a:schemeClr val="hlink"/>
                </a:solidFill>
                <a:latin typeface="Times New Roman" pitchFamily="18" charset="0"/>
                <a:ea typeface="华文楷体" pitchFamily="2" charset="-122"/>
              </a:rPr>
              <a:t>第二种方法：使用冒号“:”</a:t>
            </a:r>
            <a:r>
              <a:rPr altLang="en-US" b="1" sz="2400" lang="zh-CN">
                <a:solidFill>
                  <a:schemeClr val="hlink"/>
                </a:solidFill>
                <a:latin typeface="Times New Roman" pitchFamily="18" charset="0"/>
                <a:ea typeface="华文楷体" pitchFamily="2" charset="-122"/>
              </a:rPr>
              <a:t>操作符</a:t>
            </a:r>
          </a:p>
          <a:p>
            <a:pPr eaLnBrk="1" hangingPunct="1" latinLnBrk="1" lvl="1">
              <a:buNone/>
            </a:pPr>
            <a:r>
              <a:rPr altLang="zh-CN" b="1" sz="2400" lang="en-US">
                <a:solidFill>
                  <a:srgbClr val="0000FF"/>
                </a:solidFill>
                <a:latin typeface="Times New Roman" pitchFamily="18" charset="0"/>
                <a:ea typeface="华文楷体" pitchFamily="2" charset="-122"/>
              </a:rPr>
              <a:t>【例2-2</a:t>
            </a:r>
            <a:r>
              <a:rPr altLang="en-US" b="1" sz="2400" lang="zh-CN">
                <a:solidFill>
                  <a:srgbClr val="0000FF"/>
                </a:solidFill>
                <a:latin typeface="Times New Roman" pitchFamily="18" charset="0"/>
                <a:ea typeface="华文楷体" pitchFamily="2" charset="-122"/>
              </a:rPr>
              <a:t>】</a:t>
            </a:r>
            <a:r>
              <a:rPr altLang="zh-CN" b="1" sz="2400" lang="en-US">
                <a:solidFill>
                  <a:srgbClr val="490092"/>
                </a:solidFill>
                <a:latin typeface="Times New Roman" pitchFamily="18" charset="0"/>
                <a:ea typeface="华文楷体" pitchFamily="2" charset="-122"/>
              </a:rPr>
              <a:t>创建以1~10</a:t>
            </a:r>
            <a:r>
              <a:rPr altLang="en-US" b="1" sz="2400" lang="zh-CN">
                <a:solidFill>
                  <a:srgbClr val="490092"/>
                </a:solidFill>
                <a:latin typeface="Times New Roman" pitchFamily="18" charset="0"/>
                <a:ea typeface="华文楷体" pitchFamily="2" charset="-122"/>
              </a:rPr>
              <a:t>顺序排列整数为元素的行向量</a:t>
            </a:r>
            <a:r>
              <a:rPr altLang="zh-CN" b="1" sz="2400" lang="en-US">
                <a:solidFill>
                  <a:srgbClr val="490092"/>
                </a:solidFill>
                <a:latin typeface="Times New Roman" pitchFamily="18" charset="0"/>
                <a:ea typeface="华文楷体" pitchFamily="2" charset="-122"/>
              </a:rPr>
              <a:t>b</a:t>
            </a:r>
            <a:r>
              <a:rPr altLang="en-US" b="1" sz="2400" lang="zh-CN">
                <a:solidFill>
                  <a:srgbClr val="490092"/>
                </a:solidFill>
                <a:latin typeface="Times New Roman" pitchFamily="18" charset="0"/>
                <a:ea typeface="华文楷体" pitchFamily="2" charset="-122"/>
              </a:rPr>
              <a:t>。</a:t>
            </a:r>
            <a:r>
              <a:rPr altLang="zh-CN" b="1" sz="2400" lang="en-US">
                <a:solidFill>
                  <a:srgbClr val="490092"/>
                </a:solidFill>
                <a:latin typeface="Times New Roman" pitchFamily="18" charset="0"/>
                <a:ea typeface="华文楷体" pitchFamily="2" charset="-122"/>
              </a:rPr>
              <a:t>&gt;&gt;b=1:10</a:t>
            </a:r>
          </a:p>
          <a:p>
            <a:pPr eaLnBrk="1" hangingPunct="1" latinLnBrk="1" lvl="1">
              <a:buNone/>
            </a:pPr>
            <a:r>
              <a:rPr altLang="zh-CN" b="1" sz="2400" lang="en-US">
                <a:solidFill>
                  <a:srgbClr val="490092"/>
                </a:solidFill>
                <a:latin typeface="Times New Roman" pitchFamily="18" charset="0"/>
                <a:ea typeface="华文楷体" pitchFamily="2" charset="-122"/>
              </a:rPr>
              <a:t>b=1 2 3 4 5 6 7 8 9 10</a:t>
            </a:r>
          </a:p>
          <a:p>
            <a:pPr eaLnBrk="1" hangingPunct="1" latinLnBrk="1" lvl="1">
              <a:buNone/>
            </a:pPr>
            <a:endParaRPr altLang="zh-CN" b="1" sz="2400" lang="en-US">
              <a:solidFill>
                <a:srgbClr val="000099"/>
              </a:solidFill>
              <a:latin typeface="Times New Roman" pitchFamily="18" charset="0"/>
              <a:ea typeface="华文楷体" pitchFamily="2" charset="-122"/>
            </a:endParaRPr>
          </a:p>
          <a:p>
            <a:pPr eaLnBrk="1" hangingPunct="1" latinLnBrk="1" lvl="1">
              <a:buNone/>
            </a:pPr>
            <a:endParaRPr altLang="zh-CN" b="1" sz="2400" lang="en-US">
              <a:solidFill>
                <a:srgbClr val="490092"/>
              </a:solidFill>
              <a:latin typeface="Times New Roman" pitchFamily="18" charset="0"/>
            </a:endParaRPr>
          </a:p>
        </p:txBody>
      </p:sp>
      <p:sp>
        <p:nvSpPr>
          <p:cNvPr id="1048779"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780"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781"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22</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1048778">
                                            <p:txEl>
                                              <p:charRg st="20" end="52"/>
                                            </p:txEl>
                                          </p:spTgt>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1" presetSubtype="0">
                                  <p:stCondLst>
                                    <p:cond delay="0"/>
                                  </p:stCondLst>
                                  <p:childTnLst>
                                    <p:set>
                                      <p:cBhvr>
                                        <p:cTn dur="1" fill="hold" id="10">
                                          <p:stCondLst>
                                            <p:cond delay="0"/>
                                          </p:stCondLst>
                                        </p:cTn>
                                        <p:tgtEl>
                                          <p:spTgt spid="1048778">
                                            <p:txEl>
                                              <p:charRg st="52" end="97"/>
                                            </p:txEl>
                                          </p:spTgt>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1" presetSubtype="0">
                                  <p:stCondLst>
                                    <p:cond delay="0"/>
                                  </p:stCondLst>
                                  <p:childTnLst>
                                    <p:set>
                                      <p:cBhvr>
                                        <p:cTn dur="1" fill="hold" id="14">
                                          <p:stCondLst>
                                            <p:cond delay="0"/>
                                          </p:stCondLst>
                                        </p:cTn>
                                        <p:tgtEl>
                                          <p:spTgt spid="1048778">
                                            <p:txEl>
                                              <p:charRg st="97" end="154"/>
                                            </p:txEl>
                                          </p:spTgt>
                                        </p:tgtEl>
                                        <p:attrNameLst>
                                          <p:attrName>style.visibility</p:attrName>
                                        </p:attrNameLst>
                                      </p:cBhvr>
                                      <p:to>
                                        <p:strVal val="visible"/>
                                      </p:to>
                                    </p:set>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1" presetSubtype="0">
                                  <p:stCondLst>
                                    <p:cond delay="0"/>
                                  </p:stCondLst>
                                  <p:childTnLst>
                                    <p:set>
                                      <p:cBhvr>
                                        <p:cTn dur="1" fill="hold" id="18">
                                          <p:stCondLst>
                                            <p:cond delay="0"/>
                                          </p:stCondLst>
                                        </p:cTn>
                                        <p:tgtEl>
                                          <p:spTgt spid="1048778">
                                            <p:txEl>
                                              <p:charRg st="154" end="176"/>
                                            </p:txEl>
                                          </p:spTgt>
                                        </p:tgtEl>
                                        <p:attrNameLst>
                                          <p:attrName>style.visibility</p:attrName>
                                        </p:attrNameLst>
                                      </p:cBhvr>
                                      <p:to>
                                        <p:strVal val="visible"/>
                                      </p:to>
                                    </p:set>
                                  </p:childTnLst>
                                </p:cTn>
                              </p:par>
                              <p:par>
                                <p:cTn fill="hold" id="19" nodeType="withEffect" presetClass="entr" presetID="1" presetSubtype="0">
                                  <p:stCondLst>
                                    <p:cond delay="0"/>
                                  </p:stCondLst>
                                  <p:childTnLst>
                                    <p:set>
                                      <p:cBhvr>
                                        <p:cTn dur="1" fill="hold" id="20">
                                          <p:stCondLst>
                                            <p:cond delay="0"/>
                                          </p:stCondLst>
                                        </p:cTn>
                                        <p:tgtEl>
                                          <p:spTgt spid="1048778">
                                            <p:txEl>
                                              <p:charRg st="176" end="197"/>
                                            </p:txEl>
                                          </p:spTgt>
                                        </p:tgtEl>
                                        <p:attrNameLst>
                                          <p:attrName>style.visibility</p:attrName>
                                        </p:attrNameLst>
                                      </p:cBhvr>
                                      <p:to>
                                        <p:strVal val="visible"/>
                                      </p:to>
                                    </p:se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1" presetSubtype="0">
                                  <p:stCondLst>
                                    <p:cond delay="0"/>
                                  </p:stCondLst>
                                  <p:childTnLst>
                                    <p:set>
                                      <p:cBhvr>
                                        <p:cTn dur="1" fill="hold" id="24">
                                          <p:stCondLst>
                                            <p:cond delay="0"/>
                                          </p:stCondLst>
                                        </p:cTn>
                                        <p:tgtEl>
                                          <p:spTgt spid="1048778">
                                            <p:txEl>
                                              <p:charRg st="197" end="214"/>
                                            </p:txEl>
                                          </p:spTgt>
                                        </p:tgtEl>
                                        <p:attrNameLst>
                                          <p:attrName>style.visibility</p:attrName>
                                        </p:attrNameLst>
                                      </p:cBhvr>
                                      <p:to>
                                        <p:strVal val="visible"/>
                                      </p:to>
                                    </p:set>
                                  </p:childTnLst>
                                </p:cTn>
                              </p:par>
                            </p:childTnLst>
                          </p:cTn>
                        </p:par>
                      </p:childTnLst>
                    </p:cTn>
                  </p:par>
                  <p:par>
                    <p:cTn fill="hold" id="25" nodeType="clickPar">
                      <p:stCondLst>
                        <p:cond delay="indefinite"/>
                      </p:stCondLst>
                      <p:childTnLst>
                        <p:par>
                          <p:cTn fill="hold" id="26" nodeType="withGroup">
                            <p:stCondLst>
                              <p:cond delay="0"/>
                            </p:stCondLst>
                            <p:childTnLst>
                              <p:par>
                                <p:cTn fill="hold" id="27" nodeType="clickEffect" presetClass="entr" presetID="1" presetSubtype="0">
                                  <p:stCondLst>
                                    <p:cond delay="0"/>
                                  </p:stCondLst>
                                  <p:childTnLst>
                                    <p:set>
                                      <p:cBhvr>
                                        <p:cTn dur="1" fill="hold" id="28">
                                          <p:stCondLst>
                                            <p:cond delay="0"/>
                                          </p:stCondLst>
                                        </p:cTn>
                                        <p:tgtEl>
                                          <p:spTgt spid="1048778">
                                            <p:txEl>
                                              <p:charRg st="214" end="251"/>
                                            </p:txEl>
                                          </p:spTgt>
                                        </p:tgtEl>
                                        <p:attrNameLst>
                                          <p:attrName>style.visibility</p:attrName>
                                        </p:attrNameLst>
                                      </p:cBhvr>
                                      <p:to>
                                        <p:strVal val="visible"/>
                                      </p:to>
                                    </p:set>
                                  </p:childTnLst>
                                </p:cTn>
                              </p:par>
                            </p:childTnLst>
                          </p:cTn>
                        </p:par>
                      </p:childTnLst>
                    </p:cTn>
                  </p:par>
                  <p:par>
                    <p:cTn fill="hold" id="29" nodeType="clickPar">
                      <p:stCondLst>
                        <p:cond delay="indefinite"/>
                      </p:stCondLst>
                      <p:childTnLst>
                        <p:par>
                          <p:cTn fill="hold" id="30" nodeType="withGroup">
                            <p:stCondLst>
                              <p:cond delay="0"/>
                            </p:stCondLst>
                            <p:childTnLst>
                              <p:par>
                                <p:cTn fill="hold" id="31" nodeType="clickEffect" presetClass="entr" presetID="1" presetSubtype="0">
                                  <p:stCondLst>
                                    <p:cond delay="0"/>
                                  </p:stCondLst>
                                  <p:childTnLst>
                                    <p:set>
                                      <p:cBhvr>
                                        <p:cTn dur="1" fill="hold" id="32">
                                          <p:stCondLst>
                                            <p:cond delay="0"/>
                                          </p:stCondLst>
                                        </p:cTn>
                                        <p:tgtEl>
                                          <p:spTgt spid="1048778">
                                            <p:txEl>
                                              <p:charRg st="251" end="27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249" name=""/>
        <p:cNvGrpSpPr/>
        <p:nvPr/>
      </p:nvGrpSpPr>
      <p:grpSpPr>
        <a:xfrm rot="0">
          <a:off x="0" y="0"/>
          <a:ext cx="0" cy="0"/>
          <a:chOff x="0" y="0"/>
          <a:chExt cx="0" cy="0"/>
        </a:xfrm>
      </p:grpSpPr>
      <p:sp>
        <p:nvSpPr>
          <p:cNvPr id="1048782" name="标题 131073"/>
          <p:cNvSpPr/>
          <p:nvPr>
            <p:ph type="title" sz="full" idx="0"/>
          </p:nvPr>
        </p:nvSpPr>
        <p:spPr>
          <a:xfrm rot="0">
            <a:off x="1116012" y="296862"/>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4000" lang="en-US">
                <a:solidFill>
                  <a:srgbClr val="0000FF"/>
                </a:solidFill>
                <a:latin typeface="Times New Roman" pitchFamily="18" charset="0"/>
                <a:ea typeface="华文楷体" pitchFamily="2" charset="-122"/>
              </a:rPr>
              <a:t>3.1</a:t>
            </a:r>
            <a:r>
              <a:rPr altLang="en-US" b="1" sz="4000" lang="zh-CN">
                <a:solidFill>
                  <a:srgbClr val="0000FF"/>
                </a:solidFill>
                <a:latin typeface="Times New Roman" pitchFamily="18" charset="0"/>
                <a:ea typeface="华文楷体" pitchFamily="2" charset="-122"/>
              </a:rPr>
              <a:t> 创建一维数组变量</a:t>
            </a:r>
            <a:r>
              <a:rPr altLang="en-US" b="1" sz="3500" lang="zh-CN">
                <a:solidFill>
                  <a:srgbClr val="0000FF"/>
                </a:solidFill>
                <a:latin typeface="Times New Roman" pitchFamily="18" charset="0"/>
                <a:ea typeface="华文楷体" pitchFamily="2" charset="-122"/>
              </a:rPr>
              <a:t>（续）</a:t>
            </a:r>
          </a:p>
        </p:txBody>
      </p:sp>
      <p:sp>
        <p:nvSpPr>
          <p:cNvPr id="1048783" name="文本占位符 131074"/>
          <p:cNvSpPr/>
          <p:nvPr>
            <p:ph type="body" sz="full" idx="1"/>
          </p:nvPr>
        </p:nvSpPr>
        <p:spPr>
          <a:xfrm rot="0">
            <a:off x="1008062" y="123348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lnSpc>
                <a:spcPct val="90000"/>
              </a:lnSpc>
              <a:buNone/>
            </a:pPr>
            <a:r>
              <a:rPr altLang="en-US" b="1" sz="2000" lang="zh-CN">
                <a:solidFill>
                  <a:srgbClr val="0000FF"/>
                </a:solidFill>
                <a:latin typeface="Times New Roman" pitchFamily="18" charset="0"/>
                <a:ea typeface="华文楷体" pitchFamily="2" charset="-122"/>
              </a:rPr>
              <a:t>【例</a:t>
            </a:r>
            <a:r>
              <a:rPr altLang="zh-CN" b="1" sz="2000" lang="en-US">
                <a:solidFill>
                  <a:srgbClr val="0000FF"/>
                </a:solidFill>
                <a:latin typeface="Times New Roman" pitchFamily="18" charset="0"/>
                <a:ea typeface="华文楷体" pitchFamily="2" charset="-122"/>
              </a:rPr>
              <a:t>2-3</a:t>
            </a:r>
            <a:r>
              <a:rPr altLang="en-US" b="1" sz="2000" lang="zh-CN">
                <a:solidFill>
                  <a:srgbClr val="0000FF"/>
                </a:solidFill>
                <a:latin typeface="Times New Roman" pitchFamily="18" charset="0"/>
                <a:ea typeface="华文楷体" pitchFamily="2" charset="-122"/>
              </a:rPr>
              <a:t>】</a:t>
            </a:r>
            <a:r>
              <a:rPr altLang="zh-CN" b="1" sz="2000" lang="en-US">
                <a:solidFill>
                  <a:srgbClr val="490092"/>
                </a:solidFill>
                <a:latin typeface="Times New Roman" pitchFamily="18" charset="0"/>
                <a:ea typeface="华文楷体" pitchFamily="2" charset="-122"/>
              </a:rPr>
              <a:t>键入并执行c=1:2:10</a:t>
            </a:r>
            <a:r>
              <a:rPr altLang="en-US" b="1" sz="2000" lang="zh-CN">
                <a:solidFill>
                  <a:srgbClr val="490092"/>
                </a:solidFill>
                <a:latin typeface="Times New Roman" pitchFamily="18" charset="0"/>
                <a:ea typeface="华文楷体" pitchFamily="2" charset="-122"/>
              </a:rPr>
              <a:t>和</a:t>
            </a:r>
            <a:r>
              <a:rPr altLang="zh-CN" b="1" sz="2000" lang="en-US">
                <a:solidFill>
                  <a:srgbClr val="490092"/>
                </a:solidFill>
                <a:latin typeface="Times New Roman" pitchFamily="18" charset="0"/>
                <a:ea typeface="华文楷体" pitchFamily="2" charset="-122"/>
              </a:rPr>
              <a:t>d=1:2:9</a:t>
            </a:r>
          </a:p>
          <a:p>
            <a:pPr eaLnBrk="1" hangingPunct="1" latinLnBrk="1" lvl="1">
              <a:lnSpc>
                <a:spcPct val="90000"/>
              </a:lnSpc>
              <a:buNone/>
            </a:pPr>
            <a:r>
              <a:rPr altLang="zh-CN" b="1" sz="2000" lang="en-US">
                <a:solidFill>
                  <a:srgbClr val="490092"/>
                </a:solidFill>
                <a:latin typeface="Times New Roman" pitchFamily="18" charset="0"/>
                <a:ea typeface="华文楷体" pitchFamily="2" charset="-122"/>
              </a:rPr>
              <a:t>&gt;&gt; c=1:2:10</a:t>
            </a:r>
          </a:p>
          <a:p>
            <a:pPr eaLnBrk="1" hangingPunct="1" latinLnBrk="1" lvl="2">
              <a:lnSpc>
                <a:spcPct val="90000"/>
              </a:lnSpc>
              <a:buNone/>
            </a:pPr>
            <a:r>
              <a:rPr altLang="zh-CN" b="1" sz="2000" lang="en-US">
                <a:solidFill>
                  <a:srgbClr val="490092"/>
                </a:solidFill>
                <a:latin typeface="Times New Roman" pitchFamily="18" charset="0"/>
                <a:ea typeface="华文楷体" pitchFamily="2" charset="-122"/>
              </a:rPr>
              <a:t>c=1 3 5 7 9</a:t>
            </a:r>
          </a:p>
          <a:p>
            <a:pPr eaLnBrk="1" hangingPunct="1" latinLnBrk="1" lvl="1">
              <a:lnSpc>
                <a:spcPct val="90000"/>
              </a:lnSpc>
              <a:buNone/>
            </a:pPr>
            <a:r>
              <a:rPr altLang="zh-CN" b="1" sz="2000" lang="en-US">
                <a:solidFill>
                  <a:srgbClr val="490092"/>
                </a:solidFill>
                <a:latin typeface="Times New Roman" pitchFamily="18" charset="0"/>
                <a:ea typeface="华文楷体" pitchFamily="2" charset="-122"/>
              </a:rPr>
              <a:t>&gt;&gt;d=1:2:9</a:t>
            </a:r>
          </a:p>
          <a:p>
            <a:pPr eaLnBrk="1" hangingPunct="1" latinLnBrk="1" lvl="2">
              <a:lnSpc>
                <a:spcPct val="90000"/>
              </a:lnSpc>
              <a:buNone/>
            </a:pPr>
            <a:r>
              <a:rPr altLang="zh-CN" b="1" sz="2000" lang="en-US">
                <a:solidFill>
                  <a:srgbClr val="490092"/>
                </a:solidFill>
                <a:latin typeface="Times New Roman" pitchFamily="18" charset="0"/>
                <a:ea typeface="华文楷体" pitchFamily="2" charset="-122"/>
              </a:rPr>
              <a:t>d= 1 3 5 7 9</a:t>
            </a:r>
          </a:p>
          <a:p>
            <a:pPr eaLnBrk="1" hangingPunct="1" latinLnBrk="1" lvl="1">
              <a:lnSpc>
                <a:spcPct val="90000"/>
              </a:lnSpc>
              <a:spcBef>
                <a:spcPct val="45000"/>
              </a:spcBef>
              <a:buNone/>
            </a:pPr>
            <a:r>
              <a:rPr altLang="en-US" b="1" sz="2000" lang="zh-CN">
                <a:solidFill>
                  <a:srgbClr val="0000FF"/>
                </a:solidFill>
                <a:latin typeface="Times New Roman" pitchFamily="18" charset="0"/>
                <a:ea typeface="华文楷体" pitchFamily="2" charset="-122"/>
              </a:rPr>
              <a:t>利用冒号“</a:t>
            </a:r>
            <a:r>
              <a:rPr altLang="zh-CN" b="1" sz="2000" lang="en-US">
                <a:solidFill>
                  <a:srgbClr val="0000FF"/>
                </a:solidFill>
                <a:latin typeface="Times New Roman" pitchFamily="18" charset="0"/>
                <a:ea typeface="华文楷体" pitchFamily="2" charset="-122"/>
              </a:rPr>
              <a:t>:”</a:t>
            </a:r>
            <a:r>
              <a:rPr altLang="en-US" b="1" sz="2000" lang="zh-CN">
                <a:solidFill>
                  <a:srgbClr val="0000FF"/>
                </a:solidFill>
                <a:latin typeface="Times New Roman" pitchFamily="18" charset="0"/>
                <a:ea typeface="华文楷体" pitchFamily="2" charset="-122"/>
              </a:rPr>
              <a:t>操作符创建行向量的基本语法格式：</a:t>
            </a:r>
          </a:p>
          <a:p>
            <a:pPr eaLnBrk="1" hangingPunct="1" latinLnBrk="1" lvl="1">
              <a:lnSpc>
                <a:spcPct val="90000"/>
              </a:lnSpc>
              <a:buNone/>
            </a:pPr>
            <a:r>
              <a:rPr altLang="zh-CN" b="1" sz="2000" lang="en-US">
                <a:solidFill>
                  <a:srgbClr val="490092"/>
                </a:solidFill>
                <a:latin typeface="Times New Roman" pitchFamily="18" charset="0"/>
                <a:ea typeface="华文楷体" pitchFamily="2" charset="-122"/>
              </a:rPr>
              <a:t>x=Start:Increment:End</a:t>
            </a:r>
          </a:p>
          <a:p>
            <a:pPr eaLnBrk="1" hangingPunct="1" latinLnBrk="1" lvl="1"/>
            <a:r>
              <a:rPr altLang="zh-CN" b="1" sz="2000" lang="en-US">
                <a:solidFill>
                  <a:schemeClr val="hlink"/>
                </a:solidFill>
                <a:latin typeface="Times New Roman" pitchFamily="18" charset="0"/>
                <a:ea typeface="华文楷体" pitchFamily="2" charset="-122"/>
              </a:rPr>
              <a:t>Start</a:t>
            </a:r>
            <a:r>
              <a:rPr altLang="en-US" b="1" sz="2000" lang="zh-CN">
                <a:solidFill>
                  <a:srgbClr val="0000FF"/>
                </a:solidFill>
                <a:latin typeface="Times New Roman" pitchFamily="18" charset="0"/>
                <a:ea typeface="华文楷体" pitchFamily="2" charset="-122"/>
              </a:rPr>
              <a:t>表示新向量</a:t>
            </a:r>
            <a:r>
              <a:rPr altLang="zh-CN" b="1" sz="2000" lang="en-US">
                <a:solidFill>
                  <a:srgbClr val="0000FF"/>
                </a:solidFill>
                <a:latin typeface="Times New Roman" pitchFamily="18" charset="0"/>
                <a:ea typeface="华文楷体" pitchFamily="2" charset="-122"/>
              </a:rPr>
              <a:t>x</a:t>
            </a:r>
            <a:r>
              <a:rPr altLang="en-US" b="1" sz="2000" lang="zh-CN">
                <a:solidFill>
                  <a:srgbClr val="0000FF"/>
                </a:solidFill>
                <a:latin typeface="Times New Roman" pitchFamily="18" charset="0"/>
                <a:ea typeface="华文楷体" pitchFamily="2" charset="-122"/>
              </a:rPr>
              <a:t>的第一个元素；</a:t>
            </a:r>
          </a:p>
          <a:p>
            <a:pPr eaLnBrk="1" hangingPunct="1" latinLnBrk="1" lvl="1"/>
            <a:r>
              <a:rPr altLang="en-US" b="1" sz="2000" lang="zh-CN">
                <a:solidFill>
                  <a:srgbClr val="0000FF"/>
                </a:solidFill>
                <a:latin typeface="Times New Roman" pitchFamily="18" charset="0"/>
                <a:ea typeface="华文楷体" pitchFamily="2" charset="-122"/>
              </a:rPr>
              <a:t>新向量</a:t>
            </a:r>
            <a:r>
              <a:rPr altLang="zh-CN" b="1" sz="2000" lang="en-US">
                <a:solidFill>
                  <a:srgbClr val="0000FF"/>
                </a:solidFill>
                <a:latin typeface="Times New Roman" pitchFamily="18" charset="0"/>
                <a:ea typeface="华文楷体" pitchFamily="2" charset="-122"/>
              </a:rPr>
              <a:t>x</a:t>
            </a:r>
            <a:r>
              <a:rPr altLang="en-US" b="1" sz="2000" lang="zh-CN">
                <a:solidFill>
                  <a:srgbClr val="0000FF"/>
                </a:solidFill>
                <a:latin typeface="Times New Roman" pitchFamily="18" charset="0"/>
                <a:ea typeface="华文楷体" pitchFamily="2" charset="-122"/>
              </a:rPr>
              <a:t>的最后一个元素不能大于</a:t>
            </a:r>
            <a:r>
              <a:rPr altLang="zh-CN" b="1" sz="2000" lang="en-US">
                <a:solidFill>
                  <a:schemeClr val="hlink"/>
                </a:solidFill>
                <a:latin typeface="Times New Roman" pitchFamily="18" charset="0"/>
                <a:ea typeface="华文楷体" pitchFamily="2" charset="-122"/>
              </a:rPr>
              <a:t>End </a:t>
            </a:r>
            <a:r>
              <a:rPr altLang="en-US" b="1" sz="2000" lang="zh-CN">
                <a:solidFill>
                  <a:srgbClr val="0000FF"/>
                </a:solidFill>
                <a:latin typeface="Times New Roman" pitchFamily="18" charset="0"/>
                <a:ea typeface="华文楷体" pitchFamily="2" charset="-122"/>
              </a:rPr>
              <a:t>；</a:t>
            </a:r>
          </a:p>
          <a:p>
            <a:pPr eaLnBrk="1" hangingPunct="1" latinLnBrk="1" lvl="1"/>
            <a:r>
              <a:rPr altLang="zh-CN" b="1" sz="2000" lang="en-US">
                <a:solidFill>
                  <a:schemeClr val="hlink"/>
                </a:solidFill>
                <a:latin typeface="Times New Roman" pitchFamily="18" charset="0"/>
                <a:ea typeface="华文楷体" pitchFamily="2" charset="-122"/>
              </a:rPr>
              <a:t>Increment</a:t>
            </a:r>
            <a:r>
              <a:rPr altLang="en-US" b="1" sz="2000" lang="zh-CN">
                <a:solidFill>
                  <a:srgbClr val="0000FF"/>
                </a:solidFill>
                <a:latin typeface="Times New Roman" pitchFamily="18" charset="0"/>
                <a:ea typeface="华文楷体" pitchFamily="2" charset="-122"/>
              </a:rPr>
              <a:t>可正可负，若负，则必须</a:t>
            </a:r>
            <a:r>
              <a:rPr altLang="zh-CN" b="1" sz="2000" lang="en-US">
                <a:solidFill>
                  <a:schemeClr val="hlink"/>
                </a:solidFill>
                <a:latin typeface="Times New Roman" pitchFamily="18" charset="0"/>
                <a:ea typeface="华文楷体" pitchFamily="2" charset="-122"/>
              </a:rPr>
              <a:t>Start&gt;End</a:t>
            </a:r>
            <a:r>
              <a:rPr altLang="en-US" b="1" sz="2000" lang="zh-CN">
                <a:solidFill>
                  <a:srgbClr val="0000FF"/>
                </a:solidFill>
                <a:latin typeface="Times New Roman" pitchFamily="18" charset="0"/>
                <a:ea typeface="华文楷体" pitchFamily="2" charset="-122"/>
              </a:rPr>
              <a:t>；若正，则必须</a:t>
            </a:r>
            <a:r>
              <a:rPr altLang="zh-CN" b="1" sz="2000" lang="en-US">
                <a:solidFill>
                  <a:schemeClr val="hlink"/>
                </a:solidFill>
                <a:latin typeface="Times New Roman" pitchFamily="18" charset="0"/>
                <a:ea typeface="华文楷体" pitchFamily="2" charset="-122"/>
              </a:rPr>
              <a:t>Start&lt;End</a:t>
            </a:r>
            <a:r>
              <a:rPr altLang="en-US" b="1" sz="2000" lang="zh-CN">
                <a:solidFill>
                  <a:srgbClr val="0000FF"/>
                </a:solidFill>
                <a:latin typeface="Times New Roman" pitchFamily="18" charset="0"/>
                <a:ea typeface="华文楷体" pitchFamily="2" charset="-122"/>
              </a:rPr>
              <a:t>，否则创建的为空向量。</a:t>
            </a:r>
          </a:p>
          <a:p>
            <a:pPr eaLnBrk="1" hangingPunct="1" latinLnBrk="1" lvl="1"/>
            <a:r>
              <a:rPr altLang="en-US" b="1" sz="2000" lang="zh-CN">
                <a:solidFill>
                  <a:srgbClr val="0000FF"/>
                </a:solidFill>
                <a:latin typeface="Times New Roman" pitchFamily="18" charset="0"/>
                <a:ea typeface="华文楷体" pitchFamily="2" charset="-122"/>
              </a:rPr>
              <a:t>若</a:t>
            </a:r>
            <a:r>
              <a:rPr altLang="zh-CN" b="1" sz="2000" lang="en-US">
                <a:solidFill>
                  <a:schemeClr val="hlink"/>
                </a:solidFill>
                <a:latin typeface="Times New Roman" pitchFamily="18" charset="0"/>
                <a:ea typeface="华文楷体" pitchFamily="2" charset="-122"/>
              </a:rPr>
              <a:t>Increment=1</a:t>
            </a:r>
            <a:r>
              <a:rPr altLang="en-US" b="1" sz="2000" lang="zh-CN">
                <a:solidFill>
                  <a:srgbClr val="0000FF"/>
                </a:solidFill>
                <a:latin typeface="Times New Roman" pitchFamily="18" charset="0"/>
                <a:ea typeface="华文楷体" pitchFamily="2" charset="-122"/>
              </a:rPr>
              <a:t>,则可简写为：</a:t>
            </a:r>
            <a:r>
              <a:rPr altLang="zh-CN" b="1" sz="2000" lang="en-US">
                <a:solidFill>
                  <a:schemeClr val="hlink"/>
                </a:solidFill>
                <a:latin typeface="Times New Roman" pitchFamily="18" charset="0"/>
                <a:ea typeface="华文楷体" pitchFamily="2" charset="-122"/>
              </a:rPr>
              <a:t>x=Start:End</a:t>
            </a:r>
            <a:r>
              <a:rPr altLang="en-US" b="1" sz="2000" lang="zh-CN">
                <a:solidFill>
                  <a:srgbClr val="0000FF"/>
                </a:solidFill>
                <a:latin typeface="Times New Roman" pitchFamily="18" charset="0"/>
                <a:ea typeface="华文楷体" pitchFamily="2" charset="-122"/>
              </a:rPr>
              <a:t>。</a:t>
            </a:r>
          </a:p>
        </p:txBody>
      </p:sp>
      <p:sp>
        <p:nvSpPr>
          <p:cNvPr id="1048784"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785"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786"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23</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1048783">
                                            <p:txEl>
                                              <p:charRg st="28" end="40"/>
                                            </p:txEl>
                                          </p:spTgt>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1" presetSubtype="0">
                                  <p:stCondLst>
                                    <p:cond delay="0"/>
                                  </p:stCondLst>
                                  <p:childTnLst>
                                    <p:set>
                                      <p:cBhvr>
                                        <p:cTn dur="1" fill="hold" id="10">
                                          <p:stCondLst>
                                            <p:cond delay="0"/>
                                          </p:stCondLst>
                                        </p:cTn>
                                        <p:tgtEl>
                                          <p:spTgt spid="1048783">
                                            <p:txEl>
                                              <p:charRg st="40" end="52"/>
                                            </p:txEl>
                                          </p:spTgt>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1" presetSubtype="0">
                                  <p:stCondLst>
                                    <p:cond delay="0"/>
                                  </p:stCondLst>
                                  <p:childTnLst>
                                    <p:set>
                                      <p:cBhvr>
                                        <p:cTn dur="1" fill="hold" id="14">
                                          <p:stCondLst>
                                            <p:cond delay="0"/>
                                          </p:stCondLst>
                                        </p:cTn>
                                        <p:tgtEl>
                                          <p:spTgt spid="1048783">
                                            <p:txEl>
                                              <p:charRg st="52" end="62"/>
                                            </p:txEl>
                                          </p:spTgt>
                                        </p:tgtEl>
                                        <p:attrNameLst>
                                          <p:attrName>style.visibility</p:attrName>
                                        </p:attrNameLst>
                                      </p:cBhvr>
                                      <p:to>
                                        <p:strVal val="visible"/>
                                      </p:to>
                                    </p:set>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1" presetSubtype="0">
                                  <p:stCondLst>
                                    <p:cond delay="0"/>
                                  </p:stCondLst>
                                  <p:childTnLst>
                                    <p:set>
                                      <p:cBhvr>
                                        <p:cTn dur="1" fill="hold" id="18">
                                          <p:stCondLst>
                                            <p:cond delay="0"/>
                                          </p:stCondLst>
                                        </p:cTn>
                                        <p:tgtEl>
                                          <p:spTgt spid="1048783">
                                            <p:txEl>
                                              <p:charRg st="62" end="75"/>
                                            </p:txEl>
                                          </p:spTgt>
                                        </p:tgtEl>
                                        <p:attrNameLst>
                                          <p:attrName>style.visibility</p:attrName>
                                        </p:attrNameLst>
                                      </p:cBhvr>
                                      <p:to>
                                        <p:strVal val="visible"/>
                                      </p:to>
                                    </p:set>
                                  </p:childTnLst>
                                </p:cTn>
                              </p:par>
                            </p:childTnLst>
                          </p:cTn>
                        </p:par>
                      </p:childTnLst>
                    </p:cTn>
                  </p:par>
                  <p:par>
                    <p:cTn fill="hold" id="19" nodeType="clickPar">
                      <p:stCondLst>
                        <p:cond delay="indefinite"/>
                      </p:stCondLst>
                      <p:childTnLst>
                        <p:par>
                          <p:cTn fill="hold" id="20" nodeType="withGroup">
                            <p:stCondLst>
                              <p:cond delay="0"/>
                            </p:stCondLst>
                            <p:childTnLst>
                              <p:par>
                                <p:cTn fill="hold" id="21" nodeType="clickEffect" presetClass="entr" presetID="1" presetSubtype="0">
                                  <p:stCondLst>
                                    <p:cond delay="0"/>
                                  </p:stCondLst>
                                  <p:childTnLst>
                                    <p:set>
                                      <p:cBhvr>
                                        <p:cTn dur="1" fill="hold" id="22">
                                          <p:stCondLst>
                                            <p:cond delay="0"/>
                                          </p:stCondLst>
                                        </p:cTn>
                                        <p:tgtEl>
                                          <p:spTgt spid="1048783">
                                            <p:txEl>
                                              <p:charRg st="75" end="99"/>
                                            </p:txEl>
                                          </p:spTgt>
                                        </p:tgtEl>
                                        <p:attrNameLst>
                                          <p:attrName>style.visibility</p:attrName>
                                        </p:attrNameLst>
                                      </p:cBhvr>
                                      <p:to>
                                        <p:strVal val="visible"/>
                                      </p:to>
                                    </p:set>
                                  </p:childTnLst>
                                </p:cTn>
                              </p:par>
                              <p:par>
                                <p:cTn fill="hold" id="23" nodeType="withEffect" presetClass="entr" presetID="1" presetSubtype="0">
                                  <p:stCondLst>
                                    <p:cond delay="0"/>
                                  </p:stCondLst>
                                  <p:childTnLst>
                                    <p:set>
                                      <p:cBhvr>
                                        <p:cTn dur="1" fill="hold" id="24">
                                          <p:stCondLst>
                                            <p:cond delay="0"/>
                                          </p:stCondLst>
                                        </p:cTn>
                                        <p:tgtEl>
                                          <p:spTgt spid="1048783">
                                            <p:txEl>
                                              <p:charRg st="99" end="121"/>
                                            </p:txEl>
                                          </p:spTgt>
                                        </p:tgtEl>
                                        <p:attrNameLst>
                                          <p:attrName>style.visibility</p:attrName>
                                        </p:attrNameLst>
                                      </p:cBhvr>
                                      <p:to>
                                        <p:strVal val="visible"/>
                                      </p:to>
                                    </p:set>
                                  </p:childTnLst>
                                </p:cTn>
                              </p:par>
                            </p:childTnLst>
                          </p:cTn>
                        </p:par>
                      </p:childTnLst>
                    </p:cTn>
                  </p:par>
                  <p:par>
                    <p:cTn fill="hold" id="25" nodeType="clickPar">
                      <p:stCondLst>
                        <p:cond delay="indefinite"/>
                      </p:stCondLst>
                      <p:childTnLst>
                        <p:par>
                          <p:cTn fill="hold" id="26" nodeType="withGroup">
                            <p:stCondLst>
                              <p:cond delay="0"/>
                            </p:stCondLst>
                            <p:childTnLst>
                              <p:par>
                                <p:cTn fill="hold" id="27" nodeType="clickEffect" presetClass="entr" presetID="1" presetSubtype="0">
                                  <p:stCondLst>
                                    <p:cond delay="0"/>
                                  </p:stCondLst>
                                  <p:childTnLst>
                                    <p:set>
                                      <p:cBhvr>
                                        <p:cTn dur="1" fill="hold" id="28">
                                          <p:stCondLst>
                                            <p:cond delay="0"/>
                                          </p:stCondLst>
                                        </p:cTn>
                                        <p:tgtEl>
                                          <p:spTgt spid="1048783">
                                            <p:txEl>
                                              <p:charRg st="121" end="140"/>
                                            </p:txEl>
                                          </p:spTgt>
                                        </p:tgtEl>
                                        <p:attrNameLst>
                                          <p:attrName>style.visibility</p:attrName>
                                        </p:attrNameLst>
                                      </p:cBhvr>
                                      <p:to>
                                        <p:strVal val="visible"/>
                                      </p:to>
                                    </p:set>
                                  </p:childTnLst>
                                </p:cTn>
                              </p:par>
                            </p:childTnLst>
                          </p:cTn>
                        </p:par>
                      </p:childTnLst>
                    </p:cTn>
                  </p:par>
                  <p:par>
                    <p:cTn fill="hold" id="29" nodeType="clickPar">
                      <p:stCondLst>
                        <p:cond delay="indefinite"/>
                      </p:stCondLst>
                      <p:childTnLst>
                        <p:par>
                          <p:cTn fill="hold" id="30" nodeType="withGroup">
                            <p:stCondLst>
                              <p:cond delay="0"/>
                            </p:stCondLst>
                            <p:childTnLst>
                              <p:par>
                                <p:cTn fill="hold" id="31" nodeType="clickEffect" presetClass="entr" presetID="1" presetSubtype="0">
                                  <p:stCondLst>
                                    <p:cond delay="0"/>
                                  </p:stCondLst>
                                  <p:childTnLst>
                                    <p:set>
                                      <p:cBhvr>
                                        <p:cTn dur="1" fill="hold" id="32">
                                          <p:stCondLst>
                                            <p:cond delay="0"/>
                                          </p:stCondLst>
                                        </p:cTn>
                                        <p:tgtEl>
                                          <p:spTgt spid="1048783">
                                            <p:txEl>
                                              <p:charRg st="140" end="161"/>
                                            </p:txEl>
                                          </p:spTgt>
                                        </p:tgtEl>
                                        <p:attrNameLst>
                                          <p:attrName>style.visibility</p:attrName>
                                        </p:attrNameLst>
                                      </p:cBhvr>
                                      <p:to>
                                        <p:strVal val="visible"/>
                                      </p:to>
                                    </p:se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1" presetSubtype="0">
                                  <p:stCondLst>
                                    <p:cond delay="0"/>
                                  </p:stCondLst>
                                  <p:childTnLst>
                                    <p:set>
                                      <p:cBhvr>
                                        <p:cTn dur="1" fill="hold" id="36">
                                          <p:stCondLst>
                                            <p:cond delay="0"/>
                                          </p:stCondLst>
                                        </p:cTn>
                                        <p:tgtEl>
                                          <p:spTgt spid="1048783">
                                            <p:txEl>
                                              <p:charRg st="161" end="218"/>
                                            </p:txEl>
                                          </p:spTgt>
                                        </p:tgtEl>
                                        <p:attrNameLst>
                                          <p:attrName>style.visibility</p:attrName>
                                        </p:attrNameLst>
                                      </p:cBhvr>
                                      <p:to>
                                        <p:strVal val="visible"/>
                                      </p:to>
                                    </p:set>
                                  </p:childTnLst>
                                </p:cTn>
                              </p:par>
                            </p:childTnLst>
                          </p:cTn>
                        </p:par>
                      </p:childTnLst>
                    </p:cTn>
                  </p:par>
                  <p:par>
                    <p:cTn fill="hold" id="37" nodeType="clickPar">
                      <p:stCondLst>
                        <p:cond delay="indefinite"/>
                      </p:stCondLst>
                      <p:childTnLst>
                        <p:par>
                          <p:cTn fill="hold" id="38" nodeType="withGroup">
                            <p:stCondLst>
                              <p:cond delay="0"/>
                            </p:stCondLst>
                            <p:childTnLst>
                              <p:par>
                                <p:cTn fill="hold" id="39" nodeType="clickEffect" presetClass="entr" presetID="1" presetSubtype="0">
                                  <p:stCondLst>
                                    <p:cond delay="0"/>
                                  </p:stCondLst>
                                  <p:childTnLst>
                                    <p:set>
                                      <p:cBhvr>
                                        <p:cTn dur="1" fill="hold" id="40">
                                          <p:stCondLst>
                                            <p:cond delay="0"/>
                                          </p:stCondLst>
                                        </p:cTn>
                                        <p:tgtEl>
                                          <p:spTgt spid="1048783">
                                            <p:txEl>
                                              <p:charRg st="218" end="25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250" name=""/>
        <p:cNvGrpSpPr/>
        <p:nvPr/>
      </p:nvGrpSpPr>
      <p:grpSpPr>
        <a:xfrm rot="0">
          <a:off x="0" y="0"/>
          <a:ext cx="0" cy="0"/>
          <a:chOff x="0" y="0"/>
          <a:chExt cx="0" cy="0"/>
        </a:xfrm>
      </p:grpSpPr>
      <p:sp>
        <p:nvSpPr>
          <p:cNvPr id="1048787" name="标题 132097"/>
          <p:cNvSpPr/>
          <p:nvPr>
            <p:ph type="title" sz="full" idx="0"/>
          </p:nvPr>
        </p:nvSpPr>
        <p:spPr>
          <a:xfrm rot="0">
            <a:off x="1350962" y="296862"/>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4000" lang="en-US">
                <a:solidFill>
                  <a:srgbClr val="0000FF"/>
                </a:solidFill>
                <a:latin typeface="Times New Roman" pitchFamily="18" charset="0"/>
                <a:ea typeface="华文楷体" pitchFamily="2" charset="-122"/>
              </a:rPr>
              <a:t>3.</a:t>
            </a:r>
            <a:r>
              <a:rPr altLang="zh-CN" b="1" sz="4000" lang="en-US">
                <a:solidFill>
                  <a:srgbClr val="0000FF"/>
                </a:solidFill>
                <a:latin typeface="Times New Roman" pitchFamily="18" charset="0"/>
                <a:ea typeface="华文楷体" pitchFamily="2" charset="-122"/>
              </a:rPr>
              <a:t>1</a:t>
            </a:r>
            <a:r>
              <a:rPr altLang="zh-CN" b="1" sz="4000" lang="en-US">
                <a:solidFill>
                  <a:srgbClr val="0000FF"/>
                </a:solidFill>
                <a:latin typeface="Times New Roman" pitchFamily="18" charset="0"/>
                <a:ea typeface="华文楷体" pitchFamily="2" charset="-122"/>
              </a:rPr>
              <a:t> </a:t>
            </a:r>
            <a:r>
              <a:rPr altLang="en-US" b="1" sz="4000" lang="zh-CN">
                <a:solidFill>
                  <a:srgbClr val="0000FF"/>
                </a:solidFill>
                <a:latin typeface="Times New Roman" pitchFamily="18" charset="0"/>
                <a:ea typeface="华文楷体" pitchFamily="2" charset="-122"/>
              </a:rPr>
              <a:t>创建一维数组变量</a:t>
            </a:r>
            <a:r>
              <a:rPr altLang="en-US" b="1" sz="3200" lang="zh-CN">
                <a:solidFill>
                  <a:srgbClr val="0000FF"/>
                </a:solidFill>
                <a:latin typeface="Times New Roman" pitchFamily="18" charset="0"/>
                <a:ea typeface="华文楷体" pitchFamily="2" charset="-122"/>
              </a:rPr>
              <a:t>（续）</a:t>
            </a:r>
          </a:p>
        </p:txBody>
      </p:sp>
      <p:sp>
        <p:nvSpPr>
          <p:cNvPr id="1048788" name="文本占位符 132098"/>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b="1" sz="2000" lang="zh-CN">
                <a:solidFill>
                  <a:schemeClr val="hlink"/>
                </a:solidFill>
                <a:latin typeface="Times New Roman" pitchFamily="18" charset="0"/>
                <a:ea typeface="华文楷体" pitchFamily="2" charset="-122"/>
              </a:rPr>
              <a:t>第三种方法：利用函数</a:t>
            </a:r>
            <a:r>
              <a:rPr altLang="zh-CN" b="1" sz="2000" lang="en-US">
                <a:solidFill>
                  <a:schemeClr val="hlink"/>
                </a:solidFill>
                <a:latin typeface="Times New Roman" pitchFamily="18" charset="0"/>
                <a:ea typeface="华文楷体" pitchFamily="2" charset="-122"/>
              </a:rPr>
              <a:t>linspace</a:t>
            </a:r>
          </a:p>
          <a:p>
            <a:pPr eaLnBrk="1" hangingPunct="1" latinLnBrk="1" lvl="1">
              <a:buNone/>
            </a:pPr>
            <a:r>
              <a:rPr altLang="en-US" b="1" sz="2000" lang="zh-CN">
                <a:solidFill>
                  <a:srgbClr val="490092"/>
                </a:solidFill>
                <a:latin typeface="Times New Roman" pitchFamily="18" charset="0"/>
                <a:ea typeface="华文楷体" pitchFamily="2" charset="-122"/>
              </a:rPr>
              <a:t>函数</a:t>
            </a:r>
            <a:r>
              <a:rPr altLang="zh-CN" b="1" sz="2000" lang="en-US">
                <a:solidFill>
                  <a:srgbClr val="490092"/>
                </a:solidFill>
                <a:latin typeface="Times New Roman" pitchFamily="18" charset="0"/>
                <a:ea typeface="华文楷体" pitchFamily="2" charset="-122"/>
              </a:rPr>
              <a:t>linspace</a:t>
            </a:r>
            <a:r>
              <a:rPr altLang="en-US" b="1" sz="2000" lang="zh-CN">
                <a:solidFill>
                  <a:srgbClr val="490092"/>
                </a:solidFill>
                <a:latin typeface="Times New Roman" pitchFamily="18" charset="0"/>
                <a:ea typeface="华文楷体" pitchFamily="2" charset="-122"/>
              </a:rPr>
              <a:t>的基本语法</a:t>
            </a:r>
          </a:p>
          <a:p>
            <a:pPr eaLnBrk="1" hangingPunct="1" latinLnBrk="1" lvl="1">
              <a:buNone/>
            </a:pPr>
            <a:r>
              <a:rPr altLang="zh-CN" b="1" sz="2000" lang="en-US">
                <a:solidFill>
                  <a:srgbClr val="490092"/>
                </a:solidFill>
                <a:latin typeface="Times New Roman" pitchFamily="18" charset="0"/>
                <a:ea typeface="华文楷体" pitchFamily="2" charset="-122"/>
              </a:rPr>
              <a:t>x= linspace(x1, x2, n)</a:t>
            </a:r>
          </a:p>
          <a:p>
            <a:pPr eaLnBrk="1" hangingPunct="1" latinLnBrk="1" lvl="1"/>
            <a:r>
              <a:rPr altLang="en-US" b="1" sz="2000" lang="zh-CN">
                <a:solidFill>
                  <a:srgbClr val="490092"/>
                </a:solidFill>
                <a:latin typeface="Times New Roman" pitchFamily="18" charset="0"/>
                <a:ea typeface="华文楷体" pitchFamily="2" charset="-122"/>
              </a:rPr>
              <a:t>该函数生成一个由</a:t>
            </a:r>
            <a:r>
              <a:rPr altLang="zh-CN" b="1" sz="2000" lang="en-US">
                <a:solidFill>
                  <a:srgbClr val="490092"/>
                </a:solidFill>
                <a:latin typeface="Times New Roman" pitchFamily="18" charset="0"/>
                <a:ea typeface="华文楷体" pitchFamily="2" charset="-122"/>
              </a:rPr>
              <a:t>n</a:t>
            </a:r>
            <a:r>
              <a:rPr altLang="en-US" b="1" sz="2000" lang="zh-CN">
                <a:solidFill>
                  <a:srgbClr val="490092"/>
                </a:solidFill>
                <a:latin typeface="Times New Roman" pitchFamily="18" charset="0"/>
                <a:ea typeface="华文楷体" pitchFamily="2" charset="-122"/>
              </a:rPr>
              <a:t>个元素组成的行向量；</a:t>
            </a:r>
          </a:p>
          <a:p>
            <a:pPr eaLnBrk="1" hangingPunct="1" latinLnBrk="1" lvl="1"/>
            <a:r>
              <a:rPr altLang="zh-CN" b="1" sz="2000" lang="en-US">
                <a:solidFill>
                  <a:schemeClr val="hlink"/>
                </a:solidFill>
                <a:latin typeface="Times New Roman" pitchFamily="18" charset="0"/>
                <a:ea typeface="华文楷体" pitchFamily="2" charset="-122"/>
              </a:rPr>
              <a:t>x1</a:t>
            </a:r>
            <a:r>
              <a:rPr altLang="en-US" b="1" sz="2000" lang="zh-CN">
                <a:solidFill>
                  <a:srgbClr val="490092"/>
                </a:solidFill>
                <a:latin typeface="Times New Roman" pitchFamily="18" charset="0"/>
                <a:ea typeface="华文楷体" pitchFamily="2" charset="-122"/>
              </a:rPr>
              <a:t>为其第一个元素；</a:t>
            </a:r>
          </a:p>
          <a:p>
            <a:pPr eaLnBrk="1" hangingPunct="1" latinLnBrk="1" lvl="1"/>
            <a:r>
              <a:rPr altLang="zh-CN" b="1" sz="2000" lang="en-US">
                <a:solidFill>
                  <a:schemeClr val="hlink"/>
                </a:solidFill>
                <a:latin typeface="Times New Roman" pitchFamily="18" charset="0"/>
                <a:ea typeface="华文楷体" pitchFamily="2" charset="-122"/>
              </a:rPr>
              <a:t>x2</a:t>
            </a:r>
            <a:r>
              <a:rPr altLang="en-US" b="1" sz="2000" lang="zh-CN">
                <a:solidFill>
                  <a:srgbClr val="490092"/>
                </a:solidFill>
                <a:latin typeface="Times New Roman" pitchFamily="18" charset="0"/>
                <a:ea typeface="华文楷体" pitchFamily="2" charset="-122"/>
              </a:rPr>
              <a:t>为其最后一个元素；</a:t>
            </a:r>
          </a:p>
          <a:p>
            <a:pPr eaLnBrk="1" hangingPunct="1" latinLnBrk="1" lvl="1"/>
            <a:r>
              <a:rPr altLang="zh-CN" b="1" sz="2000" lang="en-US">
                <a:solidFill>
                  <a:srgbClr val="490092"/>
                </a:solidFill>
                <a:latin typeface="Times New Roman" pitchFamily="18" charset="0"/>
                <a:ea typeface="华文楷体" pitchFamily="2" charset="-122"/>
              </a:rPr>
              <a:t>x1</a:t>
            </a:r>
            <a:r>
              <a:rPr altLang="en-US" b="1" sz="2000" lang="zh-CN">
                <a:solidFill>
                  <a:srgbClr val="490092"/>
                </a:solidFill>
                <a:latin typeface="Times New Roman" pitchFamily="18" charset="0"/>
                <a:ea typeface="华文楷体" pitchFamily="2" charset="-122"/>
              </a:rPr>
              <a:t>、</a:t>
            </a:r>
            <a:r>
              <a:rPr altLang="zh-CN" b="1" sz="2000" lang="en-US">
                <a:solidFill>
                  <a:srgbClr val="490092"/>
                </a:solidFill>
                <a:latin typeface="Times New Roman" pitchFamily="18" charset="0"/>
                <a:ea typeface="华文楷体" pitchFamily="2" charset="-122"/>
              </a:rPr>
              <a:t>x2</a:t>
            </a:r>
            <a:r>
              <a:rPr altLang="en-US" b="1" sz="2000" lang="zh-CN">
                <a:solidFill>
                  <a:srgbClr val="490092"/>
                </a:solidFill>
                <a:latin typeface="Times New Roman" pitchFamily="18" charset="0"/>
                <a:ea typeface="华文楷体" pitchFamily="2" charset="-122"/>
              </a:rPr>
              <a:t>之间元素的</a:t>
            </a:r>
            <a:r>
              <a:rPr altLang="zh-CN" b="1" sz="2000" lang="en-US">
                <a:solidFill>
                  <a:schemeClr val="hlink"/>
                </a:solidFill>
                <a:latin typeface="Times New Roman" pitchFamily="18" charset="0"/>
                <a:ea typeface="华文楷体" pitchFamily="2" charset="-122"/>
              </a:rPr>
              <a:t>间隔=(x2-x1)/(n-1)</a:t>
            </a:r>
            <a:r>
              <a:rPr altLang="en-US" b="1" sz="2000" lang="zh-CN">
                <a:solidFill>
                  <a:srgbClr val="490092"/>
                </a:solidFill>
                <a:latin typeface="Times New Roman" pitchFamily="18" charset="0"/>
                <a:ea typeface="华文楷体" pitchFamily="2" charset="-122"/>
              </a:rPr>
              <a:t>。</a:t>
            </a:r>
          </a:p>
          <a:p>
            <a:pPr eaLnBrk="1" hangingPunct="1" latinLnBrk="1" lvl="1"/>
            <a:r>
              <a:rPr altLang="en-US" b="1" sz="2000" lang="zh-CN">
                <a:solidFill>
                  <a:srgbClr val="490092"/>
                </a:solidFill>
                <a:latin typeface="Times New Roman" pitchFamily="18" charset="0"/>
                <a:ea typeface="华文楷体" pitchFamily="2" charset="-122"/>
              </a:rPr>
              <a:t>如果忽略参数</a:t>
            </a:r>
            <a:r>
              <a:rPr altLang="zh-CN" b="1" sz="2000" lang="en-US">
                <a:solidFill>
                  <a:srgbClr val="490092"/>
                </a:solidFill>
                <a:latin typeface="Times New Roman" pitchFamily="18" charset="0"/>
                <a:ea typeface="华文楷体" pitchFamily="2" charset="-122"/>
              </a:rPr>
              <a:t>n</a:t>
            </a:r>
            <a:r>
              <a:rPr altLang="en-US" b="1" sz="2000" lang="zh-CN">
                <a:solidFill>
                  <a:srgbClr val="490092"/>
                </a:solidFill>
                <a:latin typeface="Times New Roman" pitchFamily="18" charset="0"/>
                <a:ea typeface="华文楷体" pitchFamily="2" charset="-122"/>
              </a:rPr>
              <a:t>，则系统默认生成</a:t>
            </a:r>
            <a:r>
              <a:rPr altLang="zh-CN" b="1" sz="2000" lang="en-US">
                <a:solidFill>
                  <a:schemeClr val="hlink"/>
                </a:solidFill>
                <a:latin typeface="Times New Roman" pitchFamily="18" charset="0"/>
                <a:ea typeface="华文楷体" pitchFamily="2" charset="-122"/>
              </a:rPr>
              <a:t>100</a:t>
            </a:r>
            <a:r>
              <a:rPr altLang="en-US" b="1" sz="2000" lang="zh-CN">
                <a:solidFill>
                  <a:schemeClr val="hlink"/>
                </a:solidFill>
                <a:latin typeface="Times New Roman" pitchFamily="18" charset="0"/>
                <a:ea typeface="华文楷体" pitchFamily="2" charset="-122"/>
              </a:rPr>
              <a:t>个</a:t>
            </a:r>
            <a:r>
              <a:rPr altLang="en-US" b="1" sz="2000" lang="zh-CN">
                <a:solidFill>
                  <a:srgbClr val="490092"/>
                </a:solidFill>
                <a:latin typeface="Times New Roman" pitchFamily="18" charset="0"/>
                <a:ea typeface="华文楷体" pitchFamily="2" charset="-122"/>
              </a:rPr>
              <a:t>元素的行向量。</a:t>
            </a:r>
          </a:p>
          <a:p>
            <a:pPr eaLnBrk="1" hangingPunct="1" latinLnBrk="1" lvl="1">
              <a:spcBef>
                <a:spcPct val="55000"/>
              </a:spcBef>
              <a:buNone/>
            </a:pPr>
            <a:r>
              <a:rPr altLang="zh-CN" b="1" sz="2000" lang="en-US">
                <a:solidFill>
                  <a:srgbClr val="0000FF"/>
                </a:solidFill>
                <a:latin typeface="Times New Roman" pitchFamily="18" charset="0"/>
                <a:ea typeface="华文楷体" pitchFamily="2" charset="-122"/>
              </a:rPr>
              <a:t>【例2-4</a:t>
            </a:r>
            <a:r>
              <a:rPr altLang="en-US" b="1" sz="2000" lang="zh-CN">
                <a:solidFill>
                  <a:srgbClr val="0000FF"/>
                </a:solidFill>
                <a:latin typeface="Times New Roman" pitchFamily="18" charset="0"/>
                <a:ea typeface="华文楷体" pitchFamily="2" charset="-122"/>
              </a:rPr>
              <a:t>】</a:t>
            </a:r>
            <a:r>
              <a:rPr altLang="en-US" b="1" sz="2000" lang="zh-CN">
                <a:solidFill>
                  <a:srgbClr val="490092"/>
                </a:solidFill>
                <a:latin typeface="Times New Roman" pitchFamily="18" charset="0"/>
                <a:ea typeface="华文楷体" pitchFamily="2" charset="-122"/>
              </a:rPr>
              <a:t>键入并执行</a:t>
            </a:r>
            <a:r>
              <a:rPr altLang="zh-CN" b="1" sz="2000" lang="en-US">
                <a:latin typeface="Times New Roman" pitchFamily="18" charset="0"/>
                <a:ea typeface="华文楷体" pitchFamily="2" charset="-122"/>
              </a:rPr>
              <a:t>x= linspace(1,2,5)</a:t>
            </a:r>
          </a:p>
          <a:p>
            <a:pPr eaLnBrk="1" hangingPunct="1" latinLnBrk="1" lvl="1">
              <a:buNone/>
            </a:pPr>
            <a:r>
              <a:rPr altLang="en-US" b="1" sz="2000" lang="zh-CN">
                <a:solidFill>
                  <a:srgbClr val="490092"/>
                </a:solidFill>
                <a:latin typeface="Times New Roman" pitchFamily="18" charset="0"/>
                <a:ea typeface="华文楷体" pitchFamily="2" charset="-122"/>
              </a:rPr>
              <a:t>x=1.0000    1.2500    1.5000    1.7500    2.0000</a:t>
            </a:r>
          </a:p>
          <a:p>
            <a:pPr eaLnBrk="1" hangingPunct="1" latinLnBrk="1" lvl="1">
              <a:spcBef>
                <a:spcPct val="50000"/>
              </a:spcBef>
              <a:buNone/>
            </a:pPr>
            <a:r>
              <a:rPr altLang="en-US" b="1" sz="2000" lang="zh-CN">
                <a:solidFill>
                  <a:srgbClr val="490092"/>
                </a:solidFill>
                <a:latin typeface="Times New Roman" pitchFamily="18" charset="0"/>
                <a:ea typeface="华文楷体" pitchFamily="2" charset="-122"/>
              </a:rPr>
              <a:t>同学们可以在实验时察看</a:t>
            </a:r>
            <a:r>
              <a:rPr altLang="zh-CN" b="1" sz="2000" lang="en-US">
                <a:solidFill>
                  <a:srgbClr val="0000FF"/>
                </a:solidFill>
                <a:latin typeface="Times New Roman" pitchFamily="18" charset="0"/>
                <a:ea typeface="华文楷体" pitchFamily="2" charset="-122"/>
              </a:rPr>
              <a:t>x= linspace(1,2)</a:t>
            </a:r>
            <a:r>
              <a:rPr altLang="en-US" b="1" sz="2000" lang="zh-CN">
                <a:solidFill>
                  <a:srgbClr val="490092"/>
                </a:solidFill>
                <a:latin typeface="Times New Roman" pitchFamily="18" charset="0"/>
                <a:ea typeface="华文楷体" pitchFamily="2" charset="-122"/>
              </a:rPr>
              <a:t>执行结果。</a:t>
            </a:r>
          </a:p>
        </p:txBody>
      </p:sp>
      <p:sp>
        <p:nvSpPr>
          <p:cNvPr id="1048789"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790"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791"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24</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1048788">
                                            <p:txEl>
                                              <p:charRg st="19" end="35"/>
                                            </p:txEl>
                                          </p:spTgt>
                                        </p:tgtEl>
                                        <p:attrNameLst>
                                          <p:attrName>style.visibility</p:attrName>
                                        </p:attrNameLst>
                                      </p:cBhvr>
                                      <p:to>
                                        <p:strVal val="visible"/>
                                      </p:to>
                                    </p:set>
                                  </p:childTnLst>
                                </p:cTn>
                              </p:par>
                              <p:par>
                                <p:cTn fill="hold" id="7" nodeType="withEffect" presetClass="entr" presetID="1" presetSubtype="0">
                                  <p:stCondLst>
                                    <p:cond delay="0"/>
                                  </p:stCondLst>
                                  <p:childTnLst>
                                    <p:set>
                                      <p:cBhvr>
                                        <p:cTn dur="1" fill="hold" id="8">
                                          <p:stCondLst>
                                            <p:cond delay="0"/>
                                          </p:stCondLst>
                                        </p:cTn>
                                        <p:tgtEl>
                                          <p:spTgt spid="1048788">
                                            <p:txEl>
                                              <p:charRg st="35" end="58"/>
                                            </p:txEl>
                                          </p:spTgt>
                                        </p:tgtEl>
                                        <p:attrNameLst>
                                          <p:attrName>style.visibility</p:attrName>
                                        </p:attrNameLst>
                                      </p:cBhvr>
                                      <p:to>
                                        <p:strVal val="visible"/>
                                      </p:to>
                                    </p:set>
                                  </p:childTnLst>
                                </p:cTn>
                              </p:par>
                            </p:childTnLst>
                          </p:cTn>
                        </p:par>
                      </p:childTnLst>
                    </p:cTn>
                  </p:par>
                  <p:par>
                    <p:cTn fill="hold" id="9" nodeType="clickPar">
                      <p:stCondLst>
                        <p:cond delay="indefinite"/>
                      </p:stCondLst>
                      <p:childTnLst>
                        <p:par>
                          <p:cTn fill="hold" id="10" nodeType="withGroup">
                            <p:stCondLst>
                              <p:cond delay="0"/>
                            </p:stCondLst>
                            <p:childTnLst>
                              <p:par>
                                <p:cTn fill="hold" id="11" nodeType="clickEffect" presetClass="entr" presetID="1" presetSubtype="0">
                                  <p:stCondLst>
                                    <p:cond delay="0"/>
                                  </p:stCondLst>
                                  <p:childTnLst>
                                    <p:set>
                                      <p:cBhvr>
                                        <p:cTn dur="1" fill="hold" id="12">
                                          <p:stCondLst>
                                            <p:cond delay="0"/>
                                          </p:stCondLst>
                                        </p:cTn>
                                        <p:tgtEl>
                                          <p:spTgt spid="1048788">
                                            <p:txEl>
                                              <p:charRg st="58" end="78"/>
                                            </p:txEl>
                                          </p:spTgt>
                                        </p:tgtEl>
                                        <p:attrNameLst>
                                          <p:attrName>style.visibility</p:attrName>
                                        </p:attrNameLst>
                                      </p:cBhvr>
                                      <p:to>
                                        <p:strVal val="visible"/>
                                      </p:to>
                                    </p:se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 presetSubtype="0">
                                  <p:stCondLst>
                                    <p:cond delay="0"/>
                                  </p:stCondLst>
                                  <p:childTnLst>
                                    <p:set>
                                      <p:cBhvr>
                                        <p:cTn dur="1" fill="hold" id="16">
                                          <p:stCondLst>
                                            <p:cond delay="0"/>
                                          </p:stCondLst>
                                        </p:cTn>
                                        <p:tgtEl>
                                          <p:spTgt spid="1048788">
                                            <p:txEl>
                                              <p:charRg st="78" end="89"/>
                                            </p:txEl>
                                          </p:spTgt>
                                        </p:tgtEl>
                                        <p:attrNameLst>
                                          <p:attrName>style.visibility</p:attrName>
                                        </p:attrNameLst>
                                      </p:cBhvr>
                                      <p:to>
                                        <p:strVal val="visible"/>
                                      </p:to>
                                    </p:set>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1" presetSubtype="0">
                                  <p:stCondLst>
                                    <p:cond delay="0"/>
                                  </p:stCondLst>
                                  <p:childTnLst>
                                    <p:set>
                                      <p:cBhvr>
                                        <p:cTn dur="1" fill="hold" id="20">
                                          <p:stCondLst>
                                            <p:cond delay="0"/>
                                          </p:stCondLst>
                                        </p:cTn>
                                        <p:tgtEl>
                                          <p:spTgt spid="1048788">
                                            <p:txEl>
                                              <p:charRg st="89" end="101"/>
                                            </p:txEl>
                                          </p:spTgt>
                                        </p:tgtEl>
                                        <p:attrNameLst>
                                          <p:attrName>style.visibility</p:attrName>
                                        </p:attrNameLst>
                                      </p:cBhvr>
                                      <p:to>
                                        <p:strVal val="visible"/>
                                      </p:to>
                                    </p:se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1" presetSubtype="0">
                                  <p:stCondLst>
                                    <p:cond delay="0"/>
                                  </p:stCondLst>
                                  <p:childTnLst>
                                    <p:set>
                                      <p:cBhvr>
                                        <p:cTn dur="1" fill="hold" id="24">
                                          <p:stCondLst>
                                            <p:cond delay="0"/>
                                          </p:stCondLst>
                                        </p:cTn>
                                        <p:tgtEl>
                                          <p:spTgt spid="1048788">
                                            <p:txEl>
                                              <p:charRg st="101" end="129"/>
                                            </p:txEl>
                                          </p:spTgt>
                                        </p:tgtEl>
                                        <p:attrNameLst>
                                          <p:attrName>style.visibility</p:attrName>
                                        </p:attrNameLst>
                                      </p:cBhvr>
                                      <p:to>
                                        <p:strVal val="visible"/>
                                      </p:to>
                                    </p:set>
                                  </p:childTnLst>
                                </p:cTn>
                              </p:par>
                            </p:childTnLst>
                          </p:cTn>
                        </p:par>
                      </p:childTnLst>
                    </p:cTn>
                  </p:par>
                  <p:par>
                    <p:cTn fill="hold" id="25" nodeType="clickPar">
                      <p:stCondLst>
                        <p:cond delay="indefinite"/>
                      </p:stCondLst>
                      <p:childTnLst>
                        <p:par>
                          <p:cTn fill="hold" id="26" nodeType="withGroup">
                            <p:stCondLst>
                              <p:cond delay="0"/>
                            </p:stCondLst>
                            <p:childTnLst>
                              <p:par>
                                <p:cTn fill="hold" id="27" nodeType="clickEffect" presetClass="entr" presetID="1" presetSubtype="0">
                                  <p:stCondLst>
                                    <p:cond delay="0"/>
                                  </p:stCondLst>
                                  <p:childTnLst>
                                    <p:set>
                                      <p:cBhvr>
                                        <p:cTn dur="1" fill="hold" id="28">
                                          <p:stCondLst>
                                            <p:cond delay="0"/>
                                          </p:stCondLst>
                                        </p:cTn>
                                        <p:tgtEl>
                                          <p:spTgt spid="1048788">
                                            <p:txEl>
                                              <p:charRg st="129" end="156"/>
                                            </p:txEl>
                                          </p:spTgt>
                                        </p:tgtEl>
                                        <p:attrNameLst>
                                          <p:attrName>style.visibility</p:attrName>
                                        </p:attrNameLst>
                                      </p:cBhvr>
                                      <p:to>
                                        <p:strVal val="visible"/>
                                      </p:to>
                                    </p:set>
                                  </p:childTnLst>
                                </p:cTn>
                              </p:par>
                            </p:childTnLst>
                          </p:cTn>
                        </p:par>
                      </p:childTnLst>
                    </p:cTn>
                  </p:par>
                  <p:par>
                    <p:cTn fill="hold" id="29" nodeType="clickPar">
                      <p:stCondLst>
                        <p:cond delay="indefinite"/>
                      </p:stCondLst>
                      <p:childTnLst>
                        <p:par>
                          <p:cTn fill="hold" id="30" nodeType="withGroup">
                            <p:stCondLst>
                              <p:cond delay="0"/>
                            </p:stCondLst>
                            <p:childTnLst>
                              <p:par>
                                <p:cTn fill="hold" id="31" nodeType="clickEffect" presetClass="entr" presetID="1" presetSubtype="0">
                                  <p:stCondLst>
                                    <p:cond delay="0"/>
                                  </p:stCondLst>
                                  <p:childTnLst>
                                    <p:set>
                                      <p:cBhvr>
                                        <p:cTn dur="1" fill="hold" id="32">
                                          <p:stCondLst>
                                            <p:cond delay="0"/>
                                          </p:stCondLst>
                                        </p:cTn>
                                        <p:tgtEl>
                                          <p:spTgt spid="1048788">
                                            <p:txEl>
                                              <p:charRg st="156" end="186"/>
                                            </p:txEl>
                                          </p:spTgt>
                                        </p:tgtEl>
                                        <p:attrNameLst>
                                          <p:attrName>style.visibility</p:attrName>
                                        </p:attrNameLst>
                                      </p:cBhvr>
                                      <p:to>
                                        <p:strVal val="visible"/>
                                      </p:to>
                                    </p:se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1" presetSubtype="0">
                                  <p:stCondLst>
                                    <p:cond delay="0"/>
                                  </p:stCondLst>
                                  <p:childTnLst>
                                    <p:set>
                                      <p:cBhvr>
                                        <p:cTn dur="1" fill="hold" id="36">
                                          <p:stCondLst>
                                            <p:cond delay="0"/>
                                          </p:stCondLst>
                                        </p:cTn>
                                        <p:tgtEl>
                                          <p:spTgt spid="1048788">
                                            <p:txEl>
                                              <p:charRg st="186" end="235"/>
                                            </p:txEl>
                                          </p:spTgt>
                                        </p:tgtEl>
                                        <p:attrNameLst>
                                          <p:attrName>style.visibility</p:attrName>
                                        </p:attrNameLst>
                                      </p:cBhvr>
                                      <p:to>
                                        <p:strVal val="visible"/>
                                      </p:to>
                                    </p:set>
                                  </p:childTnLst>
                                </p:cTn>
                              </p:par>
                            </p:childTnLst>
                          </p:cTn>
                        </p:par>
                      </p:childTnLst>
                    </p:cTn>
                  </p:par>
                  <p:par>
                    <p:cTn fill="hold" id="37" nodeType="clickPar">
                      <p:stCondLst>
                        <p:cond delay="indefinite"/>
                      </p:stCondLst>
                      <p:childTnLst>
                        <p:par>
                          <p:cTn fill="hold" id="38" nodeType="withGroup">
                            <p:stCondLst>
                              <p:cond delay="0"/>
                            </p:stCondLst>
                            <p:childTnLst>
                              <p:par>
                                <p:cTn fill="hold" id="39" nodeType="clickEffect" presetClass="entr" presetID="1" presetSubtype="0">
                                  <p:stCondLst>
                                    <p:cond delay="0"/>
                                  </p:stCondLst>
                                  <p:childTnLst>
                                    <p:set>
                                      <p:cBhvr>
                                        <p:cTn dur="1" fill="hold" id="40">
                                          <p:stCondLst>
                                            <p:cond delay="0"/>
                                          </p:stCondLst>
                                        </p:cTn>
                                        <p:tgtEl>
                                          <p:spTgt spid="1048788">
                                            <p:txEl>
                                              <p:charRg st="235" end="26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251" name=""/>
        <p:cNvGrpSpPr/>
        <p:nvPr/>
      </p:nvGrpSpPr>
      <p:grpSpPr>
        <a:xfrm rot="0">
          <a:off x="0" y="0"/>
          <a:ext cx="0" cy="0"/>
          <a:chOff x="0" y="0"/>
          <a:chExt cx="0" cy="0"/>
        </a:xfrm>
      </p:grpSpPr>
      <p:sp>
        <p:nvSpPr>
          <p:cNvPr id="1048792" name="标题 136193"/>
          <p:cNvSpPr/>
          <p:nvPr>
            <p:ph type="title" sz="full" idx="0"/>
          </p:nvPr>
        </p:nvSpPr>
        <p:spPr>
          <a:xfrm rot="0">
            <a:off x="1116012" y="26035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4000" lang="en-US">
                <a:solidFill>
                  <a:srgbClr val="0000FF"/>
                </a:solidFill>
                <a:latin typeface="Times New Roman" pitchFamily="18" charset="0"/>
                <a:ea typeface="华文楷体" pitchFamily="2" charset="-122"/>
              </a:rPr>
              <a:t>3.</a:t>
            </a:r>
            <a:r>
              <a:rPr altLang="zh-CN" b="1" sz="4000" lang="en-US">
                <a:solidFill>
                  <a:srgbClr val="0000FF"/>
                </a:solidFill>
                <a:latin typeface="Times New Roman" pitchFamily="18" charset="0"/>
                <a:ea typeface="华文楷体" pitchFamily="2" charset="-122"/>
              </a:rPr>
              <a:t>2</a:t>
            </a:r>
            <a:r>
              <a:rPr altLang="zh-CN" b="1" sz="4000" lang="en-US">
                <a:solidFill>
                  <a:srgbClr val="0000FF"/>
                </a:solidFill>
                <a:latin typeface="Times New Roman" pitchFamily="18" charset="0"/>
                <a:ea typeface="华文楷体" pitchFamily="2" charset="-122"/>
              </a:rPr>
              <a:t> </a:t>
            </a:r>
            <a:r>
              <a:rPr altLang="en-US" b="1" sz="4000" lang="zh-CN">
                <a:solidFill>
                  <a:srgbClr val="0000FF"/>
                </a:solidFill>
                <a:latin typeface="Times New Roman" pitchFamily="18" charset="0"/>
                <a:ea typeface="华文楷体" pitchFamily="2" charset="-122"/>
              </a:rPr>
              <a:t>创建二维数组变量</a:t>
            </a:r>
          </a:p>
        </p:txBody>
      </p:sp>
      <p:sp>
        <p:nvSpPr>
          <p:cNvPr id="1048793" name="文本占位符 136194"/>
          <p:cNvSpPr/>
          <p:nvPr>
            <p:ph type="body" sz="full" idx="1"/>
          </p:nvPr>
        </p:nvSpPr>
        <p:spPr>
          <a:xfrm rot="0">
            <a:off x="1042987" y="1052512"/>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b="1" sz="2800" lang="zh-CN">
                <a:solidFill>
                  <a:schemeClr val="hlink"/>
                </a:solidFill>
                <a:latin typeface="Times New Roman" pitchFamily="18" charset="0"/>
                <a:ea typeface="华文楷体" pitchFamily="2" charset="-122"/>
              </a:rPr>
              <a:t>第一种方法：使用方括号“</a:t>
            </a:r>
            <a:r>
              <a:rPr altLang="zh-CN" b="1" sz="2800" lang="en-US">
                <a:solidFill>
                  <a:schemeClr val="hlink"/>
                </a:solidFill>
                <a:latin typeface="Times New Roman" pitchFamily="18" charset="0"/>
                <a:ea typeface="华文楷体" pitchFamily="2" charset="-122"/>
              </a:rPr>
              <a:t>[ ]”</a:t>
            </a:r>
            <a:r>
              <a:rPr altLang="en-US" b="1" sz="2800" lang="zh-CN">
                <a:solidFill>
                  <a:schemeClr val="hlink"/>
                </a:solidFill>
                <a:latin typeface="Times New Roman" pitchFamily="18" charset="0"/>
                <a:ea typeface="华文楷体" pitchFamily="2" charset="-122"/>
              </a:rPr>
              <a:t>操作符</a:t>
            </a:r>
          </a:p>
          <a:p>
            <a:pPr eaLnBrk="1" hangingPunct="1" latinLnBrk="1" lvl="1">
              <a:buNone/>
            </a:pPr>
            <a:r>
              <a:rPr altLang="zh-CN" b="1" sz="2400" lang="en-US">
                <a:solidFill>
                  <a:srgbClr val="490092"/>
                </a:solidFill>
                <a:latin typeface="Times New Roman" pitchFamily="18" charset="0"/>
                <a:ea typeface="华文楷体" pitchFamily="2" charset="-122"/>
              </a:rPr>
              <a:t>使用规则</a:t>
            </a:r>
          </a:p>
          <a:p>
            <a:pPr eaLnBrk="1" hangingPunct="1" latinLnBrk="1" lvl="1"/>
            <a:r>
              <a:rPr altLang="zh-CN" b="1" sz="2400" lang="en-US">
                <a:solidFill>
                  <a:srgbClr val="490092"/>
                </a:solidFill>
                <a:latin typeface="Times New Roman" pitchFamily="18" charset="0"/>
                <a:ea typeface="华文楷体" pitchFamily="2" charset="-122"/>
              </a:rPr>
              <a:t>数组元素必须在“[ ]”</a:t>
            </a:r>
            <a:r>
              <a:rPr altLang="en-US" b="1" sz="2400" lang="zh-CN">
                <a:solidFill>
                  <a:srgbClr val="490092"/>
                </a:solidFill>
                <a:latin typeface="Times New Roman" pitchFamily="18" charset="0"/>
                <a:ea typeface="华文楷体" pitchFamily="2" charset="-122"/>
              </a:rPr>
              <a:t>内键入；</a:t>
            </a:r>
          </a:p>
          <a:p>
            <a:pPr eaLnBrk="1" hangingPunct="1" latinLnBrk="1" lvl="1"/>
            <a:r>
              <a:rPr altLang="en-US" b="1" sz="2400" lang="zh-CN">
                <a:solidFill>
                  <a:srgbClr val="490092"/>
                </a:solidFill>
                <a:latin typeface="Times New Roman" pitchFamily="18" charset="0"/>
                <a:ea typeface="华文楷体" pitchFamily="2" charset="-122"/>
              </a:rPr>
              <a:t>行与行之间须用分号“</a:t>
            </a:r>
            <a:r>
              <a:rPr altLang="zh-CN" b="1" sz="2400" lang="en-US">
                <a:solidFill>
                  <a:srgbClr val="490092"/>
                </a:solidFill>
                <a:latin typeface="Times New Roman" pitchFamily="18" charset="0"/>
                <a:ea typeface="华文楷体" pitchFamily="2" charset="-122"/>
              </a:rPr>
              <a:t>;” </a:t>
            </a:r>
            <a:r>
              <a:rPr altLang="en-US" b="1" sz="2400" lang="zh-CN">
                <a:solidFill>
                  <a:srgbClr val="490092"/>
                </a:solidFill>
                <a:latin typeface="Times New Roman" pitchFamily="18" charset="0"/>
                <a:ea typeface="华文楷体" pitchFamily="2" charset="-122"/>
              </a:rPr>
              <a:t>间隔，也可以在分行处用回车键间隔；</a:t>
            </a:r>
          </a:p>
          <a:p>
            <a:pPr eaLnBrk="1" hangingPunct="1" latinLnBrk="1" lvl="1"/>
            <a:r>
              <a:rPr altLang="en-US" b="1" sz="2400" lang="zh-CN">
                <a:solidFill>
                  <a:srgbClr val="490092"/>
                </a:solidFill>
                <a:latin typeface="Times New Roman" pitchFamily="18" charset="0"/>
                <a:ea typeface="华文楷体" pitchFamily="2" charset="-122"/>
              </a:rPr>
              <a:t>行内元素用空格或逗号“</a:t>
            </a:r>
            <a:r>
              <a:rPr altLang="zh-CN" b="1" sz="2400" lang="en-US">
                <a:solidFill>
                  <a:srgbClr val="490092"/>
                </a:solidFill>
                <a:latin typeface="Times New Roman" pitchFamily="18" charset="0"/>
                <a:ea typeface="华文楷体" pitchFamily="2" charset="-122"/>
              </a:rPr>
              <a:t>,”</a:t>
            </a:r>
            <a:r>
              <a:rPr altLang="en-US" b="1" sz="2400" lang="zh-CN">
                <a:solidFill>
                  <a:srgbClr val="490092"/>
                </a:solidFill>
                <a:latin typeface="Times New Roman" pitchFamily="18" charset="0"/>
                <a:ea typeface="华文楷体" pitchFamily="2" charset="-122"/>
              </a:rPr>
              <a:t>间隔。</a:t>
            </a:r>
          </a:p>
          <a:p>
            <a:pPr eaLnBrk="1" hangingPunct="1" latinLnBrk="1" lvl="1">
              <a:buNone/>
            </a:pPr>
            <a:r>
              <a:rPr altLang="zh-CN" b="1" sz="2400" lang="en-US">
                <a:solidFill>
                  <a:srgbClr val="0000FF"/>
                </a:solidFill>
                <a:latin typeface="Times New Roman" pitchFamily="18" charset="0"/>
                <a:ea typeface="华文楷体" pitchFamily="2" charset="-122"/>
              </a:rPr>
              <a:t>【例3-1</a:t>
            </a:r>
            <a:r>
              <a:rPr altLang="en-US" b="1" sz="2400" lang="zh-CN">
                <a:solidFill>
                  <a:srgbClr val="0000FF"/>
                </a:solidFill>
                <a:latin typeface="Times New Roman" pitchFamily="18" charset="0"/>
                <a:ea typeface="华文楷体" pitchFamily="2" charset="-122"/>
              </a:rPr>
              <a:t>】</a:t>
            </a:r>
            <a:r>
              <a:rPr altLang="en-US" b="1" sz="2400" lang="zh-CN">
                <a:solidFill>
                  <a:srgbClr val="490092"/>
                </a:solidFill>
                <a:latin typeface="Times New Roman" pitchFamily="18" charset="0"/>
                <a:ea typeface="华文楷体" pitchFamily="2" charset="-122"/>
              </a:rPr>
              <a:t>键入并执行</a:t>
            </a:r>
            <a:r>
              <a:rPr altLang="zh-CN" b="1" sz="2400" lang="en-US">
                <a:latin typeface="Times New Roman" pitchFamily="18" charset="0"/>
                <a:ea typeface="华文楷体" pitchFamily="2" charset="-122"/>
              </a:rPr>
              <a:t>A=[1 2 3;4 5 6;7 8 9]</a:t>
            </a:r>
          </a:p>
          <a:p>
            <a:pPr eaLnBrk="1" hangingPunct="1" latinLnBrk="1" lvl="1">
              <a:buNone/>
            </a:pPr>
            <a:r>
              <a:rPr altLang="zh-CN" b="1" sz="2400" lang="en-US">
                <a:solidFill>
                  <a:srgbClr val="490092"/>
                </a:solidFill>
                <a:latin typeface="Times New Roman" pitchFamily="18" charset="0"/>
                <a:ea typeface="华文楷体" pitchFamily="2" charset="-122"/>
              </a:rPr>
              <a:t>A=</a:t>
            </a:r>
          </a:p>
          <a:p>
            <a:pPr eaLnBrk="1" hangingPunct="1" latinLnBrk="1" lvl="1">
              <a:spcBef>
                <a:spcPct val="0"/>
              </a:spcBef>
              <a:buNone/>
            </a:pPr>
            <a:r>
              <a:rPr altLang="zh-CN" b="1" sz="2400" lang="en-US">
                <a:solidFill>
                  <a:srgbClr val="490092"/>
                </a:solidFill>
                <a:latin typeface="Times New Roman" pitchFamily="18" charset="0"/>
                <a:ea typeface="华文楷体" pitchFamily="2" charset="-122"/>
              </a:rPr>
              <a:t>      1  2  3</a:t>
            </a:r>
          </a:p>
          <a:p>
            <a:pPr eaLnBrk="1" hangingPunct="1" latinLnBrk="1" lvl="1">
              <a:spcBef>
                <a:spcPct val="0"/>
              </a:spcBef>
              <a:buNone/>
            </a:pPr>
            <a:r>
              <a:rPr altLang="zh-CN" b="1" sz="2400" lang="en-US">
                <a:solidFill>
                  <a:srgbClr val="490092"/>
                </a:solidFill>
                <a:latin typeface="Times New Roman" pitchFamily="18" charset="0"/>
                <a:ea typeface="华文楷体" pitchFamily="2" charset="-122"/>
              </a:rPr>
              <a:t>      4  5  6</a:t>
            </a:r>
          </a:p>
          <a:p>
            <a:pPr eaLnBrk="1" hangingPunct="1" latinLnBrk="1" lvl="1">
              <a:spcBef>
                <a:spcPct val="0"/>
              </a:spcBef>
              <a:buNone/>
            </a:pPr>
            <a:r>
              <a:rPr altLang="zh-CN" b="1" sz="2400" lang="en-US">
                <a:solidFill>
                  <a:srgbClr val="490092"/>
                </a:solidFill>
                <a:latin typeface="Times New Roman" pitchFamily="18" charset="0"/>
                <a:ea typeface="华文楷体" pitchFamily="2" charset="-122"/>
              </a:rPr>
              <a:t>      7  8  9</a:t>
            </a:r>
          </a:p>
          <a:p>
            <a:pPr eaLnBrk="1" hangingPunct="1" latinLnBrk="1" lvl="1">
              <a:buNone/>
            </a:pPr>
            <a:r>
              <a:rPr altLang="en-US" b="1" sz="2400" lang="zh-CN">
                <a:solidFill>
                  <a:srgbClr val="0000FF"/>
                </a:solidFill>
                <a:latin typeface="Times New Roman" pitchFamily="18" charset="0"/>
                <a:ea typeface="华文楷体" pitchFamily="2" charset="-122"/>
              </a:rPr>
              <a:t>【例</a:t>
            </a:r>
            <a:r>
              <a:rPr altLang="zh-CN" b="1" sz="2400" lang="en-US">
                <a:solidFill>
                  <a:srgbClr val="0000FF"/>
                </a:solidFill>
                <a:latin typeface="Times New Roman" pitchFamily="18" charset="0"/>
                <a:ea typeface="华文楷体" pitchFamily="2" charset="-122"/>
              </a:rPr>
              <a:t>3-2</a:t>
            </a:r>
            <a:r>
              <a:rPr altLang="en-US" b="1" sz="2400" lang="zh-CN">
                <a:solidFill>
                  <a:srgbClr val="0000FF"/>
                </a:solidFill>
                <a:latin typeface="Times New Roman" pitchFamily="18" charset="0"/>
                <a:ea typeface="华文楷体" pitchFamily="2" charset="-122"/>
              </a:rPr>
              <a:t>】</a:t>
            </a:r>
            <a:r>
              <a:rPr altLang="zh-CN" b="1" sz="2400" lang="en-US">
                <a:solidFill>
                  <a:srgbClr val="490092"/>
                </a:solidFill>
                <a:latin typeface="Times New Roman" pitchFamily="18" charset="0"/>
                <a:ea typeface="华文楷体" pitchFamily="2" charset="-122"/>
              </a:rPr>
              <a:t>键入并执行A=[1:3;4:6;7:9]  </a:t>
            </a:r>
            <a:r>
              <a:rPr altLang="en-US" b="1" sz="2400" lang="zh-CN">
                <a:solidFill>
                  <a:srgbClr val="008000"/>
                </a:solidFill>
                <a:latin typeface="Times New Roman" pitchFamily="18" charset="0"/>
                <a:ea typeface="华文楷体" pitchFamily="2" charset="-122"/>
              </a:rPr>
              <a:t>%结果同上</a:t>
            </a:r>
          </a:p>
          <a:p>
            <a:pPr eaLnBrk="1" hangingPunct="1" latinLnBrk="1" lvl="1">
              <a:spcBef>
                <a:spcPct val="0"/>
              </a:spcBef>
              <a:buNone/>
            </a:pPr>
            <a:endParaRPr altLang="en-US" b="1" sz="2400" lang="zh-CN">
              <a:solidFill>
                <a:srgbClr val="008000"/>
              </a:solidFill>
              <a:latin typeface="Times New Roman" pitchFamily="18" charset="0"/>
              <a:ea typeface="华文楷体" pitchFamily="2" charset="-122"/>
            </a:endParaRPr>
          </a:p>
        </p:txBody>
      </p:sp>
      <p:sp>
        <p:nvSpPr>
          <p:cNvPr id="1048794"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795"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796"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25</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793">
                                            <p:txEl>
                                              <p:charRg st="0" end="20"/>
                                            </p:txEl>
                                          </p:spTgt>
                                        </p:tgtEl>
                                        <p:attrNameLst>
                                          <p:attrName>style.visibility</p:attrName>
                                        </p:attrNameLst>
                                      </p:cBhvr>
                                      <p:to>
                                        <p:strVal val="visible"/>
                                      </p:to>
                                    </p:set>
                                    <p:animEffect transition="in" filter="blinds(horizontal)">
                                      <p:cBhvr>
                                        <p:cTn dur="500" id="7"/>
                                        <p:tgtEl>
                                          <p:spTgt spid="1048793">
                                            <p:txEl>
                                              <p:charRg st="0" end="20"/>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22" presetSubtype="1">
                                  <p:stCondLst>
                                    <p:cond delay="0"/>
                                  </p:stCondLst>
                                  <p:childTnLst>
                                    <p:set>
                                      <p:cBhvr>
                                        <p:cTn dur="1" fill="hold" id="11">
                                          <p:stCondLst>
                                            <p:cond delay="0"/>
                                          </p:stCondLst>
                                        </p:cTn>
                                        <p:tgtEl>
                                          <p:spTgt spid="1048793">
                                            <p:txEl>
                                              <p:charRg st="20" end="25"/>
                                            </p:txEl>
                                          </p:spTgt>
                                        </p:tgtEl>
                                        <p:attrNameLst>
                                          <p:attrName>style.visibility</p:attrName>
                                        </p:attrNameLst>
                                      </p:cBhvr>
                                      <p:to>
                                        <p:strVal val="visible"/>
                                      </p:to>
                                    </p:set>
                                    <p:animEffect transition="in" filter="wipe(up)">
                                      <p:cBhvr>
                                        <p:cTn dur="500" id="12"/>
                                        <p:tgtEl>
                                          <p:spTgt spid="1048793">
                                            <p:txEl>
                                              <p:charRg st="20" end="25"/>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8793">
                                            <p:txEl>
                                              <p:charRg st="25" end="42"/>
                                            </p:txEl>
                                          </p:spTgt>
                                        </p:tgtEl>
                                        <p:attrNameLst>
                                          <p:attrName>style.visibility</p:attrName>
                                        </p:attrNameLst>
                                      </p:cBhvr>
                                      <p:to>
                                        <p:strVal val="visible"/>
                                      </p:to>
                                    </p:set>
                                    <p:animEffect transition="in" filter="blinds(horizontal)">
                                      <p:cBhvr>
                                        <p:cTn dur="500" id="17"/>
                                        <p:tgtEl>
                                          <p:spTgt spid="1048793">
                                            <p:txEl>
                                              <p:charRg st="25" end="42"/>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3" presetSubtype="10">
                                  <p:stCondLst>
                                    <p:cond delay="0"/>
                                  </p:stCondLst>
                                  <p:childTnLst>
                                    <p:set>
                                      <p:cBhvr>
                                        <p:cTn dur="1" fill="hold" id="21">
                                          <p:stCondLst>
                                            <p:cond delay="0"/>
                                          </p:stCondLst>
                                        </p:cTn>
                                        <p:tgtEl>
                                          <p:spTgt spid="1048793">
                                            <p:txEl>
                                              <p:charRg st="42" end="73"/>
                                            </p:txEl>
                                          </p:spTgt>
                                        </p:tgtEl>
                                        <p:attrNameLst>
                                          <p:attrName>style.visibility</p:attrName>
                                        </p:attrNameLst>
                                      </p:cBhvr>
                                      <p:to>
                                        <p:strVal val="visible"/>
                                      </p:to>
                                    </p:set>
                                    <p:animEffect transition="in" filter="blinds(horizontal)">
                                      <p:cBhvr>
                                        <p:cTn dur="500" id="22"/>
                                        <p:tgtEl>
                                          <p:spTgt spid="1048793">
                                            <p:txEl>
                                              <p:charRg st="42" end="73"/>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3" presetSubtype="10">
                                  <p:stCondLst>
                                    <p:cond delay="0"/>
                                  </p:stCondLst>
                                  <p:childTnLst>
                                    <p:set>
                                      <p:cBhvr>
                                        <p:cTn dur="1" fill="hold" id="26">
                                          <p:stCondLst>
                                            <p:cond delay="0"/>
                                          </p:stCondLst>
                                        </p:cTn>
                                        <p:tgtEl>
                                          <p:spTgt spid="1048793">
                                            <p:txEl>
                                              <p:charRg st="73" end="90"/>
                                            </p:txEl>
                                          </p:spTgt>
                                        </p:tgtEl>
                                        <p:attrNameLst>
                                          <p:attrName>style.visibility</p:attrName>
                                        </p:attrNameLst>
                                      </p:cBhvr>
                                      <p:to>
                                        <p:strVal val="visible"/>
                                      </p:to>
                                    </p:set>
                                    <p:animEffect transition="in" filter="blinds(horizontal)">
                                      <p:cBhvr>
                                        <p:cTn dur="500" id="27"/>
                                        <p:tgtEl>
                                          <p:spTgt spid="1048793">
                                            <p:txEl>
                                              <p:charRg st="73" end="90"/>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22" presetSubtype="1">
                                  <p:stCondLst>
                                    <p:cond delay="0"/>
                                  </p:stCondLst>
                                  <p:childTnLst>
                                    <p:set>
                                      <p:cBhvr>
                                        <p:cTn dur="1" fill="hold" id="31">
                                          <p:stCondLst>
                                            <p:cond delay="0"/>
                                          </p:stCondLst>
                                        </p:cTn>
                                        <p:tgtEl>
                                          <p:spTgt spid="1048793">
                                            <p:txEl>
                                              <p:charRg st="90" end="123"/>
                                            </p:txEl>
                                          </p:spTgt>
                                        </p:tgtEl>
                                        <p:attrNameLst>
                                          <p:attrName>style.visibility</p:attrName>
                                        </p:attrNameLst>
                                      </p:cBhvr>
                                      <p:to>
                                        <p:strVal val="visible"/>
                                      </p:to>
                                    </p:set>
                                    <p:animEffect transition="in" filter="wipe(up)">
                                      <p:cBhvr>
                                        <p:cTn dur="1000" id="32"/>
                                        <p:tgtEl>
                                          <p:spTgt spid="1048793">
                                            <p:txEl>
                                              <p:charRg st="90" end="123"/>
                                            </p:txEl>
                                          </p:spTgt>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22" presetSubtype="1">
                                  <p:stCondLst>
                                    <p:cond delay="0"/>
                                  </p:stCondLst>
                                  <p:childTnLst>
                                    <p:set>
                                      <p:cBhvr>
                                        <p:cTn dur="1" fill="hold" id="36">
                                          <p:stCondLst>
                                            <p:cond delay="0"/>
                                          </p:stCondLst>
                                        </p:cTn>
                                        <p:tgtEl>
                                          <p:spTgt spid="1048793">
                                            <p:txEl>
                                              <p:charRg st="123" end="126"/>
                                            </p:txEl>
                                          </p:spTgt>
                                        </p:tgtEl>
                                        <p:attrNameLst>
                                          <p:attrName>style.visibility</p:attrName>
                                        </p:attrNameLst>
                                      </p:cBhvr>
                                      <p:to>
                                        <p:strVal val="visible"/>
                                      </p:to>
                                    </p:set>
                                    <p:animEffect transition="in" filter="wipe(up)">
                                      <p:cBhvr>
                                        <p:cTn dur="1000" id="37"/>
                                        <p:tgtEl>
                                          <p:spTgt spid="1048793">
                                            <p:txEl>
                                              <p:charRg st="123" end="126"/>
                                            </p:txEl>
                                          </p:spTgt>
                                        </p:tgtEl>
                                      </p:cBhvr>
                                    </p:animEffect>
                                  </p:childTnLst>
                                </p:cTn>
                              </p:par>
                              <p:par>
                                <p:cTn fill="hold" id="38" nodeType="withEffect" presetClass="entr" presetID="22" presetSubtype="1">
                                  <p:stCondLst>
                                    <p:cond delay="0"/>
                                  </p:stCondLst>
                                  <p:childTnLst>
                                    <p:set>
                                      <p:cBhvr>
                                        <p:cTn dur="1" fill="hold" id="39">
                                          <p:stCondLst>
                                            <p:cond delay="0"/>
                                          </p:stCondLst>
                                        </p:cTn>
                                        <p:tgtEl>
                                          <p:spTgt spid="1048793">
                                            <p:txEl>
                                              <p:charRg st="126" end="140"/>
                                            </p:txEl>
                                          </p:spTgt>
                                        </p:tgtEl>
                                        <p:attrNameLst>
                                          <p:attrName>style.visibility</p:attrName>
                                        </p:attrNameLst>
                                      </p:cBhvr>
                                      <p:to>
                                        <p:strVal val="visible"/>
                                      </p:to>
                                    </p:set>
                                    <p:animEffect transition="in" filter="wipe(up)">
                                      <p:cBhvr>
                                        <p:cTn dur="1000" id="40"/>
                                        <p:tgtEl>
                                          <p:spTgt spid="1048793">
                                            <p:txEl>
                                              <p:charRg st="126" end="140"/>
                                            </p:txEl>
                                          </p:spTgt>
                                        </p:tgtEl>
                                      </p:cBhvr>
                                    </p:animEffect>
                                  </p:childTnLst>
                                </p:cTn>
                              </p:par>
                              <p:par>
                                <p:cTn fill="hold" id="41" nodeType="withEffect" presetClass="entr" presetID="22" presetSubtype="1">
                                  <p:stCondLst>
                                    <p:cond delay="0"/>
                                  </p:stCondLst>
                                  <p:childTnLst>
                                    <p:set>
                                      <p:cBhvr>
                                        <p:cTn dur="1" fill="hold" id="42">
                                          <p:stCondLst>
                                            <p:cond delay="0"/>
                                          </p:stCondLst>
                                        </p:cTn>
                                        <p:tgtEl>
                                          <p:spTgt spid="1048793">
                                            <p:txEl>
                                              <p:charRg st="140" end="154"/>
                                            </p:txEl>
                                          </p:spTgt>
                                        </p:tgtEl>
                                        <p:attrNameLst>
                                          <p:attrName>style.visibility</p:attrName>
                                        </p:attrNameLst>
                                      </p:cBhvr>
                                      <p:to>
                                        <p:strVal val="visible"/>
                                      </p:to>
                                    </p:set>
                                    <p:animEffect transition="in" filter="wipe(up)">
                                      <p:cBhvr>
                                        <p:cTn dur="1000" id="43"/>
                                        <p:tgtEl>
                                          <p:spTgt spid="1048793">
                                            <p:txEl>
                                              <p:charRg st="140" end="154"/>
                                            </p:txEl>
                                          </p:spTgt>
                                        </p:tgtEl>
                                      </p:cBhvr>
                                    </p:animEffect>
                                  </p:childTnLst>
                                </p:cTn>
                              </p:par>
                              <p:par>
                                <p:cTn fill="hold" id="44" nodeType="withEffect" presetClass="entr" presetID="22" presetSubtype="1">
                                  <p:stCondLst>
                                    <p:cond delay="0"/>
                                  </p:stCondLst>
                                  <p:childTnLst>
                                    <p:set>
                                      <p:cBhvr>
                                        <p:cTn dur="1" fill="hold" id="45">
                                          <p:stCondLst>
                                            <p:cond delay="0"/>
                                          </p:stCondLst>
                                        </p:cTn>
                                        <p:tgtEl>
                                          <p:spTgt spid="1048793">
                                            <p:txEl>
                                              <p:charRg st="154" end="168"/>
                                            </p:txEl>
                                          </p:spTgt>
                                        </p:tgtEl>
                                        <p:attrNameLst>
                                          <p:attrName>style.visibility</p:attrName>
                                        </p:attrNameLst>
                                      </p:cBhvr>
                                      <p:to>
                                        <p:strVal val="visible"/>
                                      </p:to>
                                    </p:set>
                                    <p:animEffect transition="in" filter="wipe(up)">
                                      <p:cBhvr>
                                        <p:cTn dur="1000" id="46"/>
                                        <p:tgtEl>
                                          <p:spTgt spid="1048793">
                                            <p:txEl>
                                              <p:charRg st="154" end="168"/>
                                            </p:txEl>
                                          </p:spTgt>
                                        </p:tgtEl>
                                      </p:cBhvr>
                                    </p:animEffect>
                                  </p:childTnLst>
                                </p:cTn>
                              </p:par>
                            </p:childTnLst>
                          </p:cTn>
                        </p:par>
                      </p:childTnLst>
                    </p:cTn>
                  </p:par>
                  <p:par>
                    <p:cTn fill="hold" id="47" nodeType="clickPar">
                      <p:stCondLst>
                        <p:cond delay="indefinite"/>
                      </p:stCondLst>
                      <p:childTnLst>
                        <p:par>
                          <p:cTn fill="hold" id="48" nodeType="withGroup">
                            <p:stCondLst>
                              <p:cond delay="0"/>
                            </p:stCondLst>
                            <p:childTnLst>
                              <p:par>
                                <p:cTn fill="hold" id="49" nodeType="clickEffect" presetClass="entr" presetID="22" presetSubtype="1">
                                  <p:stCondLst>
                                    <p:cond delay="0"/>
                                  </p:stCondLst>
                                  <p:childTnLst>
                                    <p:set>
                                      <p:cBhvr>
                                        <p:cTn dur="1" fill="hold" id="50">
                                          <p:stCondLst>
                                            <p:cond delay="0"/>
                                          </p:stCondLst>
                                        </p:cTn>
                                        <p:tgtEl>
                                          <p:spTgt spid="1048793">
                                            <p:txEl>
                                              <p:charRg st="168" end="202"/>
                                            </p:txEl>
                                          </p:spTgt>
                                        </p:tgtEl>
                                        <p:attrNameLst>
                                          <p:attrName>style.visibility</p:attrName>
                                        </p:attrNameLst>
                                      </p:cBhvr>
                                      <p:to>
                                        <p:strVal val="visible"/>
                                      </p:to>
                                    </p:set>
                                    <p:animEffect transition="in" filter="wipe(up)">
                                      <p:cBhvr>
                                        <p:cTn dur="1000" id="51"/>
                                        <p:tgtEl>
                                          <p:spTgt spid="1048793">
                                            <p:txEl>
                                              <p:charRg st="168" end="2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252" name=""/>
        <p:cNvGrpSpPr/>
        <p:nvPr/>
      </p:nvGrpSpPr>
      <p:grpSpPr>
        <a:xfrm rot="0">
          <a:off x="0" y="0"/>
          <a:ext cx="0" cy="0"/>
          <a:chOff x="0" y="0"/>
          <a:chExt cx="0" cy="0"/>
        </a:xfrm>
      </p:grpSpPr>
      <p:sp>
        <p:nvSpPr>
          <p:cNvPr id="1048797" name="标题 137217"/>
          <p:cNvSpPr/>
          <p:nvPr>
            <p:ph type="title" sz="full" idx="0"/>
          </p:nvPr>
        </p:nvSpPr>
        <p:spPr>
          <a:xfrm rot="0">
            <a:off x="1079500" y="26035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4000" lang="en-US">
                <a:solidFill>
                  <a:srgbClr val="0000FF"/>
                </a:solidFill>
                <a:latin typeface="Times New Roman" pitchFamily="18" charset="0"/>
                <a:ea typeface="华文楷体" pitchFamily="2" charset="-122"/>
              </a:rPr>
              <a:t>3.</a:t>
            </a:r>
            <a:r>
              <a:rPr altLang="zh-CN" b="1" sz="4000" lang="en-US">
                <a:solidFill>
                  <a:srgbClr val="0000FF"/>
                </a:solidFill>
                <a:latin typeface="Times New Roman" pitchFamily="18" charset="0"/>
                <a:ea typeface="华文楷体" pitchFamily="2" charset="-122"/>
              </a:rPr>
              <a:t>2</a:t>
            </a:r>
            <a:r>
              <a:rPr altLang="zh-CN" b="1" sz="4000" lang="en-US">
                <a:solidFill>
                  <a:srgbClr val="0000FF"/>
                </a:solidFill>
                <a:latin typeface="Times New Roman" pitchFamily="18" charset="0"/>
                <a:ea typeface="华文楷体" pitchFamily="2" charset="-122"/>
              </a:rPr>
              <a:t> </a:t>
            </a:r>
            <a:r>
              <a:rPr altLang="en-US" b="1" sz="4000" lang="zh-CN">
                <a:solidFill>
                  <a:srgbClr val="0000FF"/>
                </a:solidFill>
                <a:latin typeface="Times New Roman" pitchFamily="18" charset="0"/>
                <a:ea typeface="华文楷体" pitchFamily="2" charset="-122"/>
              </a:rPr>
              <a:t>创建二维数组变量</a:t>
            </a:r>
            <a:r>
              <a:rPr altLang="en-US" b="1" sz="3500" lang="zh-CN">
                <a:solidFill>
                  <a:srgbClr val="0000FF"/>
                </a:solidFill>
                <a:latin typeface="Times New Roman" pitchFamily="18" charset="0"/>
                <a:ea typeface="华文楷体" pitchFamily="2" charset="-122"/>
              </a:rPr>
              <a:t>（续）</a:t>
            </a:r>
          </a:p>
        </p:txBody>
      </p:sp>
      <p:sp>
        <p:nvSpPr>
          <p:cNvPr id="1048798" name="文本占位符 137218"/>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buNone/>
            </a:pPr>
            <a:r>
              <a:rPr altLang="en-US" b="1" sz="2000" lang="zh-CN">
                <a:solidFill>
                  <a:srgbClr val="0000FF"/>
                </a:solidFill>
                <a:latin typeface="Times New Roman" pitchFamily="18" charset="0"/>
                <a:ea typeface="华文楷体" pitchFamily="2" charset="-122"/>
              </a:rPr>
              <a:t>【例</a:t>
            </a:r>
            <a:r>
              <a:rPr altLang="zh-CN" b="1" sz="2000" lang="en-US">
                <a:solidFill>
                  <a:srgbClr val="0000FF"/>
                </a:solidFill>
                <a:latin typeface="Times New Roman" pitchFamily="18" charset="0"/>
                <a:ea typeface="华文楷体" pitchFamily="2" charset="-122"/>
              </a:rPr>
              <a:t>3-3</a:t>
            </a:r>
            <a:r>
              <a:rPr altLang="en-US" b="1" sz="2000" lang="zh-CN">
                <a:solidFill>
                  <a:srgbClr val="0000FF"/>
                </a:solidFill>
                <a:latin typeface="Times New Roman" pitchFamily="18" charset="0"/>
                <a:ea typeface="华文楷体" pitchFamily="2" charset="-122"/>
              </a:rPr>
              <a:t>】</a:t>
            </a:r>
            <a:r>
              <a:rPr altLang="zh-CN" b="1" sz="2000" lang="en-US">
                <a:solidFill>
                  <a:srgbClr val="490092"/>
                </a:solidFill>
                <a:latin typeface="Times New Roman" pitchFamily="18" charset="0"/>
                <a:ea typeface="华文楷体" pitchFamily="2" charset="-122"/>
              </a:rPr>
              <a:t>由向量构成二维数组。</a:t>
            </a:r>
          </a:p>
          <a:p>
            <a:pPr eaLnBrk="1" hangingPunct="1" latinLnBrk="1" lvl="1">
              <a:buNone/>
            </a:pPr>
            <a:r>
              <a:rPr altLang="zh-CN" b="1" sz="2000" lang="en-US">
                <a:solidFill>
                  <a:srgbClr val="490092"/>
                </a:solidFill>
                <a:latin typeface="Times New Roman" pitchFamily="18" charset="0"/>
                <a:ea typeface="华文楷体" pitchFamily="2" charset="-122"/>
              </a:rPr>
              <a:t>&gt;&gt;a=[1 2 3]; b=[2 3 4]; </a:t>
            </a:r>
          </a:p>
          <a:p>
            <a:pPr eaLnBrk="1" hangingPunct="1" latinLnBrk="1" lvl="1">
              <a:buNone/>
            </a:pPr>
            <a:r>
              <a:rPr altLang="zh-CN" b="1" sz="2000" lang="en-US">
                <a:solidFill>
                  <a:srgbClr val="490092"/>
                </a:solidFill>
                <a:latin typeface="Times New Roman" pitchFamily="18" charset="0"/>
                <a:ea typeface="华文楷体" pitchFamily="2" charset="-122"/>
              </a:rPr>
              <a:t>&gt;&gt;c=[a;b];</a:t>
            </a:r>
          </a:p>
          <a:p>
            <a:pPr eaLnBrk="1" hangingPunct="1" latinLnBrk="1" lvl="1">
              <a:buNone/>
            </a:pPr>
            <a:r>
              <a:rPr altLang="zh-CN" b="1" sz="2000" lang="en-US">
                <a:solidFill>
                  <a:srgbClr val="490092"/>
                </a:solidFill>
                <a:latin typeface="Times New Roman" pitchFamily="18" charset="0"/>
                <a:ea typeface="华文楷体" pitchFamily="2" charset="-122"/>
              </a:rPr>
              <a:t>&gt;&gt;c1=[a b];</a:t>
            </a:r>
          </a:p>
          <a:p>
            <a:pPr eaLnBrk="1" hangingPunct="1" latinLnBrk="1" lvl="0"/>
            <a:r>
              <a:rPr altLang="en-US" b="1" sz="2000" lang="zh-CN">
                <a:solidFill>
                  <a:schemeClr val="hlink"/>
                </a:solidFill>
                <a:latin typeface="Times New Roman" pitchFamily="18" charset="0"/>
                <a:ea typeface="华文楷体" pitchFamily="2" charset="-122"/>
              </a:rPr>
              <a:t>第二种方法：函数方法</a:t>
            </a:r>
          </a:p>
          <a:p>
            <a:pPr eaLnBrk="1" hangingPunct="1" latinLnBrk="1" lvl="1">
              <a:buNone/>
            </a:pPr>
            <a:r>
              <a:rPr altLang="en-US" b="1" sz="2000" lang="zh-CN">
                <a:solidFill>
                  <a:srgbClr val="490092"/>
                </a:solidFill>
                <a:latin typeface="Times New Roman" pitchFamily="18" charset="0"/>
                <a:ea typeface="华文楷体" pitchFamily="2" charset="-122"/>
              </a:rPr>
              <a:t>函数</a:t>
            </a:r>
            <a:r>
              <a:rPr altLang="zh-CN" b="1" sz="2000" lang="en-US">
                <a:solidFill>
                  <a:schemeClr val="hlink"/>
                </a:solidFill>
                <a:latin typeface="Times New Roman" pitchFamily="18" charset="0"/>
                <a:ea typeface="华文楷体" pitchFamily="2" charset="-122"/>
              </a:rPr>
              <a:t>ones</a:t>
            </a:r>
            <a:r>
              <a:rPr altLang="en-US" b="1" sz="2000" lang="zh-CN">
                <a:solidFill>
                  <a:srgbClr val="490092"/>
                </a:solidFill>
                <a:latin typeface="Times New Roman" pitchFamily="18" charset="0"/>
                <a:ea typeface="华文楷体" pitchFamily="2" charset="-122"/>
              </a:rPr>
              <a:t>(生成全</a:t>
            </a:r>
            <a:r>
              <a:rPr altLang="zh-CN" b="1" sz="2000" lang="en-US">
                <a:solidFill>
                  <a:srgbClr val="490092"/>
                </a:solidFill>
                <a:latin typeface="Times New Roman" pitchFamily="18" charset="0"/>
                <a:ea typeface="华文楷体" pitchFamily="2" charset="-122"/>
              </a:rPr>
              <a:t>1</a:t>
            </a:r>
            <a:r>
              <a:rPr altLang="en-US" b="1" sz="2000" lang="zh-CN">
                <a:solidFill>
                  <a:srgbClr val="490092"/>
                </a:solidFill>
                <a:latin typeface="Times New Roman" pitchFamily="18" charset="0"/>
                <a:ea typeface="华文楷体" pitchFamily="2" charset="-122"/>
              </a:rPr>
              <a:t>矩阵</a:t>
            </a:r>
            <a:r>
              <a:rPr altLang="zh-CN" b="1" sz="2000" lang="en-US">
                <a:solidFill>
                  <a:srgbClr val="490092"/>
                </a:solidFill>
                <a:latin typeface="Times New Roman" pitchFamily="18" charset="0"/>
                <a:ea typeface="华文楷体" pitchFamily="2" charset="-122"/>
              </a:rPr>
              <a:t>)</a:t>
            </a:r>
            <a:r>
              <a:rPr altLang="en-US" b="1" sz="2000" lang="zh-CN">
                <a:solidFill>
                  <a:srgbClr val="490092"/>
                </a:solidFill>
                <a:latin typeface="Times New Roman" pitchFamily="18" charset="0"/>
                <a:ea typeface="华文楷体" pitchFamily="2" charset="-122"/>
              </a:rPr>
              <a:t>、</a:t>
            </a:r>
            <a:r>
              <a:rPr altLang="zh-CN" b="1" sz="2000" lang="en-US">
                <a:solidFill>
                  <a:schemeClr val="hlink"/>
                </a:solidFill>
                <a:latin typeface="Times New Roman" pitchFamily="18" charset="0"/>
                <a:ea typeface="华文楷体" pitchFamily="2" charset="-122"/>
              </a:rPr>
              <a:t>zeros</a:t>
            </a:r>
            <a:r>
              <a:rPr altLang="en-US" b="1" sz="2000" lang="zh-CN">
                <a:solidFill>
                  <a:srgbClr val="490092"/>
                </a:solidFill>
                <a:latin typeface="Times New Roman" pitchFamily="18" charset="0"/>
                <a:ea typeface="华文楷体" pitchFamily="2" charset="-122"/>
              </a:rPr>
              <a:t> (生成全</a:t>
            </a:r>
            <a:r>
              <a:rPr altLang="zh-CN" b="1" sz="2000" lang="en-US">
                <a:solidFill>
                  <a:srgbClr val="490092"/>
                </a:solidFill>
                <a:latin typeface="Times New Roman" pitchFamily="18" charset="0"/>
                <a:ea typeface="华文楷体" pitchFamily="2" charset="-122"/>
              </a:rPr>
              <a:t>0</a:t>
            </a:r>
            <a:r>
              <a:rPr altLang="en-US" b="1" sz="2000" lang="zh-CN">
                <a:solidFill>
                  <a:srgbClr val="490092"/>
                </a:solidFill>
                <a:latin typeface="Times New Roman" pitchFamily="18" charset="0"/>
                <a:ea typeface="华文楷体" pitchFamily="2" charset="-122"/>
              </a:rPr>
              <a:t>矩阵</a:t>
            </a:r>
            <a:r>
              <a:rPr altLang="zh-CN" b="1" sz="2000" lang="en-US">
                <a:solidFill>
                  <a:srgbClr val="490092"/>
                </a:solidFill>
                <a:latin typeface="Times New Roman" pitchFamily="18" charset="0"/>
                <a:ea typeface="华文楷体" pitchFamily="2" charset="-122"/>
              </a:rPr>
              <a:t>) </a:t>
            </a:r>
            <a:r>
              <a:rPr altLang="en-US" b="1" sz="2000" lang="zh-CN">
                <a:solidFill>
                  <a:srgbClr val="490092"/>
                </a:solidFill>
                <a:latin typeface="Times New Roman" pitchFamily="18" charset="0"/>
                <a:ea typeface="华文楷体" pitchFamily="2" charset="-122"/>
              </a:rPr>
              <a:t>、</a:t>
            </a:r>
            <a:r>
              <a:rPr altLang="zh-CN" b="1" sz="2000" lang="en-US">
                <a:solidFill>
                  <a:schemeClr val="hlink"/>
                </a:solidFill>
                <a:latin typeface="Times New Roman" pitchFamily="18" charset="0"/>
                <a:ea typeface="华文楷体" pitchFamily="2" charset="-122"/>
              </a:rPr>
              <a:t>reshape</a:t>
            </a:r>
          </a:p>
          <a:p>
            <a:pPr eaLnBrk="1" hangingPunct="1" latinLnBrk="1" lvl="1">
              <a:spcBef>
                <a:spcPct val="40000"/>
              </a:spcBef>
              <a:buFont typeface="Wingdings" pitchFamily="2" charset="2"/>
              <a:buChar char="F"/>
            </a:pPr>
            <a:r>
              <a:rPr altLang="en-US" b="1" sz="2000" lang="zh-CN">
                <a:solidFill>
                  <a:srgbClr val="490092"/>
                </a:solidFill>
                <a:latin typeface="Times New Roman" pitchFamily="18" charset="0"/>
                <a:ea typeface="华文楷体" pitchFamily="2" charset="-122"/>
              </a:rPr>
              <a:t>“help elmat”获得基本的矩阵生成和操作函数列表</a:t>
            </a:r>
          </a:p>
          <a:p>
            <a:pPr eaLnBrk="1" hangingPunct="1" latinLnBrk="1" lvl="1">
              <a:spcBef>
                <a:spcPct val="40000"/>
              </a:spcBef>
              <a:buNone/>
            </a:pPr>
            <a:r>
              <a:rPr altLang="zh-CN" b="1" sz="2000" lang="en-US">
                <a:solidFill>
                  <a:srgbClr val="0000FF"/>
                </a:solidFill>
                <a:latin typeface="Times New Roman" pitchFamily="18" charset="0"/>
                <a:ea typeface="华文楷体" pitchFamily="2" charset="-122"/>
              </a:rPr>
              <a:t>【例3-4</a:t>
            </a:r>
            <a:r>
              <a:rPr altLang="en-US" b="1" sz="2000" lang="zh-CN">
                <a:solidFill>
                  <a:srgbClr val="0000FF"/>
                </a:solidFill>
                <a:latin typeface="Times New Roman" pitchFamily="18" charset="0"/>
                <a:ea typeface="华文楷体" pitchFamily="2" charset="-122"/>
              </a:rPr>
              <a:t>】</a:t>
            </a:r>
            <a:r>
              <a:rPr altLang="zh-CN" b="1" sz="2000" lang="en-US">
                <a:solidFill>
                  <a:srgbClr val="490092"/>
                </a:solidFill>
                <a:latin typeface="Times New Roman" pitchFamily="18" charset="0"/>
                <a:ea typeface="华文楷体" pitchFamily="2" charset="-122"/>
              </a:rPr>
              <a:t>创建全1</a:t>
            </a:r>
            <a:r>
              <a:rPr altLang="en-US" b="1" sz="2000" lang="zh-CN">
                <a:solidFill>
                  <a:srgbClr val="490092"/>
                </a:solidFill>
                <a:latin typeface="Times New Roman" pitchFamily="18" charset="0"/>
                <a:ea typeface="华文楷体" pitchFamily="2" charset="-122"/>
              </a:rPr>
              <a:t>的</a:t>
            </a:r>
            <a:r>
              <a:rPr altLang="zh-CN" b="1" sz="2000" lang="en-US">
                <a:solidFill>
                  <a:srgbClr val="490092"/>
                </a:solidFill>
                <a:latin typeface="Times New Roman" pitchFamily="18" charset="0"/>
                <a:ea typeface="华文楷体" pitchFamily="2" charset="-122"/>
              </a:rPr>
              <a:t>3x3</a:t>
            </a:r>
            <a:r>
              <a:rPr altLang="en-US" b="1" sz="2000" lang="zh-CN">
                <a:solidFill>
                  <a:srgbClr val="490092"/>
                </a:solidFill>
                <a:latin typeface="Times New Roman" pitchFamily="18" charset="0"/>
                <a:ea typeface="华文楷体" pitchFamily="2" charset="-122"/>
              </a:rPr>
              <a:t>数组。</a:t>
            </a:r>
          </a:p>
          <a:p>
            <a:pPr eaLnBrk="1" hangingPunct="1" latinLnBrk="1" lvl="1">
              <a:buNone/>
            </a:pPr>
            <a:r>
              <a:rPr altLang="zh-CN" b="1" sz="2000" lang="en-US">
                <a:solidFill>
                  <a:srgbClr val="490092"/>
                </a:solidFill>
                <a:latin typeface="Times New Roman" pitchFamily="18" charset="0"/>
                <a:ea typeface="华文楷体" pitchFamily="2" charset="-122"/>
              </a:rPr>
              <a:t>&gt;&gt;ones(3)</a:t>
            </a:r>
          </a:p>
          <a:p>
            <a:pPr eaLnBrk="1" hangingPunct="1" latinLnBrk="1" lvl="1">
              <a:buNone/>
            </a:pPr>
            <a:r>
              <a:rPr altLang="en-US" b="1" sz="2000" lang="zh-CN">
                <a:solidFill>
                  <a:srgbClr val="0000FF"/>
                </a:solidFill>
                <a:latin typeface="Times New Roman" pitchFamily="18" charset="0"/>
                <a:ea typeface="华文楷体" pitchFamily="2" charset="-122"/>
              </a:rPr>
              <a:t>【例</a:t>
            </a:r>
            <a:r>
              <a:rPr altLang="zh-CN" b="1" sz="2000" lang="en-US">
                <a:solidFill>
                  <a:srgbClr val="0000FF"/>
                </a:solidFill>
                <a:latin typeface="Times New Roman" pitchFamily="18" charset="0"/>
                <a:ea typeface="华文楷体" pitchFamily="2" charset="-122"/>
              </a:rPr>
              <a:t>3-5</a:t>
            </a:r>
            <a:r>
              <a:rPr altLang="en-US" b="1" sz="2000" lang="zh-CN">
                <a:solidFill>
                  <a:srgbClr val="0000FF"/>
                </a:solidFill>
                <a:latin typeface="Times New Roman" pitchFamily="18" charset="0"/>
                <a:ea typeface="华文楷体" pitchFamily="2" charset="-122"/>
              </a:rPr>
              <a:t>】</a:t>
            </a:r>
            <a:r>
              <a:rPr altLang="zh-CN" b="1" sz="2000" lang="en-US">
                <a:solidFill>
                  <a:srgbClr val="490092"/>
                </a:solidFill>
                <a:latin typeface="Times New Roman" pitchFamily="18" charset="0"/>
                <a:ea typeface="华文楷体" pitchFamily="2" charset="-122"/>
              </a:rPr>
              <a:t>创建全1</a:t>
            </a:r>
            <a:r>
              <a:rPr altLang="en-US" b="1" sz="2000" lang="zh-CN">
                <a:solidFill>
                  <a:srgbClr val="490092"/>
                </a:solidFill>
                <a:latin typeface="Times New Roman" pitchFamily="18" charset="0"/>
                <a:ea typeface="华文楷体" pitchFamily="2" charset="-122"/>
              </a:rPr>
              <a:t>的</a:t>
            </a:r>
            <a:r>
              <a:rPr altLang="zh-CN" b="1" sz="2000" lang="en-US">
                <a:solidFill>
                  <a:srgbClr val="490092"/>
                </a:solidFill>
                <a:latin typeface="Times New Roman" pitchFamily="18" charset="0"/>
                <a:ea typeface="华文楷体" pitchFamily="2" charset="-122"/>
              </a:rPr>
              <a:t>3x4</a:t>
            </a:r>
            <a:r>
              <a:rPr altLang="en-US" b="1" sz="2000" lang="zh-CN">
                <a:solidFill>
                  <a:srgbClr val="490092"/>
                </a:solidFill>
                <a:latin typeface="Times New Roman" pitchFamily="18" charset="0"/>
                <a:ea typeface="华文楷体" pitchFamily="2" charset="-122"/>
              </a:rPr>
              <a:t>数组。</a:t>
            </a:r>
          </a:p>
          <a:p>
            <a:pPr eaLnBrk="1" hangingPunct="1" latinLnBrk="1" lvl="1">
              <a:buNone/>
            </a:pPr>
            <a:r>
              <a:rPr altLang="zh-CN" b="1" sz="2000" lang="en-US">
                <a:solidFill>
                  <a:srgbClr val="490092"/>
                </a:solidFill>
                <a:latin typeface="Times New Roman" pitchFamily="18" charset="0"/>
                <a:ea typeface="华文楷体" pitchFamily="2" charset="-122"/>
              </a:rPr>
              <a:t>&gt;&gt;ones(3,4)</a:t>
            </a:r>
          </a:p>
        </p:txBody>
      </p:sp>
      <p:sp>
        <p:nvSpPr>
          <p:cNvPr id="1048799"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800"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801"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26</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798">
                                            <p:txEl>
                                              <p:charRg st="0" end="17"/>
                                            </p:txEl>
                                          </p:spTgt>
                                        </p:tgtEl>
                                        <p:attrNameLst>
                                          <p:attrName>style.visibility</p:attrName>
                                        </p:attrNameLst>
                                      </p:cBhvr>
                                      <p:to>
                                        <p:strVal val="visible"/>
                                      </p:to>
                                    </p:set>
                                    <p:animEffect transition="in" filter="blinds(horizontal)">
                                      <p:cBhvr>
                                        <p:cTn dur="500" id="7"/>
                                        <p:tgtEl>
                                          <p:spTgt spid="1048798">
                                            <p:txEl>
                                              <p:charRg st="0" end="17"/>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8798">
                                            <p:txEl>
                                              <p:charRg st="17" end="42"/>
                                            </p:txEl>
                                          </p:spTgt>
                                        </p:tgtEl>
                                        <p:attrNameLst>
                                          <p:attrName>style.visibility</p:attrName>
                                        </p:attrNameLst>
                                      </p:cBhvr>
                                      <p:to>
                                        <p:strVal val="visible"/>
                                      </p:to>
                                    </p:set>
                                    <p:animEffect transition="in" filter="blinds(horizontal)">
                                      <p:cBhvr>
                                        <p:cTn dur="500" id="12"/>
                                        <p:tgtEl>
                                          <p:spTgt spid="1048798">
                                            <p:txEl>
                                              <p:charRg st="17" end="42"/>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22" presetSubtype="1">
                                  <p:stCondLst>
                                    <p:cond delay="0"/>
                                  </p:stCondLst>
                                  <p:childTnLst>
                                    <p:set>
                                      <p:cBhvr>
                                        <p:cTn dur="1" fill="hold" id="16">
                                          <p:stCondLst>
                                            <p:cond delay="0"/>
                                          </p:stCondLst>
                                        </p:cTn>
                                        <p:tgtEl>
                                          <p:spTgt spid="1048798">
                                            <p:txEl>
                                              <p:charRg st="42" end="53"/>
                                            </p:txEl>
                                          </p:spTgt>
                                        </p:tgtEl>
                                        <p:attrNameLst>
                                          <p:attrName>style.visibility</p:attrName>
                                        </p:attrNameLst>
                                      </p:cBhvr>
                                      <p:to>
                                        <p:strVal val="visible"/>
                                      </p:to>
                                    </p:set>
                                    <p:animEffect transition="in" filter="wipe(up)">
                                      <p:cBhvr>
                                        <p:cTn dur="500" id="17"/>
                                        <p:tgtEl>
                                          <p:spTgt spid="1048798">
                                            <p:txEl>
                                              <p:charRg st="42" end="53"/>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22" presetSubtype="1">
                                  <p:stCondLst>
                                    <p:cond delay="0"/>
                                  </p:stCondLst>
                                  <p:childTnLst>
                                    <p:set>
                                      <p:cBhvr>
                                        <p:cTn dur="1" fill="hold" id="21">
                                          <p:stCondLst>
                                            <p:cond delay="0"/>
                                          </p:stCondLst>
                                        </p:cTn>
                                        <p:tgtEl>
                                          <p:spTgt spid="1048798">
                                            <p:txEl>
                                              <p:charRg st="53" end="65"/>
                                            </p:txEl>
                                          </p:spTgt>
                                        </p:tgtEl>
                                        <p:attrNameLst>
                                          <p:attrName>style.visibility</p:attrName>
                                        </p:attrNameLst>
                                      </p:cBhvr>
                                      <p:to>
                                        <p:strVal val="visible"/>
                                      </p:to>
                                    </p:set>
                                    <p:animEffect transition="in" filter="wipe(up)">
                                      <p:cBhvr>
                                        <p:cTn dur="500" id="22"/>
                                        <p:tgtEl>
                                          <p:spTgt spid="1048798">
                                            <p:txEl>
                                              <p:charRg st="53" end="65"/>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3" presetSubtype="10">
                                  <p:stCondLst>
                                    <p:cond delay="0"/>
                                  </p:stCondLst>
                                  <p:childTnLst>
                                    <p:set>
                                      <p:cBhvr>
                                        <p:cTn dur="1" fill="hold" id="26">
                                          <p:stCondLst>
                                            <p:cond delay="0"/>
                                          </p:stCondLst>
                                        </p:cTn>
                                        <p:tgtEl>
                                          <p:spTgt spid="1048798">
                                            <p:txEl>
                                              <p:charRg st="65" end="76"/>
                                            </p:txEl>
                                          </p:spTgt>
                                        </p:tgtEl>
                                        <p:attrNameLst>
                                          <p:attrName>style.visibility</p:attrName>
                                        </p:attrNameLst>
                                      </p:cBhvr>
                                      <p:to>
                                        <p:strVal val="visible"/>
                                      </p:to>
                                    </p:set>
                                    <p:animEffect transition="in" filter="blinds(horizontal)">
                                      <p:cBhvr>
                                        <p:cTn dur="500" id="27"/>
                                        <p:tgtEl>
                                          <p:spTgt spid="1048798">
                                            <p:txEl>
                                              <p:charRg st="65" end="76"/>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3" presetSubtype="10">
                                  <p:stCondLst>
                                    <p:cond delay="0"/>
                                  </p:stCondLst>
                                  <p:childTnLst>
                                    <p:set>
                                      <p:cBhvr>
                                        <p:cTn dur="1" fill="hold" id="31">
                                          <p:stCondLst>
                                            <p:cond delay="0"/>
                                          </p:stCondLst>
                                        </p:cTn>
                                        <p:tgtEl>
                                          <p:spTgt spid="1048798">
                                            <p:txEl>
                                              <p:charRg st="76" end="115"/>
                                            </p:txEl>
                                          </p:spTgt>
                                        </p:tgtEl>
                                        <p:attrNameLst>
                                          <p:attrName>style.visibility</p:attrName>
                                        </p:attrNameLst>
                                      </p:cBhvr>
                                      <p:to>
                                        <p:strVal val="visible"/>
                                      </p:to>
                                    </p:set>
                                    <p:animEffect transition="in" filter="blinds(horizontal)">
                                      <p:cBhvr>
                                        <p:cTn dur="500" id="32"/>
                                        <p:tgtEl>
                                          <p:spTgt spid="1048798">
                                            <p:txEl>
                                              <p:charRg st="76" end="115"/>
                                            </p:txEl>
                                          </p:spTgt>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2" presetSubtype="4">
                                  <p:stCondLst>
                                    <p:cond delay="0"/>
                                  </p:stCondLst>
                                  <p:childTnLst>
                                    <p:set>
                                      <p:cBhvr>
                                        <p:cTn dur="1" fill="hold" id="36">
                                          <p:stCondLst>
                                            <p:cond delay="0"/>
                                          </p:stCondLst>
                                        </p:cTn>
                                        <p:tgtEl>
                                          <p:spTgt spid="1048798">
                                            <p:txEl>
                                              <p:charRg st="115" end="144"/>
                                            </p:txEl>
                                          </p:spTgt>
                                        </p:tgtEl>
                                        <p:attrNameLst>
                                          <p:attrName>style.visibility</p:attrName>
                                        </p:attrNameLst>
                                      </p:cBhvr>
                                      <p:to>
                                        <p:strVal val="visible"/>
                                      </p:to>
                                    </p:set>
                                    <p:anim calcmode="lin" valueType="num">
                                      <p:cBhvr additive="base">
                                        <p:cTn dur="500" fill="hold" id="37"/>
                                        <p:tgtEl>
                                          <p:spTgt spid="1048798">
                                            <p:txEl>
                                              <p:charRg st="115" end="144"/>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798">
                                            <p:txEl>
                                              <p:charRg st="115" end="144"/>
                                            </p:txEl>
                                          </p:spTgt>
                                        </p:tgtEl>
                                        <p:attrNameLst>
                                          <p:attrName>ppt_y</p:attrName>
                                        </p:attrNameLst>
                                      </p:cBhvr>
                                      <p:tavLst>
                                        <p:tav tm="0">
                                          <p:val>
                                            <p:strVal val="1+#ppt_h/2"/>
                                          </p:val>
                                        </p:tav>
                                        <p:tav tm="100000">
                                          <p:val>
                                            <p:strVal val="#ppt_y"/>
                                          </p:val>
                                        </p:tav>
                                      </p:tavLst>
                                    </p:anim>
                                  </p:childTnLst>
                                </p:cTn>
                              </p:par>
                            </p:childTnLst>
                          </p:cTn>
                        </p:par>
                      </p:childTnLst>
                    </p:cTn>
                  </p:par>
                  <p:par>
                    <p:cTn fill="hold" id="39" nodeType="clickPar">
                      <p:stCondLst>
                        <p:cond delay="indefinite"/>
                      </p:stCondLst>
                      <p:childTnLst>
                        <p:par>
                          <p:cTn fill="hold" id="40" nodeType="withGroup">
                            <p:stCondLst>
                              <p:cond delay="0"/>
                            </p:stCondLst>
                            <p:childTnLst>
                              <p:par>
                                <p:cTn fill="hold" id="41" nodeType="clickEffect" presetClass="entr" presetID="3" presetSubtype="10">
                                  <p:stCondLst>
                                    <p:cond delay="0"/>
                                  </p:stCondLst>
                                  <p:childTnLst>
                                    <p:set>
                                      <p:cBhvr>
                                        <p:cTn dur="1" fill="hold" id="42">
                                          <p:stCondLst>
                                            <p:cond delay="0"/>
                                          </p:stCondLst>
                                        </p:cTn>
                                        <p:tgtEl>
                                          <p:spTgt spid="1048798">
                                            <p:txEl>
                                              <p:charRg st="144" end="162"/>
                                            </p:txEl>
                                          </p:spTgt>
                                        </p:tgtEl>
                                        <p:attrNameLst>
                                          <p:attrName>style.visibility</p:attrName>
                                        </p:attrNameLst>
                                      </p:cBhvr>
                                      <p:to>
                                        <p:strVal val="visible"/>
                                      </p:to>
                                    </p:set>
                                    <p:animEffect transition="in" filter="blinds(horizontal)">
                                      <p:cBhvr>
                                        <p:cTn dur="500" id="43"/>
                                        <p:tgtEl>
                                          <p:spTgt spid="1048798">
                                            <p:txEl>
                                              <p:charRg st="144" end="162"/>
                                            </p:txEl>
                                          </p:spTgt>
                                        </p:tgtEl>
                                      </p:cBhvr>
                                    </p:animEffect>
                                  </p:childTnLst>
                                </p:cTn>
                              </p:par>
                            </p:childTnLst>
                          </p:cTn>
                        </p:par>
                      </p:childTnLst>
                    </p:cTn>
                  </p:par>
                  <p:par>
                    <p:cTn fill="hold" id="44" nodeType="clickPar">
                      <p:stCondLst>
                        <p:cond delay="indefinite"/>
                      </p:stCondLst>
                      <p:childTnLst>
                        <p:par>
                          <p:cTn fill="hold" id="45" nodeType="withGroup">
                            <p:stCondLst>
                              <p:cond delay="0"/>
                            </p:stCondLst>
                            <p:childTnLst>
                              <p:par>
                                <p:cTn fill="hold" id="46" nodeType="clickEffect" presetClass="entr" presetID="3" presetSubtype="10">
                                  <p:stCondLst>
                                    <p:cond delay="0"/>
                                  </p:stCondLst>
                                  <p:childTnLst>
                                    <p:set>
                                      <p:cBhvr>
                                        <p:cTn dur="1" fill="hold" id="47">
                                          <p:stCondLst>
                                            <p:cond delay="0"/>
                                          </p:stCondLst>
                                        </p:cTn>
                                        <p:tgtEl>
                                          <p:spTgt spid="1048798">
                                            <p:txEl>
                                              <p:charRg st="162" end="172"/>
                                            </p:txEl>
                                          </p:spTgt>
                                        </p:tgtEl>
                                        <p:attrNameLst>
                                          <p:attrName>style.visibility</p:attrName>
                                        </p:attrNameLst>
                                      </p:cBhvr>
                                      <p:to>
                                        <p:strVal val="visible"/>
                                      </p:to>
                                    </p:set>
                                    <p:animEffect transition="in" filter="blinds(horizontal)">
                                      <p:cBhvr>
                                        <p:cTn dur="500" id="48"/>
                                        <p:tgtEl>
                                          <p:spTgt spid="1048798">
                                            <p:txEl>
                                              <p:charRg st="162" end="172"/>
                                            </p:txEl>
                                          </p:spTgt>
                                        </p:tgtEl>
                                      </p:cBhvr>
                                    </p:animEffect>
                                  </p:childTnLst>
                                </p:cTn>
                              </p:par>
                            </p:childTnLst>
                          </p:cTn>
                        </p:par>
                      </p:childTnLst>
                    </p:cTn>
                  </p:par>
                  <p:par>
                    <p:cTn fill="hold" id="49" nodeType="clickPar">
                      <p:stCondLst>
                        <p:cond delay="indefinite"/>
                      </p:stCondLst>
                      <p:childTnLst>
                        <p:par>
                          <p:cTn fill="hold" id="50" nodeType="withGroup">
                            <p:stCondLst>
                              <p:cond delay="0"/>
                            </p:stCondLst>
                            <p:childTnLst>
                              <p:par>
                                <p:cTn fill="hold" id="51" nodeType="clickEffect" presetClass="entr" presetID="3" presetSubtype="10">
                                  <p:stCondLst>
                                    <p:cond delay="0"/>
                                  </p:stCondLst>
                                  <p:childTnLst>
                                    <p:set>
                                      <p:cBhvr>
                                        <p:cTn dur="1" fill="hold" id="52">
                                          <p:stCondLst>
                                            <p:cond delay="0"/>
                                          </p:stCondLst>
                                        </p:cTn>
                                        <p:tgtEl>
                                          <p:spTgt spid="1048798">
                                            <p:txEl>
                                              <p:charRg st="172" end="190"/>
                                            </p:txEl>
                                          </p:spTgt>
                                        </p:tgtEl>
                                        <p:attrNameLst>
                                          <p:attrName>style.visibility</p:attrName>
                                        </p:attrNameLst>
                                      </p:cBhvr>
                                      <p:to>
                                        <p:strVal val="visible"/>
                                      </p:to>
                                    </p:set>
                                    <p:animEffect transition="in" filter="blinds(horizontal)">
                                      <p:cBhvr>
                                        <p:cTn dur="500" id="53"/>
                                        <p:tgtEl>
                                          <p:spTgt spid="1048798">
                                            <p:txEl>
                                              <p:charRg st="172" end="190"/>
                                            </p:txEl>
                                          </p:spTgt>
                                        </p:tgtEl>
                                      </p:cBhvr>
                                    </p:animEffect>
                                  </p:childTnLst>
                                </p:cTn>
                              </p:par>
                            </p:childTnLst>
                          </p:cTn>
                        </p:par>
                      </p:childTnLst>
                    </p:cTn>
                  </p:par>
                  <p:par>
                    <p:cTn fill="hold" id="54" nodeType="clickPar">
                      <p:stCondLst>
                        <p:cond delay="indefinite"/>
                      </p:stCondLst>
                      <p:childTnLst>
                        <p:par>
                          <p:cTn fill="hold" id="55" nodeType="withGroup">
                            <p:stCondLst>
                              <p:cond delay="0"/>
                            </p:stCondLst>
                            <p:childTnLst>
                              <p:par>
                                <p:cTn fill="hold" id="56" nodeType="clickEffect" presetClass="entr" presetID="3" presetSubtype="10">
                                  <p:stCondLst>
                                    <p:cond delay="0"/>
                                  </p:stCondLst>
                                  <p:childTnLst>
                                    <p:set>
                                      <p:cBhvr>
                                        <p:cTn dur="1" fill="hold" id="57">
                                          <p:stCondLst>
                                            <p:cond delay="0"/>
                                          </p:stCondLst>
                                        </p:cTn>
                                        <p:tgtEl>
                                          <p:spTgt spid="1048798">
                                            <p:txEl>
                                              <p:charRg st="190" end="202"/>
                                            </p:txEl>
                                          </p:spTgt>
                                        </p:tgtEl>
                                        <p:attrNameLst>
                                          <p:attrName>style.visibility</p:attrName>
                                        </p:attrNameLst>
                                      </p:cBhvr>
                                      <p:to>
                                        <p:strVal val="visible"/>
                                      </p:to>
                                    </p:set>
                                    <p:animEffect transition="in" filter="blinds(horizontal)">
                                      <p:cBhvr>
                                        <p:cTn dur="500" id="58"/>
                                        <p:tgtEl>
                                          <p:spTgt spid="1048798">
                                            <p:txEl>
                                              <p:charRg st="190" end="2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253" name=""/>
        <p:cNvGrpSpPr/>
        <p:nvPr/>
      </p:nvGrpSpPr>
      <p:grpSpPr>
        <a:xfrm rot="0">
          <a:off x="0" y="0"/>
          <a:ext cx="0" cy="0"/>
          <a:chOff x="0" y="0"/>
          <a:chExt cx="0" cy="0"/>
        </a:xfrm>
      </p:grpSpPr>
      <p:sp>
        <p:nvSpPr>
          <p:cNvPr id="1048802" name="标题 138241"/>
          <p:cNvSpPr/>
          <p:nvPr>
            <p:ph type="title" sz="full" idx="0"/>
          </p:nvPr>
        </p:nvSpPr>
        <p:spPr>
          <a:xfrm rot="0">
            <a:off x="1116012" y="296862"/>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4000" lang="en-US">
                <a:solidFill>
                  <a:srgbClr val="0000FF"/>
                </a:solidFill>
                <a:latin typeface="Times New Roman" pitchFamily="18" charset="0"/>
                <a:ea typeface="华文楷体" pitchFamily="2" charset="-122"/>
              </a:rPr>
              <a:t>3.</a:t>
            </a:r>
            <a:r>
              <a:rPr altLang="zh-CN" b="1" sz="4000" lang="en-US">
                <a:solidFill>
                  <a:srgbClr val="0000FF"/>
                </a:solidFill>
                <a:latin typeface="Times New Roman" pitchFamily="18" charset="0"/>
                <a:ea typeface="华文楷体" pitchFamily="2" charset="-122"/>
              </a:rPr>
              <a:t>2</a:t>
            </a:r>
            <a:r>
              <a:rPr altLang="zh-CN" b="1" sz="4000" lang="en-US">
                <a:solidFill>
                  <a:srgbClr val="0000FF"/>
                </a:solidFill>
                <a:latin typeface="Times New Roman" pitchFamily="18" charset="0"/>
                <a:ea typeface="华文楷体" pitchFamily="2" charset="-122"/>
              </a:rPr>
              <a:t> </a:t>
            </a:r>
            <a:r>
              <a:rPr altLang="en-US" b="1" sz="4000" lang="zh-CN">
                <a:solidFill>
                  <a:srgbClr val="0000FF"/>
                </a:solidFill>
                <a:latin typeface="Times New Roman" pitchFamily="18" charset="0"/>
                <a:ea typeface="华文楷体" pitchFamily="2" charset="-122"/>
              </a:rPr>
              <a:t>创建二维数组变量</a:t>
            </a:r>
            <a:r>
              <a:rPr altLang="en-US" b="1" sz="3500" lang="zh-CN">
                <a:solidFill>
                  <a:srgbClr val="0000FF"/>
                </a:solidFill>
                <a:latin typeface="Times New Roman" pitchFamily="18" charset="0"/>
                <a:ea typeface="华文楷体" pitchFamily="2" charset="-122"/>
              </a:rPr>
              <a:t>（续）</a:t>
            </a:r>
          </a:p>
        </p:txBody>
      </p:sp>
      <p:sp>
        <p:nvSpPr>
          <p:cNvPr id="1048803" name="文本占位符 138242"/>
          <p:cNvSpPr/>
          <p:nvPr>
            <p:ph type="body" sz="full" idx="1"/>
          </p:nvPr>
        </p:nvSpPr>
        <p:spPr>
          <a:xfrm rot="0">
            <a:off x="1182687" y="1341437"/>
            <a:ext cx="7205662"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buNone/>
            </a:pPr>
            <a:r>
              <a:rPr altLang="en-US" b="1" sz="2000" lang="zh-CN">
                <a:solidFill>
                  <a:srgbClr val="0000FF"/>
                </a:solidFill>
                <a:latin typeface="Times New Roman" pitchFamily="18" charset="0"/>
                <a:ea typeface="华文楷体" pitchFamily="2" charset="-122"/>
              </a:rPr>
              <a:t>【例</a:t>
            </a:r>
            <a:r>
              <a:rPr altLang="zh-CN" b="1" sz="2000" lang="en-US">
                <a:solidFill>
                  <a:srgbClr val="0000FF"/>
                </a:solidFill>
                <a:latin typeface="Times New Roman" pitchFamily="18" charset="0"/>
                <a:ea typeface="华文楷体" pitchFamily="2" charset="-122"/>
              </a:rPr>
              <a:t>3-5</a:t>
            </a:r>
            <a:r>
              <a:rPr altLang="en-US" b="1" sz="2000" lang="zh-CN">
                <a:solidFill>
                  <a:srgbClr val="0000FF"/>
                </a:solidFill>
                <a:latin typeface="Times New Roman" pitchFamily="18" charset="0"/>
                <a:ea typeface="华文楷体" pitchFamily="2" charset="-122"/>
              </a:rPr>
              <a:t>】</a:t>
            </a:r>
            <a:r>
              <a:rPr altLang="zh-CN" b="1" sz="2000" lang="en-US">
                <a:solidFill>
                  <a:srgbClr val="490092"/>
                </a:solidFill>
                <a:latin typeface="Times New Roman" pitchFamily="18" charset="0"/>
                <a:ea typeface="华文楷体" pitchFamily="2" charset="-122"/>
              </a:rPr>
              <a:t> reshape</a:t>
            </a:r>
            <a:r>
              <a:rPr altLang="en-US" b="1" sz="2000" lang="zh-CN">
                <a:solidFill>
                  <a:srgbClr val="490092"/>
                </a:solidFill>
                <a:latin typeface="Times New Roman" pitchFamily="18" charset="0"/>
                <a:ea typeface="华文楷体" pitchFamily="2" charset="-122"/>
              </a:rPr>
              <a:t>的使用演示</a:t>
            </a:r>
          </a:p>
          <a:p>
            <a:pPr eaLnBrk="1" hangingPunct="1" latinLnBrk="1" lvl="1">
              <a:buNone/>
            </a:pPr>
            <a:r>
              <a:rPr altLang="zh-CN" b="1" sz="2000" lang="en-US">
                <a:solidFill>
                  <a:srgbClr val="490092"/>
                </a:solidFill>
                <a:latin typeface="Times New Roman" pitchFamily="18" charset="0"/>
                <a:ea typeface="华文楷体" pitchFamily="2" charset="-122"/>
              </a:rPr>
              <a:t>&gt;&gt;a=-4:4</a:t>
            </a:r>
          </a:p>
          <a:p>
            <a:pPr eaLnBrk="1" hangingPunct="1" latinLnBrk="1" lvl="2">
              <a:buNone/>
            </a:pPr>
            <a:r>
              <a:rPr altLang="zh-CN" b="1" sz="2000" lang="en-US">
                <a:solidFill>
                  <a:srgbClr val="490092"/>
                </a:solidFill>
                <a:latin typeface="Times New Roman" pitchFamily="18" charset="0"/>
                <a:ea typeface="华文楷体" pitchFamily="2" charset="-122"/>
              </a:rPr>
              <a:t>a=</a:t>
            </a:r>
          </a:p>
          <a:p>
            <a:pPr eaLnBrk="1" hangingPunct="1" latinLnBrk="1" lvl="2">
              <a:buNone/>
            </a:pPr>
            <a:r>
              <a:rPr altLang="zh-CN" b="1" sz="2000" lang="en-US">
                <a:solidFill>
                  <a:srgbClr val="490092"/>
                </a:solidFill>
                <a:latin typeface="Times New Roman" pitchFamily="18" charset="0"/>
                <a:ea typeface="华文楷体" pitchFamily="2" charset="-122"/>
              </a:rPr>
              <a:t>   -4 -3 -2 -1 0 1 2 3 4</a:t>
            </a:r>
          </a:p>
          <a:p>
            <a:pPr eaLnBrk="1" hangingPunct="1" latinLnBrk="1" lvl="1">
              <a:buNone/>
            </a:pPr>
            <a:r>
              <a:rPr altLang="zh-CN" b="1" sz="2000" lang="en-US">
                <a:solidFill>
                  <a:srgbClr val="490092"/>
                </a:solidFill>
                <a:latin typeface="Times New Roman" pitchFamily="18" charset="0"/>
                <a:ea typeface="华文楷体" pitchFamily="2" charset="-122"/>
              </a:rPr>
              <a:t>&gt;&gt;b=reshape(a, 3, 3)</a:t>
            </a:r>
          </a:p>
          <a:p>
            <a:pPr eaLnBrk="1" hangingPunct="1" latinLnBrk="1" lvl="2">
              <a:buNone/>
            </a:pPr>
            <a:r>
              <a:rPr altLang="zh-CN" b="1" sz="2000" lang="en-US">
                <a:solidFill>
                  <a:srgbClr val="490092"/>
                </a:solidFill>
                <a:latin typeface="Times New Roman" pitchFamily="18" charset="0"/>
                <a:ea typeface="华文楷体" pitchFamily="2" charset="-122"/>
              </a:rPr>
              <a:t>b=</a:t>
            </a:r>
          </a:p>
          <a:p>
            <a:pPr eaLnBrk="1" hangingPunct="1" latinLnBrk="1" lvl="2">
              <a:buNone/>
            </a:pPr>
            <a:r>
              <a:rPr altLang="zh-CN" b="1" sz="2000" lang="en-US">
                <a:solidFill>
                  <a:srgbClr val="490092"/>
                </a:solidFill>
                <a:latin typeface="Times New Roman" pitchFamily="18" charset="0"/>
                <a:ea typeface="华文楷体" pitchFamily="2" charset="-122"/>
              </a:rPr>
              <a:t>-4  -1  2</a:t>
            </a:r>
          </a:p>
          <a:p>
            <a:pPr eaLnBrk="1" hangingPunct="1" latinLnBrk="1" lvl="2">
              <a:buNone/>
            </a:pPr>
            <a:r>
              <a:rPr altLang="zh-CN" b="1" sz="2000" lang="en-US">
                <a:solidFill>
                  <a:srgbClr val="490092"/>
                </a:solidFill>
                <a:latin typeface="Times New Roman" pitchFamily="18" charset="0"/>
                <a:ea typeface="华文楷体" pitchFamily="2" charset="-122"/>
              </a:rPr>
              <a:t>-3   0  3</a:t>
            </a:r>
          </a:p>
          <a:p>
            <a:pPr eaLnBrk="1" hangingPunct="1" latinLnBrk="1" lvl="2">
              <a:buNone/>
            </a:pPr>
            <a:r>
              <a:rPr altLang="zh-CN" b="1" sz="2000" lang="en-US">
                <a:solidFill>
                  <a:srgbClr val="490092"/>
                </a:solidFill>
                <a:latin typeface="Times New Roman" pitchFamily="18" charset="0"/>
                <a:ea typeface="华文楷体" pitchFamily="2" charset="-122"/>
              </a:rPr>
              <a:t>-2   1  4</a:t>
            </a:r>
          </a:p>
          <a:p>
            <a:pPr eaLnBrk="1" hangingPunct="1" latinLnBrk="1" lvl="1">
              <a:buFont typeface="Wingdings" pitchFamily="2" charset="2"/>
              <a:buChar char="F"/>
            </a:pPr>
            <a:r>
              <a:rPr altLang="en-US" b="1" sz="2000" lang="zh-CN">
                <a:solidFill>
                  <a:srgbClr val="490092"/>
                </a:solidFill>
                <a:latin typeface="Times New Roman" pitchFamily="18" charset="0"/>
                <a:ea typeface="华文楷体" pitchFamily="2" charset="-122"/>
              </a:rPr>
              <a:t>数组元素的排列顺序，</a:t>
            </a:r>
            <a:r>
              <a:rPr altLang="en-US" b="1" sz="2000" lang="zh-CN">
                <a:solidFill>
                  <a:schemeClr val="hlink"/>
                </a:solidFill>
                <a:latin typeface="Times New Roman" pitchFamily="18" charset="0"/>
                <a:ea typeface="华文楷体" pitchFamily="2" charset="-122"/>
              </a:rPr>
              <a:t>从上到下按列排列</a:t>
            </a:r>
            <a:r>
              <a:rPr altLang="zh-CN" b="1" sz="2000" lang="en-US">
                <a:solidFill>
                  <a:srgbClr val="490092"/>
                </a:solidFill>
                <a:latin typeface="Times New Roman" pitchFamily="18" charset="0"/>
                <a:ea typeface="华文楷体" pitchFamily="2" charset="-122"/>
              </a:rPr>
              <a:t>，先排第一列，然后第二列，…</a:t>
            </a:r>
          </a:p>
          <a:p>
            <a:pPr eaLnBrk="1" hangingPunct="1" latinLnBrk="1" lvl="1">
              <a:buFont typeface="Wingdings" pitchFamily="2" charset="2"/>
              <a:buChar char="F"/>
            </a:pPr>
            <a:r>
              <a:rPr altLang="en-US" b="1" sz="2000" lang="zh-CN">
                <a:solidFill>
                  <a:srgbClr val="490092"/>
                </a:solidFill>
                <a:latin typeface="Times New Roman" pitchFamily="18" charset="0"/>
                <a:ea typeface="华文楷体" pitchFamily="2" charset="-122"/>
              </a:rPr>
              <a:t>要求数组的</a:t>
            </a:r>
            <a:r>
              <a:rPr altLang="en-US" b="1" sz="2000" lang="zh-CN">
                <a:solidFill>
                  <a:schemeClr val="hlink"/>
                </a:solidFill>
                <a:latin typeface="Times New Roman" pitchFamily="18" charset="0"/>
                <a:ea typeface="华文楷体" pitchFamily="2" charset="-122"/>
              </a:rPr>
              <a:t>元素总数不变</a:t>
            </a:r>
            <a:r>
              <a:rPr altLang="en-US" b="1" sz="2000" lang="zh-CN">
                <a:solidFill>
                  <a:srgbClr val="490092"/>
                </a:solidFill>
                <a:latin typeface="Times New Roman" pitchFamily="18" charset="0"/>
                <a:ea typeface="华文楷体" pitchFamily="2" charset="-122"/>
              </a:rPr>
              <a:t>。</a:t>
            </a:r>
          </a:p>
        </p:txBody>
      </p:sp>
      <p:sp>
        <p:nvSpPr>
          <p:cNvPr id="1048804"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805"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806"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27</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803">
                                            <p:txEl>
                                              <p:charRg st="0" end="20"/>
                                            </p:txEl>
                                          </p:spTgt>
                                        </p:tgtEl>
                                        <p:attrNameLst>
                                          <p:attrName>style.visibility</p:attrName>
                                        </p:attrNameLst>
                                      </p:cBhvr>
                                      <p:to>
                                        <p:strVal val="visible"/>
                                      </p:to>
                                    </p:set>
                                    <p:animEffect transition="in" filter="blinds(horizontal)">
                                      <p:cBhvr>
                                        <p:cTn dur="500" id="7"/>
                                        <p:tgtEl>
                                          <p:spTgt spid="1048803">
                                            <p:txEl>
                                              <p:charRg st="0" end="20"/>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8803">
                                            <p:txEl>
                                              <p:charRg st="20" end="29"/>
                                            </p:txEl>
                                          </p:spTgt>
                                        </p:tgtEl>
                                        <p:attrNameLst>
                                          <p:attrName>style.visibility</p:attrName>
                                        </p:attrNameLst>
                                      </p:cBhvr>
                                      <p:to>
                                        <p:strVal val="visible"/>
                                      </p:to>
                                    </p:set>
                                    <p:animEffect transition="in" filter="blinds(horizontal)">
                                      <p:cBhvr>
                                        <p:cTn dur="500" id="12"/>
                                        <p:tgtEl>
                                          <p:spTgt spid="1048803">
                                            <p:txEl>
                                              <p:charRg st="20" end="29"/>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8803">
                                            <p:txEl>
                                              <p:charRg st="29" end="32"/>
                                            </p:txEl>
                                          </p:spTgt>
                                        </p:tgtEl>
                                        <p:attrNameLst>
                                          <p:attrName>style.visibility</p:attrName>
                                        </p:attrNameLst>
                                      </p:cBhvr>
                                      <p:to>
                                        <p:strVal val="visible"/>
                                      </p:to>
                                    </p:set>
                                    <p:animEffect transition="in" filter="blinds(horizontal)">
                                      <p:cBhvr>
                                        <p:cTn dur="500" id="17"/>
                                        <p:tgtEl>
                                          <p:spTgt spid="1048803">
                                            <p:txEl>
                                              <p:charRg st="29" end="32"/>
                                            </p:txEl>
                                          </p:spTgt>
                                        </p:tgtEl>
                                      </p:cBhvr>
                                    </p:animEffect>
                                  </p:childTnLst>
                                </p:cTn>
                              </p:par>
                              <p:par>
                                <p:cTn fill="hold" id="18" nodeType="withEffect" presetClass="entr" presetID="3" presetSubtype="10">
                                  <p:stCondLst>
                                    <p:cond delay="0"/>
                                  </p:stCondLst>
                                  <p:childTnLst>
                                    <p:set>
                                      <p:cBhvr>
                                        <p:cTn dur="1" fill="hold" id="19">
                                          <p:stCondLst>
                                            <p:cond delay="0"/>
                                          </p:stCondLst>
                                        </p:cTn>
                                        <p:tgtEl>
                                          <p:spTgt spid="1048803">
                                            <p:txEl>
                                              <p:charRg st="32" end="57"/>
                                            </p:txEl>
                                          </p:spTgt>
                                        </p:tgtEl>
                                        <p:attrNameLst>
                                          <p:attrName>style.visibility</p:attrName>
                                        </p:attrNameLst>
                                      </p:cBhvr>
                                      <p:to>
                                        <p:strVal val="visible"/>
                                      </p:to>
                                    </p:set>
                                    <p:animEffect transition="in" filter="blinds(horizontal)">
                                      <p:cBhvr>
                                        <p:cTn dur="500" id="20"/>
                                        <p:tgtEl>
                                          <p:spTgt spid="1048803">
                                            <p:txEl>
                                              <p:charRg st="32" end="57"/>
                                            </p:txEl>
                                          </p:spTgt>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3" presetSubtype="10">
                                  <p:stCondLst>
                                    <p:cond delay="0"/>
                                  </p:stCondLst>
                                  <p:childTnLst>
                                    <p:set>
                                      <p:cBhvr>
                                        <p:cTn dur="1" fill="hold" id="24">
                                          <p:stCondLst>
                                            <p:cond delay="0"/>
                                          </p:stCondLst>
                                        </p:cTn>
                                        <p:tgtEl>
                                          <p:spTgt spid="1048803">
                                            <p:txEl>
                                              <p:charRg st="57" end="78"/>
                                            </p:txEl>
                                          </p:spTgt>
                                        </p:tgtEl>
                                        <p:attrNameLst>
                                          <p:attrName>style.visibility</p:attrName>
                                        </p:attrNameLst>
                                      </p:cBhvr>
                                      <p:to>
                                        <p:strVal val="visible"/>
                                      </p:to>
                                    </p:set>
                                    <p:animEffect transition="in" filter="blinds(horizontal)">
                                      <p:cBhvr>
                                        <p:cTn dur="500" id="25"/>
                                        <p:tgtEl>
                                          <p:spTgt spid="1048803">
                                            <p:txEl>
                                              <p:charRg st="57" end="78"/>
                                            </p:txEl>
                                          </p:spTgt>
                                        </p:tgtEl>
                                      </p:cBhvr>
                                    </p:animEffect>
                                  </p:childTnLst>
                                </p:cTn>
                              </p:par>
                            </p:childTnLst>
                          </p:cTn>
                        </p:par>
                      </p:childTnLst>
                    </p:cTn>
                  </p:par>
                  <p:par>
                    <p:cTn fill="hold" id="26" nodeType="clickPar">
                      <p:stCondLst>
                        <p:cond delay="indefinite"/>
                      </p:stCondLst>
                      <p:childTnLst>
                        <p:par>
                          <p:cTn fill="hold" id="27" nodeType="withGroup">
                            <p:stCondLst>
                              <p:cond delay="0"/>
                            </p:stCondLst>
                            <p:childTnLst>
                              <p:par>
                                <p:cTn fill="hold" id="28" nodeType="clickEffect" presetClass="entr" presetID="3" presetSubtype="10">
                                  <p:stCondLst>
                                    <p:cond delay="0"/>
                                  </p:stCondLst>
                                  <p:childTnLst>
                                    <p:set>
                                      <p:cBhvr>
                                        <p:cTn dur="1" fill="hold" id="29">
                                          <p:stCondLst>
                                            <p:cond delay="0"/>
                                          </p:stCondLst>
                                        </p:cTn>
                                        <p:tgtEl>
                                          <p:spTgt spid="1048803">
                                            <p:txEl>
                                              <p:charRg st="78" end="81"/>
                                            </p:txEl>
                                          </p:spTgt>
                                        </p:tgtEl>
                                        <p:attrNameLst>
                                          <p:attrName>style.visibility</p:attrName>
                                        </p:attrNameLst>
                                      </p:cBhvr>
                                      <p:to>
                                        <p:strVal val="visible"/>
                                      </p:to>
                                    </p:set>
                                    <p:animEffect transition="in" filter="blinds(horizontal)">
                                      <p:cBhvr>
                                        <p:cTn dur="500" id="30"/>
                                        <p:tgtEl>
                                          <p:spTgt spid="1048803">
                                            <p:txEl>
                                              <p:charRg st="78" end="81"/>
                                            </p:txEl>
                                          </p:spTgt>
                                        </p:tgtEl>
                                      </p:cBhvr>
                                    </p:animEffect>
                                  </p:childTnLst>
                                </p:cTn>
                              </p:par>
                              <p:par>
                                <p:cTn fill="hold" id="31" nodeType="withEffect" presetClass="entr" presetID="3" presetSubtype="10">
                                  <p:stCondLst>
                                    <p:cond delay="0"/>
                                  </p:stCondLst>
                                  <p:childTnLst>
                                    <p:set>
                                      <p:cBhvr>
                                        <p:cTn dur="1" fill="hold" id="32">
                                          <p:stCondLst>
                                            <p:cond delay="0"/>
                                          </p:stCondLst>
                                        </p:cTn>
                                        <p:tgtEl>
                                          <p:spTgt spid="1048803">
                                            <p:txEl>
                                              <p:charRg st="81" end="91"/>
                                            </p:txEl>
                                          </p:spTgt>
                                        </p:tgtEl>
                                        <p:attrNameLst>
                                          <p:attrName>style.visibility</p:attrName>
                                        </p:attrNameLst>
                                      </p:cBhvr>
                                      <p:to>
                                        <p:strVal val="visible"/>
                                      </p:to>
                                    </p:set>
                                    <p:animEffect transition="in" filter="blinds(horizontal)">
                                      <p:cBhvr>
                                        <p:cTn dur="500" id="33"/>
                                        <p:tgtEl>
                                          <p:spTgt spid="1048803">
                                            <p:txEl>
                                              <p:charRg st="81" end="91"/>
                                            </p:txEl>
                                          </p:spTgt>
                                        </p:tgtEl>
                                      </p:cBhvr>
                                    </p:animEffect>
                                  </p:childTnLst>
                                </p:cTn>
                              </p:par>
                              <p:par>
                                <p:cTn fill="hold" id="34" nodeType="withEffect" presetClass="entr" presetID="3" presetSubtype="10">
                                  <p:stCondLst>
                                    <p:cond delay="0"/>
                                  </p:stCondLst>
                                  <p:childTnLst>
                                    <p:set>
                                      <p:cBhvr>
                                        <p:cTn dur="1" fill="hold" id="35">
                                          <p:stCondLst>
                                            <p:cond delay="0"/>
                                          </p:stCondLst>
                                        </p:cTn>
                                        <p:tgtEl>
                                          <p:spTgt spid="1048803">
                                            <p:txEl>
                                              <p:charRg st="91" end="101"/>
                                            </p:txEl>
                                          </p:spTgt>
                                        </p:tgtEl>
                                        <p:attrNameLst>
                                          <p:attrName>style.visibility</p:attrName>
                                        </p:attrNameLst>
                                      </p:cBhvr>
                                      <p:to>
                                        <p:strVal val="visible"/>
                                      </p:to>
                                    </p:set>
                                    <p:animEffect transition="in" filter="blinds(horizontal)">
                                      <p:cBhvr>
                                        <p:cTn dur="500" id="36"/>
                                        <p:tgtEl>
                                          <p:spTgt spid="1048803">
                                            <p:txEl>
                                              <p:charRg st="91" end="101"/>
                                            </p:txEl>
                                          </p:spTgt>
                                        </p:tgtEl>
                                      </p:cBhvr>
                                    </p:animEffect>
                                  </p:childTnLst>
                                </p:cTn>
                              </p:par>
                              <p:par>
                                <p:cTn fill="hold" id="37" nodeType="withEffect" presetClass="entr" presetID="3" presetSubtype="10">
                                  <p:stCondLst>
                                    <p:cond delay="0"/>
                                  </p:stCondLst>
                                  <p:childTnLst>
                                    <p:set>
                                      <p:cBhvr>
                                        <p:cTn dur="1" fill="hold" id="38">
                                          <p:stCondLst>
                                            <p:cond delay="0"/>
                                          </p:stCondLst>
                                        </p:cTn>
                                        <p:tgtEl>
                                          <p:spTgt spid="1048803">
                                            <p:txEl>
                                              <p:charRg st="101" end="111"/>
                                            </p:txEl>
                                          </p:spTgt>
                                        </p:tgtEl>
                                        <p:attrNameLst>
                                          <p:attrName>style.visibility</p:attrName>
                                        </p:attrNameLst>
                                      </p:cBhvr>
                                      <p:to>
                                        <p:strVal val="visible"/>
                                      </p:to>
                                    </p:set>
                                    <p:animEffect transition="in" filter="blinds(horizontal)">
                                      <p:cBhvr>
                                        <p:cTn dur="500" id="39"/>
                                        <p:tgtEl>
                                          <p:spTgt spid="1048803">
                                            <p:txEl>
                                              <p:charRg st="101" end="111"/>
                                            </p:txEl>
                                          </p:spTgt>
                                        </p:tgtEl>
                                      </p:cBhvr>
                                    </p:animEffect>
                                  </p:childTnLst>
                                </p:cTn>
                              </p:par>
                            </p:childTnLst>
                          </p:cTn>
                        </p:par>
                      </p:childTnLst>
                    </p:cTn>
                  </p:par>
                  <p:par>
                    <p:cTn fill="hold" id="40" nodeType="clickPar">
                      <p:stCondLst>
                        <p:cond delay="indefinite"/>
                      </p:stCondLst>
                      <p:childTnLst>
                        <p:par>
                          <p:cTn fill="hold" id="41" nodeType="withGroup">
                            <p:stCondLst>
                              <p:cond delay="0"/>
                            </p:stCondLst>
                            <p:childTnLst>
                              <p:par>
                                <p:cTn fill="hold" id="42" nodeType="clickEffect" presetClass="entr" presetID="3" presetSubtype="10">
                                  <p:stCondLst>
                                    <p:cond delay="0"/>
                                  </p:stCondLst>
                                  <p:childTnLst>
                                    <p:set>
                                      <p:cBhvr>
                                        <p:cTn dur="1" fill="hold" id="43">
                                          <p:stCondLst>
                                            <p:cond delay="0"/>
                                          </p:stCondLst>
                                        </p:cTn>
                                        <p:tgtEl>
                                          <p:spTgt spid="1048803">
                                            <p:txEl>
                                              <p:charRg st="111" end="144"/>
                                            </p:txEl>
                                          </p:spTgt>
                                        </p:tgtEl>
                                        <p:attrNameLst>
                                          <p:attrName>style.visibility</p:attrName>
                                        </p:attrNameLst>
                                      </p:cBhvr>
                                      <p:to>
                                        <p:strVal val="visible"/>
                                      </p:to>
                                    </p:set>
                                    <p:animEffect transition="in" filter="blinds(horizontal)">
                                      <p:cBhvr>
                                        <p:cTn dur="500" id="44"/>
                                        <p:tgtEl>
                                          <p:spTgt spid="1048803">
                                            <p:txEl>
                                              <p:charRg st="111" end="144"/>
                                            </p:txEl>
                                          </p:spTgt>
                                        </p:tgtEl>
                                      </p:cBhvr>
                                    </p:animEffect>
                                  </p:childTnLst>
                                </p:cTn>
                              </p:par>
                            </p:childTnLst>
                          </p:cTn>
                        </p:par>
                      </p:childTnLst>
                    </p:cTn>
                  </p:par>
                  <p:par>
                    <p:cTn fill="hold" id="45" nodeType="clickPar">
                      <p:stCondLst>
                        <p:cond delay="indefinite"/>
                      </p:stCondLst>
                      <p:childTnLst>
                        <p:par>
                          <p:cTn fill="hold" id="46" nodeType="withGroup">
                            <p:stCondLst>
                              <p:cond delay="0"/>
                            </p:stCondLst>
                            <p:childTnLst>
                              <p:par>
                                <p:cTn fill="hold" id="47" nodeType="clickEffect" presetClass="entr" presetID="3" presetSubtype="10">
                                  <p:stCondLst>
                                    <p:cond delay="0"/>
                                  </p:stCondLst>
                                  <p:childTnLst>
                                    <p:set>
                                      <p:cBhvr>
                                        <p:cTn dur="1" fill="hold" id="48">
                                          <p:stCondLst>
                                            <p:cond delay="0"/>
                                          </p:stCondLst>
                                        </p:cTn>
                                        <p:tgtEl>
                                          <p:spTgt spid="1048803">
                                            <p:txEl>
                                              <p:charRg st="144" end="157"/>
                                            </p:txEl>
                                          </p:spTgt>
                                        </p:tgtEl>
                                        <p:attrNameLst>
                                          <p:attrName>style.visibility</p:attrName>
                                        </p:attrNameLst>
                                      </p:cBhvr>
                                      <p:to>
                                        <p:strVal val="visible"/>
                                      </p:to>
                                    </p:set>
                                    <p:animEffect transition="in" filter="blinds(horizontal)">
                                      <p:cBhvr>
                                        <p:cTn dur="500" id="49"/>
                                        <p:tgtEl>
                                          <p:spTgt spid="1048803">
                                            <p:txEl>
                                              <p:charRg st="144" end="1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254" name=""/>
        <p:cNvGrpSpPr/>
        <p:nvPr/>
      </p:nvGrpSpPr>
      <p:grpSpPr>
        <a:xfrm rot="0">
          <a:off x="0" y="0"/>
          <a:ext cx="0" cy="0"/>
          <a:chOff x="0" y="0"/>
          <a:chExt cx="0" cy="0"/>
        </a:xfrm>
      </p:grpSpPr>
      <p:sp>
        <p:nvSpPr>
          <p:cNvPr id="1048807" name="标题 140289"/>
          <p:cNvSpPr/>
          <p:nvPr>
            <p:ph type="title" sz="full" idx="0"/>
          </p:nvPr>
        </p:nvSpPr>
        <p:spPr>
          <a:xfrm rot="0">
            <a:off x="1150937" y="26035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3600" lang="en-US">
                <a:solidFill>
                  <a:srgbClr val="4D009A"/>
                </a:solidFill>
                <a:latin typeface="Times New Roman" pitchFamily="18" charset="0"/>
                <a:ea typeface="华文楷体" pitchFamily="2" charset="-122"/>
              </a:rPr>
              <a:t>4</a:t>
            </a:r>
            <a:r>
              <a:rPr altLang="en-US" b="1" sz="3600" lang="zh-CN">
                <a:solidFill>
                  <a:srgbClr val="4D009A"/>
                </a:solidFill>
                <a:latin typeface="Times New Roman" pitchFamily="18" charset="0"/>
                <a:ea typeface="华文楷体" pitchFamily="2" charset="-122"/>
              </a:rPr>
              <a:t>、数组元素的标识与寻访</a:t>
            </a:r>
          </a:p>
        </p:txBody>
      </p:sp>
      <p:sp>
        <p:nvSpPr>
          <p:cNvPr id="1048808" name="文本占位符 140290"/>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buNone/>
            </a:pPr>
            <a:r>
              <a:rPr altLang="en-US" b="1" lang="zh-CN">
                <a:solidFill>
                  <a:srgbClr val="0000FF"/>
                </a:solidFill>
                <a:latin typeface="Times New Roman" pitchFamily="18" charset="0"/>
                <a:ea typeface="华文楷体" pitchFamily="2" charset="-122"/>
              </a:rPr>
              <a:t>【例</a:t>
            </a:r>
            <a:r>
              <a:rPr altLang="zh-CN" b="1" lang="en-US">
                <a:solidFill>
                  <a:srgbClr val="0000FF"/>
                </a:solidFill>
                <a:latin typeface="Times New Roman" pitchFamily="18" charset="0"/>
                <a:ea typeface="华文楷体" pitchFamily="2" charset="-122"/>
              </a:rPr>
              <a:t>4-1</a:t>
            </a:r>
            <a:r>
              <a:rPr altLang="en-US" b="1" lang="zh-CN">
                <a:solidFill>
                  <a:srgbClr val="0000FF"/>
                </a:solidFill>
                <a:latin typeface="Times New Roman" pitchFamily="18" charset="0"/>
                <a:ea typeface="华文楷体" pitchFamily="2" charset="-122"/>
              </a:rPr>
              <a:t>】</a:t>
            </a:r>
            <a:r>
              <a:rPr altLang="zh-CN" b="1" lang="en-US">
                <a:solidFill>
                  <a:srgbClr val="490092"/>
                </a:solidFill>
                <a:latin typeface="Times New Roman" pitchFamily="18" charset="0"/>
                <a:ea typeface="华文楷体" pitchFamily="2" charset="-122"/>
              </a:rPr>
              <a:t>单下标的使用</a:t>
            </a:r>
          </a:p>
          <a:p>
            <a:pPr eaLnBrk="1" hangingPunct="1" latinLnBrk="1" lvl="1">
              <a:buNone/>
            </a:pPr>
            <a:r>
              <a:rPr altLang="zh-CN" b="1" lang="en-US">
                <a:solidFill>
                  <a:srgbClr val="490092"/>
                </a:solidFill>
                <a:latin typeface="Times New Roman" pitchFamily="18" charset="0"/>
                <a:ea typeface="华文楷体" pitchFamily="2" charset="-122"/>
              </a:rPr>
              <a:t>&gt;&gt;a=zeros(2, 5);</a:t>
            </a:r>
          </a:p>
          <a:p>
            <a:pPr eaLnBrk="1" hangingPunct="1" latinLnBrk="1" lvl="1">
              <a:buNone/>
            </a:pPr>
            <a:r>
              <a:rPr altLang="zh-CN" b="1" lang="en-US">
                <a:solidFill>
                  <a:srgbClr val="490092"/>
                </a:solidFill>
                <a:latin typeface="Times New Roman" pitchFamily="18" charset="0"/>
                <a:ea typeface="华文楷体" pitchFamily="2" charset="-122"/>
              </a:rPr>
              <a:t>&gt;&gt;a(:)=-4:5</a:t>
            </a:r>
          </a:p>
          <a:p>
            <a:pPr eaLnBrk="1" hangingPunct="1" latinLnBrk="1" lvl="2">
              <a:buNone/>
            </a:pPr>
            <a:r>
              <a:rPr altLang="zh-CN" b="1" lang="pt-BR">
                <a:solidFill>
                  <a:srgbClr val="490092"/>
                </a:solidFill>
                <a:latin typeface="Times New Roman" pitchFamily="18" charset="0"/>
                <a:ea typeface="华文楷体" pitchFamily="2" charset="-122"/>
              </a:rPr>
              <a:t>a =</a:t>
            </a:r>
          </a:p>
          <a:p>
            <a:pPr eaLnBrk="1" hangingPunct="1" latinLnBrk="1" lvl="2">
              <a:buNone/>
            </a:pPr>
            <a:r>
              <a:rPr altLang="zh-CN" b="1" lang="pt-BR">
                <a:solidFill>
                  <a:srgbClr val="490092"/>
                </a:solidFill>
                <a:latin typeface="Times New Roman" pitchFamily="18" charset="0"/>
                <a:ea typeface="华文楷体" pitchFamily="2" charset="-122"/>
              </a:rPr>
              <a:t>    -4    -2     0     2     4</a:t>
            </a:r>
          </a:p>
          <a:p>
            <a:pPr eaLnBrk="1" hangingPunct="1" latinLnBrk="1" lvl="2">
              <a:buNone/>
            </a:pPr>
            <a:r>
              <a:rPr altLang="zh-CN" b="1" lang="pt-BR">
                <a:solidFill>
                  <a:srgbClr val="490092"/>
                </a:solidFill>
                <a:latin typeface="Times New Roman" pitchFamily="18" charset="0"/>
                <a:ea typeface="华文楷体" pitchFamily="2" charset="-122"/>
              </a:rPr>
              <a:t>    -3    -1     1     3     5</a:t>
            </a:r>
          </a:p>
          <a:p>
            <a:pPr eaLnBrk="1" hangingPunct="1" latinLnBrk="1" lvl="2">
              <a:buFont typeface="Wingdings" pitchFamily="2" charset="2"/>
              <a:buChar char="%"/>
            </a:pPr>
            <a:r>
              <a:rPr altLang="pt-BR" b="1" lang="zh-CN">
                <a:solidFill>
                  <a:schemeClr val="hlink"/>
                </a:solidFill>
                <a:latin typeface="Times New Roman" pitchFamily="18" charset="0"/>
                <a:ea typeface="华文楷体" pitchFamily="2" charset="-122"/>
              </a:rPr>
              <a:t>注意数组的排列顺序。</a:t>
            </a:r>
          </a:p>
        </p:txBody>
      </p:sp>
      <p:sp>
        <p:nvSpPr>
          <p:cNvPr id="1048809"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810"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811"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28</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808">
                                            <p:txEl>
                                              <p:charRg st="0" end="13"/>
                                            </p:txEl>
                                          </p:spTgt>
                                        </p:tgtEl>
                                        <p:attrNameLst>
                                          <p:attrName>style.visibility</p:attrName>
                                        </p:attrNameLst>
                                      </p:cBhvr>
                                      <p:to>
                                        <p:strVal val="visible"/>
                                      </p:to>
                                    </p:set>
                                    <p:animEffect transition="in" filter="blinds(horizontal)">
                                      <p:cBhvr>
                                        <p:cTn dur="500" id="7"/>
                                        <p:tgtEl>
                                          <p:spTgt spid="1048808">
                                            <p:txEl>
                                              <p:charRg st="0" end="13"/>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8808">
                                            <p:txEl>
                                              <p:charRg st="13" end="30"/>
                                            </p:txEl>
                                          </p:spTgt>
                                        </p:tgtEl>
                                        <p:attrNameLst>
                                          <p:attrName>style.visibility</p:attrName>
                                        </p:attrNameLst>
                                      </p:cBhvr>
                                      <p:to>
                                        <p:strVal val="visible"/>
                                      </p:to>
                                    </p:set>
                                    <p:animEffect transition="in" filter="blinds(horizontal)">
                                      <p:cBhvr>
                                        <p:cTn dur="500" id="12"/>
                                        <p:tgtEl>
                                          <p:spTgt spid="1048808">
                                            <p:txEl>
                                              <p:charRg st="13" end="30"/>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8808">
                                            <p:txEl>
                                              <p:charRg st="30" end="42"/>
                                            </p:txEl>
                                          </p:spTgt>
                                        </p:tgtEl>
                                        <p:attrNameLst>
                                          <p:attrName>style.visibility</p:attrName>
                                        </p:attrNameLst>
                                      </p:cBhvr>
                                      <p:to>
                                        <p:strVal val="visible"/>
                                      </p:to>
                                    </p:set>
                                    <p:animEffect transition="in" filter="blinds(horizontal)">
                                      <p:cBhvr>
                                        <p:cTn dur="500" id="17"/>
                                        <p:tgtEl>
                                          <p:spTgt spid="1048808">
                                            <p:txEl>
                                              <p:charRg st="30" end="42"/>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3" presetSubtype="10">
                                  <p:stCondLst>
                                    <p:cond delay="0"/>
                                  </p:stCondLst>
                                  <p:childTnLst>
                                    <p:set>
                                      <p:cBhvr>
                                        <p:cTn dur="1" fill="hold" id="21">
                                          <p:stCondLst>
                                            <p:cond delay="0"/>
                                          </p:stCondLst>
                                        </p:cTn>
                                        <p:tgtEl>
                                          <p:spTgt spid="1048808">
                                            <p:txEl>
                                              <p:charRg st="42" end="46"/>
                                            </p:txEl>
                                          </p:spTgt>
                                        </p:tgtEl>
                                        <p:attrNameLst>
                                          <p:attrName>style.visibility</p:attrName>
                                        </p:attrNameLst>
                                      </p:cBhvr>
                                      <p:to>
                                        <p:strVal val="visible"/>
                                      </p:to>
                                    </p:set>
                                    <p:animEffect transition="in" filter="blinds(horizontal)">
                                      <p:cBhvr>
                                        <p:cTn dur="500" id="22"/>
                                        <p:tgtEl>
                                          <p:spTgt spid="1048808">
                                            <p:txEl>
                                              <p:charRg st="42" end="46"/>
                                            </p:txEl>
                                          </p:spTgt>
                                        </p:tgtEl>
                                      </p:cBhvr>
                                    </p:animEffect>
                                  </p:childTnLst>
                                </p:cTn>
                              </p:par>
                              <p:par>
                                <p:cTn fill="hold" id="23" nodeType="withEffect" presetClass="entr" presetID="3" presetSubtype="10">
                                  <p:stCondLst>
                                    <p:cond delay="0"/>
                                  </p:stCondLst>
                                  <p:childTnLst>
                                    <p:set>
                                      <p:cBhvr>
                                        <p:cTn dur="1" fill="hold" id="24">
                                          <p:stCondLst>
                                            <p:cond delay="0"/>
                                          </p:stCondLst>
                                        </p:cTn>
                                        <p:tgtEl>
                                          <p:spTgt spid="1048808">
                                            <p:txEl>
                                              <p:charRg st="46" end="77"/>
                                            </p:txEl>
                                          </p:spTgt>
                                        </p:tgtEl>
                                        <p:attrNameLst>
                                          <p:attrName>style.visibility</p:attrName>
                                        </p:attrNameLst>
                                      </p:cBhvr>
                                      <p:to>
                                        <p:strVal val="visible"/>
                                      </p:to>
                                    </p:set>
                                    <p:animEffect transition="in" filter="blinds(horizontal)">
                                      <p:cBhvr>
                                        <p:cTn dur="500" id="25"/>
                                        <p:tgtEl>
                                          <p:spTgt spid="1048808">
                                            <p:txEl>
                                              <p:charRg st="46" end="77"/>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8808">
                                            <p:txEl>
                                              <p:charRg st="77" end="108"/>
                                            </p:txEl>
                                          </p:spTgt>
                                        </p:tgtEl>
                                        <p:attrNameLst>
                                          <p:attrName>style.visibility</p:attrName>
                                        </p:attrNameLst>
                                      </p:cBhvr>
                                      <p:to>
                                        <p:strVal val="visible"/>
                                      </p:to>
                                    </p:set>
                                    <p:animEffect transition="in" filter="blinds(horizontal)">
                                      <p:cBhvr>
                                        <p:cTn dur="500" id="28"/>
                                        <p:tgtEl>
                                          <p:spTgt spid="1048808">
                                            <p:txEl>
                                              <p:charRg st="77" end="108"/>
                                            </p:txEl>
                                          </p:spTgt>
                                        </p:tgtEl>
                                      </p:cBhvr>
                                    </p:animEffect>
                                  </p:childTnLst>
                                </p:cTn>
                              </p:par>
                            </p:childTnLst>
                          </p:cTn>
                        </p:par>
                      </p:childTnLst>
                    </p:cTn>
                  </p:par>
                  <p:par>
                    <p:cTn fill="hold" id="29" nodeType="clickPar">
                      <p:stCondLst>
                        <p:cond delay="indefinite"/>
                      </p:stCondLst>
                      <p:childTnLst>
                        <p:par>
                          <p:cTn fill="hold" id="30" nodeType="withGroup">
                            <p:stCondLst>
                              <p:cond delay="0"/>
                            </p:stCondLst>
                            <p:childTnLst>
                              <p:par>
                                <p:cTn fill="hold" id="31" nodeType="clickEffect" presetClass="entr" presetID="3" presetSubtype="10">
                                  <p:stCondLst>
                                    <p:cond delay="0"/>
                                  </p:stCondLst>
                                  <p:childTnLst>
                                    <p:set>
                                      <p:cBhvr>
                                        <p:cTn dur="1" fill="hold" id="32">
                                          <p:stCondLst>
                                            <p:cond delay="0"/>
                                          </p:stCondLst>
                                        </p:cTn>
                                        <p:tgtEl>
                                          <p:spTgt spid="1048808">
                                            <p:txEl>
                                              <p:charRg st="108" end="119"/>
                                            </p:txEl>
                                          </p:spTgt>
                                        </p:tgtEl>
                                        <p:attrNameLst>
                                          <p:attrName>style.visibility</p:attrName>
                                        </p:attrNameLst>
                                      </p:cBhvr>
                                      <p:to>
                                        <p:strVal val="visible"/>
                                      </p:to>
                                    </p:set>
                                    <p:animEffect transition="in" filter="blinds(horizontal)">
                                      <p:cBhvr>
                                        <p:cTn dur="500" id="33"/>
                                        <p:tgtEl>
                                          <p:spTgt spid="1048808">
                                            <p:txEl>
                                              <p:charRg st="108" end="1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255" name=""/>
        <p:cNvGrpSpPr/>
        <p:nvPr/>
      </p:nvGrpSpPr>
      <p:grpSpPr>
        <a:xfrm rot="0">
          <a:off x="0" y="0"/>
          <a:ext cx="0" cy="0"/>
          <a:chOff x="0" y="0"/>
          <a:chExt cx="0" cy="0"/>
        </a:xfrm>
      </p:grpSpPr>
      <p:sp>
        <p:nvSpPr>
          <p:cNvPr id="1048812" name="标题 141313"/>
          <p:cNvSpPr/>
          <p:nvPr>
            <p:ph type="title" sz="full" idx="0"/>
          </p:nvPr>
        </p:nvSpPr>
        <p:spPr>
          <a:xfrm rot="0">
            <a:off x="1187450"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3600" lang="en-US">
                <a:solidFill>
                  <a:srgbClr val="4D009A"/>
                </a:solidFill>
                <a:latin typeface="华文楷体" pitchFamily="2" charset="-122"/>
                <a:ea typeface="华文楷体" pitchFamily="2" charset="-122"/>
              </a:rPr>
              <a:t>4</a:t>
            </a:r>
            <a:r>
              <a:rPr altLang="en-US" b="1" sz="3600" lang="zh-CN">
                <a:solidFill>
                  <a:srgbClr val="4D009A"/>
                </a:solidFill>
                <a:latin typeface="华文楷体" pitchFamily="2" charset="-122"/>
                <a:ea typeface="华文楷体" pitchFamily="2" charset="-122"/>
              </a:rPr>
              <a:t>、数组元素的标识与寻访 （续）</a:t>
            </a:r>
          </a:p>
        </p:txBody>
      </p:sp>
      <p:sp>
        <p:nvSpPr>
          <p:cNvPr id="1048813" name="文本占位符 141314"/>
          <p:cNvSpPr/>
          <p:nvPr>
            <p:ph type="body" sz="full" idx="1"/>
          </p:nvPr>
        </p:nvSpPr>
        <p:spPr>
          <a:xfrm rot="0">
            <a:off x="1211262" y="981075"/>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b="1" sz="2000" lang="zh-CN">
                <a:solidFill>
                  <a:srgbClr val="490092"/>
                </a:solidFill>
                <a:latin typeface="Times New Roman" pitchFamily="18" charset="0"/>
                <a:ea typeface="华文楷体" pitchFamily="2" charset="-122"/>
              </a:rPr>
              <a:t>元素与子数组的寻访与赋值</a:t>
            </a:r>
          </a:p>
          <a:p>
            <a:pPr eaLnBrk="1" hangingPunct="1" latinLnBrk="1" lvl="1">
              <a:buNone/>
            </a:pPr>
            <a:r>
              <a:rPr altLang="zh-CN" b="1" sz="2000" lang="en-US">
                <a:solidFill>
                  <a:srgbClr val="0000FF"/>
                </a:solidFill>
                <a:latin typeface="Times New Roman" pitchFamily="18" charset="0"/>
                <a:ea typeface="华文楷体" pitchFamily="2" charset="-122"/>
              </a:rPr>
              <a:t>【例4-3</a:t>
            </a:r>
            <a:r>
              <a:rPr altLang="en-US" b="1" sz="2000" lang="zh-CN">
                <a:solidFill>
                  <a:srgbClr val="0000FF"/>
                </a:solidFill>
                <a:latin typeface="Times New Roman" pitchFamily="18" charset="0"/>
                <a:ea typeface="华文楷体" pitchFamily="2" charset="-122"/>
              </a:rPr>
              <a:t>】</a:t>
            </a:r>
            <a:r>
              <a:rPr altLang="zh-CN" b="1" sz="2000" lang="en-US">
                <a:solidFill>
                  <a:srgbClr val="490092"/>
                </a:solidFill>
                <a:latin typeface="Times New Roman" pitchFamily="18" charset="0"/>
                <a:ea typeface="华文楷体" pitchFamily="2" charset="-122"/>
              </a:rPr>
              <a:t>一维数组元素与子数组的寻访与赋值</a:t>
            </a:r>
          </a:p>
          <a:p>
            <a:pPr eaLnBrk="1" hangingPunct="1" latinLnBrk="1" lvl="1">
              <a:buNone/>
            </a:pPr>
            <a:r>
              <a:rPr altLang="zh-CN" b="1" sz="2000" lang="en-US">
                <a:solidFill>
                  <a:srgbClr val="490092"/>
                </a:solidFill>
                <a:latin typeface="Times New Roman" pitchFamily="18" charset="0"/>
                <a:ea typeface="华文楷体" pitchFamily="2" charset="-122"/>
              </a:rPr>
              <a:t>&gt;&gt;a=linspace(1,10,5)</a:t>
            </a:r>
          </a:p>
          <a:p>
            <a:pPr eaLnBrk="1" hangingPunct="1" latinLnBrk="1" lvl="2">
              <a:buNone/>
            </a:pPr>
            <a:r>
              <a:rPr altLang="zh-CN" b="1" sz="2000" lang="pt-BR">
                <a:solidFill>
                  <a:srgbClr val="490092"/>
                </a:solidFill>
                <a:latin typeface="Times New Roman" pitchFamily="18" charset="0"/>
                <a:ea typeface="华文楷体" pitchFamily="2" charset="-122"/>
              </a:rPr>
              <a:t>a =</a:t>
            </a:r>
          </a:p>
          <a:p>
            <a:pPr eaLnBrk="1" hangingPunct="1" latinLnBrk="1" lvl="2">
              <a:buNone/>
            </a:pPr>
            <a:r>
              <a:rPr altLang="zh-CN" b="1" sz="2000" lang="pt-BR">
                <a:solidFill>
                  <a:srgbClr val="490092"/>
                </a:solidFill>
                <a:latin typeface="Times New Roman" pitchFamily="18" charset="0"/>
                <a:ea typeface="华文楷体" pitchFamily="2" charset="-122"/>
              </a:rPr>
              <a:t>    1.0000    3.2500    5.5000    7.7500   10.0000</a:t>
            </a:r>
          </a:p>
          <a:p>
            <a:pPr eaLnBrk="1" hangingPunct="1" latinLnBrk="1" lvl="1">
              <a:buNone/>
            </a:pPr>
            <a:r>
              <a:rPr altLang="zh-CN" b="1" sz="2000" lang="en-US">
                <a:solidFill>
                  <a:srgbClr val="490092"/>
                </a:solidFill>
                <a:latin typeface="Times New Roman" pitchFamily="18" charset="0"/>
                <a:ea typeface="华文楷体" pitchFamily="2" charset="-122"/>
              </a:rPr>
              <a:t>&gt;&gt;a(3)       </a:t>
            </a:r>
            <a:r>
              <a:rPr altLang="en-US" b="1" sz="2000" lang="zh-CN">
                <a:solidFill>
                  <a:srgbClr val="008000"/>
                </a:solidFill>
                <a:latin typeface="Times New Roman" pitchFamily="18" charset="0"/>
                <a:ea typeface="华文楷体" pitchFamily="2" charset="-122"/>
              </a:rPr>
              <a:t>%寻访</a:t>
            </a:r>
            <a:r>
              <a:rPr altLang="zh-CN" b="1" sz="2000" lang="en-US">
                <a:solidFill>
                  <a:srgbClr val="008000"/>
                </a:solidFill>
                <a:latin typeface="Times New Roman" pitchFamily="18" charset="0"/>
                <a:ea typeface="华文楷体" pitchFamily="2" charset="-122"/>
              </a:rPr>
              <a:t>a</a:t>
            </a:r>
            <a:r>
              <a:rPr altLang="en-US" b="1" sz="2000" lang="zh-CN">
                <a:solidFill>
                  <a:srgbClr val="008000"/>
                </a:solidFill>
                <a:latin typeface="Times New Roman" pitchFamily="18" charset="0"/>
                <a:ea typeface="华文楷体" pitchFamily="2" charset="-122"/>
              </a:rPr>
              <a:t>的第</a:t>
            </a:r>
            <a:r>
              <a:rPr altLang="zh-CN" b="1" sz="2000" lang="en-US">
                <a:solidFill>
                  <a:srgbClr val="008000"/>
                </a:solidFill>
                <a:latin typeface="Times New Roman" pitchFamily="18" charset="0"/>
                <a:ea typeface="华文楷体" pitchFamily="2" charset="-122"/>
              </a:rPr>
              <a:t>3</a:t>
            </a:r>
            <a:r>
              <a:rPr altLang="en-US" b="1" sz="2000" lang="zh-CN">
                <a:solidFill>
                  <a:srgbClr val="008000"/>
                </a:solidFill>
                <a:latin typeface="Times New Roman" pitchFamily="18" charset="0"/>
                <a:ea typeface="华文楷体" pitchFamily="2" charset="-122"/>
              </a:rPr>
              <a:t>个元素</a:t>
            </a:r>
          </a:p>
          <a:p>
            <a:pPr eaLnBrk="1" hangingPunct="1" latinLnBrk="1" lvl="2">
              <a:buNone/>
            </a:pPr>
            <a:r>
              <a:rPr altLang="zh-CN" b="1" sz="2000" lang="en-US">
                <a:solidFill>
                  <a:srgbClr val="490092"/>
                </a:solidFill>
                <a:latin typeface="Times New Roman" pitchFamily="18" charset="0"/>
                <a:ea typeface="华文楷体" pitchFamily="2" charset="-122"/>
              </a:rPr>
              <a:t>ans =</a:t>
            </a:r>
          </a:p>
          <a:p>
            <a:pPr eaLnBrk="1" hangingPunct="1" latinLnBrk="1" lvl="2">
              <a:buNone/>
            </a:pPr>
            <a:r>
              <a:rPr altLang="zh-CN" b="1" sz="2000" lang="en-US">
                <a:solidFill>
                  <a:srgbClr val="490092"/>
                </a:solidFill>
                <a:latin typeface="Times New Roman" pitchFamily="18" charset="0"/>
                <a:ea typeface="华文楷体" pitchFamily="2" charset="-122"/>
              </a:rPr>
              <a:t>    5.5000</a:t>
            </a:r>
          </a:p>
          <a:p>
            <a:pPr eaLnBrk="1" hangingPunct="1" latinLnBrk="1" lvl="1">
              <a:buNone/>
            </a:pPr>
            <a:r>
              <a:rPr altLang="zh-CN" b="1" sz="2000" lang="en-US">
                <a:solidFill>
                  <a:srgbClr val="490092"/>
                </a:solidFill>
                <a:latin typeface="Times New Roman" pitchFamily="18" charset="0"/>
                <a:ea typeface="华文楷体" pitchFamily="2" charset="-122"/>
              </a:rPr>
              <a:t>&gt;&gt;a([1 2 5])   </a:t>
            </a:r>
            <a:r>
              <a:rPr altLang="en-US" b="1" sz="2000" lang="zh-CN">
                <a:solidFill>
                  <a:srgbClr val="008000"/>
                </a:solidFill>
                <a:latin typeface="Times New Roman" pitchFamily="18" charset="0"/>
                <a:ea typeface="华文楷体" pitchFamily="2" charset="-122"/>
              </a:rPr>
              <a:t>%寻访</a:t>
            </a:r>
            <a:r>
              <a:rPr altLang="zh-CN" b="1" sz="2000" lang="en-US">
                <a:solidFill>
                  <a:srgbClr val="008000"/>
                </a:solidFill>
                <a:latin typeface="Times New Roman" pitchFamily="18" charset="0"/>
                <a:ea typeface="华文楷体" pitchFamily="2" charset="-122"/>
              </a:rPr>
              <a:t>a</a:t>
            </a:r>
            <a:r>
              <a:rPr altLang="en-US" b="1" sz="2000" lang="zh-CN">
                <a:solidFill>
                  <a:srgbClr val="008000"/>
                </a:solidFill>
                <a:latin typeface="Times New Roman" pitchFamily="18" charset="0"/>
                <a:ea typeface="华文楷体" pitchFamily="2" charset="-122"/>
              </a:rPr>
              <a:t>的第</a:t>
            </a:r>
            <a:r>
              <a:rPr altLang="zh-CN" b="1" sz="2000" lang="en-US">
                <a:solidFill>
                  <a:srgbClr val="008000"/>
                </a:solidFill>
                <a:latin typeface="Times New Roman" pitchFamily="18" charset="0"/>
                <a:ea typeface="华文楷体" pitchFamily="2" charset="-122"/>
              </a:rPr>
              <a:t>1</a:t>
            </a:r>
            <a:r>
              <a:rPr altLang="en-US" b="1" sz="2000" lang="zh-CN">
                <a:solidFill>
                  <a:srgbClr val="008000"/>
                </a:solidFill>
                <a:latin typeface="Times New Roman" pitchFamily="18" charset="0"/>
                <a:ea typeface="华文楷体" pitchFamily="2" charset="-122"/>
              </a:rPr>
              <a:t>、</a:t>
            </a:r>
            <a:r>
              <a:rPr altLang="zh-CN" b="1" sz="2000" lang="en-US">
                <a:solidFill>
                  <a:srgbClr val="008000"/>
                </a:solidFill>
                <a:latin typeface="Times New Roman" pitchFamily="18" charset="0"/>
                <a:ea typeface="华文楷体" pitchFamily="2" charset="-122"/>
              </a:rPr>
              <a:t>2</a:t>
            </a:r>
            <a:r>
              <a:rPr altLang="en-US" b="1" sz="2000" lang="zh-CN">
                <a:solidFill>
                  <a:srgbClr val="008000"/>
                </a:solidFill>
                <a:latin typeface="Times New Roman" pitchFamily="18" charset="0"/>
                <a:ea typeface="华文楷体" pitchFamily="2" charset="-122"/>
              </a:rPr>
              <a:t>、</a:t>
            </a:r>
            <a:r>
              <a:rPr altLang="zh-CN" b="1" sz="2000" lang="en-US">
                <a:solidFill>
                  <a:srgbClr val="008000"/>
                </a:solidFill>
                <a:latin typeface="Times New Roman" pitchFamily="18" charset="0"/>
                <a:ea typeface="华文楷体" pitchFamily="2" charset="-122"/>
              </a:rPr>
              <a:t>5</a:t>
            </a:r>
            <a:r>
              <a:rPr altLang="en-US" b="1" sz="2000" lang="zh-CN">
                <a:solidFill>
                  <a:srgbClr val="008000"/>
                </a:solidFill>
                <a:latin typeface="Times New Roman" pitchFamily="18" charset="0"/>
                <a:ea typeface="华文楷体" pitchFamily="2" charset="-122"/>
              </a:rPr>
              <a:t>个元素组成的子数组</a:t>
            </a:r>
          </a:p>
          <a:p>
            <a:pPr eaLnBrk="1" hangingPunct="1" latinLnBrk="1" lvl="2">
              <a:buNone/>
            </a:pPr>
            <a:r>
              <a:rPr altLang="zh-CN" b="1" sz="2000" lang="en-US">
                <a:solidFill>
                  <a:srgbClr val="490092"/>
                </a:solidFill>
                <a:latin typeface="Times New Roman" pitchFamily="18" charset="0"/>
                <a:ea typeface="华文楷体" pitchFamily="2" charset="-122"/>
              </a:rPr>
              <a:t>ans =</a:t>
            </a:r>
          </a:p>
          <a:p>
            <a:pPr eaLnBrk="1" hangingPunct="1" latinLnBrk="1" lvl="2">
              <a:buNone/>
            </a:pPr>
            <a:r>
              <a:rPr altLang="zh-CN" b="1" sz="2000" lang="en-US">
                <a:solidFill>
                  <a:srgbClr val="490092"/>
                </a:solidFill>
                <a:latin typeface="Times New Roman" pitchFamily="18" charset="0"/>
                <a:ea typeface="华文楷体" pitchFamily="2" charset="-122"/>
              </a:rPr>
              <a:t>    1.0000    3.2500   10.0000</a:t>
            </a:r>
          </a:p>
        </p:txBody>
      </p:sp>
      <p:sp>
        <p:nvSpPr>
          <p:cNvPr id="1048814"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815"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816"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29</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813">
                                            <p:txEl>
                                              <p:charRg st="0" end="13"/>
                                            </p:txEl>
                                          </p:spTgt>
                                        </p:tgtEl>
                                        <p:attrNameLst>
                                          <p:attrName>style.visibility</p:attrName>
                                        </p:attrNameLst>
                                      </p:cBhvr>
                                      <p:to>
                                        <p:strVal val="visible"/>
                                      </p:to>
                                    </p:set>
                                    <p:animEffect transition="in" filter="blinds(horizontal)">
                                      <p:cBhvr>
                                        <p:cTn dur="500" id="7"/>
                                        <p:tgtEl>
                                          <p:spTgt spid="1048813">
                                            <p:txEl>
                                              <p:charRg st="0" end="13"/>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8813">
                                            <p:txEl>
                                              <p:charRg st="13" end="36"/>
                                            </p:txEl>
                                          </p:spTgt>
                                        </p:tgtEl>
                                        <p:attrNameLst>
                                          <p:attrName>style.visibility</p:attrName>
                                        </p:attrNameLst>
                                      </p:cBhvr>
                                      <p:to>
                                        <p:strVal val="visible"/>
                                      </p:to>
                                    </p:set>
                                    <p:animEffect transition="in" filter="blinds(horizontal)">
                                      <p:cBhvr>
                                        <p:cTn dur="500" id="12"/>
                                        <p:tgtEl>
                                          <p:spTgt spid="1048813">
                                            <p:txEl>
                                              <p:charRg st="13" end="36"/>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8813">
                                            <p:txEl>
                                              <p:charRg st="36" end="57"/>
                                            </p:txEl>
                                          </p:spTgt>
                                        </p:tgtEl>
                                        <p:attrNameLst>
                                          <p:attrName>style.visibility</p:attrName>
                                        </p:attrNameLst>
                                      </p:cBhvr>
                                      <p:to>
                                        <p:strVal val="visible"/>
                                      </p:to>
                                    </p:set>
                                    <p:animEffect transition="in" filter="blinds(horizontal)">
                                      <p:cBhvr>
                                        <p:cTn dur="500" id="17"/>
                                        <p:tgtEl>
                                          <p:spTgt spid="1048813">
                                            <p:txEl>
                                              <p:charRg st="36" end="57"/>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3" presetSubtype="10">
                                  <p:stCondLst>
                                    <p:cond delay="0"/>
                                  </p:stCondLst>
                                  <p:childTnLst>
                                    <p:set>
                                      <p:cBhvr>
                                        <p:cTn dur="1" fill="hold" id="21">
                                          <p:stCondLst>
                                            <p:cond delay="0"/>
                                          </p:stCondLst>
                                        </p:cTn>
                                        <p:tgtEl>
                                          <p:spTgt spid="1048813">
                                            <p:txEl>
                                              <p:charRg st="57" end="61"/>
                                            </p:txEl>
                                          </p:spTgt>
                                        </p:tgtEl>
                                        <p:attrNameLst>
                                          <p:attrName>style.visibility</p:attrName>
                                        </p:attrNameLst>
                                      </p:cBhvr>
                                      <p:to>
                                        <p:strVal val="visible"/>
                                      </p:to>
                                    </p:set>
                                    <p:animEffect transition="in" filter="blinds(horizontal)">
                                      <p:cBhvr>
                                        <p:cTn dur="500" id="22"/>
                                        <p:tgtEl>
                                          <p:spTgt spid="1048813">
                                            <p:txEl>
                                              <p:charRg st="57" end="61"/>
                                            </p:txEl>
                                          </p:spTgt>
                                        </p:tgtEl>
                                      </p:cBhvr>
                                    </p:animEffect>
                                  </p:childTnLst>
                                </p:cTn>
                              </p:par>
                              <p:par>
                                <p:cTn fill="hold" id="23" nodeType="withEffect" presetClass="entr" presetID="3" presetSubtype="10">
                                  <p:stCondLst>
                                    <p:cond delay="0"/>
                                  </p:stCondLst>
                                  <p:childTnLst>
                                    <p:set>
                                      <p:cBhvr>
                                        <p:cTn dur="1" fill="hold" id="24">
                                          <p:stCondLst>
                                            <p:cond delay="0"/>
                                          </p:stCondLst>
                                        </p:cTn>
                                        <p:tgtEl>
                                          <p:spTgt spid="1048813">
                                            <p:txEl>
                                              <p:charRg st="61" end="112"/>
                                            </p:txEl>
                                          </p:spTgt>
                                        </p:tgtEl>
                                        <p:attrNameLst>
                                          <p:attrName>style.visibility</p:attrName>
                                        </p:attrNameLst>
                                      </p:cBhvr>
                                      <p:to>
                                        <p:strVal val="visible"/>
                                      </p:to>
                                    </p:set>
                                    <p:animEffect transition="in" filter="blinds(horizontal)">
                                      <p:cBhvr>
                                        <p:cTn dur="500" id="25"/>
                                        <p:tgtEl>
                                          <p:spTgt spid="1048813">
                                            <p:txEl>
                                              <p:charRg st="61" end="112"/>
                                            </p:txEl>
                                          </p:spTgt>
                                        </p:tgtEl>
                                      </p:cBhvr>
                                    </p:animEffect>
                                  </p:childTnLst>
                                </p:cTn>
                              </p:par>
                            </p:childTnLst>
                          </p:cTn>
                        </p:par>
                      </p:childTnLst>
                    </p:cTn>
                  </p:par>
                  <p:par>
                    <p:cTn fill="hold" id="26" nodeType="clickPar">
                      <p:stCondLst>
                        <p:cond delay="indefinite"/>
                      </p:stCondLst>
                      <p:childTnLst>
                        <p:par>
                          <p:cTn fill="hold" id="27" nodeType="withGroup">
                            <p:stCondLst>
                              <p:cond delay="0"/>
                            </p:stCondLst>
                            <p:childTnLst>
                              <p:par>
                                <p:cTn fill="hold" id="28" nodeType="clickEffect" presetClass="entr" presetID="3" presetSubtype="10">
                                  <p:stCondLst>
                                    <p:cond delay="0"/>
                                  </p:stCondLst>
                                  <p:childTnLst>
                                    <p:set>
                                      <p:cBhvr>
                                        <p:cTn dur="1" fill="hold" id="29">
                                          <p:stCondLst>
                                            <p:cond delay="0"/>
                                          </p:stCondLst>
                                        </p:cTn>
                                        <p:tgtEl>
                                          <p:spTgt spid="1048813">
                                            <p:txEl>
                                              <p:charRg st="112" end="136"/>
                                            </p:txEl>
                                          </p:spTgt>
                                        </p:tgtEl>
                                        <p:attrNameLst>
                                          <p:attrName>style.visibility</p:attrName>
                                        </p:attrNameLst>
                                      </p:cBhvr>
                                      <p:to>
                                        <p:strVal val="visible"/>
                                      </p:to>
                                    </p:set>
                                    <p:animEffect transition="in" filter="blinds(horizontal)">
                                      <p:cBhvr>
                                        <p:cTn dur="500" id="30"/>
                                        <p:tgtEl>
                                          <p:spTgt spid="1048813">
                                            <p:txEl>
                                              <p:charRg st="112" end="136"/>
                                            </p:txEl>
                                          </p:spTgt>
                                        </p:tgtEl>
                                      </p:cBhvr>
                                    </p:animEffect>
                                  </p:childTnLst>
                                </p:cTn>
                              </p:par>
                            </p:childTnLst>
                          </p:cTn>
                        </p:par>
                      </p:childTnLst>
                    </p:cTn>
                  </p:par>
                  <p:par>
                    <p:cTn fill="hold" id="31" nodeType="clickPar">
                      <p:stCondLst>
                        <p:cond delay="indefinite"/>
                      </p:stCondLst>
                      <p:childTnLst>
                        <p:par>
                          <p:cTn fill="hold" id="32" nodeType="withGroup">
                            <p:stCondLst>
                              <p:cond delay="0"/>
                            </p:stCondLst>
                            <p:childTnLst>
                              <p:par>
                                <p:cTn fill="hold" id="33" nodeType="clickEffect" presetClass="entr" presetID="3" presetSubtype="10">
                                  <p:stCondLst>
                                    <p:cond delay="0"/>
                                  </p:stCondLst>
                                  <p:childTnLst>
                                    <p:set>
                                      <p:cBhvr>
                                        <p:cTn dur="1" fill="hold" id="34">
                                          <p:stCondLst>
                                            <p:cond delay="0"/>
                                          </p:stCondLst>
                                        </p:cTn>
                                        <p:tgtEl>
                                          <p:spTgt spid="1048813">
                                            <p:txEl>
                                              <p:charRg st="136" end="142"/>
                                            </p:txEl>
                                          </p:spTgt>
                                        </p:tgtEl>
                                        <p:attrNameLst>
                                          <p:attrName>style.visibility</p:attrName>
                                        </p:attrNameLst>
                                      </p:cBhvr>
                                      <p:to>
                                        <p:strVal val="visible"/>
                                      </p:to>
                                    </p:set>
                                    <p:animEffect transition="in" filter="blinds(horizontal)">
                                      <p:cBhvr>
                                        <p:cTn dur="500" id="35"/>
                                        <p:tgtEl>
                                          <p:spTgt spid="1048813">
                                            <p:txEl>
                                              <p:charRg st="136" end="142"/>
                                            </p:txEl>
                                          </p:spTgt>
                                        </p:tgtEl>
                                      </p:cBhvr>
                                    </p:animEffect>
                                  </p:childTnLst>
                                </p:cTn>
                              </p:par>
                              <p:par>
                                <p:cTn fill="hold" id="36" nodeType="withEffect" presetClass="entr" presetID="3" presetSubtype="10">
                                  <p:stCondLst>
                                    <p:cond delay="0"/>
                                  </p:stCondLst>
                                  <p:childTnLst>
                                    <p:set>
                                      <p:cBhvr>
                                        <p:cTn dur="1" fill="hold" id="37">
                                          <p:stCondLst>
                                            <p:cond delay="0"/>
                                          </p:stCondLst>
                                        </p:cTn>
                                        <p:tgtEl>
                                          <p:spTgt spid="1048813">
                                            <p:txEl>
                                              <p:charRg st="142" end="153"/>
                                            </p:txEl>
                                          </p:spTgt>
                                        </p:tgtEl>
                                        <p:attrNameLst>
                                          <p:attrName>style.visibility</p:attrName>
                                        </p:attrNameLst>
                                      </p:cBhvr>
                                      <p:to>
                                        <p:strVal val="visible"/>
                                      </p:to>
                                    </p:set>
                                    <p:animEffect transition="in" filter="blinds(horizontal)">
                                      <p:cBhvr>
                                        <p:cTn dur="500" id="38"/>
                                        <p:tgtEl>
                                          <p:spTgt spid="1048813">
                                            <p:txEl>
                                              <p:charRg st="142" end="153"/>
                                            </p:txEl>
                                          </p:spTgt>
                                        </p:tgtEl>
                                      </p:cBhvr>
                                    </p:animEffect>
                                  </p:childTnLst>
                                </p:cTn>
                              </p:par>
                            </p:childTnLst>
                          </p:cTn>
                        </p:par>
                      </p:childTnLst>
                    </p:cTn>
                  </p:par>
                  <p:par>
                    <p:cTn fill="hold" id="39" nodeType="clickPar">
                      <p:stCondLst>
                        <p:cond delay="indefinite"/>
                      </p:stCondLst>
                      <p:childTnLst>
                        <p:par>
                          <p:cTn fill="hold" id="40" nodeType="withGroup">
                            <p:stCondLst>
                              <p:cond delay="0"/>
                            </p:stCondLst>
                            <p:childTnLst>
                              <p:par>
                                <p:cTn fill="hold" id="41" nodeType="clickEffect" presetClass="entr" presetID="3" presetSubtype="10">
                                  <p:stCondLst>
                                    <p:cond delay="0"/>
                                  </p:stCondLst>
                                  <p:childTnLst>
                                    <p:set>
                                      <p:cBhvr>
                                        <p:cTn dur="1" fill="hold" id="42">
                                          <p:stCondLst>
                                            <p:cond delay="0"/>
                                          </p:stCondLst>
                                        </p:cTn>
                                        <p:tgtEl>
                                          <p:spTgt spid="1048813">
                                            <p:txEl>
                                              <p:charRg st="153" end="189"/>
                                            </p:txEl>
                                          </p:spTgt>
                                        </p:tgtEl>
                                        <p:attrNameLst>
                                          <p:attrName>style.visibility</p:attrName>
                                        </p:attrNameLst>
                                      </p:cBhvr>
                                      <p:to>
                                        <p:strVal val="visible"/>
                                      </p:to>
                                    </p:set>
                                    <p:animEffect transition="in" filter="blinds(horizontal)">
                                      <p:cBhvr>
                                        <p:cTn dur="500" id="43"/>
                                        <p:tgtEl>
                                          <p:spTgt spid="1048813">
                                            <p:txEl>
                                              <p:charRg st="153" end="189"/>
                                            </p:txEl>
                                          </p:spTgt>
                                        </p:tgtEl>
                                      </p:cBhvr>
                                    </p:animEffect>
                                  </p:childTnLst>
                                </p:cTn>
                              </p:par>
                            </p:childTnLst>
                          </p:cTn>
                        </p:par>
                      </p:childTnLst>
                    </p:cTn>
                  </p:par>
                  <p:par>
                    <p:cTn fill="hold" id="44" nodeType="clickPar">
                      <p:stCondLst>
                        <p:cond delay="indefinite"/>
                      </p:stCondLst>
                      <p:childTnLst>
                        <p:par>
                          <p:cTn fill="hold" id="45" nodeType="withGroup">
                            <p:stCondLst>
                              <p:cond delay="0"/>
                            </p:stCondLst>
                            <p:childTnLst>
                              <p:par>
                                <p:cTn fill="hold" id="46" nodeType="clickEffect" presetClass="entr" presetID="3" presetSubtype="10">
                                  <p:stCondLst>
                                    <p:cond delay="0"/>
                                  </p:stCondLst>
                                  <p:childTnLst>
                                    <p:set>
                                      <p:cBhvr>
                                        <p:cTn dur="1" fill="hold" id="47">
                                          <p:stCondLst>
                                            <p:cond delay="0"/>
                                          </p:stCondLst>
                                        </p:cTn>
                                        <p:tgtEl>
                                          <p:spTgt spid="1048813">
                                            <p:txEl>
                                              <p:charRg st="189" end="195"/>
                                            </p:txEl>
                                          </p:spTgt>
                                        </p:tgtEl>
                                        <p:attrNameLst>
                                          <p:attrName>style.visibility</p:attrName>
                                        </p:attrNameLst>
                                      </p:cBhvr>
                                      <p:to>
                                        <p:strVal val="visible"/>
                                      </p:to>
                                    </p:set>
                                    <p:animEffect transition="in" filter="blinds(horizontal)">
                                      <p:cBhvr>
                                        <p:cTn dur="500" id="48"/>
                                        <p:tgtEl>
                                          <p:spTgt spid="1048813">
                                            <p:txEl>
                                              <p:charRg st="189" end="195"/>
                                            </p:txEl>
                                          </p:spTgt>
                                        </p:tgtEl>
                                      </p:cBhvr>
                                    </p:animEffect>
                                  </p:childTnLst>
                                </p:cTn>
                              </p:par>
                              <p:par>
                                <p:cTn fill="hold" id="49" nodeType="withEffect" presetClass="entr" presetID="3" presetSubtype="10">
                                  <p:stCondLst>
                                    <p:cond delay="0"/>
                                  </p:stCondLst>
                                  <p:childTnLst>
                                    <p:set>
                                      <p:cBhvr>
                                        <p:cTn dur="1" fill="hold" id="50">
                                          <p:stCondLst>
                                            <p:cond delay="0"/>
                                          </p:stCondLst>
                                        </p:cTn>
                                        <p:tgtEl>
                                          <p:spTgt spid="1048813">
                                            <p:txEl>
                                              <p:charRg st="195" end="226"/>
                                            </p:txEl>
                                          </p:spTgt>
                                        </p:tgtEl>
                                        <p:attrNameLst>
                                          <p:attrName>style.visibility</p:attrName>
                                        </p:attrNameLst>
                                      </p:cBhvr>
                                      <p:to>
                                        <p:strVal val="visible"/>
                                      </p:to>
                                    </p:set>
                                    <p:animEffect transition="in" filter="blinds(horizontal)">
                                      <p:cBhvr>
                                        <p:cTn dur="500" id="51"/>
                                        <p:tgtEl>
                                          <p:spTgt spid="1048813">
                                            <p:txEl>
                                              <p:charRg st="195" end="2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218" name=""/>
        <p:cNvGrpSpPr/>
        <p:nvPr/>
      </p:nvGrpSpPr>
      <p:grpSpPr>
        <a:xfrm rot="0">
          <a:off x="0" y="0"/>
          <a:ext cx="0" cy="0"/>
          <a:chOff x="0" y="0"/>
          <a:chExt cx="0" cy="0"/>
        </a:xfrm>
      </p:grpSpPr>
      <p:sp>
        <p:nvSpPr>
          <p:cNvPr id="1048625" name="标题 57345"/>
          <p:cNvSpPr/>
          <p:nvPr>
            <p:ph type="title" sz="full" idx="0"/>
          </p:nvPr>
        </p:nvSpPr>
        <p:spPr>
          <a:xfrm rot="0">
            <a:off x="135096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838200" latinLnBrk="1" lvl="0" marL="838200"/>
            <a:r>
              <a:rPr altLang="zh-CN" b="1" sz="3600" lang="en-US">
                <a:solidFill>
                  <a:srgbClr val="4D009A"/>
                </a:solidFill>
                <a:latin typeface="华文楷体" pitchFamily="2" charset="-122"/>
                <a:ea typeface="华文楷体" pitchFamily="2" charset="-122"/>
              </a:rPr>
              <a:t>2.1 </a:t>
            </a:r>
            <a:r>
              <a:rPr altLang="en-US" b="1" sz="3600" lang="zh-CN">
                <a:solidFill>
                  <a:srgbClr val="4D009A"/>
                </a:solidFill>
                <a:latin typeface="华文楷体" pitchFamily="2" charset="-122"/>
                <a:ea typeface="华文楷体" pitchFamily="2" charset="-122"/>
              </a:rPr>
              <a:t>启动与退出</a:t>
            </a:r>
            <a:r>
              <a:rPr altLang="zh-CN" b="1" sz="3600" lang="en-US">
                <a:solidFill>
                  <a:srgbClr val="4D009A"/>
                </a:solidFill>
                <a:latin typeface="华文楷体" pitchFamily="2" charset="-122"/>
                <a:ea typeface="华文楷体" pitchFamily="2" charset="-122"/>
              </a:rPr>
              <a:t>MATLAB</a:t>
            </a:r>
          </a:p>
        </p:txBody>
      </p:sp>
      <p:sp>
        <p:nvSpPr>
          <p:cNvPr id="1048626" name="文本占位符 57346"/>
          <p:cNvSpPr/>
          <p:nvPr>
            <p:ph type="body" sz="full" idx="1"/>
          </p:nvPr>
        </p:nvSpPr>
        <p:spPr>
          <a:xfrm rot="0">
            <a:off x="1187450" y="1196975"/>
            <a:ext cx="7350125"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10000"/>
              </a:lnSpc>
              <a:spcBef>
                <a:spcPct val="55000"/>
              </a:spcBef>
            </a:pPr>
            <a:r>
              <a:rPr altLang="en-US" b="1" sz="3000" lang="zh-CN">
                <a:solidFill>
                  <a:srgbClr val="4D009A"/>
                </a:solidFill>
                <a:latin typeface="华文楷体" pitchFamily="2" charset="-122"/>
                <a:ea typeface="华文楷体" pitchFamily="2" charset="-122"/>
              </a:rPr>
              <a:t>启动</a:t>
            </a:r>
            <a:r>
              <a:rPr altLang="zh-CN" b="1" sz="3000" lang="en-US">
                <a:solidFill>
                  <a:srgbClr val="4D009A"/>
                </a:solidFill>
                <a:latin typeface="华文楷体" pitchFamily="2" charset="-122"/>
                <a:ea typeface="华文楷体" pitchFamily="2" charset="-122"/>
              </a:rPr>
              <a:t>MATLAB</a:t>
            </a:r>
          </a:p>
          <a:p>
            <a:pPr eaLnBrk="1" hangingPunct="1" latinLnBrk="1" lvl="1">
              <a:lnSpc>
                <a:spcPct val="110000"/>
              </a:lnSpc>
              <a:spcBef>
                <a:spcPct val="35000"/>
              </a:spcBef>
            </a:pPr>
            <a:r>
              <a:rPr altLang="en-US" b="1" sz="2600" lang="zh-CN">
                <a:solidFill>
                  <a:srgbClr val="0000FF"/>
                </a:solidFill>
                <a:latin typeface="华文楷体" pitchFamily="2" charset="-122"/>
                <a:ea typeface="华文楷体" pitchFamily="2" charset="-122"/>
              </a:rPr>
              <a:t>直接用鼠标双击桌面上</a:t>
            </a:r>
            <a:r>
              <a:rPr altLang="zh-CN" b="1" sz="2600" lang="en-US">
                <a:solidFill>
                  <a:srgbClr val="0000FF"/>
                </a:solidFill>
                <a:latin typeface="华文楷体" pitchFamily="2" charset="-122"/>
                <a:ea typeface="华文楷体" pitchFamily="2" charset="-122"/>
              </a:rPr>
              <a:t>MATLAB2019</a:t>
            </a:r>
            <a:r>
              <a:rPr altLang="en-US" b="1" sz="2600" lang="zh-CN">
                <a:solidFill>
                  <a:srgbClr val="0000FF"/>
                </a:solidFill>
                <a:latin typeface="华文楷体" pitchFamily="2" charset="-122"/>
                <a:ea typeface="华文楷体" pitchFamily="2" charset="-122"/>
              </a:rPr>
              <a:t>图标</a:t>
            </a:r>
          </a:p>
          <a:p>
            <a:pPr eaLnBrk="1" hangingPunct="1" latinLnBrk="1" lvl="0">
              <a:lnSpc>
                <a:spcPct val="110000"/>
              </a:lnSpc>
            </a:pPr>
            <a:r>
              <a:rPr altLang="zh-CN" b="1" sz="3000" lang="en-US">
                <a:solidFill>
                  <a:srgbClr val="4D009A"/>
                </a:solidFill>
                <a:latin typeface="华文楷体" pitchFamily="2" charset="-122"/>
                <a:ea typeface="华文楷体" pitchFamily="2" charset="-122"/>
              </a:rPr>
              <a:t>退出MATLAB</a:t>
            </a:r>
          </a:p>
          <a:p>
            <a:pPr eaLnBrk="1" hangingPunct="1" latinLnBrk="1" lvl="1">
              <a:lnSpc>
                <a:spcPct val="110000"/>
              </a:lnSpc>
              <a:spcBef>
                <a:spcPct val="35000"/>
              </a:spcBef>
            </a:pPr>
            <a:r>
              <a:rPr altLang="en-US" b="1" sz="2600" lang="zh-CN">
                <a:solidFill>
                  <a:srgbClr val="0000FF"/>
                </a:solidFill>
                <a:latin typeface="华文楷体" pitchFamily="2" charset="-122"/>
                <a:ea typeface="华文楷体" pitchFamily="2" charset="-122"/>
              </a:rPr>
              <a:t>关闭</a:t>
            </a:r>
            <a:r>
              <a:rPr altLang="zh-CN" b="1" sz="2600" lang="en-US">
                <a:solidFill>
                  <a:srgbClr val="0000FF"/>
                </a:solidFill>
                <a:latin typeface="华文楷体" pitchFamily="2" charset="-122"/>
                <a:ea typeface="华文楷体" pitchFamily="2" charset="-122"/>
              </a:rPr>
              <a:t>MATLAB</a:t>
            </a:r>
            <a:r>
              <a:rPr altLang="en-US" b="1" sz="2600" lang="zh-CN">
                <a:solidFill>
                  <a:srgbClr val="0000FF"/>
                </a:solidFill>
                <a:latin typeface="华文楷体" pitchFamily="2" charset="-122"/>
                <a:ea typeface="华文楷体" pitchFamily="2" charset="-122"/>
              </a:rPr>
              <a:t>桌面</a:t>
            </a:r>
          </a:p>
          <a:p>
            <a:pPr eaLnBrk="1" hangingPunct="1" latinLnBrk="1" lvl="1">
              <a:lnSpc>
                <a:spcPct val="110000"/>
              </a:lnSpc>
              <a:spcBef>
                <a:spcPct val="35000"/>
              </a:spcBef>
            </a:pPr>
            <a:r>
              <a:rPr altLang="en-US" b="1" sz="2600" lang="zh-CN">
                <a:solidFill>
                  <a:srgbClr val="0000FF"/>
                </a:solidFill>
                <a:latin typeface="华文楷体" pitchFamily="2" charset="-122"/>
                <a:ea typeface="华文楷体" pitchFamily="2" charset="-122"/>
              </a:rPr>
              <a:t>在命令窗口执行</a:t>
            </a:r>
            <a:r>
              <a:rPr altLang="zh-CN" b="1" sz="2600" lang="en-US">
                <a:solidFill>
                  <a:srgbClr val="0000FF"/>
                </a:solidFill>
                <a:latin typeface="华文楷体" pitchFamily="2" charset="-122"/>
                <a:ea typeface="华文楷体" pitchFamily="2" charset="-122"/>
              </a:rPr>
              <a:t>quit</a:t>
            </a:r>
            <a:r>
              <a:rPr altLang="en-US" b="1" sz="2600" lang="zh-CN">
                <a:solidFill>
                  <a:srgbClr val="0000FF"/>
                </a:solidFill>
                <a:latin typeface="华文楷体" pitchFamily="2" charset="-122"/>
                <a:ea typeface="华文楷体" pitchFamily="2" charset="-122"/>
              </a:rPr>
              <a:t>或</a:t>
            </a:r>
            <a:r>
              <a:rPr altLang="zh-CN" b="1" sz="2600" lang="en-US">
                <a:solidFill>
                  <a:srgbClr val="0000FF"/>
                </a:solidFill>
                <a:latin typeface="华文楷体" pitchFamily="2" charset="-122"/>
                <a:ea typeface="华文楷体" pitchFamily="2" charset="-122"/>
              </a:rPr>
              <a:t>exit</a:t>
            </a:r>
            <a:r>
              <a:rPr altLang="en-US" b="1" sz="2600" lang="zh-CN">
                <a:solidFill>
                  <a:srgbClr val="0000FF"/>
                </a:solidFill>
                <a:latin typeface="华文楷体" pitchFamily="2" charset="-122"/>
                <a:ea typeface="华文楷体" pitchFamily="2" charset="-122"/>
              </a:rPr>
              <a:t>命令</a:t>
            </a:r>
          </a:p>
          <a:p>
            <a:pPr eaLnBrk="1" hangingPunct="1" latinLnBrk="1" lvl="0">
              <a:lnSpc>
                <a:spcPct val="110000"/>
              </a:lnSpc>
              <a:spcBef>
                <a:spcPct val="35000"/>
              </a:spcBef>
            </a:pPr>
            <a:r>
              <a:rPr altLang="zh-CN" b="1" sz="3000" lang="en-US">
                <a:solidFill>
                  <a:srgbClr val="4D009A"/>
                </a:solidFill>
                <a:latin typeface="华文楷体" pitchFamily="2" charset="-122"/>
                <a:ea typeface="华文楷体" pitchFamily="2" charset="-122"/>
              </a:rPr>
              <a:t>MATLAB</a:t>
            </a:r>
            <a:r>
              <a:rPr altLang="en-US" b="1" sz="3000" lang="zh-CN">
                <a:solidFill>
                  <a:srgbClr val="4D009A"/>
                </a:solidFill>
                <a:latin typeface="华文楷体" pitchFamily="2" charset="-122"/>
                <a:ea typeface="华文楷体" pitchFamily="2" charset="-122"/>
              </a:rPr>
              <a:t>缺省桌面（见下页）</a:t>
            </a:r>
          </a:p>
          <a:p>
            <a:pPr eaLnBrk="1" hangingPunct="1" latinLnBrk="1" lvl="0">
              <a:lnSpc>
                <a:spcPct val="110000"/>
              </a:lnSpc>
              <a:spcBef>
                <a:spcPct val="35000"/>
              </a:spcBef>
              <a:buClr>
                <a:srgbClr val="0000FF"/>
              </a:buClr>
            </a:pPr>
            <a:endParaRPr altLang="en-US" b="1" sz="2600" lang="zh-CN">
              <a:solidFill>
                <a:srgbClr val="4D009A"/>
              </a:solidFill>
              <a:latin typeface="华文楷体" pitchFamily="2" charset="-122"/>
              <a:ea typeface="华文楷体" pitchFamily="2" charset="-122"/>
            </a:endParaRPr>
          </a:p>
        </p:txBody>
      </p:sp>
      <p:sp>
        <p:nvSpPr>
          <p:cNvPr id="104862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62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62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3</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626">
                                            <p:txEl>
                                              <p:charRg st="0" end="9"/>
                                            </p:txEl>
                                          </p:spTgt>
                                        </p:tgtEl>
                                        <p:attrNameLst>
                                          <p:attrName>style.visibility</p:attrName>
                                        </p:attrNameLst>
                                      </p:cBhvr>
                                      <p:to>
                                        <p:strVal val="visible"/>
                                      </p:to>
                                    </p:set>
                                    <p:animEffect transition="in" filter="blinds(horizontal)">
                                      <p:cBhvr>
                                        <p:cTn dur="500" id="7"/>
                                        <p:tgtEl>
                                          <p:spTgt spid="1048626">
                                            <p:txEl>
                                              <p:charRg st="0" end="9"/>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8626">
                                            <p:txEl>
                                              <p:charRg st="9" end="32"/>
                                            </p:txEl>
                                          </p:spTgt>
                                        </p:tgtEl>
                                        <p:attrNameLst>
                                          <p:attrName>style.visibility</p:attrName>
                                        </p:attrNameLst>
                                      </p:cBhvr>
                                      <p:to>
                                        <p:strVal val="visible"/>
                                      </p:to>
                                    </p:set>
                                    <p:animEffect transition="in" filter="blinds(horizontal)">
                                      <p:cBhvr>
                                        <p:cTn dur="500" id="12"/>
                                        <p:tgtEl>
                                          <p:spTgt spid="1048626">
                                            <p:txEl>
                                              <p:charRg st="9" end="32"/>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8626">
                                            <p:txEl>
                                              <p:charRg st="32" end="41"/>
                                            </p:txEl>
                                          </p:spTgt>
                                        </p:tgtEl>
                                        <p:attrNameLst>
                                          <p:attrName>style.visibility</p:attrName>
                                        </p:attrNameLst>
                                      </p:cBhvr>
                                      <p:to>
                                        <p:strVal val="visible"/>
                                      </p:to>
                                    </p:set>
                                    <p:animEffect transition="in" filter="blinds(horizontal)">
                                      <p:cBhvr>
                                        <p:cTn dur="500" id="17"/>
                                        <p:tgtEl>
                                          <p:spTgt spid="1048626">
                                            <p:txEl>
                                              <p:charRg st="32" end="41"/>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3" presetSubtype="10">
                                  <p:stCondLst>
                                    <p:cond delay="0"/>
                                  </p:stCondLst>
                                  <p:childTnLst>
                                    <p:set>
                                      <p:cBhvr>
                                        <p:cTn dur="1" fill="hold" id="21">
                                          <p:stCondLst>
                                            <p:cond delay="0"/>
                                          </p:stCondLst>
                                        </p:cTn>
                                        <p:tgtEl>
                                          <p:spTgt spid="1048626">
                                            <p:txEl>
                                              <p:charRg st="41" end="52"/>
                                            </p:txEl>
                                          </p:spTgt>
                                        </p:tgtEl>
                                        <p:attrNameLst>
                                          <p:attrName>style.visibility</p:attrName>
                                        </p:attrNameLst>
                                      </p:cBhvr>
                                      <p:to>
                                        <p:strVal val="visible"/>
                                      </p:to>
                                    </p:set>
                                    <p:animEffect transition="in" filter="blinds(horizontal)">
                                      <p:cBhvr>
                                        <p:cTn dur="500" id="22"/>
                                        <p:tgtEl>
                                          <p:spTgt spid="1048626">
                                            <p:txEl>
                                              <p:charRg st="41" end="52"/>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3" presetSubtype="10">
                                  <p:stCondLst>
                                    <p:cond delay="0"/>
                                  </p:stCondLst>
                                  <p:childTnLst>
                                    <p:set>
                                      <p:cBhvr>
                                        <p:cTn dur="1" fill="hold" id="26">
                                          <p:stCondLst>
                                            <p:cond delay="0"/>
                                          </p:stCondLst>
                                        </p:cTn>
                                        <p:tgtEl>
                                          <p:spTgt spid="1048626">
                                            <p:txEl>
                                              <p:charRg st="52" end="71"/>
                                            </p:txEl>
                                          </p:spTgt>
                                        </p:tgtEl>
                                        <p:attrNameLst>
                                          <p:attrName>style.visibility</p:attrName>
                                        </p:attrNameLst>
                                      </p:cBhvr>
                                      <p:to>
                                        <p:strVal val="visible"/>
                                      </p:to>
                                    </p:set>
                                    <p:animEffect transition="in" filter="blinds(horizontal)">
                                      <p:cBhvr>
                                        <p:cTn dur="500" id="27"/>
                                        <p:tgtEl>
                                          <p:spTgt spid="1048626">
                                            <p:txEl>
                                              <p:charRg st="52" end="71"/>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3" presetSubtype="10">
                                  <p:stCondLst>
                                    <p:cond delay="0"/>
                                  </p:stCondLst>
                                  <p:childTnLst>
                                    <p:set>
                                      <p:cBhvr>
                                        <p:cTn dur="1" fill="hold" id="31">
                                          <p:stCondLst>
                                            <p:cond delay="0"/>
                                          </p:stCondLst>
                                        </p:cTn>
                                        <p:tgtEl>
                                          <p:spTgt spid="1048626">
                                            <p:txEl>
                                              <p:charRg st="71" end="87"/>
                                            </p:txEl>
                                          </p:spTgt>
                                        </p:tgtEl>
                                        <p:attrNameLst>
                                          <p:attrName>style.visibility</p:attrName>
                                        </p:attrNameLst>
                                      </p:cBhvr>
                                      <p:to>
                                        <p:strVal val="visible"/>
                                      </p:to>
                                    </p:set>
                                    <p:animEffect transition="in" filter="blinds(horizontal)">
                                      <p:cBhvr>
                                        <p:cTn dur="500" id="32"/>
                                        <p:tgtEl>
                                          <p:spTgt spid="1048626">
                                            <p:txEl>
                                              <p:charRg st="71" end="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256" name=""/>
        <p:cNvGrpSpPr/>
        <p:nvPr/>
      </p:nvGrpSpPr>
      <p:grpSpPr>
        <a:xfrm rot="0">
          <a:off x="0" y="0"/>
          <a:ext cx="0" cy="0"/>
          <a:chOff x="0" y="0"/>
          <a:chExt cx="0" cy="0"/>
        </a:xfrm>
      </p:grpSpPr>
      <p:sp>
        <p:nvSpPr>
          <p:cNvPr id="1048817" name="标题 142337"/>
          <p:cNvSpPr/>
          <p:nvPr>
            <p:ph type="title" sz="full" idx="0"/>
          </p:nvPr>
        </p:nvSpPr>
        <p:spPr>
          <a:xfrm rot="0">
            <a:off x="1350962" y="296862"/>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3600" lang="en-US">
                <a:solidFill>
                  <a:srgbClr val="4D009A"/>
                </a:solidFill>
                <a:latin typeface="Times New Roman" pitchFamily="18" charset="0"/>
                <a:ea typeface="华文楷体" pitchFamily="2" charset="-122"/>
              </a:rPr>
              <a:t>4</a:t>
            </a:r>
            <a:r>
              <a:rPr altLang="en-US" b="1" sz="3600" lang="zh-CN">
                <a:solidFill>
                  <a:srgbClr val="4D009A"/>
                </a:solidFill>
                <a:latin typeface="Times New Roman" pitchFamily="18" charset="0"/>
                <a:ea typeface="华文楷体" pitchFamily="2" charset="-122"/>
              </a:rPr>
              <a:t>、数组元素的标识与寻访 （续）</a:t>
            </a:r>
          </a:p>
        </p:txBody>
      </p:sp>
      <p:sp>
        <p:nvSpPr>
          <p:cNvPr id="1048818" name="文本占位符 142338"/>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buNone/>
            </a:pPr>
            <a:r>
              <a:rPr altLang="zh-CN" b="1" sz="2000" lang="en-US">
                <a:solidFill>
                  <a:srgbClr val="490092"/>
                </a:solidFill>
                <a:latin typeface="Times New Roman" pitchFamily="18" charset="0"/>
                <a:ea typeface="华文楷体" pitchFamily="2" charset="-122"/>
              </a:rPr>
              <a:t>&gt;&gt;a(1:3)   </a:t>
            </a:r>
            <a:r>
              <a:rPr altLang="en-US" b="1" sz="2000" lang="zh-CN">
                <a:solidFill>
                  <a:srgbClr val="008000"/>
                </a:solidFill>
                <a:latin typeface="Times New Roman" pitchFamily="18" charset="0"/>
                <a:ea typeface="华文楷体" pitchFamily="2" charset="-122"/>
              </a:rPr>
              <a:t>%寻访前</a:t>
            </a:r>
            <a:r>
              <a:rPr altLang="zh-CN" b="1" sz="2000" lang="en-US">
                <a:solidFill>
                  <a:srgbClr val="008000"/>
                </a:solidFill>
                <a:latin typeface="Times New Roman" pitchFamily="18" charset="0"/>
                <a:ea typeface="华文楷体" pitchFamily="2" charset="-122"/>
              </a:rPr>
              <a:t>3</a:t>
            </a:r>
            <a:r>
              <a:rPr altLang="en-US" b="1" sz="2000" lang="zh-CN">
                <a:solidFill>
                  <a:srgbClr val="008000"/>
                </a:solidFill>
                <a:latin typeface="Times New Roman" pitchFamily="18" charset="0"/>
                <a:ea typeface="华文楷体" pitchFamily="2" charset="-122"/>
              </a:rPr>
              <a:t>个元素组成的子数组</a:t>
            </a:r>
          </a:p>
          <a:p>
            <a:pPr eaLnBrk="1" hangingPunct="1" latinLnBrk="1" lvl="2">
              <a:buNone/>
            </a:pPr>
            <a:r>
              <a:rPr altLang="zh-CN" b="1" sz="2000" lang="en-US">
                <a:solidFill>
                  <a:srgbClr val="490092"/>
                </a:solidFill>
                <a:latin typeface="Times New Roman" pitchFamily="18" charset="0"/>
                <a:ea typeface="华文楷体" pitchFamily="2" charset="-122"/>
              </a:rPr>
              <a:t>ans =</a:t>
            </a:r>
          </a:p>
          <a:p>
            <a:pPr eaLnBrk="1" hangingPunct="1" latinLnBrk="1" lvl="2">
              <a:buNone/>
            </a:pPr>
            <a:r>
              <a:rPr altLang="zh-CN" b="1" sz="2000" lang="en-US">
                <a:solidFill>
                  <a:srgbClr val="490092"/>
                </a:solidFill>
                <a:latin typeface="Times New Roman" pitchFamily="18" charset="0"/>
                <a:ea typeface="华文楷体" pitchFamily="2" charset="-122"/>
              </a:rPr>
              <a:t>    1.0000    3.2500    5.5000</a:t>
            </a:r>
          </a:p>
          <a:p>
            <a:pPr eaLnBrk="1" hangingPunct="1" latinLnBrk="1" lvl="1">
              <a:buNone/>
            </a:pPr>
            <a:r>
              <a:rPr altLang="zh-CN" b="1" sz="2000" lang="en-US">
                <a:solidFill>
                  <a:srgbClr val="490092"/>
                </a:solidFill>
                <a:latin typeface="Times New Roman" pitchFamily="18" charset="0"/>
                <a:ea typeface="华文楷体" pitchFamily="2" charset="-122"/>
              </a:rPr>
              <a:t>&gt;&gt;a(3:-1:1)  </a:t>
            </a:r>
            <a:r>
              <a:rPr altLang="en-US" b="1" sz="2000" lang="zh-CN">
                <a:solidFill>
                  <a:srgbClr val="008000"/>
                </a:solidFill>
                <a:latin typeface="Times New Roman" pitchFamily="18" charset="0"/>
                <a:ea typeface="华文楷体" pitchFamily="2" charset="-122"/>
              </a:rPr>
              <a:t>%由前</a:t>
            </a:r>
            <a:r>
              <a:rPr altLang="zh-CN" b="1" sz="2000" lang="en-US">
                <a:solidFill>
                  <a:srgbClr val="008000"/>
                </a:solidFill>
                <a:latin typeface="Times New Roman" pitchFamily="18" charset="0"/>
                <a:ea typeface="华文楷体" pitchFamily="2" charset="-122"/>
              </a:rPr>
              <a:t>3</a:t>
            </a:r>
            <a:r>
              <a:rPr altLang="en-US" b="1" sz="2000" lang="zh-CN">
                <a:solidFill>
                  <a:srgbClr val="008000"/>
                </a:solidFill>
                <a:latin typeface="Times New Roman" pitchFamily="18" charset="0"/>
                <a:ea typeface="华文楷体" pitchFamily="2" charset="-122"/>
              </a:rPr>
              <a:t>个元素倒序构成的子数组</a:t>
            </a:r>
          </a:p>
          <a:p>
            <a:pPr eaLnBrk="1" hangingPunct="1" latinLnBrk="1" lvl="2">
              <a:buNone/>
            </a:pPr>
            <a:r>
              <a:rPr altLang="zh-CN" b="1" sz="2000" lang="en-US">
                <a:solidFill>
                  <a:srgbClr val="490092"/>
                </a:solidFill>
                <a:latin typeface="Times New Roman" pitchFamily="18" charset="0"/>
                <a:ea typeface="华文楷体" pitchFamily="2" charset="-122"/>
              </a:rPr>
              <a:t>ans =</a:t>
            </a:r>
          </a:p>
          <a:p>
            <a:pPr eaLnBrk="1" hangingPunct="1" latinLnBrk="1" lvl="2">
              <a:buNone/>
            </a:pPr>
            <a:r>
              <a:rPr altLang="zh-CN" b="1" sz="2000" lang="en-US">
                <a:solidFill>
                  <a:srgbClr val="490092"/>
                </a:solidFill>
                <a:latin typeface="Times New Roman" pitchFamily="18" charset="0"/>
                <a:ea typeface="华文楷体" pitchFamily="2" charset="-122"/>
              </a:rPr>
              <a:t>    5.5000    3.2500    1.0000</a:t>
            </a:r>
          </a:p>
          <a:p>
            <a:pPr eaLnBrk="1" hangingPunct="1" latinLnBrk="1" lvl="1">
              <a:buNone/>
            </a:pPr>
            <a:r>
              <a:rPr altLang="zh-CN" b="1" sz="2000" lang="en-US">
                <a:solidFill>
                  <a:srgbClr val="490092"/>
                </a:solidFill>
                <a:latin typeface="Times New Roman" pitchFamily="18" charset="0"/>
                <a:ea typeface="华文楷体" pitchFamily="2" charset="-122"/>
              </a:rPr>
              <a:t>&gt;&gt;a(3:end)</a:t>
            </a:r>
          </a:p>
          <a:p>
            <a:pPr eaLnBrk="1" hangingPunct="1" latinLnBrk="1" lvl="2">
              <a:buNone/>
            </a:pPr>
            <a:r>
              <a:rPr altLang="zh-CN" b="1" sz="2000" lang="en-US">
                <a:solidFill>
                  <a:srgbClr val="490092"/>
                </a:solidFill>
                <a:latin typeface="Times New Roman" pitchFamily="18" charset="0"/>
                <a:ea typeface="华文楷体" pitchFamily="2" charset="-122"/>
              </a:rPr>
              <a:t>ans =</a:t>
            </a:r>
          </a:p>
          <a:p>
            <a:pPr eaLnBrk="1" hangingPunct="1" latinLnBrk="1" lvl="2">
              <a:buNone/>
            </a:pPr>
            <a:r>
              <a:rPr altLang="zh-CN" b="1" sz="2000" lang="en-US">
                <a:solidFill>
                  <a:srgbClr val="490092"/>
                </a:solidFill>
                <a:latin typeface="Times New Roman" pitchFamily="18" charset="0"/>
                <a:ea typeface="华文楷体" pitchFamily="2" charset="-122"/>
              </a:rPr>
              <a:t>    5.5000    7.7500   10.0000</a:t>
            </a:r>
          </a:p>
          <a:p>
            <a:pPr eaLnBrk="1" hangingPunct="1" latinLnBrk="1" lvl="1">
              <a:buNone/>
            </a:pPr>
            <a:r>
              <a:rPr altLang="zh-CN" b="1" sz="2000" lang="en-US">
                <a:solidFill>
                  <a:srgbClr val="490092"/>
                </a:solidFill>
                <a:latin typeface="Times New Roman" pitchFamily="18" charset="0"/>
                <a:ea typeface="华文楷体" pitchFamily="2" charset="-122"/>
              </a:rPr>
              <a:t>&gt;&gt;a(3:end-1)</a:t>
            </a:r>
          </a:p>
          <a:p>
            <a:pPr eaLnBrk="1" hangingPunct="1" latinLnBrk="1" lvl="2">
              <a:buNone/>
            </a:pPr>
            <a:r>
              <a:rPr altLang="zh-CN" b="1" sz="2000" lang="en-US">
                <a:solidFill>
                  <a:srgbClr val="490092"/>
                </a:solidFill>
                <a:latin typeface="Times New Roman" pitchFamily="18" charset="0"/>
                <a:ea typeface="华文楷体" pitchFamily="2" charset="-122"/>
              </a:rPr>
              <a:t>ans =</a:t>
            </a:r>
          </a:p>
          <a:p>
            <a:pPr eaLnBrk="1" hangingPunct="1" latinLnBrk="1" lvl="2">
              <a:buNone/>
            </a:pPr>
            <a:r>
              <a:rPr altLang="zh-CN" b="1" sz="2000" lang="en-US">
                <a:solidFill>
                  <a:srgbClr val="490092"/>
                </a:solidFill>
                <a:latin typeface="Times New Roman" pitchFamily="18" charset="0"/>
                <a:ea typeface="华文楷体" pitchFamily="2" charset="-122"/>
              </a:rPr>
              <a:t>    5.5000    7.7500</a:t>
            </a:r>
          </a:p>
          <a:p>
            <a:pPr eaLnBrk="1" hangingPunct="1" latinLnBrk="1" lvl="1">
              <a:buNone/>
            </a:pPr>
            <a:endParaRPr altLang="zh-CN" b="1" sz="2000" lang="en-US">
              <a:solidFill>
                <a:srgbClr val="490092"/>
              </a:solidFill>
              <a:latin typeface="Times New Roman" pitchFamily="18" charset="0"/>
              <a:ea typeface="华文楷体" pitchFamily="2" charset="-122"/>
            </a:endParaRPr>
          </a:p>
        </p:txBody>
      </p:sp>
      <p:sp>
        <p:nvSpPr>
          <p:cNvPr id="1048819" name="文本框 142339"/>
          <p:cNvSpPr txBox="1"/>
          <p:nvPr/>
        </p:nvSpPr>
        <p:spPr>
          <a:xfrm rot="0">
            <a:off x="3708400" y="3573462"/>
            <a:ext cx="5543550" cy="696912"/>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buClr>
                <a:srgbClr val="3039E8"/>
              </a:buClr>
              <a:buChar char="%"/>
            </a:pPr>
            <a:r>
              <a:rPr altLang="zh-CN" b="1" sz="1800" lang="en-US">
                <a:solidFill>
                  <a:srgbClr val="008000"/>
                </a:solidFill>
                <a:latin typeface="Times New Roman" pitchFamily="18" charset="0"/>
                <a:ea typeface="楷体_GB2312" pitchFamily="0" charset="1"/>
              </a:rPr>
              <a:t>%</a:t>
            </a:r>
            <a:r>
              <a:rPr altLang="en-US" b="1" sz="1800" lang="zh-CN">
                <a:solidFill>
                  <a:srgbClr val="008000"/>
                </a:solidFill>
                <a:latin typeface="Times New Roman" pitchFamily="18" charset="0"/>
                <a:ea typeface="楷体_GB2312" pitchFamily="0" charset="1"/>
              </a:rPr>
              <a:t>第</a:t>
            </a:r>
            <a:r>
              <a:rPr altLang="zh-CN" b="1" sz="1800" lang="en-US">
                <a:solidFill>
                  <a:srgbClr val="008000"/>
                </a:solidFill>
                <a:latin typeface="Times New Roman" pitchFamily="18" charset="0"/>
                <a:ea typeface="楷体_GB2312" pitchFamily="0" charset="1"/>
              </a:rPr>
              <a:t>3</a:t>
            </a:r>
            <a:r>
              <a:rPr altLang="en-US" b="1" sz="1800" lang="zh-CN">
                <a:solidFill>
                  <a:srgbClr val="008000"/>
                </a:solidFill>
                <a:latin typeface="Times New Roman" pitchFamily="18" charset="0"/>
                <a:ea typeface="楷体_GB2312" pitchFamily="0" charset="1"/>
              </a:rPr>
              <a:t>个及其后所有元素构成的子数组</a:t>
            </a:r>
          </a:p>
          <a:p>
            <a:pPr eaLnBrk="1" hangingPunct="1" indent="-342900" latinLnBrk="1" lvl="0" marL="342900">
              <a:buClr>
                <a:srgbClr val="3039E8"/>
              </a:buClr>
              <a:buChar char="%"/>
            </a:pPr>
            <a:r>
              <a:rPr altLang="zh-CN" b="1" sz="1800" lang="en-US">
                <a:solidFill>
                  <a:srgbClr val="490092"/>
                </a:solidFill>
                <a:latin typeface="Times New Roman" pitchFamily="18" charset="0"/>
                <a:ea typeface="楷体_GB2312" pitchFamily="0" charset="1"/>
              </a:rPr>
              <a:t>函数end</a:t>
            </a:r>
            <a:r>
              <a:rPr altLang="en-US" b="1" sz="1800" lang="zh-CN">
                <a:solidFill>
                  <a:srgbClr val="490092"/>
                </a:solidFill>
                <a:latin typeface="Times New Roman" pitchFamily="18" charset="0"/>
                <a:ea typeface="楷体_GB2312" pitchFamily="0" charset="1"/>
              </a:rPr>
              <a:t>作为参数使用，返回最后一个元素的下标</a:t>
            </a:r>
          </a:p>
        </p:txBody>
      </p:sp>
      <p:sp>
        <p:nvSpPr>
          <p:cNvPr id="1048820"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821"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822"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30</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818">
                                            <p:txEl>
                                              <p:charRg st="0" end="26"/>
                                            </p:txEl>
                                          </p:spTgt>
                                        </p:tgtEl>
                                        <p:attrNameLst>
                                          <p:attrName>style.visibility</p:attrName>
                                        </p:attrNameLst>
                                      </p:cBhvr>
                                      <p:to>
                                        <p:strVal val="visible"/>
                                      </p:to>
                                    </p:set>
                                    <p:animEffect transition="in" filter="blinds(horizontal)">
                                      <p:cBhvr>
                                        <p:cTn dur="500" id="7"/>
                                        <p:tgtEl>
                                          <p:spTgt spid="1048818">
                                            <p:txEl>
                                              <p:charRg st="0" end="26"/>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8818">
                                            <p:txEl>
                                              <p:charRg st="26" end="32"/>
                                            </p:txEl>
                                          </p:spTgt>
                                        </p:tgtEl>
                                        <p:attrNameLst>
                                          <p:attrName>style.visibility</p:attrName>
                                        </p:attrNameLst>
                                      </p:cBhvr>
                                      <p:to>
                                        <p:strVal val="visible"/>
                                      </p:to>
                                    </p:set>
                                    <p:animEffect transition="in" filter="blinds(horizontal)">
                                      <p:cBhvr>
                                        <p:cTn dur="500" id="12"/>
                                        <p:tgtEl>
                                          <p:spTgt spid="1048818">
                                            <p:txEl>
                                              <p:charRg st="26" end="32"/>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8818">
                                            <p:txEl>
                                              <p:charRg st="32" end="63"/>
                                            </p:txEl>
                                          </p:spTgt>
                                        </p:tgtEl>
                                        <p:attrNameLst>
                                          <p:attrName>style.visibility</p:attrName>
                                        </p:attrNameLst>
                                      </p:cBhvr>
                                      <p:to>
                                        <p:strVal val="visible"/>
                                      </p:to>
                                    </p:set>
                                    <p:animEffect transition="in" filter="blinds(horizontal)">
                                      <p:cBhvr>
                                        <p:cTn dur="500" id="15"/>
                                        <p:tgtEl>
                                          <p:spTgt spid="1048818">
                                            <p:txEl>
                                              <p:charRg st="32" end="63"/>
                                            </p:txEl>
                                          </p:spTgt>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3" presetSubtype="10">
                                  <p:stCondLst>
                                    <p:cond delay="0"/>
                                  </p:stCondLst>
                                  <p:childTnLst>
                                    <p:set>
                                      <p:cBhvr>
                                        <p:cTn dur="1" fill="hold" id="19">
                                          <p:stCondLst>
                                            <p:cond delay="0"/>
                                          </p:stCondLst>
                                        </p:cTn>
                                        <p:tgtEl>
                                          <p:spTgt spid="1048818">
                                            <p:txEl>
                                              <p:charRg st="63" end="92"/>
                                            </p:txEl>
                                          </p:spTgt>
                                        </p:tgtEl>
                                        <p:attrNameLst>
                                          <p:attrName>style.visibility</p:attrName>
                                        </p:attrNameLst>
                                      </p:cBhvr>
                                      <p:to>
                                        <p:strVal val="visible"/>
                                      </p:to>
                                    </p:set>
                                    <p:animEffect transition="in" filter="blinds(horizontal)">
                                      <p:cBhvr>
                                        <p:cTn dur="500" id="20"/>
                                        <p:tgtEl>
                                          <p:spTgt spid="1048818">
                                            <p:txEl>
                                              <p:charRg st="63" end="92"/>
                                            </p:txEl>
                                          </p:spTgt>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3" presetSubtype="10">
                                  <p:stCondLst>
                                    <p:cond delay="0"/>
                                  </p:stCondLst>
                                  <p:childTnLst>
                                    <p:set>
                                      <p:cBhvr>
                                        <p:cTn dur="1" fill="hold" id="24">
                                          <p:stCondLst>
                                            <p:cond delay="0"/>
                                          </p:stCondLst>
                                        </p:cTn>
                                        <p:tgtEl>
                                          <p:spTgt spid="1048818">
                                            <p:txEl>
                                              <p:charRg st="92" end="98"/>
                                            </p:txEl>
                                          </p:spTgt>
                                        </p:tgtEl>
                                        <p:attrNameLst>
                                          <p:attrName>style.visibility</p:attrName>
                                        </p:attrNameLst>
                                      </p:cBhvr>
                                      <p:to>
                                        <p:strVal val="visible"/>
                                      </p:to>
                                    </p:set>
                                    <p:animEffect transition="in" filter="blinds(horizontal)">
                                      <p:cBhvr>
                                        <p:cTn dur="500" id="25"/>
                                        <p:tgtEl>
                                          <p:spTgt spid="1048818">
                                            <p:txEl>
                                              <p:charRg st="92" end="98"/>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8818">
                                            <p:txEl>
                                              <p:charRg st="98" end="129"/>
                                            </p:txEl>
                                          </p:spTgt>
                                        </p:tgtEl>
                                        <p:attrNameLst>
                                          <p:attrName>style.visibility</p:attrName>
                                        </p:attrNameLst>
                                      </p:cBhvr>
                                      <p:to>
                                        <p:strVal val="visible"/>
                                      </p:to>
                                    </p:set>
                                    <p:animEffect transition="in" filter="blinds(horizontal)">
                                      <p:cBhvr>
                                        <p:cTn dur="500" id="28"/>
                                        <p:tgtEl>
                                          <p:spTgt spid="1048818">
                                            <p:txEl>
                                              <p:charRg st="98" end="129"/>
                                            </p:txEl>
                                          </p:spTgt>
                                        </p:tgtEl>
                                      </p:cBhvr>
                                    </p:animEffect>
                                  </p:childTnLst>
                                </p:cTn>
                              </p:par>
                            </p:childTnLst>
                          </p:cTn>
                        </p:par>
                      </p:childTnLst>
                    </p:cTn>
                  </p:par>
                  <p:par>
                    <p:cTn fill="hold" id="29" nodeType="clickPar">
                      <p:stCondLst>
                        <p:cond delay="indefinite"/>
                      </p:stCondLst>
                      <p:childTnLst>
                        <p:par>
                          <p:cTn fill="hold" id="30" nodeType="withGroup">
                            <p:stCondLst>
                              <p:cond delay="0"/>
                            </p:stCondLst>
                            <p:childTnLst>
                              <p:par>
                                <p:cTn fill="hold" id="31" nodeType="clickEffect" presetClass="entr" presetID="3" presetSubtype="10">
                                  <p:stCondLst>
                                    <p:cond delay="0"/>
                                  </p:stCondLst>
                                  <p:childTnLst>
                                    <p:set>
                                      <p:cBhvr>
                                        <p:cTn dur="1" fill="hold" id="32">
                                          <p:stCondLst>
                                            <p:cond delay="0"/>
                                          </p:stCondLst>
                                        </p:cTn>
                                        <p:tgtEl>
                                          <p:spTgt spid="1048818">
                                            <p:txEl>
                                              <p:charRg st="129" end="140"/>
                                            </p:txEl>
                                          </p:spTgt>
                                        </p:tgtEl>
                                        <p:attrNameLst>
                                          <p:attrName>style.visibility</p:attrName>
                                        </p:attrNameLst>
                                      </p:cBhvr>
                                      <p:to>
                                        <p:strVal val="visible"/>
                                      </p:to>
                                    </p:set>
                                    <p:animEffect transition="in" filter="blinds(horizontal)">
                                      <p:cBhvr>
                                        <p:cTn dur="500" id="33"/>
                                        <p:tgtEl>
                                          <p:spTgt spid="1048818">
                                            <p:txEl>
                                              <p:charRg st="129" end="140"/>
                                            </p:txEl>
                                          </p:spTgt>
                                        </p:tgtEl>
                                      </p:cBhvr>
                                    </p:animEffect>
                                  </p:childTnLst>
                                </p:cTn>
                              </p:par>
                            </p:childTnLst>
                          </p:cTn>
                        </p:par>
                      </p:childTnLst>
                    </p:cTn>
                  </p:par>
                  <p:par>
                    <p:cTn fill="hold" id="34" nodeType="clickPar">
                      <p:stCondLst>
                        <p:cond delay="indefinite"/>
                      </p:stCondLst>
                      <p:childTnLst>
                        <p:par>
                          <p:cTn fill="hold" id="35" nodeType="withGroup">
                            <p:stCondLst>
                              <p:cond delay="0"/>
                            </p:stCondLst>
                            <p:childTnLst>
                              <p:par>
                                <p:cTn fill="hold" id="36" nodeType="clickEffect" presetClass="entr" presetID="3" presetSubtype="10">
                                  <p:stCondLst>
                                    <p:cond delay="0"/>
                                  </p:stCondLst>
                                  <p:childTnLst>
                                    <p:set>
                                      <p:cBhvr>
                                        <p:cTn dur="1" fill="hold" id="37">
                                          <p:stCondLst>
                                            <p:cond delay="0"/>
                                          </p:stCondLst>
                                        </p:cTn>
                                        <p:tgtEl>
                                          <p:spTgt spid="1048819">
                                            <p:txEl>
                                              <p:charRg st="0" end="18"/>
                                            </p:txEl>
                                          </p:spTgt>
                                        </p:tgtEl>
                                        <p:attrNameLst>
                                          <p:attrName>style.visibility</p:attrName>
                                        </p:attrNameLst>
                                      </p:cBhvr>
                                      <p:to>
                                        <p:strVal val="visible"/>
                                      </p:to>
                                    </p:set>
                                    <p:animEffect transition="in" filter="blinds(horizontal)">
                                      <p:cBhvr>
                                        <p:cTn dur="500" id="38"/>
                                        <p:tgtEl>
                                          <p:spTgt spid="1048819">
                                            <p:txEl>
                                              <p:charRg st="0" end="18"/>
                                            </p:txEl>
                                          </p:spTgt>
                                        </p:tgtEl>
                                      </p:cBhvr>
                                    </p:animEffect>
                                  </p:childTnLst>
                                </p:cTn>
                              </p:par>
                              <p:par>
                                <p:cTn fill="hold" id="39" nodeType="withEffect" presetClass="entr" presetID="3" presetSubtype="10">
                                  <p:stCondLst>
                                    <p:cond delay="0"/>
                                  </p:stCondLst>
                                  <p:childTnLst>
                                    <p:set>
                                      <p:cBhvr>
                                        <p:cTn dur="1" fill="hold" id="40">
                                          <p:stCondLst>
                                            <p:cond delay="0"/>
                                          </p:stCondLst>
                                        </p:cTn>
                                        <p:tgtEl>
                                          <p:spTgt spid="1048819">
                                            <p:txEl>
                                              <p:charRg st="18" end="42"/>
                                            </p:txEl>
                                          </p:spTgt>
                                        </p:tgtEl>
                                        <p:attrNameLst>
                                          <p:attrName>style.visibility</p:attrName>
                                        </p:attrNameLst>
                                      </p:cBhvr>
                                      <p:to>
                                        <p:strVal val="visible"/>
                                      </p:to>
                                    </p:set>
                                    <p:animEffect transition="in" filter="blinds(horizontal)">
                                      <p:cBhvr>
                                        <p:cTn dur="500" id="41"/>
                                        <p:tgtEl>
                                          <p:spTgt spid="1048819">
                                            <p:txEl>
                                              <p:charRg st="18" end="42"/>
                                            </p:txEl>
                                          </p:spTgt>
                                        </p:tgtEl>
                                      </p:cBhvr>
                                    </p:animEffect>
                                  </p:childTnLst>
                                </p:cTn>
                              </p:par>
                            </p:childTnLst>
                          </p:cTn>
                        </p:par>
                      </p:childTnLst>
                    </p:cTn>
                  </p:par>
                  <p:par>
                    <p:cTn fill="hold" id="42" nodeType="clickPar">
                      <p:stCondLst>
                        <p:cond delay="indefinite"/>
                      </p:stCondLst>
                      <p:childTnLst>
                        <p:par>
                          <p:cTn fill="hold" id="43" nodeType="withGroup">
                            <p:stCondLst>
                              <p:cond delay="0"/>
                            </p:stCondLst>
                            <p:childTnLst>
                              <p:par>
                                <p:cTn fill="hold" id="44" nodeType="clickEffect" presetClass="entr" presetID="3" presetSubtype="10">
                                  <p:stCondLst>
                                    <p:cond delay="0"/>
                                  </p:stCondLst>
                                  <p:childTnLst>
                                    <p:set>
                                      <p:cBhvr>
                                        <p:cTn dur="1" fill="hold" id="45">
                                          <p:stCondLst>
                                            <p:cond delay="0"/>
                                          </p:stCondLst>
                                        </p:cTn>
                                        <p:tgtEl>
                                          <p:spTgt spid="1048818">
                                            <p:txEl>
                                              <p:charRg st="140" end="146"/>
                                            </p:txEl>
                                          </p:spTgt>
                                        </p:tgtEl>
                                        <p:attrNameLst>
                                          <p:attrName>style.visibility</p:attrName>
                                        </p:attrNameLst>
                                      </p:cBhvr>
                                      <p:to>
                                        <p:strVal val="visible"/>
                                      </p:to>
                                    </p:set>
                                    <p:animEffect transition="in" filter="blinds(horizontal)">
                                      <p:cBhvr>
                                        <p:cTn dur="500" id="46"/>
                                        <p:tgtEl>
                                          <p:spTgt spid="1048818">
                                            <p:txEl>
                                              <p:charRg st="140" end="146"/>
                                            </p:txEl>
                                          </p:spTgt>
                                        </p:tgtEl>
                                      </p:cBhvr>
                                    </p:animEffect>
                                  </p:childTnLst>
                                </p:cTn>
                              </p:par>
                              <p:par>
                                <p:cTn fill="hold" id="47" nodeType="withEffect" presetClass="entr" presetID="3" presetSubtype="10">
                                  <p:stCondLst>
                                    <p:cond delay="0"/>
                                  </p:stCondLst>
                                  <p:childTnLst>
                                    <p:set>
                                      <p:cBhvr>
                                        <p:cTn dur="1" fill="hold" id="48">
                                          <p:stCondLst>
                                            <p:cond delay="0"/>
                                          </p:stCondLst>
                                        </p:cTn>
                                        <p:tgtEl>
                                          <p:spTgt spid="1048818">
                                            <p:txEl>
                                              <p:charRg st="146" end="177"/>
                                            </p:txEl>
                                          </p:spTgt>
                                        </p:tgtEl>
                                        <p:attrNameLst>
                                          <p:attrName>style.visibility</p:attrName>
                                        </p:attrNameLst>
                                      </p:cBhvr>
                                      <p:to>
                                        <p:strVal val="visible"/>
                                      </p:to>
                                    </p:set>
                                    <p:animEffect transition="in" filter="blinds(horizontal)">
                                      <p:cBhvr>
                                        <p:cTn dur="500" id="49"/>
                                        <p:tgtEl>
                                          <p:spTgt spid="1048818">
                                            <p:txEl>
                                              <p:charRg st="146" end="177"/>
                                            </p:txEl>
                                          </p:spTgt>
                                        </p:tgtEl>
                                      </p:cBhvr>
                                    </p:animEffect>
                                  </p:childTnLst>
                                </p:cTn>
                              </p:par>
                            </p:childTnLst>
                          </p:cTn>
                        </p:par>
                      </p:childTnLst>
                    </p:cTn>
                  </p:par>
                  <p:par>
                    <p:cTn fill="hold" id="50" nodeType="clickPar">
                      <p:stCondLst>
                        <p:cond delay="indefinite"/>
                      </p:stCondLst>
                      <p:childTnLst>
                        <p:par>
                          <p:cTn fill="hold" id="51" nodeType="withGroup">
                            <p:stCondLst>
                              <p:cond delay="0"/>
                            </p:stCondLst>
                            <p:childTnLst>
                              <p:par>
                                <p:cTn fill="hold" id="52" nodeType="clickEffect" presetClass="entr" presetID="3" presetSubtype="10">
                                  <p:stCondLst>
                                    <p:cond delay="0"/>
                                  </p:stCondLst>
                                  <p:childTnLst>
                                    <p:set>
                                      <p:cBhvr>
                                        <p:cTn dur="1" fill="hold" id="53">
                                          <p:stCondLst>
                                            <p:cond delay="0"/>
                                          </p:stCondLst>
                                        </p:cTn>
                                        <p:tgtEl>
                                          <p:spTgt spid="1048818">
                                            <p:txEl>
                                              <p:charRg st="177" end="190"/>
                                            </p:txEl>
                                          </p:spTgt>
                                        </p:tgtEl>
                                        <p:attrNameLst>
                                          <p:attrName>style.visibility</p:attrName>
                                        </p:attrNameLst>
                                      </p:cBhvr>
                                      <p:to>
                                        <p:strVal val="visible"/>
                                      </p:to>
                                    </p:set>
                                    <p:animEffect transition="in" filter="blinds(horizontal)">
                                      <p:cBhvr>
                                        <p:cTn dur="500" id="54"/>
                                        <p:tgtEl>
                                          <p:spTgt spid="1048818">
                                            <p:txEl>
                                              <p:charRg st="177" end="190"/>
                                            </p:txEl>
                                          </p:spTgt>
                                        </p:tgtEl>
                                      </p:cBhvr>
                                    </p:animEffect>
                                  </p:childTnLst>
                                </p:cTn>
                              </p:par>
                            </p:childTnLst>
                          </p:cTn>
                        </p:par>
                      </p:childTnLst>
                    </p:cTn>
                  </p:par>
                  <p:par>
                    <p:cTn fill="hold" id="55" nodeType="clickPar">
                      <p:stCondLst>
                        <p:cond delay="indefinite"/>
                      </p:stCondLst>
                      <p:childTnLst>
                        <p:par>
                          <p:cTn fill="hold" id="56" nodeType="withGroup">
                            <p:stCondLst>
                              <p:cond delay="0"/>
                            </p:stCondLst>
                            <p:childTnLst>
                              <p:par>
                                <p:cTn fill="hold" id="57" nodeType="clickEffect" presetClass="entr" presetID="3" presetSubtype="10">
                                  <p:stCondLst>
                                    <p:cond delay="0"/>
                                  </p:stCondLst>
                                  <p:childTnLst>
                                    <p:set>
                                      <p:cBhvr>
                                        <p:cTn dur="1" fill="hold" id="58">
                                          <p:stCondLst>
                                            <p:cond delay="0"/>
                                          </p:stCondLst>
                                        </p:cTn>
                                        <p:tgtEl>
                                          <p:spTgt spid="1048818">
                                            <p:txEl>
                                              <p:charRg st="190" end="196"/>
                                            </p:txEl>
                                          </p:spTgt>
                                        </p:tgtEl>
                                        <p:attrNameLst>
                                          <p:attrName>style.visibility</p:attrName>
                                        </p:attrNameLst>
                                      </p:cBhvr>
                                      <p:to>
                                        <p:strVal val="visible"/>
                                      </p:to>
                                    </p:set>
                                    <p:animEffect transition="in" filter="blinds(horizontal)">
                                      <p:cBhvr>
                                        <p:cTn dur="500" id="59"/>
                                        <p:tgtEl>
                                          <p:spTgt spid="1048818">
                                            <p:txEl>
                                              <p:charRg st="190" end="196"/>
                                            </p:txEl>
                                          </p:spTgt>
                                        </p:tgtEl>
                                      </p:cBhvr>
                                    </p:animEffect>
                                  </p:childTnLst>
                                </p:cTn>
                              </p:par>
                              <p:par>
                                <p:cTn fill="hold" id="60" nodeType="withEffect" presetClass="entr" presetID="3" presetSubtype="10">
                                  <p:stCondLst>
                                    <p:cond delay="0"/>
                                  </p:stCondLst>
                                  <p:childTnLst>
                                    <p:set>
                                      <p:cBhvr>
                                        <p:cTn dur="1" fill="hold" id="61">
                                          <p:stCondLst>
                                            <p:cond delay="0"/>
                                          </p:stCondLst>
                                        </p:cTn>
                                        <p:tgtEl>
                                          <p:spTgt spid="1048818">
                                            <p:txEl>
                                              <p:charRg st="196" end="217"/>
                                            </p:txEl>
                                          </p:spTgt>
                                        </p:tgtEl>
                                        <p:attrNameLst>
                                          <p:attrName>style.visibility</p:attrName>
                                        </p:attrNameLst>
                                      </p:cBhvr>
                                      <p:to>
                                        <p:strVal val="visible"/>
                                      </p:to>
                                    </p:set>
                                    <p:animEffect transition="in" filter="blinds(horizontal)">
                                      <p:cBhvr>
                                        <p:cTn dur="500" id="62"/>
                                        <p:tgtEl>
                                          <p:spTgt spid="1048818">
                                            <p:txEl>
                                              <p:charRg st="196" end="2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257" name=""/>
        <p:cNvGrpSpPr/>
        <p:nvPr/>
      </p:nvGrpSpPr>
      <p:grpSpPr>
        <a:xfrm rot="0">
          <a:off x="0" y="0"/>
          <a:ext cx="0" cy="0"/>
          <a:chOff x="0" y="0"/>
          <a:chExt cx="0" cy="0"/>
        </a:xfrm>
      </p:grpSpPr>
      <p:sp>
        <p:nvSpPr>
          <p:cNvPr id="1048823" name="文本占位符 143361"/>
          <p:cNvSpPr/>
          <p:nvPr>
            <p:ph type="body" sz="full" idx="1"/>
          </p:nvPr>
        </p:nvSpPr>
        <p:spPr>
          <a:xfrm rot="0">
            <a:off x="1182687" y="1230312"/>
            <a:ext cx="7772400" cy="4935537"/>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buNone/>
            </a:pPr>
            <a:r>
              <a:rPr altLang="zh-CN" b="1" sz="2000" lang="en-US">
                <a:solidFill>
                  <a:srgbClr val="490092"/>
                </a:solidFill>
                <a:latin typeface="Times New Roman" pitchFamily="18" charset="0"/>
              </a:rPr>
              <a:t>&gt;&gt;a([1 2 3 5 5 3 2 1])  </a:t>
            </a:r>
          </a:p>
          <a:p>
            <a:pPr eaLnBrk="1" hangingPunct="1" latinLnBrk="1" lvl="2">
              <a:buNone/>
            </a:pPr>
            <a:r>
              <a:rPr altLang="zh-CN" b="1" sz="2000" lang="fr-FR">
                <a:solidFill>
                  <a:srgbClr val="490092"/>
                </a:solidFill>
                <a:latin typeface="Times New Roman" pitchFamily="18" charset="0"/>
              </a:rPr>
              <a:t>ans =</a:t>
            </a:r>
          </a:p>
          <a:p>
            <a:pPr eaLnBrk="1" hangingPunct="1" latinLnBrk="1" lvl="2">
              <a:buNone/>
            </a:pPr>
            <a:r>
              <a:rPr altLang="zh-CN" b="1" sz="2000" lang="fr-FR">
                <a:solidFill>
                  <a:srgbClr val="490092"/>
                </a:solidFill>
                <a:latin typeface="Times New Roman" pitchFamily="18" charset="0"/>
              </a:rPr>
              <a:t>    1.0000    3.2500    5.5000   10.0000   10.0000    5.5000    3.2500    1.0000</a:t>
            </a:r>
          </a:p>
          <a:p>
            <a:pPr eaLnBrk="1" hangingPunct="1" latinLnBrk="1" lvl="2">
              <a:buFont typeface="Wingdings" pitchFamily="2" charset="2"/>
              <a:buChar char="%"/>
            </a:pPr>
            <a:r>
              <a:rPr altLang="en-US" b="1" sz="2000" lang="zh-CN">
                <a:solidFill>
                  <a:schemeClr val="hlink"/>
                </a:solidFill>
                <a:latin typeface="Times New Roman" pitchFamily="18" charset="0"/>
                <a:ea typeface="楷体_GB2312" pitchFamily="0" charset="1"/>
              </a:rPr>
              <a:t>数组元素可以被任意重复访问，构成长度大于原数组的新数组。</a:t>
            </a:r>
          </a:p>
          <a:p>
            <a:pPr eaLnBrk="1" hangingPunct="1" latinLnBrk="1" lvl="1">
              <a:buNone/>
            </a:pPr>
            <a:r>
              <a:rPr altLang="zh-CN" b="1" sz="2000" lang="en-US">
                <a:solidFill>
                  <a:srgbClr val="490092"/>
                </a:solidFill>
                <a:latin typeface="Times New Roman" pitchFamily="18" charset="0"/>
                <a:ea typeface="楷体_GB2312" pitchFamily="0" charset="1"/>
              </a:rPr>
              <a:t>&gt;&gt;a(6)</a:t>
            </a:r>
          </a:p>
          <a:p>
            <a:pPr eaLnBrk="1" hangingPunct="1" latinLnBrk="1" lvl="2">
              <a:buNone/>
            </a:pPr>
            <a:r>
              <a:rPr altLang="zh-CN" b="1" sz="2000" lang="en-US">
                <a:solidFill>
                  <a:srgbClr val="490092"/>
                </a:solidFill>
                <a:latin typeface="Times New Roman" pitchFamily="18" charset="0"/>
              </a:rPr>
              <a:t>??? Index exceeds matrix dimensions.</a:t>
            </a:r>
          </a:p>
          <a:p>
            <a:pPr eaLnBrk="1" hangingPunct="1" latinLnBrk="1" lvl="2">
              <a:buClr>
                <a:schemeClr val="hlink"/>
              </a:buClr>
              <a:buFont typeface="Wingdings" pitchFamily="2" charset="2"/>
              <a:buChar char="M"/>
            </a:pPr>
            <a:r>
              <a:rPr altLang="en-US" b="1" sz="2000" lang="zh-CN">
                <a:solidFill>
                  <a:schemeClr val="hlink"/>
                </a:solidFill>
                <a:latin typeface="Times New Roman" pitchFamily="18" charset="0"/>
                <a:ea typeface="楷体_GB2312" pitchFamily="0" charset="1"/>
              </a:rPr>
              <a:t>下标值超出了数组的维数，导致错误</a:t>
            </a:r>
          </a:p>
          <a:p>
            <a:pPr eaLnBrk="1" hangingPunct="1" latinLnBrk="1" lvl="1">
              <a:buNone/>
            </a:pPr>
            <a:r>
              <a:rPr altLang="zh-CN" b="1" sz="2000" lang="en-US">
                <a:solidFill>
                  <a:srgbClr val="490092"/>
                </a:solidFill>
                <a:latin typeface="Times New Roman" pitchFamily="18" charset="0"/>
              </a:rPr>
              <a:t>&gt;&gt;a(2.1)</a:t>
            </a:r>
          </a:p>
          <a:p>
            <a:pPr eaLnBrk="1" hangingPunct="1" latinLnBrk="1" lvl="2">
              <a:buNone/>
            </a:pPr>
            <a:r>
              <a:rPr altLang="zh-CN" b="1" sz="2000" lang="en-US">
                <a:solidFill>
                  <a:srgbClr val="490092"/>
                </a:solidFill>
                <a:latin typeface="Times New Roman" pitchFamily="18" charset="0"/>
              </a:rPr>
              <a:t>??? Subscript indices must either be real positive integers or logicals.</a:t>
            </a:r>
          </a:p>
          <a:p>
            <a:pPr eaLnBrk="1" hangingPunct="1" latinLnBrk="1" lvl="2">
              <a:buClr>
                <a:schemeClr val="hlink"/>
              </a:buClr>
              <a:buFont typeface="Wingdings" pitchFamily="2" charset="2"/>
              <a:buChar char="M"/>
            </a:pPr>
            <a:r>
              <a:rPr altLang="en-US" b="1" sz="2000" lang="zh-CN">
                <a:solidFill>
                  <a:schemeClr val="hlink"/>
                </a:solidFill>
                <a:latin typeface="Times New Roman" pitchFamily="18" charset="0"/>
                <a:ea typeface="楷体_GB2312" pitchFamily="0" charset="1"/>
              </a:rPr>
              <a:t>下标值只能取正整数或逻辑值</a:t>
            </a:r>
          </a:p>
        </p:txBody>
      </p:sp>
      <p:sp>
        <p:nvSpPr>
          <p:cNvPr id="1048824" name="标题 143362"/>
          <p:cNvSpPr/>
          <p:nvPr>
            <p:ph type="title" sz="full" idx="0"/>
          </p:nvPr>
        </p:nvSpPr>
        <p:spPr>
          <a:xfrm rot="0">
            <a:off x="1350962" y="296862"/>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3600" lang="en-US">
                <a:latin typeface="Times New Roman" pitchFamily="18" charset="0"/>
                <a:ea typeface="华文楷体" pitchFamily="2" charset="-122"/>
              </a:rPr>
              <a:t>4</a:t>
            </a:r>
            <a:r>
              <a:rPr altLang="en-US" b="1" sz="3600" lang="zh-CN">
                <a:latin typeface="Times New Roman" pitchFamily="18" charset="0"/>
                <a:ea typeface="华文楷体" pitchFamily="2" charset="-122"/>
              </a:rPr>
              <a:t>、数组元素的标识与寻访 （续）</a:t>
            </a:r>
          </a:p>
        </p:txBody>
      </p:sp>
      <p:sp>
        <p:nvSpPr>
          <p:cNvPr id="1048825"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826"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827"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31</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823">
                                            <p:txEl>
                                              <p:charRg st="0" end="25"/>
                                            </p:txEl>
                                          </p:spTgt>
                                        </p:tgtEl>
                                        <p:attrNameLst>
                                          <p:attrName>style.visibility</p:attrName>
                                        </p:attrNameLst>
                                      </p:cBhvr>
                                      <p:to>
                                        <p:strVal val="visible"/>
                                      </p:to>
                                    </p:set>
                                    <p:animEffect transition="in" filter="blinds(horizontal)">
                                      <p:cBhvr>
                                        <p:cTn dur="500" id="7"/>
                                        <p:tgtEl>
                                          <p:spTgt spid="1048823">
                                            <p:txEl>
                                              <p:charRg st="0" end="25"/>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8823">
                                            <p:txEl>
                                              <p:charRg st="25" end="31"/>
                                            </p:txEl>
                                          </p:spTgt>
                                        </p:tgtEl>
                                        <p:attrNameLst>
                                          <p:attrName>style.visibility</p:attrName>
                                        </p:attrNameLst>
                                      </p:cBhvr>
                                      <p:to>
                                        <p:strVal val="visible"/>
                                      </p:to>
                                    </p:set>
                                    <p:animEffect transition="in" filter="blinds(horizontal)">
                                      <p:cBhvr>
                                        <p:cTn dur="500" id="12"/>
                                        <p:tgtEl>
                                          <p:spTgt spid="1048823">
                                            <p:txEl>
                                              <p:charRg st="25" end="31"/>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8823">
                                            <p:txEl>
                                              <p:charRg st="31" end="112"/>
                                            </p:txEl>
                                          </p:spTgt>
                                        </p:tgtEl>
                                        <p:attrNameLst>
                                          <p:attrName>style.visibility</p:attrName>
                                        </p:attrNameLst>
                                      </p:cBhvr>
                                      <p:to>
                                        <p:strVal val="visible"/>
                                      </p:to>
                                    </p:set>
                                    <p:animEffect transition="in" filter="blinds(horizontal)">
                                      <p:cBhvr>
                                        <p:cTn dur="500" id="15"/>
                                        <p:tgtEl>
                                          <p:spTgt spid="1048823">
                                            <p:txEl>
                                              <p:charRg st="31" end="112"/>
                                            </p:txEl>
                                          </p:spTgt>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3" presetSubtype="10">
                                  <p:stCondLst>
                                    <p:cond delay="0"/>
                                  </p:stCondLst>
                                  <p:childTnLst>
                                    <p:set>
                                      <p:cBhvr>
                                        <p:cTn dur="1" fill="hold" id="19">
                                          <p:stCondLst>
                                            <p:cond delay="0"/>
                                          </p:stCondLst>
                                        </p:cTn>
                                        <p:tgtEl>
                                          <p:spTgt spid="1048823">
                                            <p:txEl>
                                              <p:charRg st="112" end="141"/>
                                            </p:txEl>
                                          </p:spTgt>
                                        </p:tgtEl>
                                        <p:attrNameLst>
                                          <p:attrName>style.visibility</p:attrName>
                                        </p:attrNameLst>
                                      </p:cBhvr>
                                      <p:to>
                                        <p:strVal val="visible"/>
                                      </p:to>
                                    </p:set>
                                    <p:animEffect transition="in" filter="blinds(horizontal)">
                                      <p:cBhvr>
                                        <p:cTn dur="500" id="20"/>
                                        <p:tgtEl>
                                          <p:spTgt spid="1048823">
                                            <p:txEl>
                                              <p:charRg st="112" end="141"/>
                                            </p:txEl>
                                          </p:spTgt>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3" presetSubtype="10">
                                  <p:stCondLst>
                                    <p:cond delay="0"/>
                                  </p:stCondLst>
                                  <p:childTnLst>
                                    <p:set>
                                      <p:cBhvr>
                                        <p:cTn dur="1" fill="hold" id="24">
                                          <p:stCondLst>
                                            <p:cond delay="0"/>
                                          </p:stCondLst>
                                        </p:cTn>
                                        <p:tgtEl>
                                          <p:spTgt spid="1048823">
                                            <p:txEl>
                                              <p:charRg st="141" end="148"/>
                                            </p:txEl>
                                          </p:spTgt>
                                        </p:tgtEl>
                                        <p:attrNameLst>
                                          <p:attrName>style.visibility</p:attrName>
                                        </p:attrNameLst>
                                      </p:cBhvr>
                                      <p:to>
                                        <p:strVal val="visible"/>
                                      </p:to>
                                    </p:set>
                                    <p:animEffect transition="in" filter="blinds(horizontal)">
                                      <p:cBhvr>
                                        <p:cTn dur="500" id="25"/>
                                        <p:tgtEl>
                                          <p:spTgt spid="1048823">
                                            <p:txEl>
                                              <p:charRg st="141" end="148"/>
                                            </p:txEl>
                                          </p:spTgt>
                                        </p:tgtEl>
                                      </p:cBhvr>
                                    </p:animEffect>
                                  </p:childTnLst>
                                </p:cTn>
                              </p:par>
                            </p:childTnLst>
                          </p:cTn>
                        </p:par>
                      </p:childTnLst>
                    </p:cTn>
                  </p:par>
                  <p:par>
                    <p:cTn fill="hold" id="26" nodeType="clickPar">
                      <p:stCondLst>
                        <p:cond delay="indefinite"/>
                      </p:stCondLst>
                      <p:childTnLst>
                        <p:par>
                          <p:cTn fill="hold" id="27" nodeType="withGroup">
                            <p:stCondLst>
                              <p:cond delay="0"/>
                            </p:stCondLst>
                            <p:childTnLst>
                              <p:par>
                                <p:cTn fill="hold" id="28" nodeType="clickEffect" presetClass="entr" presetID="3" presetSubtype="10">
                                  <p:stCondLst>
                                    <p:cond delay="0"/>
                                  </p:stCondLst>
                                  <p:childTnLst>
                                    <p:set>
                                      <p:cBhvr>
                                        <p:cTn dur="1" fill="hold" id="29">
                                          <p:stCondLst>
                                            <p:cond delay="0"/>
                                          </p:stCondLst>
                                        </p:cTn>
                                        <p:tgtEl>
                                          <p:spTgt spid="1048823">
                                            <p:txEl>
                                              <p:charRg st="148" end="185"/>
                                            </p:txEl>
                                          </p:spTgt>
                                        </p:tgtEl>
                                        <p:attrNameLst>
                                          <p:attrName>style.visibility</p:attrName>
                                        </p:attrNameLst>
                                      </p:cBhvr>
                                      <p:to>
                                        <p:strVal val="visible"/>
                                      </p:to>
                                    </p:set>
                                    <p:animEffect transition="in" filter="blinds(horizontal)">
                                      <p:cBhvr>
                                        <p:cTn dur="500" id="30"/>
                                        <p:tgtEl>
                                          <p:spTgt spid="1048823">
                                            <p:txEl>
                                              <p:charRg st="148" end="185"/>
                                            </p:txEl>
                                          </p:spTgt>
                                        </p:tgtEl>
                                      </p:cBhvr>
                                    </p:animEffect>
                                  </p:childTnLst>
                                </p:cTn>
                              </p:par>
                            </p:childTnLst>
                          </p:cTn>
                        </p:par>
                      </p:childTnLst>
                    </p:cTn>
                  </p:par>
                  <p:par>
                    <p:cTn fill="hold" id="31" nodeType="clickPar">
                      <p:stCondLst>
                        <p:cond delay="indefinite"/>
                      </p:stCondLst>
                      <p:childTnLst>
                        <p:par>
                          <p:cTn fill="hold" id="32" nodeType="withGroup">
                            <p:stCondLst>
                              <p:cond delay="0"/>
                            </p:stCondLst>
                            <p:childTnLst>
                              <p:par>
                                <p:cTn fill="hold" id="33" nodeType="clickEffect" presetClass="entr" presetID="3" presetSubtype="10">
                                  <p:stCondLst>
                                    <p:cond delay="0"/>
                                  </p:stCondLst>
                                  <p:childTnLst>
                                    <p:set>
                                      <p:cBhvr>
                                        <p:cTn dur="1" fill="hold" id="34">
                                          <p:stCondLst>
                                            <p:cond delay="0"/>
                                          </p:stCondLst>
                                        </p:cTn>
                                        <p:tgtEl>
                                          <p:spTgt spid="1048823">
                                            <p:txEl>
                                              <p:charRg st="185" end="202"/>
                                            </p:txEl>
                                          </p:spTgt>
                                        </p:tgtEl>
                                        <p:attrNameLst>
                                          <p:attrName>style.visibility</p:attrName>
                                        </p:attrNameLst>
                                      </p:cBhvr>
                                      <p:to>
                                        <p:strVal val="visible"/>
                                      </p:to>
                                    </p:set>
                                    <p:animEffect transition="in" filter="blinds(horizontal)">
                                      <p:cBhvr>
                                        <p:cTn dur="500" id="35"/>
                                        <p:tgtEl>
                                          <p:spTgt spid="1048823">
                                            <p:txEl>
                                              <p:charRg st="185" end="202"/>
                                            </p:txEl>
                                          </p:spTgt>
                                        </p:tgtEl>
                                      </p:cBhvr>
                                    </p:animEffect>
                                  </p:childTnLst>
                                </p:cTn>
                              </p:par>
                            </p:childTnLst>
                          </p:cTn>
                        </p:par>
                      </p:childTnLst>
                    </p:cTn>
                  </p:par>
                  <p:par>
                    <p:cTn fill="hold" id="36" nodeType="clickPar">
                      <p:stCondLst>
                        <p:cond delay="indefinite"/>
                      </p:stCondLst>
                      <p:childTnLst>
                        <p:par>
                          <p:cTn fill="hold" id="37" nodeType="withGroup">
                            <p:stCondLst>
                              <p:cond delay="0"/>
                            </p:stCondLst>
                            <p:childTnLst>
                              <p:par>
                                <p:cTn fill="hold" id="38" nodeType="clickEffect" presetClass="entr" presetID="3" presetSubtype="10">
                                  <p:stCondLst>
                                    <p:cond delay="0"/>
                                  </p:stCondLst>
                                  <p:childTnLst>
                                    <p:set>
                                      <p:cBhvr>
                                        <p:cTn dur="1" fill="hold" id="39">
                                          <p:stCondLst>
                                            <p:cond delay="0"/>
                                          </p:stCondLst>
                                        </p:cTn>
                                        <p:tgtEl>
                                          <p:spTgt spid="1048823">
                                            <p:txEl>
                                              <p:charRg st="202" end="211"/>
                                            </p:txEl>
                                          </p:spTgt>
                                        </p:tgtEl>
                                        <p:attrNameLst>
                                          <p:attrName>style.visibility</p:attrName>
                                        </p:attrNameLst>
                                      </p:cBhvr>
                                      <p:to>
                                        <p:strVal val="visible"/>
                                      </p:to>
                                    </p:set>
                                    <p:animEffect transition="in" filter="blinds(horizontal)">
                                      <p:cBhvr>
                                        <p:cTn dur="500" id="40"/>
                                        <p:tgtEl>
                                          <p:spTgt spid="1048823">
                                            <p:txEl>
                                              <p:charRg st="202" end="211"/>
                                            </p:txEl>
                                          </p:spTgt>
                                        </p:tgtEl>
                                      </p:cBhvr>
                                    </p:animEffect>
                                  </p:childTnLst>
                                </p:cTn>
                              </p:par>
                            </p:childTnLst>
                          </p:cTn>
                        </p:par>
                      </p:childTnLst>
                    </p:cTn>
                  </p:par>
                  <p:par>
                    <p:cTn fill="hold" id="41" nodeType="clickPar">
                      <p:stCondLst>
                        <p:cond delay="indefinite"/>
                      </p:stCondLst>
                      <p:childTnLst>
                        <p:par>
                          <p:cTn fill="hold" id="42" nodeType="withGroup">
                            <p:stCondLst>
                              <p:cond delay="0"/>
                            </p:stCondLst>
                            <p:childTnLst>
                              <p:par>
                                <p:cTn fill="hold" id="43" nodeType="clickEffect" presetClass="entr" presetID="3" presetSubtype="10">
                                  <p:stCondLst>
                                    <p:cond delay="0"/>
                                  </p:stCondLst>
                                  <p:childTnLst>
                                    <p:set>
                                      <p:cBhvr>
                                        <p:cTn dur="1" fill="hold" id="44">
                                          <p:stCondLst>
                                            <p:cond delay="0"/>
                                          </p:stCondLst>
                                        </p:cTn>
                                        <p:tgtEl>
                                          <p:spTgt spid="1048823">
                                            <p:txEl>
                                              <p:charRg st="211" end="284"/>
                                            </p:txEl>
                                          </p:spTgt>
                                        </p:tgtEl>
                                        <p:attrNameLst>
                                          <p:attrName>style.visibility</p:attrName>
                                        </p:attrNameLst>
                                      </p:cBhvr>
                                      <p:to>
                                        <p:strVal val="visible"/>
                                      </p:to>
                                    </p:set>
                                    <p:animEffect transition="in" filter="blinds(horizontal)">
                                      <p:cBhvr>
                                        <p:cTn dur="500" id="45"/>
                                        <p:tgtEl>
                                          <p:spTgt spid="1048823">
                                            <p:txEl>
                                              <p:charRg st="211" end="284"/>
                                            </p:txEl>
                                          </p:spTgt>
                                        </p:tgtEl>
                                      </p:cBhvr>
                                    </p:animEffect>
                                  </p:childTnLst>
                                </p:cTn>
                              </p:par>
                            </p:childTnLst>
                          </p:cTn>
                        </p:par>
                      </p:childTnLst>
                    </p:cTn>
                  </p:par>
                  <p:par>
                    <p:cTn fill="hold" id="46" nodeType="clickPar">
                      <p:stCondLst>
                        <p:cond delay="indefinite"/>
                      </p:stCondLst>
                      <p:childTnLst>
                        <p:par>
                          <p:cTn fill="hold" id="47" nodeType="withGroup">
                            <p:stCondLst>
                              <p:cond delay="0"/>
                            </p:stCondLst>
                            <p:childTnLst>
                              <p:par>
                                <p:cTn fill="hold" id="48" nodeType="clickEffect" presetClass="entr" presetID="3" presetSubtype="10">
                                  <p:stCondLst>
                                    <p:cond delay="0"/>
                                  </p:stCondLst>
                                  <p:childTnLst>
                                    <p:set>
                                      <p:cBhvr>
                                        <p:cTn dur="1" fill="hold" id="49">
                                          <p:stCondLst>
                                            <p:cond delay="0"/>
                                          </p:stCondLst>
                                        </p:cTn>
                                        <p:tgtEl>
                                          <p:spTgt spid="1048823">
                                            <p:txEl>
                                              <p:charRg st="284" end="298"/>
                                            </p:txEl>
                                          </p:spTgt>
                                        </p:tgtEl>
                                        <p:attrNameLst>
                                          <p:attrName>style.visibility</p:attrName>
                                        </p:attrNameLst>
                                      </p:cBhvr>
                                      <p:to>
                                        <p:strVal val="visible"/>
                                      </p:to>
                                    </p:set>
                                    <p:animEffect transition="in" filter="blinds(horizontal)">
                                      <p:cBhvr>
                                        <p:cTn dur="500" id="50"/>
                                        <p:tgtEl>
                                          <p:spTgt spid="1048823">
                                            <p:txEl>
                                              <p:charRg st="284" end="2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258" name=""/>
        <p:cNvGrpSpPr/>
        <p:nvPr/>
      </p:nvGrpSpPr>
      <p:grpSpPr>
        <a:xfrm rot="0">
          <a:off x="0" y="0"/>
          <a:ext cx="0" cy="0"/>
          <a:chOff x="0" y="0"/>
          <a:chExt cx="0" cy="0"/>
        </a:xfrm>
      </p:grpSpPr>
      <p:sp>
        <p:nvSpPr>
          <p:cNvPr id="1048828" name="标题 144385"/>
          <p:cNvSpPr/>
          <p:nvPr>
            <p:ph type="title" sz="full" idx="0"/>
          </p:nvPr>
        </p:nvSpPr>
        <p:spPr>
          <a:xfrm rot="0">
            <a:off x="1150937" y="296862"/>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3600" lang="en-US">
                <a:solidFill>
                  <a:srgbClr val="4D009A"/>
                </a:solidFill>
                <a:latin typeface="华文楷体" pitchFamily="2" charset="-122"/>
                <a:ea typeface="华文楷体" pitchFamily="2" charset="-122"/>
              </a:rPr>
              <a:t>4</a:t>
            </a:r>
            <a:r>
              <a:rPr altLang="en-US" b="1" sz="3600" lang="zh-CN">
                <a:solidFill>
                  <a:srgbClr val="4D009A"/>
                </a:solidFill>
                <a:latin typeface="华文楷体" pitchFamily="2" charset="-122"/>
                <a:ea typeface="华文楷体" pitchFamily="2" charset="-122"/>
              </a:rPr>
              <a:t>、数组元素的标识与寻访 （续）</a:t>
            </a:r>
          </a:p>
        </p:txBody>
      </p:sp>
      <p:sp>
        <p:nvSpPr>
          <p:cNvPr id="1048829" name="文本占位符 144386"/>
          <p:cNvSpPr/>
          <p:nvPr>
            <p:ph type="body" sz="full" idx="1"/>
          </p:nvPr>
        </p:nvSpPr>
        <p:spPr>
          <a:xfrm rot="0">
            <a:off x="1182687" y="1449387"/>
            <a:ext cx="7350125" cy="468312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buNone/>
            </a:pPr>
            <a:r>
              <a:rPr altLang="zh-CN" b="1" sz="2400" lang="en-US">
                <a:solidFill>
                  <a:srgbClr val="490092"/>
                </a:solidFill>
                <a:latin typeface="Times New Roman" pitchFamily="18" charset="0"/>
                <a:ea typeface="华文楷体" pitchFamily="2" charset="-122"/>
              </a:rPr>
              <a:t>&gt;&gt;a(3)=0           </a:t>
            </a:r>
            <a:r>
              <a:rPr altLang="en-US" b="1" sz="2400" lang="zh-CN">
                <a:solidFill>
                  <a:srgbClr val="008000"/>
                </a:solidFill>
                <a:latin typeface="Times New Roman" pitchFamily="18" charset="0"/>
                <a:ea typeface="华文楷体" pitchFamily="2" charset="-122"/>
              </a:rPr>
              <a:t>%修改数组</a:t>
            </a:r>
            <a:r>
              <a:rPr altLang="zh-CN" b="1" sz="2400" lang="en-US">
                <a:solidFill>
                  <a:srgbClr val="008000"/>
                </a:solidFill>
                <a:latin typeface="Times New Roman" pitchFamily="18" charset="0"/>
                <a:ea typeface="华文楷体" pitchFamily="2" charset="-122"/>
              </a:rPr>
              <a:t>a</a:t>
            </a:r>
            <a:r>
              <a:rPr altLang="en-US" b="1" sz="2400" lang="zh-CN">
                <a:solidFill>
                  <a:srgbClr val="008000"/>
                </a:solidFill>
                <a:latin typeface="Times New Roman" pitchFamily="18" charset="0"/>
                <a:ea typeface="华文楷体" pitchFamily="2" charset="-122"/>
              </a:rPr>
              <a:t>的第</a:t>
            </a:r>
            <a:r>
              <a:rPr altLang="zh-CN" b="1" sz="2400" lang="en-US">
                <a:solidFill>
                  <a:srgbClr val="008000"/>
                </a:solidFill>
                <a:latin typeface="Times New Roman" pitchFamily="18" charset="0"/>
                <a:ea typeface="华文楷体" pitchFamily="2" charset="-122"/>
              </a:rPr>
              <a:t>3</a:t>
            </a:r>
            <a:r>
              <a:rPr altLang="en-US" b="1" sz="2400" lang="zh-CN">
                <a:solidFill>
                  <a:srgbClr val="008000"/>
                </a:solidFill>
                <a:latin typeface="Times New Roman" pitchFamily="18" charset="0"/>
                <a:ea typeface="华文楷体" pitchFamily="2" charset="-122"/>
              </a:rPr>
              <a:t>元素值为</a:t>
            </a:r>
            <a:r>
              <a:rPr altLang="zh-CN" b="1" sz="2400" lang="en-US">
                <a:solidFill>
                  <a:srgbClr val="008000"/>
                </a:solidFill>
                <a:latin typeface="Times New Roman" pitchFamily="18" charset="0"/>
                <a:ea typeface="华文楷体" pitchFamily="2" charset="-122"/>
              </a:rPr>
              <a:t>0</a:t>
            </a:r>
          </a:p>
          <a:p>
            <a:pPr eaLnBrk="1" hangingPunct="1" latinLnBrk="1" lvl="2">
              <a:buNone/>
            </a:pPr>
            <a:r>
              <a:rPr altLang="zh-CN" b="1" lang="pt-BR">
                <a:solidFill>
                  <a:srgbClr val="490092"/>
                </a:solidFill>
                <a:latin typeface="Times New Roman" pitchFamily="18" charset="0"/>
                <a:ea typeface="华文楷体" pitchFamily="2" charset="-122"/>
              </a:rPr>
              <a:t>a =</a:t>
            </a:r>
          </a:p>
          <a:p>
            <a:pPr eaLnBrk="1" hangingPunct="1" latinLnBrk="1" lvl="2">
              <a:buNone/>
            </a:pPr>
            <a:r>
              <a:rPr altLang="zh-CN" b="1" lang="pt-BR">
                <a:solidFill>
                  <a:srgbClr val="490092"/>
                </a:solidFill>
                <a:latin typeface="Times New Roman" pitchFamily="18" charset="0"/>
                <a:ea typeface="华文楷体" pitchFamily="2" charset="-122"/>
              </a:rPr>
              <a:t>    1.0000    3.2500    0    7.7500   10.0000</a:t>
            </a:r>
          </a:p>
          <a:p>
            <a:pPr eaLnBrk="1" hangingPunct="1" latinLnBrk="1" lvl="1">
              <a:buNone/>
            </a:pPr>
            <a:r>
              <a:rPr altLang="zh-CN" b="1" sz="2400" lang="en-US">
                <a:solidFill>
                  <a:srgbClr val="490092"/>
                </a:solidFill>
                <a:latin typeface="Times New Roman" pitchFamily="18" charset="0"/>
                <a:ea typeface="华文楷体" pitchFamily="2" charset="-122"/>
              </a:rPr>
              <a:t>&gt;&gt;a([2 5])=[1 1]</a:t>
            </a:r>
          </a:p>
          <a:p>
            <a:pPr eaLnBrk="1" hangingPunct="1" latinLnBrk="1" lvl="2">
              <a:buNone/>
            </a:pPr>
            <a:r>
              <a:rPr altLang="zh-CN" b="1" lang="pt-BR">
                <a:solidFill>
                  <a:srgbClr val="490092"/>
                </a:solidFill>
                <a:latin typeface="Times New Roman" pitchFamily="18" charset="0"/>
                <a:ea typeface="华文楷体" pitchFamily="2" charset="-122"/>
              </a:rPr>
              <a:t>a =</a:t>
            </a:r>
          </a:p>
          <a:p>
            <a:pPr eaLnBrk="1" hangingPunct="1" latinLnBrk="1" lvl="2">
              <a:buNone/>
            </a:pPr>
            <a:r>
              <a:rPr altLang="zh-CN" b="1" lang="pt-BR">
                <a:solidFill>
                  <a:srgbClr val="490092"/>
                </a:solidFill>
                <a:latin typeface="Times New Roman" pitchFamily="18" charset="0"/>
                <a:ea typeface="华文楷体" pitchFamily="2" charset="-122"/>
              </a:rPr>
              <a:t>    1.0000    1.0000    0    7.7500   1.0000</a:t>
            </a:r>
          </a:p>
          <a:p>
            <a:pPr eaLnBrk="1" hangingPunct="1" latinLnBrk="1" lvl="2">
              <a:spcBef>
                <a:spcPct val="50000"/>
              </a:spcBef>
            </a:pPr>
            <a:r>
              <a:rPr altLang="pt-BR" b="1" lang="zh-CN">
                <a:solidFill>
                  <a:schemeClr val="hlink"/>
                </a:solidFill>
                <a:latin typeface="Times New Roman" pitchFamily="18" charset="0"/>
                <a:ea typeface="华文楷体" pitchFamily="2" charset="-122"/>
              </a:rPr>
              <a:t>可以修改指定数组元素的值</a:t>
            </a:r>
          </a:p>
          <a:p>
            <a:pPr eaLnBrk="1" hangingPunct="1" latinLnBrk="1" lvl="2"/>
            <a:r>
              <a:rPr altLang="zh-CN" b="1" lang="pt-BR">
                <a:solidFill>
                  <a:schemeClr val="hlink"/>
                </a:solidFill>
                <a:latin typeface="Times New Roman" pitchFamily="18" charset="0"/>
                <a:ea typeface="华文楷体" pitchFamily="2" charset="-122"/>
              </a:rPr>
              <a:t>一次可以修改多个数组元素的值</a:t>
            </a:r>
          </a:p>
          <a:p>
            <a:pPr eaLnBrk="1" hangingPunct="1" latinLnBrk="1" lvl="2"/>
            <a:r>
              <a:rPr altLang="pt-BR" b="1" lang="zh-CN">
                <a:solidFill>
                  <a:schemeClr val="hlink"/>
                </a:solidFill>
                <a:latin typeface="Times New Roman" pitchFamily="18" charset="0"/>
                <a:ea typeface="华文楷体" pitchFamily="2" charset="-122"/>
              </a:rPr>
              <a:t>要修改的数组元素的个数应与送入数组的元素个数相同</a:t>
            </a:r>
          </a:p>
          <a:p>
            <a:pPr eaLnBrk="1" hangingPunct="1" latinLnBrk="1" lvl="1">
              <a:buNone/>
            </a:pPr>
            <a:endParaRPr altLang="zh-CN" b="1" lang="en-US">
              <a:solidFill>
                <a:schemeClr val="hlink"/>
              </a:solidFill>
              <a:latin typeface="Times New Roman" pitchFamily="18" charset="0"/>
              <a:ea typeface="华文楷体" pitchFamily="2" charset="-122"/>
            </a:endParaRPr>
          </a:p>
        </p:txBody>
      </p:sp>
      <p:sp>
        <p:nvSpPr>
          <p:cNvPr id="1048830"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831"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832"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32</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829">
                                            <p:txEl>
                                              <p:charRg st="0" end="34"/>
                                            </p:txEl>
                                          </p:spTgt>
                                        </p:tgtEl>
                                        <p:attrNameLst>
                                          <p:attrName>style.visibility</p:attrName>
                                        </p:attrNameLst>
                                      </p:cBhvr>
                                      <p:to>
                                        <p:strVal val="visible"/>
                                      </p:to>
                                    </p:set>
                                    <p:animEffect transition="in" filter="blinds(horizontal)">
                                      <p:cBhvr>
                                        <p:cTn dur="500" id="7"/>
                                        <p:tgtEl>
                                          <p:spTgt spid="1048829">
                                            <p:txEl>
                                              <p:charRg st="0" end="34"/>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8829">
                                            <p:txEl>
                                              <p:charRg st="34" end="38"/>
                                            </p:txEl>
                                          </p:spTgt>
                                        </p:tgtEl>
                                        <p:attrNameLst>
                                          <p:attrName>style.visibility</p:attrName>
                                        </p:attrNameLst>
                                      </p:cBhvr>
                                      <p:to>
                                        <p:strVal val="visible"/>
                                      </p:to>
                                    </p:set>
                                    <p:animEffect transition="in" filter="blinds(horizontal)">
                                      <p:cBhvr>
                                        <p:cTn dur="500" id="12"/>
                                        <p:tgtEl>
                                          <p:spTgt spid="1048829">
                                            <p:txEl>
                                              <p:charRg st="34" end="38"/>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8829">
                                            <p:txEl>
                                              <p:charRg st="38" end="84"/>
                                            </p:txEl>
                                          </p:spTgt>
                                        </p:tgtEl>
                                        <p:attrNameLst>
                                          <p:attrName>style.visibility</p:attrName>
                                        </p:attrNameLst>
                                      </p:cBhvr>
                                      <p:to>
                                        <p:strVal val="visible"/>
                                      </p:to>
                                    </p:set>
                                    <p:animEffect transition="in" filter="blinds(horizontal)">
                                      <p:cBhvr>
                                        <p:cTn dur="500" id="15"/>
                                        <p:tgtEl>
                                          <p:spTgt spid="1048829">
                                            <p:txEl>
                                              <p:charRg st="38" end="84"/>
                                            </p:txEl>
                                          </p:spTgt>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3" presetSubtype="10">
                                  <p:stCondLst>
                                    <p:cond delay="0"/>
                                  </p:stCondLst>
                                  <p:childTnLst>
                                    <p:set>
                                      <p:cBhvr>
                                        <p:cTn dur="1" fill="hold" id="19">
                                          <p:stCondLst>
                                            <p:cond delay="0"/>
                                          </p:stCondLst>
                                        </p:cTn>
                                        <p:tgtEl>
                                          <p:spTgt spid="1048829">
                                            <p:txEl>
                                              <p:charRg st="84" end="101"/>
                                            </p:txEl>
                                          </p:spTgt>
                                        </p:tgtEl>
                                        <p:attrNameLst>
                                          <p:attrName>style.visibility</p:attrName>
                                        </p:attrNameLst>
                                      </p:cBhvr>
                                      <p:to>
                                        <p:strVal val="visible"/>
                                      </p:to>
                                    </p:set>
                                    <p:animEffect transition="in" filter="blinds(horizontal)">
                                      <p:cBhvr>
                                        <p:cTn dur="500" id="20"/>
                                        <p:tgtEl>
                                          <p:spTgt spid="1048829">
                                            <p:txEl>
                                              <p:charRg st="84" end="101"/>
                                            </p:txEl>
                                          </p:spTgt>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3" presetSubtype="10">
                                  <p:stCondLst>
                                    <p:cond delay="0"/>
                                  </p:stCondLst>
                                  <p:childTnLst>
                                    <p:set>
                                      <p:cBhvr>
                                        <p:cTn dur="1" fill="hold" id="24">
                                          <p:stCondLst>
                                            <p:cond delay="0"/>
                                          </p:stCondLst>
                                        </p:cTn>
                                        <p:tgtEl>
                                          <p:spTgt spid="1048829">
                                            <p:txEl>
                                              <p:charRg st="101" end="105"/>
                                            </p:txEl>
                                          </p:spTgt>
                                        </p:tgtEl>
                                        <p:attrNameLst>
                                          <p:attrName>style.visibility</p:attrName>
                                        </p:attrNameLst>
                                      </p:cBhvr>
                                      <p:to>
                                        <p:strVal val="visible"/>
                                      </p:to>
                                    </p:set>
                                    <p:animEffect transition="in" filter="blinds(horizontal)">
                                      <p:cBhvr>
                                        <p:cTn dur="500" id="25"/>
                                        <p:tgtEl>
                                          <p:spTgt spid="1048829">
                                            <p:txEl>
                                              <p:charRg st="101" end="105"/>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8829">
                                            <p:txEl>
                                              <p:charRg st="105" end="150"/>
                                            </p:txEl>
                                          </p:spTgt>
                                        </p:tgtEl>
                                        <p:attrNameLst>
                                          <p:attrName>style.visibility</p:attrName>
                                        </p:attrNameLst>
                                      </p:cBhvr>
                                      <p:to>
                                        <p:strVal val="visible"/>
                                      </p:to>
                                    </p:set>
                                    <p:animEffect transition="in" filter="blinds(horizontal)">
                                      <p:cBhvr>
                                        <p:cTn dur="500" id="28"/>
                                        <p:tgtEl>
                                          <p:spTgt spid="1048829">
                                            <p:txEl>
                                              <p:charRg st="105" end="150"/>
                                            </p:txEl>
                                          </p:spTgt>
                                        </p:tgtEl>
                                      </p:cBhvr>
                                    </p:animEffect>
                                  </p:childTnLst>
                                </p:cTn>
                              </p:par>
                            </p:childTnLst>
                          </p:cTn>
                        </p:par>
                      </p:childTnLst>
                    </p:cTn>
                  </p:par>
                  <p:par>
                    <p:cTn fill="hold" id="29" nodeType="clickPar">
                      <p:stCondLst>
                        <p:cond delay="indefinite"/>
                      </p:stCondLst>
                      <p:childTnLst>
                        <p:par>
                          <p:cTn fill="hold" id="30" nodeType="withGroup">
                            <p:stCondLst>
                              <p:cond delay="0"/>
                            </p:stCondLst>
                            <p:childTnLst>
                              <p:par>
                                <p:cTn fill="hold" id="31" nodeType="clickEffect" presetClass="entr" presetID="3" presetSubtype="10">
                                  <p:stCondLst>
                                    <p:cond delay="0"/>
                                  </p:stCondLst>
                                  <p:childTnLst>
                                    <p:set>
                                      <p:cBhvr>
                                        <p:cTn dur="1" fill="hold" id="32">
                                          <p:stCondLst>
                                            <p:cond delay="0"/>
                                          </p:stCondLst>
                                        </p:cTn>
                                        <p:tgtEl>
                                          <p:spTgt spid="1048829">
                                            <p:txEl>
                                              <p:charRg st="150" end="163"/>
                                            </p:txEl>
                                          </p:spTgt>
                                        </p:tgtEl>
                                        <p:attrNameLst>
                                          <p:attrName>style.visibility</p:attrName>
                                        </p:attrNameLst>
                                      </p:cBhvr>
                                      <p:to>
                                        <p:strVal val="visible"/>
                                      </p:to>
                                    </p:set>
                                    <p:animEffect transition="in" filter="blinds(horizontal)">
                                      <p:cBhvr>
                                        <p:cTn dur="500" id="33"/>
                                        <p:tgtEl>
                                          <p:spTgt spid="1048829">
                                            <p:txEl>
                                              <p:charRg st="150" end="163"/>
                                            </p:txEl>
                                          </p:spTgt>
                                        </p:tgtEl>
                                      </p:cBhvr>
                                    </p:animEffect>
                                  </p:childTnLst>
                                </p:cTn>
                              </p:par>
                            </p:childTnLst>
                          </p:cTn>
                        </p:par>
                      </p:childTnLst>
                    </p:cTn>
                  </p:par>
                  <p:par>
                    <p:cTn fill="hold" id="34" nodeType="clickPar">
                      <p:stCondLst>
                        <p:cond delay="indefinite"/>
                      </p:stCondLst>
                      <p:childTnLst>
                        <p:par>
                          <p:cTn fill="hold" id="35" nodeType="withGroup">
                            <p:stCondLst>
                              <p:cond delay="0"/>
                            </p:stCondLst>
                            <p:childTnLst>
                              <p:par>
                                <p:cTn fill="hold" id="36" nodeType="clickEffect" presetClass="entr" presetID="3" presetSubtype="10">
                                  <p:stCondLst>
                                    <p:cond delay="0"/>
                                  </p:stCondLst>
                                  <p:childTnLst>
                                    <p:set>
                                      <p:cBhvr>
                                        <p:cTn dur="1" fill="hold" id="37">
                                          <p:stCondLst>
                                            <p:cond delay="0"/>
                                          </p:stCondLst>
                                        </p:cTn>
                                        <p:tgtEl>
                                          <p:spTgt spid="1048829">
                                            <p:txEl>
                                              <p:charRg st="163" end="178"/>
                                            </p:txEl>
                                          </p:spTgt>
                                        </p:tgtEl>
                                        <p:attrNameLst>
                                          <p:attrName>style.visibility</p:attrName>
                                        </p:attrNameLst>
                                      </p:cBhvr>
                                      <p:to>
                                        <p:strVal val="visible"/>
                                      </p:to>
                                    </p:set>
                                    <p:animEffect transition="in" filter="blinds(horizontal)">
                                      <p:cBhvr>
                                        <p:cTn dur="500" id="38"/>
                                        <p:tgtEl>
                                          <p:spTgt spid="1048829">
                                            <p:txEl>
                                              <p:charRg st="163" end="178"/>
                                            </p:txEl>
                                          </p:spTgt>
                                        </p:tgtEl>
                                      </p:cBhvr>
                                    </p:animEffect>
                                  </p:childTnLst>
                                </p:cTn>
                              </p:par>
                            </p:childTnLst>
                          </p:cTn>
                        </p:par>
                      </p:childTnLst>
                    </p:cTn>
                  </p:par>
                  <p:par>
                    <p:cTn fill="hold" id="39" nodeType="clickPar">
                      <p:stCondLst>
                        <p:cond delay="indefinite"/>
                      </p:stCondLst>
                      <p:childTnLst>
                        <p:par>
                          <p:cTn fill="hold" id="40" nodeType="withGroup">
                            <p:stCondLst>
                              <p:cond delay="0"/>
                            </p:stCondLst>
                            <p:childTnLst>
                              <p:par>
                                <p:cTn fill="hold" id="41" nodeType="clickEffect" presetClass="entr" presetID="3" presetSubtype="10">
                                  <p:stCondLst>
                                    <p:cond delay="0"/>
                                  </p:stCondLst>
                                  <p:childTnLst>
                                    <p:set>
                                      <p:cBhvr>
                                        <p:cTn dur="1" fill="hold" id="42">
                                          <p:stCondLst>
                                            <p:cond delay="0"/>
                                          </p:stCondLst>
                                        </p:cTn>
                                        <p:tgtEl>
                                          <p:spTgt spid="1048829">
                                            <p:txEl>
                                              <p:charRg st="178" end="203"/>
                                            </p:txEl>
                                          </p:spTgt>
                                        </p:tgtEl>
                                        <p:attrNameLst>
                                          <p:attrName>style.visibility</p:attrName>
                                        </p:attrNameLst>
                                      </p:cBhvr>
                                      <p:to>
                                        <p:strVal val="visible"/>
                                      </p:to>
                                    </p:set>
                                    <p:animEffect transition="in" filter="blinds(horizontal)">
                                      <p:cBhvr>
                                        <p:cTn dur="500" id="43"/>
                                        <p:tgtEl>
                                          <p:spTgt spid="1048829">
                                            <p:txEl>
                                              <p:charRg st="178" end="2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259" name=""/>
        <p:cNvGrpSpPr/>
        <p:nvPr/>
      </p:nvGrpSpPr>
      <p:grpSpPr>
        <a:xfrm rot="0">
          <a:off x="0" y="0"/>
          <a:ext cx="0" cy="0"/>
          <a:chOff x="0" y="0"/>
          <a:chExt cx="0" cy="0"/>
        </a:xfrm>
      </p:grpSpPr>
      <p:sp>
        <p:nvSpPr>
          <p:cNvPr id="1048833" name="标题 145409"/>
          <p:cNvSpPr/>
          <p:nvPr>
            <p:ph type="title" sz="full" idx="0"/>
          </p:nvPr>
        </p:nvSpPr>
        <p:spPr>
          <a:xfrm rot="0">
            <a:off x="1350962" y="296862"/>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3600" lang="en-US">
                <a:solidFill>
                  <a:srgbClr val="4D009A"/>
                </a:solidFill>
                <a:latin typeface="Times New Roman" pitchFamily="18" charset="0"/>
                <a:ea typeface="华文楷体" pitchFamily="2" charset="-122"/>
              </a:rPr>
              <a:t>4</a:t>
            </a:r>
            <a:r>
              <a:rPr altLang="en-US" b="1" sz="3600" lang="zh-CN">
                <a:solidFill>
                  <a:srgbClr val="4D009A"/>
                </a:solidFill>
                <a:latin typeface="Times New Roman" pitchFamily="18" charset="0"/>
                <a:ea typeface="华文楷体" pitchFamily="2" charset="-122"/>
              </a:rPr>
              <a:t>、数组元素的标识与寻访 （续）</a:t>
            </a:r>
          </a:p>
        </p:txBody>
      </p:sp>
      <p:sp>
        <p:nvSpPr>
          <p:cNvPr id="1048834" name="文本占位符 145410"/>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buNone/>
            </a:pPr>
            <a:r>
              <a:rPr altLang="en-US" b="1" sz="2000" lang="zh-CN">
                <a:solidFill>
                  <a:srgbClr val="0000FF"/>
                </a:solidFill>
                <a:latin typeface="Times New Roman" pitchFamily="18" charset="0"/>
                <a:ea typeface="华文楷体" pitchFamily="2" charset="-122"/>
              </a:rPr>
              <a:t>【例</a:t>
            </a:r>
            <a:r>
              <a:rPr altLang="zh-CN" b="1" sz="2000" lang="en-US">
                <a:solidFill>
                  <a:srgbClr val="0000FF"/>
                </a:solidFill>
                <a:latin typeface="Times New Roman" pitchFamily="18" charset="0"/>
                <a:ea typeface="华文楷体" pitchFamily="2" charset="-122"/>
              </a:rPr>
              <a:t>4-3</a:t>
            </a:r>
            <a:r>
              <a:rPr altLang="en-US" b="1" sz="2000" lang="zh-CN">
                <a:solidFill>
                  <a:srgbClr val="0000FF"/>
                </a:solidFill>
                <a:latin typeface="Times New Roman" pitchFamily="18" charset="0"/>
                <a:ea typeface="华文楷体" pitchFamily="2" charset="-122"/>
              </a:rPr>
              <a:t>】</a:t>
            </a:r>
            <a:r>
              <a:rPr altLang="zh-CN" b="1" sz="2000" lang="en-US">
                <a:solidFill>
                  <a:srgbClr val="490092"/>
                </a:solidFill>
                <a:latin typeface="Times New Roman" pitchFamily="18" charset="0"/>
                <a:ea typeface="华文楷体" pitchFamily="2" charset="-122"/>
              </a:rPr>
              <a:t>二维数组元素与子数组的寻访与赋值</a:t>
            </a:r>
          </a:p>
          <a:p>
            <a:pPr eaLnBrk="1" hangingPunct="1" latinLnBrk="1" lvl="1">
              <a:buNone/>
            </a:pPr>
            <a:r>
              <a:rPr altLang="zh-CN" b="1" sz="2000" lang="en-US">
                <a:solidFill>
                  <a:srgbClr val="490092"/>
                </a:solidFill>
                <a:latin typeface="Times New Roman" pitchFamily="18" charset="0"/>
                <a:ea typeface="华文楷体" pitchFamily="2" charset="-122"/>
              </a:rPr>
              <a:t>&gt;&gt;a_2=zeros(2, 4) </a:t>
            </a:r>
            <a:r>
              <a:rPr altLang="en-US" b="1" sz="2000" lang="zh-CN">
                <a:solidFill>
                  <a:srgbClr val="008000"/>
                </a:solidFill>
                <a:latin typeface="Times New Roman" pitchFamily="18" charset="0"/>
                <a:ea typeface="华文楷体" pitchFamily="2" charset="-122"/>
              </a:rPr>
              <a:t>%创建</a:t>
            </a:r>
            <a:r>
              <a:rPr altLang="zh-CN" b="1" sz="2000" lang="en-US">
                <a:solidFill>
                  <a:srgbClr val="008000"/>
                </a:solidFill>
                <a:latin typeface="Times New Roman" pitchFamily="18" charset="0"/>
                <a:ea typeface="华文楷体" pitchFamily="2" charset="-122"/>
              </a:rPr>
              <a:t>2x4</a:t>
            </a:r>
            <a:r>
              <a:rPr altLang="en-US" b="1" sz="2000" lang="zh-CN">
                <a:solidFill>
                  <a:srgbClr val="008000"/>
                </a:solidFill>
                <a:latin typeface="Times New Roman" pitchFamily="18" charset="0"/>
                <a:ea typeface="华文楷体" pitchFamily="2" charset="-122"/>
              </a:rPr>
              <a:t>的全</a:t>
            </a:r>
            <a:r>
              <a:rPr altLang="zh-CN" b="1" sz="2000" lang="en-US">
                <a:solidFill>
                  <a:srgbClr val="008000"/>
                </a:solidFill>
                <a:latin typeface="Times New Roman" pitchFamily="18" charset="0"/>
                <a:ea typeface="华文楷体" pitchFamily="2" charset="-122"/>
              </a:rPr>
              <a:t>0</a:t>
            </a:r>
            <a:r>
              <a:rPr altLang="en-US" b="1" sz="2000" lang="zh-CN">
                <a:solidFill>
                  <a:srgbClr val="008000"/>
                </a:solidFill>
                <a:latin typeface="Times New Roman" pitchFamily="18" charset="0"/>
                <a:ea typeface="华文楷体" pitchFamily="2" charset="-122"/>
              </a:rPr>
              <a:t>数组</a:t>
            </a:r>
          </a:p>
          <a:p>
            <a:pPr eaLnBrk="1" hangingPunct="1" latinLnBrk="1" lvl="2">
              <a:buNone/>
            </a:pPr>
            <a:r>
              <a:rPr altLang="zh-CN" b="1" sz="2000" lang="pt-BR">
                <a:solidFill>
                  <a:srgbClr val="490092"/>
                </a:solidFill>
                <a:latin typeface="Times New Roman" pitchFamily="18" charset="0"/>
                <a:ea typeface="华文楷体" pitchFamily="2" charset="-122"/>
              </a:rPr>
              <a:t>a_2 =</a:t>
            </a:r>
          </a:p>
          <a:p>
            <a:pPr eaLnBrk="1" hangingPunct="1" latinLnBrk="1" lvl="2">
              <a:buNone/>
            </a:pPr>
            <a:r>
              <a:rPr altLang="zh-CN" b="1" sz="2000" lang="pt-BR">
                <a:solidFill>
                  <a:srgbClr val="490092"/>
                </a:solidFill>
                <a:latin typeface="Times New Roman" pitchFamily="18" charset="0"/>
                <a:ea typeface="华文楷体" pitchFamily="2" charset="-122"/>
              </a:rPr>
              <a:t>     0     0     0     0</a:t>
            </a:r>
          </a:p>
          <a:p>
            <a:pPr eaLnBrk="1" hangingPunct="1" latinLnBrk="1" lvl="2">
              <a:buNone/>
            </a:pPr>
            <a:r>
              <a:rPr altLang="zh-CN" b="1" sz="2000" lang="pt-BR">
                <a:solidFill>
                  <a:srgbClr val="490092"/>
                </a:solidFill>
                <a:latin typeface="Times New Roman" pitchFamily="18" charset="0"/>
                <a:ea typeface="华文楷体" pitchFamily="2" charset="-122"/>
              </a:rPr>
              <a:t>     0     0     0     0</a:t>
            </a:r>
          </a:p>
          <a:p>
            <a:pPr eaLnBrk="1" hangingPunct="1" latinLnBrk="1" lvl="1">
              <a:buNone/>
            </a:pPr>
            <a:r>
              <a:rPr altLang="zh-CN" b="1" sz="2000" lang="pt-BR">
                <a:solidFill>
                  <a:srgbClr val="490092"/>
                </a:solidFill>
                <a:latin typeface="Times New Roman" pitchFamily="18" charset="0"/>
                <a:ea typeface="华文楷体" pitchFamily="2" charset="-122"/>
              </a:rPr>
              <a:t>&gt;&gt;a_2(:)=1:8</a:t>
            </a:r>
          </a:p>
          <a:p>
            <a:pPr eaLnBrk="1" hangingPunct="1" latinLnBrk="1" lvl="2">
              <a:buNone/>
            </a:pPr>
            <a:r>
              <a:rPr altLang="zh-CN" b="1" sz="2000" lang="pt-BR">
                <a:solidFill>
                  <a:srgbClr val="490092"/>
                </a:solidFill>
                <a:latin typeface="Times New Roman" pitchFamily="18" charset="0"/>
                <a:ea typeface="华文楷体" pitchFamily="2" charset="-122"/>
              </a:rPr>
              <a:t>a_2 =</a:t>
            </a:r>
          </a:p>
          <a:p>
            <a:pPr eaLnBrk="1" hangingPunct="1" latinLnBrk="1" lvl="2">
              <a:buNone/>
            </a:pPr>
            <a:r>
              <a:rPr altLang="zh-CN" b="1" sz="2000" lang="pt-BR">
                <a:solidFill>
                  <a:srgbClr val="490092"/>
                </a:solidFill>
                <a:latin typeface="Times New Roman" pitchFamily="18" charset="0"/>
                <a:ea typeface="华文楷体" pitchFamily="2" charset="-122"/>
              </a:rPr>
              <a:t>     1     3     5     7</a:t>
            </a:r>
          </a:p>
          <a:p>
            <a:pPr eaLnBrk="1" hangingPunct="1" latinLnBrk="1" lvl="2">
              <a:buNone/>
            </a:pPr>
            <a:r>
              <a:rPr altLang="zh-CN" b="1" sz="2000" lang="pt-BR">
                <a:solidFill>
                  <a:srgbClr val="490092"/>
                </a:solidFill>
                <a:latin typeface="Times New Roman" pitchFamily="18" charset="0"/>
                <a:ea typeface="华文楷体" pitchFamily="2" charset="-122"/>
              </a:rPr>
              <a:t>     2     4     6     8            </a:t>
            </a:r>
          </a:p>
          <a:p>
            <a:pPr eaLnBrk="1" hangingPunct="1" latinLnBrk="1" lvl="1">
              <a:buNone/>
            </a:pPr>
            <a:r>
              <a:rPr altLang="zh-CN" b="1" sz="2000" lang="pt-BR">
                <a:solidFill>
                  <a:srgbClr val="490092"/>
                </a:solidFill>
                <a:latin typeface="Times New Roman" pitchFamily="18" charset="0"/>
                <a:ea typeface="华文楷体" pitchFamily="2" charset="-122"/>
              </a:rPr>
              <a:t>&gt;&gt;a_2([2 5 8])    </a:t>
            </a:r>
            <a:r>
              <a:rPr altLang="pt-BR" b="1" sz="2000" lang="zh-CN">
                <a:solidFill>
                  <a:srgbClr val="008000"/>
                </a:solidFill>
                <a:latin typeface="Times New Roman" pitchFamily="18" charset="0"/>
                <a:ea typeface="华文楷体" pitchFamily="2" charset="-122"/>
              </a:rPr>
              <a:t>%单下标方式寻访多个元素</a:t>
            </a:r>
          </a:p>
          <a:p>
            <a:pPr eaLnBrk="1" hangingPunct="1" latinLnBrk="1" lvl="2">
              <a:buNone/>
            </a:pPr>
            <a:r>
              <a:rPr altLang="zh-CN" b="1" sz="2000" lang="en-US">
                <a:solidFill>
                  <a:srgbClr val="490092"/>
                </a:solidFill>
                <a:latin typeface="Times New Roman" pitchFamily="18" charset="0"/>
                <a:ea typeface="华文楷体" pitchFamily="2" charset="-122"/>
              </a:rPr>
              <a:t>ans =</a:t>
            </a:r>
          </a:p>
          <a:p>
            <a:pPr eaLnBrk="1" hangingPunct="1" latinLnBrk="1" lvl="2">
              <a:buNone/>
            </a:pPr>
            <a:r>
              <a:rPr altLang="zh-CN" b="1" sz="2000" lang="en-US">
                <a:solidFill>
                  <a:srgbClr val="490092"/>
                </a:solidFill>
                <a:latin typeface="Times New Roman" pitchFamily="18" charset="0"/>
                <a:ea typeface="华文楷体" pitchFamily="2" charset="-122"/>
              </a:rPr>
              <a:t>     2     5     8</a:t>
            </a:r>
          </a:p>
        </p:txBody>
      </p:sp>
      <p:sp>
        <p:nvSpPr>
          <p:cNvPr id="1048835" name="文本框 145411"/>
          <p:cNvSpPr txBox="1"/>
          <p:nvPr/>
        </p:nvSpPr>
        <p:spPr>
          <a:xfrm rot="0">
            <a:off x="4643437" y="4005262"/>
            <a:ext cx="3060700" cy="396875"/>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spcBef>
                <a:spcPct val="50000"/>
              </a:spcBef>
              <a:buChar char="%"/>
            </a:pPr>
            <a:r>
              <a:rPr altLang="en-US" b="1" sz="2000" lang="zh-CN">
                <a:solidFill>
                  <a:schemeClr val="hlink"/>
                </a:solidFill>
                <a:ea typeface="华文楷体" pitchFamily="2" charset="-122"/>
              </a:rPr>
              <a:t>注意元素的排列顺序</a:t>
            </a:r>
          </a:p>
        </p:txBody>
      </p:sp>
      <p:sp>
        <p:nvSpPr>
          <p:cNvPr id="1048836"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837"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838"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33</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834">
                                            <p:txEl>
                                              <p:charRg st="0" end="23"/>
                                            </p:txEl>
                                          </p:spTgt>
                                        </p:tgtEl>
                                        <p:attrNameLst>
                                          <p:attrName>style.visibility</p:attrName>
                                        </p:attrNameLst>
                                      </p:cBhvr>
                                      <p:to>
                                        <p:strVal val="visible"/>
                                      </p:to>
                                    </p:set>
                                    <p:animEffect transition="in" filter="blinds(horizontal)">
                                      <p:cBhvr>
                                        <p:cTn dur="500" id="7"/>
                                        <p:tgtEl>
                                          <p:spTgt spid="1048834">
                                            <p:txEl>
                                              <p:charRg st="0" end="23"/>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8834">
                                            <p:txEl>
                                              <p:charRg st="23" end="53"/>
                                            </p:txEl>
                                          </p:spTgt>
                                        </p:tgtEl>
                                        <p:attrNameLst>
                                          <p:attrName>style.visibility</p:attrName>
                                        </p:attrNameLst>
                                      </p:cBhvr>
                                      <p:to>
                                        <p:strVal val="visible"/>
                                      </p:to>
                                    </p:set>
                                    <p:animEffect transition="in" filter="blinds(horizontal)">
                                      <p:cBhvr>
                                        <p:cTn dur="500" id="12"/>
                                        <p:tgtEl>
                                          <p:spTgt spid="1048834">
                                            <p:txEl>
                                              <p:charRg st="23" end="53"/>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8834">
                                            <p:txEl>
                                              <p:charRg st="53" end="59"/>
                                            </p:txEl>
                                          </p:spTgt>
                                        </p:tgtEl>
                                        <p:attrNameLst>
                                          <p:attrName>style.visibility</p:attrName>
                                        </p:attrNameLst>
                                      </p:cBhvr>
                                      <p:to>
                                        <p:strVal val="visible"/>
                                      </p:to>
                                    </p:set>
                                    <p:animEffect transition="in" filter="blinds(horizontal)">
                                      <p:cBhvr>
                                        <p:cTn dur="500" id="17"/>
                                        <p:tgtEl>
                                          <p:spTgt spid="1048834">
                                            <p:txEl>
                                              <p:charRg st="53" end="59"/>
                                            </p:txEl>
                                          </p:spTgt>
                                        </p:tgtEl>
                                      </p:cBhvr>
                                    </p:animEffect>
                                  </p:childTnLst>
                                </p:cTn>
                              </p:par>
                              <p:par>
                                <p:cTn fill="hold" id="18" nodeType="withEffect" presetClass="entr" presetID="3" presetSubtype="10">
                                  <p:stCondLst>
                                    <p:cond delay="0"/>
                                  </p:stCondLst>
                                  <p:childTnLst>
                                    <p:set>
                                      <p:cBhvr>
                                        <p:cTn dur="1" fill="hold" id="19">
                                          <p:stCondLst>
                                            <p:cond delay="0"/>
                                          </p:stCondLst>
                                        </p:cTn>
                                        <p:tgtEl>
                                          <p:spTgt spid="1048834">
                                            <p:txEl>
                                              <p:charRg st="59" end="84"/>
                                            </p:txEl>
                                          </p:spTgt>
                                        </p:tgtEl>
                                        <p:attrNameLst>
                                          <p:attrName>style.visibility</p:attrName>
                                        </p:attrNameLst>
                                      </p:cBhvr>
                                      <p:to>
                                        <p:strVal val="visible"/>
                                      </p:to>
                                    </p:set>
                                    <p:animEffect transition="in" filter="blinds(horizontal)">
                                      <p:cBhvr>
                                        <p:cTn dur="500" id="20"/>
                                        <p:tgtEl>
                                          <p:spTgt spid="1048834">
                                            <p:txEl>
                                              <p:charRg st="59" end="84"/>
                                            </p:txEl>
                                          </p:spTgt>
                                        </p:tgtEl>
                                      </p:cBhvr>
                                    </p:animEffect>
                                  </p:childTnLst>
                                </p:cTn>
                              </p:par>
                              <p:par>
                                <p:cTn fill="hold" id="21" nodeType="withEffect" presetClass="entr" presetID="3" presetSubtype="10">
                                  <p:stCondLst>
                                    <p:cond delay="0"/>
                                  </p:stCondLst>
                                  <p:childTnLst>
                                    <p:set>
                                      <p:cBhvr>
                                        <p:cTn dur="1" fill="hold" id="22">
                                          <p:stCondLst>
                                            <p:cond delay="0"/>
                                          </p:stCondLst>
                                        </p:cTn>
                                        <p:tgtEl>
                                          <p:spTgt spid="1048834">
                                            <p:txEl>
                                              <p:charRg st="84" end="109"/>
                                            </p:txEl>
                                          </p:spTgt>
                                        </p:tgtEl>
                                        <p:attrNameLst>
                                          <p:attrName>style.visibility</p:attrName>
                                        </p:attrNameLst>
                                      </p:cBhvr>
                                      <p:to>
                                        <p:strVal val="visible"/>
                                      </p:to>
                                    </p:set>
                                    <p:animEffect transition="in" filter="blinds(horizontal)">
                                      <p:cBhvr>
                                        <p:cTn dur="500" id="23"/>
                                        <p:tgtEl>
                                          <p:spTgt spid="1048834">
                                            <p:txEl>
                                              <p:charRg st="84" end="109"/>
                                            </p:txEl>
                                          </p:spTgt>
                                        </p:tgtEl>
                                      </p:cBhvr>
                                    </p:animEffect>
                                  </p:childTnLst>
                                </p:cTn>
                              </p:par>
                            </p:childTnLst>
                          </p:cTn>
                        </p:par>
                      </p:childTnLst>
                    </p:cTn>
                  </p:par>
                  <p:par>
                    <p:cTn fill="hold" id="24" nodeType="clickPar">
                      <p:stCondLst>
                        <p:cond delay="indefinite"/>
                      </p:stCondLst>
                      <p:childTnLst>
                        <p:par>
                          <p:cTn fill="hold" id="25" nodeType="withGroup">
                            <p:stCondLst>
                              <p:cond delay="0"/>
                            </p:stCondLst>
                            <p:childTnLst>
                              <p:par>
                                <p:cTn fill="hold" id="26" nodeType="clickEffect" presetClass="entr" presetID="3" presetSubtype="10">
                                  <p:stCondLst>
                                    <p:cond delay="0"/>
                                  </p:stCondLst>
                                  <p:childTnLst>
                                    <p:set>
                                      <p:cBhvr>
                                        <p:cTn dur="1" fill="hold" id="27">
                                          <p:stCondLst>
                                            <p:cond delay="0"/>
                                          </p:stCondLst>
                                        </p:cTn>
                                        <p:tgtEl>
                                          <p:spTgt spid="1048834">
                                            <p:txEl>
                                              <p:charRg st="109" end="122"/>
                                            </p:txEl>
                                          </p:spTgt>
                                        </p:tgtEl>
                                        <p:attrNameLst>
                                          <p:attrName>style.visibility</p:attrName>
                                        </p:attrNameLst>
                                      </p:cBhvr>
                                      <p:to>
                                        <p:strVal val="visible"/>
                                      </p:to>
                                    </p:set>
                                    <p:animEffect transition="in" filter="blinds(horizontal)">
                                      <p:cBhvr>
                                        <p:cTn dur="500" id="28"/>
                                        <p:tgtEl>
                                          <p:spTgt spid="1048834">
                                            <p:txEl>
                                              <p:charRg st="109" end="122"/>
                                            </p:txEl>
                                          </p:spTgt>
                                        </p:tgtEl>
                                      </p:cBhvr>
                                    </p:animEffect>
                                  </p:childTnLst>
                                </p:cTn>
                              </p:par>
                            </p:childTnLst>
                          </p:cTn>
                        </p:par>
                      </p:childTnLst>
                    </p:cTn>
                  </p:par>
                  <p:par>
                    <p:cTn fill="hold" id="29" nodeType="clickPar">
                      <p:stCondLst>
                        <p:cond delay="indefinite"/>
                      </p:stCondLst>
                      <p:childTnLst>
                        <p:par>
                          <p:cTn fill="hold" id="30" nodeType="withGroup">
                            <p:stCondLst>
                              <p:cond delay="0"/>
                            </p:stCondLst>
                            <p:childTnLst>
                              <p:par>
                                <p:cTn fill="hold" id="31" nodeType="clickEffect" presetClass="entr" presetID="3" presetSubtype="10">
                                  <p:stCondLst>
                                    <p:cond delay="0"/>
                                  </p:stCondLst>
                                  <p:childTnLst>
                                    <p:set>
                                      <p:cBhvr>
                                        <p:cTn dur="1" fill="hold" id="32">
                                          <p:stCondLst>
                                            <p:cond delay="0"/>
                                          </p:stCondLst>
                                        </p:cTn>
                                        <p:tgtEl>
                                          <p:spTgt spid="1048834">
                                            <p:txEl>
                                              <p:charRg st="122" end="128"/>
                                            </p:txEl>
                                          </p:spTgt>
                                        </p:tgtEl>
                                        <p:attrNameLst>
                                          <p:attrName>style.visibility</p:attrName>
                                        </p:attrNameLst>
                                      </p:cBhvr>
                                      <p:to>
                                        <p:strVal val="visible"/>
                                      </p:to>
                                    </p:set>
                                    <p:animEffect transition="in" filter="blinds(horizontal)">
                                      <p:cBhvr>
                                        <p:cTn dur="500" id="33"/>
                                        <p:tgtEl>
                                          <p:spTgt spid="1048834">
                                            <p:txEl>
                                              <p:charRg st="122" end="128"/>
                                            </p:txEl>
                                          </p:spTgt>
                                        </p:tgtEl>
                                      </p:cBhvr>
                                    </p:animEffect>
                                  </p:childTnLst>
                                </p:cTn>
                              </p:par>
                              <p:par>
                                <p:cTn fill="hold" id="34" nodeType="withEffect" presetClass="entr" presetID="3" presetSubtype="10">
                                  <p:stCondLst>
                                    <p:cond delay="0"/>
                                  </p:stCondLst>
                                  <p:childTnLst>
                                    <p:set>
                                      <p:cBhvr>
                                        <p:cTn dur="1" fill="hold" id="35">
                                          <p:stCondLst>
                                            <p:cond delay="0"/>
                                          </p:stCondLst>
                                        </p:cTn>
                                        <p:tgtEl>
                                          <p:spTgt spid="1048834">
                                            <p:txEl>
                                              <p:charRg st="128" end="153"/>
                                            </p:txEl>
                                          </p:spTgt>
                                        </p:tgtEl>
                                        <p:attrNameLst>
                                          <p:attrName>style.visibility</p:attrName>
                                        </p:attrNameLst>
                                      </p:cBhvr>
                                      <p:to>
                                        <p:strVal val="visible"/>
                                      </p:to>
                                    </p:set>
                                    <p:animEffect transition="in" filter="blinds(horizontal)">
                                      <p:cBhvr>
                                        <p:cTn dur="500" id="36"/>
                                        <p:tgtEl>
                                          <p:spTgt spid="1048834">
                                            <p:txEl>
                                              <p:charRg st="128" end="153"/>
                                            </p:txEl>
                                          </p:spTgt>
                                        </p:tgtEl>
                                      </p:cBhvr>
                                    </p:animEffect>
                                  </p:childTnLst>
                                </p:cTn>
                              </p:par>
                              <p:par>
                                <p:cTn fill="hold" id="37" nodeType="withEffect" presetClass="entr" presetID="3" presetSubtype="10">
                                  <p:stCondLst>
                                    <p:cond delay="0"/>
                                  </p:stCondLst>
                                  <p:childTnLst>
                                    <p:set>
                                      <p:cBhvr>
                                        <p:cTn dur="1" fill="hold" id="38">
                                          <p:stCondLst>
                                            <p:cond delay="0"/>
                                          </p:stCondLst>
                                        </p:cTn>
                                        <p:tgtEl>
                                          <p:spTgt spid="1048834">
                                            <p:txEl>
                                              <p:charRg st="153" end="190"/>
                                            </p:txEl>
                                          </p:spTgt>
                                        </p:tgtEl>
                                        <p:attrNameLst>
                                          <p:attrName>style.visibility</p:attrName>
                                        </p:attrNameLst>
                                      </p:cBhvr>
                                      <p:to>
                                        <p:strVal val="visible"/>
                                      </p:to>
                                    </p:set>
                                    <p:animEffect transition="in" filter="blinds(horizontal)">
                                      <p:cBhvr>
                                        <p:cTn dur="500" id="39"/>
                                        <p:tgtEl>
                                          <p:spTgt spid="1048834">
                                            <p:txEl>
                                              <p:charRg st="153" end="190"/>
                                            </p:txEl>
                                          </p:spTgt>
                                        </p:tgtEl>
                                      </p:cBhvr>
                                    </p:animEffect>
                                  </p:childTnLst>
                                </p:cTn>
                              </p:par>
                            </p:childTnLst>
                          </p:cTn>
                        </p:par>
                      </p:childTnLst>
                    </p:cTn>
                  </p:par>
                  <p:par>
                    <p:cTn fill="hold" id="40" nodeType="clickPar">
                      <p:stCondLst>
                        <p:cond delay="indefinite"/>
                      </p:stCondLst>
                      <p:childTnLst>
                        <p:par>
                          <p:cTn fill="hold" id="41" nodeType="withGroup">
                            <p:stCondLst>
                              <p:cond delay="0"/>
                            </p:stCondLst>
                            <p:childTnLst>
                              <p:par>
                                <p:cTn fill="hold" grpId="0" id="42" nodeType="clickEffect" presetClass="entr" presetID="3" presetSubtype="10">
                                  <p:stCondLst>
                                    <p:cond delay="0"/>
                                  </p:stCondLst>
                                  <p:childTnLst>
                                    <p:set>
                                      <p:cBhvr>
                                        <p:cTn dur="1" fill="hold" id="43">
                                          <p:stCondLst>
                                            <p:cond delay="0"/>
                                          </p:stCondLst>
                                        </p:cTn>
                                        <p:tgtEl>
                                          <p:spTgt spid="1048835"/>
                                        </p:tgtEl>
                                        <p:attrNameLst>
                                          <p:attrName>style.visibility</p:attrName>
                                        </p:attrNameLst>
                                      </p:cBhvr>
                                      <p:to>
                                        <p:strVal val="visible"/>
                                      </p:to>
                                    </p:set>
                                    <p:animEffect transition="in" filter="blinds(horizontal)">
                                      <p:cBhvr>
                                        <p:cTn dur="500" id="44"/>
                                        <p:tgtEl>
                                          <p:spTgt spid="1048835"/>
                                        </p:tgtEl>
                                      </p:cBhvr>
                                    </p:animEffect>
                                  </p:childTnLst>
                                </p:cTn>
                              </p:par>
                            </p:childTnLst>
                          </p:cTn>
                        </p:par>
                      </p:childTnLst>
                    </p:cTn>
                  </p:par>
                  <p:par>
                    <p:cTn fill="hold" id="45" nodeType="clickPar">
                      <p:stCondLst>
                        <p:cond delay="indefinite"/>
                      </p:stCondLst>
                      <p:childTnLst>
                        <p:par>
                          <p:cTn fill="hold" id="46" nodeType="withGroup">
                            <p:stCondLst>
                              <p:cond delay="0"/>
                            </p:stCondLst>
                            <p:childTnLst>
                              <p:par>
                                <p:cTn fill="hold" id="47" nodeType="clickEffect" presetClass="entr" presetID="3" presetSubtype="10">
                                  <p:stCondLst>
                                    <p:cond delay="0"/>
                                  </p:stCondLst>
                                  <p:childTnLst>
                                    <p:set>
                                      <p:cBhvr>
                                        <p:cTn dur="1" fill="hold" id="48">
                                          <p:stCondLst>
                                            <p:cond delay="0"/>
                                          </p:stCondLst>
                                        </p:cTn>
                                        <p:tgtEl>
                                          <p:spTgt spid="1048834">
                                            <p:txEl>
                                              <p:charRg st="190" end="221"/>
                                            </p:txEl>
                                          </p:spTgt>
                                        </p:tgtEl>
                                        <p:attrNameLst>
                                          <p:attrName>style.visibility</p:attrName>
                                        </p:attrNameLst>
                                      </p:cBhvr>
                                      <p:to>
                                        <p:strVal val="visible"/>
                                      </p:to>
                                    </p:set>
                                    <p:animEffect transition="in" filter="blinds(horizontal)">
                                      <p:cBhvr>
                                        <p:cTn dur="500" id="49"/>
                                        <p:tgtEl>
                                          <p:spTgt spid="1048834">
                                            <p:txEl>
                                              <p:charRg st="190" end="221"/>
                                            </p:txEl>
                                          </p:spTgt>
                                        </p:tgtEl>
                                      </p:cBhvr>
                                    </p:animEffect>
                                  </p:childTnLst>
                                </p:cTn>
                              </p:par>
                            </p:childTnLst>
                          </p:cTn>
                        </p:par>
                      </p:childTnLst>
                    </p:cTn>
                  </p:par>
                  <p:par>
                    <p:cTn fill="hold" id="50" nodeType="clickPar">
                      <p:stCondLst>
                        <p:cond delay="indefinite"/>
                      </p:stCondLst>
                      <p:childTnLst>
                        <p:par>
                          <p:cTn fill="hold" id="51" nodeType="withGroup">
                            <p:stCondLst>
                              <p:cond delay="0"/>
                            </p:stCondLst>
                            <p:childTnLst>
                              <p:par>
                                <p:cTn fill="hold" id="52" nodeType="clickEffect" presetClass="entr" presetID="3" presetSubtype="10">
                                  <p:stCondLst>
                                    <p:cond delay="0"/>
                                  </p:stCondLst>
                                  <p:childTnLst>
                                    <p:set>
                                      <p:cBhvr>
                                        <p:cTn dur="1" fill="hold" id="53">
                                          <p:stCondLst>
                                            <p:cond delay="0"/>
                                          </p:stCondLst>
                                        </p:cTn>
                                        <p:tgtEl>
                                          <p:spTgt spid="1048834">
                                            <p:txEl>
                                              <p:charRg st="221" end="227"/>
                                            </p:txEl>
                                          </p:spTgt>
                                        </p:tgtEl>
                                        <p:attrNameLst>
                                          <p:attrName>style.visibility</p:attrName>
                                        </p:attrNameLst>
                                      </p:cBhvr>
                                      <p:to>
                                        <p:strVal val="visible"/>
                                      </p:to>
                                    </p:set>
                                    <p:animEffect transition="in" filter="blinds(horizontal)">
                                      <p:cBhvr>
                                        <p:cTn dur="500" id="54"/>
                                        <p:tgtEl>
                                          <p:spTgt spid="1048834">
                                            <p:txEl>
                                              <p:charRg st="221" end="227"/>
                                            </p:txEl>
                                          </p:spTgt>
                                        </p:tgtEl>
                                      </p:cBhvr>
                                    </p:animEffect>
                                  </p:childTnLst>
                                </p:cTn>
                              </p:par>
                              <p:par>
                                <p:cTn fill="hold" id="55" nodeType="withEffect" presetClass="entr" presetID="3" presetSubtype="10">
                                  <p:stCondLst>
                                    <p:cond delay="0"/>
                                  </p:stCondLst>
                                  <p:childTnLst>
                                    <p:set>
                                      <p:cBhvr>
                                        <p:cTn dur="1" fill="hold" id="56">
                                          <p:stCondLst>
                                            <p:cond delay="0"/>
                                          </p:stCondLst>
                                        </p:cTn>
                                        <p:tgtEl>
                                          <p:spTgt spid="1048834">
                                            <p:txEl>
                                              <p:charRg st="227" end="246"/>
                                            </p:txEl>
                                          </p:spTgt>
                                        </p:tgtEl>
                                        <p:attrNameLst>
                                          <p:attrName>style.visibility</p:attrName>
                                        </p:attrNameLst>
                                      </p:cBhvr>
                                      <p:to>
                                        <p:strVal val="visible"/>
                                      </p:to>
                                    </p:set>
                                    <p:animEffect transition="in" filter="blinds(horizontal)">
                                      <p:cBhvr>
                                        <p:cTn dur="500" id="57"/>
                                        <p:tgtEl>
                                          <p:spTgt spid="1048834">
                                            <p:txEl>
                                              <p:charRg st="227" end="2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5" grpId="0" uiExpand="0" build="whole"/>
    </p:bldLst>
  </p:timing>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260" name=""/>
        <p:cNvGrpSpPr/>
        <p:nvPr/>
      </p:nvGrpSpPr>
      <p:grpSpPr>
        <a:xfrm rot="0">
          <a:off x="0" y="0"/>
          <a:ext cx="0" cy="0"/>
          <a:chOff x="0" y="0"/>
          <a:chExt cx="0" cy="0"/>
        </a:xfrm>
      </p:grpSpPr>
      <p:sp>
        <p:nvSpPr>
          <p:cNvPr id="1048839" name="标题 146433"/>
          <p:cNvSpPr/>
          <p:nvPr>
            <p:ph type="title" sz="full" idx="0"/>
          </p:nvPr>
        </p:nvSpPr>
        <p:spPr>
          <a:xfrm rot="0">
            <a:off x="1187450"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3600" lang="en-US">
                <a:solidFill>
                  <a:srgbClr val="4D009A"/>
                </a:solidFill>
                <a:latin typeface="Times New Roman" pitchFamily="18" charset="0"/>
                <a:ea typeface="华文楷体" pitchFamily="2" charset="-122"/>
              </a:rPr>
              <a:t>4</a:t>
            </a:r>
            <a:r>
              <a:rPr altLang="en-US" b="1" sz="3600" lang="zh-CN">
                <a:solidFill>
                  <a:srgbClr val="4D009A"/>
                </a:solidFill>
                <a:latin typeface="Times New Roman" pitchFamily="18" charset="0"/>
                <a:ea typeface="华文楷体" pitchFamily="2" charset="-122"/>
              </a:rPr>
              <a:t>、数组元素的标识与寻访 （续）</a:t>
            </a:r>
          </a:p>
        </p:txBody>
      </p:sp>
      <p:sp>
        <p:nvSpPr>
          <p:cNvPr id="1048840" name="文本占位符 146434"/>
          <p:cNvSpPr/>
          <p:nvPr>
            <p:ph type="body" sz="full" idx="1"/>
          </p:nvPr>
        </p:nvSpPr>
        <p:spPr>
          <a:xfrm rot="0">
            <a:off x="1081087" y="1184275"/>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buNone/>
            </a:pPr>
            <a:r>
              <a:rPr altLang="zh-CN" b="1" sz="2000" lang="pt-BR">
                <a:solidFill>
                  <a:srgbClr val="490092"/>
                </a:solidFill>
                <a:latin typeface="Times New Roman" pitchFamily="18" charset="0"/>
                <a:ea typeface="华文楷体" pitchFamily="2" charset="-122"/>
              </a:rPr>
              <a:t>&gt;&gt; a_2([2 5 8]) </a:t>
            </a:r>
            <a:r>
              <a:rPr altLang="zh-CN" b="1" sz="2000" lang="en-US">
                <a:solidFill>
                  <a:srgbClr val="490092"/>
                </a:solidFill>
                <a:latin typeface="Times New Roman" pitchFamily="18" charset="0"/>
                <a:ea typeface="华文楷体" pitchFamily="2" charset="-122"/>
              </a:rPr>
              <a:t>=[10 20 30]</a:t>
            </a:r>
          </a:p>
          <a:p>
            <a:pPr eaLnBrk="1" hangingPunct="1" latinLnBrk="1" lvl="2">
              <a:buNone/>
            </a:pPr>
            <a:r>
              <a:rPr altLang="zh-CN" b="1" sz="2000" lang="pt-BR">
                <a:solidFill>
                  <a:srgbClr val="490092"/>
                </a:solidFill>
                <a:latin typeface="Times New Roman" pitchFamily="18" charset="0"/>
                <a:ea typeface="华文楷体" pitchFamily="2" charset="-122"/>
              </a:rPr>
              <a:t>a_2 =</a:t>
            </a:r>
          </a:p>
          <a:p>
            <a:pPr eaLnBrk="1" hangingPunct="1" latinLnBrk="1" lvl="2">
              <a:buNone/>
            </a:pPr>
            <a:r>
              <a:rPr altLang="zh-CN" b="1" sz="2000" lang="pt-BR">
                <a:solidFill>
                  <a:srgbClr val="490092"/>
                </a:solidFill>
                <a:latin typeface="Times New Roman" pitchFamily="18" charset="0"/>
                <a:ea typeface="华文楷体" pitchFamily="2" charset="-122"/>
              </a:rPr>
              <a:t>     1     3    20     7</a:t>
            </a:r>
          </a:p>
          <a:p>
            <a:pPr eaLnBrk="1" hangingPunct="1" latinLnBrk="1" lvl="2">
              <a:buNone/>
            </a:pPr>
            <a:r>
              <a:rPr altLang="zh-CN" b="1" sz="2000" lang="pt-BR">
                <a:solidFill>
                  <a:srgbClr val="490092"/>
                </a:solidFill>
                <a:latin typeface="Times New Roman" pitchFamily="18" charset="0"/>
                <a:ea typeface="华文楷体" pitchFamily="2" charset="-122"/>
              </a:rPr>
              <a:t>    10     4     6    30</a:t>
            </a:r>
          </a:p>
          <a:p>
            <a:pPr eaLnBrk="1" hangingPunct="1" latinLnBrk="1" lvl="1">
              <a:buNone/>
            </a:pPr>
            <a:r>
              <a:rPr altLang="zh-CN" b="1" sz="2000" lang="pt-BR">
                <a:solidFill>
                  <a:srgbClr val="490092"/>
                </a:solidFill>
                <a:latin typeface="Times New Roman" pitchFamily="18" charset="0"/>
                <a:ea typeface="华文楷体" pitchFamily="2" charset="-122"/>
              </a:rPr>
              <a:t>&gt;&gt;a_2(:,[2 3])=ones(2)  </a:t>
            </a:r>
            <a:r>
              <a:rPr altLang="pt-BR" b="1" sz="2000" lang="zh-CN">
                <a:solidFill>
                  <a:srgbClr val="008000"/>
                </a:solidFill>
                <a:latin typeface="Times New Roman" pitchFamily="18" charset="0"/>
                <a:ea typeface="华文楷体" pitchFamily="2" charset="-122"/>
              </a:rPr>
              <a:t>%双下标方式寻访并修改</a:t>
            </a:r>
          </a:p>
          <a:p>
            <a:pPr eaLnBrk="1" hangingPunct="1" latinLnBrk="1" lvl="2">
              <a:buNone/>
            </a:pPr>
            <a:r>
              <a:rPr altLang="zh-CN" b="1" sz="2000" lang="pt-BR">
                <a:solidFill>
                  <a:srgbClr val="490092"/>
                </a:solidFill>
                <a:latin typeface="Times New Roman" pitchFamily="18" charset="0"/>
                <a:ea typeface="华文楷体" pitchFamily="2" charset="-122"/>
              </a:rPr>
              <a:t>a_2 =</a:t>
            </a:r>
          </a:p>
          <a:p>
            <a:pPr eaLnBrk="1" hangingPunct="1" latinLnBrk="1" lvl="2">
              <a:buNone/>
            </a:pPr>
            <a:r>
              <a:rPr altLang="zh-CN" b="1" sz="2000" lang="pt-BR">
                <a:solidFill>
                  <a:srgbClr val="490092"/>
                </a:solidFill>
                <a:latin typeface="Times New Roman" pitchFamily="18" charset="0"/>
                <a:ea typeface="华文楷体" pitchFamily="2" charset="-122"/>
              </a:rPr>
              <a:t>     1      1     1    7</a:t>
            </a:r>
          </a:p>
          <a:p>
            <a:pPr eaLnBrk="1" hangingPunct="1" latinLnBrk="1" lvl="2">
              <a:buNone/>
            </a:pPr>
            <a:r>
              <a:rPr altLang="zh-CN" b="1" sz="2000" lang="pt-BR">
                <a:solidFill>
                  <a:srgbClr val="490092"/>
                </a:solidFill>
                <a:latin typeface="Times New Roman" pitchFamily="18" charset="0"/>
                <a:ea typeface="华文楷体" pitchFamily="2" charset="-122"/>
              </a:rPr>
              <a:t>    10     1     1    30</a:t>
            </a:r>
          </a:p>
          <a:p>
            <a:pPr eaLnBrk="1" hangingPunct="1" latinLnBrk="1" lvl="1">
              <a:spcBef>
                <a:spcPct val="50000"/>
              </a:spcBef>
              <a:buFont typeface="Wingdings" pitchFamily="2" charset="2"/>
              <a:buChar char="%"/>
            </a:pPr>
            <a:r>
              <a:rPr altLang="en-US" b="1" sz="2000" lang="zh-CN">
                <a:solidFill>
                  <a:srgbClr val="490092"/>
                </a:solidFill>
                <a:latin typeface="Times New Roman" pitchFamily="18" charset="0"/>
                <a:ea typeface="华文楷体" pitchFamily="2" charset="-122"/>
              </a:rPr>
              <a:t>二维数组可以</a:t>
            </a:r>
            <a:r>
              <a:rPr altLang="en-US" b="1" sz="2000" lang="zh-CN">
                <a:solidFill>
                  <a:schemeClr val="hlink"/>
                </a:solidFill>
                <a:latin typeface="Times New Roman" pitchFamily="18" charset="0"/>
                <a:ea typeface="华文楷体" pitchFamily="2" charset="-122"/>
              </a:rPr>
              <a:t>“单下标”</a:t>
            </a:r>
            <a:r>
              <a:rPr altLang="en-US" b="1" sz="2000" lang="zh-CN">
                <a:solidFill>
                  <a:srgbClr val="490092"/>
                </a:solidFill>
                <a:latin typeface="Times New Roman" pitchFamily="18" charset="0"/>
                <a:ea typeface="华文楷体" pitchFamily="2" charset="-122"/>
              </a:rPr>
              <a:t>方式或</a:t>
            </a:r>
            <a:r>
              <a:rPr altLang="en-US" b="1" sz="2000" lang="zh-CN">
                <a:solidFill>
                  <a:schemeClr val="hlink"/>
                </a:solidFill>
                <a:latin typeface="Times New Roman" pitchFamily="18" charset="0"/>
                <a:ea typeface="华文楷体" pitchFamily="2" charset="-122"/>
              </a:rPr>
              <a:t>“全下标”</a:t>
            </a:r>
            <a:r>
              <a:rPr altLang="en-US" b="1" sz="2000" lang="zh-CN">
                <a:solidFill>
                  <a:srgbClr val="490092"/>
                </a:solidFill>
                <a:latin typeface="Times New Roman" pitchFamily="18" charset="0"/>
                <a:ea typeface="华文楷体" pitchFamily="2" charset="-122"/>
              </a:rPr>
              <a:t>方式访问、赋值；</a:t>
            </a:r>
          </a:p>
          <a:p>
            <a:pPr eaLnBrk="1" hangingPunct="1" latinLnBrk="1" lvl="1">
              <a:buFont typeface="Wingdings" pitchFamily="2" charset="2"/>
              <a:buChar char="%"/>
            </a:pPr>
            <a:r>
              <a:rPr altLang="en-US" b="1" sz="2000" lang="zh-CN">
                <a:solidFill>
                  <a:schemeClr val="hlink"/>
                </a:solidFill>
                <a:latin typeface="Times New Roman" pitchFamily="18" charset="0"/>
                <a:ea typeface="华文楷体" pitchFamily="2" charset="-122"/>
              </a:rPr>
              <a:t>“单下标”方式赋值时，</a:t>
            </a:r>
            <a:r>
              <a:rPr altLang="en-US" b="1" sz="2000" lang="zh-CN">
                <a:solidFill>
                  <a:srgbClr val="490092"/>
                </a:solidFill>
                <a:latin typeface="Times New Roman" pitchFamily="18" charset="0"/>
                <a:ea typeface="华文楷体" pitchFamily="2" charset="-122"/>
              </a:rPr>
              <a:t>等号两边涉及的元素个数必须相等；</a:t>
            </a:r>
          </a:p>
          <a:p>
            <a:pPr eaLnBrk="1" hangingPunct="1" latinLnBrk="1" lvl="1">
              <a:buFont typeface="Wingdings" pitchFamily="2" charset="2"/>
              <a:buChar char="%"/>
            </a:pPr>
            <a:r>
              <a:rPr altLang="en-US" b="1" sz="2000" lang="zh-CN">
                <a:solidFill>
                  <a:schemeClr val="hlink"/>
                </a:solidFill>
                <a:latin typeface="Times New Roman" pitchFamily="18" charset="0"/>
                <a:ea typeface="华文楷体" pitchFamily="2" charset="-122"/>
              </a:rPr>
              <a:t>“全下标”方式赋值时，</a:t>
            </a:r>
            <a:r>
              <a:rPr altLang="en-US" b="1" sz="2000" lang="zh-CN">
                <a:solidFill>
                  <a:srgbClr val="490092"/>
                </a:solidFill>
                <a:latin typeface="Times New Roman" pitchFamily="18" charset="0"/>
                <a:ea typeface="华文楷体" pitchFamily="2" charset="-122"/>
              </a:rPr>
              <a:t>等号右边数组的大小必须等于原数组中涉及元素构成的子数组的大小。</a:t>
            </a:r>
          </a:p>
        </p:txBody>
      </p:sp>
      <p:sp>
        <p:nvSpPr>
          <p:cNvPr id="1048841"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842"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843"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34</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840">
                                            <p:txEl>
                                              <p:charRg st="0" end="28"/>
                                            </p:txEl>
                                          </p:spTgt>
                                        </p:tgtEl>
                                        <p:attrNameLst>
                                          <p:attrName>style.visibility</p:attrName>
                                        </p:attrNameLst>
                                      </p:cBhvr>
                                      <p:to>
                                        <p:strVal val="visible"/>
                                      </p:to>
                                    </p:set>
                                    <p:animEffect transition="in" filter="blinds(horizontal)">
                                      <p:cBhvr>
                                        <p:cTn dur="500" id="7"/>
                                        <p:tgtEl>
                                          <p:spTgt spid="1048840">
                                            <p:txEl>
                                              <p:charRg st="0" end="28"/>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8840">
                                            <p:txEl>
                                              <p:charRg st="28" end="34"/>
                                            </p:txEl>
                                          </p:spTgt>
                                        </p:tgtEl>
                                        <p:attrNameLst>
                                          <p:attrName>style.visibility</p:attrName>
                                        </p:attrNameLst>
                                      </p:cBhvr>
                                      <p:to>
                                        <p:strVal val="visible"/>
                                      </p:to>
                                    </p:set>
                                    <p:animEffect transition="in" filter="blinds(horizontal)">
                                      <p:cBhvr>
                                        <p:cTn dur="500" id="12"/>
                                        <p:tgtEl>
                                          <p:spTgt spid="1048840">
                                            <p:txEl>
                                              <p:charRg st="28" end="34"/>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8840">
                                            <p:txEl>
                                              <p:charRg st="34" end="59"/>
                                            </p:txEl>
                                          </p:spTgt>
                                        </p:tgtEl>
                                        <p:attrNameLst>
                                          <p:attrName>style.visibility</p:attrName>
                                        </p:attrNameLst>
                                      </p:cBhvr>
                                      <p:to>
                                        <p:strVal val="visible"/>
                                      </p:to>
                                    </p:set>
                                    <p:animEffect transition="in" filter="blinds(horizontal)">
                                      <p:cBhvr>
                                        <p:cTn dur="500" id="15"/>
                                        <p:tgtEl>
                                          <p:spTgt spid="1048840">
                                            <p:txEl>
                                              <p:charRg st="34" end="59"/>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8840">
                                            <p:txEl>
                                              <p:charRg st="59" end="84"/>
                                            </p:txEl>
                                          </p:spTgt>
                                        </p:tgtEl>
                                        <p:attrNameLst>
                                          <p:attrName>style.visibility</p:attrName>
                                        </p:attrNameLst>
                                      </p:cBhvr>
                                      <p:to>
                                        <p:strVal val="visible"/>
                                      </p:to>
                                    </p:set>
                                    <p:animEffect transition="in" filter="blinds(horizontal)">
                                      <p:cBhvr>
                                        <p:cTn dur="500" id="18"/>
                                        <p:tgtEl>
                                          <p:spTgt spid="1048840">
                                            <p:txEl>
                                              <p:charRg st="59" end="84"/>
                                            </p:txEl>
                                          </p:spTgt>
                                        </p:tgtEl>
                                      </p:cBhvr>
                                    </p:animEffect>
                                  </p:childTnLst>
                                </p:cTn>
                              </p:par>
                            </p:childTnLst>
                          </p:cTn>
                        </p:par>
                      </p:childTnLst>
                    </p:cTn>
                  </p:par>
                  <p:par>
                    <p:cTn fill="hold" id="19" nodeType="clickPar">
                      <p:stCondLst>
                        <p:cond delay="indefinite"/>
                      </p:stCondLst>
                      <p:childTnLst>
                        <p:par>
                          <p:cTn fill="hold" id="20" nodeType="withGroup">
                            <p:stCondLst>
                              <p:cond delay="0"/>
                            </p:stCondLst>
                            <p:childTnLst>
                              <p:par>
                                <p:cTn fill="hold" id="21" nodeType="clickEffect" presetClass="entr" presetID="3" presetSubtype="10">
                                  <p:stCondLst>
                                    <p:cond delay="0"/>
                                  </p:stCondLst>
                                  <p:childTnLst>
                                    <p:set>
                                      <p:cBhvr>
                                        <p:cTn dur="1" fill="hold" id="22">
                                          <p:stCondLst>
                                            <p:cond delay="0"/>
                                          </p:stCondLst>
                                        </p:cTn>
                                        <p:tgtEl>
                                          <p:spTgt spid="1048840">
                                            <p:txEl>
                                              <p:charRg st="84" end="120"/>
                                            </p:txEl>
                                          </p:spTgt>
                                        </p:tgtEl>
                                        <p:attrNameLst>
                                          <p:attrName>style.visibility</p:attrName>
                                        </p:attrNameLst>
                                      </p:cBhvr>
                                      <p:to>
                                        <p:strVal val="visible"/>
                                      </p:to>
                                    </p:set>
                                    <p:animEffect transition="in" filter="blinds(horizontal)">
                                      <p:cBhvr>
                                        <p:cTn dur="500" id="23"/>
                                        <p:tgtEl>
                                          <p:spTgt spid="1048840">
                                            <p:txEl>
                                              <p:charRg st="84" end="120"/>
                                            </p:txEl>
                                          </p:spTgt>
                                        </p:tgtEl>
                                      </p:cBhvr>
                                    </p:animEffect>
                                  </p:childTnLst>
                                </p:cTn>
                              </p:par>
                            </p:childTnLst>
                          </p:cTn>
                        </p:par>
                      </p:childTnLst>
                    </p:cTn>
                  </p:par>
                  <p:par>
                    <p:cTn fill="hold" id="24" nodeType="clickPar">
                      <p:stCondLst>
                        <p:cond delay="indefinite"/>
                      </p:stCondLst>
                      <p:childTnLst>
                        <p:par>
                          <p:cTn fill="hold" id="25" nodeType="withGroup">
                            <p:stCondLst>
                              <p:cond delay="0"/>
                            </p:stCondLst>
                            <p:childTnLst>
                              <p:par>
                                <p:cTn fill="hold" id="26" nodeType="clickEffect" presetClass="entr" presetID="3" presetSubtype="10">
                                  <p:stCondLst>
                                    <p:cond delay="0"/>
                                  </p:stCondLst>
                                  <p:childTnLst>
                                    <p:set>
                                      <p:cBhvr>
                                        <p:cTn dur="1" fill="hold" id="27">
                                          <p:stCondLst>
                                            <p:cond delay="0"/>
                                          </p:stCondLst>
                                        </p:cTn>
                                        <p:tgtEl>
                                          <p:spTgt spid="1048840">
                                            <p:txEl>
                                              <p:charRg st="120" end="126"/>
                                            </p:txEl>
                                          </p:spTgt>
                                        </p:tgtEl>
                                        <p:attrNameLst>
                                          <p:attrName>style.visibility</p:attrName>
                                        </p:attrNameLst>
                                      </p:cBhvr>
                                      <p:to>
                                        <p:strVal val="visible"/>
                                      </p:to>
                                    </p:set>
                                    <p:animEffect transition="in" filter="blinds(horizontal)">
                                      <p:cBhvr>
                                        <p:cTn dur="500" id="28"/>
                                        <p:tgtEl>
                                          <p:spTgt spid="1048840">
                                            <p:txEl>
                                              <p:charRg st="120" end="126"/>
                                            </p:txEl>
                                          </p:spTgt>
                                        </p:tgtEl>
                                      </p:cBhvr>
                                    </p:animEffect>
                                  </p:childTnLst>
                                </p:cTn>
                              </p:par>
                              <p:par>
                                <p:cTn fill="hold" id="29" nodeType="withEffect" presetClass="entr" presetID="3" presetSubtype="10">
                                  <p:stCondLst>
                                    <p:cond delay="0"/>
                                  </p:stCondLst>
                                  <p:childTnLst>
                                    <p:set>
                                      <p:cBhvr>
                                        <p:cTn dur="1" fill="hold" id="30">
                                          <p:stCondLst>
                                            <p:cond delay="0"/>
                                          </p:stCondLst>
                                        </p:cTn>
                                        <p:tgtEl>
                                          <p:spTgt spid="1048840">
                                            <p:txEl>
                                              <p:charRg st="126" end="151"/>
                                            </p:txEl>
                                          </p:spTgt>
                                        </p:tgtEl>
                                        <p:attrNameLst>
                                          <p:attrName>style.visibility</p:attrName>
                                        </p:attrNameLst>
                                      </p:cBhvr>
                                      <p:to>
                                        <p:strVal val="visible"/>
                                      </p:to>
                                    </p:set>
                                    <p:animEffect transition="in" filter="blinds(horizontal)">
                                      <p:cBhvr>
                                        <p:cTn dur="500" id="31"/>
                                        <p:tgtEl>
                                          <p:spTgt spid="1048840">
                                            <p:txEl>
                                              <p:charRg st="126" end="151"/>
                                            </p:txEl>
                                          </p:spTgt>
                                        </p:tgtEl>
                                      </p:cBhvr>
                                    </p:animEffect>
                                  </p:childTnLst>
                                </p:cTn>
                              </p:par>
                              <p:par>
                                <p:cTn fill="hold" id="32" nodeType="withEffect" presetClass="entr" presetID="3" presetSubtype="10">
                                  <p:stCondLst>
                                    <p:cond delay="0"/>
                                  </p:stCondLst>
                                  <p:childTnLst>
                                    <p:set>
                                      <p:cBhvr>
                                        <p:cTn dur="1" fill="hold" id="33">
                                          <p:stCondLst>
                                            <p:cond delay="0"/>
                                          </p:stCondLst>
                                        </p:cTn>
                                        <p:tgtEl>
                                          <p:spTgt spid="1048840">
                                            <p:txEl>
                                              <p:charRg st="151" end="176"/>
                                            </p:txEl>
                                          </p:spTgt>
                                        </p:tgtEl>
                                        <p:attrNameLst>
                                          <p:attrName>style.visibility</p:attrName>
                                        </p:attrNameLst>
                                      </p:cBhvr>
                                      <p:to>
                                        <p:strVal val="visible"/>
                                      </p:to>
                                    </p:set>
                                    <p:animEffect transition="in" filter="blinds(horizontal)">
                                      <p:cBhvr>
                                        <p:cTn dur="500" id="34"/>
                                        <p:tgtEl>
                                          <p:spTgt spid="1048840">
                                            <p:txEl>
                                              <p:charRg st="151" end="176"/>
                                            </p:txEl>
                                          </p:spTgt>
                                        </p:tgtEl>
                                      </p:cBhvr>
                                    </p:animEffect>
                                  </p:childTnLst>
                                </p:cTn>
                              </p:par>
                            </p:childTnLst>
                          </p:cTn>
                        </p:par>
                      </p:childTnLst>
                    </p:cTn>
                  </p:par>
                  <p:par>
                    <p:cTn fill="hold" id="35" nodeType="clickPar">
                      <p:stCondLst>
                        <p:cond delay="indefinite"/>
                      </p:stCondLst>
                      <p:childTnLst>
                        <p:par>
                          <p:cTn fill="hold" id="36" nodeType="withGroup">
                            <p:stCondLst>
                              <p:cond delay="0"/>
                            </p:stCondLst>
                            <p:childTnLst>
                              <p:par>
                                <p:cTn fill="hold" id="37" nodeType="clickEffect" presetClass="entr" presetID="3" presetSubtype="10">
                                  <p:stCondLst>
                                    <p:cond delay="0"/>
                                  </p:stCondLst>
                                  <p:childTnLst>
                                    <p:set>
                                      <p:cBhvr>
                                        <p:cTn dur="1" fill="hold" id="38">
                                          <p:stCondLst>
                                            <p:cond delay="0"/>
                                          </p:stCondLst>
                                        </p:cTn>
                                        <p:tgtEl>
                                          <p:spTgt spid="1048840">
                                            <p:txEl>
                                              <p:charRg st="176" end="204"/>
                                            </p:txEl>
                                          </p:spTgt>
                                        </p:tgtEl>
                                        <p:attrNameLst>
                                          <p:attrName>style.visibility</p:attrName>
                                        </p:attrNameLst>
                                      </p:cBhvr>
                                      <p:to>
                                        <p:strVal val="visible"/>
                                      </p:to>
                                    </p:set>
                                    <p:animEffect transition="in" filter="blinds(horizontal)">
                                      <p:cBhvr>
                                        <p:cTn dur="500" id="39"/>
                                        <p:tgtEl>
                                          <p:spTgt spid="1048840">
                                            <p:txEl>
                                              <p:charRg st="176" end="204"/>
                                            </p:txEl>
                                          </p:spTgt>
                                        </p:tgtEl>
                                      </p:cBhvr>
                                    </p:animEffect>
                                  </p:childTnLst>
                                </p:cTn>
                              </p:par>
                            </p:childTnLst>
                          </p:cTn>
                        </p:par>
                      </p:childTnLst>
                    </p:cTn>
                  </p:par>
                  <p:par>
                    <p:cTn fill="hold" id="40" nodeType="clickPar">
                      <p:stCondLst>
                        <p:cond delay="indefinite"/>
                      </p:stCondLst>
                      <p:childTnLst>
                        <p:par>
                          <p:cTn fill="hold" id="41" nodeType="withGroup">
                            <p:stCondLst>
                              <p:cond delay="0"/>
                            </p:stCondLst>
                            <p:childTnLst>
                              <p:par>
                                <p:cTn fill="hold" id="42" nodeType="clickEffect" presetClass="entr" presetID="3" presetSubtype="10">
                                  <p:stCondLst>
                                    <p:cond delay="0"/>
                                  </p:stCondLst>
                                  <p:childTnLst>
                                    <p:set>
                                      <p:cBhvr>
                                        <p:cTn dur="1" fill="hold" id="43">
                                          <p:stCondLst>
                                            <p:cond delay="0"/>
                                          </p:stCondLst>
                                        </p:cTn>
                                        <p:tgtEl>
                                          <p:spTgt spid="1048840">
                                            <p:txEl>
                                              <p:charRg st="204" end="232"/>
                                            </p:txEl>
                                          </p:spTgt>
                                        </p:tgtEl>
                                        <p:attrNameLst>
                                          <p:attrName>style.visibility</p:attrName>
                                        </p:attrNameLst>
                                      </p:cBhvr>
                                      <p:to>
                                        <p:strVal val="visible"/>
                                      </p:to>
                                    </p:set>
                                    <p:animEffect transition="in" filter="blinds(horizontal)">
                                      <p:cBhvr>
                                        <p:cTn dur="500" id="44"/>
                                        <p:tgtEl>
                                          <p:spTgt spid="1048840">
                                            <p:txEl>
                                              <p:charRg st="204" end="232"/>
                                            </p:txEl>
                                          </p:spTgt>
                                        </p:tgtEl>
                                      </p:cBhvr>
                                    </p:animEffect>
                                  </p:childTnLst>
                                </p:cTn>
                              </p:par>
                            </p:childTnLst>
                          </p:cTn>
                        </p:par>
                      </p:childTnLst>
                    </p:cTn>
                  </p:par>
                  <p:par>
                    <p:cTn fill="hold" id="45" nodeType="clickPar">
                      <p:stCondLst>
                        <p:cond delay="indefinite"/>
                      </p:stCondLst>
                      <p:childTnLst>
                        <p:par>
                          <p:cTn fill="hold" id="46" nodeType="withGroup">
                            <p:stCondLst>
                              <p:cond delay="0"/>
                            </p:stCondLst>
                            <p:childTnLst>
                              <p:par>
                                <p:cTn fill="hold" id="47" nodeType="clickEffect" presetClass="entr" presetID="3" presetSubtype="10">
                                  <p:stCondLst>
                                    <p:cond delay="0"/>
                                  </p:stCondLst>
                                  <p:childTnLst>
                                    <p:set>
                                      <p:cBhvr>
                                        <p:cTn dur="1" fill="hold" id="48">
                                          <p:stCondLst>
                                            <p:cond delay="0"/>
                                          </p:stCondLst>
                                        </p:cTn>
                                        <p:tgtEl>
                                          <p:spTgt spid="1048840">
                                            <p:txEl>
                                              <p:charRg st="232" end="275"/>
                                            </p:txEl>
                                          </p:spTgt>
                                        </p:tgtEl>
                                        <p:attrNameLst>
                                          <p:attrName>style.visibility</p:attrName>
                                        </p:attrNameLst>
                                      </p:cBhvr>
                                      <p:to>
                                        <p:strVal val="visible"/>
                                      </p:to>
                                    </p:set>
                                    <p:animEffect transition="in" filter="blinds(horizontal)">
                                      <p:cBhvr>
                                        <p:cTn dur="500" id="49"/>
                                        <p:tgtEl>
                                          <p:spTgt spid="1048840">
                                            <p:txEl>
                                              <p:charRg st="232" end="2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261" name=""/>
        <p:cNvGrpSpPr/>
        <p:nvPr/>
      </p:nvGrpSpPr>
      <p:grpSpPr>
        <a:xfrm rot="0">
          <a:off x="0" y="0"/>
          <a:ext cx="0" cy="0"/>
          <a:chOff x="0" y="0"/>
          <a:chExt cx="0" cy="0"/>
        </a:xfrm>
      </p:grpSpPr>
      <p:sp>
        <p:nvSpPr>
          <p:cNvPr id="1048844" name="标题 147457"/>
          <p:cNvSpPr/>
          <p:nvPr>
            <p:ph type="title" sz="full" idx="0"/>
          </p:nvPr>
        </p:nvSpPr>
        <p:spPr>
          <a:xfrm rot="0">
            <a:off x="1187450"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4000" lang="en-US">
                <a:solidFill>
                  <a:srgbClr val="4D009A"/>
                </a:solidFill>
                <a:latin typeface="Times New Roman" pitchFamily="18" charset="0"/>
                <a:ea typeface="华文楷体" pitchFamily="2" charset="-122"/>
              </a:rPr>
              <a:t>4</a:t>
            </a:r>
            <a:r>
              <a:rPr altLang="en-US" b="1" sz="4000" lang="zh-CN">
                <a:solidFill>
                  <a:srgbClr val="4D009A"/>
                </a:solidFill>
                <a:latin typeface="Times New Roman" pitchFamily="18" charset="0"/>
                <a:ea typeface="华文楷体" pitchFamily="2" charset="-122"/>
              </a:rPr>
              <a:t>、数组元素的标识与寻访 （续）</a:t>
            </a:r>
          </a:p>
        </p:txBody>
      </p:sp>
      <p:sp>
        <p:nvSpPr>
          <p:cNvPr id="1048845" name="文本占位符 147458"/>
          <p:cNvSpPr/>
          <p:nvPr>
            <p:ph type="body" sz="full" idx="1"/>
          </p:nvPr>
        </p:nvSpPr>
        <p:spPr>
          <a:xfrm rot="0">
            <a:off x="1182687" y="1341437"/>
            <a:ext cx="324485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buNone/>
            </a:pPr>
            <a:r>
              <a:rPr altLang="zh-CN" b="1" sz="2000" lang="en-US">
                <a:solidFill>
                  <a:srgbClr val="490092"/>
                </a:solidFill>
                <a:latin typeface="Times New Roman" pitchFamily="18" charset="0"/>
              </a:rPr>
              <a:t>&gt;&gt;a_2(:,end)</a:t>
            </a:r>
          </a:p>
          <a:p>
            <a:pPr eaLnBrk="1" hangingPunct="1" latinLnBrk="1" lvl="2">
              <a:buNone/>
            </a:pPr>
            <a:r>
              <a:rPr altLang="zh-CN" b="1" sz="2000" lang="en-US">
                <a:solidFill>
                  <a:srgbClr val="490092"/>
                </a:solidFill>
                <a:latin typeface="Times New Roman" pitchFamily="18" charset="0"/>
              </a:rPr>
              <a:t>ans =</a:t>
            </a:r>
          </a:p>
          <a:p>
            <a:pPr eaLnBrk="1" hangingPunct="1" latinLnBrk="1" lvl="2">
              <a:spcBef>
                <a:spcPct val="0"/>
              </a:spcBef>
              <a:buNone/>
            </a:pPr>
            <a:r>
              <a:rPr altLang="zh-CN" b="1" sz="2000" lang="en-US">
                <a:solidFill>
                  <a:srgbClr val="490092"/>
                </a:solidFill>
                <a:latin typeface="Times New Roman" pitchFamily="18" charset="0"/>
              </a:rPr>
              <a:t>     7</a:t>
            </a:r>
          </a:p>
          <a:p>
            <a:pPr eaLnBrk="1" hangingPunct="1" latinLnBrk="1" lvl="2">
              <a:spcBef>
                <a:spcPct val="0"/>
              </a:spcBef>
              <a:buNone/>
            </a:pPr>
            <a:r>
              <a:rPr altLang="zh-CN" b="1" sz="2000" lang="en-US">
                <a:solidFill>
                  <a:srgbClr val="490092"/>
                </a:solidFill>
                <a:latin typeface="Times New Roman" pitchFamily="18" charset="0"/>
              </a:rPr>
              <a:t>    30</a:t>
            </a:r>
          </a:p>
          <a:p>
            <a:pPr eaLnBrk="1" hangingPunct="1" latinLnBrk="1" lvl="1">
              <a:buNone/>
            </a:pPr>
            <a:r>
              <a:rPr altLang="zh-CN" b="1" sz="2000" lang="en-US">
                <a:solidFill>
                  <a:srgbClr val="490092"/>
                </a:solidFill>
                <a:latin typeface="Times New Roman" pitchFamily="18" charset="0"/>
              </a:rPr>
              <a:t>&gt;&gt;a_2(:,end-1)</a:t>
            </a:r>
          </a:p>
          <a:p>
            <a:pPr eaLnBrk="1" hangingPunct="1" latinLnBrk="1" lvl="2">
              <a:spcBef>
                <a:spcPct val="0"/>
              </a:spcBef>
              <a:buNone/>
            </a:pPr>
            <a:r>
              <a:rPr altLang="zh-CN" b="1" sz="2000" lang="en-US">
                <a:solidFill>
                  <a:srgbClr val="490092"/>
                </a:solidFill>
                <a:latin typeface="Times New Roman" pitchFamily="18" charset="0"/>
              </a:rPr>
              <a:t>ans =</a:t>
            </a:r>
          </a:p>
          <a:p>
            <a:pPr eaLnBrk="1" hangingPunct="1" latinLnBrk="1" lvl="2">
              <a:spcBef>
                <a:spcPct val="0"/>
              </a:spcBef>
              <a:buNone/>
            </a:pPr>
            <a:r>
              <a:rPr altLang="zh-CN" b="1" sz="2000" lang="en-US">
                <a:solidFill>
                  <a:srgbClr val="490092"/>
                </a:solidFill>
                <a:latin typeface="Times New Roman" pitchFamily="18" charset="0"/>
              </a:rPr>
              <a:t>     1</a:t>
            </a:r>
          </a:p>
          <a:p>
            <a:pPr eaLnBrk="1" hangingPunct="1" latinLnBrk="1" lvl="2">
              <a:spcBef>
                <a:spcPct val="0"/>
              </a:spcBef>
              <a:buNone/>
            </a:pPr>
            <a:r>
              <a:rPr altLang="zh-CN" b="1" sz="2000" lang="en-US">
                <a:solidFill>
                  <a:srgbClr val="490092"/>
                </a:solidFill>
                <a:latin typeface="Times New Roman" pitchFamily="18" charset="0"/>
              </a:rPr>
              <a:t>     1</a:t>
            </a:r>
          </a:p>
          <a:p>
            <a:pPr eaLnBrk="1" hangingPunct="1" latinLnBrk="1" lvl="1">
              <a:buNone/>
            </a:pPr>
            <a:r>
              <a:rPr altLang="zh-CN" b="1" sz="2000" lang="en-US">
                <a:solidFill>
                  <a:srgbClr val="490092"/>
                </a:solidFill>
                <a:latin typeface="Times New Roman" pitchFamily="18" charset="0"/>
              </a:rPr>
              <a:t>&gt;&gt;a_2(:, end:-1:3)</a:t>
            </a:r>
          </a:p>
          <a:p>
            <a:pPr eaLnBrk="1" hangingPunct="1" latinLnBrk="1" lvl="2">
              <a:buNone/>
            </a:pPr>
            <a:r>
              <a:rPr altLang="zh-CN" b="1" sz="2000" lang="fr-FR">
                <a:solidFill>
                  <a:srgbClr val="490092"/>
                </a:solidFill>
                <a:latin typeface="Times New Roman" pitchFamily="18" charset="0"/>
              </a:rPr>
              <a:t>ans =</a:t>
            </a:r>
          </a:p>
          <a:p>
            <a:pPr eaLnBrk="1" hangingPunct="1" latinLnBrk="1" lvl="2">
              <a:buNone/>
            </a:pPr>
            <a:r>
              <a:rPr altLang="zh-CN" b="1" sz="2000" lang="fr-FR">
                <a:solidFill>
                  <a:srgbClr val="490092"/>
                </a:solidFill>
                <a:latin typeface="Times New Roman" pitchFamily="18" charset="0"/>
              </a:rPr>
              <a:t>     7     1</a:t>
            </a:r>
          </a:p>
          <a:p>
            <a:pPr eaLnBrk="1" hangingPunct="1" latinLnBrk="1" lvl="2">
              <a:buNone/>
            </a:pPr>
            <a:r>
              <a:rPr altLang="zh-CN" b="1" sz="2000" lang="fr-FR">
                <a:solidFill>
                  <a:srgbClr val="490092"/>
                </a:solidFill>
                <a:latin typeface="Times New Roman" pitchFamily="18" charset="0"/>
              </a:rPr>
              <a:t>    30     1</a:t>
            </a:r>
          </a:p>
        </p:txBody>
      </p:sp>
      <p:sp>
        <p:nvSpPr>
          <p:cNvPr id="1048846" name="矩形 147459"/>
          <p:cNvSpPr/>
          <p:nvPr/>
        </p:nvSpPr>
        <p:spPr>
          <a:xfrm rot="0">
            <a:off x="4464050" y="1268412"/>
            <a:ext cx="4103687"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609600" latinLnBrk="1" lvl="1" marL="609600">
              <a:lnSpc>
                <a:spcPct val="90000"/>
              </a:lnSpc>
              <a:buNone/>
            </a:pPr>
            <a:r>
              <a:rPr altLang="zh-CN" b="1" sz="2000" i="1" lang="en-US">
                <a:solidFill>
                  <a:srgbClr val="490092"/>
                </a:solidFill>
                <a:latin typeface="Times New Roman" pitchFamily="18" charset="0"/>
              </a:rPr>
              <a:t>&gt;&gt;a_2(end,:)</a:t>
            </a:r>
          </a:p>
          <a:p>
            <a:pPr eaLnBrk="1" hangingPunct="1" indent="-533400" latinLnBrk="1" lvl="2" marL="990600">
              <a:buNone/>
            </a:pPr>
            <a:r>
              <a:rPr altLang="zh-CN" b="1" sz="2000" i="1" lang="fr-FR">
                <a:solidFill>
                  <a:srgbClr val="490092"/>
                </a:solidFill>
                <a:latin typeface="Times New Roman" pitchFamily="18" charset="0"/>
              </a:rPr>
              <a:t>ans =</a:t>
            </a:r>
          </a:p>
          <a:p>
            <a:pPr eaLnBrk="1" hangingPunct="1" indent="-533400" latinLnBrk="1" lvl="2" marL="990600">
              <a:buNone/>
            </a:pPr>
            <a:r>
              <a:rPr altLang="zh-CN" b="1" sz="2000" i="1" lang="fr-FR">
                <a:solidFill>
                  <a:srgbClr val="490092"/>
                </a:solidFill>
                <a:latin typeface="Times New Roman" pitchFamily="18" charset="0"/>
              </a:rPr>
              <a:t>    10     1     1    30</a:t>
            </a:r>
          </a:p>
          <a:p>
            <a:pPr eaLnBrk="1" hangingPunct="1" indent="-609600" latinLnBrk="1" lvl="1" marL="609600">
              <a:lnSpc>
                <a:spcPct val="90000"/>
              </a:lnSpc>
              <a:buNone/>
            </a:pPr>
            <a:r>
              <a:rPr altLang="zh-CN" b="1" sz="2000" i="1" lang="en-US">
                <a:solidFill>
                  <a:srgbClr val="490092"/>
                </a:solidFill>
                <a:latin typeface="Times New Roman" pitchFamily="18" charset="0"/>
              </a:rPr>
              <a:t>&gt;&gt;a_2(end,[2:4])</a:t>
            </a:r>
          </a:p>
          <a:p>
            <a:pPr eaLnBrk="1" hangingPunct="1" indent="-533400" latinLnBrk="1" lvl="2" marL="990600">
              <a:buNone/>
            </a:pPr>
            <a:r>
              <a:rPr altLang="zh-CN" b="1" sz="2000" i="1" lang="en-US">
                <a:solidFill>
                  <a:srgbClr val="490092"/>
                </a:solidFill>
                <a:latin typeface="Times New Roman" pitchFamily="18" charset="0"/>
              </a:rPr>
              <a:t>ans =</a:t>
            </a:r>
          </a:p>
          <a:p>
            <a:pPr eaLnBrk="1" hangingPunct="1" indent="-533400" latinLnBrk="1" lvl="2" marL="990600">
              <a:buNone/>
            </a:pPr>
            <a:r>
              <a:rPr altLang="zh-CN" b="1" sz="2000" i="1" lang="en-US">
                <a:solidFill>
                  <a:srgbClr val="490092"/>
                </a:solidFill>
                <a:latin typeface="Times New Roman" pitchFamily="18" charset="0"/>
              </a:rPr>
              <a:t>     1     1    30</a:t>
            </a:r>
          </a:p>
          <a:p>
            <a:pPr eaLnBrk="1" hangingPunct="1" indent="-609600" latinLnBrk="1" lvl="1" marL="609600">
              <a:buNone/>
            </a:pPr>
            <a:r>
              <a:rPr altLang="zh-CN" b="1" sz="2000" i="1" lang="en-US">
                <a:solidFill>
                  <a:srgbClr val="490092"/>
                </a:solidFill>
                <a:latin typeface="Times New Roman" pitchFamily="18" charset="0"/>
              </a:rPr>
              <a:t>&gt;&gt;a_2 ([4 6])=6:7</a:t>
            </a:r>
          </a:p>
          <a:p>
            <a:pPr eaLnBrk="1" hangingPunct="1" indent="-533400" latinLnBrk="1" lvl="2" marL="990600">
              <a:buNone/>
            </a:pPr>
            <a:r>
              <a:rPr altLang="zh-CN" b="1" sz="2000" i="1" lang="pt-BR">
                <a:solidFill>
                  <a:srgbClr val="490092"/>
                </a:solidFill>
                <a:latin typeface="Times New Roman" pitchFamily="18" charset="0"/>
              </a:rPr>
              <a:t>a_2 =</a:t>
            </a:r>
          </a:p>
          <a:p>
            <a:pPr eaLnBrk="1" hangingPunct="1" indent="-533400" latinLnBrk="1" lvl="2" marL="990600">
              <a:buNone/>
            </a:pPr>
            <a:r>
              <a:rPr altLang="zh-CN" b="1" sz="2000" i="1" lang="pt-BR">
                <a:solidFill>
                  <a:srgbClr val="490092"/>
                </a:solidFill>
                <a:latin typeface="Times New Roman" pitchFamily="18" charset="0"/>
              </a:rPr>
              <a:t>     1     1     1     7</a:t>
            </a:r>
          </a:p>
          <a:p>
            <a:pPr eaLnBrk="1" hangingPunct="1" indent="-533400" latinLnBrk="1" lvl="2" marL="990600">
              <a:buNone/>
            </a:pPr>
            <a:r>
              <a:rPr altLang="zh-CN" b="1" sz="2000" i="1" lang="pt-BR">
                <a:solidFill>
                  <a:srgbClr val="490092"/>
                </a:solidFill>
                <a:latin typeface="Times New Roman" pitchFamily="18" charset="0"/>
              </a:rPr>
              <a:t>    10     6     7    30</a:t>
            </a:r>
          </a:p>
          <a:p>
            <a:pPr eaLnBrk="1" hangingPunct="1" indent="-609600" latinLnBrk="1" lvl="1" marL="609600">
              <a:buNone/>
            </a:pPr>
            <a:r>
              <a:rPr altLang="zh-CN" b="1" sz="2000" i="1" lang="en-US">
                <a:solidFill>
                  <a:srgbClr val="490092"/>
                </a:solidFill>
                <a:latin typeface="Times New Roman" pitchFamily="18" charset="0"/>
              </a:rPr>
              <a:t>&gt;&gt;a_2(end,[2:end-1])</a:t>
            </a:r>
          </a:p>
          <a:p>
            <a:pPr eaLnBrk="1" hangingPunct="1" indent="-609600" latinLnBrk="1" lvl="1" marL="609600">
              <a:buNone/>
            </a:pPr>
            <a:r>
              <a:rPr altLang="zh-CN" b="1" sz="2000" i="1" lang="en-US">
                <a:solidFill>
                  <a:srgbClr val="490092"/>
                </a:solidFill>
                <a:latin typeface="Times New Roman" pitchFamily="18" charset="0"/>
              </a:rPr>
              <a:t> </a:t>
            </a:r>
            <a:r>
              <a:rPr altLang="zh-CN" b="1" sz="2000" i="1" lang="en-US">
                <a:solidFill>
                  <a:srgbClr val="A61D06"/>
                </a:solidFill>
                <a:latin typeface="Times New Roman" pitchFamily="18" charset="0"/>
              </a:rPr>
              <a:t>What is the result?</a:t>
            </a:r>
          </a:p>
        </p:txBody>
      </p:sp>
      <p:sp>
        <p:nvSpPr>
          <p:cNvPr id="1048847" name="直接连接符 147460"/>
          <p:cNvSpPr/>
          <p:nvPr/>
        </p:nvSpPr>
        <p:spPr>
          <a:xfrm rot="0">
            <a:off x="4211637" y="1268412"/>
            <a:ext cx="0" cy="5003800"/>
          </a:xfrm>
          <a:prstGeom prst="line"/>
          <a:noFill/>
          <a:ln w="38100" cap="flat" cmpd="dbl">
            <a:solidFill>
              <a:schemeClr val="dk1">
                <a:alpha val="100000"/>
              </a:schemeClr>
            </a:solidFill>
            <a:prstDash val="lgDashDotDot"/>
            <a:round/>
          </a:ln>
        </p:spPr>
      </p:sp>
      <p:sp>
        <p:nvSpPr>
          <p:cNvPr id="104884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84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85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35</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845">
                                            <p:txEl>
                                              <p:charRg st="0" end="13"/>
                                            </p:txEl>
                                          </p:spTgt>
                                        </p:tgtEl>
                                        <p:attrNameLst>
                                          <p:attrName>style.visibility</p:attrName>
                                        </p:attrNameLst>
                                      </p:cBhvr>
                                      <p:to>
                                        <p:strVal val="visible"/>
                                      </p:to>
                                    </p:set>
                                    <p:animEffect transition="in" filter="blinds(horizontal)">
                                      <p:cBhvr>
                                        <p:cTn dur="500" id="7"/>
                                        <p:tgtEl>
                                          <p:spTgt spid="1048845">
                                            <p:txEl>
                                              <p:charRg st="0" end="13"/>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8845">
                                            <p:txEl>
                                              <p:charRg st="13" end="19"/>
                                            </p:txEl>
                                          </p:spTgt>
                                        </p:tgtEl>
                                        <p:attrNameLst>
                                          <p:attrName>style.visibility</p:attrName>
                                        </p:attrNameLst>
                                      </p:cBhvr>
                                      <p:to>
                                        <p:strVal val="visible"/>
                                      </p:to>
                                    </p:set>
                                    <p:animEffect transition="in" filter="blinds(horizontal)">
                                      <p:cBhvr>
                                        <p:cTn dur="500" id="12"/>
                                        <p:tgtEl>
                                          <p:spTgt spid="1048845">
                                            <p:txEl>
                                              <p:charRg st="13" end="19"/>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8845">
                                            <p:txEl>
                                              <p:charRg st="19" end="26"/>
                                            </p:txEl>
                                          </p:spTgt>
                                        </p:tgtEl>
                                        <p:attrNameLst>
                                          <p:attrName>style.visibility</p:attrName>
                                        </p:attrNameLst>
                                      </p:cBhvr>
                                      <p:to>
                                        <p:strVal val="visible"/>
                                      </p:to>
                                    </p:set>
                                    <p:animEffect transition="in" filter="blinds(horizontal)">
                                      <p:cBhvr>
                                        <p:cTn dur="500" id="15"/>
                                        <p:tgtEl>
                                          <p:spTgt spid="1048845">
                                            <p:txEl>
                                              <p:charRg st="19" end="26"/>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8845">
                                            <p:txEl>
                                              <p:charRg st="26" end="33"/>
                                            </p:txEl>
                                          </p:spTgt>
                                        </p:tgtEl>
                                        <p:attrNameLst>
                                          <p:attrName>style.visibility</p:attrName>
                                        </p:attrNameLst>
                                      </p:cBhvr>
                                      <p:to>
                                        <p:strVal val="visible"/>
                                      </p:to>
                                    </p:set>
                                    <p:animEffect transition="in" filter="blinds(horizontal)">
                                      <p:cBhvr>
                                        <p:cTn dur="500" id="18"/>
                                        <p:tgtEl>
                                          <p:spTgt spid="1048845">
                                            <p:txEl>
                                              <p:charRg st="26" end="33"/>
                                            </p:txEl>
                                          </p:spTgt>
                                        </p:tgtEl>
                                      </p:cBhvr>
                                    </p:animEffect>
                                  </p:childTnLst>
                                </p:cTn>
                              </p:par>
                            </p:childTnLst>
                          </p:cTn>
                        </p:par>
                      </p:childTnLst>
                    </p:cTn>
                  </p:par>
                  <p:par>
                    <p:cTn fill="hold" id="19" nodeType="clickPar">
                      <p:stCondLst>
                        <p:cond delay="indefinite"/>
                      </p:stCondLst>
                      <p:childTnLst>
                        <p:par>
                          <p:cTn fill="hold" id="20" nodeType="withGroup">
                            <p:stCondLst>
                              <p:cond delay="0"/>
                            </p:stCondLst>
                            <p:childTnLst>
                              <p:par>
                                <p:cTn fill="hold" id="21" nodeType="clickEffect" presetClass="entr" presetID="3" presetSubtype="10">
                                  <p:stCondLst>
                                    <p:cond delay="0"/>
                                  </p:stCondLst>
                                  <p:childTnLst>
                                    <p:set>
                                      <p:cBhvr>
                                        <p:cTn dur="1" fill="hold" id="22">
                                          <p:stCondLst>
                                            <p:cond delay="0"/>
                                          </p:stCondLst>
                                        </p:cTn>
                                        <p:tgtEl>
                                          <p:spTgt spid="1048845">
                                            <p:txEl>
                                              <p:charRg st="33" end="48"/>
                                            </p:txEl>
                                          </p:spTgt>
                                        </p:tgtEl>
                                        <p:attrNameLst>
                                          <p:attrName>style.visibility</p:attrName>
                                        </p:attrNameLst>
                                      </p:cBhvr>
                                      <p:to>
                                        <p:strVal val="visible"/>
                                      </p:to>
                                    </p:set>
                                    <p:animEffect transition="in" filter="blinds(horizontal)">
                                      <p:cBhvr>
                                        <p:cTn dur="500" id="23"/>
                                        <p:tgtEl>
                                          <p:spTgt spid="1048845">
                                            <p:txEl>
                                              <p:charRg st="33" end="48"/>
                                            </p:txEl>
                                          </p:spTgt>
                                        </p:tgtEl>
                                      </p:cBhvr>
                                    </p:animEffect>
                                  </p:childTnLst>
                                </p:cTn>
                              </p:par>
                            </p:childTnLst>
                          </p:cTn>
                        </p:par>
                      </p:childTnLst>
                    </p:cTn>
                  </p:par>
                  <p:par>
                    <p:cTn fill="hold" id="24" nodeType="clickPar">
                      <p:stCondLst>
                        <p:cond delay="indefinite"/>
                      </p:stCondLst>
                      <p:childTnLst>
                        <p:par>
                          <p:cTn fill="hold" id="25" nodeType="withGroup">
                            <p:stCondLst>
                              <p:cond delay="0"/>
                            </p:stCondLst>
                            <p:childTnLst>
                              <p:par>
                                <p:cTn fill="hold" id="26" nodeType="clickEffect" presetClass="entr" presetID="3" presetSubtype="10">
                                  <p:stCondLst>
                                    <p:cond delay="0"/>
                                  </p:stCondLst>
                                  <p:childTnLst>
                                    <p:set>
                                      <p:cBhvr>
                                        <p:cTn dur="1" fill="hold" id="27">
                                          <p:stCondLst>
                                            <p:cond delay="0"/>
                                          </p:stCondLst>
                                        </p:cTn>
                                        <p:tgtEl>
                                          <p:spTgt spid="1048845">
                                            <p:txEl>
                                              <p:charRg st="48" end="54"/>
                                            </p:txEl>
                                          </p:spTgt>
                                        </p:tgtEl>
                                        <p:attrNameLst>
                                          <p:attrName>style.visibility</p:attrName>
                                        </p:attrNameLst>
                                      </p:cBhvr>
                                      <p:to>
                                        <p:strVal val="visible"/>
                                      </p:to>
                                    </p:set>
                                    <p:animEffect transition="in" filter="blinds(horizontal)">
                                      <p:cBhvr>
                                        <p:cTn dur="500" id="28"/>
                                        <p:tgtEl>
                                          <p:spTgt spid="1048845">
                                            <p:txEl>
                                              <p:charRg st="48" end="54"/>
                                            </p:txEl>
                                          </p:spTgt>
                                        </p:tgtEl>
                                      </p:cBhvr>
                                    </p:animEffect>
                                  </p:childTnLst>
                                </p:cTn>
                              </p:par>
                              <p:par>
                                <p:cTn fill="hold" id="29" nodeType="withEffect" presetClass="entr" presetID="3" presetSubtype="10">
                                  <p:stCondLst>
                                    <p:cond delay="0"/>
                                  </p:stCondLst>
                                  <p:childTnLst>
                                    <p:set>
                                      <p:cBhvr>
                                        <p:cTn dur="1" fill="hold" id="30">
                                          <p:stCondLst>
                                            <p:cond delay="0"/>
                                          </p:stCondLst>
                                        </p:cTn>
                                        <p:tgtEl>
                                          <p:spTgt spid="1048845">
                                            <p:txEl>
                                              <p:charRg st="54" end="61"/>
                                            </p:txEl>
                                          </p:spTgt>
                                        </p:tgtEl>
                                        <p:attrNameLst>
                                          <p:attrName>style.visibility</p:attrName>
                                        </p:attrNameLst>
                                      </p:cBhvr>
                                      <p:to>
                                        <p:strVal val="visible"/>
                                      </p:to>
                                    </p:set>
                                    <p:animEffect transition="in" filter="blinds(horizontal)">
                                      <p:cBhvr>
                                        <p:cTn dur="500" id="31"/>
                                        <p:tgtEl>
                                          <p:spTgt spid="1048845">
                                            <p:txEl>
                                              <p:charRg st="54" end="61"/>
                                            </p:txEl>
                                          </p:spTgt>
                                        </p:tgtEl>
                                      </p:cBhvr>
                                    </p:animEffect>
                                  </p:childTnLst>
                                </p:cTn>
                              </p:par>
                              <p:par>
                                <p:cTn fill="hold" id="32" nodeType="withEffect" presetClass="entr" presetID="3" presetSubtype="10">
                                  <p:stCondLst>
                                    <p:cond delay="0"/>
                                  </p:stCondLst>
                                  <p:childTnLst>
                                    <p:set>
                                      <p:cBhvr>
                                        <p:cTn dur="1" fill="hold" id="33">
                                          <p:stCondLst>
                                            <p:cond delay="0"/>
                                          </p:stCondLst>
                                        </p:cTn>
                                        <p:tgtEl>
                                          <p:spTgt spid="1048845">
                                            <p:txEl>
                                              <p:charRg st="61" end="68"/>
                                            </p:txEl>
                                          </p:spTgt>
                                        </p:tgtEl>
                                        <p:attrNameLst>
                                          <p:attrName>style.visibility</p:attrName>
                                        </p:attrNameLst>
                                      </p:cBhvr>
                                      <p:to>
                                        <p:strVal val="visible"/>
                                      </p:to>
                                    </p:set>
                                    <p:animEffect transition="in" filter="blinds(horizontal)">
                                      <p:cBhvr>
                                        <p:cTn dur="500" id="34"/>
                                        <p:tgtEl>
                                          <p:spTgt spid="1048845">
                                            <p:txEl>
                                              <p:charRg st="61" end="68"/>
                                            </p:txEl>
                                          </p:spTgt>
                                        </p:tgtEl>
                                      </p:cBhvr>
                                    </p:animEffect>
                                  </p:childTnLst>
                                </p:cTn>
                              </p:par>
                            </p:childTnLst>
                          </p:cTn>
                        </p:par>
                      </p:childTnLst>
                    </p:cTn>
                  </p:par>
                  <p:par>
                    <p:cTn fill="hold" id="35" nodeType="clickPar">
                      <p:stCondLst>
                        <p:cond delay="indefinite"/>
                      </p:stCondLst>
                      <p:childTnLst>
                        <p:par>
                          <p:cTn fill="hold" id="36" nodeType="withGroup">
                            <p:stCondLst>
                              <p:cond delay="0"/>
                            </p:stCondLst>
                            <p:childTnLst>
                              <p:par>
                                <p:cTn fill="hold" id="37" nodeType="clickEffect" presetClass="entr" presetID="3" presetSubtype="10">
                                  <p:stCondLst>
                                    <p:cond delay="0"/>
                                  </p:stCondLst>
                                  <p:childTnLst>
                                    <p:set>
                                      <p:cBhvr>
                                        <p:cTn dur="1" fill="hold" id="38">
                                          <p:stCondLst>
                                            <p:cond delay="0"/>
                                          </p:stCondLst>
                                        </p:cTn>
                                        <p:tgtEl>
                                          <p:spTgt spid="1048845">
                                            <p:txEl>
                                              <p:charRg st="68" end="87"/>
                                            </p:txEl>
                                          </p:spTgt>
                                        </p:tgtEl>
                                        <p:attrNameLst>
                                          <p:attrName>style.visibility</p:attrName>
                                        </p:attrNameLst>
                                      </p:cBhvr>
                                      <p:to>
                                        <p:strVal val="visible"/>
                                      </p:to>
                                    </p:set>
                                    <p:animEffect transition="in" filter="blinds(horizontal)">
                                      <p:cBhvr>
                                        <p:cTn dur="500" id="39"/>
                                        <p:tgtEl>
                                          <p:spTgt spid="1048845">
                                            <p:txEl>
                                              <p:charRg st="68" end="87"/>
                                            </p:txEl>
                                          </p:spTgt>
                                        </p:tgtEl>
                                      </p:cBhvr>
                                    </p:animEffect>
                                  </p:childTnLst>
                                </p:cTn>
                              </p:par>
                            </p:childTnLst>
                          </p:cTn>
                        </p:par>
                      </p:childTnLst>
                    </p:cTn>
                  </p:par>
                  <p:par>
                    <p:cTn fill="hold" id="40" nodeType="clickPar">
                      <p:stCondLst>
                        <p:cond delay="indefinite"/>
                      </p:stCondLst>
                      <p:childTnLst>
                        <p:par>
                          <p:cTn fill="hold" id="41" nodeType="withGroup">
                            <p:stCondLst>
                              <p:cond delay="0"/>
                            </p:stCondLst>
                            <p:childTnLst>
                              <p:par>
                                <p:cTn fill="hold" id="42" nodeType="clickEffect" presetClass="entr" presetID="3" presetSubtype="10">
                                  <p:stCondLst>
                                    <p:cond delay="0"/>
                                  </p:stCondLst>
                                  <p:childTnLst>
                                    <p:set>
                                      <p:cBhvr>
                                        <p:cTn dur="1" fill="hold" id="43">
                                          <p:stCondLst>
                                            <p:cond delay="0"/>
                                          </p:stCondLst>
                                        </p:cTn>
                                        <p:tgtEl>
                                          <p:spTgt spid="1048845">
                                            <p:txEl>
                                              <p:charRg st="87" end="93"/>
                                            </p:txEl>
                                          </p:spTgt>
                                        </p:tgtEl>
                                        <p:attrNameLst>
                                          <p:attrName>style.visibility</p:attrName>
                                        </p:attrNameLst>
                                      </p:cBhvr>
                                      <p:to>
                                        <p:strVal val="visible"/>
                                      </p:to>
                                    </p:set>
                                    <p:animEffect transition="in" filter="blinds(horizontal)">
                                      <p:cBhvr>
                                        <p:cTn dur="500" id="44"/>
                                        <p:tgtEl>
                                          <p:spTgt spid="1048845">
                                            <p:txEl>
                                              <p:charRg st="87" end="93"/>
                                            </p:txEl>
                                          </p:spTgt>
                                        </p:tgtEl>
                                      </p:cBhvr>
                                    </p:animEffect>
                                  </p:childTnLst>
                                </p:cTn>
                              </p:par>
                              <p:par>
                                <p:cTn fill="hold" id="45" nodeType="withEffect" presetClass="entr" presetID="3" presetSubtype="10">
                                  <p:stCondLst>
                                    <p:cond delay="0"/>
                                  </p:stCondLst>
                                  <p:childTnLst>
                                    <p:set>
                                      <p:cBhvr>
                                        <p:cTn dur="1" fill="hold" id="46">
                                          <p:stCondLst>
                                            <p:cond delay="0"/>
                                          </p:stCondLst>
                                        </p:cTn>
                                        <p:tgtEl>
                                          <p:spTgt spid="1048845">
                                            <p:txEl>
                                              <p:charRg st="93" end="106"/>
                                            </p:txEl>
                                          </p:spTgt>
                                        </p:tgtEl>
                                        <p:attrNameLst>
                                          <p:attrName>style.visibility</p:attrName>
                                        </p:attrNameLst>
                                      </p:cBhvr>
                                      <p:to>
                                        <p:strVal val="visible"/>
                                      </p:to>
                                    </p:set>
                                    <p:animEffect transition="in" filter="blinds(horizontal)">
                                      <p:cBhvr>
                                        <p:cTn dur="500" id="47"/>
                                        <p:tgtEl>
                                          <p:spTgt spid="1048845">
                                            <p:txEl>
                                              <p:charRg st="93" end="106"/>
                                            </p:txEl>
                                          </p:spTgt>
                                        </p:tgtEl>
                                      </p:cBhvr>
                                    </p:animEffect>
                                  </p:childTnLst>
                                </p:cTn>
                              </p:par>
                              <p:par>
                                <p:cTn fill="hold" id="48" nodeType="withEffect" presetClass="entr" presetID="3" presetSubtype="10">
                                  <p:stCondLst>
                                    <p:cond delay="0"/>
                                  </p:stCondLst>
                                  <p:childTnLst>
                                    <p:set>
                                      <p:cBhvr>
                                        <p:cTn dur="1" fill="hold" id="49">
                                          <p:stCondLst>
                                            <p:cond delay="0"/>
                                          </p:stCondLst>
                                        </p:cTn>
                                        <p:tgtEl>
                                          <p:spTgt spid="1048845">
                                            <p:txEl>
                                              <p:charRg st="106" end="119"/>
                                            </p:txEl>
                                          </p:spTgt>
                                        </p:tgtEl>
                                        <p:attrNameLst>
                                          <p:attrName>style.visibility</p:attrName>
                                        </p:attrNameLst>
                                      </p:cBhvr>
                                      <p:to>
                                        <p:strVal val="visible"/>
                                      </p:to>
                                    </p:set>
                                    <p:animEffect transition="in" filter="blinds(horizontal)">
                                      <p:cBhvr>
                                        <p:cTn dur="500" id="50"/>
                                        <p:tgtEl>
                                          <p:spTgt spid="1048845">
                                            <p:txEl>
                                              <p:charRg st="106" end="119"/>
                                            </p:txEl>
                                          </p:spTgt>
                                        </p:tgtEl>
                                      </p:cBhvr>
                                    </p:animEffect>
                                  </p:childTnLst>
                                </p:cTn>
                              </p:par>
                            </p:childTnLst>
                          </p:cTn>
                        </p:par>
                      </p:childTnLst>
                    </p:cTn>
                  </p:par>
                  <p:par>
                    <p:cTn fill="hold" id="51" nodeType="clickPar">
                      <p:stCondLst>
                        <p:cond delay="indefinite"/>
                      </p:stCondLst>
                      <p:childTnLst>
                        <p:par>
                          <p:cTn fill="hold" id="52" nodeType="withGroup">
                            <p:stCondLst>
                              <p:cond delay="0"/>
                            </p:stCondLst>
                            <p:childTnLst>
                              <p:par>
                                <p:cTn fill="hold" id="53" nodeType="clickEffect" presetClass="entr" presetID="3" presetSubtype="10">
                                  <p:stCondLst>
                                    <p:cond delay="0"/>
                                  </p:stCondLst>
                                  <p:childTnLst>
                                    <p:set>
                                      <p:cBhvr>
                                        <p:cTn dur="1" fill="hold" id="54">
                                          <p:stCondLst>
                                            <p:cond delay="0"/>
                                          </p:stCondLst>
                                        </p:cTn>
                                        <p:tgtEl>
                                          <p:spTgt spid="1048846">
                                            <p:txEl>
                                              <p:charRg st="0" end="13"/>
                                            </p:txEl>
                                          </p:spTgt>
                                        </p:tgtEl>
                                        <p:attrNameLst>
                                          <p:attrName>style.visibility</p:attrName>
                                        </p:attrNameLst>
                                      </p:cBhvr>
                                      <p:to>
                                        <p:strVal val="visible"/>
                                      </p:to>
                                    </p:set>
                                    <p:animEffect transition="in" filter="blinds(horizontal)">
                                      <p:cBhvr>
                                        <p:cTn dur="500" id="55"/>
                                        <p:tgtEl>
                                          <p:spTgt spid="1048846">
                                            <p:txEl>
                                              <p:charRg st="0" end="13"/>
                                            </p:txEl>
                                          </p:spTgt>
                                        </p:tgtEl>
                                      </p:cBhvr>
                                    </p:animEffect>
                                  </p:childTnLst>
                                </p:cTn>
                              </p:par>
                            </p:childTnLst>
                          </p:cTn>
                        </p:par>
                      </p:childTnLst>
                    </p:cTn>
                  </p:par>
                  <p:par>
                    <p:cTn fill="hold" id="56" nodeType="clickPar">
                      <p:stCondLst>
                        <p:cond delay="indefinite"/>
                      </p:stCondLst>
                      <p:childTnLst>
                        <p:par>
                          <p:cTn fill="hold" id="57" nodeType="withGroup">
                            <p:stCondLst>
                              <p:cond delay="0"/>
                            </p:stCondLst>
                            <p:childTnLst>
                              <p:par>
                                <p:cTn fill="hold" id="58" nodeType="clickEffect" presetClass="entr" presetID="3" presetSubtype="10">
                                  <p:stCondLst>
                                    <p:cond delay="0"/>
                                  </p:stCondLst>
                                  <p:childTnLst>
                                    <p:set>
                                      <p:cBhvr>
                                        <p:cTn dur="1" fill="hold" id="59">
                                          <p:stCondLst>
                                            <p:cond delay="0"/>
                                          </p:stCondLst>
                                        </p:cTn>
                                        <p:tgtEl>
                                          <p:spTgt spid="1048846">
                                            <p:txEl>
                                              <p:charRg st="13" end="19"/>
                                            </p:txEl>
                                          </p:spTgt>
                                        </p:tgtEl>
                                        <p:attrNameLst>
                                          <p:attrName>style.visibility</p:attrName>
                                        </p:attrNameLst>
                                      </p:cBhvr>
                                      <p:to>
                                        <p:strVal val="visible"/>
                                      </p:to>
                                    </p:set>
                                    <p:animEffect transition="in" filter="blinds(horizontal)">
                                      <p:cBhvr>
                                        <p:cTn dur="500" id="60"/>
                                        <p:tgtEl>
                                          <p:spTgt spid="1048846">
                                            <p:txEl>
                                              <p:charRg st="13" end="19"/>
                                            </p:txEl>
                                          </p:spTgt>
                                        </p:tgtEl>
                                      </p:cBhvr>
                                    </p:animEffect>
                                  </p:childTnLst>
                                </p:cTn>
                              </p:par>
                              <p:par>
                                <p:cTn fill="hold" id="61" nodeType="withEffect" presetClass="entr" presetID="3" presetSubtype="10">
                                  <p:stCondLst>
                                    <p:cond delay="0"/>
                                  </p:stCondLst>
                                  <p:childTnLst>
                                    <p:set>
                                      <p:cBhvr>
                                        <p:cTn dur="1" fill="hold" id="62">
                                          <p:stCondLst>
                                            <p:cond delay="0"/>
                                          </p:stCondLst>
                                        </p:cTn>
                                        <p:tgtEl>
                                          <p:spTgt spid="1048846">
                                            <p:txEl>
                                              <p:charRg st="19" end="44"/>
                                            </p:txEl>
                                          </p:spTgt>
                                        </p:tgtEl>
                                        <p:attrNameLst>
                                          <p:attrName>style.visibility</p:attrName>
                                        </p:attrNameLst>
                                      </p:cBhvr>
                                      <p:to>
                                        <p:strVal val="visible"/>
                                      </p:to>
                                    </p:set>
                                    <p:animEffect transition="in" filter="blinds(horizontal)">
                                      <p:cBhvr>
                                        <p:cTn dur="500" id="63"/>
                                        <p:tgtEl>
                                          <p:spTgt spid="1048846">
                                            <p:txEl>
                                              <p:charRg st="19" end="44"/>
                                            </p:txEl>
                                          </p:spTgt>
                                        </p:tgtEl>
                                      </p:cBhvr>
                                    </p:animEffect>
                                  </p:childTnLst>
                                </p:cTn>
                              </p:par>
                            </p:childTnLst>
                          </p:cTn>
                        </p:par>
                      </p:childTnLst>
                    </p:cTn>
                  </p:par>
                  <p:par>
                    <p:cTn fill="hold" id="64" nodeType="clickPar">
                      <p:stCondLst>
                        <p:cond delay="indefinite"/>
                      </p:stCondLst>
                      <p:childTnLst>
                        <p:par>
                          <p:cTn fill="hold" id="65" nodeType="withGroup">
                            <p:stCondLst>
                              <p:cond delay="0"/>
                            </p:stCondLst>
                            <p:childTnLst>
                              <p:par>
                                <p:cTn fill="hold" id="66" nodeType="clickEffect" presetClass="entr" presetID="3" presetSubtype="10">
                                  <p:stCondLst>
                                    <p:cond delay="0"/>
                                  </p:stCondLst>
                                  <p:childTnLst>
                                    <p:set>
                                      <p:cBhvr>
                                        <p:cTn dur="1" fill="hold" id="67">
                                          <p:stCondLst>
                                            <p:cond delay="0"/>
                                          </p:stCondLst>
                                        </p:cTn>
                                        <p:tgtEl>
                                          <p:spTgt spid="1048846">
                                            <p:txEl>
                                              <p:charRg st="44" end="61"/>
                                            </p:txEl>
                                          </p:spTgt>
                                        </p:tgtEl>
                                        <p:attrNameLst>
                                          <p:attrName>style.visibility</p:attrName>
                                        </p:attrNameLst>
                                      </p:cBhvr>
                                      <p:to>
                                        <p:strVal val="visible"/>
                                      </p:to>
                                    </p:set>
                                    <p:animEffect transition="in" filter="blinds(horizontal)">
                                      <p:cBhvr>
                                        <p:cTn dur="500" id="68"/>
                                        <p:tgtEl>
                                          <p:spTgt spid="1048846">
                                            <p:txEl>
                                              <p:charRg st="44" end="61"/>
                                            </p:txEl>
                                          </p:spTgt>
                                        </p:tgtEl>
                                      </p:cBhvr>
                                    </p:animEffect>
                                  </p:childTnLst>
                                </p:cTn>
                              </p:par>
                            </p:childTnLst>
                          </p:cTn>
                        </p:par>
                      </p:childTnLst>
                    </p:cTn>
                  </p:par>
                  <p:par>
                    <p:cTn fill="hold" id="69" nodeType="clickPar">
                      <p:stCondLst>
                        <p:cond delay="indefinite"/>
                      </p:stCondLst>
                      <p:childTnLst>
                        <p:par>
                          <p:cTn fill="hold" id="70" nodeType="withGroup">
                            <p:stCondLst>
                              <p:cond delay="0"/>
                            </p:stCondLst>
                            <p:childTnLst>
                              <p:par>
                                <p:cTn fill="hold" id="71" nodeType="clickEffect" presetClass="entr" presetID="3" presetSubtype="10">
                                  <p:stCondLst>
                                    <p:cond delay="0"/>
                                  </p:stCondLst>
                                  <p:childTnLst>
                                    <p:set>
                                      <p:cBhvr>
                                        <p:cTn dur="1" fill="hold" id="72">
                                          <p:stCondLst>
                                            <p:cond delay="0"/>
                                          </p:stCondLst>
                                        </p:cTn>
                                        <p:tgtEl>
                                          <p:spTgt spid="1048846">
                                            <p:txEl>
                                              <p:charRg st="61" end="67"/>
                                            </p:txEl>
                                          </p:spTgt>
                                        </p:tgtEl>
                                        <p:attrNameLst>
                                          <p:attrName>style.visibility</p:attrName>
                                        </p:attrNameLst>
                                      </p:cBhvr>
                                      <p:to>
                                        <p:strVal val="visible"/>
                                      </p:to>
                                    </p:set>
                                    <p:animEffect transition="in" filter="blinds(horizontal)">
                                      <p:cBhvr>
                                        <p:cTn dur="500" id="73"/>
                                        <p:tgtEl>
                                          <p:spTgt spid="1048846">
                                            <p:txEl>
                                              <p:charRg st="61" end="67"/>
                                            </p:txEl>
                                          </p:spTgt>
                                        </p:tgtEl>
                                      </p:cBhvr>
                                    </p:animEffect>
                                  </p:childTnLst>
                                </p:cTn>
                              </p:par>
                              <p:par>
                                <p:cTn fill="hold" id="74" nodeType="withEffect" presetClass="entr" presetID="3" presetSubtype="10">
                                  <p:stCondLst>
                                    <p:cond delay="0"/>
                                  </p:stCondLst>
                                  <p:childTnLst>
                                    <p:set>
                                      <p:cBhvr>
                                        <p:cTn dur="1" fill="hold" id="75">
                                          <p:stCondLst>
                                            <p:cond delay="0"/>
                                          </p:stCondLst>
                                        </p:cTn>
                                        <p:tgtEl>
                                          <p:spTgt spid="1048846">
                                            <p:txEl>
                                              <p:charRg st="67" end="86"/>
                                            </p:txEl>
                                          </p:spTgt>
                                        </p:tgtEl>
                                        <p:attrNameLst>
                                          <p:attrName>style.visibility</p:attrName>
                                        </p:attrNameLst>
                                      </p:cBhvr>
                                      <p:to>
                                        <p:strVal val="visible"/>
                                      </p:to>
                                    </p:set>
                                    <p:animEffect transition="in" filter="blinds(horizontal)">
                                      <p:cBhvr>
                                        <p:cTn dur="500" id="76"/>
                                        <p:tgtEl>
                                          <p:spTgt spid="1048846">
                                            <p:txEl>
                                              <p:charRg st="67" end="86"/>
                                            </p:txEl>
                                          </p:spTgt>
                                        </p:tgtEl>
                                      </p:cBhvr>
                                    </p:animEffect>
                                  </p:childTnLst>
                                </p:cTn>
                              </p:par>
                            </p:childTnLst>
                          </p:cTn>
                        </p:par>
                      </p:childTnLst>
                    </p:cTn>
                  </p:par>
                  <p:par>
                    <p:cTn fill="hold" id="77" nodeType="clickPar">
                      <p:stCondLst>
                        <p:cond delay="indefinite"/>
                      </p:stCondLst>
                      <p:childTnLst>
                        <p:par>
                          <p:cTn fill="hold" id="78" nodeType="withGroup">
                            <p:stCondLst>
                              <p:cond delay="0"/>
                            </p:stCondLst>
                            <p:childTnLst>
                              <p:par>
                                <p:cTn fill="hold" id="79" nodeType="clickEffect" presetClass="entr" presetID="3" presetSubtype="10">
                                  <p:stCondLst>
                                    <p:cond delay="0"/>
                                  </p:stCondLst>
                                  <p:childTnLst>
                                    <p:set>
                                      <p:cBhvr>
                                        <p:cTn dur="1" fill="hold" id="80">
                                          <p:stCondLst>
                                            <p:cond delay="0"/>
                                          </p:stCondLst>
                                        </p:cTn>
                                        <p:tgtEl>
                                          <p:spTgt spid="1048846">
                                            <p:txEl>
                                              <p:charRg st="86" end="104"/>
                                            </p:txEl>
                                          </p:spTgt>
                                        </p:tgtEl>
                                        <p:attrNameLst>
                                          <p:attrName>style.visibility</p:attrName>
                                        </p:attrNameLst>
                                      </p:cBhvr>
                                      <p:to>
                                        <p:strVal val="visible"/>
                                      </p:to>
                                    </p:set>
                                    <p:animEffect transition="in" filter="blinds(horizontal)">
                                      <p:cBhvr>
                                        <p:cTn dur="500" id="81"/>
                                        <p:tgtEl>
                                          <p:spTgt spid="1048846">
                                            <p:txEl>
                                              <p:charRg st="86" end="104"/>
                                            </p:txEl>
                                          </p:spTgt>
                                        </p:tgtEl>
                                      </p:cBhvr>
                                    </p:animEffect>
                                  </p:childTnLst>
                                </p:cTn>
                              </p:par>
                            </p:childTnLst>
                          </p:cTn>
                        </p:par>
                      </p:childTnLst>
                    </p:cTn>
                  </p:par>
                  <p:par>
                    <p:cTn fill="hold" id="82" nodeType="clickPar">
                      <p:stCondLst>
                        <p:cond delay="indefinite"/>
                      </p:stCondLst>
                      <p:childTnLst>
                        <p:par>
                          <p:cTn fill="hold" id="83" nodeType="withGroup">
                            <p:stCondLst>
                              <p:cond delay="0"/>
                            </p:stCondLst>
                            <p:childTnLst>
                              <p:par>
                                <p:cTn fill="hold" id="84" nodeType="clickEffect" presetClass="entr" presetID="3" presetSubtype="10">
                                  <p:stCondLst>
                                    <p:cond delay="0"/>
                                  </p:stCondLst>
                                  <p:childTnLst>
                                    <p:set>
                                      <p:cBhvr>
                                        <p:cTn dur="1" fill="hold" id="85">
                                          <p:stCondLst>
                                            <p:cond delay="0"/>
                                          </p:stCondLst>
                                        </p:cTn>
                                        <p:tgtEl>
                                          <p:spTgt spid="1048846">
                                            <p:txEl>
                                              <p:charRg st="104" end="110"/>
                                            </p:txEl>
                                          </p:spTgt>
                                        </p:tgtEl>
                                        <p:attrNameLst>
                                          <p:attrName>style.visibility</p:attrName>
                                        </p:attrNameLst>
                                      </p:cBhvr>
                                      <p:to>
                                        <p:strVal val="visible"/>
                                      </p:to>
                                    </p:set>
                                    <p:animEffect transition="in" filter="blinds(horizontal)">
                                      <p:cBhvr>
                                        <p:cTn dur="500" id="86"/>
                                        <p:tgtEl>
                                          <p:spTgt spid="1048846">
                                            <p:txEl>
                                              <p:charRg st="104" end="110"/>
                                            </p:txEl>
                                          </p:spTgt>
                                        </p:tgtEl>
                                      </p:cBhvr>
                                    </p:animEffect>
                                  </p:childTnLst>
                                </p:cTn>
                              </p:par>
                              <p:par>
                                <p:cTn fill="hold" id="87" nodeType="withEffect" presetClass="entr" presetID="3" presetSubtype="10">
                                  <p:stCondLst>
                                    <p:cond delay="0"/>
                                  </p:stCondLst>
                                  <p:childTnLst>
                                    <p:set>
                                      <p:cBhvr>
                                        <p:cTn dur="1" fill="hold" id="88">
                                          <p:stCondLst>
                                            <p:cond delay="0"/>
                                          </p:stCondLst>
                                        </p:cTn>
                                        <p:tgtEl>
                                          <p:spTgt spid="1048846">
                                            <p:txEl>
                                              <p:charRg st="110" end="135"/>
                                            </p:txEl>
                                          </p:spTgt>
                                        </p:tgtEl>
                                        <p:attrNameLst>
                                          <p:attrName>style.visibility</p:attrName>
                                        </p:attrNameLst>
                                      </p:cBhvr>
                                      <p:to>
                                        <p:strVal val="visible"/>
                                      </p:to>
                                    </p:set>
                                    <p:animEffect transition="in" filter="blinds(horizontal)">
                                      <p:cBhvr>
                                        <p:cTn dur="500" id="89"/>
                                        <p:tgtEl>
                                          <p:spTgt spid="1048846">
                                            <p:txEl>
                                              <p:charRg st="110" end="135"/>
                                            </p:txEl>
                                          </p:spTgt>
                                        </p:tgtEl>
                                      </p:cBhvr>
                                    </p:animEffect>
                                  </p:childTnLst>
                                </p:cTn>
                              </p:par>
                              <p:par>
                                <p:cTn fill="hold" id="90" nodeType="withEffect" presetClass="entr" presetID="3" presetSubtype="10">
                                  <p:stCondLst>
                                    <p:cond delay="0"/>
                                  </p:stCondLst>
                                  <p:childTnLst>
                                    <p:set>
                                      <p:cBhvr>
                                        <p:cTn dur="1" fill="hold" id="91">
                                          <p:stCondLst>
                                            <p:cond delay="0"/>
                                          </p:stCondLst>
                                        </p:cTn>
                                        <p:tgtEl>
                                          <p:spTgt spid="1048846">
                                            <p:txEl>
                                              <p:charRg st="135" end="160"/>
                                            </p:txEl>
                                          </p:spTgt>
                                        </p:tgtEl>
                                        <p:attrNameLst>
                                          <p:attrName>style.visibility</p:attrName>
                                        </p:attrNameLst>
                                      </p:cBhvr>
                                      <p:to>
                                        <p:strVal val="visible"/>
                                      </p:to>
                                    </p:set>
                                    <p:animEffect transition="in" filter="blinds(horizontal)">
                                      <p:cBhvr>
                                        <p:cTn dur="500" id="92"/>
                                        <p:tgtEl>
                                          <p:spTgt spid="1048846">
                                            <p:txEl>
                                              <p:charRg st="135" end="160"/>
                                            </p:txEl>
                                          </p:spTgt>
                                        </p:tgtEl>
                                      </p:cBhvr>
                                    </p:animEffect>
                                  </p:childTnLst>
                                </p:cTn>
                              </p:par>
                            </p:childTnLst>
                          </p:cTn>
                        </p:par>
                      </p:childTnLst>
                    </p:cTn>
                  </p:par>
                  <p:par>
                    <p:cTn fill="hold" id="93" nodeType="clickPar">
                      <p:stCondLst>
                        <p:cond delay="indefinite"/>
                      </p:stCondLst>
                      <p:childTnLst>
                        <p:par>
                          <p:cTn fill="hold" id="94" nodeType="withGroup">
                            <p:stCondLst>
                              <p:cond delay="0"/>
                            </p:stCondLst>
                            <p:childTnLst>
                              <p:par>
                                <p:cTn fill="hold" id="95" nodeType="clickEffect" presetClass="entr" presetID="3" presetSubtype="10">
                                  <p:stCondLst>
                                    <p:cond delay="0"/>
                                  </p:stCondLst>
                                  <p:childTnLst>
                                    <p:set>
                                      <p:cBhvr>
                                        <p:cTn dur="1" fill="hold" id="96">
                                          <p:stCondLst>
                                            <p:cond delay="0"/>
                                          </p:stCondLst>
                                        </p:cTn>
                                        <p:tgtEl>
                                          <p:spTgt spid="1048846">
                                            <p:txEl>
                                              <p:charRg st="160" end="181"/>
                                            </p:txEl>
                                          </p:spTgt>
                                        </p:tgtEl>
                                        <p:attrNameLst>
                                          <p:attrName>style.visibility</p:attrName>
                                        </p:attrNameLst>
                                      </p:cBhvr>
                                      <p:to>
                                        <p:strVal val="visible"/>
                                      </p:to>
                                    </p:set>
                                    <p:animEffect transition="in" filter="blinds(horizontal)">
                                      <p:cBhvr>
                                        <p:cTn dur="500" id="97"/>
                                        <p:tgtEl>
                                          <p:spTgt spid="1048846">
                                            <p:txEl>
                                              <p:charRg st="160" end="181"/>
                                            </p:txEl>
                                          </p:spTgt>
                                        </p:tgtEl>
                                      </p:cBhvr>
                                    </p:animEffect>
                                  </p:childTnLst>
                                </p:cTn>
                              </p:par>
                            </p:childTnLst>
                          </p:cTn>
                        </p:par>
                      </p:childTnLst>
                    </p:cTn>
                  </p:par>
                  <p:par>
                    <p:cTn fill="hold" id="98" nodeType="clickPar">
                      <p:stCondLst>
                        <p:cond delay="indefinite"/>
                      </p:stCondLst>
                      <p:childTnLst>
                        <p:par>
                          <p:cTn fill="hold" id="99" nodeType="withGroup">
                            <p:stCondLst>
                              <p:cond delay="0"/>
                            </p:stCondLst>
                            <p:childTnLst>
                              <p:par>
                                <p:cTn fill="hold" id="100" nodeType="clickEffect" presetClass="entr" presetID="3" presetSubtype="10">
                                  <p:stCondLst>
                                    <p:cond delay="0"/>
                                  </p:stCondLst>
                                  <p:childTnLst>
                                    <p:set>
                                      <p:cBhvr>
                                        <p:cTn dur="1" fill="hold" id="101">
                                          <p:stCondLst>
                                            <p:cond delay="0"/>
                                          </p:stCondLst>
                                        </p:cTn>
                                        <p:tgtEl>
                                          <p:spTgt spid="1048846">
                                            <p:txEl>
                                              <p:charRg st="181" end="202"/>
                                            </p:txEl>
                                          </p:spTgt>
                                        </p:tgtEl>
                                        <p:attrNameLst>
                                          <p:attrName>style.visibility</p:attrName>
                                        </p:attrNameLst>
                                      </p:cBhvr>
                                      <p:to>
                                        <p:strVal val="visible"/>
                                      </p:to>
                                    </p:set>
                                    <p:animEffect transition="in" filter="blinds(horizontal)">
                                      <p:cBhvr>
                                        <p:cTn dur="500" id="102"/>
                                        <p:tgtEl>
                                          <p:spTgt spid="1048846">
                                            <p:txEl>
                                              <p:charRg st="181" end="2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262" name=""/>
        <p:cNvGrpSpPr/>
        <p:nvPr/>
      </p:nvGrpSpPr>
      <p:grpSpPr>
        <a:xfrm rot="0">
          <a:off x="0" y="0"/>
          <a:ext cx="0" cy="0"/>
          <a:chOff x="0" y="0"/>
          <a:chExt cx="0" cy="0"/>
        </a:xfrm>
      </p:grpSpPr>
      <p:sp>
        <p:nvSpPr>
          <p:cNvPr id="1048851" name="标题 148481"/>
          <p:cNvSpPr/>
          <p:nvPr>
            <p:ph type="title" sz="full" idx="0"/>
          </p:nvPr>
        </p:nvSpPr>
        <p:spPr>
          <a:xfrm rot="0">
            <a:off x="1187450" y="296862"/>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3600" lang="en-US">
                <a:solidFill>
                  <a:srgbClr val="4D009A"/>
                </a:solidFill>
                <a:latin typeface="Times New Roman" pitchFamily="18" charset="0"/>
                <a:ea typeface="华文楷体" pitchFamily="2" charset="-122"/>
              </a:rPr>
              <a:t>4</a:t>
            </a:r>
            <a:r>
              <a:rPr altLang="en-US" b="1" sz="3600" lang="zh-CN">
                <a:solidFill>
                  <a:srgbClr val="4D009A"/>
                </a:solidFill>
                <a:latin typeface="Times New Roman" pitchFamily="18" charset="0"/>
                <a:ea typeface="华文楷体" pitchFamily="2" charset="-122"/>
              </a:rPr>
              <a:t>、数组元素的标识与寻访 （续）</a:t>
            </a:r>
          </a:p>
        </p:txBody>
      </p:sp>
      <p:sp>
        <p:nvSpPr>
          <p:cNvPr id="1048852" name="文本占位符 148482"/>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b="1" sz="3000" lang="zh-CN">
                <a:solidFill>
                  <a:srgbClr val="0000FF"/>
                </a:solidFill>
                <a:latin typeface="Times New Roman" pitchFamily="18" charset="0"/>
                <a:ea typeface="华文楷体" pitchFamily="2" charset="-122"/>
              </a:rPr>
              <a:t>【例</a:t>
            </a:r>
            <a:r>
              <a:rPr altLang="zh-CN" b="1" sz="3000" lang="en-US">
                <a:solidFill>
                  <a:srgbClr val="0000FF"/>
                </a:solidFill>
                <a:latin typeface="Times New Roman" pitchFamily="18" charset="0"/>
                <a:ea typeface="华文楷体" pitchFamily="2" charset="-122"/>
              </a:rPr>
              <a:t>4-4</a:t>
            </a:r>
            <a:r>
              <a:rPr altLang="en-US" b="1" sz="3000" lang="zh-CN">
                <a:solidFill>
                  <a:srgbClr val="0000FF"/>
                </a:solidFill>
                <a:latin typeface="Times New Roman" pitchFamily="18" charset="0"/>
                <a:ea typeface="华文楷体" pitchFamily="2" charset="-122"/>
              </a:rPr>
              <a:t>】</a:t>
            </a:r>
            <a:r>
              <a:rPr altLang="en-US" b="1" sz="3000" lang="zh-CN">
                <a:latin typeface="Times New Roman" pitchFamily="18" charset="0"/>
                <a:ea typeface="华文楷体" pitchFamily="2" charset="-122"/>
              </a:rPr>
              <a:t> </a:t>
            </a:r>
            <a:r>
              <a:rPr altLang="zh-CN" b="1" sz="3000" lang="en-US">
                <a:solidFill>
                  <a:srgbClr val="490092"/>
                </a:solidFill>
                <a:latin typeface="Times New Roman" pitchFamily="18" charset="0"/>
                <a:ea typeface="华文楷体" pitchFamily="2" charset="-122"/>
              </a:rPr>
              <a:t>size</a:t>
            </a:r>
            <a:r>
              <a:rPr altLang="en-US" b="1" sz="3000" lang="zh-CN">
                <a:solidFill>
                  <a:srgbClr val="490092"/>
                </a:solidFill>
                <a:latin typeface="Times New Roman" pitchFamily="18" charset="0"/>
                <a:ea typeface="华文楷体" pitchFamily="2" charset="-122"/>
              </a:rPr>
              <a:t>、</a:t>
            </a:r>
            <a:r>
              <a:rPr altLang="zh-CN" b="1" sz="3000" lang="en-US">
                <a:solidFill>
                  <a:srgbClr val="490092"/>
                </a:solidFill>
                <a:latin typeface="Times New Roman" pitchFamily="18" charset="0"/>
                <a:ea typeface="华文楷体" pitchFamily="2" charset="-122"/>
              </a:rPr>
              <a:t>length</a:t>
            </a:r>
            <a:r>
              <a:rPr altLang="en-US" b="1" sz="3000" lang="zh-CN">
                <a:solidFill>
                  <a:srgbClr val="490092"/>
                </a:solidFill>
                <a:latin typeface="Times New Roman" pitchFamily="18" charset="0"/>
                <a:ea typeface="华文楷体" pitchFamily="2" charset="-122"/>
              </a:rPr>
              <a:t>函数</a:t>
            </a:r>
          </a:p>
          <a:p>
            <a:pPr eaLnBrk="1" hangingPunct="1" latinLnBrk="1" lvl="0">
              <a:buNone/>
            </a:pPr>
            <a:r>
              <a:rPr altLang="zh-CN" b="1" sz="3000" lang="en-US">
                <a:solidFill>
                  <a:srgbClr val="490092"/>
                </a:solidFill>
                <a:latin typeface="Times New Roman" pitchFamily="18" charset="0"/>
                <a:ea typeface="华文楷体" pitchFamily="2" charset="-122"/>
              </a:rPr>
              <a:t>&gt;&gt;a=ones(4,6)</a:t>
            </a:r>
            <a:r>
              <a:rPr altLang="zh-CN" b="1" sz="3000" lang="en-US">
                <a:solidFill>
                  <a:srgbClr val="490092"/>
                </a:solidFill>
                <a:latin typeface="Times New Roman" pitchFamily="18" charset="0"/>
                <a:ea typeface="华文楷体" pitchFamily="2" charset="-122"/>
              </a:rPr>
              <a:t>*6</a:t>
            </a:r>
          </a:p>
          <a:p>
            <a:pPr eaLnBrk="1" hangingPunct="1" latinLnBrk="1" lvl="0">
              <a:buNone/>
            </a:pPr>
            <a:r>
              <a:rPr altLang="zh-CN" b="1" sz="3000" lang="en-US">
                <a:solidFill>
                  <a:srgbClr val="490092"/>
                </a:solidFill>
                <a:latin typeface="Times New Roman" pitchFamily="18" charset="0"/>
                <a:ea typeface="华文楷体" pitchFamily="2" charset="-122"/>
              </a:rPr>
              <a:t>&gt;&gt;m=size(a)</a:t>
            </a:r>
          </a:p>
          <a:p>
            <a:pPr eaLnBrk="1" hangingPunct="1" latinLnBrk="1" lvl="0">
              <a:buNone/>
            </a:pPr>
            <a:r>
              <a:rPr altLang="zh-CN" b="1" sz="3000" lang="en-US">
                <a:solidFill>
                  <a:srgbClr val="490092"/>
                </a:solidFill>
                <a:latin typeface="Times New Roman" pitchFamily="18" charset="0"/>
                <a:ea typeface="华文楷体" pitchFamily="2" charset="-122"/>
              </a:rPr>
              <a:t>&gt;&gt;len=length(a)</a:t>
            </a:r>
          </a:p>
          <a:p>
            <a:pPr eaLnBrk="1" hangingPunct="1" latinLnBrk="1" lvl="0">
              <a:buNone/>
            </a:pPr>
            <a:r>
              <a:rPr altLang="zh-CN" b="1" sz="3000" lang="en-US">
                <a:solidFill>
                  <a:srgbClr val="490092"/>
                </a:solidFill>
                <a:latin typeface="Times New Roman" pitchFamily="18" charset="0"/>
                <a:ea typeface="华文楷体" pitchFamily="2" charset="-122"/>
              </a:rPr>
              <a:t>&gt;&gt;b=1:5;</a:t>
            </a:r>
          </a:p>
          <a:p>
            <a:pPr eaLnBrk="1" hangingPunct="1" latinLnBrk="1" lvl="0">
              <a:buNone/>
            </a:pPr>
            <a:r>
              <a:rPr altLang="zh-CN" b="1" sz="3000" lang="en-US">
                <a:solidFill>
                  <a:srgbClr val="490092"/>
                </a:solidFill>
                <a:latin typeface="Times New Roman" pitchFamily="18" charset="0"/>
                <a:ea typeface="华文楷体" pitchFamily="2" charset="-122"/>
              </a:rPr>
              <a:t>&gt;&gt;length(b)</a:t>
            </a:r>
          </a:p>
          <a:p>
            <a:pPr eaLnBrk="1" hangingPunct="1" latinLnBrk="1" lvl="0">
              <a:buNone/>
            </a:pPr>
            <a:r>
              <a:rPr altLang="zh-CN" b="1" sz="3000" lang="en-US">
                <a:solidFill>
                  <a:srgbClr val="490092"/>
                </a:solidFill>
                <a:latin typeface="Times New Roman" pitchFamily="18" charset="0"/>
                <a:ea typeface="华文楷体" pitchFamily="2" charset="-122"/>
              </a:rPr>
              <a:t>&gt;&gt;c=b’</a:t>
            </a:r>
          </a:p>
          <a:p>
            <a:pPr eaLnBrk="1" hangingPunct="1" latinLnBrk="1" lvl="0">
              <a:buNone/>
            </a:pPr>
            <a:r>
              <a:rPr altLang="zh-CN" b="1" sz="3000" lang="en-US">
                <a:solidFill>
                  <a:srgbClr val="490092"/>
                </a:solidFill>
                <a:latin typeface="Times New Roman" pitchFamily="18" charset="0"/>
                <a:ea typeface="华文楷体" pitchFamily="2" charset="-122"/>
              </a:rPr>
              <a:t>&gt;&gt;length(c)</a:t>
            </a:r>
          </a:p>
        </p:txBody>
      </p:sp>
      <p:sp>
        <p:nvSpPr>
          <p:cNvPr id="1048853" name="文本框 148483"/>
          <p:cNvSpPr txBox="1"/>
          <p:nvPr/>
        </p:nvSpPr>
        <p:spPr>
          <a:xfrm rot="0">
            <a:off x="4284662" y="2636837"/>
            <a:ext cx="4572000" cy="1735137"/>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spcBef>
                <a:spcPct val="50000"/>
              </a:spcBef>
              <a:buClr>
                <a:schemeClr val="hlink"/>
              </a:buClr>
              <a:buChar char="Ø"/>
            </a:pPr>
            <a:r>
              <a:rPr altLang="zh-CN" sz="1800" lang="en-US"/>
              <a:t>  </a:t>
            </a:r>
            <a:r>
              <a:rPr altLang="en-US" b="1" sz="2400" lang="zh-CN">
                <a:solidFill>
                  <a:srgbClr val="0000FF"/>
                </a:solidFill>
                <a:latin typeface="Times New Roman" pitchFamily="18" charset="0"/>
                <a:ea typeface="华文楷体" pitchFamily="2" charset="-122"/>
              </a:rPr>
              <a:t>size函数返回变量的大小，即变量数组的行列数</a:t>
            </a:r>
          </a:p>
          <a:p>
            <a:pPr eaLnBrk="1" hangingPunct="1" indent="0" latinLnBrk="1" lvl="0" marL="0">
              <a:spcBef>
                <a:spcPct val="50000"/>
              </a:spcBef>
              <a:buClr>
                <a:schemeClr val="hlink"/>
              </a:buClr>
              <a:buChar char="Ø"/>
            </a:pPr>
            <a:r>
              <a:rPr altLang="en-US" b="1" sz="2400" lang="zh-CN">
                <a:solidFill>
                  <a:srgbClr val="0000FF"/>
                </a:solidFill>
                <a:latin typeface="Times New Roman" pitchFamily="18" charset="0"/>
                <a:ea typeface="华文楷体" pitchFamily="2" charset="-122"/>
              </a:rPr>
              <a:t>  </a:t>
            </a:r>
            <a:r>
              <a:rPr altLang="zh-CN" b="1" sz="2400" lang="en-US">
                <a:solidFill>
                  <a:srgbClr val="0000FF"/>
                </a:solidFill>
                <a:latin typeface="Times New Roman" pitchFamily="18" charset="0"/>
                <a:ea typeface="华文楷体" pitchFamily="2" charset="-122"/>
              </a:rPr>
              <a:t>length</a:t>
            </a:r>
            <a:r>
              <a:rPr altLang="en-US" b="1" sz="2400" lang="zh-CN">
                <a:solidFill>
                  <a:srgbClr val="0000FF"/>
                </a:solidFill>
                <a:latin typeface="Times New Roman" pitchFamily="18" charset="0"/>
                <a:ea typeface="华文楷体" pitchFamily="2" charset="-122"/>
              </a:rPr>
              <a:t>函数返回变量数组的最大维数</a:t>
            </a:r>
          </a:p>
        </p:txBody>
      </p:sp>
      <p:sp>
        <p:nvSpPr>
          <p:cNvPr id="1048854"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855"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856"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36</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852">
                                            <p:txEl>
                                              <p:charRg st="0" end="21"/>
                                            </p:txEl>
                                          </p:spTgt>
                                        </p:tgtEl>
                                        <p:attrNameLst>
                                          <p:attrName>style.visibility</p:attrName>
                                        </p:attrNameLst>
                                      </p:cBhvr>
                                      <p:to>
                                        <p:strVal val="visible"/>
                                      </p:to>
                                    </p:set>
                                    <p:animEffect transition="in" filter="blinds(horizontal)">
                                      <p:cBhvr>
                                        <p:cTn dur="500" id="7"/>
                                        <p:tgtEl>
                                          <p:spTgt spid="1048852">
                                            <p:txEl>
                                              <p:charRg st="0" end="21"/>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22" presetSubtype="1">
                                  <p:stCondLst>
                                    <p:cond delay="0"/>
                                  </p:stCondLst>
                                  <p:childTnLst>
                                    <p:set>
                                      <p:cBhvr>
                                        <p:cTn dur="1" fill="hold" id="11">
                                          <p:stCondLst>
                                            <p:cond delay="0"/>
                                          </p:stCondLst>
                                        </p:cTn>
                                        <p:tgtEl>
                                          <p:spTgt spid="1048852">
                                            <p:txEl>
                                              <p:charRg st="21" end="37"/>
                                            </p:txEl>
                                          </p:spTgt>
                                        </p:tgtEl>
                                        <p:attrNameLst>
                                          <p:attrName>style.visibility</p:attrName>
                                        </p:attrNameLst>
                                      </p:cBhvr>
                                      <p:to>
                                        <p:strVal val="visible"/>
                                      </p:to>
                                    </p:set>
                                    <p:animEffect transition="in" filter="wipe(up)">
                                      <p:cBhvr>
                                        <p:cTn dur="1000" id="12"/>
                                        <p:tgtEl>
                                          <p:spTgt spid="1048852">
                                            <p:txEl>
                                              <p:charRg st="21" end="37"/>
                                            </p:txEl>
                                          </p:spTgt>
                                        </p:tgtEl>
                                      </p:cBhvr>
                                    </p:animEffect>
                                  </p:childTnLst>
                                </p:cTn>
                              </p:par>
                              <p:par>
                                <p:cTn fill="hold" id="13" nodeType="withEffect" presetClass="entr" presetID="22" presetSubtype="1">
                                  <p:stCondLst>
                                    <p:cond delay="0"/>
                                  </p:stCondLst>
                                  <p:childTnLst>
                                    <p:set>
                                      <p:cBhvr>
                                        <p:cTn dur="1" fill="hold" id="14">
                                          <p:stCondLst>
                                            <p:cond delay="0"/>
                                          </p:stCondLst>
                                        </p:cTn>
                                        <p:tgtEl>
                                          <p:spTgt spid="1048852">
                                            <p:txEl>
                                              <p:charRg st="37" end="49"/>
                                            </p:txEl>
                                          </p:spTgt>
                                        </p:tgtEl>
                                        <p:attrNameLst>
                                          <p:attrName>style.visibility</p:attrName>
                                        </p:attrNameLst>
                                      </p:cBhvr>
                                      <p:to>
                                        <p:strVal val="visible"/>
                                      </p:to>
                                    </p:set>
                                    <p:animEffect transition="in" filter="wipe(up)">
                                      <p:cBhvr>
                                        <p:cTn dur="1000" id="15"/>
                                        <p:tgtEl>
                                          <p:spTgt spid="1048852">
                                            <p:txEl>
                                              <p:charRg st="37" end="49"/>
                                            </p:txEl>
                                          </p:spTgt>
                                        </p:tgtEl>
                                      </p:cBhvr>
                                    </p:animEffect>
                                  </p:childTnLst>
                                </p:cTn>
                              </p:par>
                              <p:par>
                                <p:cTn fill="hold" id="16" nodeType="withEffect" presetClass="entr" presetID="22" presetSubtype="1">
                                  <p:stCondLst>
                                    <p:cond delay="0"/>
                                  </p:stCondLst>
                                  <p:childTnLst>
                                    <p:set>
                                      <p:cBhvr>
                                        <p:cTn dur="1" fill="hold" id="17">
                                          <p:stCondLst>
                                            <p:cond delay="0"/>
                                          </p:stCondLst>
                                        </p:cTn>
                                        <p:tgtEl>
                                          <p:spTgt spid="1048852">
                                            <p:txEl>
                                              <p:charRg st="49" end="65"/>
                                            </p:txEl>
                                          </p:spTgt>
                                        </p:tgtEl>
                                        <p:attrNameLst>
                                          <p:attrName>style.visibility</p:attrName>
                                        </p:attrNameLst>
                                      </p:cBhvr>
                                      <p:to>
                                        <p:strVal val="visible"/>
                                      </p:to>
                                    </p:set>
                                    <p:animEffect transition="in" filter="wipe(up)">
                                      <p:cBhvr>
                                        <p:cTn dur="1000" id="18"/>
                                        <p:tgtEl>
                                          <p:spTgt spid="1048852">
                                            <p:txEl>
                                              <p:charRg st="49" end="65"/>
                                            </p:txEl>
                                          </p:spTgt>
                                        </p:tgtEl>
                                      </p:cBhvr>
                                    </p:animEffect>
                                  </p:childTnLst>
                                </p:cTn>
                              </p:par>
                              <p:par>
                                <p:cTn fill="hold" id="19" nodeType="withEffect" presetClass="entr" presetID="22" presetSubtype="1">
                                  <p:stCondLst>
                                    <p:cond delay="0"/>
                                  </p:stCondLst>
                                  <p:childTnLst>
                                    <p:set>
                                      <p:cBhvr>
                                        <p:cTn dur="1" fill="hold" id="20">
                                          <p:stCondLst>
                                            <p:cond delay="0"/>
                                          </p:stCondLst>
                                        </p:cTn>
                                        <p:tgtEl>
                                          <p:spTgt spid="1048852">
                                            <p:txEl>
                                              <p:charRg st="65" end="74"/>
                                            </p:txEl>
                                          </p:spTgt>
                                        </p:tgtEl>
                                        <p:attrNameLst>
                                          <p:attrName>style.visibility</p:attrName>
                                        </p:attrNameLst>
                                      </p:cBhvr>
                                      <p:to>
                                        <p:strVal val="visible"/>
                                      </p:to>
                                    </p:set>
                                    <p:animEffect transition="in" filter="wipe(up)">
                                      <p:cBhvr>
                                        <p:cTn dur="1000" id="21"/>
                                        <p:tgtEl>
                                          <p:spTgt spid="1048852">
                                            <p:txEl>
                                              <p:charRg st="65" end="74"/>
                                            </p:txEl>
                                          </p:spTgt>
                                        </p:tgtEl>
                                      </p:cBhvr>
                                    </p:animEffect>
                                  </p:childTnLst>
                                </p:cTn>
                              </p:par>
                              <p:par>
                                <p:cTn fill="hold" id="22" nodeType="withEffect" presetClass="entr" presetID="22" presetSubtype="1">
                                  <p:stCondLst>
                                    <p:cond delay="0"/>
                                  </p:stCondLst>
                                  <p:childTnLst>
                                    <p:set>
                                      <p:cBhvr>
                                        <p:cTn dur="1" fill="hold" id="23">
                                          <p:stCondLst>
                                            <p:cond delay="0"/>
                                          </p:stCondLst>
                                        </p:cTn>
                                        <p:tgtEl>
                                          <p:spTgt spid="1048852">
                                            <p:txEl>
                                              <p:charRg st="74" end="86"/>
                                            </p:txEl>
                                          </p:spTgt>
                                        </p:tgtEl>
                                        <p:attrNameLst>
                                          <p:attrName>style.visibility</p:attrName>
                                        </p:attrNameLst>
                                      </p:cBhvr>
                                      <p:to>
                                        <p:strVal val="visible"/>
                                      </p:to>
                                    </p:set>
                                    <p:animEffect transition="in" filter="wipe(up)">
                                      <p:cBhvr>
                                        <p:cTn dur="1000" id="24"/>
                                        <p:tgtEl>
                                          <p:spTgt spid="1048852">
                                            <p:txEl>
                                              <p:charRg st="74" end="86"/>
                                            </p:txEl>
                                          </p:spTgt>
                                        </p:tgtEl>
                                      </p:cBhvr>
                                    </p:animEffect>
                                  </p:childTnLst>
                                </p:cTn>
                              </p:par>
                              <p:par>
                                <p:cTn fill="hold" id="25" nodeType="withEffect" presetClass="entr" presetID="22" presetSubtype="1">
                                  <p:stCondLst>
                                    <p:cond delay="0"/>
                                  </p:stCondLst>
                                  <p:childTnLst>
                                    <p:set>
                                      <p:cBhvr>
                                        <p:cTn dur="1" fill="hold" id="26">
                                          <p:stCondLst>
                                            <p:cond delay="0"/>
                                          </p:stCondLst>
                                        </p:cTn>
                                        <p:tgtEl>
                                          <p:spTgt spid="1048852">
                                            <p:txEl>
                                              <p:charRg st="86" end="93"/>
                                            </p:txEl>
                                          </p:spTgt>
                                        </p:tgtEl>
                                        <p:attrNameLst>
                                          <p:attrName>style.visibility</p:attrName>
                                        </p:attrNameLst>
                                      </p:cBhvr>
                                      <p:to>
                                        <p:strVal val="visible"/>
                                      </p:to>
                                    </p:set>
                                    <p:animEffect transition="in" filter="wipe(up)">
                                      <p:cBhvr>
                                        <p:cTn dur="1000" id="27"/>
                                        <p:tgtEl>
                                          <p:spTgt spid="1048852">
                                            <p:txEl>
                                              <p:charRg st="86" end="93"/>
                                            </p:txEl>
                                          </p:spTgt>
                                        </p:tgtEl>
                                      </p:cBhvr>
                                    </p:animEffect>
                                  </p:childTnLst>
                                </p:cTn>
                              </p:par>
                              <p:par>
                                <p:cTn fill="hold" id="28" nodeType="withEffect" presetClass="entr" presetID="22" presetSubtype="1">
                                  <p:stCondLst>
                                    <p:cond delay="0"/>
                                  </p:stCondLst>
                                  <p:childTnLst>
                                    <p:set>
                                      <p:cBhvr>
                                        <p:cTn dur="1" fill="hold" id="29">
                                          <p:stCondLst>
                                            <p:cond delay="0"/>
                                          </p:stCondLst>
                                        </p:cTn>
                                        <p:tgtEl>
                                          <p:spTgt spid="1048852">
                                            <p:txEl>
                                              <p:charRg st="93" end="105"/>
                                            </p:txEl>
                                          </p:spTgt>
                                        </p:tgtEl>
                                        <p:attrNameLst>
                                          <p:attrName>style.visibility</p:attrName>
                                        </p:attrNameLst>
                                      </p:cBhvr>
                                      <p:to>
                                        <p:strVal val="visible"/>
                                      </p:to>
                                    </p:set>
                                    <p:animEffect transition="in" filter="wipe(up)">
                                      <p:cBhvr>
                                        <p:cTn dur="1000" id="30"/>
                                        <p:tgtEl>
                                          <p:spTgt spid="1048852">
                                            <p:txEl>
                                              <p:charRg st="93" end="105"/>
                                            </p:txEl>
                                          </p:spTgt>
                                        </p:tgtEl>
                                      </p:cBhvr>
                                    </p:animEffect>
                                  </p:childTnLst>
                                </p:cTn>
                              </p:par>
                            </p:childTnLst>
                          </p:cTn>
                        </p:par>
                      </p:childTnLst>
                    </p:cTn>
                  </p:par>
                  <p:par>
                    <p:cTn fill="hold" id="31" nodeType="clickPar">
                      <p:stCondLst>
                        <p:cond delay="indefinite"/>
                      </p:stCondLst>
                      <p:childTnLst>
                        <p:par>
                          <p:cTn fill="hold" id="32" nodeType="withGroup">
                            <p:stCondLst>
                              <p:cond delay="0"/>
                            </p:stCondLst>
                            <p:childTnLst>
                              <p:par>
                                <p:cTn fill="hold" id="33" nodeType="clickEffect" presetClass="entr" presetID="3" presetSubtype="10">
                                  <p:stCondLst>
                                    <p:cond delay="0"/>
                                  </p:stCondLst>
                                  <p:childTnLst>
                                    <p:set>
                                      <p:cBhvr>
                                        <p:cTn dur="1" fill="hold" id="34">
                                          <p:stCondLst>
                                            <p:cond delay="0"/>
                                          </p:stCondLst>
                                        </p:cTn>
                                        <p:tgtEl>
                                          <p:spTgt spid="1048853">
                                            <p:txEl>
                                              <p:charRg st="0" end="26"/>
                                            </p:txEl>
                                          </p:spTgt>
                                        </p:tgtEl>
                                        <p:attrNameLst>
                                          <p:attrName>style.visibility</p:attrName>
                                        </p:attrNameLst>
                                      </p:cBhvr>
                                      <p:to>
                                        <p:strVal val="visible"/>
                                      </p:to>
                                    </p:set>
                                    <p:animEffect transition="in" filter="blinds(horizontal)">
                                      <p:cBhvr>
                                        <p:cTn dur="500" id="35"/>
                                        <p:tgtEl>
                                          <p:spTgt spid="1048853">
                                            <p:txEl>
                                              <p:charRg st="0" end="26"/>
                                            </p:txEl>
                                          </p:spTgt>
                                        </p:tgtEl>
                                      </p:cBhvr>
                                    </p:animEffect>
                                  </p:childTnLst>
                                </p:cTn>
                              </p:par>
                            </p:childTnLst>
                          </p:cTn>
                        </p:par>
                      </p:childTnLst>
                    </p:cTn>
                  </p:par>
                  <p:par>
                    <p:cTn fill="hold" id="36" nodeType="clickPar">
                      <p:stCondLst>
                        <p:cond delay="indefinite"/>
                      </p:stCondLst>
                      <p:childTnLst>
                        <p:par>
                          <p:cTn fill="hold" id="37" nodeType="withGroup">
                            <p:stCondLst>
                              <p:cond delay="0"/>
                            </p:stCondLst>
                            <p:childTnLst>
                              <p:par>
                                <p:cTn fill="hold" id="38" nodeType="clickEffect" presetClass="entr" presetID="3" presetSubtype="10">
                                  <p:stCondLst>
                                    <p:cond delay="0"/>
                                  </p:stCondLst>
                                  <p:childTnLst>
                                    <p:set>
                                      <p:cBhvr>
                                        <p:cTn dur="1" fill="hold" id="39">
                                          <p:stCondLst>
                                            <p:cond delay="0"/>
                                          </p:stCondLst>
                                        </p:cTn>
                                        <p:tgtEl>
                                          <p:spTgt spid="1048853">
                                            <p:txEl>
                                              <p:charRg st="26" end="48"/>
                                            </p:txEl>
                                          </p:spTgt>
                                        </p:tgtEl>
                                        <p:attrNameLst>
                                          <p:attrName>style.visibility</p:attrName>
                                        </p:attrNameLst>
                                      </p:cBhvr>
                                      <p:to>
                                        <p:strVal val="visible"/>
                                      </p:to>
                                    </p:set>
                                    <p:animEffect transition="in" filter="blinds(horizontal)">
                                      <p:cBhvr>
                                        <p:cTn dur="500" id="40"/>
                                        <p:tgtEl>
                                          <p:spTgt spid="1048853">
                                            <p:txEl>
                                              <p:charRg st="26" end="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263" name=""/>
        <p:cNvGrpSpPr/>
        <p:nvPr/>
      </p:nvGrpSpPr>
      <p:grpSpPr>
        <a:xfrm rot="0">
          <a:off x="0" y="0"/>
          <a:ext cx="0" cy="0"/>
          <a:chOff x="0" y="0"/>
          <a:chExt cx="0" cy="0"/>
        </a:xfrm>
      </p:grpSpPr>
      <p:sp>
        <p:nvSpPr>
          <p:cNvPr id="1048857" name="标题 149505"/>
          <p:cNvSpPr/>
          <p:nvPr>
            <p:ph type="title" sz="full" idx="0"/>
          </p:nvPr>
        </p:nvSpPr>
        <p:spPr>
          <a:xfrm rot="0">
            <a:off x="1350962" y="296862"/>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3600" lang="en-US">
                <a:solidFill>
                  <a:srgbClr val="4D009A"/>
                </a:solidFill>
                <a:latin typeface="Times New Roman" pitchFamily="18" charset="0"/>
                <a:ea typeface="华文楷体" pitchFamily="2" charset="-122"/>
              </a:rPr>
              <a:t>4</a:t>
            </a:r>
            <a:r>
              <a:rPr altLang="en-US" b="1" sz="3600" lang="zh-CN">
                <a:solidFill>
                  <a:srgbClr val="4D009A"/>
                </a:solidFill>
                <a:latin typeface="Times New Roman" pitchFamily="18" charset="0"/>
                <a:ea typeface="华文楷体" pitchFamily="2" charset="-122"/>
              </a:rPr>
              <a:t>、数组元素的标识与寻访 （续）</a:t>
            </a:r>
          </a:p>
        </p:txBody>
      </p:sp>
      <p:sp>
        <p:nvSpPr>
          <p:cNvPr id="1048858" name="文本占位符 149506"/>
          <p:cNvSpPr/>
          <p:nvPr>
            <p:ph type="body" sz="full" idx="1"/>
          </p:nvPr>
        </p:nvSpPr>
        <p:spPr>
          <a:xfrm rot="0">
            <a:off x="1182687" y="1341437"/>
            <a:ext cx="7772400" cy="611187"/>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b="1" lang="zh-CN">
                <a:solidFill>
                  <a:schemeClr val="hlink"/>
                </a:solidFill>
                <a:ea typeface="华文楷体" pitchFamily="2" charset="-122"/>
              </a:rPr>
              <a:t>双下标到单下标的转换</a:t>
            </a:r>
          </a:p>
        </p:txBody>
      </p:sp>
      <p:sp>
        <p:nvSpPr>
          <p:cNvPr id="1048859" name="文本框 149507"/>
          <p:cNvSpPr txBox="1"/>
          <p:nvPr/>
        </p:nvSpPr>
        <p:spPr>
          <a:xfrm rot="0">
            <a:off x="1008062" y="2312987"/>
            <a:ext cx="7667625" cy="366712"/>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spcBef>
                <a:spcPct val="50000"/>
              </a:spcBef>
              <a:buNone/>
            </a:pPr>
            <a:endParaRPr altLang="zh-CN" sz="1800" lang="zh-CN"/>
          </a:p>
        </p:txBody>
      </p:sp>
      <p:sp>
        <p:nvSpPr>
          <p:cNvPr id="1048860" name="矩形 149508"/>
          <p:cNvSpPr/>
          <p:nvPr/>
        </p:nvSpPr>
        <p:spPr>
          <a:xfrm rot="0">
            <a:off x="1079500" y="1881187"/>
            <a:ext cx="7772400" cy="406876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609600" latinLnBrk="1" lvl="0" marL="609600">
              <a:buNone/>
            </a:pPr>
            <a:r>
              <a:rPr altLang="en-US" b="1" sz="3000" lang="zh-CN">
                <a:solidFill>
                  <a:srgbClr val="0000FF"/>
                </a:solidFill>
                <a:latin typeface="Times New Roman" pitchFamily="18" charset="0"/>
                <a:ea typeface="华文楷体" pitchFamily="2" charset="-122"/>
              </a:rPr>
              <a:t>【例</a:t>
            </a:r>
            <a:r>
              <a:rPr altLang="zh-CN" b="1" sz="3000" lang="en-US">
                <a:solidFill>
                  <a:srgbClr val="0000FF"/>
                </a:solidFill>
                <a:latin typeface="Times New Roman" pitchFamily="18" charset="0"/>
                <a:ea typeface="华文楷体" pitchFamily="2" charset="-122"/>
              </a:rPr>
              <a:t>4-5</a:t>
            </a:r>
            <a:r>
              <a:rPr altLang="en-US" b="1" sz="3000" lang="zh-CN">
                <a:solidFill>
                  <a:srgbClr val="0000FF"/>
                </a:solidFill>
                <a:latin typeface="Times New Roman" pitchFamily="18" charset="0"/>
                <a:ea typeface="华文楷体" pitchFamily="2" charset="-122"/>
              </a:rPr>
              <a:t>】</a:t>
            </a:r>
            <a:r>
              <a:rPr altLang="en-US" b="1" sz="3000" lang="zh-CN">
                <a:latin typeface="Times New Roman" pitchFamily="18" charset="0"/>
                <a:ea typeface="华文楷体" pitchFamily="2" charset="-122"/>
              </a:rPr>
              <a:t> </a:t>
            </a:r>
            <a:r>
              <a:rPr altLang="zh-CN" b="1" sz="3000" lang="en-US">
                <a:solidFill>
                  <a:srgbClr val="490092"/>
                </a:solidFill>
                <a:latin typeface="Times New Roman" pitchFamily="18" charset="0"/>
                <a:ea typeface="华文楷体" pitchFamily="2" charset="-122"/>
              </a:rPr>
              <a:t>sub2ind</a:t>
            </a:r>
            <a:r>
              <a:rPr altLang="en-US" b="1" sz="3000" lang="zh-CN">
                <a:solidFill>
                  <a:srgbClr val="490092"/>
                </a:solidFill>
                <a:latin typeface="Times New Roman" pitchFamily="18" charset="0"/>
                <a:ea typeface="华文楷体" pitchFamily="2" charset="-122"/>
              </a:rPr>
              <a:t>函数</a:t>
            </a:r>
            <a:r>
              <a:rPr altLang="zh-CN" b="1" sz="3000" lang="en-US">
                <a:solidFill>
                  <a:srgbClr val="490092"/>
                </a:solidFill>
                <a:latin typeface="Times New Roman" pitchFamily="18" charset="0"/>
                <a:ea typeface="华文楷体" pitchFamily="2" charset="-122"/>
              </a:rPr>
              <a:t>-</a:t>
            </a:r>
            <a:r>
              <a:rPr altLang="en-US" b="1" sz="3000" lang="zh-CN">
                <a:solidFill>
                  <a:srgbClr val="490092"/>
                </a:solidFill>
                <a:latin typeface="Times New Roman" pitchFamily="18" charset="0"/>
                <a:ea typeface="华文楷体" pitchFamily="2" charset="-122"/>
              </a:rPr>
              <a:t>双下标转换为单下标</a:t>
            </a:r>
          </a:p>
          <a:p>
            <a:pPr eaLnBrk="1" hangingPunct="1" indent="-609600" latinLnBrk="1" lvl="0" marL="609600">
              <a:buNone/>
            </a:pPr>
            <a:r>
              <a:rPr altLang="zh-CN" b="1" sz="3000" lang="pt-BR">
                <a:solidFill>
                  <a:srgbClr val="490092"/>
                </a:solidFill>
                <a:latin typeface="Times New Roman" pitchFamily="18" charset="0"/>
                <a:ea typeface="华文楷体" pitchFamily="2" charset="-122"/>
              </a:rPr>
              <a:t>&gt;&gt;A = [17 24 1 8; 2 22 7 14; 4 6 13 20];</a:t>
            </a:r>
          </a:p>
          <a:p>
            <a:pPr eaLnBrk="1" hangingPunct="1" indent="-609600" latinLnBrk="1" lvl="0" marL="609600">
              <a:buNone/>
            </a:pPr>
            <a:r>
              <a:rPr altLang="zh-CN" b="1" sz="3000" lang="en-US">
                <a:solidFill>
                  <a:srgbClr val="490092"/>
                </a:solidFill>
                <a:latin typeface="Times New Roman" pitchFamily="18" charset="0"/>
                <a:ea typeface="华文楷体" pitchFamily="2" charset="-122"/>
              </a:rPr>
              <a:t>&gt;&gt;A(:,:,2) = A - 10</a:t>
            </a:r>
          </a:p>
          <a:p>
            <a:pPr eaLnBrk="1" hangingPunct="1" indent="-609600" latinLnBrk="1" lvl="0" marL="609600">
              <a:buNone/>
            </a:pPr>
            <a:r>
              <a:rPr altLang="zh-CN" b="1" sz="3000" lang="en-US">
                <a:solidFill>
                  <a:srgbClr val="490092"/>
                </a:solidFill>
                <a:latin typeface="Times New Roman" pitchFamily="18" charset="0"/>
                <a:ea typeface="华文楷体" pitchFamily="2" charset="-122"/>
              </a:rPr>
              <a:t>&gt;&gt;A(2,1,2)</a:t>
            </a:r>
          </a:p>
          <a:p>
            <a:pPr eaLnBrk="1" hangingPunct="1" indent="-609600" latinLnBrk="1" lvl="0" marL="609600">
              <a:buNone/>
            </a:pPr>
            <a:r>
              <a:rPr altLang="zh-CN" b="1" sz="3000" lang="en-US">
                <a:solidFill>
                  <a:srgbClr val="490092"/>
                </a:solidFill>
                <a:latin typeface="Times New Roman" pitchFamily="18" charset="0"/>
                <a:ea typeface="华文楷体" pitchFamily="2" charset="-122"/>
              </a:rPr>
              <a:t>&gt;&gt;sub2ind(size(A),2,1,2)</a:t>
            </a:r>
          </a:p>
          <a:p>
            <a:pPr eaLnBrk="1" hangingPunct="1" indent="-609600" latinLnBrk="1" lvl="0" marL="609600">
              <a:buNone/>
            </a:pPr>
            <a:r>
              <a:rPr altLang="zh-CN" b="1" sz="3000" lang="en-US">
                <a:solidFill>
                  <a:srgbClr val="490092"/>
                </a:solidFill>
                <a:latin typeface="Times New Roman" pitchFamily="18" charset="0"/>
                <a:ea typeface="华文楷体" pitchFamily="2" charset="-122"/>
              </a:rPr>
              <a:t>&gt;&gt;A(14)</a:t>
            </a:r>
          </a:p>
        </p:txBody>
      </p:sp>
      <p:sp>
        <p:nvSpPr>
          <p:cNvPr id="1048861"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862"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863"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37</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860">
                                            <p:txEl>
                                              <p:charRg st="0" end="27"/>
                                            </p:txEl>
                                          </p:spTgt>
                                        </p:tgtEl>
                                        <p:attrNameLst>
                                          <p:attrName>style.visibility</p:attrName>
                                        </p:attrNameLst>
                                      </p:cBhvr>
                                      <p:to>
                                        <p:strVal val="visible"/>
                                      </p:to>
                                    </p:set>
                                    <p:animEffect transition="in" filter="blinds(horizontal)">
                                      <p:cBhvr>
                                        <p:cTn dur="500" id="7"/>
                                        <p:tgtEl>
                                          <p:spTgt spid="1048860">
                                            <p:txEl>
                                              <p:charRg st="0" end="27"/>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22" presetSubtype="1">
                                  <p:stCondLst>
                                    <p:cond delay="0"/>
                                  </p:stCondLst>
                                  <p:childTnLst>
                                    <p:set>
                                      <p:cBhvr>
                                        <p:cTn dur="1" fill="hold" id="11">
                                          <p:stCondLst>
                                            <p:cond delay="0"/>
                                          </p:stCondLst>
                                        </p:cTn>
                                        <p:tgtEl>
                                          <p:spTgt spid="1048860">
                                            <p:txEl>
                                              <p:charRg st="27" end="68"/>
                                            </p:txEl>
                                          </p:spTgt>
                                        </p:tgtEl>
                                        <p:attrNameLst>
                                          <p:attrName>style.visibility</p:attrName>
                                        </p:attrNameLst>
                                      </p:cBhvr>
                                      <p:to>
                                        <p:strVal val="visible"/>
                                      </p:to>
                                    </p:set>
                                    <p:animEffect transition="in" filter="wipe(up)">
                                      <p:cBhvr>
                                        <p:cTn dur="1000" id="12"/>
                                        <p:tgtEl>
                                          <p:spTgt spid="1048860">
                                            <p:txEl>
                                              <p:charRg st="27" end="68"/>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22" presetSubtype="1">
                                  <p:stCondLst>
                                    <p:cond delay="0"/>
                                  </p:stCondLst>
                                  <p:childTnLst>
                                    <p:set>
                                      <p:cBhvr>
                                        <p:cTn dur="1" fill="hold" id="16">
                                          <p:stCondLst>
                                            <p:cond delay="0"/>
                                          </p:stCondLst>
                                        </p:cTn>
                                        <p:tgtEl>
                                          <p:spTgt spid="1048860">
                                            <p:txEl>
                                              <p:charRg st="68" end="88"/>
                                            </p:txEl>
                                          </p:spTgt>
                                        </p:tgtEl>
                                        <p:attrNameLst>
                                          <p:attrName>style.visibility</p:attrName>
                                        </p:attrNameLst>
                                      </p:cBhvr>
                                      <p:to>
                                        <p:strVal val="visible"/>
                                      </p:to>
                                    </p:set>
                                    <p:animEffect transition="in" filter="wipe(up)">
                                      <p:cBhvr>
                                        <p:cTn dur="1000" id="17"/>
                                        <p:tgtEl>
                                          <p:spTgt spid="1048860">
                                            <p:txEl>
                                              <p:charRg st="68" end="88"/>
                                            </p:txEl>
                                          </p:spTgt>
                                        </p:tgtEl>
                                      </p:cBhvr>
                                    </p:animEffect>
                                  </p:childTnLst>
                                </p:cTn>
                              </p:par>
                              <p:par>
                                <p:cTn fill="hold" id="18" nodeType="withEffect" presetClass="entr" presetID="22" presetSubtype="1">
                                  <p:stCondLst>
                                    <p:cond delay="0"/>
                                  </p:stCondLst>
                                  <p:childTnLst>
                                    <p:set>
                                      <p:cBhvr>
                                        <p:cTn dur="1" fill="hold" id="19">
                                          <p:stCondLst>
                                            <p:cond delay="0"/>
                                          </p:stCondLst>
                                        </p:cTn>
                                        <p:tgtEl>
                                          <p:spTgt spid="1048860">
                                            <p:txEl>
                                              <p:charRg st="88" end="99"/>
                                            </p:txEl>
                                          </p:spTgt>
                                        </p:tgtEl>
                                        <p:attrNameLst>
                                          <p:attrName>style.visibility</p:attrName>
                                        </p:attrNameLst>
                                      </p:cBhvr>
                                      <p:to>
                                        <p:strVal val="visible"/>
                                      </p:to>
                                    </p:set>
                                    <p:animEffect transition="in" filter="wipe(up)">
                                      <p:cBhvr>
                                        <p:cTn dur="1000" id="20"/>
                                        <p:tgtEl>
                                          <p:spTgt spid="1048860">
                                            <p:txEl>
                                              <p:charRg st="88" end="99"/>
                                            </p:txEl>
                                          </p:spTgt>
                                        </p:tgtEl>
                                      </p:cBhvr>
                                    </p:animEffect>
                                  </p:childTnLst>
                                </p:cTn>
                              </p:par>
                              <p:par>
                                <p:cTn fill="hold" id="21" nodeType="withEffect" presetClass="entr" presetID="22" presetSubtype="1">
                                  <p:stCondLst>
                                    <p:cond delay="0"/>
                                  </p:stCondLst>
                                  <p:childTnLst>
                                    <p:set>
                                      <p:cBhvr>
                                        <p:cTn dur="1" fill="hold" id="22">
                                          <p:stCondLst>
                                            <p:cond delay="0"/>
                                          </p:stCondLst>
                                        </p:cTn>
                                        <p:tgtEl>
                                          <p:spTgt spid="1048860">
                                            <p:txEl>
                                              <p:charRg st="99" end="124"/>
                                            </p:txEl>
                                          </p:spTgt>
                                        </p:tgtEl>
                                        <p:attrNameLst>
                                          <p:attrName>style.visibility</p:attrName>
                                        </p:attrNameLst>
                                      </p:cBhvr>
                                      <p:to>
                                        <p:strVal val="visible"/>
                                      </p:to>
                                    </p:set>
                                    <p:animEffect transition="in" filter="wipe(up)">
                                      <p:cBhvr>
                                        <p:cTn dur="1000" id="23"/>
                                        <p:tgtEl>
                                          <p:spTgt spid="1048860">
                                            <p:txEl>
                                              <p:charRg st="99" end="124"/>
                                            </p:txEl>
                                          </p:spTgt>
                                        </p:tgtEl>
                                      </p:cBhvr>
                                    </p:animEffect>
                                  </p:childTnLst>
                                </p:cTn>
                              </p:par>
                              <p:par>
                                <p:cTn fill="hold" id="24" nodeType="withEffect" presetClass="entr" presetID="22" presetSubtype="1">
                                  <p:stCondLst>
                                    <p:cond delay="0"/>
                                  </p:stCondLst>
                                  <p:childTnLst>
                                    <p:set>
                                      <p:cBhvr>
                                        <p:cTn dur="1" fill="hold" id="25">
                                          <p:stCondLst>
                                            <p:cond delay="0"/>
                                          </p:stCondLst>
                                        </p:cTn>
                                        <p:tgtEl>
                                          <p:spTgt spid="1048860">
                                            <p:txEl>
                                              <p:charRg st="124" end="132"/>
                                            </p:txEl>
                                          </p:spTgt>
                                        </p:tgtEl>
                                        <p:attrNameLst>
                                          <p:attrName>style.visibility</p:attrName>
                                        </p:attrNameLst>
                                      </p:cBhvr>
                                      <p:to>
                                        <p:strVal val="visible"/>
                                      </p:to>
                                    </p:set>
                                    <p:animEffect transition="in" filter="wipe(up)">
                                      <p:cBhvr>
                                        <p:cTn dur="1000" id="26"/>
                                        <p:tgtEl>
                                          <p:spTgt spid="1048860">
                                            <p:txEl>
                                              <p:charRg st="124" end="1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264" name=""/>
        <p:cNvGrpSpPr/>
        <p:nvPr/>
      </p:nvGrpSpPr>
      <p:grpSpPr>
        <a:xfrm rot="0">
          <a:off x="0" y="0"/>
          <a:ext cx="0" cy="0"/>
          <a:chOff x="0" y="0"/>
          <a:chExt cx="0" cy="0"/>
        </a:xfrm>
      </p:grpSpPr>
      <p:sp>
        <p:nvSpPr>
          <p:cNvPr id="1048864" name="标题 150529"/>
          <p:cNvSpPr/>
          <p:nvPr>
            <p:ph type="title" sz="full" idx="0"/>
          </p:nvPr>
        </p:nvSpPr>
        <p:spPr>
          <a:xfrm rot="0">
            <a:off x="1187450" y="26035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3600" lang="en-US">
                <a:solidFill>
                  <a:srgbClr val="4D009A"/>
                </a:solidFill>
                <a:latin typeface="Times New Roman" pitchFamily="18" charset="0"/>
                <a:ea typeface="华文楷体" pitchFamily="2" charset="-122"/>
              </a:rPr>
              <a:t>4</a:t>
            </a:r>
            <a:r>
              <a:rPr altLang="en-US" b="1" sz="3600" lang="zh-CN">
                <a:solidFill>
                  <a:srgbClr val="4D009A"/>
                </a:solidFill>
                <a:latin typeface="Times New Roman" pitchFamily="18" charset="0"/>
                <a:ea typeface="华文楷体" pitchFamily="2" charset="-122"/>
              </a:rPr>
              <a:t>、数组元素的标识与寻访 （续）</a:t>
            </a:r>
          </a:p>
        </p:txBody>
      </p:sp>
      <p:sp>
        <p:nvSpPr>
          <p:cNvPr id="1048865" name="文本占位符 150530"/>
          <p:cNvSpPr/>
          <p:nvPr>
            <p:ph type="body" sz="full" idx="1"/>
          </p:nvPr>
        </p:nvSpPr>
        <p:spPr>
          <a:xfrm rot="0">
            <a:off x="1182687" y="1341437"/>
            <a:ext cx="7772400" cy="611187"/>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b="1" lang="zh-CN">
                <a:solidFill>
                  <a:schemeClr val="hlink"/>
                </a:solidFill>
                <a:ea typeface="华文楷体" pitchFamily="2" charset="-122"/>
              </a:rPr>
              <a:t>单下标到双下标的转换</a:t>
            </a:r>
          </a:p>
        </p:txBody>
      </p:sp>
      <p:sp>
        <p:nvSpPr>
          <p:cNvPr id="1048866" name="文本框 150531"/>
          <p:cNvSpPr txBox="1"/>
          <p:nvPr/>
        </p:nvSpPr>
        <p:spPr>
          <a:xfrm rot="0">
            <a:off x="1008062" y="2312987"/>
            <a:ext cx="7667625" cy="366712"/>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spcBef>
                <a:spcPct val="50000"/>
              </a:spcBef>
              <a:buNone/>
            </a:pPr>
            <a:endParaRPr altLang="zh-CN" sz="1800" lang="zh-CN"/>
          </a:p>
        </p:txBody>
      </p:sp>
      <p:sp>
        <p:nvSpPr>
          <p:cNvPr id="1048867" name="矩形 150532"/>
          <p:cNvSpPr/>
          <p:nvPr/>
        </p:nvSpPr>
        <p:spPr>
          <a:xfrm rot="0">
            <a:off x="1079500" y="1881187"/>
            <a:ext cx="7772400" cy="406876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None/>
            </a:pPr>
            <a:r>
              <a:rPr altLang="en-US" b="1" sz="3000" lang="zh-CN">
                <a:solidFill>
                  <a:srgbClr val="0000FF"/>
                </a:solidFill>
                <a:latin typeface="Times New Roman" pitchFamily="18" charset="0"/>
                <a:ea typeface="华文楷体" pitchFamily="2" charset="-122"/>
              </a:rPr>
              <a:t>【例</a:t>
            </a:r>
            <a:r>
              <a:rPr altLang="zh-CN" b="1" sz="3000" lang="en-US">
                <a:solidFill>
                  <a:srgbClr val="0000FF"/>
                </a:solidFill>
                <a:latin typeface="Times New Roman" pitchFamily="18" charset="0"/>
                <a:ea typeface="华文楷体" pitchFamily="2" charset="-122"/>
              </a:rPr>
              <a:t>4-6</a:t>
            </a:r>
            <a:r>
              <a:rPr altLang="en-US" b="1" sz="3000" lang="zh-CN">
                <a:solidFill>
                  <a:srgbClr val="0000FF"/>
                </a:solidFill>
                <a:latin typeface="Times New Roman" pitchFamily="18" charset="0"/>
                <a:ea typeface="华文楷体" pitchFamily="2" charset="-122"/>
              </a:rPr>
              <a:t>】</a:t>
            </a:r>
            <a:r>
              <a:rPr altLang="en-US" b="1" sz="3000" lang="zh-CN">
                <a:latin typeface="Times New Roman" pitchFamily="18" charset="0"/>
                <a:ea typeface="华文楷体" pitchFamily="2" charset="-122"/>
              </a:rPr>
              <a:t> </a:t>
            </a:r>
            <a:r>
              <a:rPr altLang="zh-CN" b="1" sz="3000" lang="en-US">
                <a:solidFill>
                  <a:srgbClr val="490092"/>
                </a:solidFill>
                <a:latin typeface="Times New Roman" pitchFamily="18" charset="0"/>
                <a:ea typeface="华文楷体" pitchFamily="2" charset="-122"/>
              </a:rPr>
              <a:t>ind2sub</a:t>
            </a:r>
            <a:r>
              <a:rPr altLang="en-US" b="1" sz="3000" lang="zh-CN">
                <a:solidFill>
                  <a:srgbClr val="490092"/>
                </a:solidFill>
                <a:latin typeface="Times New Roman" pitchFamily="18" charset="0"/>
                <a:ea typeface="华文楷体" pitchFamily="2" charset="-122"/>
              </a:rPr>
              <a:t>函数</a:t>
            </a:r>
            <a:r>
              <a:rPr altLang="zh-CN" b="1" sz="3000" lang="en-US">
                <a:solidFill>
                  <a:srgbClr val="490092"/>
                </a:solidFill>
                <a:latin typeface="Times New Roman" pitchFamily="18" charset="0"/>
                <a:ea typeface="华文楷体" pitchFamily="2" charset="-122"/>
              </a:rPr>
              <a:t>-</a:t>
            </a:r>
            <a:r>
              <a:rPr altLang="en-US" b="1" sz="3000" lang="zh-CN">
                <a:solidFill>
                  <a:srgbClr val="490092"/>
                </a:solidFill>
                <a:latin typeface="Times New Roman" pitchFamily="18" charset="0"/>
                <a:ea typeface="华文楷体" pitchFamily="2" charset="-122"/>
              </a:rPr>
              <a:t>单下标转换为双下标</a:t>
            </a:r>
            <a:r>
              <a:rPr altLang="zh-CN" b="1" sz="3000" lang="en-US">
                <a:solidFill>
                  <a:srgbClr val="490092"/>
                </a:solidFill>
                <a:latin typeface="Times New Roman" pitchFamily="18" charset="0"/>
                <a:ea typeface="华文楷体" pitchFamily="2" charset="-122"/>
              </a:rPr>
              <a:t>&gt;&gt;</a:t>
            </a:r>
            <a:r>
              <a:rPr altLang="zh-CN" b="1" lang="pt-BR">
                <a:solidFill>
                  <a:srgbClr val="490092"/>
                </a:solidFill>
                <a:latin typeface="Times New Roman" pitchFamily="18" charset="0"/>
                <a:ea typeface="华文楷体" pitchFamily="2" charset="-122"/>
              </a:rPr>
              <a:t>b = zeros(3);</a:t>
            </a:r>
          </a:p>
          <a:p>
            <a:pPr eaLnBrk="1" hangingPunct="1" indent="0" latinLnBrk="1" lvl="0" marL="0">
              <a:buNone/>
            </a:pPr>
            <a:r>
              <a:rPr altLang="zh-CN" b="1" sz="3000" lang="en-US">
                <a:solidFill>
                  <a:srgbClr val="490092"/>
                </a:solidFill>
                <a:latin typeface="Times New Roman" pitchFamily="18" charset="0"/>
                <a:ea typeface="华文楷体" pitchFamily="2" charset="-122"/>
              </a:rPr>
              <a:t>&gt;&gt;</a:t>
            </a:r>
            <a:r>
              <a:rPr altLang="zh-CN" b="1" lang="en-US">
                <a:solidFill>
                  <a:srgbClr val="490092"/>
                </a:solidFill>
                <a:latin typeface="Times New Roman" pitchFamily="18" charset="0"/>
                <a:ea typeface="华文楷体" pitchFamily="2" charset="-122"/>
              </a:rPr>
              <a:t>b(:) = 1:9</a:t>
            </a:r>
          </a:p>
          <a:p>
            <a:pPr eaLnBrk="1" hangingPunct="1" indent="0" latinLnBrk="1" lvl="0" marL="0">
              <a:buNone/>
            </a:pPr>
            <a:r>
              <a:rPr altLang="zh-CN" b="1" sz="3000" lang="en-US">
                <a:solidFill>
                  <a:srgbClr val="490092"/>
                </a:solidFill>
                <a:latin typeface="Times New Roman" pitchFamily="18" charset="0"/>
                <a:ea typeface="华文楷体" pitchFamily="2" charset="-122"/>
              </a:rPr>
              <a:t>&gt;&gt;</a:t>
            </a:r>
            <a:r>
              <a:rPr altLang="zh-CN" b="1" lang="da-DK">
                <a:solidFill>
                  <a:srgbClr val="490092"/>
                </a:solidFill>
                <a:latin typeface="Times New Roman" pitchFamily="18" charset="0"/>
                <a:ea typeface="华文楷体" pitchFamily="2" charset="-122"/>
              </a:rPr>
              <a:t>IND = [3 4 5 6]</a:t>
            </a:r>
          </a:p>
          <a:p>
            <a:pPr eaLnBrk="1" hangingPunct="1" indent="0" latinLnBrk="1" lvl="0" marL="0">
              <a:buNone/>
            </a:pPr>
            <a:r>
              <a:rPr altLang="zh-CN" b="1" sz="3000" lang="en-US">
                <a:solidFill>
                  <a:srgbClr val="490092"/>
                </a:solidFill>
                <a:latin typeface="Times New Roman" pitchFamily="18" charset="0"/>
                <a:ea typeface="华文楷体" pitchFamily="2" charset="-122"/>
              </a:rPr>
              <a:t>&gt;&gt;</a:t>
            </a:r>
            <a:r>
              <a:rPr altLang="zh-CN" b="1" lang="en-US">
                <a:solidFill>
                  <a:srgbClr val="490092"/>
                </a:solidFill>
                <a:latin typeface="Times New Roman" pitchFamily="18" charset="0"/>
                <a:ea typeface="华文楷体" pitchFamily="2" charset="-122"/>
              </a:rPr>
              <a:t>[I,J] = ind2sub(size(b),IND)</a:t>
            </a:r>
          </a:p>
          <a:p>
            <a:pPr eaLnBrk="1" hangingPunct="1" indent="0" latinLnBrk="1" lvl="0" marL="0">
              <a:buNone/>
            </a:pPr>
            <a:endParaRPr altLang="zh-CN" b="1" sz="3000" lang="en-US">
              <a:solidFill>
                <a:srgbClr val="490092"/>
              </a:solidFill>
              <a:latin typeface="Times New Roman" pitchFamily="18" charset="0"/>
              <a:ea typeface="华文楷体" pitchFamily="2" charset="-122"/>
            </a:endParaRPr>
          </a:p>
        </p:txBody>
      </p:sp>
      <p:sp>
        <p:nvSpPr>
          <p:cNvPr id="104886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86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87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38</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867">
                                            <p:txEl>
                                              <p:charRg st="0" end="42"/>
                                            </p:txEl>
                                          </p:spTgt>
                                        </p:tgtEl>
                                        <p:attrNameLst>
                                          <p:attrName>style.visibility</p:attrName>
                                        </p:attrNameLst>
                                      </p:cBhvr>
                                      <p:to>
                                        <p:strVal val="visible"/>
                                      </p:to>
                                    </p:set>
                                    <p:animEffect transition="in" filter="blinds(horizontal)">
                                      <p:cBhvr>
                                        <p:cTn dur="500" id="7"/>
                                        <p:tgtEl>
                                          <p:spTgt spid="1048867">
                                            <p:txEl>
                                              <p:charRg st="0" end="42"/>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22" presetSubtype="1">
                                  <p:stCondLst>
                                    <p:cond delay="0"/>
                                  </p:stCondLst>
                                  <p:childTnLst>
                                    <p:set>
                                      <p:cBhvr>
                                        <p:cTn dur="1" fill="hold" id="11">
                                          <p:stCondLst>
                                            <p:cond delay="0"/>
                                          </p:stCondLst>
                                        </p:cTn>
                                        <p:tgtEl>
                                          <p:spTgt spid="1048867">
                                            <p:txEl>
                                              <p:charRg st="42" end="55"/>
                                            </p:txEl>
                                          </p:spTgt>
                                        </p:tgtEl>
                                        <p:attrNameLst>
                                          <p:attrName>style.visibility</p:attrName>
                                        </p:attrNameLst>
                                      </p:cBhvr>
                                      <p:to>
                                        <p:strVal val="visible"/>
                                      </p:to>
                                    </p:set>
                                    <p:animEffect transition="in" filter="wipe(up)">
                                      <p:cBhvr>
                                        <p:cTn dur="1000" id="12"/>
                                        <p:tgtEl>
                                          <p:spTgt spid="1048867">
                                            <p:txEl>
                                              <p:charRg st="42" end="55"/>
                                            </p:txEl>
                                          </p:spTgt>
                                        </p:tgtEl>
                                      </p:cBhvr>
                                    </p:animEffect>
                                  </p:childTnLst>
                                </p:cTn>
                              </p:par>
                              <p:par>
                                <p:cTn fill="hold" id="13" nodeType="withEffect" presetClass="entr" presetID="22" presetSubtype="1">
                                  <p:stCondLst>
                                    <p:cond delay="0"/>
                                  </p:stCondLst>
                                  <p:childTnLst>
                                    <p:set>
                                      <p:cBhvr>
                                        <p:cTn dur="1" fill="hold" id="14">
                                          <p:stCondLst>
                                            <p:cond delay="0"/>
                                          </p:stCondLst>
                                        </p:cTn>
                                        <p:tgtEl>
                                          <p:spTgt spid="1048867">
                                            <p:txEl>
                                              <p:charRg st="55" end="73"/>
                                            </p:txEl>
                                          </p:spTgt>
                                        </p:tgtEl>
                                        <p:attrNameLst>
                                          <p:attrName>style.visibility</p:attrName>
                                        </p:attrNameLst>
                                      </p:cBhvr>
                                      <p:to>
                                        <p:strVal val="visible"/>
                                      </p:to>
                                    </p:set>
                                    <p:animEffect transition="in" filter="wipe(up)">
                                      <p:cBhvr>
                                        <p:cTn dur="1000" id="15"/>
                                        <p:tgtEl>
                                          <p:spTgt spid="1048867">
                                            <p:txEl>
                                              <p:charRg st="55" end="73"/>
                                            </p:txEl>
                                          </p:spTgt>
                                        </p:tgtEl>
                                      </p:cBhvr>
                                    </p:animEffect>
                                  </p:childTnLst>
                                </p:cTn>
                              </p:par>
                              <p:par>
                                <p:cTn fill="hold" id="16" nodeType="withEffect" presetClass="entr" presetID="22" presetSubtype="1">
                                  <p:stCondLst>
                                    <p:cond delay="0"/>
                                  </p:stCondLst>
                                  <p:childTnLst>
                                    <p:set>
                                      <p:cBhvr>
                                        <p:cTn dur="1" fill="hold" id="17">
                                          <p:stCondLst>
                                            <p:cond delay="0"/>
                                          </p:stCondLst>
                                        </p:cTn>
                                        <p:tgtEl>
                                          <p:spTgt spid="1048867">
                                            <p:txEl>
                                              <p:charRg st="73" end="104"/>
                                            </p:txEl>
                                          </p:spTgt>
                                        </p:tgtEl>
                                        <p:attrNameLst>
                                          <p:attrName>style.visibility</p:attrName>
                                        </p:attrNameLst>
                                      </p:cBhvr>
                                      <p:to>
                                        <p:strVal val="visible"/>
                                      </p:to>
                                    </p:set>
                                    <p:animEffect transition="in" filter="wipe(up)">
                                      <p:cBhvr>
                                        <p:cTn dur="1000" id="18"/>
                                        <p:tgtEl>
                                          <p:spTgt spid="1048867">
                                            <p:txEl>
                                              <p:charRg st="73"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1">
  <p:cSld>
    <p:spTree>
      <p:nvGrpSpPr>
        <p:cNvPr id="265" name=""/>
        <p:cNvGrpSpPr/>
        <p:nvPr/>
      </p:nvGrpSpPr>
      <p:grpSpPr>
        <a:xfrm rot="0">
          <a:off x="0" y="0"/>
          <a:ext cx="0" cy="0"/>
          <a:chOff x="0" y="0"/>
          <a:chExt cx="0" cy="0"/>
        </a:xfrm>
      </p:grpSpPr>
      <p:sp>
        <p:nvSpPr>
          <p:cNvPr id="1048871" name="标题 181249"/>
          <p:cNvSpPr/>
          <p:nvPr>
            <p:ph type="title" sz="full" idx="0"/>
          </p:nvPr>
        </p:nvSpPr>
        <p:spPr>
          <a:xfrm rot="0">
            <a:off x="1350962" y="26035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3600" lang="en-US">
                <a:solidFill>
                  <a:srgbClr val="4D009A"/>
                </a:solidFill>
                <a:latin typeface="Times New Roman" pitchFamily="18" charset="0"/>
                <a:ea typeface="华文楷体" pitchFamily="2" charset="-122"/>
              </a:rPr>
              <a:t>5</a:t>
            </a:r>
            <a:r>
              <a:rPr altLang="en-US" b="1" sz="3600" lang="zh-CN">
                <a:solidFill>
                  <a:srgbClr val="4D009A"/>
                </a:solidFill>
                <a:latin typeface="Times New Roman" pitchFamily="18" charset="0"/>
                <a:ea typeface="华文楷体" pitchFamily="2" charset="-122"/>
              </a:rPr>
              <a:t>、算术运算  （续）</a:t>
            </a:r>
            <a:r>
              <a:rPr altLang="en-US" sz="4000" lang="zh-CN">
                <a:solidFill>
                  <a:srgbClr val="4D009A"/>
                </a:solidFill>
              </a:rPr>
              <a:t> </a:t>
            </a:r>
          </a:p>
        </p:txBody>
      </p:sp>
      <p:sp>
        <p:nvSpPr>
          <p:cNvPr id="1048872" name="文本占位符 181250"/>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spcBef>
                <a:spcPct val="50000"/>
              </a:spcBef>
              <a:buNone/>
            </a:pPr>
            <a:r>
              <a:rPr altLang="en-US" b="1" lang="zh-CN">
                <a:solidFill>
                  <a:srgbClr val="0000FF"/>
                </a:solidFill>
                <a:latin typeface="Times New Roman" pitchFamily="18" charset="0"/>
                <a:ea typeface="华文楷体" pitchFamily="2" charset="-122"/>
              </a:rPr>
              <a:t>【例</a:t>
            </a:r>
            <a:r>
              <a:rPr altLang="zh-CN" b="1" lang="en-US">
                <a:solidFill>
                  <a:srgbClr val="0000FF"/>
                </a:solidFill>
                <a:latin typeface="Times New Roman" pitchFamily="18" charset="0"/>
                <a:ea typeface="华文楷体" pitchFamily="2" charset="-122"/>
              </a:rPr>
              <a:t>5-1</a:t>
            </a:r>
            <a:r>
              <a:rPr altLang="en-US" b="1" lang="zh-CN">
                <a:solidFill>
                  <a:srgbClr val="0000FF"/>
                </a:solidFill>
                <a:latin typeface="Times New Roman" pitchFamily="18" charset="0"/>
                <a:ea typeface="华文楷体" pitchFamily="2" charset="-122"/>
              </a:rPr>
              <a:t>】</a:t>
            </a:r>
            <a:r>
              <a:rPr altLang="en-US" b="1" lang="zh-CN">
                <a:solidFill>
                  <a:srgbClr val="490092"/>
                </a:solidFill>
                <a:latin typeface="Times New Roman" pitchFamily="18" charset="0"/>
                <a:ea typeface="华文楷体" pitchFamily="2" charset="-122"/>
              </a:rPr>
              <a:t>数组加减法</a:t>
            </a:r>
          </a:p>
          <a:p>
            <a:pPr eaLnBrk="1" hangingPunct="1" latinLnBrk="1" lvl="1">
              <a:buNone/>
            </a:pPr>
            <a:r>
              <a:rPr altLang="zh-CN" b="1" sz="2400" lang="en-US">
                <a:solidFill>
                  <a:srgbClr val="490092"/>
                </a:solidFill>
                <a:latin typeface="Times New Roman" pitchFamily="18" charset="0"/>
                <a:ea typeface="华文楷体" pitchFamily="2" charset="-122"/>
              </a:rPr>
              <a:t>&gt;&gt;a=zeros(2, 3);</a:t>
            </a:r>
          </a:p>
          <a:p>
            <a:pPr eaLnBrk="1" hangingPunct="1" latinLnBrk="1" lvl="1">
              <a:buNone/>
            </a:pPr>
            <a:r>
              <a:rPr altLang="zh-CN" b="1" sz="2400" lang="en-US">
                <a:solidFill>
                  <a:srgbClr val="490092"/>
                </a:solidFill>
                <a:latin typeface="Times New Roman" pitchFamily="18" charset="0"/>
                <a:ea typeface="华文楷体" pitchFamily="2" charset="-122"/>
              </a:rPr>
              <a:t>&gt;&gt;a(:)=1:6;</a:t>
            </a:r>
          </a:p>
          <a:p>
            <a:pPr eaLnBrk="1" hangingPunct="1" latinLnBrk="1" lvl="1">
              <a:buNone/>
            </a:pPr>
            <a:r>
              <a:rPr altLang="zh-CN" b="1" sz="2400" lang="en-US">
                <a:solidFill>
                  <a:srgbClr val="490092"/>
                </a:solidFill>
                <a:latin typeface="Times New Roman" pitchFamily="18" charset="0"/>
                <a:ea typeface="华文楷体" pitchFamily="2" charset="-122"/>
              </a:rPr>
              <a:t>&gt;&gt;b=a+2.5</a:t>
            </a:r>
          </a:p>
          <a:p>
            <a:pPr eaLnBrk="1" hangingPunct="1" latinLnBrk="1" lvl="1">
              <a:buNone/>
            </a:pPr>
            <a:r>
              <a:rPr altLang="zh-CN" b="1" lang="en-US">
                <a:solidFill>
                  <a:srgbClr val="490092"/>
                </a:solidFill>
                <a:latin typeface="Times New Roman" pitchFamily="18" charset="0"/>
                <a:ea typeface="华文楷体" pitchFamily="2" charset="-122"/>
              </a:rPr>
              <a:t>b =</a:t>
            </a:r>
          </a:p>
          <a:p>
            <a:pPr eaLnBrk="1" hangingPunct="1" latinLnBrk="1" lvl="2">
              <a:spcBef>
                <a:spcPct val="0"/>
              </a:spcBef>
              <a:buNone/>
            </a:pPr>
            <a:r>
              <a:rPr altLang="zh-CN" b="1" lang="en-US">
                <a:solidFill>
                  <a:srgbClr val="490092"/>
                </a:solidFill>
                <a:latin typeface="Times New Roman" pitchFamily="18" charset="0"/>
                <a:ea typeface="华文楷体" pitchFamily="2" charset="-122"/>
              </a:rPr>
              <a:t>    3.5000    5.5000    7.5000</a:t>
            </a:r>
          </a:p>
          <a:p>
            <a:pPr eaLnBrk="1" hangingPunct="1" latinLnBrk="1" lvl="2">
              <a:spcBef>
                <a:spcPct val="0"/>
              </a:spcBef>
              <a:buNone/>
            </a:pPr>
            <a:r>
              <a:rPr altLang="zh-CN" b="1" lang="en-US">
                <a:solidFill>
                  <a:srgbClr val="490092"/>
                </a:solidFill>
                <a:latin typeface="Times New Roman" pitchFamily="18" charset="0"/>
                <a:ea typeface="华文楷体" pitchFamily="2" charset="-122"/>
              </a:rPr>
              <a:t>    4.5000    6.5000    8.5000</a:t>
            </a:r>
          </a:p>
          <a:p>
            <a:pPr eaLnBrk="1" hangingPunct="1" latinLnBrk="1" lvl="1">
              <a:buNone/>
            </a:pPr>
            <a:r>
              <a:rPr altLang="zh-CN" b="1" sz="2400" lang="en-US">
                <a:solidFill>
                  <a:srgbClr val="490092"/>
                </a:solidFill>
                <a:latin typeface="Times New Roman" pitchFamily="18" charset="0"/>
                <a:ea typeface="华文楷体" pitchFamily="2" charset="-122"/>
              </a:rPr>
              <a:t>&gt;&gt;c=b-a</a:t>
            </a:r>
          </a:p>
          <a:p>
            <a:pPr eaLnBrk="1" hangingPunct="1" latinLnBrk="1" lvl="2">
              <a:buNone/>
            </a:pPr>
            <a:r>
              <a:rPr altLang="zh-CN" b="1" lang="en-US">
                <a:solidFill>
                  <a:srgbClr val="490092"/>
                </a:solidFill>
                <a:latin typeface="Times New Roman" pitchFamily="18" charset="0"/>
                <a:ea typeface="华文楷体" pitchFamily="2" charset="-122"/>
              </a:rPr>
              <a:t>c =</a:t>
            </a:r>
          </a:p>
          <a:p>
            <a:pPr eaLnBrk="1" hangingPunct="1" latinLnBrk="1" lvl="2">
              <a:buNone/>
            </a:pPr>
            <a:r>
              <a:rPr altLang="zh-CN" b="1" lang="en-US">
                <a:solidFill>
                  <a:srgbClr val="490092"/>
                </a:solidFill>
                <a:latin typeface="Times New Roman" pitchFamily="18" charset="0"/>
                <a:ea typeface="华文楷体" pitchFamily="2" charset="-122"/>
              </a:rPr>
              <a:t>    2.5000    2.5000    2.5000</a:t>
            </a:r>
          </a:p>
          <a:p>
            <a:pPr eaLnBrk="1" hangingPunct="1" latinLnBrk="1" lvl="2">
              <a:buNone/>
            </a:pPr>
            <a:r>
              <a:rPr altLang="zh-CN" b="1" lang="en-US">
                <a:solidFill>
                  <a:srgbClr val="490092"/>
                </a:solidFill>
                <a:latin typeface="Times New Roman" pitchFamily="18" charset="0"/>
                <a:ea typeface="华文楷体" pitchFamily="2" charset="-122"/>
              </a:rPr>
              <a:t>    2.5000    2.5000    2.5000</a:t>
            </a:r>
          </a:p>
        </p:txBody>
      </p:sp>
      <p:sp>
        <p:nvSpPr>
          <p:cNvPr id="104887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87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87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39</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872">
                                            <p:txEl>
                                              <p:charRg st="0" end="12"/>
                                            </p:txEl>
                                          </p:spTgt>
                                        </p:tgtEl>
                                        <p:attrNameLst>
                                          <p:attrName>style.visibility</p:attrName>
                                        </p:attrNameLst>
                                      </p:cBhvr>
                                      <p:to>
                                        <p:strVal val="visible"/>
                                      </p:to>
                                    </p:set>
                                    <p:animEffect transition="in" filter="blinds(horizontal)">
                                      <p:cBhvr>
                                        <p:cTn dur="500" id="7"/>
                                        <p:tgtEl>
                                          <p:spTgt spid="1048872">
                                            <p:txEl>
                                              <p:charRg st="0" end="12"/>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8872">
                                            <p:txEl>
                                              <p:charRg st="12" end="29"/>
                                            </p:txEl>
                                          </p:spTgt>
                                        </p:tgtEl>
                                        <p:attrNameLst>
                                          <p:attrName>style.visibility</p:attrName>
                                        </p:attrNameLst>
                                      </p:cBhvr>
                                      <p:to>
                                        <p:strVal val="visible"/>
                                      </p:to>
                                    </p:set>
                                    <p:animEffect transition="in" filter="blinds(horizontal)">
                                      <p:cBhvr>
                                        <p:cTn dur="500" id="12"/>
                                        <p:tgtEl>
                                          <p:spTgt spid="1048872">
                                            <p:txEl>
                                              <p:charRg st="12" end="29"/>
                                            </p:txEl>
                                          </p:spTgt>
                                        </p:tgtEl>
                                      </p:cBhvr>
                                    </p:animEffect>
                                  </p:childTnLst>
                                </p:cTn>
                              </p:par>
                              <p:par>
                                <p:cTn fill="hold" id="13" nodeType="withEffect" presetClass="entr" presetID="3" presetSubtype="10">
                                  <p:stCondLst>
                                    <p:cond delay="0"/>
                                  </p:stCondLst>
                                  <p:childTnLst>
                                    <p:set>
                                      <p:cBhvr>
                                        <p:cTn dur="1" fill="hold" id="14">
                                          <p:stCondLst>
                                            <p:cond delay="0"/>
                                          </p:stCondLst>
                                        </p:cTn>
                                        <p:tgtEl>
                                          <p:spTgt spid="1048872">
                                            <p:txEl>
                                              <p:charRg st="29" end="41"/>
                                            </p:txEl>
                                          </p:spTgt>
                                        </p:tgtEl>
                                        <p:attrNameLst>
                                          <p:attrName>style.visibility</p:attrName>
                                        </p:attrNameLst>
                                      </p:cBhvr>
                                      <p:to>
                                        <p:strVal val="visible"/>
                                      </p:to>
                                    </p:set>
                                    <p:animEffect transition="in" filter="blinds(horizontal)">
                                      <p:cBhvr>
                                        <p:cTn dur="500" id="15"/>
                                        <p:tgtEl>
                                          <p:spTgt spid="1048872">
                                            <p:txEl>
                                              <p:charRg st="29" end="41"/>
                                            </p:txEl>
                                          </p:spTgt>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3" presetSubtype="10">
                                  <p:stCondLst>
                                    <p:cond delay="0"/>
                                  </p:stCondLst>
                                  <p:childTnLst>
                                    <p:set>
                                      <p:cBhvr>
                                        <p:cTn dur="1" fill="hold" id="19">
                                          <p:stCondLst>
                                            <p:cond delay="0"/>
                                          </p:stCondLst>
                                        </p:cTn>
                                        <p:tgtEl>
                                          <p:spTgt spid="1048872">
                                            <p:txEl>
                                              <p:charRg st="41" end="51"/>
                                            </p:txEl>
                                          </p:spTgt>
                                        </p:tgtEl>
                                        <p:attrNameLst>
                                          <p:attrName>style.visibility</p:attrName>
                                        </p:attrNameLst>
                                      </p:cBhvr>
                                      <p:to>
                                        <p:strVal val="visible"/>
                                      </p:to>
                                    </p:set>
                                    <p:animEffect transition="in" filter="blinds(horizontal)">
                                      <p:cBhvr>
                                        <p:cTn dur="500" id="20"/>
                                        <p:tgtEl>
                                          <p:spTgt spid="1048872">
                                            <p:txEl>
                                              <p:charRg st="41" end="51"/>
                                            </p:txEl>
                                          </p:spTgt>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3" presetSubtype="10">
                                  <p:stCondLst>
                                    <p:cond delay="0"/>
                                  </p:stCondLst>
                                  <p:childTnLst>
                                    <p:set>
                                      <p:cBhvr>
                                        <p:cTn dur="1" fill="hold" id="24">
                                          <p:stCondLst>
                                            <p:cond delay="0"/>
                                          </p:stCondLst>
                                        </p:cTn>
                                        <p:tgtEl>
                                          <p:spTgt spid="1048872">
                                            <p:txEl>
                                              <p:charRg st="51" end="55"/>
                                            </p:txEl>
                                          </p:spTgt>
                                        </p:tgtEl>
                                        <p:attrNameLst>
                                          <p:attrName>style.visibility</p:attrName>
                                        </p:attrNameLst>
                                      </p:cBhvr>
                                      <p:to>
                                        <p:strVal val="visible"/>
                                      </p:to>
                                    </p:set>
                                    <p:animEffect transition="in" filter="blinds(horizontal)">
                                      <p:cBhvr>
                                        <p:cTn dur="500" id="25"/>
                                        <p:tgtEl>
                                          <p:spTgt spid="1048872">
                                            <p:txEl>
                                              <p:charRg st="51" end="55"/>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8872">
                                            <p:txEl>
                                              <p:charRg st="55" end="86"/>
                                            </p:txEl>
                                          </p:spTgt>
                                        </p:tgtEl>
                                        <p:attrNameLst>
                                          <p:attrName>style.visibility</p:attrName>
                                        </p:attrNameLst>
                                      </p:cBhvr>
                                      <p:to>
                                        <p:strVal val="visible"/>
                                      </p:to>
                                    </p:set>
                                    <p:animEffect transition="in" filter="blinds(horizontal)">
                                      <p:cBhvr>
                                        <p:cTn dur="500" id="28"/>
                                        <p:tgtEl>
                                          <p:spTgt spid="1048872">
                                            <p:txEl>
                                              <p:charRg st="55" end="86"/>
                                            </p:txEl>
                                          </p:spTgt>
                                        </p:tgtEl>
                                      </p:cBhvr>
                                    </p:animEffect>
                                  </p:childTnLst>
                                </p:cTn>
                              </p:par>
                              <p:par>
                                <p:cTn fill="hold" id="29" nodeType="withEffect" presetClass="entr" presetID="3" presetSubtype="10">
                                  <p:stCondLst>
                                    <p:cond delay="0"/>
                                  </p:stCondLst>
                                  <p:childTnLst>
                                    <p:set>
                                      <p:cBhvr>
                                        <p:cTn dur="1" fill="hold" id="30">
                                          <p:stCondLst>
                                            <p:cond delay="0"/>
                                          </p:stCondLst>
                                        </p:cTn>
                                        <p:tgtEl>
                                          <p:spTgt spid="1048872">
                                            <p:txEl>
                                              <p:charRg st="86" end="117"/>
                                            </p:txEl>
                                          </p:spTgt>
                                        </p:tgtEl>
                                        <p:attrNameLst>
                                          <p:attrName>style.visibility</p:attrName>
                                        </p:attrNameLst>
                                      </p:cBhvr>
                                      <p:to>
                                        <p:strVal val="visible"/>
                                      </p:to>
                                    </p:set>
                                    <p:animEffect transition="in" filter="blinds(horizontal)">
                                      <p:cBhvr>
                                        <p:cTn dur="500" id="31"/>
                                        <p:tgtEl>
                                          <p:spTgt spid="1048872">
                                            <p:txEl>
                                              <p:charRg st="86" end="117"/>
                                            </p:txEl>
                                          </p:spTgt>
                                        </p:tgtEl>
                                      </p:cBhvr>
                                    </p:animEffect>
                                  </p:childTnLst>
                                </p:cTn>
                              </p:par>
                            </p:childTnLst>
                          </p:cTn>
                        </p:par>
                      </p:childTnLst>
                    </p:cTn>
                  </p:par>
                  <p:par>
                    <p:cTn fill="hold" id="32" nodeType="clickPar">
                      <p:stCondLst>
                        <p:cond delay="indefinite"/>
                      </p:stCondLst>
                      <p:childTnLst>
                        <p:par>
                          <p:cTn fill="hold" id="33" nodeType="withGroup">
                            <p:stCondLst>
                              <p:cond delay="0"/>
                            </p:stCondLst>
                            <p:childTnLst>
                              <p:par>
                                <p:cTn fill="hold" id="34" nodeType="clickEffect" presetClass="entr" presetID="3" presetSubtype="10">
                                  <p:stCondLst>
                                    <p:cond delay="0"/>
                                  </p:stCondLst>
                                  <p:childTnLst>
                                    <p:set>
                                      <p:cBhvr>
                                        <p:cTn dur="1" fill="hold" id="35">
                                          <p:stCondLst>
                                            <p:cond delay="0"/>
                                          </p:stCondLst>
                                        </p:cTn>
                                        <p:tgtEl>
                                          <p:spTgt spid="1048872">
                                            <p:txEl>
                                              <p:charRg st="117" end="125"/>
                                            </p:txEl>
                                          </p:spTgt>
                                        </p:tgtEl>
                                        <p:attrNameLst>
                                          <p:attrName>style.visibility</p:attrName>
                                        </p:attrNameLst>
                                      </p:cBhvr>
                                      <p:to>
                                        <p:strVal val="visible"/>
                                      </p:to>
                                    </p:set>
                                    <p:animEffect transition="in" filter="blinds(horizontal)">
                                      <p:cBhvr>
                                        <p:cTn dur="500" id="36"/>
                                        <p:tgtEl>
                                          <p:spTgt spid="1048872">
                                            <p:txEl>
                                              <p:charRg st="117" end="125"/>
                                            </p:txEl>
                                          </p:spTgt>
                                        </p:tgtEl>
                                      </p:cBhvr>
                                    </p:animEffect>
                                  </p:childTnLst>
                                </p:cTn>
                              </p:par>
                              <p:par>
                                <p:cTn fill="hold" id="37" nodeType="withEffect" presetClass="entr" presetID="3" presetSubtype="10">
                                  <p:stCondLst>
                                    <p:cond delay="0"/>
                                  </p:stCondLst>
                                  <p:childTnLst>
                                    <p:set>
                                      <p:cBhvr>
                                        <p:cTn dur="1" fill="hold" id="38">
                                          <p:stCondLst>
                                            <p:cond delay="0"/>
                                          </p:stCondLst>
                                        </p:cTn>
                                        <p:tgtEl>
                                          <p:spTgt spid="1048872">
                                            <p:txEl>
                                              <p:charRg st="125" end="129"/>
                                            </p:txEl>
                                          </p:spTgt>
                                        </p:tgtEl>
                                        <p:attrNameLst>
                                          <p:attrName>style.visibility</p:attrName>
                                        </p:attrNameLst>
                                      </p:cBhvr>
                                      <p:to>
                                        <p:strVal val="visible"/>
                                      </p:to>
                                    </p:set>
                                    <p:animEffect transition="in" filter="blinds(horizontal)">
                                      <p:cBhvr>
                                        <p:cTn dur="500" id="39"/>
                                        <p:tgtEl>
                                          <p:spTgt spid="1048872">
                                            <p:txEl>
                                              <p:charRg st="125" end="129"/>
                                            </p:txEl>
                                          </p:spTgt>
                                        </p:tgtEl>
                                      </p:cBhvr>
                                    </p:animEffect>
                                  </p:childTnLst>
                                </p:cTn>
                              </p:par>
                              <p:par>
                                <p:cTn fill="hold" id="40" nodeType="withEffect" presetClass="entr" presetID="3" presetSubtype="10">
                                  <p:stCondLst>
                                    <p:cond delay="0"/>
                                  </p:stCondLst>
                                  <p:childTnLst>
                                    <p:set>
                                      <p:cBhvr>
                                        <p:cTn dur="1" fill="hold" id="41">
                                          <p:stCondLst>
                                            <p:cond delay="0"/>
                                          </p:stCondLst>
                                        </p:cTn>
                                        <p:tgtEl>
                                          <p:spTgt spid="1048872">
                                            <p:txEl>
                                              <p:charRg st="129" end="160"/>
                                            </p:txEl>
                                          </p:spTgt>
                                        </p:tgtEl>
                                        <p:attrNameLst>
                                          <p:attrName>style.visibility</p:attrName>
                                        </p:attrNameLst>
                                      </p:cBhvr>
                                      <p:to>
                                        <p:strVal val="visible"/>
                                      </p:to>
                                    </p:set>
                                    <p:animEffect transition="in" filter="blinds(horizontal)">
                                      <p:cBhvr>
                                        <p:cTn dur="500" id="42"/>
                                        <p:tgtEl>
                                          <p:spTgt spid="1048872">
                                            <p:txEl>
                                              <p:charRg st="129" end="160"/>
                                            </p:txEl>
                                          </p:spTgt>
                                        </p:tgtEl>
                                      </p:cBhvr>
                                    </p:animEffect>
                                  </p:childTnLst>
                                </p:cTn>
                              </p:par>
                              <p:par>
                                <p:cTn fill="hold" id="43" nodeType="withEffect" presetClass="entr" presetID="3" presetSubtype="10">
                                  <p:stCondLst>
                                    <p:cond delay="0"/>
                                  </p:stCondLst>
                                  <p:childTnLst>
                                    <p:set>
                                      <p:cBhvr>
                                        <p:cTn dur="1" fill="hold" id="44">
                                          <p:stCondLst>
                                            <p:cond delay="0"/>
                                          </p:stCondLst>
                                        </p:cTn>
                                        <p:tgtEl>
                                          <p:spTgt spid="1048872">
                                            <p:txEl>
                                              <p:charRg st="160" end="191"/>
                                            </p:txEl>
                                          </p:spTgt>
                                        </p:tgtEl>
                                        <p:attrNameLst>
                                          <p:attrName>style.visibility</p:attrName>
                                        </p:attrNameLst>
                                      </p:cBhvr>
                                      <p:to>
                                        <p:strVal val="visible"/>
                                      </p:to>
                                    </p:set>
                                    <p:animEffect transition="in" filter="blinds(horizontal)">
                                      <p:cBhvr>
                                        <p:cTn dur="500" id="45"/>
                                        <p:tgtEl>
                                          <p:spTgt spid="1048872">
                                            <p:txEl>
                                              <p:charRg st="160" end="1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219" name=""/>
        <p:cNvGrpSpPr/>
        <p:nvPr/>
      </p:nvGrpSpPr>
      <p:grpSpPr>
        <a:xfrm rot="0">
          <a:off x="0" y="0"/>
          <a:ext cx="0" cy="0"/>
          <a:chOff x="0" y="0"/>
          <a:chExt cx="0" cy="0"/>
        </a:xfrm>
      </p:grpSpPr>
      <p:sp>
        <p:nvSpPr>
          <p:cNvPr id="1048630" name="标题 1"/>
          <p:cNvSpPr/>
          <p:nvPr>
            <p:ph type="title" sz="full" idx="0"/>
          </p:nvPr>
        </p:nvSpPr>
        <p:spPr>
          <a:xfrm rot="0">
            <a:off x="1150937" y="214312"/>
            <a:ext cx="7793037" cy="693737"/>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lvl="0"/>
            <a:r>
              <a:rPr altLang="zh-CN" sz="2800" lang="en-US"/>
              <a:t>Matlab 2019</a:t>
            </a:r>
          </a:p>
        </p:txBody>
      </p:sp>
      <p:sp>
        <p:nvSpPr>
          <p:cNvPr id="1048631" name="日期占位符 3"/>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Clr>
                <a:srgbClr val="000000"/>
              </a:buClr>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Clr>
                  <a:srgbClr val="000000"/>
                </a:buClr>
                <a:buNone/>
              </a:pPr>
              <a:t>2021/9/8</a:t>
            </a:fld>
            <a:endParaRPr altLang="en-US" sz="1400" lang="zh-CN">
              <a:solidFill>
                <a:srgbClr val="45516B"/>
              </a:solidFill>
              <a:ea typeface="宋体" pitchFamily="2" charset="-122"/>
            </a:endParaRPr>
          </a:p>
        </p:txBody>
      </p:sp>
      <p:sp>
        <p:nvSpPr>
          <p:cNvPr id="1048632" name="页脚占位符 4"/>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Clr>
                <a:srgbClr val="000000"/>
              </a:buClr>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633" name="灯片编号占位符 5"/>
          <p:cNvSpPr txBox="1"/>
          <p:nvPr/>
        </p:nvSpPr>
        <p:spPr>
          <a:xfrm rot="0">
            <a:off x="6877050" y="6243637"/>
            <a:ext cx="20701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r" eaLnBrk="1" hangingPunct="1" latinLnBrk="1" lvl="0">
              <a:spcBef>
                <a:spcPct val="20000"/>
              </a:spcBef>
              <a:buNone/>
            </a:pPr>
            <a:fld id="{566ABCEB-ACFC-4714-9973-3DA970169C29}" type="slidenum">
              <a:rPr altLang="en-US" sz="1400" lang="zh-CN">
                <a:solidFill>
                  <a:srgbClr val="45516B"/>
                </a:solidFill>
                <a:latin typeface="Arial" pitchFamily="34" charset="0"/>
              </a:rPr>
              <a:pPr algn="r" eaLnBrk="1" hangingPunct="1" latinLnBrk="1" lvl="0">
                <a:spcBef>
                  <a:spcPct val="20000"/>
                </a:spcBef>
                <a:buNone/>
              </a:pPr>
              <a:t>4</a:t>
            </a:fld>
            <a:r>
              <a:rPr altLang="zh-CN" sz="1400" lang="en-US">
                <a:solidFill>
                  <a:schemeClr val="accent2"/>
                </a:solidFill>
              </a:rPr>
              <a:t> </a:t>
            </a:r>
          </a:p>
        </p:txBody>
      </p:sp>
      <p:pic>
        <p:nvPicPr>
          <p:cNvPr id="2097153" name="图片 6"/>
          <p:cNvPicPr>
            <a:picLocks/>
          </p:cNvPicPr>
          <p:nvPr/>
        </p:nvPicPr>
        <p:blipFill>
          <a:blip xmlns:r="http://schemas.openxmlformats.org/officeDocument/2006/relationships" r:embed="rId1"/>
          <a:srcRect l="0" t="0" r="0" b="0"/>
          <a:stretch>
            <a:fillRect/>
          </a:stretch>
        </p:blipFill>
        <p:spPr>
          <a:xfrm rot="0">
            <a:off x="684212" y="1196975"/>
            <a:ext cx="8101012" cy="4603750"/>
          </a:xfrm>
          <a:prstGeom prst="rect"/>
          <a:noFill/>
          <a:ln>
            <a:noFill/>
          </a:ln>
        </p:spPr>
      </p:pic>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showMasterSp="1">
  <p:cSld>
    <p:spTree>
      <p:nvGrpSpPr>
        <p:cNvPr id="266" name=""/>
        <p:cNvGrpSpPr/>
        <p:nvPr/>
      </p:nvGrpSpPr>
      <p:grpSpPr>
        <a:xfrm rot="0">
          <a:off x="0" y="0"/>
          <a:ext cx="0" cy="0"/>
          <a:chOff x="0" y="0"/>
          <a:chExt cx="0" cy="0"/>
        </a:xfrm>
      </p:grpSpPr>
      <p:sp>
        <p:nvSpPr>
          <p:cNvPr id="1048876" name="标题 182273"/>
          <p:cNvSpPr/>
          <p:nvPr>
            <p:ph type="title" sz="full" idx="0"/>
          </p:nvPr>
        </p:nvSpPr>
        <p:spPr>
          <a:xfrm rot="0">
            <a:off x="1150937" y="26035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3600" lang="en-US">
                <a:solidFill>
                  <a:srgbClr val="4D009A"/>
                </a:solidFill>
                <a:latin typeface="Times New Roman" pitchFamily="18" charset="0"/>
                <a:ea typeface="华文楷体" pitchFamily="2" charset="-122"/>
              </a:rPr>
              <a:t>5</a:t>
            </a:r>
            <a:r>
              <a:rPr altLang="en-US" b="1" sz="3600" lang="zh-CN">
                <a:solidFill>
                  <a:srgbClr val="4D009A"/>
                </a:solidFill>
                <a:latin typeface="Times New Roman" pitchFamily="18" charset="0"/>
                <a:ea typeface="华文楷体" pitchFamily="2" charset="-122"/>
              </a:rPr>
              <a:t>、算术运算  （续）</a:t>
            </a:r>
          </a:p>
        </p:txBody>
      </p:sp>
      <p:sp>
        <p:nvSpPr>
          <p:cNvPr id="1048877" name="文本占位符 182274"/>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buNone/>
            </a:pPr>
            <a:r>
              <a:rPr altLang="en-US" b="1" sz="2400" lang="zh-CN">
                <a:solidFill>
                  <a:srgbClr val="0000FF"/>
                </a:solidFill>
                <a:latin typeface="Times New Roman" pitchFamily="18" charset="0"/>
                <a:ea typeface="华文楷体" pitchFamily="2" charset="-122"/>
              </a:rPr>
              <a:t>【例</a:t>
            </a:r>
            <a:r>
              <a:rPr altLang="zh-CN" b="1" sz="2400" lang="en-US">
                <a:solidFill>
                  <a:srgbClr val="0000FF"/>
                </a:solidFill>
                <a:latin typeface="Times New Roman" pitchFamily="18" charset="0"/>
                <a:ea typeface="华文楷体" pitchFamily="2" charset="-122"/>
              </a:rPr>
              <a:t>5-2</a:t>
            </a:r>
            <a:r>
              <a:rPr altLang="en-US" b="1" sz="2400" lang="zh-CN">
                <a:solidFill>
                  <a:srgbClr val="0000FF"/>
                </a:solidFill>
                <a:latin typeface="Times New Roman" pitchFamily="18" charset="0"/>
                <a:ea typeface="华文楷体" pitchFamily="2" charset="-122"/>
              </a:rPr>
              <a:t>】</a:t>
            </a:r>
            <a:r>
              <a:rPr altLang="zh-CN" b="1" sz="2400" lang="en-US">
                <a:solidFill>
                  <a:srgbClr val="490092"/>
                </a:solidFill>
                <a:latin typeface="Times New Roman" pitchFamily="18" charset="0"/>
                <a:ea typeface="华文楷体" pitchFamily="2" charset="-122"/>
              </a:rPr>
              <a:t>画出y=1/(x+1)</a:t>
            </a:r>
            <a:r>
              <a:rPr altLang="en-US" b="1" sz="2400" lang="zh-CN">
                <a:solidFill>
                  <a:srgbClr val="490092"/>
                </a:solidFill>
                <a:latin typeface="Times New Roman" pitchFamily="18" charset="0"/>
                <a:ea typeface="华文楷体" pitchFamily="2" charset="-122"/>
              </a:rPr>
              <a:t>的函数曲线，</a:t>
            </a:r>
            <a:r>
              <a:rPr altLang="zh-CN" b="1" sz="2400" lang="en-US">
                <a:solidFill>
                  <a:srgbClr val="490092"/>
                </a:solidFill>
                <a:latin typeface="Times New Roman" pitchFamily="18" charset="0"/>
                <a:ea typeface="华文楷体" pitchFamily="2" charset="-122"/>
              </a:rPr>
              <a:t>x∈[0, 100]</a:t>
            </a:r>
            <a:r>
              <a:rPr altLang="en-US" b="1" sz="2400" lang="zh-CN">
                <a:solidFill>
                  <a:srgbClr val="490092"/>
                </a:solidFill>
                <a:latin typeface="Times New Roman" pitchFamily="18" charset="0"/>
                <a:ea typeface="华文楷体" pitchFamily="2" charset="-122"/>
              </a:rPr>
              <a:t>。</a:t>
            </a:r>
          </a:p>
          <a:p>
            <a:pPr eaLnBrk="1" hangingPunct="1" latinLnBrk="1" lvl="1">
              <a:buNone/>
            </a:pPr>
            <a:r>
              <a:rPr altLang="zh-CN" b="1" sz="2400" lang="en-US">
                <a:solidFill>
                  <a:srgbClr val="490092"/>
                </a:solidFill>
                <a:latin typeface="Times New Roman" pitchFamily="18" charset="0"/>
                <a:ea typeface="华文楷体" pitchFamily="2" charset="-122"/>
              </a:rPr>
              <a:t>x=0:100;</a:t>
            </a:r>
          </a:p>
          <a:p>
            <a:pPr eaLnBrk="1" hangingPunct="1" latinLnBrk="1" lvl="1">
              <a:buNone/>
            </a:pPr>
            <a:r>
              <a:rPr altLang="zh-CN" b="1" sz="2400" lang="en-US">
                <a:solidFill>
                  <a:schemeClr val="hlink"/>
                </a:solidFill>
                <a:latin typeface="Times New Roman" pitchFamily="18" charset="0"/>
                <a:ea typeface="华文楷体" pitchFamily="2" charset="-122"/>
              </a:rPr>
              <a:t>y=1./(x+1);</a:t>
            </a:r>
          </a:p>
          <a:p>
            <a:pPr eaLnBrk="1" hangingPunct="1" latinLnBrk="1" lvl="1">
              <a:buNone/>
            </a:pPr>
            <a:r>
              <a:rPr altLang="zh-CN" b="1" sz="2400" lang="en-US">
                <a:solidFill>
                  <a:srgbClr val="490092"/>
                </a:solidFill>
                <a:latin typeface="Times New Roman" pitchFamily="18" charset="0"/>
                <a:ea typeface="华文楷体" pitchFamily="2" charset="-122"/>
              </a:rPr>
              <a:t>plot(x, y);</a:t>
            </a:r>
          </a:p>
          <a:p>
            <a:pPr eaLnBrk="1" hangingPunct="1" latinLnBrk="1" lvl="1">
              <a:buNone/>
            </a:pPr>
            <a:r>
              <a:rPr altLang="zh-CN" b="1" sz="2400" lang="en-US">
                <a:solidFill>
                  <a:srgbClr val="490092"/>
                </a:solidFill>
                <a:latin typeface="Times New Roman" pitchFamily="18" charset="0"/>
                <a:ea typeface="华文楷体" pitchFamily="2" charset="-122"/>
              </a:rPr>
              <a:t>legend(‘y=1/(x+1)’);</a:t>
            </a:r>
          </a:p>
          <a:p>
            <a:pPr eaLnBrk="1" hangingPunct="1" latinLnBrk="1" lvl="1">
              <a:buNone/>
            </a:pPr>
            <a:endParaRPr altLang="zh-CN" b="1" sz="2400" lang="en-US">
              <a:solidFill>
                <a:srgbClr val="490092"/>
              </a:solidFill>
              <a:latin typeface="Times New Roman" pitchFamily="18" charset="0"/>
              <a:ea typeface="华文楷体" pitchFamily="2" charset="-122"/>
            </a:endParaRPr>
          </a:p>
          <a:p>
            <a:pPr eaLnBrk="1" hangingPunct="1" latinLnBrk="1" lvl="1">
              <a:buNone/>
            </a:pPr>
            <a:endParaRPr altLang="zh-CN" b="1" sz="2400" lang="en-US">
              <a:latin typeface="Times New Roman" pitchFamily="18" charset="0"/>
              <a:ea typeface="华文楷体" pitchFamily="2" charset="-122"/>
            </a:endParaRPr>
          </a:p>
          <a:p>
            <a:pPr eaLnBrk="1" hangingPunct="1" latinLnBrk="1" lvl="1">
              <a:buNone/>
            </a:pPr>
            <a:r>
              <a:rPr altLang="zh-CN" lang="en-US"/>
              <a:t> </a:t>
            </a:r>
          </a:p>
        </p:txBody>
      </p:sp>
      <p:pic>
        <p:nvPicPr>
          <p:cNvPr id="2097166" name="图片 182275"/>
          <p:cNvPicPr>
            <a:picLocks/>
          </p:cNvPicPr>
          <p:nvPr/>
        </p:nvPicPr>
        <p:blipFill>
          <a:blip xmlns:r="http://schemas.openxmlformats.org/officeDocument/2006/relationships" r:embed="rId1"/>
          <a:srcRect l="6874" t="22600" r="7573" b="4483"/>
          <a:stretch>
            <a:fillRect/>
          </a:stretch>
        </p:blipFill>
        <p:spPr>
          <a:xfrm rot="0">
            <a:off x="2555875" y="3573462"/>
            <a:ext cx="4465637" cy="2555875"/>
          </a:xfrm>
          <a:prstGeom prst="rect"/>
          <a:noFill/>
          <a:ln>
            <a:noFill/>
          </a:ln>
        </p:spPr>
      </p:pic>
      <p:sp>
        <p:nvSpPr>
          <p:cNvPr id="104887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87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88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40</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877">
                                            <p:txEl>
                                              <p:charRg st="0" end="35"/>
                                            </p:txEl>
                                          </p:spTgt>
                                        </p:tgtEl>
                                        <p:attrNameLst>
                                          <p:attrName>style.visibility</p:attrName>
                                        </p:attrNameLst>
                                      </p:cBhvr>
                                      <p:to>
                                        <p:strVal val="visible"/>
                                      </p:to>
                                    </p:set>
                                    <p:animEffect transition="in" filter="blinds(horizontal)">
                                      <p:cBhvr>
                                        <p:cTn dur="500" id="7"/>
                                        <p:tgtEl>
                                          <p:spTgt spid="1048877">
                                            <p:txEl>
                                              <p:charRg st="0" end="35"/>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22" presetSubtype="1">
                                  <p:stCondLst>
                                    <p:cond delay="0"/>
                                  </p:stCondLst>
                                  <p:childTnLst>
                                    <p:set>
                                      <p:cBhvr>
                                        <p:cTn dur="1" fill="hold" id="11">
                                          <p:stCondLst>
                                            <p:cond delay="0"/>
                                          </p:stCondLst>
                                        </p:cTn>
                                        <p:tgtEl>
                                          <p:spTgt spid="1048877">
                                            <p:txEl>
                                              <p:charRg st="35" end="44"/>
                                            </p:txEl>
                                          </p:spTgt>
                                        </p:tgtEl>
                                        <p:attrNameLst>
                                          <p:attrName>style.visibility</p:attrName>
                                        </p:attrNameLst>
                                      </p:cBhvr>
                                      <p:to>
                                        <p:strVal val="visible"/>
                                      </p:to>
                                    </p:set>
                                    <p:animEffect transition="in" filter="wipe(up)">
                                      <p:cBhvr>
                                        <p:cTn dur="1000" id="12"/>
                                        <p:tgtEl>
                                          <p:spTgt spid="1048877">
                                            <p:txEl>
                                              <p:charRg st="35" end="44"/>
                                            </p:txEl>
                                          </p:spTgt>
                                        </p:tgtEl>
                                      </p:cBhvr>
                                    </p:animEffect>
                                  </p:childTnLst>
                                </p:cTn>
                              </p:par>
                              <p:par>
                                <p:cTn fill="hold" id="13" nodeType="withEffect" presetClass="entr" presetID="22" presetSubtype="1">
                                  <p:stCondLst>
                                    <p:cond delay="0"/>
                                  </p:stCondLst>
                                  <p:childTnLst>
                                    <p:set>
                                      <p:cBhvr>
                                        <p:cTn dur="1" fill="hold" id="14">
                                          <p:stCondLst>
                                            <p:cond delay="0"/>
                                          </p:stCondLst>
                                        </p:cTn>
                                        <p:tgtEl>
                                          <p:spTgt spid="1048877">
                                            <p:txEl>
                                              <p:charRg st="44" end="56"/>
                                            </p:txEl>
                                          </p:spTgt>
                                        </p:tgtEl>
                                        <p:attrNameLst>
                                          <p:attrName>style.visibility</p:attrName>
                                        </p:attrNameLst>
                                      </p:cBhvr>
                                      <p:to>
                                        <p:strVal val="visible"/>
                                      </p:to>
                                    </p:set>
                                    <p:animEffect transition="in" filter="wipe(up)">
                                      <p:cBhvr>
                                        <p:cTn dur="1000" id="15"/>
                                        <p:tgtEl>
                                          <p:spTgt spid="1048877">
                                            <p:txEl>
                                              <p:charRg st="44" end="56"/>
                                            </p:txEl>
                                          </p:spTgt>
                                        </p:tgtEl>
                                      </p:cBhvr>
                                    </p:animEffect>
                                  </p:childTnLst>
                                </p:cTn>
                              </p:par>
                              <p:par>
                                <p:cTn fill="hold" id="16" nodeType="withEffect" presetClass="entr" presetID="22" presetSubtype="1">
                                  <p:stCondLst>
                                    <p:cond delay="0"/>
                                  </p:stCondLst>
                                  <p:childTnLst>
                                    <p:set>
                                      <p:cBhvr>
                                        <p:cTn dur="1" fill="hold" id="17">
                                          <p:stCondLst>
                                            <p:cond delay="0"/>
                                          </p:stCondLst>
                                        </p:cTn>
                                        <p:tgtEl>
                                          <p:spTgt spid="1048877">
                                            <p:txEl>
                                              <p:charRg st="56" end="68"/>
                                            </p:txEl>
                                          </p:spTgt>
                                        </p:tgtEl>
                                        <p:attrNameLst>
                                          <p:attrName>style.visibility</p:attrName>
                                        </p:attrNameLst>
                                      </p:cBhvr>
                                      <p:to>
                                        <p:strVal val="visible"/>
                                      </p:to>
                                    </p:set>
                                    <p:animEffect transition="in" filter="wipe(up)">
                                      <p:cBhvr>
                                        <p:cTn dur="1000" id="18"/>
                                        <p:tgtEl>
                                          <p:spTgt spid="1048877">
                                            <p:txEl>
                                              <p:charRg st="56" end="68"/>
                                            </p:txEl>
                                          </p:spTgt>
                                        </p:tgtEl>
                                      </p:cBhvr>
                                    </p:animEffect>
                                  </p:childTnLst>
                                </p:cTn>
                              </p:par>
                              <p:par>
                                <p:cTn fill="hold" id="19" nodeType="withEffect" presetClass="entr" presetID="22" presetSubtype="1">
                                  <p:stCondLst>
                                    <p:cond delay="0"/>
                                  </p:stCondLst>
                                  <p:childTnLst>
                                    <p:set>
                                      <p:cBhvr>
                                        <p:cTn dur="1" fill="hold" id="20">
                                          <p:stCondLst>
                                            <p:cond delay="0"/>
                                          </p:stCondLst>
                                        </p:cTn>
                                        <p:tgtEl>
                                          <p:spTgt spid="1048877">
                                            <p:txEl>
                                              <p:charRg st="68" end="89"/>
                                            </p:txEl>
                                          </p:spTgt>
                                        </p:tgtEl>
                                        <p:attrNameLst>
                                          <p:attrName>style.visibility</p:attrName>
                                        </p:attrNameLst>
                                      </p:cBhvr>
                                      <p:to>
                                        <p:strVal val="visible"/>
                                      </p:to>
                                    </p:set>
                                    <p:animEffect transition="in" filter="wipe(up)">
                                      <p:cBhvr>
                                        <p:cTn dur="1000" id="21"/>
                                        <p:tgtEl>
                                          <p:spTgt spid="1048877">
                                            <p:txEl>
                                              <p:charRg st="68" end="89"/>
                                            </p:txEl>
                                          </p:spTgt>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20" presetSubtype="0">
                                  <p:stCondLst>
                                    <p:cond delay="0"/>
                                  </p:stCondLst>
                                  <p:childTnLst>
                                    <p:set>
                                      <p:cBhvr>
                                        <p:cTn dur="1" fill="hold" id="25">
                                          <p:stCondLst>
                                            <p:cond delay="0"/>
                                          </p:stCondLst>
                                        </p:cTn>
                                        <p:tgtEl>
                                          <p:spTgt spid="2097166"/>
                                        </p:tgtEl>
                                        <p:attrNameLst>
                                          <p:attrName>style.visibility</p:attrName>
                                        </p:attrNameLst>
                                      </p:cBhvr>
                                      <p:to>
                                        <p:strVal val="visible"/>
                                      </p:to>
                                    </p:set>
                                    <p:animEffect transition="in" filter="wedge">
                                      <p:cBhvr>
                                        <p:cTn dur="2000" id="26"/>
                                        <p:tgtEl>
                                          <p:spTgt spid="2097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1">
  <p:cSld>
    <p:spTree>
      <p:nvGrpSpPr>
        <p:cNvPr id="267" name=""/>
        <p:cNvGrpSpPr/>
        <p:nvPr/>
      </p:nvGrpSpPr>
      <p:grpSpPr>
        <a:xfrm rot="0">
          <a:off x="0" y="0"/>
          <a:ext cx="0" cy="0"/>
          <a:chOff x="0" y="0"/>
          <a:chExt cx="0" cy="0"/>
        </a:xfrm>
      </p:grpSpPr>
      <p:sp>
        <p:nvSpPr>
          <p:cNvPr id="1048881" name="标题 183297"/>
          <p:cNvSpPr/>
          <p:nvPr>
            <p:ph type="title" sz="full" idx="0"/>
          </p:nvPr>
        </p:nvSpPr>
        <p:spPr>
          <a:xfrm rot="0">
            <a:off x="1187450" y="26035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3600" lang="en-US">
                <a:solidFill>
                  <a:srgbClr val="4D009A"/>
                </a:solidFill>
                <a:latin typeface="Times New Roman" pitchFamily="18" charset="0"/>
                <a:ea typeface="华文楷体" pitchFamily="2" charset="-122"/>
              </a:rPr>
              <a:t>5</a:t>
            </a:r>
            <a:r>
              <a:rPr altLang="en-US" b="1" sz="3600" lang="zh-CN">
                <a:solidFill>
                  <a:srgbClr val="4D009A"/>
                </a:solidFill>
                <a:latin typeface="Times New Roman" pitchFamily="18" charset="0"/>
                <a:ea typeface="华文楷体" pitchFamily="2" charset="-122"/>
              </a:rPr>
              <a:t>、算术运算  （续）</a:t>
            </a:r>
          </a:p>
        </p:txBody>
      </p:sp>
      <p:sp>
        <p:nvSpPr>
          <p:cNvPr id="1048882" name="文本占位符 183298"/>
          <p:cNvSpPr/>
          <p:nvPr>
            <p:ph type="body" sz="full" idx="1"/>
          </p:nvPr>
        </p:nvSpPr>
        <p:spPr>
          <a:xfrm rot="0">
            <a:off x="900112"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spcBef>
                <a:spcPct val="50000"/>
              </a:spcBef>
              <a:buNone/>
            </a:pPr>
            <a:r>
              <a:rPr altLang="en-US" b="1" sz="2600" lang="zh-CN">
                <a:solidFill>
                  <a:srgbClr val="0000FF"/>
                </a:solidFill>
                <a:latin typeface="Times New Roman" pitchFamily="18" charset="0"/>
                <a:ea typeface="华文楷体" pitchFamily="2" charset="-122"/>
              </a:rPr>
              <a:t>【例</a:t>
            </a:r>
            <a:r>
              <a:rPr altLang="zh-CN" b="1" sz="2600" lang="en-US">
                <a:solidFill>
                  <a:srgbClr val="0000FF"/>
                </a:solidFill>
                <a:latin typeface="Times New Roman" pitchFamily="18" charset="0"/>
                <a:ea typeface="华文楷体" pitchFamily="2" charset="-122"/>
              </a:rPr>
              <a:t>5-2</a:t>
            </a:r>
            <a:r>
              <a:rPr altLang="en-US" b="1" sz="2600" lang="zh-CN">
                <a:solidFill>
                  <a:srgbClr val="0000FF"/>
                </a:solidFill>
                <a:latin typeface="Times New Roman" pitchFamily="18" charset="0"/>
                <a:ea typeface="华文楷体" pitchFamily="2" charset="-122"/>
              </a:rPr>
              <a:t>】</a:t>
            </a:r>
            <a:r>
              <a:rPr altLang="zh-CN" b="1" sz="2600" lang="en-US">
                <a:solidFill>
                  <a:srgbClr val="490092"/>
                </a:solidFill>
                <a:latin typeface="Times New Roman" pitchFamily="18" charset="0"/>
                <a:ea typeface="华文楷体" pitchFamily="2" charset="-122"/>
              </a:rPr>
              <a:t>生成一个信号：x=sin(2</a:t>
            </a:r>
            <a:r>
              <a:rPr altLang="zh-CN" b="1" sz="2600" lang="en-US">
                <a:solidFill>
                  <a:srgbClr val="490092"/>
                </a:solidFill>
                <a:latin typeface="Times New Roman" pitchFamily="18" charset="0"/>
                <a:ea typeface="华文楷体" pitchFamily="2" charset="-122"/>
              </a:rPr>
              <a:t>*pi</a:t>
            </a:r>
            <a:r>
              <a:rPr altLang="zh-CN" b="1" sz="2600" lang="en-US">
                <a:solidFill>
                  <a:srgbClr val="490092"/>
                </a:solidFill>
                <a:latin typeface="Times New Roman" pitchFamily="18" charset="0"/>
                <a:ea typeface="华文楷体" pitchFamily="2" charset="-122"/>
              </a:rPr>
              <a:t>*t)+sin(4</a:t>
            </a:r>
            <a:r>
              <a:rPr altLang="zh-CN" b="1" sz="2600" lang="en-US">
                <a:solidFill>
                  <a:srgbClr val="490092"/>
                </a:solidFill>
                <a:latin typeface="Times New Roman" pitchFamily="18" charset="0"/>
                <a:ea typeface="华文楷体" pitchFamily="2" charset="-122"/>
              </a:rPr>
              <a:t>*pi</a:t>
            </a:r>
            <a:r>
              <a:rPr altLang="zh-CN" b="1" sz="2600" lang="en-US">
                <a:solidFill>
                  <a:srgbClr val="490092"/>
                </a:solidFill>
                <a:latin typeface="Times New Roman" pitchFamily="18" charset="0"/>
                <a:ea typeface="华文楷体" pitchFamily="2" charset="-122"/>
              </a:rPr>
              <a:t>*t)</a:t>
            </a:r>
          </a:p>
          <a:p>
            <a:pPr eaLnBrk="1" hangingPunct="1" latinLnBrk="1" lvl="1">
              <a:buNone/>
            </a:pPr>
            <a:endParaRPr altLang="zh-CN" b="1" sz="2600" lang="en-US">
              <a:solidFill>
                <a:srgbClr val="490092"/>
              </a:solidFill>
              <a:latin typeface="Times New Roman" pitchFamily="18" charset="0"/>
              <a:ea typeface="华文楷体" pitchFamily="2" charset="-122"/>
            </a:endParaRPr>
          </a:p>
          <a:p>
            <a:pPr eaLnBrk="1" hangingPunct="1" latinLnBrk="1" lvl="1">
              <a:buNone/>
            </a:pPr>
            <a:r>
              <a:rPr altLang="zh-CN" b="1" sz="2600" lang="en-US">
                <a:solidFill>
                  <a:srgbClr val="490092"/>
                </a:solidFill>
                <a:latin typeface="Times New Roman" pitchFamily="18" charset="0"/>
                <a:ea typeface="华文楷体" pitchFamily="2" charset="-122"/>
              </a:rPr>
              <a:t>t = [0:199]./100;      </a:t>
            </a:r>
            <a:r>
              <a:rPr altLang="en-US" b="1" sz="2600" lang="zh-CN">
                <a:solidFill>
                  <a:srgbClr val="008000"/>
                </a:solidFill>
                <a:latin typeface="Times New Roman" pitchFamily="18" charset="0"/>
                <a:ea typeface="华文楷体" pitchFamily="2" charset="-122"/>
              </a:rPr>
              <a:t>%采样时间点</a:t>
            </a:r>
          </a:p>
          <a:p>
            <a:pPr eaLnBrk="1" hangingPunct="1" latinLnBrk="1" lvl="1">
              <a:buNone/>
            </a:pPr>
            <a:r>
              <a:rPr altLang="zh-CN" b="1" sz="2600" lang="en-US">
                <a:solidFill>
                  <a:srgbClr val="008000"/>
                </a:solidFill>
                <a:latin typeface="Times New Roman" pitchFamily="18" charset="0"/>
                <a:ea typeface="华文楷体" pitchFamily="2" charset="-122"/>
              </a:rPr>
              <a:t>% </a:t>
            </a:r>
            <a:r>
              <a:rPr altLang="en-US" b="1" sz="2600" lang="zh-CN">
                <a:solidFill>
                  <a:srgbClr val="008000"/>
                </a:solidFill>
                <a:latin typeface="Times New Roman" pitchFamily="18" charset="0"/>
                <a:ea typeface="华文楷体" pitchFamily="2" charset="-122"/>
              </a:rPr>
              <a:t>生成信号</a:t>
            </a:r>
          </a:p>
          <a:p>
            <a:pPr eaLnBrk="1" hangingPunct="1" latinLnBrk="1" lvl="1">
              <a:buNone/>
            </a:pPr>
            <a:r>
              <a:rPr altLang="zh-CN" b="1" sz="2600" lang="en-US">
                <a:solidFill>
                  <a:srgbClr val="490092"/>
                </a:solidFill>
                <a:latin typeface="Times New Roman" pitchFamily="18" charset="0"/>
                <a:ea typeface="华文楷体" pitchFamily="2" charset="-122"/>
              </a:rPr>
              <a:t>x = sin(2</a:t>
            </a:r>
            <a:r>
              <a:rPr altLang="zh-CN" b="1" sz="2600" lang="en-US">
                <a:solidFill>
                  <a:srgbClr val="490092"/>
                </a:solidFill>
                <a:latin typeface="Times New Roman" pitchFamily="18" charset="0"/>
                <a:ea typeface="华文楷体" pitchFamily="2" charset="-122"/>
              </a:rPr>
              <a:t>*pi</a:t>
            </a:r>
            <a:r>
              <a:rPr altLang="zh-CN" b="1" sz="2600" lang="en-US">
                <a:solidFill>
                  <a:srgbClr val="490092"/>
                </a:solidFill>
                <a:latin typeface="Times New Roman" pitchFamily="18" charset="0"/>
                <a:ea typeface="华文楷体" pitchFamily="2" charset="-122"/>
              </a:rPr>
              <a:t>*t) + sin(4</a:t>
            </a:r>
            <a:r>
              <a:rPr altLang="zh-CN" b="1" sz="2600" lang="en-US">
                <a:solidFill>
                  <a:srgbClr val="490092"/>
                </a:solidFill>
                <a:latin typeface="Times New Roman" pitchFamily="18" charset="0"/>
                <a:ea typeface="华文楷体" pitchFamily="2" charset="-122"/>
              </a:rPr>
              <a:t>*pi</a:t>
            </a:r>
            <a:r>
              <a:rPr altLang="zh-CN" b="1" sz="2600" lang="en-US">
                <a:solidFill>
                  <a:srgbClr val="490092"/>
                </a:solidFill>
                <a:latin typeface="Times New Roman" pitchFamily="18" charset="0"/>
                <a:ea typeface="华文楷体" pitchFamily="2" charset="-122"/>
              </a:rPr>
              <a:t>*t);</a:t>
            </a:r>
          </a:p>
          <a:p>
            <a:pPr eaLnBrk="1" hangingPunct="1" latinLnBrk="1" lvl="1">
              <a:buNone/>
            </a:pPr>
            <a:r>
              <a:rPr altLang="zh-CN" b="1" sz="2600" lang="en-US">
                <a:solidFill>
                  <a:srgbClr val="490092"/>
                </a:solidFill>
                <a:latin typeface="Times New Roman" pitchFamily="18" charset="0"/>
                <a:ea typeface="华文楷体" pitchFamily="2" charset="-122"/>
              </a:rPr>
              <a:t>plot(t,x);</a:t>
            </a:r>
          </a:p>
          <a:p>
            <a:pPr eaLnBrk="1" hangingPunct="1" latinLnBrk="1" lvl="1">
              <a:buNone/>
            </a:pPr>
            <a:r>
              <a:rPr altLang="zh-CN" b="1" sz="2600" lang="en-US">
                <a:solidFill>
                  <a:srgbClr val="490092"/>
                </a:solidFill>
                <a:latin typeface="Times New Roman" pitchFamily="18" charset="0"/>
                <a:ea typeface="华文楷体" pitchFamily="2" charset="-122"/>
              </a:rPr>
              <a:t>legend(‘x = sin(2</a:t>
            </a:r>
            <a:r>
              <a:rPr altLang="zh-CN" b="1" sz="2600" lang="en-US">
                <a:solidFill>
                  <a:srgbClr val="490092"/>
                </a:solidFill>
                <a:latin typeface="Times New Roman" pitchFamily="18" charset="0"/>
                <a:ea typeface="华文楷体" pitchFamily="2" charset="-122"/>
              </a:rPr>
              <a:t>*pi</a:t>
            </a:r>
            <a:r>
              <a:rPr altLang="zh-CN" b="1" sz="2600" lang="en-US">
                <a:solidFill>
                  <a:srgbClr val="490092"/>
                </a:solidFill>
                <a:latin typeface="Times New Roman" pitchFamily="18" charset="0"/>
                <a:ea typeface="华文楷体" pitchFamily="2" charset="-122"/>
              </a:rPr>
              <a:t>*t) + sin(4</a:t>
            </a:r>
            <a:r>
              <a:rPr altLang="zh-CN" b="1" sz="2600" lang="en-US">
                <a:solidFill>
                  <a:srgbClr val="490092"/>
                </a:solidFill>
                <a:latin typeface="Times New Roman" pitchFamily="18" charset="0"/>
                <a:ea typeface="华文楷体" pitchFamily="2" charset="-122"/>
              </a:rPr>
              <a:t>*pi</a:t>
            </a:r>
            <a:r>
              <a:rPr altLang="zh-CN" b="1" sz="2600" lang="en-US">
                <a:solidFill>
                  <a:srgbClr val="490092"/>
                </a:solidFill>
                <a:latin typeface="Times New Roman" pitchFamily="18" charset="0"/>
                <a:ea typeface="华文楷体" pitchFamily="2" charset="-122"/>
              </a:rPr>
              <a:t>*t)’);</a:t>
            </a:r>
          </a:p>
          <a:p>
            <a:pPr eaLnBrk="1" hangingPunct="1" latinLnBrk="1" lvl="0"/>
            <a:endParaRPr altLang="zh-CN" b="1" sz="2600" lang="en-US">
              <a:solidFill>
                <a:srgbClr val="490092"/>
              </a:solidFill>
              <a:latin typeface="Times New Roman" pitchFamily="18" charset="0"/>
              <a:ea typeface="华文楷体" pitchFamily="2" charset="-122"/>
            </a:endParaRPr>
          </a:p>
        </p:txBody>
      </p:sp>
      <p:sp>
        <p:nvSpPr>
          <p:cNvPr id="104888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88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88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41</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882">
                                            <p:txEl>
                                              <p:charRg st="0" end="39"/>
                                            </p:txEl>
                                          </p:spTgt>
                                        </p:tgtEl>
                                        <p:attrNameLst>
                                          <p:attrName>style.visibility</p:attrName>
                                        </p:attrNameLst>
                                      </p:cBhvr>
                                      <p:to>
                                        <p:strVal val="visible"/>
                                      </p:to>
                                    </p:set>
                                    <p:animEffect transition="in" filter="blinds(horizontal)">
                                      <p:cBhvr>
                                        <p:cTn dur="500" id="7"/>
                                        <p:tgtEl>
                                          <p:spTgt spid="1048882">
                                            <p:txEl>
                                              <p:charRg st="0" end="39"/>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8882">
                                            <p:txEl>
                                              <p:charRg st="40" end="70"/>
                                            </p:txEl>
                                          </p:spTgt>
                                        </p:tgtEl>
                                        <p:attrNameLst>
                                          <p:attrName>style.visibility</p:attrName>
                                        </p:attrNameLst>
                                      </p:cBhvr>
                                      <p:to>
                                        <p:strVal val="visible"/>
                                      </p:to>
                                    </p:set>
                                    <p:animEffect transition="in" filter="blinds(horizontal)">
                                      <p:cBhvr>
                                        <p:cTn dur="500" id="10"/>
                                        <p:tgtEl>
                                          <p:spTgt spid="1048882">
                                            <p:txEl>
                                              <p:charRg st="40" end="70"/>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1048882">
                                            <p:txEl>
                                              <p:charRg st="70" end="77"/>
                                            </p:txEl>
                                          </p:spTgt>
                                        </p:tgtEl>
                                        <p:attrNameLst>
                                          <p:attrName>style.visibility</p:attrName>
                                        </p:attrNameLst>
                                      </p:cBhvr>
                                      <p:to>
                                        <p:strVal val="visible"/>
                                      </p:to>
                                    </p:set>
                                    <p:animEffect transition="in" filter="blinds(horizontal)">
                                      <p:cBhvr>
                                        <p:cTn dur="500" id="15"/>
                                        <p:tgtEl>
                                          <p:spTgt spid="1048882">
                                            <p:txEl>
                                              <p:charRg st="70" end="77"/>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8882">
                                            <p:txEl>
                                              <p:charRg st="77" end="108"/>
                                            </p:txEl>
                                          </p:spTgt>
                                        </p:tgtEl>
                                        <p:attrNameLst>
                                          <p:attrName>style.visibility</p:attrName>
                                        </p:attrNameLst>
                                      </p:cBhvr>
                                      <p:to>
                                        <p:strVal val="visible"/>
                                      </p:to>
                                    </p:set>
                                    <p:animEffect transition="in" filter="blinds(horizontal)">
                                      <p:cBhvr>
                                        <p:cTn dur="500" id="18"/>
                                        <p:tgtEl>
                                          <p:spTgt spid="1048882">
                                            <p:txEl>
                                              <p:charRg st="77" end="108"/>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8882">
                                            <p:txEl>
                                              <p:charRg st="108" end="119"/>
                                            </p:txEl>
                                          </p:spTgt>
                                        </p:tgtEl>
                                        <p:attrNameLst>
                                          <p:attrName>style.visibility</p:attrName>
                                        </p:attrNameLst>
                                      </p:cBhvr>
                                      <p:to>
                                        <p:strVal val="visible"/>
                                      </p:to>
                                    </p:set>
                                    <p:animEffect transition="in" filter="blinds(horizontal)">
                                      <p:cBhvr>
                                        <p:cTn dur="500" id="21"/>
                                        <p:tgtEl>
                                          <p:spTgt spid="1048882">
                                            <p:txEl>
                                              <p:charRg st="108" end="119"/>
                                            </p:txEl>
                                          </p:spTgt>
                                        </p:tgtEl>
                                      </p:cBhvr>
                                    </p:animEffect>
                                  </p:childTnLst>
                                </p:cTn>
                              </p:par>
                              <p:par>
                                <p:cTn fill="hold" id="22" nodeType="withEffect" presetClass="entr" presetID="3" presetSubtype="10">
                                  <p:stCondLst>
                                    <p:cond delay="0"/>
                                  </p:stCondLst>
                                  <p:childTnLst>
                                    <p:set>
                                      <p:cBhvr>
                                        <p:cTn dur="1" fill="hold" id="23">
                                          <p:stCondLst>
                                            <p:cond delay="0"/>
                                          </p:stCondLst>
                                        </p:cTn>
                                        <p:tgtEl>
                                          <p:spTgt spid="1048882">
                                            <p:txEl>
                                              <p:charRg st="119" end="160"/>
                                            </p:txEl>
                                          </p:spTgt>
                                        </p:tgtEl>
                                        <p:attrNameLst>
                                          <p:attrName>style.visibility</p:attrName>
                                        </p:attrNameLst>
                                      </p:cBhvr>
                                      <p:to>
                                        <p:strVal val="visible"/>
                                      </p:to>
                                    </p:set>
                                    <p:animEffect transition="in" filter="blinds(horizontal)">
                                      <p:cBhvr>
                                        <p:cTn dur="500" id="24"/>
                                        <p:tgtEl>
                                          <p:spTgt spid="1048882">
                                            <p:txEl>
                                              <p:charRg st="119" end="1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1">
  <p:cSld>
    <p:spTree>
      <p:nvGrpSpPr>
        <p:cNvPr id="268" name=""/>
        <p:cNvGrpSpPr/>
        <p:nvPr/>
      </p:nvGrpSpPr>
      <p:grpSpPr>
        <a:xfrm rot="0">
          <a:off x="0" y="0"/>
          <a:ext cx="0" cy="0"/>
          <a:chOff x="0" y="0"/>
          <a:chExt cx="0" cy="0"/>
        </a:xfrm>
      </p:grpSpPr>
      <p:sp>
        <p:nvSpPr>
          <p:cNvPr id="1048886" name="标题 184321"/>
          <p:cNvSpPr/>
          <p:nvPr>
            <p:ph type="title" sz="full" idx="0"/>
          </p:nvPr>
        </p:nvSpPr>
        <p:spPr>
          <a:xfrm rot="0">
            <a:off x="1350962"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3600" lang="en-US">
                <a:solidFill>
                  <a:srgbClr val="4D009A"/>
                </a:solidFill>
                <a:latin typeface="Times New Roman" pitchFamily="18" charset="0"/>
                <a:ea typeface="华文楷体" pitchFamily="2" charset="-122"/>
              </a:rPr>
              <a:t>5</a:t>
            </a:r>
            <a:r>
              <a:rPr altLang="en-US" b="1" sz="3600" lang="zh-CN">
                <a:solidFill>
                  <a:srgbClr val="4D009A"/>
                </a:solidFill>
                <a:latin typeface="Times New Roman" pitchFamily="18" charset="0"/>
                <a:ea typeface="华文楷体" pitchFamily="2" charset="-122"/>
              </a:rPr>
              <a:t>、算术运算  （续）</a:t>
            </a:r>
          </a:p>
        </p:txBody>
      </p:sp>
      <p:pic>
        <p:nvPicPr>
          <p:cNvPr id="2097167" name="文本占位符 184322"/>
          <p:cNvPicPr>
            <a:picLocks/>
          </p:cNvPicPr>
          <p:nvPr>
            <p:ph type="body" sz="full" idx="1"/>
          </p:nvPr>
        </p:nvPicPr>
        <p:blipFill>
          <a:blip xmlns:r="http://schemas.openxmlformats.org/officeDocument/2006/relationships" r:embed="rId1"/>
          <a:srcRect l="0" t="0" r="0" b="0"/>
          <a:stretch>
            <a:fillRect/>
          </a:stretch>
        </p:blipFill>
        <p:spPr>
          <a:xfrm rot="0">
            <a:off x="1403350" y="1520825"/>
            <a:ext cx="6989762" cy="4308475"/>
          </a:xfrm>
          <a:prstGeom prst="rect"/>
          <a:noFill/>
          <a:ln>
            <a:noFill/>
          </a:ln>
        </p:spPr>
      </p:pic>
      <p:sp>
        <p:nvSpPr>
          <p:cNvPr id="104888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88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88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42</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Ph="1" nodeType="clickEffect" presetClass="entr" presetID="3" presetSubtype="10">
                                  <p:stCondLst>
                                    <p:cond delay="0"/>
                                  </p:stCondLst>
                                  <p:endCondLst>
                                    <p:cond delay="0"/>
                                  </p:endCondLst>
                                  <p:childTnLst>
                                    <p:set>
                                      <p:cBhvr>
                                        <p:cTn dur="1" fill="hold" id="6">
                                          <p:stCondLst>
                                            <p:cond delay="0"/>
                                          </p:stCondLst>
                                        </p:cTn>
                                        <p:tgtEl>
                                          <p:spTgt spid="2097167"/>
                                        </p:tgtEl>
                                        <p:attrNameLst>
                                          <p:attrName>style.visibility</p:attrName>
                                        </p:attrNameLst>
                                      </p:cBhvr>
                                      <p:to>
                                        <p:strVal val="visible"/>
                                      </p:to>
                                    </p:set>
                                    <p:animEffect transition="in" filter="blinds(horizontal)">
                                      <p:cBhvr>
                                        <p:cTn dur="500" id="7"/>
                                        <p:tgtEl>
                                          <p:spTgt spid="2097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7167" grpId="0" uiExpand="0" build="p" bldLvl="1"/>
    </p:bldLst>
  </p:timing>
</p:sld>
</file>

<file path=ppt/slides/slide43.xml><?xml version="1.0" encoding="utf-8"?>
<p:sld xmlns:a="http://schemas.openxmlformats.org/drawingml/2006/main" xmlns:r="http://schemas.openxmlformats.org/officeDocument/2006/relationships" xmlns:p="http://schemas.openxmlformats.org/presentationml/2006/main" showMasterSp="1">
  <p:cSld>
    <p:spTree>
      <p:nvGrpSpPr>
        <p:cNvPr id="269" name=""/>
        <p:cNvGrpSpPr/>
        <p:nvPr/>
      </p:nvGrpSpPr>
      <p:grpSpPr>
        <a:xfrm rot="0">
          <a:off x="0" y="0"/>
          <a:ext cx="0" cy="0"/>
          <a:chOff x="0" y="0"/>
          <a:chExt cx="0" cy="0"/>
        </a:xfrm>
      </p:grpSpPr>
      <p:grpSp>
        <p:nvGrpSpPr>
          <p:cNvPr id="270" name=""/>
          <p:cNvGrpSpPr/>
          <p:nvPr/>
        </p:nvGrpSpPr>
        <p:grpSpPr>
          <a:xfrm rot="0">
            <a:off x="755650" y="1196975"/>
            <a:ext cx="8101012" cy="1066800"/>
            <a:chOff x="476" y="754"/>
            <a:chExt cx="5103" cy="672"/>
          </a:xfrm>
        </p:grpSpPr>
        <p:sp>
          <p:nvSpPr>
            <p:cNvPr id="1048890" name="文本框 189442"/>
            <p:cNvSpPr txBox="1"/>
            <p:nvPr/>
          </p:nvSpPr>
          <p:spPr>
            <a:xfrm rot="0">
              <a:off x="476" y="754"/>
              <a:ext cx="5103" cy="672"/>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spcBef>
                  <a:spcPct val="50000"/>
                </a:spcBef>
                <a:buNone/>
              </a:pPr>
              <a:r>
                <a:rPr altLang="en-US" b="1" sz="2400" lang="zh-CN">
                  <a:solidFill>
                    <a:srgbClr val="0000FF"/>
                  </a:solidFill>
                  <a:latin typeface="Times New Roman" pitchFamily="18" charset="0"/>
                  <a:ea typeface="华文楷体" pitchFamily="2" charset="-122"/>
                </a:rPr>
                <a:t>【例】在</a:t>
              </a:r>
              <a:r>
                <a:rPr altLang="zh-CN" b="1" sz="2400" lang="en-US">
                  <a:solidFill>
                    <a:srgbClr val="0000FF"/>
                  </a:solidFill>
                  <a:latin typeface="Times New Roman" pitchFamily="18" charset="0"/>
                  <a:ea typeface="华文楷体" pitchFamily="2" charset="-122"/>
                </a:rPr>
                <a:t>[0</a:t>
              </a:r>
              <a:r>
                <a:rPr altLang="en-US" b="1" sz="2400" lang="zh-CN">
                  <a:solidFill>
                    <a:srgbClr val="0000FF"/>
                  </a:solidFill>
                  <a:latin typeface="Times New Roman" pitchFamily="18" charset="0"/>
                  <a:ea typeface="华文楷体" pitchFamily="2" charset="-122"/>
                </a:rPr>
                <a:t>，</a:t>
              </a:r>
              <a:r>
                <a:rPr altLang="zh-CN" b="1" sz="2400" lang="en-US">
                  <a:solidFill>
                    <a:srgbClr val="0000FF"/>
                  </a:solidFill>
                  <a:latin typeface="Times New Roman" pitchFamily="18" charset="0"/>
                  <a:ea typeface="华文楷体" pitchFamily="2" charset="-122"/>
                </a:rPr>
                <a:t>3 </a:t>
              </a:r>
              <a:r>
                <a:rPr altLang="zh-CN" b="1" sz="2800" lang="el-GR">
                  <a:solidFill>
                    <a:srgbClr val="0000FF"/>
                  </a:solidFill>
                  <a:latin typeface="Times New Roman" pitchFamily="18" charset="0"/>
                </a:rPr>
                <a:t>π</a:t>
              </a:r>
              <a:r>
                <a:rPr altLang="zh-CN" b="1" sz="2400" lang="en-US">
                  <a:solidFill>
                    <a:srgbClr val="0000FF"/>
                  </a:solidFill>
                  <a:latin typeface="Times New Roman" pitchFamily="18" charset="0"/>
                  <a:ea typeface="华文楷体" pitchFamily="2" charset="-122"/>
                </a:rPr>
                <a:t>]</a:t>
              </a:r>
              <a:r>
                <a:rPr altLang="en-US" b="1" sz="2400" lang="zh-CN">
                  <a:solidFill>
                    <a:srgbClr val="0000FF"/>
                  </a:solidFill>
                  <a:latin typeface="Times New Roman" pitchFamily="18" charset="0"/>
                  <a:ea typeface="华文楷体" pitchFamily="2" charset="-122"/>
                </a:rPr>
                <a:t>区间，求                 的值。要求</a:t>
              </a:r>
            </a:p>
            <a:p>
              <a:pPr eaLnBrk="1" hangingPunct="1" indent="-342900" latinLnBrk="1" lvl="0" marL="342900">
                <a:spcBef>
                  <a:spcPct val="50000"/>
                </a:spcBef>
                <a:buNone/>
              </a:pPr>
              <a:r>
                <a:rPr altLang="zh-CN" b="1" sz="2400" lang="el-GR">
                  <a:solidFill>
                    <a:srgbClr val="008000"/>
                  </a:solidFill>
                  <a:latin typeface="Times New Roman" pitchFamily="18" charset="0"/>
                  <a:ea typeface="华文楷体" pitchFamily="2" charset="-122"/>
                </a:rPr>
                <a:t>     消去负半波，即(π,2π</a:t>
              </a:r>
              <a:r>
                <a:rPr altLang="zh-CN" b="1" sz="2400" lang="en-US">
                  <a:solidFill>
                    <a:srgbClr val="008000"/>
                  </a:solidFill>
                  <a:latin typeface="Times New Roman" pitchFamily="18" charset="0"/>
                  <a:ea typeface="华文楷体" pitchFamily="2" charset="-122"/>
                </a:rPr>
                <a:t>)</a:t>
              </a:r>
              <a:r>
                <a:rPr altLang="en-US" b="1" sz="2400" lang="zh-CN">
                  <a:solidFill>
                    <a:srgbClr val="008000"/>
                  </a:solidFill>
                  <a:latin typeface="Times New Roman" pitchFamily="18" charset="0"/>
                  <a:ea typeface="华文楷体" pitchFamily="2" charset="-122"/>
                </a:rPr>
                <a:t>区间内的函数值置零。</a:t>
              </a:r>
            </a:p>
          </p:txBody>
        </p:sp>
        <p:graphicFrame>
          <p:nvGraphicFramePr>
            <p:cNvPr id="4194312" name=""/>
            <p:cNvGraphicFramePr>
              <a:graphicFrameLocks/>
            </p:cNvGraphicFramePr>
            <p:nvPr/>
          </p:nvGraphicFramePr>
          <p:xfrm rot="0">
            <a:off x="2789" y="845"/>
            <a:ext cx="680" cy="206"/>
          </p:xfrm>
          <a:graphic>
            <a:graphicData uri="http://schemas.openxmlformats.org/presentationml/2006/ole">
              <mc:AlternateContent xmlns:mc="http://schemas.openxmlformats.org/markup-compatibility/2006">
                <mc:Choice xmlns:v="urn:schemas-microsoft-com:vml" Requires="v">
                  <p:oleObj r:id="rId1" spid="" imgH="206" imgW="680" showAsIcon="0" progId="Equation.DSMT4">
                    <p:embed followColorScheme="full"/>
                    <p:pic>
                      <p:nvPicPr>
                        <p:cNvPr id="2097168" name="对象 189443"/>
                        <p:cNvPicPr>
                          <a:picLocks/>
                        </p:cNvPicPr>
                        <p:nvPr/>
                      </p:nvPicPr>
                      <p:blipFill>
                        <a:blip xmlns:r="http://schemas.openxmlformats.org/officeDocument/2006/relationships" r:embed="rId2"/>
                        <a:srcRect l="0" t="0" r="0" b="0"/>
                        <a:stretch>
                          <a:fillRect/>
                        </a:stretch>
                      </p:blipFill>
                      <p:spPr>
                        <a:xfrm rot="0">
                          <a:off x="2789" y="845"/>
                          <a:ext cx="680" cy="206"/>
                        </a:xfrm>
                        <a:prstGeom prst="rect"/>
                        <a:noFill/>
                        <a:ln>
                          <a:noFill/>
                        </a:ln>
                      </p:spPr>
                    </p:pic>
                  </p:oleObj>
                </mc:Choice>
                <mc:Fallback>
                  <p:oleObj r:id="rId1" spid="" imgH="206" imgW="680" showAsIcon="0" progId="Equation.DSMT4">
                    <p:embed followColorScheme="full"/>
                    <p:pic>
                      <p:nvPicPr>
                        <p:cNvPr id="2097168" name="对象 189443"/>
                        <p:cNvPicPr>
                          <a:picLocks/>
                        </p:cNvPicPr>
                        <p:nvPr/>
                      </p:nvPicPr>
                      <p:blipFill>
                        <a:blip xmlns:r="http://schemas.openxmlformats.org/officeDocument/2006/relationships" r:embed="rId2"/>
                        <a:srcRect l="0" t="0" r="0" b="0"/>
                        <a:stretch>
                          <a:fillRect/>
                        </a:stretch>
                      </p:blipFill>
                      <p:spPr>
                        <a:xfrm rot="0">
                          <a:off x="2789" y="845"/>
                          <a:ext cx="680" cy="206"/>
                        </a:xfrm>
                        <a:prstGeom prst="rect"/>
                        <a:noFill/>
                        <a:ln>
                          <a:noFill/>
                        </a:ln>
                      </p:spPr>
                    </p:pic>
                  </p:oleObj>
                </mc:Fallback>
              </mc:AlternateContent>
            </a:graphicData>
          </a:graphic>
        </p:graphicFrame>
      </p:grpSp>
      <p:sp>
        <p:nvSpPr>
          <p:cNvPr id="1048891" name="文本框 189444"/>
          <p:cNvSpPr txBox="1"/>
          <p:nvPr/>
        </p:nvSpPr>
        <p:spPr>
          <a:xfrm rot="0">
            <a:off x="1079500" y="2349500"/>
            <a:ext cx="6084887" cy="1595437"/>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buNone/>
            </a:pPr>
            <a:r>
              <a:rPr altLang="zh-CN" b="1" sz="2200" lang="en-US">
                <a:latin typeface="Times New Roman" pitchFamily="18" charset="0"/>
              </a:rPr>
              <a:t>x = 0:pi/100:3</a:t>
            </a:r>
            <a:r>
              <a:rPr altLang="zh-CN" b="1" sz="2200" lang="en-US">
                <a:latin typeface="Times New Roman" pitchFamily="18" charset="0"/>
              </a:rPr>
              <a:t>*pi;</a:t>
            </a:r>
          </a:p>
          <a:p>
            <a:pPr eaLnBrk="1" hangingPunct="1" indent="-342900" latinLnBrk="1" lvl="0" marL="342900">
              <a:buNone/>
            </a:pPr>
            <a:r>
              <a:rPr altLang="zh-CN" b="1" sz="2200" lang="en-US">
                <a:latin typeface="Times New Roman" pitchFamily="18" charset="0"/>
              </a:rPr>
              <a:t>y = sin(x);</a:t>
            </a:r>
          </a:p>
          <a:p>
            <a:pPr eaLnBrk="1" hangingPunct="1" indent="-342900" latinLnBrk="1" lvl="0" marL="342900">
              <a:buNone/>
            </a:pPr>
            <a:r>
              <a:rPr altLang="zh-CN" b="1" sz="2200" lang="en-US">
                <a:latin typeface="Times New Roman" pitchFamily="18" charset="0"/>
              </a:rPr>
              <a:t>y1 = (y&gt;=0).</a:t>
            </a:r>
            <a:r>
              <a:rPr altLang="zh-CN" b="1" sz="2200" lang="en-US">
                <a:latin typeface="Times New Roman" pitchFamily="18" charset="0"/>
              </a:rPr>
              <a:t>*y;   </a:t>
            </a:r>
            <a:r>
              <a:rPr altLang="en-US" b="1" sz="2200" lang="zh-CN">
                <a:solidFill>
                  <a:srgbClr val="008000"/>
                </a:solidFill>
                <a:latin typeface="Times New Roman" pitchFamily="18" charset="0"/>
                <a:ea typeface="华文楷体" pitchFamily="2" charset="-122"/>
              </a:rPr>
              <a:t>%消去负半波</a:t>
            </a:r>
          </a:p>
          <a:p>
            <a:pPr eaLnBrk="1" hangingPunct="1" indent="-342900" latinLnBrk="1" lvl="0" marL="342900">
              <a:buNone/>
            </a:pPr>
            <a:endParaRPr altLang="en-US" b="1" sz="2000" lang="zh-CN">
              <a:solidFill>
                <a:schemeClr val="hlink"/>
              </a:solidFill>
              <a:latin typeface="Times New Roman" pitchFamily="18" charset="0"/>
            </a:endParaRPr>
          </a:p>
        </p:txBody>
      </p:sp>
      <p:pic>
        <p:nvPicPr>
          <p:cNvPr id="2097169" name="图片 189445"/>
          <p:cNvPicPr>
            <a:picLocks/>
          </p:cNvPicPr>
          <p:nvPr/>
        </p:nvPicPr>
        <p:blipFill>
          <a:blip xmlns:r="http://schemas.openxmlformats.org/officeDocument/2006/relationships" r:embed="rId3"/>
          <a:srcRect l="0" t="0" r="0" b="0"/>
          <a:stretch>
            <a:fillRect/>
          </a:stretch>
        </p:blipFill>
        <p:spPr>
          <a:xfrm rot="0">
            <a:off x="5148262" y="3105150"/>
            <a:ext cx="3455987" cy="2801937"/>
          </a:xfrm>
          <a:prstGeom prst="rect"/>
          <a:noFill/>
          <a:ln>
            <a:noFill/>
          </a:ln>
        </p:spPr>
      </p:pic>
      <p:sp>
        <p:nvSpPr>
          <p:cNvPr id="104889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89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89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43</a:t>
            </a:fld>
            <a:r>
              <a:rPr altLang="zh-CN" sz="1400" lang="en-US">
                <a:solidFill>
                  <a:schemeClr val="accent2"/>
                </a:solidFill>
              </a:rPr>
              <a:t> </a:t>
            </a:r>
          </a:p>
        </p:txBody>
      </p:sp>
      <p:sp>
        <p:nvSpPr>
          <p:cNvPr id="1048895" name="文本框 1"/>
          <p:cNvSpPr txBox="1"/>
          <p:nvPr/>
        </p:nvSpPr>
        <p:spPr>
          <a:xfrm rot="0">
            <a:off x="1403350" y="333375"/>
            <a:ext cx="5184775" cy="584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lvl="0"/>
            <a:r>
              <a:rPr altLang="zh-CN" b="1" sz="3200" lang="en-US">
                <a:solidFill>
                  <a:srgbClr val="0000FF"/>
                </a:solidFill>
                <a:latin typeface="楷体" pitchFamily="49" charset="-122"/>
                <a:ea typeface="楷体" pitchFamily="49" charset="-122"/>
              </a:rPr>
              <a:t>6 </a:t>
            </a:r>
            <a:r>
              <a:rPr altLang="en-US" b="1" sz="3200" lang="zh-CN">
                <a:solidFill>
                  <a:srgbClr val="0000FF"/>
                </a:solidFill>
                <a:latin typeface="楷体" pitchFamily="49" charset="-122"/>
                <a:ea typeface="楷体" pitchFamily="49" charset="-122"/>
              </a:rPr>
              <a:t>关系和逻辑运算</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70"/>
                                        </p:tgtEl>
                                        <p:attrNameLst>
                                          <p:attrName>style.visibility</p:attrName>
                                        </p:attrNameLst>
                                      </p:cBhvr>
                                      <p:to>
                                        <p:strVal val="visible"/>
                                      </p:to>
                                    </p:set>
                                    <p:animEffect transition="in" filter="blinds(horizontal)">
                                      <p:cBhvr>
                                        <p:cTn dur="500" id="7"/>
                                        <p:tgtEl>
                                          <p:spTgt spid="270"/>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891"/>
                                        </p:tgtEl>
                                        <p:attrNameLst>
                                          <p:attrName>style.visibility</p:attrName>
                                        </p:attrNameLst>
                                      </p:cBhvr>
                                      <p:to>
                                        <p:strVal val="visible"/>
                                      </p:to>
                                    </p:set>
                                    <p:animEffect transition="in" filter="blinds(horizontal)">
                                      <p:cBhvr>
                                        <p:cTn dur="500" id="12"/>
                                        <p:tgtEl>
                                          <p:spTgt spid="1048891"/>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2097169"/>
                                        </p:tgtEl>
                                        <p:attrNameLst>
                                          <p:attrName>style.visibility</p:attrName>
                                        </p:attrNameLst>
                                      </p:cBhvr>
                                      <p:to>
                                        <p:strVal val="visible"/>
                                      </p:to>
                                    </p:set>
                                    <p:animEffect transition="in" filter="blinds(horizontal)">
                                      <p:cBhvr>
                                        <p:cTn dur="500" id="17"/>
                                        <p:tgtEl>
                                          <p:spTgt spid="2097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1" grpId="0" uiExpand="0" build="whole"/>
    </p:bldLst>
  </p:timing>
</p:sld>
</file>

<file path=ppt/slides/slide44.xml><?xml version="1.0" encoding="utf-8"?>
<p:sld xmlns:a="http://schemas.openxmlformats.org/drawingml/2006/main" xmlns:r="http://schemas.openxmlformats.org/officeDocument/2006/relationships" xmlns:p="http://schemas.openxmlformats.org/presentationml/2006/main" showMasterSp="1">
  <p:cSld>
    <p:spTree>
      <p:nvGrpSpPr>
        <p:cNvPr id="271" name=""/>
        <p:cNvGrpSpPr/>
        <p:nvPr/>
      </p:nvGrpSpPr>
      <p:grpSpPr>
        <a:xfrm rot="0">
          <a:off x="0" y="0"/>
          <a:ext cx="0" cy="0"/>
          <a:chOff x="0" y="0"/>
          <a:chExt cx="0" cy="0"/>
        </a:xfrm>
      </p:grpSpPr>
      <p:sp>
        <p:nvSpPr>
          <p:cNvPr id="1048896" name="文本框 190465"/>
          <p:cNvSpPr txBox="1"/>
          <p:nvPr/>
        </p:nvSpPr>
        <p:spPr>
          <a:xfrm rot="0">
            <a:off x="755650" y="1196975"/>
            <a:ext cx="8101012" cy="1004887"/>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spcBef>
                <a:spcPct val="50000"/>
              </a:spcBef>
              <a:buNone/>
            </a:pPr>
            <a:r>
              <a:rPr altLang="en-US" b="1" sz="2400" lang="zh-CN">
                <a:solidFill>
                  <a:srgbClr val="0000FF"/>
                </a:solidFill>
                <a:latin typeface="Times New Roman" pitchFamily="18" charset="0"/>
                <a:ea typeface="华文楷体" pitchFamily="2" charset="-122"/>
              </a:rPr>
              <a:t>【例】建立矩阵</a:t>
            </a:r>
            <a:r>
              <a:rPr altLang="zh-CN" b="1" sz="2400" lang="en-US">
                <a:solidFill>
                  <a:srgbClr val="0000FF"/>
                </a:solidFill>
                <a:latin typeface="Times New Roman" pitchFamily="18" charset="0"/>
                <a:ea typeface="华文楷体" pitchFamily="2" charset="-122"/>
              </a:rPr>
              <a:t>A</a:t>
            </a:r>
            <a:r>
              <a:rPr altLang="en-US" b="1" sz="2400" lang="zh-CN">
                <a:solidFill>
                  <a:srgbClr val="0000FF"/>
                </a:solidFill>
                <a:latin typeface="Times New Roman" pitchFamily="18" charset="0"/>
                <a:ea typeface="华文楷体" pitchFamily="2" charset="-122"/>
              </a:rPr>
              <a:t>，找出在</a:t>
            </a:r>
            <a:r>
              <a:rPr altLang="zh-CN" b="1" sz="2400" lang="en-US">
                <a:solidFill>
                  <a:srgbClr val="0000FF"/>
                </a:solidFill>
                <a:latin typeface="Times New Roman" pitchFamily="18" charset="0"/>
                <a:ea typeface="华文楷体" pitchFamily="2" charset="-122"/>
              </a:rPr>
              <a:t>[10</a:t>
            </a:r>
            <a:r>
              <a:rPr altLang="en-US" b="1" sz="2400" lang="zh-CN">
                <a:solidFill>
                  <a:srgbClr val="0000FF"/>
                </a:solidFill>
                <a:latin typeface="Times New Roman" pitchFamily="18" charset="0"/>
                <a:ea typeface="华文楷体" pitchFamily="2" charset="-122"/>
              </a:rPr>
              <a:t>，</a:t>
            </a:r>
            <a:r>
              <a:rPr altLang="zh-CN" b="1" sz="2400" lang="en-US">
                <a:solidFill>
                  <a:srgbClr val="0000FF"/>
                </a:solidFill>
                <a:latin typeface="Times New Roman" pitchFamily="18" charset="0"/>
                <a:ea typeface="华文楷体" pitchFamily="2" charset="-122"/>
              </a:rPr>
              <a:t>20]</a:t>
            </a:r>
            <a:r>
              <a:rPr altLang="en-US" b="1" sz="2400" lang="zh-CN">
                <a:solidFill>
                  <a:srgbClr val="0000FF"/>
                </a:solidFill>
                <a:latin typeface="Times New Roman" pitchFamily="18" charset="0"/>
                <a:ea typeface="华文楷体" pitchFamily="2" charset="-122"/>
              </a:rPr>
              <a:t>区间的元素的位置。</a:t>
            </a:r>
          </a:p>
          <a:p>
            <a:pPr eaLnBrk="1" hangingPunct="1" indent="0" latinLnBrk="1" lvl="0" marL="0">
              <a:spcBef>
                <a:spcPct val="50000"/>
              </a:spcBef>
              <a:buNone/>
            </a:pPr>
            <a:r>
              <a:rPr altLang="en-US" b="1" sz="2400" lang="zh-CN">
                <a:solidFill>
                  <a:srgbClr val="008000"/>
                </a:solidFill>
                <a:latin typeface="Times New Roman" pitchFamily="18" charset="0"/>
                <a:ea typeface="华文楷体" pitchFamily="2" charset="-122"/>
              </a:rPr>
              <a:t>     </a:t>
            </a:r>
          </a:p>
        </p:txBody>
      </p:sp>
      <p:sp>
        <p:nvSpPr>
          <p:cNvPr id="1048897" name="文本框 190466"/>
          <p:cNvSpPr txBox="1"/>
          <p:nvPr/>
        </p:nvSpPr>
        <p:spPr>
          <a:xfrm rot="0">
            <a:off x="935037" y="2420937"/>
            <a:ext cx="6084887" cy="836612"/>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buNone/>
            </a:pPr>
            <a:r>
              <a:rPr altLang="zh-CN" b="1" sz="2200" lang="en-US">
                <a:latin typeface="Times New Roman" pitchFamily="18" charset="0"/>
              </a:rPr>
              <a:t>A = [4,15,-45,10,6</a:t>
            </a:r>
            <a:r>
              <a:rPr altLang="zh-CN" b="1" sz="2200" lang="en-US">
                <a:solidFill>
                  <a:schemeClr val="hlink"/>
                </a:solidFill>
                <a:latin typeface="Times New Roman" pitchFamily="18" charset="0"/>
              </a:rPr>
              <a:t>; </a:t>
            </a:r>
            <a:r>
              <a:rPr altLang="zh-CN" b="1" sz="2200" lang="en-US">
                <a:latin typeface="Times New Roman" pitchFamily="18" charset="0"/>
              </a:rPr>
              <a:t>56,0,17,-45,0];</a:t>
            </a:r>
          </a:p>
          <a:p>
            <a:pPr eaLnBrk="1" hangingPunct="1" indent="-342900" latinLnBrk="1" lvl="0" marL="342900">
              <a:buNone/>
            </a:pPr>
            <a:r>
              <a:rPr altLang="zh-CN" b="1" sz="2200" lang="en-US">
                <a:latin typeface="Times New Roman" pitchFamily="18" charset="0"/>
              </a:rPr>
              <a:t>find(A&gt;=10 &amp; A&lt;=20) </a:t>
            </a:r>
            <a:r>
              <a:rPr altLang="en-US" b="1" sz="2200" lang="zh-CN">
                <a:solidFill>
                  <a:srgbClr val="008000"/>
                </a:solidFill>
                <a:latin typeface="Times New Roman" pitchFamily="18" charset="0"/>
              </a:rPr>
              <a:t>％找到非零元素的位置</a:t>
            </a:r>
          </a:p>
        </p:txBody>
      </p:sp>
      <p:sp>
        <p:nvSpPr>
          <p:cNvPr id="1048898" name="文本框 190467"/>
          <p:cNvSpPr txBox="1"/>
          <p:nvPr/>
        </p:nvSpPr>
        <p:spPr>
          <a:xfrm rot="0">
            <a:off x="1079500" y="3429000"/>
            <a:ext cx="6084887" cy="2587625"/>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buNone/>
            </a:pPr>
            <a:r>
              <a:rPr altLang="zh-CN" b="1" sz="2000" lang="fr-FR">
                <a:solidFill>
                  <a:srgbClr val="0000FF"/>
                </a:solidFill>
                <a:latin typeface="Times New Roman" pitchFamily="18" charset="0"/>
              </a:rPr>
              <a:t>A =</a:t>
            </a:r>
          </a:p>
          <a:p>
            <a:pPr eaLnBrk="1" hangingPunct="1" indent="-342900" latinLnBrk="1" lvl="0" marL="342900">
              <a:buNone/>
            </a:pPr>
            <a:r>
              <a:rPr altLang="zh-CN" b="1" sz="2000" lang="fr-FR">
                <a:solidFill>
                  <a:srgbClr val="0000FF"/>
                </a:solidFill>
                <a:latin typeface="Times New Roman" pitchFamily="18" charset="0"/>
              </a:rPr>
              <a:t>4    15   -45    10     6</a:t>
            </a:r>
          </a:p>
          <a:p>
            <a:pPr eaLnBrk="1" hangingPunct="1" indent="-342900" latinLnBrk="1" lvl="0" marL="342900">
              <a:buNone/>
            </a:pPr>
            <a:r>
              <a:rPr altLang="zh-CN" b="1" sz="2000" lang="fr-FR">
                <a:solidFill>
                  <a:srgbClr val="0000FF"/>
                </a:solidFill>
                <a:latin typeface="Times New Roman" pitchFamily="18" charset="0"/>
              </a:rPr>
              <a:t>56     0    17   -45     0</a:t>
            </a:r>
          </a:p>
          <a:p>
            <a:pPr eaLnBrk="1" hangingPunct="1" indent="-342900" latinLnBrk="1" lvl="0" marL="342900">
              <a:buNone/>
            </a:pPr>
            <a:r>
              <a:rPr altLang="zh-CN" b="1" sz="2000" lang="fr-FR">
                <a:solidFill>
                  <a:srgbClr val="0000FF"/>
                </a:solidFill>
                <a:latin typeface="Times New Roman" pitchFamily="18" charset="0"/>
              </a:rPr>
              <a:t>ans =</a:t>
            </a:r>
          </a:p>
          <a:p>
            <a:pPr eaLnBrk="1" hangingPunct="1" indent="-342900" latinLnBrk="1" lvl="0" marL="342900">
              <a:buNone/>
            </a:pPr>
            <a:r>
              <a:rPr altLang="zh-CN" b="1" sz="2000" lang="fr-FR">
                <a:solidFill>
                  <a:srgbClr val="0000FF"/>
                </a:solidFill>
                <a:latin typeface="Times New Roman" pitchFamily="18" charset="0"/>
              </a:rPr>
              <a:t>3</a:t>
            </a:r>
          </a:p>
          <a:p>
            <a:pPr eaLnBrk="1" hangingPunct="1" indent="-342900" latinLnBrk="1" lvl="0" marL="342900">
              <a:buNone/>
            </a:pPr>
            <a:r>
              <a:rPr altLang="zh-CN" b="1" sz="2000" lang="fr-FR">
                <a:solidFill>
                  <a:srgbClr val="0000FF"/>
                </a:solidFill>
                <a:latin typeface="Times New Roman" pitchFamily="18" charset="0"/>
              </a:rPr>
              <a:t>6</a:t>
            </a:r>
          </a:p>
          <a:p>
            <a:pPr eaLnBrk="1" hangingPunct="1" indent="-342900" latinLnBrk="1" lvl="0" marL="342900">
              <a:buNone/>
            </a:pPr>
            <a:r>
              <a:rPr altLang="zh-CN" b="1" sz="2000" lang="fr-FR">
                <a:solidFill>
                  <a:srgbClr val="0000FF"/>
                </a:solidFill>
                <a:latin typeface="Times New Roman" pitchFamily="18" charset="0"/>
              </a:rPr>
              <a:t>7</a:t>
            </a:r>
          </a:p>
        </p:txBody>
      </p:sp>
      <p:sp>
        <p:nvSpPr>
          <p:cNvPr id="1048899"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900"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901"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44</a:t>
            </a:fld>
            <a:r>
              <a:rPr altLang="zh-CN" sz="1400" lang="en-US">
                <a:solidFill>
                  <a:schemeClr val="accent2"/>
                </a:solidFill>
              </a:rPr>
              <a:t> </a:t>
            </a:r>
          </a:p>
        </p:txBody>
      </p:sp>
      <p:sp>
        <p:nvSpPr>
          <p:cNvPr id="1048902" name="文本框 1"/>
          <p:cNvSpPr txBox="1"/>
          <p:nvPr/>
        </p:nvSpPr>
        <p:spPr>
          <a:xfrm rot="0">
            <a:off x="1403350" y="333375"/>
            <a:ext cx="5184775" cy="584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lvl="0"/>
            <a:r>
              <a:rPr altLang="zh-CN" b="1" sz="3200" lang="en-US">
                <a:solidFill>
                  <a:srgbClr val="0000FF"/>
                </a:solidFill>
                <a:latin typeface="楷体" pitchFamily="49" charset="-122"/>
                <a:ea typeface="楷体" pitchFamily="49" charset="-122"/>
              </a:rPr>
              <a:t>6 </a:t>
            </a:r>
            <a:r>
              <a:rPr altLang="en-US" b="1" sz="3200" lang="zh-CN">
                <a:solidFill>
                  <a:srgbClr val="0000FF"/>
                </a:solidFill>
                <a:latin typeface="楷体" pitchFamily="49" charset="-122"/>
                <a:ea typeface="楷体" pitchFamily="49" charset="-122"/>
              </a:rPr>
              <a:t>关系和逻辑运算</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896"/>
                                        </p:tgtEl>
                                        <p:attrNameLst>
                                          <p:attrName>style.visibility</p:attrName>
                                        </p:attrNameLst>
                                      </p:cBhvr>
                                      <p:to>
                                        <p:strVal val="visible"/>
                                      </p:to>
                                    </p:set>
                                    <p:animEffect transition="in" filter="blinds(horizontal)">
                                      <p:cBhvr>
                                        <p:cTn dur="500" id="7"/>
                                        <p:tgtEl>
                                          <p:spTgt spid="1048896"/>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897"/>
                                        </p:tgtEl>
                                        <p:attrNameLst>
                                          <p:attrName>style.visibility</p:attrName>
                                        </p:attrNameLst>
                                      </p:cBhvr>
                                      <p:to>
                                        <p:strVal val="visible"/>
                                      </p:to>
                                    </p:set>
                                    <p:animEffect transition="in" filter="blinds(horizontal)">
                                      <p:cBhvr>
                                        <p:cTn dur="500" id="12"/>
                                        <p:tgtEl>
                                          <p:spTgt spid="1048897"/>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898"/>
                                        </p:tgtEl>
                                        <p:attrNameLst>
                                          <p:attrName>style.visibility</p:attrName>
                                        </p:attrNameLst>
                                      </p:cBhvr>
                                      <p:to>
                                        <p:strVal val="visible"/>
                                      </p:to>
                                    </p:set>
                                    <p:animEffect transition="in" filter="blinds(horizontal)">
                                      <p:cBhvr>
                                        <p:cTn dur="500" id="17"/>
                                        <p:tgtEl>
                                          <p:spTgt spid="1048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6" grpId="0" uiExpand="0" build="whole"/>
      <p:bldP spid="1048897" grpId="0" uiExpand="0" build="whole"/>
      <p:bldP spid="1048898" grpId="0" uiExpand="0" build="whole"/>
    </p:bldLst>
  </p:timing>
</p:sld>
</file>

<file path=ppt/slides/slide45.xml><?xml version="1.0" encoding="utf-8"?>
<p:sld xmlns:a="http://schemas.openxmlformats.org/drawingml/2006/main" xmlns:r="http://schemas.openxmlformats.org/officeDocument/2006/relationships" xmlns:p="http://schemas.openxmlformats.org/presentationml/2006/main" showMasterSp="1">
  <p:cSld>
    <p:spTree>
      <p:nvGrpSpPr>
        <p:cNvPr id="272" name=""/>
        <p:cNvGrpSpPr/>
        <p:nvPr/>
      </p:nvGrpSpPr>
      <p:grpSpPr>
        <a:xfrm rot="0">
          <a:off x="0" y="0"/>
          <a:ext cx="0" cy="0"/>
          <a:chOff x="0" y="0"/>
          <a:chExt cx="0" cy="0"/>
        </a:xfrm>
      </p:grpSpPr>
      <p:sp>
        <p:nvSpPr>
          <p:cNvPr id="1048903" name="文本框 192513"/>
          <p:cNvSpPr txBox="1"/>
          <p:nvPr/>
        </p:nvSpPr>
        <p:spPr>
          <a:xfrm rot="0">
            <a:off x="971550" y="1125537"/>
            <a:ext cx="7921625" cy="4400550"/>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spcBef>
                <a:spcPct val="50000"/>
              </a:spcBef>
              <a:buNone/>
            </a:pPr>
            <a:r>
              <a:rPr altLang="en-US" b="1" sz="2400" lang="zh-CN">
                <a:solidFill>
                  <a:srgbClr val="0000FF"/>
                </a:solidFill>
                <a:latin typeface="Times New Roman" pitchFamily="18" charset="0"/>
                <a:ea typeface="华文楷体" pitchFamily="2" charset="-122"/>
              </a:rPr>
              <a:t>【例</a:t>
            </a:r>
            <a:r>
              <a:rPr altLang="zh-CN" b="1" sz="2400" lang="en-US">
                <a:solidFill>
                  <a:srgbClr val="0000FF"/>
                </a:solidFill>
                <a:latin typeface="Times New Roman" pitchFamily="18" charset="0"/>
                <a:ea typeface="华文楷体" pitchFamily="2" charset="-122"/>
              </a:rPr>
              <a:t>7-1</a:t>
            </a:r>
            <a:r>
              <a:rPr altLang="en-US" b="1" sz="2400" lang="zh-CN">
                <a:solidFill>
                  <a:srgbClr val="0000FF"/>
                </a:solidFill>
                <a:latin typeface="Times New Roman" pitchFamily="18" charset="0"/>
                <a:ea typeface="华文楷体" pitchFamily="2" charset="-122"/>
              </a:rPr>
              <a:t>】求向量的最大值</a:t>
            </a:r>
          </a:p>
          <a:p>
            <a:pPr eaLnBrk="1" hangingPunct="1" indent="-342900" latinLnBrk="1" lvl="0" marL="342900">
              <a:buNone/>
            </a:pPr>
            <a:r>
              <a:rPr altLang="zh-CN" b="1" sz="2400" lang="en-US">
                <a:latin typeface="Times New Roman" pitchFamily="18" charset="0"/>
                <a:ea typeface="华文楷体" pitchFamily="2" charset="-122"/>
              </a:rPr>
              <a:t>&gt;&gt;x=[-43,72,9,16,23,47];</a:t>
            </a:r>
          </a:p>
          <a:p>
            <a:pPr eaLnBrk="1" hangingPunct="1" indent="-342900" latinLnBrk="1" lvl="0" marL="342900">
              <a:buNone/>
            </a:pPr>
            <a:r>
              <a:rPr altLang="zh-CN" b="1" sz="2400" lang="en-US">
                <a:latin typeface="Times New Roman" pitchFamily="18" charset="0"/>
                <a:ea typeface="华文楷体" pitchFamily="2" charset="-122"/>
              </a:rPr>
              <a:t>&gt;&gt;y=max(x)     </a:t>
            </a:r>
            <a:r>
              <a:rPr altLang="en-US" b="1" sz="2400" lang="zh-CN">
                <a:solidFill>
                  <a:srgbClr val="008000"/>
                </a:solidFill>
                <a:latin typeface="Times New Roman" pitchFamily="18" charset="0"/>
                <a:ea typeface="华文楷体" pitchFamily="2" charset="-122"/>
              </a:rPr>
              <a:t>%求向量</a:t>
            </a:r>
            <a:r>
              <a:rPr altLang="zh-CN" b="1" sz="2400" lang="en-US">
                <a:solidFill>
                  <a:srgbClr val="008000"/>
                </a:solidFill>
                <a:latin typeface="Times New Roman" pitchFamily="18" charset="0"/>
                <a:ea typeface="华文楷体" pitchFamily="2" charset="-122"/>
              </a:rPr>
              <a:t>x</a:t>
            </a:r>
            <a:r>
              <a:rPr altLang="en-US" b="1" sz="2400" lang="zh-CN">
                <a:solidFill>
                  <a:srgbClr val="008000"/>
                </a:solidFill>
                <a:latin typeface="Times New Roman" pitchFamily="18" charset="0"/>
                <a:ea typeface="华文楷体" pitchFamily="2" charset="-122"/>
              </a:rPr>
              <a:t>中的最大值</a:t>
            </a:r>
          </a:p>
          <a:p>
            <a:pPr eaLnBrk="1" hangingPunct="1" indent="-342900" latinLnBrk="1" lvl="0" marL="342900">
              <a:buNone/>
            </a:pPr>
            <a:r>
              <a:rPr altLang="zh-CN" b="1" sz="2400" lang="en-US">
                <a:latin typeface="Times New Roman" pitchFamily="18" charset="0"/>
                <a:ea typeface="华文楷体" pitchFamily="2" charset="-122"/>
              </a:rPr>
              <a:t>y =</a:t>
            </a:r>
          </a:p>
          <a:p>
            <a:pPr eaLnBrk="1" hangingPunct="1" indent="-342900" latinLnBrk="1" lvl="0" marL="342900">
              <a:buNone/>
            </a:pPr>
            <a:r>
              <a:rPr altLang="zh-CN" b="1" sz="2400" lang="en-US">
                <a:latin typeface="Times New Roman" pitchFamily="18" charset="0"/>
                <a:ea typeface="华文楷体" pitchFamily="2" charset="-122"/>
              </a:rPr>
              <a:t>     72</a:t>
            </a:r>
          </a:p>
          <a:p>
            <a:pPr eaLnBrk="1" hangingPunct="1" indent="-342900" latinLnBrk="1" lvl="0" marL="342900">
              <a:buNone/>
            </a:pPr>
            <a:r>
              <a:rPr altLang="zh-CN" b="1" sz="2400" lang="en-US">
                <a:latin typeface="Times New Roman" pitchFamily="18" charset="0"/>
                <a:ea typeface="华文楷体" pitchFamily="2" charset="-122"/>
              </a:rPr>
              <a:t>&gt;&gt;[y,l]=max(x) </a:t>
            </a:r>
            <a:r>
              <a:rPr altLang="en-US" b="1" sz="2400" lang="zh-CN">
                <a:solidFill>
                  <a:srgbClr val="008000"/>
                </a:solidFill>
                <a:latin typeface="Times New Roman" pitchFamily="18" charset="0"/>
                <a:ea typeface="华文楷体" pitchFamily="2" charset="-122"/>
              </a:rPr>
              <a:t>%求向量</a:t>
            </a:r>
            <a:r>
              <a:rPr altLang="zh-CN" b="1" sz="2400" lang="en-US">
                <a:solidFill>
                  <a:srgbClr val="008000"/>
                </a:solidFill>
                <a:latin typeface="Times New Roman" pitchFamily="18" charset="0"/>
                <a:ea typeface="华文楷体" pitchFamily="2" charset="-122"/>
              </a:rPr>
              <a:t>x</a:t>
            </a:r>
            <a:r>
              <a:rPr altLang="en-US" b="1" sz="2400" lang="zh-CN">
                <a:solidFill>
                  <a:srgbClr val="008000"/>
                </a:solidFill>
                <a:latin typeface="Times New Roman" pitchFamily="18" charset="0"/>
                <a:ea typeface="华文楷体" pitchFamily="2" charset="-122"/>
              </a:rPr>
              <a:t>中的最大值及其该元素的位置</a:t>
            </a:r>
          </a:p>
          <a:p>
            <a:pPr eaLnBrk="1" hangingPunct="1" indent="-342900" latinLnBrk="1" lvl="0" marL="342900">
              <a:buNone/>
            </a:pPr>
            <a:r>
              <a:rPr altLang="zh-CN" b="1" sz="2400" lang="en-US">
                <a:latin typeface="Times New Roman" pitchFamily="18" charset="0"/>
                <a:ea typeface="华文楷体" pitchFamily="2" charset="-122"/>
              </a:rPr>
              <a:t>y =</a:t>
            </a:r>
          </a:p>
          <a:p>
            <a:pPr eaLnBrk="1" hangingPunct="1" indent="-342900" latinLnBrk="1" lvl="0" marL="342900">
              <a:buNone/>
            </a:pPr>
            <a:r>
              <a:rPr altLang="zh-CN" b="1" sz="2400" lang="en-US">
                <a:latin typeface="Times New Roman" pitchFamily="18" charset="0"/>
                <a:ea typeface="华文楷体" pitchFamily="2" charset="-122"/>
              </a:rPr>
              <a:t>    72</a:t>
            </a:r>
          </a:p>
          <a:p>
            <a:pPr eaLnBrk="1" hangingPunct="1" indent="-342900" latinLnBrk="1" lvl="0" marL="342900">
              <a:buNone/>
            </a:pPr>
            <a:r>
              <a:rPr altLang="zh-CN" b="1" sz="2400" lang="en-US">
                <a:latin typeface="Times New Roman" pitchFamily="18" charset="0"/>
                <a:ea typeface="华文楷体" pitchFamily="2" charset="-122"/>
              </a:rPr>
              <a:t>l =</a:t>
            </a:r>
          </a:p>
          <a:p>
            <a:pPr eaLnBrk="1" hangingPunct="1" indent="-342900" latinLnBrk="1" lvl="0" marL="342900">
              <a:buNone/>
            </a:pPr>
            <a:r>
              <a:rPr altLang="zh-CN" b="1" sz="2400" lang="en-US">
                <a:latin typeface="Times New Roman" pitchFamily="18" charset="0"/>
                <a:ea typeface="华文楷体" pitchFamily="2" charset="-122"/>
              </a:rPr>
              <a:t>    2</a:t>
            </a:r>
          </a:p>
        </p:txBody>
      </p:sp>
      <p:sp>
        <p:nvSpPr>
          <p:cNvPr id="1048904"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905"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906"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45</a:t>
            </a:fld>
            <a:r>
              <a:rPr altLang="zh-CN" sz="1400" lang="en-US">
                <a:solidFill>
                  <a:schemeClr val="accent2"/>
                </a:solidFill>
              </a:rPr>
              <a:t> </a:t>
            </a:r>
          </a:p>
        </p:txBody>
      </p:sp>
      <p:sp>
        <p:nvSpPr>
          <p:cNvPr id="1048907" name="文本框 6"/>
          <p:cNvSpPr txBox="1"/>
          <p:nvPr/>
        </p:nvSpPr>
        <p:spPr>
          <a:xfrm rot="0">
            <a:off x="1331912" y="381000"/>
            <a:ext cx="4572000" cy="584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lvl="0"/>
            <a:r>
              <a:rPr altLang="zh-CN" b="1" sz="3200" lang="en-US">
                <a:latin typeface="Times New Roman" pitchFamily="18" charset="0"/>
                <a:ea typeface="华文楷体" pitchFamily="2" charset="-122"/>
              </a:rPr>
              <a:t>7 </a:t>
            </a:r>
            <a:r>
              <a:rPr altLang="en-US" b="1" sz="3200" lang="zh-CN">
                <a:latin typeface="Times New Roman" pitchFamily="18" charset="0"/>
                <a:ea typeface="华文楷体" pitchFamily="2" charset="-122"/>
              </a:rPr>
              <a:t>数据分析</a:t>
            </a:r>
            <a:r>
              <a:rPr altLang="en-US" b="1" sz="3200" lang="zh-CN">
                <a:latin typeface="Times New Roman" pitchFamily="18" charset="0"/>
                <a:ea typeface="华文楷体" pitchFamily="2" charset="-122"/>
              </a:rPr>
              <a:t>与统计</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2" presetSubtype="1">
                                  <p:stCondLst>
                                    <p:cond delay="0"/>
                                  </p:stCondLst>
                                  <p:childTnLst>
                                    <p:set>
                                      <p:cBhvr>
                                        <p:cTn dur="1" fill="hold" id="6">
                                          <p:stCondLst>
                                            <p:cond delay="0"/>
                                          </p:stCondLst>
                                        </p:cTn>
                                        <p:tgtEl>
                                          <p:spTgt spid="1048903">
                                            <p:txEl>
                                              <p:charRg st="0" end="14"/>
                                            </p:txEl>
                                          </p:spTgt>
                                        </p:tgtEl>
                                        <p:attrNameLst>
                                          <p:attrName>style.visibility</p:attrName>
                                        </p:attrNameLst>
                                      </p:cBhvr>
                                      <p:to>
                                        <p:strVal val="visible"/>
                                      </p:to>
                                    </p:set>
                                    <p:animEffect transition="in" filter="wipe(up)">
                                      <p:cBhvr>
                                        <p:cTn dur="500" id="7"/>
                                        <p:tgtEl>
                                          <p:spTgt spid="1048903">
                                            <p:txEl>
                                              <p:charRg st="0" end="14"/>
                                            </p:txEl>
                                          </p:spTgt>
                                        </p:tgtEl>
                                      </p:cBhvr>
                                    </p:animEffect>
                                  </p:childTnLst>
                                </p:cTn>
                              </p:par>
                              <p:par>
                                <p:cTn fill="hold" id="8" nodeType="withEffect" presetClass="entr" presetID="22" presetSubtype="1">
                                  <p:stCondLst>
                                    <p:cond delay="0"/>
                                  </p:stCondLst>
                                  <p:childTnLst>
                                    <p:set>
                                      <p:cBhvr>
                                        <p:cTn dur="1" fill="hold" id="9">
                                          <p:stCondLst>
                                            <p:cond delay="0"/>
                                          </p:stCondLst>
                                        </p:cTn>
                                        <p:tgtEl>
                                          <p:spTgt spid="1048903">
                                            <p:txEl>
                                              <p:charRg st="14" end="39"/>
                                            </p:txEl>
                                          </p:spTgt>
                                        </p:tgtEl>
                                        <p:attrNameLst>
                                          <p:attrName>style.visibility</p:attrName>
                                        </p:attrNameLst>
                                      </p:cBhvr>
                                      <p:to>
                                        <p:strVal val="visible"/>
                                      </p:to>
                                    </p:set>
                                    <p:animEffect transition="in" filter="wipe(up)">
                                      <p:cBhvr>
                                        <p:cTn dur="500" id="10"/>
                                        <p:tgtEl>
                                          <p:spTgt spid="1048903">
                                            <p:txEl>
                                              <p:charRg st="14" end="39"/>
                                            </p:txEl>
                                          </p:spTgt>
                                        </p:tgtEl>
                                      </p:cBhvr>
                                    </p:animEffect>
                                  </p:childTnLst>
                                </p:cTn>
                              </p:par>
                              <p:par>
                                <p:cTn fill="hold" id="11" nodeType="withEffect" presetClass="entr" presetID="22" presetSubtype="1">
                                  <p:stCondLst>
                                    <p:cond delay="0"/>
                                  </p:stCondLst>
                                  <p:childTnLst>
                                    <p:set>
                                      <p:cBhvr>
                                        <p:cTn dur="1" fill="hold" id="12">
                                          <p:stCondLst>
                                            <p:cond delay="0"/>
                                          </p:stCondLst>
                                        </p:cTn>
                                        <p:tgtEl>
                                          <p:spTgt spid="1048903">
                                            <p:txEl>
                                              <p:charRg st="39" end="65"/>
                                            </p:txEl>
                                          </p:spTgt>
                                        </p:tgtEl>
                                        <p:attrNameLst>
                                          <p:attrName>style.visibility</p:attrName>
                                        </p:attrNameLst>
                                      </p:cBhvr>
                                      <p:to>
                                        <p:strVal val="visible"/>
                                      </p:to>
                                    </p:set>
                                    <p:animEffect transition="in" filter="wipe(up)">
                                      <p:cBhvr>
                                        <p:cTn dur="500" id="13"/>
                                        <p:tgtEl>
                                          <p:spTgt spid="1048903">
                                            <p:txEl>
                                              <p:charRg st="39" end="65"/>
                                            </p:txEl>
                                          </p:spTgt>
                                        </p:tgtEl>
                                      </p:cBhvr>
                                    </p:animEffect>
                                  </p:childTnLst>
                                </p:cTn>
                              </p:par>
                              <p:par>
                                <p:cTn fill="hold" id="14" nodeType="withEffect" presetClass="entr" presetID="22" presetSubtype="1">
                                  <p:stCondLst>
                                    <p:cond delay="0"/>
                                  </p:stCondLst>
                                  <p:childTnLst>
                                    <p:set>
                                      <p:cBhvr>
                                        <p:cTn dur="1" fill="hold" id="15">
                                          <p:stCondLst>
                                            <p:cond delay="0"/>
                                          </p:stCondLst>
                                        </p:cTn>
                                        <p:tgtEl>
                                          <p:spTgt spid="1048903">
                                            <p:txEl>
                                              <p:charRg st="65" end="69"/>
                                            </p:txEl>
                                          </p:spTgt>
                                        </p:tgtEl>
                                        <p:attrNameLst>
                                          <p:attrName>style.visibility</p:attrName>
                                        </p:attrNameLst>
                                      </p:cBhvr>
                                      <p:to>
                                        <p:strVal val="visible"/>
                                      </p:to>
                                    </p:set>
                                    <p:animEffect transition="in" filter="wipe(up)">
                                      <p:cBhvr>
                                        <p:cTn dur="500" id="16"/>
                                        <p:tgtEl>
                                          <p:spTgt spid="1048903">
                                            <p:txEl>
                                              <p:charRg st="65" end="69"/>
                                            </p:txEl>
                                          </p:spTgt>
                                        </p:tgtEl>
                                      </p:cBhvr>
                                    </p:animEffect>
                                  </p:childTnLst>
                                </p:cTn>
                              </p:par>
                              <p:par>
                                <p:cTn fill="hold" id="17" nodeType="withEffect" presetClass="entr" presetID="22" presetSubtype="1">
                                  <p:stCondLst>
                                    <p:cond delay="0"/>
                                  </p:stCondLst>
                                  <p:childTnLst>
                                    <p:set>
                                      <p:cBhvr>
                                        <p:cTn dur="1" fill="hold" id="18">
                                          <p:stCondLst>
                                            <p:cond delay="0"/>
                                          </p:stCondLst>
                                        </p:cTn>
                                        <p:tgtEl>
                                          <p:spTgt spid="1048903">
                                            <p:txEl>
                                              <p:charRg st="69" end="77"/>
                                            </p:txEl>
                                          </p:spTgt>
                                        </p:tgtEl>
                                        <p:attrNameLst>
                                          <p:attrName>style.visibility</p:attrName>
                                        </p:attrNameLst>
                                      </p:cBhvr>
                                      <p:to>
                                        <p:strVal val="visible"/>
                                      </p:to>
                                    </p:set>
                                    <p:animEffect transition="in" filter="wipe(up)">
                                      <p:cBhvr>
                                        <p:cTn dur="500" id="19"/>
                                        <p:tgtEl>
                                          <p:spTgt spid="1048903">
                                            <p:txEl>
                                              <p:charRg st="69" end="77"/>
                                            </p:txEl>
                                          </p:spTgt>
                                        </p:tgtEl>
                                      </p:cBhvr>
                                    </p:animEffect>
                                  </p:childTnLst>
                                </p:cTn>
                              </p:par>
                              <p:par>
                                <p:cTn fill="hold" id="20" nodeType="withEffect" presetClass="entr" presetID="22" presetSubtype="1">
                                  <p:stCondLst>
                                    <p:cond delay="0"/>
                                  </p:stCondLst>
                                  <p:childTnLst>
                                    <p:set>
                                      <p:cBhvr>
                                        <p:cTn dur="1" fill="hold" id="21">
                                          <p:stCondLst>
                                            <p:cond delay="0"/>
                                          </p:stCondLst>
                                        </p:cTn>
                                        <p:tgtEl>
                                          <p:spTgt spid="1048903">
                                            <p:txEl>
                                              <p:charRg st="77" end="111"/>
                                            </p:txEl>
                                          </p:spTgt>
                                        </p:tgtEl>
                                        <p:attrNameLst>
                                          <p:attrName>style.visibility</p:attrName>
                                        </p:attrNameLst>
                                      </p:cBhvr>
                                      <p:to>
                                        <p:strVal val="visible"/>
                                      </p:to>
                                    </p:set>
                                    <p:animEffect transition="in" filter="wipe(up)">
                                      <p:cBhvr>
                                        <p:cTn dur="500" id="22"/>
                                        <p:tgtEl>
                                          <p:spTgt spid="1048903">
                                            <p:txEl>
                                              <p:charRg st="77" end="111"/>
                                            </p:txEl>
                                          </p:spTgt>
                                        </p:tgtEl>
                                      </p:cBhvr>
                                    </p:animEffect>
                                  </p:childTnLst>
                                </p:cTn>
                              </p:par>
                              <p:par>
                                <p:cTn fill="hold" id="23" nodeType="withEffect" presetClass="entr" presetID="22" presetSubtype="1">
                                  <p:stCondLst>
                                    <p:cond delay="0"/>
                                  </p:stCondLst>
                                  <p:childTnLst>
                                    <p:set>
                                      <p:cBhvr>
                                        <p:cTn dur="1" fill="hold" id="24">
                                          <p:stCondLst>
                                            <p:cond delay="0"/>
                                          </p:stCondLst>
                                        </p:cTn>
                                        <p:tgtEl>
                                          <p:spTgt spid="1048903">
                                            <p:txEl>
                                              <p:charRg st="111" end="115"/>
                                            </p:txEl>
                                          </p:spTgt>
                                        </p:tgtEl>
                                        <p:attrNameLst>
                                          <p:attrName>style.visibility</p:attrName>
                                        </p:attrNameLst>
                                      </p:cBhvr>
                                      <p:to>
                                        <p:strVal val="visible"/>
                                      </p:to>
                                    </p:set>
                                    <p:animEffect transition="in" filter="wipe(up)">
                                      <p:cBhvr>
                                        <p:cTn dur="500" id="25"/>
                                        <p:tgtEl>
                                          <p:spTgt spid="1048903">
                                            <p:txEl>
                                              <p:charRg st="111" end="115"/>
                                            </p:txEl>
                                          </p:spTgt>
                                        </p:tgtEl>
                                      </p:cBhvr>
                                    </p:animEffect>
                                  </p:childTnLst>
                                </p:cTn>
                              </p:par>
                              <p:par>
                                <p:cTn fill="hold" id="26" nodeType="withEffect" presetClass="entr" presetID="22" presetSubtype="1">
                                  <p:stCondLst>
                                    <p:cond delay="0"/>
                                  </p:stCondLst>
                                  <p:childTnLst>
                                    <p:set>
                                      <p:cBhvr>
                                        <p:cTn dur="1" fill="hold" id="27">
                                          <p:stCondLst>
                                            <p:cond delay="0"/>
                                          </p:stCondLst>
                                        </p:cTn>
                                        <p:tgtEl>
                                          <p:spTgt spid="1048903">
                                            <p:txEl>
                                              <p:charRg st="115" end="122"/>
                                            </p:txEl>
                                          </p:spTgt>
                                        </p:tgtEl>
                                        <p:attrNameLst>
                                          <p:attrName>style.visibility</p:attrName>
                                        </p:attrNameLst>
                                      </p:cBhvr>
                                      <p:to>
                                        <p:strVal val="visible"/>
                                      </p:to>
                                    </p:set>
                                    <p:animEffect transition="in" filter="wipe(up)">
                                      <p:cBhvr>
                                        <p:cTn dur="500" id="28"/>
                                        <p:tgtEl>
                                          <p:spTgt spid="1048903">
                                            <p:txEl>
                                              <p:charRg st="115" end="122"/>
                                            </p:txEl>
                                          </p:spTgt>
                                        </p:tgtEl>
                                      </p:cBhvr>
                                    </p:animEffect>
                                  </p:childTnLst>
                                </p:cTn>
                              </p:par>
                              <p:par>
                                <p:cTn fill="hold" id="29" nodeType="withEffect" presetClass="entr" presetID="22" presetSubtype="1">
                                  <p:stCondLst>
                                    <p:cond delay="0"/>
                                  </p:stCondLst>
                                  <p:childTnLst>
                                    <p:set>
                                      <p:cBhvr>
                                        <p:cTn dur="1" fill="hold" id="30">
                                          <p:stCondLst>
                                            <p:cond delay="0"/>
                                          </p:stCondLst>
                                        </p:cTn>
                                        <p:tgtEl>
                                          <p:spTgt spid="1048903">
                                            <p:txEl>
                                              <p:charRg st="122" end="126"/>
                                            </p:txEl>
                                          </p:spTgt>
                                        </p:tgtEl>
                                        <p:attrNameLst>
                                          <p:attrName>style.visibility</p:attrName>
                                        </p:attrNameLst>
                                      </p:cBhvr>
                                      <p:to>
                                        <p:strVal val="visible"/>
                                      </p:to>
                                    </p:set>
                                    <p:animEffect transition="in" filter="wipe(up)">
                                      <p:cBhvr>
                                        <p:cTn dur="500" id="31"/>
                                        <p:tgtEl>
                                          <p:spTgt spid="1048903">
                                            <p:txEl>
                                              <p:charRg st="122" end="126"/>
                                            </p:txEl>
                                          </p:spTgt>
                                        </p:tgtEl>
                                      </p:cBhvr>
                                    </p:animEffect>
                                  </p:childTnLst>
                                </p:cTn>
                              </p:par>
                              <p:par>
                                <p:cTn fill="hold" id="32" nodeType="withEffect" presetClass="entr" presetID="22" presetSubtype="1">
                                  <p:stCondLst>
                                    <p:cond delay="0"/>
                                  </p:stCondLst>
                                  <p:childTnLst>
                                    <p:set>
                                      <p:cBhvr>
                                        <p:cTn dur="1" fill="hold" id="33">
                                          <p:stCondLst>
                                            <p:cond delay="0"/>
                                          </p:stCondLst>
                                        </p:cTn>
                                        <p:tgtEl>
                                          <p:spTgt spid="1048903">
                                            <p:txEl>
                                              <p:charRg st="126" end="132"/>
                                            </p:txEl>
                                          </p:spTgt>
                                        </p:tgtEl>
                                        <p:attrNameLst>
                                          <p:attrName>style.visibility</p:attrName>
                                        </p:attrNameLst>
                                      </p:cBhvr>
                                      <p:to>
                                        <p:strVal val="visible"/>
                                      </p:to>
                                    </p:set>
                                    <p:animEffect transition="in" filter="wipe(up)">
                                      <p:cBhvr>
                                        <p:cTn dur="500" id="34"/>
                                        <p:tgtEl>
                                          <p:spTgt spid="1048903">
                                            <p:txEl>
                                              <p:charRg st="126" end="1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1">
  <p:cSld>
    <p:spTree>
      <p:nvGrpSpPr>
        <p:cNvPr id="273" name=""/>
        <p:cNvGrpSpPr/>
        <p:nvPr/>
      </p:nvGrpSpPr>
      <p:grpSpPr>
        <a:xfrm rot="0">
          <a:off x="0" y="0"/>
          <a:ext cx="0" cy="0"/>
          <a:chOff x="0" y="0"/>
          <a:chExt cx="0" cy="0"/>
        </a:xfrm>
      </p:grpSpPr>
      <p:sp>
        <p:nvSpPr>
          <p:cNvPr id="1048908" name="文本框 194561"/>
          <p:cNvSpPr txBox="1"/>
          <p:nvPr/>
        </p:nvSpPr>
        <p:spPr>
          <a:xfrm rot="0">
            <a:off x="863600" y="1160462"/>
            <a:ext cx="7921625" cy="4838700"/>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spcBef>
                <a:spcPct val="50000"/>
              </a:spcBef>
              <a:buNone/>
            </a:pPr>
            <a:r>
              <a:rPr altLang="en-US" b="1" sz="2400" lang="zh-CN">
                <a:solidFill>
                  <a:srgbClr val="0000FF"/>
                </a:solidFill>
                <a:latin typeface="Times New Roman" pitchFamily="18" charset="0"/>
                <a:ea typeface="华文楷体" pitchFamily="2" charset="-122"/>
              </a:rPr>
              <a:t>【例</a:t>
            </a:r>
            <a:r>
              <a:rPr altLang="zh-CN" b="1" sz="2400" lang="en-US">
                <a:solidFill>
                  <a:srgbClr val="0000FF"/>
                </a:solidFill>
                <a:latin typeface="Times New Roman" pitchFamily="18" charset="0"/>
                <a:ea typeface="华文楷体" pitchFamily="2" charset="-122"/>
              </a:rPr>
              <a:t>7-2</a:t>
            </a:r>
            <a:r>
              <a:rPr altLang="en-US" b="1" sz="2400" lang="zh-CN">
                <a:solidFill>
                  <a:srgbClr val="0000FF"/>
                </a:solidFill>
                <a:latin typeface="Times New Roman" pitchFamily="18" charset="0"/>
                <a:ea typeface="华文楷体" pitchFamily="2" charset="-122"/>
              </a:rPr>
              <a:t>】求矩阵的最大值</a:t>
            </a:r>
          </a:p>
          <a:p>
            <a:pPr eaLnBrk="1" hangingPunct="1" indent="-342900" latinLnBrk="1" lvl="0" marL="342900">
              <a:buNone/>
            </a:pPr>
            <a:r>
              <a:rPr altLang="zh-CN" b="1" sz="2400" lang="en-US">
                <a:latin typeface="Times New Roman" pitchFamily="18" charset="0"/>
                <a:ea typeface="华文楷体" pitchFamily="2" charset="-122"/>
              </a:rPr>
              <a:t>&gt;&gt;x=[-43,72,9; 16,23,47];</a:t>
            </a:r>
          </a:p>
          <a:p>
            <a:pPr eaLnBrk="1" hangingPunct="1" indent="-342900" latinLnBrk="1" lvl="0" marL="342900">
              <a:buNone/>
            </a:pPr>
            <a:r>
              <a:rPr altLang="zh-CN" b="1" sz="2400" lang="en-US">
                <a:latin typeface="Times New Roman" pitchFamily="18" charset="0"/>
                <a:ea typeface="华文楷体" pitchFamily="2" charset="-122"/>
              </a:rPr>
              <a:t>&gt;&gt;y=max(x)     </a:t>
            </a:r>
            <a:r>
              <a:rPr altLang="en-US" b="1" sz="2400" lang="zh-CN">
                <a:solidFill>
                  <a:srgbClr val="008000"/>
                </a:solidFill>
                <a:latin typeface="Times New Roman" pitchFamily="18" charset="0"/>
                <a:ea typeface="华文楷体" pitchFamily="2" charset="-122"/>
              </a:rPr>
              <a:t>%求矩阵</a:t>
            </a:r>
            <a:r>
              <a:rPr altLang="zh-CN" b="1" sz="2400" lang="en-US">
                <a:solidFill>
                  <a:srgbClr val="008000"/>
                </a:solidFill>
                <a:latin typeface="Times New Roman" pitchFamily="18" charset="0"/>
                <a:ea typeface="华文楷体" pitchFamily="2" charset="-122"/>
              </a:rPr>
              <a:t>x</a:t>
            </a:r>
            <a:r>
              <a:rPr altLang="en-US" b="1" sz="2400" lang="zh-CN">
                <a:solidFill>
                  <a:srgbClr val="008000"/>
                </a:solidFill>
                <a:latin typeface="Times New Roman" pitchFamily="18" charset="0"/>
                <a:ea typeface="华文楷体" pitchFamily="2" charset="-122"/>
              </a:rPr>
              <a:t>中每列的最大值</a:t>
            </a:r>
          </a:p>
          <a:p>
            <a:pPr eaLnBrk="1" hangingPunct="1" indent="-342900" latinLnBrk="1" lvl="0" marL="342900">
              <a:buNone/>
            </a:pPr>
            <a:r>
              <a:rPr altLang="zh-CN" b="1" sz="2400" lang="en-US">
                <a:latin typeface="Times New Roman" pitchFamily="18" charset="0"/>
                <a:ea typeface="华文楷体" pitchFamily="2" charset="-122"/>
              </a:rPr>
              <a:t>y =</a:t>
            </a:r>
          </a:p>
          <a:p>
            <a:pPr eaLnBrk="1" hangingPunct="1" indent="-342900" latinLnBrk="1" lvl="0" marL="342900">
              <a:buNone/>
            </a:pPr>
            <a:r>
              <a:rPr altLang="zh-CN" b="1" sz="2400" lang="en-US">
                <a:latin typeface="Times New Roman" pitchFamily="18" charset="0"/>
                <a:ea typeface="华文楷体" pitchFamily="2" charset="-122"/>
              </a:rPr>
              <a:t>     16  72  47</a:t>
            </a:r>
          </a:p>
          <a:p>
            <a:pPr eaLnBrk="1" hangingPunct="1" indent="-342900" latinLnBrk="1" lvl="0" marL="342900">
              <a:buNone/>
            </a:pPr>
            <a:r>
              <a:rPr altLang="zh-CN" b="1" sz="2400" lang="en-US">
                <a:latin typeface="Times New Roman" pitchFamily="18" charset="0"/>
                <a:ea typeface="华文楷体" pitchFamily="2" charset="-122"/>
              </a:rPr>
              <a:t>&gt;&gt;[y,l]=max(x) </a:t>
            </a:r>
            <a:r>
              <a:rPr altLang="en-US" b="1" sz="2000" lang="zh-CN">
                <a:solidFill>
                  <a:srgbClr val="008000"/>
                </a:solidFill>
                <a:latin typeface="Times New Roman" pitchFamily="18" charset="0"/>
                <a:ea typeface="华文楷体" pitchFamily="2" charset="-122"/>
              </a:rPr>
              <a:t>%求矩阵</a:t>
            </a:r>
            <a:r>
              <a:rPr altLang="zh-CN" b="1" sz="2000" lang="en-US">
                <a:solidFill>
                  <a:srgbClr val="008000"/>
                </a:solidFill>
                <a:latin typeface="Times New Roman" pitchFamily="18" charset="0"/>
                <a:ea typeface="华文楷体" pitchFamily="2" charset="-122"/>
              </a:rPr>
              <a:t>x</a:t>
            </a:r>
            <a:r>
              <a:rPr altLang="en-US" b="1" sz="2000" lang="zh-CN">
                <a:solidFill>
                  <a:srgbClr val="008000"/>
                </a:solidFill>
                <a:latin typeface="Times New Roman" pitchFamily="18" charset="0"/>
                <a:ea typeface="华文楷体" pitchFamily="2" charset="-122"/>
              </a:rPr>
              <a:t>中每列的最大值及其该元素的位置</a:t>
            </a:r>
          </a:p>
          <a:p>
            <a:pPr eaLnBrk="1" hangingPunct="1" indent="-342900" latinLnBrk="1" lvl="0" marL="342900">
              <a:buNone/>
            </a:pPr>
            <a:r>
              <a:rPr altLang="zh-CN" b="1" sz="2400" lang="en-US">
                <a:latin typeface="Times New Roman" pitchFamily="18" charset="0"/>
                <a:ea typeface="华文楷体" pitchFamily="2" charset="-122"/>
              </a:rPr>
              <a:t>y =</a:t>
            </a:r>
          </a:p>
          <a:p>
            <a:pPr eaLnBrk="1" hangingPunct="1" indent="-342900" latinLnBrk="1" lvl="0" marL="342900">
              <a:buNone/>
            </a:pPr>
            <a:r>
              <a:rPr altLang="zh-CN" b="1" sz="2400" lang="en-US">
                <a:latin typeface="Times New Roman" pitchFamily="18" charset="0"/>
                <a:ea typeface="华文楷体" pitchFamily="2" charset="-122"/>
              </a:rPr>
              <a:t>    </a:t>
            </a:r>
            <a:r>
              <a:rPr altLang="zh-CN" b="1" sz="2400" lang="en-US">
                <a:latin typeface="Times New Roman" pitchFamily="18" charset="0"/>
              </a:rPr>
              <a:t>16  72  47</a:t>
            </a:r>
          </a:p>
          <a:p>
            <a:pPr eaLnBrk="1" hangingPunct="1" indent="-342900" latinLnBrk="1" lvl="0" marL="342900">
              <a:buNone/>
            </a:pPr>
            <a:r>
              <a:rPr altLang="zh-CN" b="1" sz="2400" lang="en-US">
                <a:latin typeface="Times New Roman" pitchFamily="18" charset="0"/>
                <a:ea typeface="华文楷体" pitchFamily="2" charset="-122"/>
              </a:rPr>
              <a:t>l =</a:t>
            </a:r>
          </a:p>
          <a:p>
            <a:pPr eaLnBrk="1" hangingPunct="1" indent="-342900" latinLnBrk="1" lvl="0" marL="342900">
              <a:buNone/>
            </a:pPr>
            <a:r>
              <a:rPr altLang="zh-CN" b="1" sz="2400" lang="en-US">
                <a:latin typeface="Times New Roman" pitchFamily="18" charset="0"/>
                <a:ea typeface="华文楷体" pitchFamily="2" charset="-122"/>
              </a:rPr>
              <a:t>     2  1  2</a:t>
            </a:r>
          </a:p>
          <a:p>
            <a:pPr eaLnBrk="1" hangingPunct="1" indent="-342900" latinLnBrk="1" lvl="0" marL="342900">
              <a:buNone/>
            </a:pPr>
            <a:r>
              <a:rPr altLang="zh-CN" b="1" sz="2400" lang="en-US">
                <a:latin typeface="Times New Roman" pitchFamily="18" charset="0"/>
                <a:ea typeface="华文楷体" pitchFamily="2" charset="-122"/>
              </a:rPr>
              <a:t>&gt;&gt;max(x, [],1), max(x, [],2) </a:t>
            </a:r>
            <a:r>
              <a:rPr altLang="en-US" b="1" sz="2400" lang="zh-CN">
                <a:solidFill>
                  <a:srgbClr val="008000"/>
                </a:solidFill>
                <a:latin typeface="Times New Roman" pitchFamily="18" charset="0"/>
                <a:ea typeface="华文楷体" pitchFamily="2" charset="-122"/>
              </a:rPr>
              <a:t>%求矩阵中每行的最大值</a:t>
            </a:r>
          </a:p>
        </p:txBody>
      </p:sp>
      <p:sp>
        <p:nvSpPr>
          <p:cNvPr id="1048909"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910"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911"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46</a:t>
            </a:fld>
            <a:r>
              <a:rPr altLang="zh-CN" sz="1400" lang="en-US">
                <a:solidFill>
                  <a:schemeClr val="accent2"/>
                </a:solidFill>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1">
  <p:cSld>
    <p:spTree>
      <p:nvGrpSpPr>
        <p:cNvPr id="274" name=""/>
        <p:cNvGrpSpPr/>
        <p:nvPr/>
      </p:nvGrpSpPr>
      <p:grpSpPr>
        <a:xfrm rot="0">
          <a:off x="0" y="0"/>
          <a:ext cx="0" cy="0"/>
          <a:chOff x="0" y="0"/>
          <a:chExt cx="0" cy="0"/>
        </a:xfrm>
      </p:grpSpPr>
      <p:sp>
        <p:nvSpPr>
          <p:cNvPr id="1048912" name="标题 195585"/>
          <p:cNvSpPr/>
          <p:nvPr>
            <p:ph type="title" sz="full" idx="0"/>
          </p:nvPr>
        </p:nvSpPr>
        <p:spPr>
          <a:xfrm rot="0">
            <a:off x="1150937" y="26035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3600" lang="en-US">
                <a:latin typeface="Times New Roman" pitchFamily="18" charset="0"/>
                <a:ea typeface="华文楷体" pitchFamily="2" charset="-122"/>
              </a:rPr>
              <a:t>9. </a:t>
            </a:r>
            <a:r>
              <a:rPr altLang="en-US" b="1" sz="3600" lang="zh-CN">
                <a:latin typeface="Times New Roman" pitchFamily="18" charset="0"/>
                <a:ea typeface="华文楷体" pitchFamily="2" charset="-122"/>
              </a:rPr>
              <a:t>数据分析与统计</a:t>
            </a:r>
          </a:p>
        </p:txBody>
      </p:sp>
      <p:sp>
        <p:nvSpPr>
          <p:cNvPr id="1048913" name="文本占位符 195586"/>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25000"/>
              </a:lnSpc>
            </a:pPr>
            <a:r>
              <a:rPr altLang="en-US" b="1" sz="2000" lang="zh-CN">
                <a:solidFill>
                  <a:srgbClr val="0000FF"/>
                </a:solidFill>
                <a:latin typeface="Times New Roman" pitchFamily="18" charset="0"/>
                <a:ea typeface="华文楷体" pitchFamily="2" charset="-122"/>
              </a:rPr>
              <a:t>求和与求积</a:t>
            </a:r>
          </a:p>
          <a:p>
            <a:pPr eaLnBrk="1" hangingPunct="1" latinLnBrk="1" lvl="0">
              <a:lnSpc>
                <a:spcPct val="125000"/>
              </a:lnSpc>
              <a:buNone/>
            </a:pPr>
            <a:r>
              <a:rPr altLang="zh-CN" b="1" sz="2000" lang="en-US">
                <a:solidFill>
                  <a:schemeClr val="hlink"/>
                </a:solidFill>
                <a:latin typeface="Times New Roman" pitchFamily="18" charset="0"/>
                <a:ea typeface="华文楷体" pitchFamily="2" charset="-122"/>
              </a:rPr>
              <a:t>sum(X)</a:t>
            </a:r>
            <a:r>
              <a:rPr altLang="en-US" b="1" sz="2000" lang="zh-CN">
                <a:solidFill>
                  <a:schemeClr val="hlink"/>
                </a:solidFill>
                <a:latin typeface="Times New Roman" pitchFamily="18" charset="0"/>
                <a:ea typeface="华文楷体" pitchFamily="2" charset="-122"/>
              </a:rPr>
              <a:t>：</a:t>
            </a:r>
            <a:r>
              <a:rPr altLang="zh-CN" b="1" sz="2000" lang="en-US">
                <a:latin typeface="Times New Roman" pitchFamily="18" charset="0"/>
                <a:ea typeface="华文楷体" pitchFamily="2" charset="-122"/>
              </a:rPr>
              <a:t>返回向量X</a:t>
            </a:r>
            <a:r>
              <a:rPr altLang="en-US" b="1" sz="2000" lang="zh-CN">
                <a:latin typeface="Times New Roman" pitchFamily="18" charset="0"/>
                <a:ea typeface="华文楷体" pitchFamily="2" charset="-122"/>
              </a:rPr>
              <a:t>各元素的和。</a:t>
            </a:r>
          </a:p>
          <a:p>
            <a:pPr eaLnBrk="1" hangingPunct="1" latinLnBrk="1" lvl="0">
              <a:lnSpc>
                <a:spcPct val="125000"/>
              </a:lnSpc>
              <a:buNone/>
            </a:pPr>
            <a:r>
              <a:rPr altLang="zh-CN" b="1" sz="2000" lang="en-US">
                <a:solidFill>
                  <a:schemeClr val="hlink"/>
                </a:solidFill>
                <a:latin typeface="Times New Roman" pitchFamily="18" charset="0"/>
                <a:ea typeface="华文楷体" pitchFamily="2" charset="-122"/>
              </a:rPr>
              <a:t>prod(X)</a:t>
            </a:r>
            <a:r>
              <a:rPr altLang="en-US" b="1" sz="2000" lang="zh-CN">
                <a:solidFill>
                  <a:schemeClr val="hlink"/>
                </a:solidFill>
                <a:latin typeface="Times New Roman" pitchFamily="18" charset="0"/>
                <a:ea typeface="华文楷体" pitchFamily="2" charset="-122"/>
              </a:rPr>
              <a:t>：</a:t>
            </a:r>
            <a:r>
              <a:rPr altLang="zh-CN" b="1" sz="2000" lang="en-US">
                <a:latin typeface="Times New Roman" pitchFamily="18" charset="0"/>
                <a:ea typeface="华文楷体" pitchFamily="2" charset="-122"/>
              </a:rPr>
              <a:t>返回向量X</a:t>
            </a:r>
            <a:r>
              <a:rPr altLang="en-US" b="1" sz="2000" lang="zh-CN">
                <a:latin typeface="Times New Roman" pitchFamily="18" charset="0"/>
                <a:ea typeface="华文楷体" pitchFamily="2" charset="-122"/>
              </a:rPr>
              <a:t>各元素的乘积。</a:t>
            </a:r>
          </a:p>
          <a:p>
            <a:pPr eaLnBrk="1" hangingPunct="1" latinLnBrk="1" lvl="0">
              <a:lnSpc>
                <a:spcPct val="125000"/>
              </a:lnSpc>
              <a:buNone/>
            </a:pPr>
            <a:r>
              <a:rPr altLang="zh-CN" b="1" sz="2000" lang="en-US">
                <a:solidFill>
                  <a:schemeClr val="hlink"/>
                </a:solidFill>
                <a:latin typeface="Times New Roman" pitchFamily="18" charset="0"/>
                <a:ea typeface="华文楷体" pitchFamily="2" charset="-122"/>
              </a:rPr>
              <a:t>sum(A)</a:t>
            </a:r>
            <a:r>
              <a:rPr altLang="en-US" b="1" sz="2000" lang="zh-CN">
                <a:solidFill>
                  <a:schemeClr val="hlink"/>
                </a:solidFill>
                <a:latin typeface="Times New Roman" pitchFamily="18" charset="0"/>
                <a:ea typeface="华文楷体" pitchFamily="2" charset="-122"/>
              </a:rPr>
              <a:t>：</a:t>
            </a:r>
            <a:r>
              <a:rPr altLang="zh-CN" b="1" sz="2000" lang="en-US">
                <a:latin typeface="Times New Roman" pitchFamily="18" charset="0"/>
                <a:ea typeface="华文楷体" pitchFamily="2" charset="-122"/>
              </a:rPr>
              <a:t>返回一个行向量，其第i</a:t>
            </a:r>
            <a:r>
              <a:rPr altLang="en-US" b="1" sz="2000" lang="zh-CN">
                <a:latin typeface="Times New Roman" pitchFamily="18" charset="0"/>
                <a:ea typeface="华文楷体" pitchFamily="2" charset="-122"/>
              </a:rPr>
              <a:t>个元素是</a:t>
            </a:r>
            <a:r>
              <a:rPr altLang="zh-CN" b="1" sz="2000" lang="en-US">
                <a:latin typeface="Times New Roman" pitchFamily="18" charset="0"/>
                <a:ea typeface="华文楷体" pitchFamily="2" charset="-122"/>
              </a:rPr>
              <a:t>A</a:t>
            </a:r>
            <a:r>
              <a:rPr altLang="en-US" b="1" sz="2000" lang="zh-CN">
                <a:latin typeface="Times New Roman" pitchFamily="18" charset="0"/>
                <a:ea typeface="华文楷体" pitchFamily="2" charset="-122"/>
              </a:rPr>
              <a:t>的第</a:t>
            </a:r>
            <a:r>
              <a:rPr altLang="zh-CN" b="1" sz="2000" lang="en-US">
                <a:latin typeface="Times New Roman" pitchFamily="18" charset="0"/>
                <a:ea typeface="华文楷体" pitchFamily="2" charset="-122"/>
              </a:rPr>
              <a:t>i</a:t>
            </a:r>
            <a:r>
              <a:rPr altLang="en-US" b="1" sz="2000" lang="zh-CN">
                <a:latin typeface="Times New Roman" pitchFamily="18" charset="0"/>
                <a:ea typeface="华文楷体" pitchFamily="2" charset="-122"/>
              </a:rPr>
              <a:t>列的元素和。</a:t>
            </a:r>
          </a:p>
          <a:p>
            <a:pPr eaLnBrk="1" hangingPunct="1" latinLnBrk="1" lvl="0">
              <a:lnSpc>
                <a:spcPct val="125000"/>
              </a:lnSpc>
              <a:buNone/>
            </a:pPr>
            <a:r>
              <a:rPr altLang="zh-CN" b="1" sz="2000" lang="en-US">
                <a:solidFill>
                  <a:schemeClr val="hlink"/>
                </a:solidFill>
                <a:latin typeface="Times New Roman" pitchFamily="18" charset="0"/>
                <a:ea typeface="华文楷体" pitchFamily="2" charset="-122"/>
              </a:rPr>
              <a:t>prod(A)</a:t>
            </a:r>
            <a:r>
              <a:rPr altLang="en-US" b="1" sz="2000" lang="zh-CN">
                <a:solidFill>
                  <a:schemeClr val="hlink"/>
                </a:solidFill>
                <a:latin typeface="Times New Roman" pitchFamily="18" charset="0"/>
                <a:ea typeface="华文楷体" pitchFamily="2" charset="-122"/>
              </a:rPr>
              <a:t>：</a:t>
            </a:r>
            <a:r>
              <a:rPr altLang="zh-CN" b="1" sz="2000" lang="en-US">
                <a:latin typeface="Times New Roman" pitchFamily="18" charset="0"/>
                <a:ea typeface="华文楷体" pitchFamily="2" charset="-122"/>
              </a:rPr>
              <a:t>返回一个行向量，其第i</a:t>
            </a:r>
            <a:r>
              <a:rPr altLang="en-US" b="1" sz="2000" lang="zh-CN">
                <a:latin typeface="Times New Roman" pitchFamily="18" charset="0"/>
                <a:ea typeface="华文楷体" pitchFamily="2" charset="-122"/>
              </a:rPr>
              <a:t>个元素是</a:t>
            </a:r>
            <a:r>
              <a:rPr altLang="zh-CN" b="1" sz="2000" lang="en-US">
                <a:latin typeface="Times New Roman" pitchFamily="18" charset="0"/>
                <a:ea typeface="华文楷体" pitchFamily="2" charset="-122"/>
              </a:rPr>
              <a:t>A</a:t>
            </a:r>
            <a:r>
              <a:rPr altLang="en-US" b="1" sz="2000" lang="zh-CN">
                <a:latin typeface="Times New Roman" pitchFamily="18" charset="0"/>
                <a:ea typeface="华文楷体" pitchFamily="2" charset="-122"/>
              </a:rPr>
              <a:t>的第</a:t>
            </a:r>
            <a:r>
              <a:rPr altLang="zh-CN" b="1" sz="2000" lang="en-US">
                <a:latin typeface="Times New Roman" pitchFamily="18" charset="0"/>
                <a:ea typeface="华文楷体" pitchFamily="2" charset="-122"/>
              </a:rPr>
              <a:t>i</a:t>
            </a:r>
            <a:r>
              <a:rPr altLang="en-US" b="1" sz="2000" lang="zh-CN">
                <a:latin typeface="Times New Roman" pitchFamily="18" charset="0"/>
                <a:ea typeface="华文楷体" pitchFamily="2" charset="-122"/>
              </a:rPr>
              <a:t>列的元素乘积。</a:t>
            </a:r>
          </a:p>
          <a:p>
            <a:pPr eaLnBrk="1" hangingPunct="1" latinLnBrk="1" lvl="0">
              <a:lnSpc>
                <a:spcPct val="125000"/>
              </a:lnSpc>
              <a:buNone/>
            </a:pPr>
            <a:r>
              <a:rPr altLang="zh-CN" b="1" sz="2000" lang="en-US">
                <a:solidFill>
                  <a:schemeClr val="hlink"/>
                </a:solidFill>
                <a:latin typeface="Times New Roman" pitchFamily="18" charset="0"/>
                <a:ea typeface="华文楷体" pitchFamily="2" charset="-122"/>
              </a:rPr>
              <a:t>sum(A,dim)</a:t>
            </a:r>
            <a:r>
              <a:rPr altLang="en-US" b="1" sz="2000" lang="zh-CN">
                <a:solidFill>
                  <a:schemeClr val="hlink"/>
                </a:solidFill>
                <a:latin typeface="Times New Roman" pitchFamily="18" charset="0"/>
                <a:ea typeface="华文楷体" pitchFamily="2" charset="-122"/>
              </a:rPr>
              <a:t>：</a:t>
            </a:r>
            <a:r>
              <a:rPr altLang="zh-CN" b="1" sz="2000" lang="en-US">
                <a:latin typeface="Times New Roman" pitchFamily="18" charset="0"/>
                <a:ea typeface="华文楷体" pitchFamily="2" charset="-122"/>
              </a:rPr>
              <a:t>当dim</a:t>
            </a:r>
            <a:r>
              <a:rPr altLang="en-US" b="1" sz="2000" lang="zh-CN">
                <a:latin typeface="Times New Roman" pitchFamily="18" charset="0"/>
                <a:ea typeface="华文楷体" pitchFamily="2" charset="-122"/>
              </a:rPr>
              <a:t>为</a:t>
            </a:r>
            <a:r>
              <a:rPr altLang="zh-CN" b="1" sz="2000" lang="en-US">
                <a:latin typeface="Times New Roman" pitchFamily="18" charset="0"/>
                <a:ea typeface="华文楷体" pitchFamily="2" charset="-122"/>
              </a:rPr>
              <a:t>1</a:t>
            </a:r>
            <a:r>
              <a:rPr altLang="en-US" b="1" sz="2000" lang="zh-CN">
                <a:latin typeface="Times New Roman" pitchFamily="18" charset="0"/>
                <a:ea typeface="华文楷体" pitchFamily="2" charset="-122"/>
              </a:rPr>
              <a:t>时，该函数等同于</a:t>
            </a:r>
            <a:r>
              <a:rPr altLang="zh-CN" b="1" sz="2000" lang="en-US">
                <a:latin typeface="Times New Roman" pitchFamily="18" charset="0"/>
                <a:ea typeface="华文楷体" pitchFamily="2" charset="-122"/>
              </a:rPr>
              <a:t>sum(A)</a:t>
            </a:r>
            <a:r>
              <a:rPr altLang="en-US" b="1" sz="2000" lang="zh-CN">
                <a:latin typeface="Times New Roman" pitchFamily="18" charset="0"/>
                <a:ea typeface="华文楷体" pitchFamily="2" charset="-122"/>
              </a:rPr>
              <a:t>；当</a:t>
            </a:r>
            <a:r>
              <a:rPr altLang="zh-CN" b="1" sz="2000" lang="en-US">
                <a:latin typeface="Times New Roman" pitchFamily="18" charset="0"/>
                <a:ea typeface="华文楷体" pitchFamily="2" charset="-122"/>
              </a:rPr>
              <a:t>dim</a:t>
            </a:r>
            <a:r>
              <a:rPr altLang="en-US" b="1" sz="2000" lang="zh-CN">
                <a:latin typeface="Times New Roman" pitchFamily="18" charset="0"/>
                <a:ea typeface="华文楷体" pitchFamily="2" charset="-122"/>
              </a:rPr>
              <a:t>为</a:t>
            </a:r>
            <a:r>
              <a:rPr altLang="zh-CN" b="1" sz="2000" lang="en-US">
                <a:latin typeface="Times New Roman" pitchFamily="18" charset="0"/>
                <a:ea typeface="华文楷体" pitchFamily="2" charset="-122"/>
              </a:rPr>
              <a:t>2</a:t>
            </a:r>
            <a:r>
              <a:rPr altLang="en-US" b="1" sz="2000" lang="zh-CN">
                <a:latin typeface="Times New Roman" pitchFamily="18" charset="0"/>
                <a:ea typeface="华文楷体" pitchFamily="2" charset="-122"/>
              </a:rPr>
              <a:t>时，返回一个列向量，其第</a:t>
            </a:r>
            <a:r>
              <a:rPr altLang="zh-CN" b="1" sz="2000" lang="en-US">
                <a:latin typeface="Times New Roman" pitchFamily="18" charset="0"/>
                <a:ea typeface="华文楷体" pitchFamily="2" charset="-122"/>
              </a:rPr>
              <a:t>i</a:t>
            </a:r>
            <a:r>
              <a:rPr altLang="en-US" b="1" sz="2000" lang="zh-CN">
                <a:latin typeface="Times New Roman" pitchFamily="18" charset="0"/>
                <a:ea typeface="华文楷体" pitchFamily="2" charset="-122"/>
              </a:rPr>
              <a:t>个元素是</a:t>
            </a:r>
            <a:r>
              <a:rPr altLang="zh-CN" b="1" sz="2000" lang="en-US">
                <a:latin typeface="Times New Roman" pitchFamily="18" charset="0"/>
                <a:ea typeface="华文楷体" pitchFamily="2" charset="-122"/>
              </a:rPr>
              <a:t>A</a:t>
            </a:r>
            <a:r>
              <a:rPr altLang="en-US" b="1" sz="2000" lang="zh-CN">
                <a:latin typeface="Times New Roman" pitchFamily="18" charset="0"/>
                <a:ea typeface="华文楷体" pitchFamily="2" charset="-122"/>
              </a:rPr>
              <a:t>的第</a:t>
            </a:r>
            <a:r>
              <a:rPr altLang="zh-CN" b="1" sz="2000" lang="en-US">
                <a:latin typeface="Times New Roman" pitchFamily="18" charset="0"/>
                <a:ea typeface="华文楷体" pitchFamily="2" charset="-122"/>
              </a:rPr>
              <a:t>i</a:t>
            </a:r>
            <a:r>
              <a:rPr altLang="en-US" b="1" sz="2000" lang="zh-CN">
                <a:latin typeface="Times New Roman" pitchFamily="18" charset="0"/>
                <a:ea typeface="华文楷体" pitchFamily="2" charset="-122"/>
              </a:rPr>
              <a:t>行的各元素之和。</a:t>
            </a:r>
          </a:p>
          <a:p>
            <a:pPr eaLnBrk="1" hangingPunct="1" latinLnBrk="1" lvl="0">
              <a:lnSpc>
                <a:spcPct val="125000"/>
              </a:lnSpc>
              <a:buNone/>
            </a:pPr>
            <a:r>
              <a:rPr altLang="zh-CN" b="1" sz="2000" lang="en-US">
                <a:solidFill>
                  <a:schemeClr val="hlink"/>
                </a:solidFill>
                <a:latin typeface="Times New Roman" pitchFamily="18" charset="0"/>
                <a:ea typeface="华文楷体" pitchFamily="2" charset="-122"/>
              </a:rPr>
              <a:t>prod(A,dim)</a:t>
            </a:r>
            <a:r>
              <a:rPr altLang="en-US" b="1" sz="2000" lang="zh-CN">
                <a:solidFill>
                  <a:schemeClr val="hlink"/>
                </a:solidFill>
                <a:latin typeface="Times New Roman" pitchFamily="18" charset="0"/>
                <a:ea typeface="华文楷体" pitchFamily="2" charset="-122"/>
              </a:rPr>
              <a:t>：</a:t>
            </a:r>
            <a:r>
              <a:rPr altLang="zh-CN" b="1" sz="2000" lang="en-US">
                <a:latin typeface="Times New Roman" pitchFamily="18" charset="0"/>
                <a:ea typeface="华文楷体" pitchFamily="2" charset="-122"/>
              </a:rPr>
              <a:t>当dim</a:t>
            </a:r>
            <a:r>
              <a:rPr altLang="en-US" b="1" sz="2000" lang="zh-CN">
                <a:latin typeface="Times New Roman" pitchFamily="18" charset="0"/>
                <a:ea typeface="华文楷体" pitchFamily="2" charset="-122"/>
              </a:rPr>
              <a:t>为</a:t>
            </a:r>
            <a:r>
              <a:rPr altLang="zh-CN" b="1" sz="2000" lang="en-US">
                <a:latin typeface="Times New Roman" pitchFamily="18" charset="0"/>
                <a:ea typeface="华文楷体" pitchFamily="2" charset="-122"/>
              </a:rPr>
              <a:t>1</a:t>
            </a:r>
            <a:r>
              <a:rPr altLang="en-US" b="1" sz="2000" lang="zh-CN">
                <a:latin typeface="Times New Roman" pitchFamily="18" charset="0"/>
                <a:ea typeface="华文楷体" pitchFamily="2" charset="-122"/>
              </a:rPr>
              <a:t>时，该函数等同于</a:t>
            </a:r>
            <a:r>
              <a:rPr altLang="zh-CN" b="1" sz="2000" lang="en-US">
                <a:latin typeface="Times New Roman" pitchFamily="18" charset="0"/>
                <a:ea typeface="华文楷体" pitchFamily="2" charset="-122"/>
              </a:rPr>
              <a:t>prod(A)</a:t>
            </a:r>
            <a:r>
              <a:rPr altLang="en-US" b="1" sz="2000" lang="zh-CN">
                <a:latin typeface="Times New Roman" pitchFamily="18" charset="0"/>
                <a:ea typeface="华文楷体" pitchFamily="2" charset="-122"/>
              </a:rPr>
              <a:t>；当</a:t>
            </a:r>
            <a:r>
              <a:rPr altLang="zh-CN" b="1" sz="2000" lang="en-US">
                <a:latin typeface="Times New Roman" pitchFamily="18" charset="0"/>
                <a:ea typeface="华文楷体" pitchFamily="2" charset="-122"/>
              </a:rPr>
              <a:t>dim</a:t>
            </a:r>
            <a:r>
              <a:rPr altLang="en-US" b="1" sz="2000" lang="zh-CN">
                <a:latin typeface="Times New Roman" pitchFamily="18" charset="0"/>
                <a:ea typeface="华文楷体" pitchFamily="2" charset="-122"/>
              </a:rPr>
              <a:t>为</a:t>
            </a:r>
            <a:r>
              <a:rPr altLang="zh-CN" b="1" sz="2000" lang="en-US">
                <a:latin typeface="Times New Roman" pitchFamily="18" charset="0"/>
                <a:ea typeface="华文楷体" pitchFamily="2" charset="-122"/>
              </a:rPr>
              <a:t>2</a:t>
            </a:r>
            <a:r>
              <a:rPr altLang="en-US" b="1" sz="2000" lang="zh-CN">
                <a:latin typeface="Times New Roman" pitchFamily="18" charset="0"/>
                <a:ea typeface="华文楷体" pitchFamily="2" charset="-122"/>
              </a:rPr>
              <a:t>时，返回一个列向量，其第</a:t>
            </a:r>
            <a:r>
              <a:rPr altLang="zh-CN" b="1" sz="2000" lang="en-US">
                <a:latin typeface="Times New Roman" pitchFamily="18" charset="0"/>
                <a:ea typeface="华文楷体" pitchFamily="2" charset="-122"/>
              </a:rPr>
              <a:t>i</a:t>
            </a:r>
            <a:r>
              <a:rPr altLang="en-US" b="1" sz="2000" lang="zh-CN">
                <a:latin typeface="Times New Roman" pitchFamily="18" charset="0"/>
                <a:ea typeface="华文楷体" pitchFamily="2" charset="-122"/>
              </a:rPr>
              <a:t>个元素是</a:t>
            </a:r>
            <a:r>
              <a:rPr altLang="zh-CN" b="1" sz="2000" lang="en-US">
                <a:latin typeface="Times New Roman" pitchFamily="18" charset="0"/>
                <a:ea typeface="华文楷体" pitchFamily="2" charset="-122"/>
              </a:rPr>
              <a:t>A</a:t>
            </a:r>
            <a:r>
              <a:rPr altLang="en-US" b="1" sz="2000" lang="zh-CN">
                <a:latin typeface="Times New Roman" pitchFamily="18" charset="0"/>
                <a:ea typeface="华文楷体" pitchFamily="2" charset="-122"/>
              </a:rPr>
              <a:t>的第</a:t>
            </a:r>
            <a:r>
              <a:rPr altLang="zh-CN" b="1" sz="2000" lang="en-US">
                <a:latin typeface="Times New Roman" pitchFamily="18" charset="0"/>
                <a:ea typeface="华文楷体" pitchFamily="2" charset="-122"/>
              </a:rPr>
              <a:t>i</a:t>
            </a:r>
            <a:r>
              <a:rPr altLang="en-US" b="1" sz="2000" lang="zh-CN">
                <a:latin typeface="Times New Roman" pitchFamily="18" charset="0"/>
                <a:ea typeface="华文楷体" pitchFamily="2" charset="-122"/>
              </a:rPr>
              <a:t>行的各元素乘积。</a:t>
            </a:r>
          </a:p>
        </p:txBody>
      </p:sp>
      <p:sp>
        <p:nvSpPr>
          <p:cNvPr id="1048914"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915"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916"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47</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2" presetSubtype="1">
                                  <p:stCondLst>
                                    <p:cond delay="0"/>
                                  </p:stCondLst>
                                  <p:childTnLst>
                                    <p:set>
                                      <p:cBhvr>
                                        <p:cTn dur="1" fill="hold" id="6">
                                          <p:stCondLst>
                                            <p:cond delay="0"/>
                                          </p:stCondLst>
                                        </p:cTn>
                                        <p:tgtEl>
                                          <p:spTgt spid="1048913">
                                            <p:txEl>
                                              <p:charRg st="0" end="6"/>
                                            </p:txEl>
                                          </p:spTgt>
                                        </p:tgtEl>
                                        <p:attrNameLst>
                                          <p:attrName>style.visibility</p:attrName>
                                        </p:attrNameLst>
                                      </p:cBhvr>
                                      <p:to>
                                        <p:strVal val="visible"/>
                                      </p:to>
                                    </p:set>
                                    <p:animEffect transition="in" filter="wipe(up)">
                                      <p:cBhvr>
                                        <p:cTn dur="500" id="7"/>
                                        <p:tgtEl>
                                          <p:spTgt spid="1048913">
                                            <p:txEl>
                                              <p:charRg st="0" end="6"/>
                                            </p:txEl>
                                          </p:spTgt>
                                        </p:tgtEl>
                                      </p:cBhvr>
                                    </p:animEffect>
                                  </p:childTnLst>
                                </p:cTn>
                              </p:par>
                              <p:par>
                                <p:cTn fill="hold" id="8" nodeType="withEffect" presetClass="entr" presetID="22" presetSubtype="1">
                                  <p:stCondLst>
                                    <p:cond delay="0"/>
                                  </p:stCondLst>
                                  <p:childTnLst>
                                    <p:set>
                                      <p:cBhvr>
                                        <p:cTn dur="1" fill="hold" id="9">
                                          <p:stCondLst>
                                            <p:cond delay="0"/>
                                          </p:stCondLst>
                                        </p:cTn>
                                        <p:tgtEl>
                                          <p:spTgt spid="1048913">
                                            <p:txEl>
                                              <p:charRg st="6" end="25"/>
                                            </p:txEl>
                                          </p:spTgt>
                                        </p:tgtEl>
                                        <p:attrNameLst>
                                          <p:attrName>style.visibility</p:attrName>
                                        </p:attrNameLst>
                                      </p:cBhvr>
                                      <p:to>
                                        <p:strVal val="visible"/>
                                      </p:to>
                                    </p:set>
                                    <p:animEffect transition="in" filter="wipe(up)">
                                      <p:cBhvr>
                                        <p:cTn dur="500" id="10"/>
                                        <p:tgtEl>
                                          <p:spTgt spid="1048913">
                                            <p:txEl>
                                              <p:charRg st="6" end="25"/>
                                            </p:txEl>
                                          </p:spTgt>
                                        </p:tgtEl>
                                      </p:cBhvr>
                                    </p:animEffect>
                                  </p:childTnLst>
                                </p:cTn>
                              </p:par>
                              <p:par>
                                <p:cTn fill="hold" id="11" nodeType="withEffect" presetClass="entr" presetID="22" presetSubtype="1">
                                  <p:stCondLst>
                                    <p:cond delay="0"/>
                                  </p:stCondLst>
                                  <p:childTnLst>
                                    <p:set>
                                      <p:cBhvr>
                                        <p:cTn dur="1" fill="hold" id="12">
                                          <p:stCondLst>
                                            <p:cond delay="0"/>
                                          </p:stCondLst>
                                        </p:cTn>
                                        <p:tgtEl>
                                          <p:spTgt spid="1048913">
                                            <p:txEl>
                                              <p:charRg st="25" end="46"/>
                                            </p:txEl>
                                          </p:spTgt>
                                        </p:tgtEl>
                                        <p:attrNameLst>
                                          <p:attrName>style.visibility</p:attrName>
                                        </p:attrNameLst>
                                      </p:cBhvr>
                                      <p:to>
                                        <p:strVal val="visible"/>
                                      </p:to>
                                    </p:set>
                                    <p:animEffect transition="in" filter="wipe(up)">
                                      <p:cBhvr>
                                        <p:cTn dur="500" id="13"/>
                                        <p:tgtEl>
                                          <p:spTgt spid="1048913">
                                            <p:txEl>
                                              <p:charRg st="25" end="46"/>
                                            </p:txEl>
                                          </p:spTgt>
                                        </p:tgtEl>
                                      </p:cBhvr>
                                    </p:animEffect>
                                  </p:childTnLst>
                                </p:cTn>
                              </p:par>
                              <p:par>
                                <p:cTn fill="hold" id="14" nodeType="withEffect" presetClass="entr" presetID="22" presetSubtype="1">
                                  <p:stCondLst>
                                    <p:cond delay="0"/>
                                  </p:stCondLst>
                                  <p:childTnLst>
                                    <p:set>
                                      <p:cBhvr>
                                        <p:cTn dur="1" fill="hold" id="15">
                                          <p:stCondLst>
                                            <p:cond delay="0"/>
                                          </p:stCondLst>
                                        </p:cTn>
                                        <p:tgtEl>
                                          <p:spTgt spid="1048913">
                                            <p:txEl>
                                              <p:charRg st="46" end="79"/>
                                            </p:txEl>
                                          </p:spTgt>
                                        </p:tgtEl>
                                        <p:attrNameLst>
                                          <p:attrName>style.visibility</p:attrName>
                                        </p:attrNameLst>
                                      </p:cBhvr>
                                      <p:to>
                                        <p:strVal val="visible"/>
                                      </p:to>
                                    </p:set>
                                    <p:animEffect transition="in" filter="wipe(up)">
                                      <p:cBhvr>
                                        <p:cTn dur="500" id="16"/>
                                        <p:tgtEl>
                                          <p:spTgt spid="1048913">
                                            <p:txEl>
                                              <p:charRg st="46" end="79"/>
                                            </p:txEl>
                                          </p:spTgt>
                                        </p:tgtEl>
                                      </p:cBhvr>
                                    </p:animEffect>
                                  </p:childTnLst>
                                </p:cTn>
                              </p:par>
                              <p:par>
                                <p:cTn fill="hold" id="17" nodeType="withEffect" presetClass="entr" presetID="22" presetSubtype="1">
                                  <p:stCondLst>
                                    <p:cond delay="0"/>
                                  </p:stCondLst>
                                  <p:childTnLst>
                                    <p:set>
                                      <p:cBhvr>
                                        <p:cTn dur="1" fill="hold" id="18">
                                          <p:stCondLst>
                                            <p:cond delay="0"/>
                                          </p:stCondLst>
                                        </p:cTn>
                                        <p:tgtEl>
                                          <p:spTgt spid="1048913">
                                            <p:txEl>
                                              <p:charRg st="79" end="114"/>
                                            </p:txEl>
                                          </p:spTgt>
                                        </p:tgtEl>
                                        <p:attrNameLst>
                                          <p:attrName>style.visibility</p:attrName>
                                        </p:attrNameLst>
                                      </p:cBhvr>
                                      <p:to>
                                        <p:strVal val="visible"/>
                                      </p:to>
                                    </p:set>
                                    <p:animEffect transition="in" filter="wipe(up)">
                                      <p:cBhvr>
                                        <p:cTn dur="500" id="19"/>
                                        <p:tgtEl>
                                          <p:spTgt spid="1048913">
                                            <p:txEl>
                                              <p:charRg st="79" end="114"/>
                                            </p:txEl>
                                          </p:spTgt>
                                        </p:tgtEl>
                                      </p:cBhvr>
                                    </p:animEffect>
                                  </p:childTnLst>
                                </p:cTn>
                              </p:par>
                              <p:par>
                                <p:cTn fill="hold" id="20" nodeType="withEffect" presetClass="entr" presetID="22" presetSubtype="1">
                                  <p:stCondLst>
                                    <p:cond delay="0"/>
                                  </p:stCondLst>
                                  <p:childTnLst>
                                    <p:set>
                                      <p:cBhvr>
                                        <p:cTn dur="1" fill="hold" id="21">
                                          <p:stCondLst>
                                            <p:cond delay="0"/>
                                          </p:stCondLst>
                                        </p:cTn>
                                        <p:tgtEl>
                                          <p:spTgt spid="1048913">
                                            <p:txEl>
                                              <p:charRg st="114" end="182"/>
                                            </p:txEl>
                                          </p:spTgt>
                                        </p:tgtEl>
                                        <p:attrNameLst>
                                          <p:attrName>style.visibility</p:attrName>
                                        </p:attrNameLst>
                                      </p:cBhvr>
                                      <p:to>
                                        <p:strVal val="visible"/>
                                      </p:to>
                                    </p:set>
                                    <p:animEffect transition="in" filter="wipe(up)">
                                      <p:cBhvr>
                                        <p:cTn dur="500" id="22"/>
                                        <p:tgtEl>
                                          <p:spTgt spid="1048913">
                                            <p:txEl>
                                              <p:charRg st="114" end="182"/>
                                            </p:txEl>
                                          </p:spTgt>
                                        </p:tgtEl>
                                      </p:cBhvr>
                                    </p:animEffect>
                                  </p:childTnLst>
                                </p:cTn>
                              </p:par>
                              <p:par>
                                <p:cTn fill="hold" id="23" nodeType="withEffect" presetClass="entr" presetID="22" presetSubtype="1">
                                  <p:stCondLst>
                                    <p:cond delay="0"/>
                                  </p:stCondLst>
                                  <p:childTnLst>
                                    <p:set>
                                      <p:cBhvr>
                                        <p:cTn dur="1" fill="hold" id="24">
                                          <p:stCondLst>
                                            <p:cond delay="0"/>
                                          </p:stCondLst>
                                        </p:cTn>
                                        <p:tgtEl>
                                          <p:spTgt spid="1048913">
                                            <p:txEl>
                                              <p:charRg st="182" end="252"/>
                                            </p:txEl>
                                          </p:spTgt>
                                        </p:tgtEl>
                                        <p:attrNameLst>
                                          <p:attrName>style.visibility</p:attrName>
                                        </p:attrNameLst>
                                      </p:cBhvr>
                                      <p:to>
                                        <p:strVal val="visible"/>
                                      </p:to>
                                    </p:set>
                                    <p:animEffect transition="in" filter="wipe(up)">
                                      <p:cBhvr>
                                        <p:cTn dur="500" id="25"/>
                                        <p:tgtEl>
                                          <p:spTgt spid="1048913">
                                            <p:txEl>
                                              <p:charRg st="182" end="2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1">
  <p:cSld>
    <p:spTree>
      <p:nvGrpSpPr>
        <p:cNvPr id="275" name=""/>
        <p:cNvGrpSpPr/>
        <p:nvPr/>
      </p:nvGrpSpPr>
      <p:grpSpPr>
        <a:xfrm rot="0">
          <a:off x="0" y="0"/>
          <a:ext cx="0" cy="0"/>
          <a:chOff x="0" y="0"/>
          <a:chExt cx="0" cy="0"/>
        </a:xfrm>
      </p:grpSpPr>
      <p:sp>
        <p:nvSpPr>
          <p:cNvPr id="1048917" name="标题 196609"/>
          <p:cNvSpPr/>
          <p:nvPr>
            <p:ph type="title" sz="full" idx="0"/>
          </p:nvPr>
        </p:nvSpPr>
        <p:spPr>
          <a:xfrm rot="0">
            <a:off x="1187450" y="296862"/>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zh-CN" b="1" sz="3600" lang="en-US">
                <a:latin typeface="Times New Roman" pitchFamily="18" charset="0"/>
                <a:ea typeface="华文楷体" pitchFamily="2" charset="-122"/>
              </a:rPr>
              <a:t>9. </a:t>
            </a:r>
            <a:r>
              <a:rPr altLang="en-US" b="1" sz="3600" lang="zh-CN">
                <a:latin typeface="Times New Roman" pitchFamily="18" charset="0"/>
                <a:ea typeface="华文楷体" pitchFamily="2" charset="-122"/>
              </a:rPr>
              <a:t>数据分析与统计</a:t>
            </a:r>
          </a:p>
        </p:txBody>
      </p:sp>
      <p:sp>
        <p:nvSpPr>
          <p:cNvPr id="1048918" name="文本占位符 196610"/>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25000"/>
              </a:lnSpc>
            </a:pPr>
            <a:r>
              <a:rPr altLang="en-US" b="1" sz="1800" lang="zh-CN">
                <a:solidFill>
                  <a:srgbClr val="0000FF"/>
                </a:solidFill>
                <a:latin typeface="Times New Roman" pitchFamily="18" charset="0"/>
                <a:ea typeface="华文楷体" pitchFamily="2" charset="-122"/>
              </a:rPr>
              <a:t>平均值与中值</a:t>
            </a:r>
          </a:p>
          <a:p>
            <a:pPr eaLnBrk="1" hangingPunct="1" latinLnBrk="1" lvl="0">
              <a:lnSpc>
                <a:spcPct val="125000"/>
              </a:lnSpc>
              <a:buNone/>
            </a:pPr>
            <a:r>
              <a:rPr altLang="en-US" b="1" sz="1800" lang="zh-CN">
                <a:latin typeface="Times New Roman" pitchFamily="18" charset="0"/>
                <a:ea typeface="华文楷体" pitchFamily="2" charset="-122"/>
              </a:rPr>
              <a:t>        求数据序列平均值的函数是</a:t>
            </a:r>
            <a:r>
              <a:rPr altLang="zh-CN" b="1" sz="1800" lang="en-US">
                <a:solidFill>
                  <a:schemeClr val="hlink"/>
                </a:solidFill>
                <a:latin typeface="Times New Roman" pitchFamily="18" charset="0"/>
                <a:ea typeface="华文楷体" pitchFamily="2" charset="-122"/>
              </a:rPr>
              <a:t>mean</a:t>
            </a:r>
            <a:r>
              <a:rPr altLang="en-US" b="1" sz="1800" lang="zh-CN">
                <a:latin typeface="Times New Roman" pitchFamily="18" charset="0"/>
                <a:ea typeface="华文楷体" pitchFamily="2" charset="-122"/>
              </a:rPr>
              <a:t>，求数据序列中值的函数是</a:t>
            </a:r>
            <a:r>
              <a:rPr altLang="zh-CN" b="1" sz="1800" lang="en-US">
                <a:solidFill>
                  <a:schemeClr val="hlink"/>
                </a:solidFill>
                <a:latin typeface="Times New Roman" pitchFamily="18" charset="0"/>
                <a:ea typeface="华文楷体" pitchFamily="2" charset="-122"/>
              </a:rPr>
              <a:t>median</a:t>
            </a:r>
            <a:r>
              <a:rPr altLang="en-US" b="1" sz="1800" lang="zh-CN">
                <a:latin typeface="Times New Roman" pitchFamily="18" charset="0"/>
                <a:ea typeface="华文楷体" pitchFamily="2" charset="-122"/>
              </a:rPr>
              <a:t>。两个函数的调用格式为：</a:t>
            </a:r>
          </a:p>
          <a:p>
            <a:pPr eaLnBrk="1" hangingPunct="1" latinLnBrk="1" lvl="0">
              <a:lnSpc>
                <a:spcPct val="125000"/>
              </a:lnSpc>
              <a:buNone/>
            </a:pPr>
            <a:r>
              <a:rPr altLang="zh-CN" b="1" sz="1800" lang="en-US">
                <a:solidFill>
                  <a:schemeClr val="hlink"/>
                </a:solidFill>
                <a:latin typeface="Times New Roman" pitchFamily="18" charset="0"/>
                <a:ea typeface="华文楷体" pitchFamily="2" charset="-122"/>
              </a:rPr>
              <a:t>mean(X)</a:t>
            </a:r>
            <a:r>
              <a:rPr altLang="en-US" b="1" sz="1800" lang="zh-CN">
                <a:latin typeface="Times New Roman" pitchFamily="18" charset="0"/>
                <a:ea typeface="华文楷体" pitchFamily="2" charset="-122"/>
              </a:rPr>
              <a:t>：返回向量</a:t>
            </a:r>
            <a:r>
              <a:rPr altLang="zh-CN" b="1" sz="1800" lang="en-US">
                <a:latin typeface="Times New Roman" pitchFamily="18" charset="0"/>
                <a:ea typeface="华文楷体" pitchFamily="2" charset="-122"/>
              </a:rPr>
              <a:t>X</a:t>
            </a:r>
            <a:r>
              <a:rPr altLang="en-US" b="1" sz="1800" lang="zh-CN">
                <a:latin typeface="Times New Roman" pitchFamily="18" charset="0"/>
                <a:ea typeface="华文楷体" pitchFamily="2" charset="-122"/>
              </a:rPr>
              <a:t>的算术平均值。</a:t>
            </a:r>
          </a:p>
          <a:p>
            <a:pPr eaLnBrk="1" hangingPunct="1" latinLnBrk="1" lvl="0">
              <a:lnSpc>
                <a:spcPct val="125000"/>
              </a:lnSpc>
              <a:buNone/>
            </a:pPr>
            <a:r>
              <a:rPr altLang="zh-CN" b="1" sz="1800" lang="en-US">
                <a:solidFill>
                  <a:schemeClr val="hlink"/>
                </a:solidFill>
                <a:latin typeface="Times New Roman" pitchFamily="18" charset="0"/>
                <a:ea typeface="华文楷体" pitchFamily="2" charset="-122"/>
              </a:rPr>
              <a:t>median(X)</a:t>
            </a:r>
            <a:r>
              <a:rPr altLang="en-US" b="1" sz="1800" lang="zh-CN">
                <a:latin typeface="Times New Roman" pitchFamily="18" charset="0"/>
                <a:ea typeface="华文楷体" pitchFamily="2" charset="-122"/>
              </a:rPr>
              <a:t>：返回向量</a:t>
            </a:r>
            <a:r>
              <a:rPr altLang="zh-CN" b="1" sz="1800" lang="en-US">
                <a:latin typeface="Times New Roman" pitchFamily="18" charset="0"/>
                <a:ea typeface="华文楷体" pitchFamily="2" charset="-122"/>
              </a:rPr>
              <a:t>X</a:t>
            </a:r>
            <a:r>
              <a:rPr altLang="en-US" b="1" sz="1800" lang="zh-CN">
                <a:latin typeface="Times New Roman" pitchFamily="18" charset="0"/>
                <a:ea typeface="华文楷体" pitchFamily="2" charset="-122"/>
              </a:rPr>
              <a:t>的中值。</a:t>
            </a:r>
          </a:p>
          <a:p>
            <a:pPr eaLnBrk="1" hangingPunct="1" latinLnBrk="1" lvl="0">
              <a:lnSpc>
                <a:spcPct val="125000"/>
              </a:lnSpc>
              <a:buNone/>
            </a:pPr>
            <a:r>
              <a:rPr altLang="zh-CN" b="1" sz="1800" lang="en-US">
                <a:solidFill>
                  <a:schemeClr val="hlink"/>
                </a:solidFill>
                <a:latin typeface="Times New Roman" pitchFamily="18" charset="0"/>
                <a:ea typeface="华文楷体" pitchFamily="2" charset="-122"/>
              </a:rPr>
              <a:t>mean(A)</a:t>
            </a:r>
            <a:r>
              <a:rPr altLang="en-US" b="1" sz="1800" lang="zh-CN">
                <a:latin typeface="Times New Roman" pitchFamily="18" charset="0"/>
                <a:ea typeface="华文楷体" pitchFamily="2" charset="-122"/>
              </a:rPr>
              <a:t>：返回一个行向量，其第</a:t>
            </a:r>
            <a:r>
              <a:rPr altLang="zh-CN" b="1" sz="1800" lang="en-US">
                <a:latin typeface="Times New Roman" pitchFamily="18" charset="0"/>
                <a:ea typeface="华文楷体" pitchFamily="2" charset="-122"/>
              </a:rPr>
              <a:t>i</a:t>
            </a:r>
            <a:r>
              <a:rPr altLang="en-US" b="1" sz="1800" lang="zh-CN">
                <a:latin typeface="Times New Roman" pitchFamily="18" charset="0"/>
                <a:ea typeface="华文楷体" pitchFamily="2" charset="-122"/>
              </a:rPr>
              <a:t>个元素是</a:t>
            </a:r>
            <a:r>
              <a:rPr altLang="zh-CN" b="1" sz="1800" lang="en-US">
                <a:latin typeface="Times New Roman" pitchFamily="18" charset="0"/>
                <a:ea typeface="华文楷体" pitchFamily="2" charset="-122"/>
              </a:rPr>
              <a:t>A</a:t>
            </a:r>
            <a:r>
              <a:rPr altLang="en-US" b="1" sz="1800" lang="zh-CN">
                <a:latin typeface="Times New Roman" pitchFamily="18" charset="0"/>
                <a:ea typeface="华文楷体" pitchFamily="2" charset="-122"/>
              </a:rPr>
              <a:t>的第</a:t>
            </a:r>
            <a:r>
              <a:rPr altLang="zh-CN" b="1" sz="1800" lang="en-US">
                <a:latin typeface="Times New Roman" pitchFamily="18" charset="0"/>
                <a:ea typeface="华文楷体" pitchFamily="2" charset="-122"/>
              </a:rPr>
              <a:t>i</a:t>
            </a:r>
            <a:r>
              <a:rPr altLang="en-US" b="1" sz="1800" lang="zh-CN">
                <a:latin typeface="Times New Roman" pitchFamily="18" charset="0"/>
                <a:ea typeface="华文楷体" pitchFamily="2" charset="-122"/>
              </a:rPr>
              <a:t>列的算术平均值。</a:t>
            </a:r>
          </a:p>
          <a:p>
            <a:pPr eaLnBrk="1" hangingPunct="1" latinLnBrk="1" lvl="0">
              <a:lnSpc>
                <a:spcPct val="125000"/>
              </a:lnSpc>
              <a:buNone/>
            </a:pPr>
            <a:r>
              <a:rPr altLang="zh-CN" b="1" sz="1800" lang="en-US">
                <a:solidFill>
                  <a:schemeClr val="hlink"/>
                </a:solidFill>
                <a:latin typeface="Times New Roman" pitchFamily="18" charset="0"/>
                <a:ea typeface="华文楷体" pitchFamily="2" charset="-122"/>
              </a:rPr>
              <a:t>median(A)</a:t>
            </a:r>
            <a:r>
              <a:rPr altLang="en-US" b="1" sz="1800" lang="zh-CN">
                <a:latin typeface="Times New Roman" pitchFamily="18" charset="0"/>
                <a:ea typeface="华文楷体" pitchFamily="2" charset="-122"/>
              </a:rPr>
              <a:t>：返回一个行向量，其第</a:t>
            </a:r>
            <a:r>
              <a:rPr altLang="zh-CN" b="1" sz="1800" lang="en-US">
                <a:latin typeface="Times New Roman" pitchFamily="18" charset="0"/>
                <a:ea typeface="华文楷体" pitchFamily="2" charset="-122"/>
              </a:rPr>
              <a:t>i</a:t>
            </a:r>
            <a:r>
              <a:rPr altLang="en-US" b="1" sz="1800" lang="zh-CN">
                <a:latin typeface="Times New Roman" pitchFamily="18" charset="0"/>
                <a:ea typeface="华文楷体" pitchFamily="2" charset="-122"/>
              </a:rPr>
              <a:t>个元素是</a:t>
            </a:r>
            <a:r>
              <a:rPr altLang="zh-CN" b="1" sz="1800" lang="en-US">
                <a:latin typeface="Times New Roman" pitchFamily="18" charset="0"/>
                <a:ea typeface="华文楷体" pitchFamily="2" charset="-122"/>
              </a:rPr>
              <a:t>A</a:t>
            </a:r>
            <a:r>
              <a:rPr altLang="en-US" b="1" sz="1800" lang="zh-CN">
                <a:latin typeface="Times New Roman" pitchFamily="18" charset="0"/>
                <a:ea typeface="华文楷体" pitchFamily="2" charset="-122"/>
              </a:rPr>
              <a:t>的第</a:t>
            </a:r>
            <a:r>
              <a:rPr altLang="zh-CN" b="1" sz="1800" lang="en-US">
                <a:latin typeface="Times New Roman" pitchFamily="18" charset="0"/>
                <a:ea typeface="华文楷体" pitchFamily="2" charset="-122"/>
              </a:rPr>
              <a:t>i</a:t>
            </a:r>
            <a:r>
              <a:rPr altLang="en-US" b="1" sz="1800" lang="zh-CN">
                <a:latin typeface="Times New Roman" pitchFamily="18" charset="0"/>
                <a:ea typeface="华文楷体" pitchFamily="2" charset="-122"/>
              </a:rPr>
              <a:t>列的中值。</a:t>
            </a:r>
          </a:p>
          <a:p>
            <a:pPr eaLnBrk="1" hangingPunct="1" latinLnBrk="1" lvl="0">
              <a:lnSpc>
                <a:spcPct val="125000"/>
              </a:lnSpc>
              <a:buNone/>
            </a:pPr>
            <a:r>
              <a:rPr altLang="zh-CN" b="1" sz="1800" lang="en-US">
                <a:solidFill>
                  <a:schemeClr val="hlink"/>
                </a:solidFill>
                <a:latin typeface="Times New Roman" pitchFamily="18" charset="0"/>
                <a:ea typeface="华文楷体" pitchFamily="2" charset="-122"/>
              </a:rPr>
              <a:t>mean(A,dim)</a:t>
            </a:r>
            <a:r>
              <a:rPr altLang="en-US" b="1" sz="1800" lang="zh-CN">
                <a:latin typeface="Times New Roman" pitchFamily="18" charset="0"/>
                <a:ea typeface="华文楷体" pitchFamily="2" charset="-122"/>
              </a:rPr>
              <a:t>：当</a:t>
            </a:r>
            <a:r>
              <a:rPr altLang="zh-CN" b="1" sz="1800" lang="en-US">
                <a:latin typeface="Times New Roman" pitchFamily="18" charset="0"/>
                <a:ea typeface="华文楷体" pitchFamily="2" charset="-122"/>
              </a:rPr>
              <a:t>dim</a:t>
            </a:r>
            <a:r>
              <a:rPr altLang="en-US" b="1" sz="1800" lang="zh-CN">
                <a:latin typeface="Times New Roman" pitchFamily="18" charset="0"/>
                <a:ea typeface="华文楷体" pitchFamily="2" charset="-122"/>
              </a:rPr>
              <a:t>为</a:t>
            </a:r>
            <a:r>
              <a:rPr altLang="zh-CN" b="1" sz="1800" lang="en-US">
                <a:latin typeface="Times New Roman" pitchFamily="18" charset="0"/>
                <a:ea typeface="华文楷体" pitchFamily="2" charset="-122"/>
              </a:rPr>
              <a:t>1</a:t>
            </a:r>
            <a:r>
              <a:rPr altLang="en-US" b="1" sz="1800" lang="zh-CN">
                <a:latin typeface="Times New Roman" pitchFamily="18" charset="0"/>
                <a:ea typeface="华文楷体" pitchFamily="2" charset="-122"/>
              </a:rPr>
              <a:t>时，该函数等同于</a:t>
            </a:r>
            <a:r>
              <a:rPr altLang="zh-CN" b="1" sz="1800" lang="en-US">
                <a:latin typeface="Times New Roman" pitchFamily="18" charset="0"/>
                <a:ea typeface="华文楷体" pitchFamily="2" charset="-122"/>
              </a:rPr>
              <a:t>mean(A)</a:t>
            </a:r>
            <a:r>
              <a:rPr altLang="en-US" b="1" sz="1800" lang="zh-CN">
                <a:latin typeface="Times New Roman" pitchFamily="18" charset="0"/>
                <a:ea typeface="华文楷体" pitchFamily="2" charset="-122"/>
              </a:rPr>
              <a:t>；当</a:t>
            </a:r>
            <a:r>
              <a:rPr altLang="zh-CN" b="1" sz="1800" lang="en-US">
                <a:latin typeface="Times New Roman" pitchFamily="18" charset="0"/>
                <a:ea typeface="华文楷体" pitchFamily="2" charset="-122"/>
              </a:rPr>
              <a:t>dim</a:t>
            </a:r>
            <a:r>
              <a:rPr altLang="en-US" b="1" sz="1800" lang="zh-CN">
                <a:latin typeface="Times New Roman" pitchFamily="18" charset="0"/>
                <a:ea typeface="华文楷体" pitchFamily="2" charset="-122"/>
              </a:rPr>
              <a:t>为</a:t>
            </a:r>
            <a:r>
              <a:rPr altLang="zh-CN" b="1" sz="1800" lang="en-US">
                <a:latin typeface="Times New Roman" pitchFamily="18" charset="0"/>
                <a:ea typeface="华文楷体" pitchFamily="2" charset="-122"/>
              </a:rPr>
              <a:t>2</a:t>
            </a:r>
            <a:r>
              <a:rPr altLang="en-US" b="1" sz="1800" lang="zh-CN">
                <a:latin typeface="Times New Roman" pitchFamily="18" charset="0"/>
                <a:ea typeface="华文楷体" pitchFamily="2" charset="-122"/>
              </a:rPr>
              <a:t>时，返回一个列向量，其第</a:t>
            </a:r>
            <a:r>
              <a:rPr altLang="zh-CN" b="1" sz="1800" lang="en-US">
                <a:latin typeface="Times New Roman" pitchFamily="18" charset="0"/>
                <a:ea typeface="华文楷体" pitchFamily="2" charset="-122"/>
              </a:rPr>
              <a:t>i</a:t>
            </a:r>
            <a:r>
              <a:rPr altLang="en-US" b="1" sz="1800" lang="zh-CN">
                <a:latin typeface="Times New Roman" pitchFamily="18" charset="0"/>
                <a:ea typeface="华文楷体" pitchFamily="2" charset="-122"/>
              </a:rPr>
              <a:t>个元素是</a:t>
            </a:r>
            <a:r>
              <a:rPr altLang="zh-CN" b="1" sz="1800" lang="en-US">
                <a:latin typeface="Times New Roman" pitchFamily="18" charset="0"/>
                <a:ea typeface="华文楷体" pitchFamily="2" charset="-122"/>
              </a:rPr>
              <a:t>A</a:t>
            </a:r>
            <a:r>
              <a:rPr altLang="en-US" b="1" sz="1800" lang="zh-CN">
                <a:latin typeface="Times New Roman" pitchFamily="18" charset="0"/>
                <a:ea typeface="华文楷体" pitchFamily="2" charset="-122"/>
              </a:rPr>
              <a:t>的第</a:t>
            </a:r>
            <a:r>
              <a:rPr altLang="zh-CN" b="1" sz="1800" lang="en-US">
                <a:latin typeface="Times New Roman" pitchFamily="18" charset="0"/>
                <a:ea typeface="华文楷体" pitchFamily="2" charset="-122"/>
              </a:rPr>
              <a:t>i</a:t>
            </a:r>
            <a:r>
              <a:rPr altLang="en-US" b="1" sz="1800" lang="zh-CN">
                <a:latin typeface="Times New Roman" pitchFamily="18" charset="0"/>
                <a:ea typeface="华文楷体" pitchFamily="2" charset="-122"/>
              </a:rPr>
              <a:t>行的算术平均值。</a:t>
            </a:r>
          </a:p>
          <a:p>
            <a:pPr eaLnBrk="1" hangingPunct="1" latinLnBrk="1" lvl="0">
              <a:lnSpc>
                <a:spcPct val="125000"/>
              </a:lnSpc>
              <a:buNone/>
            </a:pPr>
            <a:r>
              <a:rPr altLang="zh-CN" b="1" sz="1800" lang="en-US">
                <a:solidFill>
                  <a:schemeClr val="hlink"/>
                </a:solidFill>
                <a:latin typeface="Times New Roman" pitchFamily="18" charset="0"/>
                <a:ea typeface="华文楷体" pitchFamily="2" charset="-122"/>
              </a:rPr>
              <a:t>median(A,dim)</a:t>
            </a:r>
            <a:r>
              <a:rPr altLang="en-US" b="1" sz="1800" lang="zh-CN">
                <a:latin typeface="Times New Roman" pitchFamily="18" charset="0"/>
                <a:ea typeface="华文楷体" pitchFamily="2" charset="-122"/>
              </a:rPr>
              <a:t>：当</a:t>
            </a:r>
            <a:r>
              <a:rPr altLang="zh-CN" b="1" sz="1800" lang="en-US">
                <a:latin typeface="Times New Roman" pitchFamily="18" charset="0"/>
                <a:ea typeface="华文楷体" pitchFamily="2" charset="-122"/>
              </a:rPr>
              <a:t>dim</a:t>
            </a:r>
            <a:r>
              <a:rPr altLang="en-US" b="1" sz="1800" lang="zh-CN">
                <a:latin typeface="Times New Roman" pitchFamily="18" charset="0"/>
                <a:ea typeface="华文楷体" pitchFamily="2" charset="-122"/>
              </a:rPr>
              <a:t>为</a:t>
            </a:r>
            <a:r>
              <a:rPr altLang="zh-CN" b="1" sz="1800" lang="en-US">
                <a:latin typeface="Times New Roman" pitchFamily="18" charset="0"/>
                <a:ea typeface="华文楷体" pitchFamily="2" charset="-122"/>
              </a:rPr>
              <a:t>1</a:t>
            </a:r>
            <a:r>
              <a:rPr altLang="en-US" b="1" sz="1800" lang="zh-CN">
                <a:latin typeface="Times New Roman" pitchFamily="18" charset="0"/>
                <a:ea typeface="华文楷体" pitchFamily="2" charset="-122"/>
              </a:rPr>
              <a:t>时，该函数等同于</a:t>
            </a:r>
            <a:r>
              <a:rPr altLang="zh-CN" b="1" sz="1800" lang="en-US">
                <a:latin typeface="Times New Roman" pitchFamily="18" charset="0"/>
                <a:ea typeface="华文楷体" pitchFamily="2" charset="-122"/>
              </a:rPr>
              <a:t>median(A)</a:t>
            </a:r>
            <a:r>
              <a:rPr altLang="en-US" b="1" sz="1800" lang="zh-CN">
                <a:latin typeface="Times New Roman" pitchFamily="18" charset="0"/>
                <a:ea typeface="华文楷体" pitchFamily="2" charset="-122"/>
              </a:rPr>
              <a:t>；当</a:t>
            </a:r>
            <a:r>
              <a:rPr altLang="zh-CN" b="1" sz="1800" lang="en-US">
                <a:latin typeface="Times New Roman" pitchFamily="18" charset="0"/>
                <a:ea typeface="华文楷体" pitchFamily="2" charset="-122"/>
              </a:rPr>
              <a:t>dim</a:t>
            </a:r>
            <a:r>
              <a:rPr altLang="en-US" b="1" sz="1800" lang="zh-CN">
                <a:latin typeface="Times New Roman" pitchFamily="18" charset="0"/>
                <a:ea typeface="华文楷体" pitchFamily="2" charset="-122"/>
              </a:rPr>
              <a:t>为</a:t>
            </a:r>
            <a:r>
              <a:rPr altLang="zh-CN" b="1" sz="1800" lang="en-US">
                <a:latin typeface="Times New Roman" pitchFamily="18" charset="0"/>
                <a:ea typeface="华文楷体" pitchFamily="2" charset="-122"/>
              </a:rPr>
              <a:t>2</a:t>
            </a:r>
            <a:r>
              <a:rPr altLang="en-US" b="1" sz="1800" lang="zh-CN">
                <a:latin typeface="Times New Roman" pitchFamily="18" charset="0"/>
                <a:ea typeface="华文楷体" pitchFamily="2" charset="-122"/>
              </a:rPr>
              <a:t>时，返回一个列向量，其第</a:t>
            </a:r>
            <a:r>
              <a:rPr altLang="zh-CN" b="1" sz="1800" lang="en-US">
                <a:latin typeface="Times New Roman" pitchFamily="18" charset="0"/>
                <a:ea typeface="华文楷体" pitchFamily="2" charset="-122"/>
              </a:rPr>
              <a:t>i</a:t>
            </a:r>
            <a:r>
              <a:rPr altLang="en-US" b="1" sz="1800" lang="zh-CN">
                <a:latin typeface="Times New Roman" pitchFamily="18" charset="0"/>
                <a:ea typeface="华文楷体" pitchFamily="2" charset="-122"/>
              </a:rPr>
              <a:t>个元素是</a:t>
            </a:r>
            <a:r>
              <a:rPr altLang="zh-CN" b="1" sz="1800" lang="en-US">
                <a:latin typeface="Times New Roman" pitchFamily="18" charset="0"/>
                <a:ea typeface="华文楷体" pitchFamily="2" charset="-122"/>
              </a:rPr>
              <a:t>A</a:t>
            </a:r>
            <a:r>
              <a:rPr altLang="en-US" b="1" sz="1800" lang="zh-CN">
                <a:latin typeface="Times New Roman" pitchFamily="18" charset="0"/>
                <a:ea typeface="华文楷体" pitchFamily="2" charset="-122"/>
              </a:rPr>
              <a:t>的第</a:t>
            </a:r>
            <a:r>
              <a:rPr altLang="zh-CN" b="1" sz="1800" lang="en-US">
                <a:latin typeface="Times New Roman" pitchFamily="18" charset="0"/>
                <a:ea typeface="华文楷体" pitchFamily="2" charset="-122"/>
              </a:rPr>
              <a:t>i</a:t>
            </a:r>
            <a:r>
              <a:rPr altLang="en-US" b="1" sz="1800" lang="zh-CN">
                <a:latin typeface="Times New Roman" pitchFamily="18" charset="0"/>
                <a:ea typeface="华文楷体" pitchFamily="2" charset="-122"/>
              </a:rPr>
              <a:t>行的中值。</a:t>
            </a:r>
          </a:p>
        </p:txBody>
      </p:sp>
      <p:sp>
        <p:nvSpPr>
          <p:cNvPr id="1048919"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920"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921"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48</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2" presetSubtype="1">
                                  <p:stCondLst>
                                    <p:cond delay="0"/>
                                  </p:stCondLst>
                                  <p:childTnLst>
                                    <p:set>
                                      <p:cBhvr>
                                        <p:cTn dur="1" fill="hold" id="6">
                                          <p:stCondLst>
                                            <p:cond delay="0"/>
                                          </p:stCondLst>
                                        </p:cTn>
                                        <p:tgtEl>
                                          <p:spTgt spid="1048918">
                                            <p:txEl>
                                              <p:charRg st="0" end="7"/>
                                            </p:txEl>
                                          </p:spTgt>
                                        </p:tgtEl>
                                        <p:attrNameLst>
                                          <p:attrName>style.visibility</p:attrName>
                                        </p:attrNameLst>
                                      </p:cBhvr>
                                      <p:to>
                                        <p:strVal val="visible"/>
                                      </p:to>
                                    </p:set>
                                    <p:animEffect transition="in" filter="wipe(up)">
                                      <p:cBhvr>
                                        <p:cTn dur="500" id="7"/>
                                        <p:tgtEl>
                                          <p:spTgt spid="1048918">
                                            <p:txEl>
                                              <p:charRg st="0" end="7"/>
                                            </p:txEl>
                                          </p:spTgt>
                                        </p:tgtEl>
                                      </p:cBhvr>
                                    </p:animEffect>
                                  </p:childTnLst>
                                </p:cTn>
                              </p:par>
                              <p:par>
                                <p:cTn fill="hold" id="8" nodeType="withEffect" presetClass="entr" presetID="22" presetSubtype="1">
                                  <p:stCondLst>
                                    <p:cond delay="0"/>
                                  </p:stCondLst>
                                  <p:childTnLst>
                                    <p:set>
                                      <p:cBhvr>
                                        <p:cTn dur="1" fill="hold" id="9">
                                          <p:stCondLst>
                                            <p:cond delay="0"/>
                                          </p:stCondLst>
                                        </p:cTn>
                                        <p:tgtEl>
                                          <p:spTgt spid="1048918">
                                            <p:txEl>
                                              <p:charRg st="7" end="62"/>
                                            </p:txEl>
                                          </p:spTgt>
                                        </p:tgtEl>
                                        <p:attrNameLst>
                                          <p:attrName>style.visibility</p:attrName>
                                        </p:attrNameLst>
                                      </p:cBhvr>
                                      <p:to>
                                        <p:strVal val="visible"/>
                                      </p:to>
                                    </p:set>
                                    <p:animEffect transition="in" filter="wipe(up)">
                                      <p:cBhvr>
                                        <p:cTn dur="500" id="10"/>
                                        <p:tgtEl>
                                          <p:spTgt spid="1048918">
                                            <p:txEl>
                                              <p:charRg st="7" end="62"/>
                                            </p:txEl>
                                          </p:spTgt>
                                        </p:tgtEl>
                                      </p:cBhvr>
                                    </p:animEffect>
                                  </p:childTnLst>
                                </p:cTn>
                              </p:par>
                              <p:par>
                                <p:cTn fill="hold" id="11" nodeType="withEffect" presetClass="entr" presetID="22" presetSubtype="1">
                                  <p:stCondLst>
                                    <p:cond delay="0"/>
                                  </p:stCondLst>
                                  <p:childTnLst>
                                    <p:set>
                                      <p:cBhvr>
                                        <p:cTn dur="1" fill="hold" id="12">
                                          <p:stCondLst>
                                            <p:cond delay="0"/>
                                          </p:stCondLst>
                                        </p:cTn>
                                        <p:tgtEl>
                                          <p:spTgt spid="1048918">
                                            <p:txEl>
                                              <p:charRg st="62" end="83"/>
                                            </p:txEl>
                                          </p:spTgt>
                                        </p:tgtEl>
                                        <p:attrNameLst>
                                          <p:attrName>style.visibility</p:attrName>
                                        </p:attrNameLst>
                                      </p:cBhvr>
                                      <p:to>
                                        <p:strVal val="visible"/>
                                      </p:to>
                                    </p:set>
                                    <p:animEffect transition="in" filter="wipe(up)">
                                      <p:cBhvr>
                                        <p:cTn dur="500" id="13"/>
                                        <p:tgtEl>
                                          <p:spTgt spid="1048918">
                                            <p:txEl>
                                              <p:charRg st="62" end="83"/>
                                            </p:txEl>
                                          </p:spTgt>
                                        </p:tgtEl>
                                      </p:cBhvr>
                                    </p:animEffect>
                                  </p:childTnLst>
                                </p:cTn>
                              </p:par>
                              <p:par>
                                <p:cTn fill="hold" id="14" nodeType="withEffect" presetClass="entr" presetID="22" presetSubtype="1">
                                  <p:stCondLst>
                                    <p:cond delay="0"/>
                                  </p:stCondLst>
                                  <p:childTnLst>
                                    <p:set>
                                      <p:cBhvr>
                                        <p:cTn dur="1" fill="hold" id="15">
                                          <p:stCondLst>
                                            <p:cond delay="0"/>
                                          </p:stCondLst>
                                        </p:cTn>
                                        <p:tgtEl>
                                          <p:spTgt spid="1048918">
                                            <p:txEl>
                                              <p:charRg st="83" end="103"/>
                                            </p:txEl>
                                          </p:spTgt>
                                        </p:tgtEl>
                                        <p:attrNameLst>
                                          <p:attrName>style.visibility</p:attrName>
                                        </p:attrNameLst>
                                      </p:cBhvr>
                                      <p:to>
                                        <p:strVal val="visible"/>
                                      </p:to>
                                    </p:set>
                                    <p:animEffect transition="in" filter="wipe(up)">
                                      <p:cBhvr>
                                        <p:cTn dur="500" id="16"/>
                                        <p:tgtEl>
                                          <p:spTgt spid="1048918">
                                            <p:txEl>
                                              <p:charRg st="83" end="103"/>
                                            </p:txEl>
                                          </p:spTgt>
                                        </p:tgtEl>
                                      </p:cBhvr>
                                    </p:animEffect>
                                  </p:childTnLst>
                                </p:cTn>
                              </p:par>
                              <p:par>
                                <p:cTn fill="hold" id="17" nodeType="withEffect" presetClass="entr" presetID="22" presetSubtype="1">
                                  <p:stCondLst>
                                    <p:cond delay="0"/>
                                  </p:stCondLst>
                                  <p:childTnLst>
                                    <p:set>
                                      <p:cBhvr>
                                        <p:cTn dur="1" fill="hold" id="18">
                                          <p:stCondLst>
                                            <p:cond delay="0"/>
                                          </p:stCondLst>
                                        </p:cTn>
                                        <p:tgtEl>
                                          <p:spTgt spid="1048918">
                                            <p:txEl>
                                              <p:charRg st="103" end="139"/>
                                            </p:txEl>
                                          </p:spTgt>
                                        </p:tgtEl>
                                        <p:attrNameLst>
                                          <p:attrName>style.visibility</p:attrName>
                                        </p:attrNameLst>
                                      </p:cBhvr>
                                      <p:to>
                                        <p:strVal val="visible"/>
                                      </p:to>
                                    </p:set>
                                    <p:animEffect transition="in" filter="wipe(up)">
                                      <p:cBhvr>
                                        <p:cTn dur="500" id="19"/>
                                        <p:tgtEl>
                                          <p:spTgt spid="1048918">
                                            <p:txEl>
                                              <p:charRg st="103" end="139"/>
                                            </p:txEl>
                                          </p:spTgt>
                                        </p:tgtEl>
                                      </p:cBhvr>
                                    </p:animEffect>
                                  </p:childTnLst>
                                </p:cTn>
                              </p:par>
                              <p:par>
                                <p:cTn fill="hold" id="20" nodeType="withEffect" presetClass="entr" presetID="22" presetSubtype="1">
                                  <p:stCondLst>
                                    <p:cond delay="0"/>
                                  </p:stCondLst>
                                  <p:childTnLst>
                                    <p:set>
                                      <p:cBhvr>
                                        <p:cTn dur="1" fill="hold" id="21">
                                          <p:stCondLst>
                                            <p:cond delay="0"/>
                                          </p:stCondLst>
                                        </p:cTn>
                                        <p:tgtEl>
                                          <p:spTgt spid="1048918">
                                            <p:txEl>
                                              <p:charRg st="139" end="174"/>
                                            </p:txEl>
                                          </p:spTgt>
                                        </p:tgtEl>
                                        <p:attrNameLst>
                                          <p:attrName>style.visibility</p:attrName>
                                        </p:attrNameLst>
                                      </p:cBhvr>
                                      <p:to>
                                        <p:strVal val="visible"/>
                                      </p:to>
                                    </p:set>
                                    <p:animEffect transition="in" filter="wipe(up)">
                                      <p:cBhvr>
                                        <p:cTn dur="500" id="22"/>
                                        <p:tgtEl>
                                          <p:spTgt spid="1048918">
                                            <p:txEl>
                                              <p:charRg st="139" end="174"/>
                                            </p:txEl>
                                          </p:spTgt>
                                        </p:tgtEl>
                                      </p:cBhvr>
                                    </p:animEffect>
                                  </p:childTnLst>
                                </p:cTn>
                              </p:par>
                              <p:par>
                                <p:cTn fill="hold" id="23" nodeType="withEffect" presetClass="entr" presetID="22" presetSubtype="1">
                                  <p:stCondLst>
                                    <p:cond delay="0"/>
                                  </p:stCondLst>
                                  <p:childTnLst>
                                    <p:set>
                                      <p:cBhvr>
                                        <p:cTn dur="1" fill="hold" id="24">
                                          <p:stCondLst>
                                            <p:cond delay="0"/>
                                          </p:stCondLst>
                                        </p:cTn>
                                        <p:tgtEl>
                                          <p:spTgt spid="1048918">
                                            <p:txEl>
                                              <p:charRg st="174" end="244"/>
                                            </p:txEl>
                                          </p:spTgt>
                                        </p:tgtEl>
                                        <p:attrNameLst>
                                          <p:attrName>style.visibility</p:attrName>
                                        </p:attrNameLst>
                                      </p:cBhvr>
                                      <p:to>
                                        <p:strVal val="visible"/>
                                      </p:to>
                                    </p:set>
                                    <p:animEffect transition="in" filter="wipe(up)">
                                      <p:cBhvr>
                                        <p:cTn dur="500" id="25"/>
                                        <p:tgtEl>
                                          <p:spTgt spid="1048918">
                                            <p:txEl>
                                              <p:charRg st="174" end="244"/>
                                            </p:txEl>
                                          </p:spTgt>
                                        </p:tgtEl>
                                      </p:cBhvr>
                                    </p:animEffect>
                                  </p:childTnLst>
                                </p:cTn>
                              </p:par>
                              <p:par>
                                <p:cTn fill="hold" id="26" nodeType="withEffect" presetClass="entr" presetID="22" presetSubtype="1">
                                  <p:stCondLst>
                                    <p:cond delay="0"/>
                                  </p:stCondLst>
                                  <p:childTnLst>
                                    <p:set>
                                      <p:cBhvr>
                                        <p:cTn dur="1" fill="hold" id="27">
                                          <p:stCondLst>
                                            <p:cond delay="0"/>
                                          </p:stCondLst>
                                        </p:cTn>
                                        <p:tgtEl>
                                          <p:spTgt spid="1048918">
                                            <p:txEl>
                                              <p:charRg st="244" end="315"/>
                                            </p:txEl>
                                          </p:spTgt>
                                        </p:tgtEl>
                                        <p:attrNameLst>
                                          <p:attrName>style.visibility</p:attrName>
                                        </p:attrNameLst>
                                      </p:cBhvr>
                                      <p:to>
                                        <p:strVal val="visible"/>
                                      </p:to>
                                    </p:set>
                                    <p:animEffect transition="in" filter="wipe(up)">
                                      <p:cBhvr>
                                        <p:cTn dur="500" id="28"/>
                                        <p:tgtEl>
                                          <p:spTgt spid="1048918">
                                            <p:txEl>
                                              <p:charRg st="244" end="3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1">
  <p:cSld>
    <p:spTree>
      <p:nvGrpSpPr>
        <p:cNvPr id="276" name=""/>
        <p:cNvGrpSpPr/>
        <p:nvPr/>
      </p:nvGrpSpPr>
      <p:grpSpPr>
        <a:xfrm rot="0">
          <a:off x="0" y="0"/>
          <a:ext cx="0" cy="0"/>
          <a:chOff x="0" y="0"/>
          <a:chExt cx="0" cy="0"/>
        </a:xfrm>
      </p:grpSpPr>
      <p:sp>
        <p:nvSpPr>
          <p:cNvPr id="1048922" name="标题 225281"/>
          <p:cNvSpPr/>
          <p:nvPr>
            <p:ph type="title" sz="full" idx="0"/>
          </p:nvPr>
        </p:nvSpPr>
        <p:spPr>
          <a:xfrm rot="0">
            <a:off x="1150937" y="296862"/>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b="1" sz="2400" lang="en-US">
                <a:solidFill>
                  <a:schemeClr val="folHlink"/>
                </a:solidFill>
                <a:latin typeface="Times New Roman" pitchFamily="18" charset="0"/>
                <a:ea typeface="华文楷体" pitchFamily="2" charset="-122"/>
              </a:rPr>
              <a:t>1</a:t>
            </a:r>
            <a:r>
              <a:rPr altLang="zh-CN" b="1" sz="2400" lang="en-US">
                <a:solidFill>
                  <a:schemeClr val="folHlink"/>
                </a:solidFill>
                <a:latin typeface="Times New Roman" pitchFamily="18" charset="0"/>
                <a:ea typeface="华文楷体" pitchFamily="2" charset="-122"/>
              </a:rPr>
              <a:t>0</a:t>
            </a:r>
            <a:r>
              <a:rPr altLang="zh-CN" b="1" sz="2400" lang="en-US">
                <a:solidFill>
                  <a:schemeClr val="folHlink"/>
                </a:solidFill>
                <a:latin typeface="Times New Roman" pitchFamily="18" charset="0"/>
                <a:ea typeface="华文楷体" pitchFamily="2" charset="-122"/>
              </a:rPr>
              <a:t> </a:t>
            </a:r>
            <a:r>
              <a:rPr altLang="en-US" b="1" sz="2400" lang="zh-CN">
                <a:solidFill>
                  <a:schemeClr val="folHlink"/>
                </a:solidFill>
                <a:latin typeface="Times New Roman" pitchFamily="18" charset="0"/>
                <a:ea typeface="华文楷体" pitchFamily="2" charset="-122"/>
              </a:rPr>
              <a:t>字符串（</a:t>
            </a:r>
            <a:r>
              <a:rPr altLang="zh-CN" b="1" sz="2400" lang="en-US">
                <a:solidFill>
                  <a:schemeClr val="folHlink"/>
                </a:solidFill>
                <a:latin typeface="Times New Roman" pitchFamily="18" charset="0"/>
                <a:ea typeface="华文楷体" pitchFamily="2" charset="-122"/>
              </a:rPr>
              <a:t>string</a:t>
            </a:r>
            <a:r>
              <a:rPr altLang="en-US" b="1" sz="2400" lang="zh-CN">
                <a:solidFill>
                  <a:schemeClr val="folHlink"/>
                </a:solidFill>
                <a:latin typeface="Times New Roman" pitchFamily="18" charset="0"/>
                <a:ea typeface="华文楷体" pitchFamily="2" charset="-122"/>
              </a:rPr>
              <a:t>、</a:t>
            </a:r>
            <a:r>
              <a:rPr altLang="zh-CN" b="1" sz="2400" lang="en-US">
                <a:solidFill>
                  <a:schemeClr val="folHlink"/>
                </a:solidFill>
                <a:latin typeface="Times New Roman" pitchFamily="18" charset="0"/>
                <a:ea typeface="华文楷体" pitchFamily="2" charset="-122"/>
              </a:rPr>
              <a:t>array of characters</a:t>
            </a:r>
            <a:r>
              <a:rPr altLang="en-US" b="1" sz="2400" lang="zh-CN">
                <a:solidFill>
                  <a:schemeClr val="folHlink"/>
                </a:solidFill>
                <a:latin typeface="Times New Roman" pitchFamily="18" charset="0"/>
                <a:ea typeface="华文楷体" pitchFamily="2" charset="-122"/>
              </a:rPr>
              <a:t>）</a:t>
            </a:r>
          </a:p>
        </p:txBody>
      </p:sp>
      <p:sp>
        <p:nvSpPr>
          <p:cNvPr id="1048923" name="文本占位符 225282"/>
          <p:cNvSpPr/>
          <p:nvPr>
            <p:ph type="body" sz="full" idx="1"/>
          </p:nvPr>
        </p:nvSpPr>
        <p:spPr>
          <a:xfrm rot="0">
            <a:off x="1182687" y="1341437"/>
            <a:ext cx="7772400" cy="444341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90000"/>
              </a:lnSpc>
            </a:pPr>
            <a:r>
              <a:rPr altLang="en-US" b="1" sz="2400" lang="zh-CN">
                <a:latin typeface="Times New Roman" pitchFamily="18" charset="0"/>
                <a:ea typeface="华文楷体" pitchFamily="2" charset="-122"/>
              </a:rPr>
              <a:t>关于字符串</a:t>
            </a:r>
          </a:p>
          <a:p>
            <a:pPr eaLnBrk="1" hangingPunct="1" latinLnBrk="1" lvl="1">
              <a:lnSpc>
                <a:spcPct val="110000"/>
              </a:lnSpc>
              <a:spcBef>
                <a:spcPct val="50000"/>
              </a:spcBef>
            </a:pPr>
            <a:r>
              <a:rPr altLang="zh-TW" b="1" sz="2400" lang="en-US">
                <a:latin typeface="Times New Roman" pitchFamily="18" charset="0"/>
                <a:ea typeface="华文楷体" pitchFamily="2" charset="-122"/>
              </a:rPr>
              <a:t>MATLAB</a:t>
            </a:r>
            <a:r>
              <a:rPr altLang="en-US" b="1" sz="2400" lang="zh-CN">
                <a:latin typeface="Times New Roman" pitchFamily="18" charset="0"/>
                <a:ea typeface="华文楷体" pitchFamily="2" charset="-122"/>
              </a:rPr>
              <a:t>处理字符</a:t>
            </a:r>
            <a:r>
              <a:rPr altLang="zh-TW" b="1" sz="2400" lang="en-US">
                <a:latin typeface="Times New Roman" pitchFamily="18" charset="0"/>
                <a:ea typeface="华文楷体" pitchFamily="2" charset="-122"/>
              </a:rPr>
              <a:t>(Characters</a:t>
            </a:r>
            <a:r>
              <a:rPr altLang="zh-CN" b="1" sz="2400" lang="en-US">
                <a:latin typeface="Times New Roman" pitchFamily="18" charset="0"/>
                <a:ea typeface="华文楷体" pitchFamily="2" charset="-122"/>
              </a:rPr>
              <a:t>)</a:t>
            </a:r>
            <a:r>
              <a:rPr altLang="en-US" b="1" sz="2400" lang="zh-CN">
                <a:latin typeface="Times New Roman" pitchFamily="18" charset="0"/>
                <a:ea typeface="华文楷体" pitchFamily="2" charset="-122"/>
              </a:rPr>
              <a:t>与字符串</a:t>
            </a:r>
            <a:r>
              <a:rPr altLang="zh-TW" b="1" sz="2400" lang="en-US">
                <a:latin typeface="Times New Roman" pitchFamily="18" charset="0"/>
                <a:ea typeface="华文楷体" pitchFamily="2" charset="-122"/>
              </a:rPr>
              <a:t>(Strings</a:t>
            </a:r>
            <a:r>
              <a:rPr altLang="en-US" b="1" sz="2400" lang="zh-TW">
                <a:latin typeface="Times New Roman" pitchFamily="18" charset="0"/>
                <a:ea typeface="华文楷体" pitchFamily="2" charset="-122"/>
              </a:rPr>
              <a:t>)的</a:t>
            </a:r>
            <a:r>
              <a:rPr altLang="en-US" b="1" sz="2400" lang="zh-CN">
                <a:latin typeface="Times New Roman" pitchFamily="18" charset="0"/>
                <a:ea typeface="华文楷体" pitchFamily="2" charset="-122"/>
              </a:rPr>
              <a:t>相关指令</a:t>
            </a:r>
            <a:r>
              <a:rPr altLang="en-US" b="1" sz="2400" lang="zh-TW">
                <a:latin typeface="Times New Roman" pitchFamily="18" charset="0"/>
                <a:ea typeface="华文楷体" pitchFamily="2" charset="-122"/>
              </a:rPr>
              <a:t>大部分都放在下列目</a:t>
            </a:r>
            <a:r>
              <a:rPr altLang="en-US" b="1" sz="2400" lang="zh-CN">
                <a:latin typeface="Times New Roman" pitchFamily="18" charset="0"/>
                <a:ea typeface="华文楷体" pitchFamily="2" charset="-122"/>
              </a:rPr>
              <a:t>录</a:t>
            </a:r>
            <a:r>
              <a:rPr altLang="en-US" b="1" sz="2400" lang="zh-TW">
                <a:latin typeface="Times New Roman" pitchFamily="18" charset="0"/>
                <a:ea typeface="华文楷体" pitchFamily="2" charset="-122"/>
              </a:rPr>
              <a:t>之中：</a:t>
            </a:r>
          </a:p>
          <a:p>
            <a:pPr eaLnBrk="1" hangingPunct="1" latinLnBrk="1" lvl="1">
              <a:lnSpc>
                <a:spcPct val="110000"/>
              </a:lnSpc>
              <a:spcBef>
                <a:spcPct val="50000"/>
              </a:spcBef>
              <a:buNone/>
            </a:pPr>
            <a:r>
              <a:rPr altLang="en-US" b="1" sz="2400" lang="zh-CN">
                <a:latin typeface="Times New Roman" pitchFamily="18" charset="0"/>
                <a:ea typeface="华文楷体" pitchFamily="2" charset="-122"/>
              </a:rPr>
              <a:t>    </a:t>
            </a:r>
            <a:r>
              <a:rPr altLang="zh-TW" b="1" sz="2400" lang="en-US">
                <a:solidFill>
                  <a:schemeClr val="hlink"/>
                </a:solidFill>
                <a:latin typeface="Times New Roman" pitchFamily="18" charset="0"/>
                <a:ea typeface="华文楷体" pitchFamily="2" charset="-122"/>
              </a:rPr>
              <a:t>{MATLAB</a:t>
            </a:r>
            <a:r>
              <a:rPr altLang="en-US" b="1" sz="2400" lang="zh-CN">
                <a:solidFill>
                  <a:schemeClr val="hlink"/>
                </a:solidFill>
                <a:latin typeface="Times New Roman" pitchFamily="18" charset="0"/>
                <a:ea typeface="华文楷体" pitchFamily="2" charset="-122"/>
              </a:rPr>
              <a:t>根目录</a:t>
            </a:r>
            <a:r>
              <a:rPr altLang="zh-TW" b="1" sz="2400" lang="en-US">
                <a:solidFill>
                  <a:schemeClr val="hlink"/>
                </a:solidFill>
                <a:latin typeface="Times New Roman" pitchFamily="18" charset="0"/>
                <a:ea typeface="华文楷体" pitchFamily="2" charset="-122"/>
              </a:rPr>
              <a:t>}\toolbox\matlab\strfun</a:t>
            </a:r>
          </a:p>
          <a:p>
            <a:pPr eaLnBrk="1" hangingPunct="1" latinLnBrk="1" lvl="1">
              <a:lnSpc>
                <a:spcPct val="110000"/>
              </a:lnSpc>
              <a:spcBef>
                <a:spcPct val="50000"/>
              </a:spcBef>
            </a:pPr>
            <a:r>
              <a:rPr altLang="en-US" b="1" sz="2400" lang="zh-TW">
                <a:latin typeface="Times New Roman" pitchFamily="18" charset="0"/>
                <a:ea typeface="华文楷体" pitchFamily="2" charset="-122"/>
              </a:rPr>
              <a:t>其中的「</a:t>
            </a:r>
            <a:r>
              <a:rPr altLang="zh-TW" b="1" sz="2400" lang="en-US">
                <a:latin typeface="Times New Roman" pitchFamily="18" charset="0"/>
                <a:ea typeface="华文楷体" pitchFamily="2" charset="-122"/>
              </a:rPr>
              <a:t>strfun</a:t>
            </a:r>
            <a:r>
              <a:rPr altLang="en-US" b="1" sz="2400" lang="zh-TW">
                <a:latin typeface="Times New Roman" pitchFamily="18" charset="0"/>
                <a:ea typeface="华文楷体" pitchFamily="2" charset="-122"/>
              </a:rPr>
              <a:t>」就是代表「</a:t>
            </a:r>
            <a:r>
              <a:rPr altLang="zh-TW" b="1" sz="2400" lang="en-US">
                <a:latin typeface="Times New Roman" pitchFamily="18" charset="0"/>
                <a:ea typeface="华文楷体" pitchFamily="2" charset="-122"/>
              </a:rPr>
              <a:t>String Functions</a:t>
            </a:r>
            <a:r>
              <a:rPr altLang="en-US" b="1" sz="2400" lang="zh-TW">
                <a:latin typeface="Times New Roman" pitchFamily="18" charset="0"/>
                <a:ea typeface="华文楷体" pitchFamily="2" charset="-122"/>
              </a:rPr>
              <a:t>」。若要</a:t>
            </a:r>
            <a:r>
              <a:rPr altLang="en-US" b="1" sz="2400" lang="zh-CN">
                <a:latin typeface="Times New Roman" pitchFamily="18" charset="0"/>
                <a:ea typeface="华文楷体" pitchFamily="2" charset="-122"/>
              </a:rPr>
              <a:t>查询与字符</a:t>
            </a:r>
            <a:r>
              <a:rPr altLang="en-US" b="1" sz="2400" lang="zh-TW">
                <a:latin typeface="Times New Roman" pitchFamily="18" charset="0"/>
                <a:ea typeface="华文楷体" pitchFamily="2" charset="-122"/>
              </a:rPr>
              <a:t>和</a:t>
            </a:r>
            <a:r>
              <a:rPr altLang="en-US" b="1" sz="2400" lang="zh-CN">
                <a:latin typeface="Times New Roman" pitchFamily="18" charset="0"/>
                <a:ea typeface="华文楷体" pitchFamily="2" charset="-122"/>
              </a:rPr>
              <a:t>字符串相关</a:t>
            </a:r>
            <a:r>
              <a:rPr altLang="en-US" b="1" sz="2400" lang="zh-TW">
                <a:latin typeface="Times New Roman" pitchFamily="18" charset="0"/>
                <a:ea typeface="华文楷体" pitchFamily="2" charset="-122"/>
              </a:rPr>
              <a:t>的</a:t>
            </a:r>
            <a:r>
              <a:rPr altLang="en-US" b="1" sz="2400" lang="zh-CN">
                <a:latin typeface="Times New Roman" pitchFamily="18" charset="0"/>
                <a:ea typeface="华文楷体" pitchFamily="2" charset="-122"/>
              </a:rPr>
              <a:t>指令</a:t>
            </a:r>
            <a:r>
              <a:rPr altLang="en-US" b="1" sz="2400" lang="zh-TW">
                <a:latin typeface="Times New Roman" pitchFamily="18" charset="0"/>
                <a:ea typeface="华文楷体" pitchFamily="2" charset="-122"/>
              </a:rPr>
              <a:t>，可在 </a:t>
            </a:r>
            <a:r>
              <a:rPr altLang="zh-TW" b="1" sz="2400" lang="en-US">
                <a:latin typeface="Times New Roman" pitchFamily="18" charset="0"/>
                <a:ea typeface="华文楷体" pitchFamily="2" charset="-122"/>
              </a:rPr>
              <a:t>MATLAB </a:t>
            </a:r>
            <a:r>
              <a:rPr altLang="en-US" b="1" sz="2400" lang="zh-TW">
                <a:latin typeface="Times New Roman" pitchFamily="18" charset="0"/>
                <a:ea typeface="华文楷体" pitchFamily="2" charset="-122"/>
              </a:rPr>
              <a:t>下</a:t>
            </a:r>
            <a:r>
              <a:rPr altLang="en-US" b="1" sz="2400" lang="zh-CN">
                <a:latin typeface="Times New Roman" pitchFamily="18" charset="0"/>
                <a:ea typeface="华文楷体" pitchFamily="2" charset="-122"/>
              </a:rPr>
              <a:t>输</a:t>
            </a:r>
            <a:r>
              <a:rPr altLang="en-US" b="1" sz="2400" lang="zh-TW">
                <a:latin typeface="Times New Roman" pitchFamily="18" charset="0"/>
                <a:ea typeface="华文楷体" pitchFamily="2" charset="-122"/>
              </a:rPr>
              <a:t>入：</a:t>
            </a:r>
          </a:p>
          <a:p>
            <a:pPr eaLnBrk="1" hangingPunct="1" latinLnBrk="1" lvl="1">
              <a:lnSpc>
                <a:spcPct val="110000"/>
              </a:lnSpc>
              <a:spcBef>
                <a:spcPct val="50000"/>
              </a:spcBef>
              <a:buNone/>
            </a:pPr>
            <a:r>
              <a:rPr altLang="en-US" b="1" sz="2400" lang="zh-CN">
                <a:latin typeface="Times New Roman" pitchFamily="18" charset="0"/>
                <a:ea typeface="华文楷体" pitchFamily="2" charset="-122"/>
              </a:rPr>
              <a:t>    </a:t>
            </a:r>
            <a:r>
              <a:rPr altLang="zh-TW" b="1" sz="2400" lang="en-US">
                <a:solidFill>
                  <a:schemeClr val="hlink"/>
                </a:solidFill>
                <a:latin typeface="Times New Roman" pitchFamily="18" charset="0"/>
                <a:ea typeface="华文楷体" pitchFamily="2" charset="-122"/>
              </a:rPr>
              <a:t>help strfun</a:t>
            </a:r>
          </a:p>
        </p:txBody>
      </p:sp>
      <p:sp>
        <p:nvSpPr>
          <p:cNvPr id="1048924"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2400" lang="zh-CN">
                <a:solidFill>
                  <a:schemeClr val="accent2"/>
                </a:solidFill>
                <a:ea typeface="宋体" pitchFamily="2" charset="-122"/>
              </a:rPr>
              <a:t> </a:t>
            </a:r>
            <a:fld id="{566ABCEB-ACFC-4714-9973-3DA970169C29}" type="datetime1">
              <a:rPr altLang="en-US" sz="2400" lang="zh-CN">
                <a:solidFill>
                  <a:srgbClr val="45516B"/>
                </a:solidFill>
                <a:ea typeface="宋体" pitchFamily="2" charset="-122"/>
              </a:rPr>
              <a:pPr eaLnBrk="1" hangingPunct="1" latinLnBrk="1" lvl="0">
                <a:spcBef>
                  <a:spcPct val="20000"/>
                </a:spcBef>
                <a:buNone/>
              </a:pPr>
              <a:t>2021/9/8</a:t>
            </a:fld>
            <a:endParaRPr altLang="en-US" sz="2400" lang="zh-CN">
              <a:solidFill>
                <a:srgbClr val="45516B"/>
              </a:solidFill>
              <a:ea typeface="宋体" pitchFamily="2" charset="-122"/>
            </a:endParaRPr>
          </a:p>
        </p:txBody>
      </p:sp>
      <p:sp>
        <p:nvSpPr>
          <p:cNvPr id="104892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2400" lang="zh-CN">
                <a:solidFill>
                  <a:srgbClr val="45516B"/>
                </a:solidFill>
                <a:latin typeface="Arial" pitchFamily="34" charset="0"/>
              </a:rPr>
              <a:pPr algn="r" eaLnBrk="1" hangingPunct="1" indent="0" latinLnBrk="1" lvl="0" marL="0">
                <a:buFont typeface="Arial" pitchFamily="34" charset="0"/>
                <a:buNone/>
              </a:pPr>
              <a:t>49</a:t>
            </a:fld>
            <a:r>
              <a:rPr altLang="zh-CN" sz="2400" lang="en-US">
                <a:solidFill>
                  <a:schemeClr val="accent2"/>
                </a:solid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224" name=""/>
        <p:cNvGrpSpPr/>
        <p:nvPr/>
      </p:nvGrpSpPr>
      <p:grpSpPr>
        <a:xfrm rot="0">
          <a:off x="0" y="0"/>
          <a:ext cx="0" cy="0"/>
          <a:chOff x="0" y="0"/>
          <a:chExt cx="0" cy="0"/>
        </a:xfrm>
      </p:grpSpPr>
      <p:sp>
        <p:nvSpPr>
          <p:cNvPr id="1048650" name="标题 60417"/>
          <p:cNvSpPr/>
          <p:nvPr>
            <p:ph type="title" sz="full" idx="0"/>
          </p:nvPr>
        </p:nvSpPr>
        <p:spPr>
          <a:xfrm rot="0">
            <a:off x="1187450"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838200" latinLnBrk="1" lvl="0" marL="838200"/>
            <a:r>
              <a:rPr altLang="zh-CN" b="1" sz="3600" lang="en-US">
                <a:solidFill>
                  <a:srgbClr val="4D009A"/>
                </a:solidFill>
                <a:latin typeface="华文楷体" pitchFamily="2" charset="-122"/>
                <a:ea typeface="华文楷体" pitchFamily="2" charset="-122"/>
              </a:rPr>
              <a:t>2.2 </a:t>
            </a:r>
            <a:r>
              <a:rPr altLang="en-US" b="1" sz="3600" lang="zh-CN">
                <a:solidFill>
                  <a:srgbClr val="4D009A"/>
                </a:solidFill>
                <a:latin typeface="华文楷体" pitchFamily="2" charset="-122"/>
                <a:ea typeface="华文楷体" pitchFamily="2" charset="-122"/>
              </a:rPr>
              <a:t>命令窗口的使用</a:t>
            </a:r>
          </a:p>
        </p:txBody>
      </p:sp>
      <p:sp>
        <p:nvSpPr>
          <p:cNvPr id="1048651" name="文本占位符 60418"/>
          <p:cNvSpPr/>
          <p:nvPr>
            <p:ph type="body" sz="half" idx="1"/>
          </p:nvPr>
        </p:nvSpPr>
        <p:spPr>
          <a:xfrm rot="0">
            <a:off x="1182687" y="1341437"/>
            <a:ext cx="7421562" cy="4791075"/>
          </a:xfrm>
          <a:prstGeom prst="rect"/>
          <a:noFill/>
          <a:ln>
            <a:noFill/>
          </a:ln>
        </p:spPr>
        <p:txBody>
          <a:bodyPr anchor="t" bIns="45720" lIns="91440" rIns="91440" tIns="45720" vert="horz"/>
          <a:lstStyle>
            <a:lvl1pPr indent="-609600" marL="609600">
              <a:lnSpc>
                <a:spcPct val="100000"/>
              </a:lnSpc>
              <a:spcBef>
                <a:spcPct val="20000"/>
              </a:spcBef>
              <a:spcAft>
                <a:spcPct val="0"/>
              </a:spcAft>
              <a:buClr>
                <a:srgbClr val="4D009A"/>
              </a:buClr>
              <a:buFont typeface="Wingdings" pitchFamily="2" charset="2"/>
              <a:buChar char="n"/>
              <a:defRPr sz="2800">
                <a:solidFill>
                  <a:schemeClr val="dk1"/>
                </a:solidFill>
              </a:defRPr>
            </a:lvl1pPr>
            <a:lvl2pPr indent="-533400" marL="990600">
              <a:lnSpc>
                <a:spcPct val="100000"/>
              </a:lnSpc>
              <a:spcBef>
                <a:spcPct val="20000"/>
              </a:spcBef>
              <a:spcAft>
                <a:spcPct val="0"/>
              </a:spcAft>
              <a:buClr>
                <a:srgbClr val="0000FF"/>
              </a:buClr>
              <a:buFont typeface="Wingdings" pitchFamily="2" charset="2"/>
              <a:buChar char="n"/>
              <a:defRPr sz="2400">
                <a:solidFill>
                  <a:schemeClr val="dk1"/>
                </a:solidFill>
              </a:defRPr>
            </a:lvl2pPr>
            <a:lvl3pPr indent="-457200" marL="1371600">
              <a:lnSpc>
                <a:spcPct val="100000"/>
              </a:lnSpc>
              <a:spcBef>
                <a:spcPct val="20000"/>
              </a:spcBef>
              <a:spcAft>
                <a:spcPct val="0"/>
              </a:spcAft>
              <a:buClr>
                <a:schemeClr val="folHlink"/>
              </a:buClr>
              <a:buFont typeface="Wingdings" pitchFamily="2" charset="2"/>
              <a:buChar char="Ø"/>
              <a:defRPr sz="2000">
                <a:solidFill>
                  <a:schemeClr val="dk1"/>
                </a:solidFill>
              </a:defRPr>
            </a:lvl3pPr>
            <a:lvl4pPr indent="-381000" marL="1752600">
              <a:lnSpc>
                <a:spcPct val="100000"/>
              </a:lnSpc>
              <a:spcBef>
                <a:spcPct val="20000"/>
              </a:spcBef>
              <a:spcAft>
                <a:spcPct val="0"/>
              </a:spcAft>
              <a:buClr>
                <a:schemeClr val="accent2"/>
              </a:buClr>
              <a:buFont typeface="Wingdings" pitchFamily="2" charset="2"/>
              <a:buChar char="Ø"/>
              <a:defRPr sz="1800">
                <a:solidFill>
                  <a:schemeClr val="dk1"/>
                </a:solidFill>
              </a:defRPr>
            </a:lvl4pPr>
            <a:lvl5pPr indent="-381000" marL="2209800">
              <a:lnSpc>
                <a:spcPct val="100000"/>
              </a:lnSpc>
              <a:spcBef>
                <a:spcPct val="20000"/>
              </a:spcBef>
              <a:spcAft>
                <a:spcPct val="0"/>
              </a:spcAft>
              <a:buClr>
                <a:schemeClr val="accent1"/>
              </a:buClr>
              <a:buFont typeface="Wingdings" pitchFamily="2" charset="2"/>
              <a:buChar char="Ø"/>
              <a:defRPr sz="1800">
                <a:solidFill>
                  <a:schemeClr val="dk1"/>
                </a:solidFill>
              </a:defRPr>
            </a:lvl5pPr>
          </a:lstStyle>
          <a:p>
            <a:pPr eaLnBrk="1" hangingPunct="1" latinLnBrk="1" lvl="0">
              <a:lnSpc>
                <a:spcPct val="90000"/>
              </a:lnSpc>
              <a:buFont typeface="Wingdings" pitchFamily="2" charset="2"/>
              <a:buChar char="±"/>
            </a:pPr>
            <a:r>
              <a:rPr altLang="en-US" b="1" sz="2200" lang="zh-CN">
                <a:solidFill>
                  <a:srgbClr val="0000FF"/>
                </a:solidFill>
                <a:latin typeface="华文楷体" pitchFamily="2" charset="-122"/>
                <a:ea typeface="华文楷体" pitchFamily="2" charset="-122"/>
              </a:rPr>
              <a:t>激活命令窗口。</a:t>
            </a:r>
          </a:p>
          <a:p>
            <a:pPr eaLnBrk="1" hangingPunct="1" latinLnBrk="1" lvl="0">
              <a:lnSpc>
                <a:spcPct val="90000"/>
              </a:lnSpc>
              <a:buFont typeface="Wingdings" pitchFamily="2" charset="2"/>
              <a:buChar char="±"/>
            </a:pPr>
            <a:r>
              <a:rPr altLang="en-US" b="1" sz="2200" lang="zh-CN">
                <a:solidFill>
                  <a:srgbClr val="0000FF"/>
                </a:solidFill>
                <a:latin typeface="华文楷体" pitchFamily="2" charset="-122"/>
                <a:ea typeface="华文楷体" pitchFamily="2" charset="-122"/>
              </a:rPr>
              <a:t>“</a:t>
            </a:r>
            <a:r>
              <a:rPr altLang="zh-CN" b="1" sz="2200" lang="en-US">
                <a:solidFill>
                  <a:srgbClr val="0000FF"/>
                </a:solidFill>
                <a:latin typeface="华文楷体" pitchFamily="2" charset="-122"/>
                <a:ea typeface="华文楷体" pitchFamily="2" charset="-122"/>
              </a:rPr>
              <a:t>&gt;&gt;” </a:t>
            </a:r>
            <a:r>
              <a:rPr altLang="en-US" b="1" sz="2200" lang="zh-CN">
                <a:solidFill>
                  <a:srgbClr val="0000FF"/>
                </a:solidFill>
                <a:latin typeface="华文楷体" pitchFamily="2" charset="-122"/>
                <a:ea typeface="华文楷体" pitchFamily="2" charset="-122"/>
              </a:rPr>
              <a:t>与闪烁的光标一起表明系统就绪，等待输入。</a:t>
            </a:r>
          </a:p>
          <a:p>
            <a:pPr eaLnBrk="1" hangingPunct="1" latinLnBrk="1" lvl="0">
              <a:lnSpc>
                <a:spcPct val="90000"/>
              </a:lnSpc>
              <a:buFont typeface="Wingdings" pitchFamily="2" charset="2"/>
              <a:buChar char="±"/>
            </a:pPr>
            <a:r>
              <a:rPr altLang="en-US" b="1" sz="2200" lang="zh-CN">
                <a:solidFill>
                  <a:srgbClr val="0000FF"/>
                </a:solidFill>
                <a:latin typeface="华文楷体" pitchFamily="2" charset="-122"/>
                <a:ea typeface="华文楷体" pitchFamily="2" charset="-122"/>
              </a:rPr>
              <a:t>命令窗口脱离</a:t>
            </a:r>
            <a:r>
              <a:rPr altLang="zh-CN" b="1" sz="2200" lang="en-US">
                <a:solidFill>
                  <a:srgbClr val="0000FF"/>
                </a:solidFill>
                <a:latin typeface="华文楷体" pitchFamily="2" charset="-122"/>
                <a:ea typeface="华文楷体" pitchFamily="2" charset="-122"/>
              </a:rPr>
              <a:t>MATLAB</a:t>
            </a:r>
            <a:r>
              <a:rPr altLang="en-US" b="1" sz="2200" lang="zh-CN">
                <a:solidFill>
                  <a:srgbClr val="0000FF"/>
                </a:solidFill>
                <a:latin typeface="华文楷体" pitchFamily="2" charset="-122"/>
                <a:ea typeface="华文楷体" pitchFamily="2" charset="-122"/>
              </a:rPr>
              <a:t>桌面。 </a:t>
            </a:r>
          </a:p>
          <a:p>
            <a:pPr eaLnBrk="1" hangingPunct="1" latinLnBrk="1" lvl="0">
              <a:lnSpc>
                <a:spcPct val="90000"/>
              </a:lnSpc>
            </a:pPr>
            <a:r>
              <a:rPr altLang="en-US" b="1" sz="2600" lang="zh-CN">
                <a:solidFill>
                  <a:srgbClr val="4D009A"/>
                </a:solidFill>
                <a:ea typeface="华文楷体" pitchFamily="2" charset="-122"/>
              </a:rPr>
              <a:t>简单计算</a:t>
            </a:r>
          </a:p>
          <a:p>
            <a:pPr eaLnBrk="1" hangingPunct="1" latinLnBrk="1" lvl="0">
              <a:lnSpc>
                <a:spcPct val="90000"/>
              </a:lnSpc>
              <a:buNone/>
            </a:pPr>
            <a:r>
              <a:rPr altLang="zh-CN" b="1" sz="2200" lang="en-US">
                <a:solidFill>
                  <a:srgbClr val="4D009A"/>
                </a:solidFill>
                <a:latin typeface="华文楷体" pitchFamily="2" charset="-122"/>
                <a:ea typeface="华文楷体" pitchFamily="2" charset="-122"/>
              </a:rPr>
              <a:t>【例2.2-1</a:t>
            </a:r>
            <a:r>
              <a:rPr altLang="en-US" b="1" sz="2200" lang="zh-CN">
                <a:solidFill>
                  <a:srgbClr val="4D009A"/>
                </a:solidFill>
                <a:latin typeface="华文楷体" pitchFamily="2" charset="-122"/>
                <a:ea typeface="华文楷体" pitchFamily="2" charset="-122"/>
              </a:rPr>
              <a:t>】计算</a:t>
            </a:r>
          </a:p>
          <a:p>
            <a:pPr eaLnBrk="1" hangingPunct="1" latinLnBrk="1" lvl="0">
              <a:lnSpc>
                <a:spcPct val="90000"/>
              </a:lnSpc>
              <a:buNone/>
            </a:pPr>
            <a:r>
              <a:rPr altLang="en-US" b="1" sz="2200" lang="zh-CN">
                <a:solidFill>
                  <a:srgbClr val="4D009A"/>
                </a:solidFill>
                <a:latin typeface="华文楷体" pitchFamily="2" charset="-122"/>
                <a:ea typeface="华文楷体" pitchFamily="2" charset="-122"/>
              </a:rPr>
              <a:t>（</a:t>
            </a:r>
            <a:r>
              <a:rPr altLang="zh-CN" b="1" sz="2200" lang="en-US">
                <a:solidFill>
                  <a:srgbClr val="4D009A"/>
                </a:solidFill>
                <a:latin typeface="华文楷体" pitchFamily="2" charset="-122"/>
                <a:ea typeface="华文楷体" pitchFamily="2" charset="-122"/>
              </a:rPr>
              <a:t>1</a:t>
            </a:r>
            <a:r>
              <a:rPr altLang="en-US" b="1" sz="2200" lang="zh-CN">
                <a:solidFill>
                  <a:srgbClr val="4D009A"/>
                </a:solidFill>
                <a:latin typeface="华文楷体" pitchFamily="2" charset="-122"/>
                <a:ea typeface="华文楷体" pitchFamily="2" charset="-122"/>
              </a:rPr>
              <a:t>）在</a:t>
            </a:r>
            <a:r>
              <a:rPr altLang="zh-CN" b="1" sz="2200" lang="en-US">
                <a:solidFill>
                  <a:srgbClr val="4D009A"/>
                </a:solidFill>
                <a:latin typeface="华文楷体" pitchFamily="2" charset="-122"/>
                <a:ea typeface="华文楷体" pitchFamily="2" charset="-122"/>
              </a:rPr>
              <a:t>MATLAB</a:t>
            </a:r>
            <a:r>
              <a:rPr altLang="en-US" b="1" sz="2200" lang="zh-CN">
                <a:solidFill>
                  <a:srgbClr val="4D009A"/>
                </a:solidFill>
                <a:latin typeface="华文楷体" pitchFamily="2" charset="-122"/>
                <a:ea typeface="华文楷体" pitchFamily="2" charset="-122"/>
              </a:rPr>
              <a:t>命令窗口输入</a:t>
            </a:r>
          </a:p>
          <a:p>
            <a:pPr eaLnBrk="1" hangingPunct="1" latinLnBrk="1" lvl="0">
              <a:lnSpc>
                <a:spcPct val="90000"/>
              </a:lnSpc>
              <a:buNone/>
            </a:pPr>
            <a:r>
              <a:rPr altLang="en-US" b="1" sz="2200" lang="zh-CN">
                <a:solidFill>
                  <a:srgbClr val="4D009A"/>
                </a:solidFill>
                <a:latin typeface="华文楷体" pitchFamily="2" charset="-122"/>
                <a:ea typeface="华文楷体" pitchFamily="2" charset="-122"/>
              </a:rPr>
              <a:t>     以下内容：</a:t>
            </a:r>
          </a:p>
          <a:p>
            <a:pPr eaLnBrk="1" hangingPunct="1" latinLnBrk="1" lvl="0">
              <a:lnSpc>
                <a:spcPct val="90000"/>
              </a:lnSpc>
              <a:buNone/>
            </a:pPr>
            <a:r>
              <a:rPr altLang="zh-CN" b="1" sz="2200" lang="en-US">
                <a:solidFill>
                  <a:srgbClr val="4D009A"/>
                </a:solidFill>
                <a:latin typeface="华文楷体" pitchFamily="2" charset="-122"/>
                <a:ea typeface="华文楷体" pitchFamily="2" charset="-122"/>
              </a:rPr>
              <a:t>&gt;&gt;(12+2</a:t>
            </a:r>
            <a:r>
              <a:rPr altLang="zh-CN" b="1" sz="2200" lang="en-US">
                <a:solidFill>
                  <a:srgbClr val="4D009A"/>
                </a:solidFill>
                <a:latin typeface="华文楷体" pitchFamily="2" charset="-122"/>
                <a:ea typeface="华文楷体" pitchFamily="2" charset="-122"/>
              </a:rPr>
              <a:t>*(7-4))/3^2</a:t>
            </a:r>
          </a:p>
          <a:p>
            <a:pPr eaLnBrk="1" hangingPunct="1" latinLnBrk="1" lvl="0">
              <a:lnSpc>
                <a:spcPct val="90000"/>
              </a:lnSpc>
              <a:buNone/>
            </a:pPr>
            <a:r>
              <a:rPr altLang="en-US" b="1" sz="2200" lang="zh-CN">
                <a:solidFill>
                  <a:srgbClr val="4D009A"/>
                </a:solidFill>
                <a:latin typeface="华文楷体" pitchFamily="2" charset="-122"/>
                <a:ea typeface="华文楷体" pitchFamily="2" charset="-122"/>
              </a:rPr>
              <a:t>（</a:t>
            </a:r>
            <a:r>
              <a:rPr altLang="zh-CN" b="1" sz="2200" lang="en-US">
                <a:solidFill>
                  <a:srgbClr val="4D009A"/>
                </a:solidFill>
                <a:latin typeface="华文楷体" pitchFamily="2" charset="-122"/>
                <a:ea typeface="华文楷体" pitchFamily="2" charset="-122"/>
              </a:rPr>
              <a:t>2</a:t>
            </a:r>
            <a:r>
              <a:rPr altLang="en-US" b="1" sz="2200" lang="zh-CN">
                <a:solidFill>
                  <a:srgbClr val="4D009A"/>
                </a:solidFill>
                <a:latin typeface="华文楷体" pitchFamily="2" charset="-122"/>
                <a:ea typeface="华文楷体" pitchFamily="2" charset="-122"/>
              </a:rPr>
              <a:t>）按【</a:t>
            </a:r>
            <a:r>
              <a:rPr altLang="zh-CN" b="1" sz="2200" lang="en-US">
                <a:solidFill>
                  <a:srgbClr val="4D009A"/>
                </a:solidFill>
                <a:latin typeface="华文楷体" pitchFamily="2" charset="-122"/>
                <a:ea typeface="华文楷体" pitchFamily="2" charset="-122"/>
              </a:rPr>
              <a:t>Enter</a:t>
            </a:r>
            <a:r>
              <a:rPr altLang="en-US" b="1" sz="2200" lang="zh-CN">
                <a:solidFill>
                  <a:srgbClr val="4D009A"/>
                </a:solidFill>
                <a:latin typeface="华文楷体" pitchFamily="2" charset="-122"/>
                <a:ea typeface="华文楷体" pitchFamily="2" charset="-122"/>
              </a:rPr>
              <a:t>】键，指令执行。</a:t>
            </a:r>
          </a:p>
          <a:p>
            <a:pPr eaLnBrk="1" hangingPunct="1" latinLnBrk="1" lvl="0">
              <a:lnSpc>
                <a:spcPct val="90000"/>
              </a:lnSpc>
              <a:buNone/>
            </a:pPr>
            <a:r>
              <a:rPr altLang="en-US" b="1" sz="2200" lang="zh-CN">
                <a:solidFill>
                  <a:srgbClr val="4D009A"/>
                </a:solidFill>
                <a:latin typeface="华文楷体" pitchFamily="2" charset="-122"/>
                <a:ea typeface="华文楷体" pitchFamily="2" charset="-122"/>
              </a:rPr>
              <a:t>（</a:t>
            </a:r>
            <a:r>
              <a:rPr altLang="zh-CN" b="1" sz="2200" lang="en-US">
                <a:solidFill>
                  <a:srgbClr val="4D009A"/>
                </a:solidFill>
                <a:latin typeface="华文楷体" pitchFamily="2" charset="-122"/>
                <a:ea typeface="华文楷体" pitchFamily="2" charset="-122"/>
              </a:rPr>
              <a:t>3</a:t>
            </a:r>
            <a:r>
              <a:rPr altLang="en-US" b="1" sz="2200" lang="zh-CN">
                <a:solidFill>
                  <a:srgbClr val="4D009A"/>
                </a:solidFill>
                <a:latin typeface="华文楷体" pitchFamily="2" charset="-122"/>
                <a:ea typeface="华文楷体" pitchFamily="2" charset="-122"/>
              </a:rPr>
              <a:t>）返回的计算结果：</a:t>
            </a:r>
          </a:p>
          <a:p>
            <a:pPr eaLnBrk="1" hangingPunct="1" latinLnBrk="1" lvl="0">
              <a:lnSpc>
                <a:spcPct val="90000"/>
              </a:lnSpc>
              <a:buNone/>
            </a:pPr>
            <a:r>
              <a:rPr altLang="zh-CN" sz="2200" lang="en-US">
                <a:solidFill>
                  <a:srgbClr val="003300"/>
                </a:solidFill>
                <a:latin typeface="楷体_GB2312" pitchFamily="0" charset="1"/>
                <a:ea typeface="楷体_GB2312" pitchFamily="0" charset="1"/>
              </a:rPr>
              <a:t>ans=</a:t>
            </a:r>
          </a:p>
          <a:p>
            <a:pPr eaLnBrk="1" hangingPunct="1" latinLnBrk="1" lvl="0">
              <a:lnSpc>
                <a:spcPct val="90000"/>
              </a:lnSpc>
              <a:buNone/>
            </a:pPr>
            <a:r>
              <a:rPr altLang="zh-CN" sz="2200" lang="en-US">
                <a:solidFill>
                  <a:srgbClr val="003300"/>
                </a:solidFill>
                <a:latin typeface="楷体_GB2312" pitchFamily="0" charset="1"/>
                <a:ea typeface="楷体_GB2312" pitchFamily="0" charset="1"/>
              </a:rPr>
              <a:t>    2</a:t>
            </a:r>
            <a:r>
              <a:rPr altLang="zh-CN" sz="2000" lang="en-US">
                <a:solidFill>
                  <a:srgbClr val="4D009A"/>
                </a:solidFill>
                <a:latin typeface="楷体_GB2312" pitchFamily="0" charset="1"/>
                <a:ea typeface="楷体_GB2312" pitchFamily="0" charset="1"/>
              </a:rPr>
              <a:t>  </a:t>
            </a:r>
          </a:p>
        </p:txBody>
      </p:sp>
      <p:graphicFrame>
        <p:nvGraphicFramePr>
          <p:cNvPr id="4194304" name=""/>
          <p:cNvGraphicFramePr>
            <a:graphicFrameLocks/>
          </p:cNvGraphicFramePr>
          <p:nvPr/>
        </p:nvGraphicFramePr>
        <p:xfrm rot="0">
          <a:off x="3348037" y="2852737"/>
          <a:ext cx="2087562" cy="427037"/>
        </p:xfrm>
        <a:graphic>
          <a:graphicData uri="http://schemas.openxmlformats.org/presentationml/2006/ole">
            <mc:AlternateContent xmlns:mc="http://schemas.openxmlformats.org/markup-compatibility/2006">
              <mc:Choice xmlns:v="urn:schemas-microsoft-com:vml" Requires="v">
                <p:oleObj r:id="rId1" spid="" imgH="427037" imgW="2087562" showAsIcon="0" progId="Equation.DSMT4">
                  <p:embed followColorScheme="full"/>
                  <p:pic>
                    <p:nvPicPr>
                      <p:cNvPr id="2097154" name="内容占位符 60420"/>
                      <p:cNvPicPr>
                        <a:picLocks/>
                      </p:cNvPicPr>
                      <p:nvPr>
                        <p:ph sz="half" idx="2"/>
                      </p:nvPr>
                    </p:nvPicPr>
                    <p:blipFill>
                      <a:blip xmlns:r="http://schemas.openxmlformats.org/officeDocument/2006/relationships" r:embed="rId2"/>
                      <a:srcRect l="0" t="0" r="0" b="0"/>
                      <a:stretch>
                        <a:fillRect/>
                      </a:stretch>
                    </p:blipFill>
                    <p:spPr bwMode="auto">
                      <a:xfrm rot="0">
                        <a:off x="3348037" y="2852737"/>
                        <a:ext cx="2087562" cy="427037"/>
                      </a:xfrm>
                      <a:prstGeom prst="rect"/>
                      <a:noFill/>
                      <a:ln>
                        <a:noFill/>
                      </a:ln>
                    </p:spPr>
                  </p:pic>
                </p:oleObj>
              </mc:Choice>
              <mc:Fallback>
                <p:oleObj r:id="rId1" spid="" imgH="427037" imgW="2087562" showAsIcon="0" progId="Equation.DSMT4">
                  <p:embed followColorScheme="full"/>
                  <p:pic>
                    <p:nvPicPr>
                      <p:cNvPr id="2097154" name="内容占位符 60420"/>
                      <p:cNvPicPr>
                        <a:picLocks/>
                      </p:cNvPicPr>
                      <p:nvPr>
                        <p:ph sz="half" idx="2"/>
                      </p:nvPr>
                    </p:nvPicPr>
                    <p:blipFill>
                      <a:blip xmlns:r="http://schemas.openxmlformats.org/officeDocument/2006/relationships" r:embed="rId2"/>
                      <a:srcRect l="0" t="0" r="0" b="0"/>
                      <a:stretch>
                        <a:fillRect/>
                      </a:stretch>
                    </p:blipFill>
                    <p:spPr bwMode="auto">
                      <a:xfrm rot="0">
                        <a:off x="3348037" y="2852737"/>
                        <a:ext cx="2087562" cy="427037"/>
                      </a:xfrm>
                      <a:prstGeom prst="rect"/>
                      <a:noFill/>
                      <a:ln>
                        <a:noFill/>
                      </a:ln>
                    </p:spPr>
                  </p:pic>
                </p:oleObj>
              </mc:Fallback>
            </mc:AlternateContent>
          </a:graphicData>
        </a:graphic>
      </p:graphicFrame>
      <p:pic>
        <p:nvPicPr>
          <p:cNvPr id="2097155" name="图片 60423"/>
          <p:cNvPicPr>
            <a:picLocks/>
          </p:cNvPicPr>
          <p:nvPr/>
        </p:nvPicPr>
        <p:blipFill>
          <a:blip xmlns:r="http://schemas.openxmlformats.org/officeDocument/2006/relationships" r:embed="rId3"/>
          <a:srcRect l="0" t="0" r="0" b="0"/>
          <a:stretch>
            <a:fillRect/>
          </a:stretch>
        </p:blipFill>
        <p:spPr>
          <a:xfrm rot="0">
            <a:off x="5580062" y="2924175"/>
            <a:ext cx="3384550" cy="2573337"/>
          </a:xfrm>
          <a:prstGeom prst="rect"/>
          <a:noFill/>
          <a:ln>
            <a:noFill/>
          </a:ln>
        </p:spPr>
      </p:pic>
      <p:sp>
        <p:nvSpPr>
          <p:cNvPr id="104865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65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65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5</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651">
                                            <p:txEl>
                                              <p:charRg st="0" end="8"/>
                                            </p:txEl>
                                          </p:spTgt>
                                        </p:tgtEl>
                                        <p:attrNameLst>
                                          <p:attrName>style.visibility</p:attrName>
                                        </p:attrNameLst>
                                      </p:cBhvr>
                                      <p:to>
                                        <p:strVal val="visible"/>
                                      </p:to>
                                    </p:set>
                                    <p:animEffect transition="in" filter="blinds(horizontal)">
                                      <p:cBhvr>
                                        <p:cTn dur="500" id="7"/>
                                        <p:tgtEl>
                                          <p:spTgt spid="1048651">
                                            <p:txEl>
                                              <p:charRg st="0" end="8"/>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8651">
                                            <p:txEl>
                                              <p:charRg st="8" end="34"/>
                                            </p:txEl>
                                          </p:spTgt>
                                        </p:tgtEl>
                                        <p:attrNameLst>
                                          <p:attrName>style.visibility</p:attrName>
                                        </p:attrNameLst>
                                      </p:cBhvr>
                                      <p:to>
                                        <p:strVal val="visible"/>
                                      </p:to>
                                    </p:set>
                                    <p:animEffect transition="in" filter="blinds(horizontal)">
                                      <p:cBhvr>
                                        <p:cTn dur="500" id="12"/>
                                        <p:tgtEl>
                                          <p:spTgt spid="1048651">
                                            <p:txEl>
                                              <p:charRg st="8" end="34"/>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8651">
                                            <p:txEl>
                                              <p:charRg st="34" end="51"/>
                                            </p:txEl>
                                          </p:spTgt>
                                        </p:tgtEl>
                                        <p:attrNameLst>
                                          <p:attrName>style.visibility</p:attrName>
                                        </p:attrNameLst>
                                      </p:cBhvr>
                                      <p:to>
                                        <p:strVal val="visible"/>
                                      </p:to>
                                    </p:set>
                                    <p:animEffect transition="in" filter="blinds(horizontal)">
                                      <p:cBhvr>
                                        <p:cTn dur="500" id="17"/>
                                        <p:tgtEl>
                                          <p:spTgt spid="1048651">
                                            <p:txEl>
                                              <p:charRg st="34" end="51"/>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3" presetSubtype="10">
                                  <p:stCondLst>
                                    <p:cond delay="0"/>
                                  </p:stCondLst>
                                  <p:childTnLst>
                                    <p:set>
                                      <p:cBhvr>
                                        <p:cTn dur="1" fill="hold" id="21">
                                          <p:stCondLst>
                                            <p:cond delay="0"/>
                                          </p:stCondLst>
                                        </p:cTn>
                                        <p:tgtEl>
                                          <p:spTgt spid="1048651">
                                            <p:txEl>
                                              <p:charRg st="51" end="56"/>
                                            </p:txEl>
                                          </p:spTgt>
                                        </p:tgtEl>
                                        <p:attrNameLst>
                                          <p:attrName>style.visibility</p:attrName>
                                        </p:attrNameLst>
                                      </p:cBhvr>
                                      <p:to>
                                        <p:strVal val="visible"/>
                                      </p:to>
                                    </p:set>
                                    <p:animEffect transition="in" filter="blinds(horizontal)">
                                      <p:cBhvr>
                                        <p:cTn dur="500" id="22"/>
                                        <p:tgtEl>
                                          <p:spTgt spid="1048651">
                                            <p:txEl>
                                              <p:charRg st="51" end="56"/>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3" presetSubtype="10">
                                  <p:stCondLst>
                                    <p:cond delay="0"/>
                                  </p:stCondLst>
                                  <p:childTnLst>
                                    <p:set>
                                      <p:cBhvr>
                                        <p:cTn dur="1" fill="hold" id="26">
                                          <p:stCondLst>
                                            <p:cond delay="0"/>
                                          </p:stCondLst>
                                        </p:cTn>
                                        <p:tgtEl>
                                          <p:spTgt spid="1048651">
                                            <p:txEl>
                                              <p:charRg st="56" end="67"/>
                                            </p:txEl>
                                          </p:spTgt>
                                        </p:tgtEl>
                                        <p:attrNameLst>
                                          <p:attrName>style.visibility</p:attrName>
                                        </p:attrNameLst>
                                      </p:cBhvr>
                                      <p:to>
                                        <p:strVal val="visible"/>
                                      </p:to>
                                    </p:set>
                                    <p:animEffect transition="in" filter="blinds(horizontal)">
                                      <p:cBhvr>
                                        <p:cTn dur="500" id="27"/>
                                        <p:tgtEl>
                                          <p:spTgt spid="1048651">
                                            <p:txEl>
                                              <p:charRg st="56" end="67"/>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3" presetSubtype="10">
                                  <p:stCondLst>
                                    <p:cond delay="0"/>
                                  </p:stCondLst>
                                  <p:childTnLst>
                                    <p:set>
                                      <p:cBhvr>
                                        <p:cTn dur="1" fill="hold" id="31">
                                          <p:stCondLst>
                                            <p:cond delay="0"/>
                                          </p:stCondLst>
                                        </p:cTn>
                                        <p:tgtEl>
                                          <p:spTgt spid="4194304"/>
                                        </p:tgtEl>
                                        <p:attrNameLst>
                                          <p:attrName>style.visibility</p:attrName>
                                        </p:attrNameLst>
                                      </p:cBhvr>
                                      <p:to>
                                        <p:strVal val="visible"/>
                                      </p:to>
                                    </p:set>
                                    <p:animEffect transition="in" filter="blinds(horizontal)">
                                      <p:cBhvr>
                                        <p:cTn dur="500" id="32"/>
                                        <p:tgtEl>
                                          <p:spTgt spid="4194304"/>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3" presetSubtype="10">
                                  <p:stCondLst>
                                    <p:cond delay="0"/>
                                  </p:stCondLst>
                                  <p:childTnLst>
                                    <p:set>
                                      <p:cBhvr>
                                        <p:cTn dur="1" fill="hold" id="36">
                                          <p:stCondLst>
                                            <p:cond delay="0"/>
                                          </p:stCondLst>
                                        </p:cTn>
                                        <p:tgtEl>
                                          <p:spTgt spid="1048651">
                                            <p:txEl>
                                              <p:charRg st="67" end="84"/>
                                            </p:txEl>
                                          </p:spTgt>
                                        </p:tgtEl>
                                        <p:attrNameLst>
                                          <p:attrName>style.visibility</p:attrName>
                                        </p:attrNameLst>
                                      </p:cBhvr>
                                      <p:to>
                                        <p:strVal val="visible"/>
                                      </p:to>
                                    </p:set>
                                    <p:animEffect transition="in" filter="blinds(horizontal)">
                                      <p:cBhvr>
                                        <p:cTn dur="500" id="37"/>
                                        <p:tgtEl>
                                          <p:spTgt spid="1048651">
                                            <p:txEl>
                                              <p:charRg st="67" end="84"/>
                                            </p:txEl>
                                          </p:spTgt>
                                        </p:tgtEl>
                                      </p:cBhvr>
                                    </p:animEffect>
                                  </p:childTnLst>
                                </p:cTn>
                              </p:par>
                              <p:par>
                                <p:cTn fill="hold" id="38" nodeType="withEffect" presetClass="entr" presetID="3" presetSubtype="10">
                                  <p:stCondLst>
                                    <p:cond delay="0"/>
                                  </p:stCondLst>
                                  <p:childTnLst>
                                    <p:set>
                                      <p:cBhvr>
                                        <p:cTn dur="1" fill="hold" id="39">
                                          <p:stCondLst>
                                            <p:cond delay="0"/>
                                          </p:stCondLst>
                                        </p:cTn>
                                        <p:tgtEl>
                                          <p:spTgt spid="1048651">
                                            <p:txEl>
                                              <p:charRg st="84" end="95"/>
                                            </p:txEl>
                                          </p:spTgt>
                                        </p:tgtEl>
                                        <p:attrNameLst>
                                          <p:attrName>style.visibility</p:attrName>
                                        </p:attrNameLst>
                                      </p:cBhvr>
                                      <p:to>
                                        <p:strVal val="visible"/>
                                      </p:to>
                                    </p:set>
                                    <p:animEffect transition="in" filter="blinds(horizontal)">
                                      <p:cBhvr>
                                        <p:cTn dur="500" id="40"/>
                                        <p:tgtEl>
                                          <p:spTgt spid="1048651">
                                            <p:txEl>
                                              <p:charRg st="84" end="95"/>
                                            </p:txEl>
                                          </p:spTgt>
                                        </p:tgtEl>
                                      </p:cBhvr>
                                    </p:animEffect>
                                  </p:childTnLst>
                                </p:cTn>
                              </p:par>
                              <p:par>
                                <p:cTn fill="hold" id="41" nodeType="withEffect" presetClass="entr" presetID="3" presetSubtype="10">
                                  <p:stCondLst>
                                    <p:cond delay="0"/>
                                  </p:stCondLst>
                                  <p:childTnLst>
                                    <p:set>
                                      <p:cBhvr>
                                        <p:cTn dur="1" fill="hold" id="42">
                                          <p:stCondLst>
                                            <p:cond delay="0"/>
                                          </p:stCondLst>
                                        </p:cTn>
                                        <p:tgtEl>
                                          <p:spTgt spid="1048651">
                                            <p:txEl>
                                              <p:charRg st="95" end="114"/>
                                            </p:txEl>
                                          </p:spTgt>
                                        </p:tgtEl>
                                        <p:attrNameLst>
                                          <p:attrName>style.visibility</p:attrName>
                                        </p:attrNameLst>
                                      </p:cBhvr>
                                      <p:to>
                                        <p:strVal val="visible"/>
                                      </p:to>
                                    </p:set>
                                    <p:animEffect transition="in" filter="blinds(horizontal)">
                                      <p:cBhvr>
                                        <p:cTn dur="500" id="43"/>
                                        <p:tgtEl>
                                          <p:spTgt spid="1048651">
                                            <p:txEl>
                                              <p:charRg st="95" end="114"/>
                                            </p:txEl>
                                          </p:spTgt>
                                        </p:tgtEl>
                                      </p:cBhvr>
                                    </p:animEffect>
                                  </p:childTnLst>
                                </p:cTn>
                              </p:par>
                            </p:childTnLst>
                          </p:cTn>
                        </p:par>
                      </p:childTnLst>
                    </p:cTn>
                  </p:par>
                  <p:par>
                    <p:cTn fill="hold" id="44" nodeType="clickPar">
                      <p:stCondLst>
                        <p:cond delay="indefinite"/>
                      </p:stCondLst>
                      <p:childTnLst>
                        <p:par>
                          <p:cTn fill="hold" id="45" nodeType="withGroup">
                            <p:stCondLst>
                              <p:cond delay="0"/>
                            </p:stCondLst>
                            <p:childTnLst>
                              <p:par>
                                <p:cTn fill="hold" id="46" nodeType="clickEffect" presetClass="entr" presetID="3" presetSubtype="10">
                                  <p:stCondLst>
                                    <p:cond delay="0"/>
                                  </p:stCondLst>
                                  <p:childTnLst>
                                    <p:set>
                                      <p:cBhvr>
                                        <p:cTn dur="1" fill="hold" id="47">
                                          <p:stCondLst>
                                            <p:cond delay="0"/>
                                          </p:stCondLst>
                                        </p:cTn>
                                        <p:tgtEl>
                                          <p:spTgt spid="1048651">
                                            <p:txEl>
                                              <p:charRg st="114" end="133"/>
                                            </p:txEl>
                                          </p:spTgt>
                                        </p:tgtEl>
                                        <p:attrNameLst>
                                          <p:attrName>style.visibility</p:attrName>
                                        </p:attrNameLst>
                                      </p:cBhvr>
                                      <p:to>
                                        <p:strVal val="visible"/>
                                      </p:to>
                                    </p:set>
                                    <p:animEffect transition="in" filter="blinds(horizontal)">
                                      <p:cBhvr>
                                        <p:cTn dur="500" id="48"/>
                                        <p:tgtEl>
                                          <p:spTgt spid="1048651">
                                            <p:txEl>
                                              <p:charRg st="114" end="133"/>
                                            </p:txEl>
                                          </p:spTgt>
                                        </p:tgtEl>
                                      </p:cBhvr>
                                    </p:animEffect>
                                  </p:childTnLst>
                                </p:cTn>
                              </p:par>
                            </p:childTnLst>
                          </p:cTn>
                        </p:par>
                      </p:childTnLst>
                    </p:cTn>
                  </p:par>
                  <p:par>
                    <p:cTn fill="hold" id="49" nodeType="clickPar">
                      <p:stCondLst>
                        <p:cond delay="indefinite"/>
                      </p:stCondLst>
                      <p:childTnLst>
                        <p:par>
                          <p:cTn fill="hold" id="50" nodeType="withGroup">
                            <p:stCondLst>
                              <p:cond delay="0"/>
                            </p:stCondLst>
                            <p:childTnLst>
                              <p:par>
                                <p:cTn fill="hold" id="51" nodeType="clickEffect" presetClass="entr" presetID="3" presetSubtype="10">
                                  <p:stCondLst>
                                    <p:cond delay="0"/>
                                  </p:stCondLst>
                                  <p:childTnLst>
                                    <p:set>
                                      <p:cBhvr>
                                        <p:cTn dur="1" fill="hold" id="52">
                                          <p:stCondLst>
                                            <p:cond delay="0"/>
                                          </p:stCondLst>
                                        </p:cTn>
                                        <p:tgtEl>
                                          <p:spTgt spid="1048651">
                                            <p:txEl>
                                              <p:charRg st="133" end="145"/>
                                            </p:txEl>
                                          </p:spTgt>
                                        </p:tgtEl>
                                        <p:attrNameLst>
                                          <p:attrName>style.visibility</p:attrName>
                                        </p:attrNameLst>
                                      </p:cBhvr>
                                      <p:to>
                                        <p:strVal val="visible"/>
                                      </p:to>
                                    </p:set>
                                    <p:animEffect transition="in" filter="blinds(horizontal)">
                                      <p:cBhvr>
                                        <p:cTn dur="500" id="53"/>
                                        <p:tgtEl>
                                          <p:spTgt spid="1048651">
                                            <p:txEl>
                                              <p:charRg st="133" end="145"/>
                                            </p:txEl>
                                          </p:spTgt>
                                        </p:tgtEl>
                                      </p:cBhvr>
                                    </p:animEffect>
                                  </p:childTnLst>
                                </p:cTn>
                              </p:par>
                            </p:childTnLst>
                          </p:cTn>
                        </p:par>
                      </p:childTnLst>
                    </p:cTn>
                  </p:par>
                  <p:par>
                    <p:cTn fill="hold" id="54" nodeType="clickPar">
                      <p:stCondLst>
                        <p:cond delay="indefinite"/>
                      </p:stCondLst>
                      <p:childTnLst>
                        <p:par>
                          <p:cTn fill="hold" id="55" nodeType="withGroup">
                            <p:stCondLst>
                              <p:cond delay="0"/>
                            </p:stCondLst>
                            <p:childTnLst>
                              <p:par>
                                <p:cTn fill="hold" id="56" nodeType="clickEffect" presetClass="entr" presetID="3" presetSubtype="10">
                                  <p:stCondLst>
                                    <p:cond delay="0"/>
                                  </p:stCondLst>
                                  <p:childTnLst>
                                    <p:set>
                                      <p:cBhvr>
                                        <p:cTn dur="1" fill="hold" id="57">
                                          <p:stCondLst>
                                            <p:cond delay="0"/>
                                          </p:stCondLst>
                                        </p:cTn>
                                        <p:tgtEl>
                                          <p:spTgt spid="1048651">
                                            <p:txEl>
                                              <p:charRg st="145" end="150"/>
                                            </p:txEl>
                                          </p:spTgt>
                                        </p:tgtEl>
                                        <p:attrNameLst>
                                          <p:attrName>style.visibility</p:attrName>
                                        </p:attrNameLst>
                                      </p:cBhvr>
                                      <p:to>
                                        <p:strVal val="visible"/>
                                      </p:to>
                                    </p:set>
                                    <p:animEffect transition="in" filter="blinds(horizontal)">
                                      <p:cBhvr>
                                        <p:cTn dur="500" id="58"/>
                                        <p:tgtEl>
                                          <p:spTgt spid="1048651">
                                            <p:txEl>
                                              <p:charRg st="145" end="150"/>
                                            </p:txEl>
                                          </p:spTgt>
                                        </p:tgtEl>
                                      </p:cBhvr>
                                    </p:animEffect>
                                  </p:childTnLst>
                                </p:cTn>
                              </p:par>
                              <p:par>
                                <p:cTn fill="hold" id="59" nodeType="withEffect" presetClass="entr" presetID="3" presetSubtype="10">
                                  <p:stCondLst>
                                    <p:cond delay="0"/>
                                  </p:stCondLst>
                                  <p:childTnLst>
                                    <p:set>
                                      <p:cBhvr>
                                        <p:cTn dur="1" fill="hold" id="60">
                                          <p:stCondLst>
                                            <p:cond delay="0"/>
                                          </p:stCondLst>
                                        </p:cTn>
                                        <p:tgtEl>
                                          <p:spTgt spid="1048651">
                                            <p:txEl>
                                              <p:charRg st="150" end="158"/>
                                            </p:txEl>
                                          </p:spTgt>
                                        </p:tgtEl>
                                        <p:attrNameLst>
                                          <p:attrName>style.visibility</p:attrName>
                                        </p:attrNameLst>
                                      </p:cBhvr>
                                      <p:to>
                                        <p:strVal val="visible"/>
                                      </p:to>
                                    </p:set>
                                    <p:animEffect transition="in" filter="blinds(horizontal)">
                                      <p:cBhvr>
                                        <p:cTn dur="500" id="61"/>
                                        <p:tgtEl>
                                          <p:spTgt spid="1048651">
                                            <p:txEl>
                                              <p:charRg st="150" end="158"/>
                                            </p:txEl>
                                          </p:spTgt>
                                        </p:tgtEl>
                                      </p:cBhvr>
                                    </p:animEffect>
                                  </p:childTnLst>
                                </p:cTn>
                              </p:par>
                            </p:childTnLst>
                          </p:cTn>
                        </p:par>
                      </p:childTnLst>
                    </p:cTn>
                  </p:par>
                  <p:par>
                    <p:cTn fill="hold" id="62" nodeType="clickPar">
                      <p:stCondLst>
                        <p:cond delay="indefinite"/>
                      </p:stCondLst>
                      <p:childTnLst>
                        <p:par>
                          <p:cTn fill="hold" id="63" nodeType="withGroup">
                            <p:stCondLst>
                              <p:cond delay="0"/>
                            </p:stCondLst>
                            <p:childTnLst>
                              <p:par>
                                <p:cTn fill="hold" id="64" nodeType="clickEffect" presetClass="entr" presetID="22" presetSubtype="1">
                                  <p:stCondLst>
                                    <p:cond delay="0"/>
                                  </p:stCondLst>
                                  <p:childTnLst>
                                    <p:set>
                                      <p:cBhvr>
                                        <p:cTn dur="1" fill="hold" id="65">
                                          <p:stCondLst>
                                            <p:cond delay="0"/>
                                          </p:stCondLst>
                                        </p:cTn>
                                        <p:tgtEl>
                                          <p:spTgt spid="2097155"/>
                                        </p:tgtEl>
                                        <p:attrNameLst>
                                          <p:attrName>style.visibility</p:attrName>
                                        </p:attrNameLst>
                                      </p:cBhvr>
                                      <p:to>
                                        <p:strVal val="visible"/>
                                      </p:to>
                                    </p:set>
                                    <p:animEffect transition="in" filter="wipe(up)">
                                      <p:cBhvr>
                                        <p:cTn dur="500" id="66"/>
                                        <p:tgtEl>
                                          <p:spTgt spid="2097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1">
  <p:cSld>
    <p:spTree>
      <p:nvGrpSpPr>
        <p:cNvPr id="277" name=""/>
        <p:cNvGrpSpPr/>
        <p:nvPr/>
      </p:nvGrpSpPr>
      <p:grpSpPr>
        <a:xfrm rot="0">
          <a:off x="0" y="0"/>
          <a:ext cx="0" cy="0"/>
          <a:chOff x="0" y="0"/>
          <a:chExt cx="0" cy="0"/>
        </a:xfrm>
      </p:grpSpPr>
      <p:sp>
        <p:nvSpPr>
          <p:cNvPr id="1048926" name="标题 226305"/>
          <p:cNvSpPr/>
          <p:nvPr>
            <p:ph type="title" sz="full" idx="0"/>
          </p:nvPr>
        </p:nvSpPr>
        <p:spPr>
          <a:xfrm rot="0">
            <a:off x="1150937" y="322262"/>
            <a:ext cx="7793037" cy="515937"/>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b="1" sz="4000" lang="en-US">
                <a:solidFill>
                  <a:schemeClr val="folHlink"/>
                </a:solidFill>
                <a:latin typeface="Times New Roman" pitchFamily="18" charset="0"/>
                <a:ea typeface="华文楷体" pitchFamily="2" charset="-122"/>
              </a:rPr>
              <a:t>10.1 </a:t>
            </a:r>
            <a:r>
              <a:rPr altLang="en-US" b="1" sz="4000" lang="zh-CN">
                <a:solidFill>
                  <a:schemeClr val="folHlink"/>
                </a:solidFill>
                <a:latin typeface="Times New Roman" pitchFamily="18" charset="0"/>
                <a:ea typeface="华文楷体" pitchFamily="2" charset="-122"/>
              </a:rPr>
              <a:t>字符串</a:t>
            </a:r>
            <a:r>
              <a:rPr altLang="en-US" b="1" sz="4000" lang="zh-TW">
                <a:solidFill>
                  <a:schemeClr val="folHlink"/>
                </a:solidFill>
                <a:latin typeface="Times New Roman" pitchFamily="18" charset="0"/>
                <a:ea typeface="华文楷体" pitchFamily="2" charset="-122"/>
              </a:rPr>
              <a:t>的</a:t>
            </a:r>
            <a:r>
              <a:rPr altLang="en-US" b="1" sz="4000" lang="zh-CN">
                <a:solidFill>
                  <a:schemeClr val="folHlink"/>
                </a:solidFill>
                <a:latin typeface="Times New Roman" pitchFamily="18" charset="0"/>
                <a:ea typeface="华文楷体" pitchFamily="2" charset="-122"/>
              </a:rPr>
              <a:t>概念</a:t>
            </a:r>
          </a:p>
        </p:txBody>
      </p:sp>
      <p:sp>
        <p:nvSpPr>
          <p:cNvPr id="1048927" name="文本占位符 226306"/>
          <p:cNvSpPr/>
          <p:nvPr>
            <p:ph type="body" sz="full" idx="1"/>
          </p:nvPr>
        </p:nvSpPr>
        <p:spPr>
          <a:xfrm rot="0">
            <a:off x="1182687" y="1493837"/>
            <a:ext cx="7772400" cy="434816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20000"/>
              </a:lnSpc>
              <a:spcBef>
                <a:spcPct val="50000"/>
              </a:spcBef>
            </a:pPr>
            <a:r>
              <a:rPr altLang="en-US" b="1" sz="2400" lang="zh-CN">
                <a:latin typeface="Times New Roman" pitchFamily="18" charset="0"/>
              </a:rPr>
              <a:t>字符</a:t>
            </a:r>
            <a:r>
              <a:rPr altLang="en-US" b="1" sz="2400" lang="zh-TW">
                <a:latin typeface="Times New Roman" pitchFamily="18" charset="0"/>
              </a:rPr>
              <a:t>（</a:t>
            </a:r>
            <a:r>
              <a:rPr altLang="zh-TW" b="1" sz="2400" lang="en-US">
                <a:latin typeface="Times New Roman" pitchFamily="18" charset="0"/>
              </a:rPr>
              <a:t>Characters</a:t>
            </a:r>
            <a:r>
              <a:rPr altLang="en-US" b="1" sz="2400" lang="zh-TW">
                <a:latin typeface="Times New Roman" pitchFamily="18" charset="0"/>
              </a:rPr>
              <a:t>）可以</a:t>
            </a:r>
            <a:r>
              <a:rPr altLang="en-US" b="1" sz="2400" lang="zh-CN">
                <a:latin typeface="Times New Roman" pitchFamily="18" charset="0"/>
              </a:rPr>
              <a:t>构成一个</a:t>
            </a:r>
            <a:r>
              <a:rPr altLang="en-US" b="1" sz="2400" lang="zh-CN" u="sng">
                <a:solidFill>
                  <a:srgbClr val="FF3300"/>
                </a:solidFill>
                <a:latin typeface="Times New Roman" pitchFamily="18" charset="0"/>
              </a:rPr>
              <a:t>字符串</a:t>
            </a:r>
            <a:r>
              <a:rPr altLang="en-US" b="1" sz="2400" lang="zh-TW">
                <a:latin typeface="Times New Roman" pitchFamily="18" charset="0"/>
              </a:rPr>
              <a:t>（</a:t>
            </a:r>
            <a:r>
              <a:rPr altLang="zh-TW" b="1" sz="2400" lang="en-US">
                <a:latin typeface="Times New Roman" pitchFamily="18" charset="0"/>
              </a:rPr>
              <a:t>Strings</a:t>
            </a:r>
            <a:r>
              <a:rPr altLang="en-US" b="1" sz="2400" lang="zh-TW">
                <a:latin typeface="Times New Roman" pitchFamily="18" charset="0"/>
              </a:rPr>
              <a:t>）</a:t>
            </a:r>
            <a:r>
              <a:rPr altLang="en-US" b="1" sz="2400" lang="zh-CN">
                <a:latin typeface="Times New Roman" pitchFamily="18" charset="0"/>
              </a:rPr>
              <a:t>，或</a:t>
            </a:r>
            <a:r>
              <a:rPr altLang="en-US" b="1" sz="2400" lang="zh-CN">
                <a:solidFill>
                  <a:srgbClr val="FF3300"/>
                </a:solidFill>
                <a:latin typeface="Times New Roman" pitchFamily="18" charset="0"/>
              </a:rPr>
              <a:t>字符数组</a:t>
            </a:r>
            <a:r>
              <a:rPr altLang="zh-CN" b="1" sz="2400" lang="en-US">
                <a:latin typeface="Times New Roman" pitchFamily="18" charset="0"/>
              </a:rPr>
              <a:t>(character array)</a:t>
            </a:r>
            <a:r>
              <a:rPr altLang="en-US" b="1" sz="2400" lang="zh-CN">
                <a:latin typeface="Times New Roman" pitchFamily="18" charset="0"/>
              </a:rPr>
              <a:t>。</a:t>
            </a:r>
            <a:r>
              <a:rPr altLang="en-US" b="1" sz="2400" lang="zh-TW">
                <a:latin typeface="Times New Roman" pitchFamily="18" charset="0"/>
              </a:rPr>
              <a:t> </a:t>
            </a:r>
          </a:p>
          <a:p>
            <a:pPr eaLnBrk="1" hangingPunct="1" latinLnBrk="1" lvl="0">
              <a:lnSpc>
                <a:spcPct val="120000"/>
              </a:lnSpc>
              <a:spcBef>
                <a:spcPct val="50000"/>
              </a:spcBef>
            </a:pPr>
            <a:r>
              <a:rPr altLang="en-US" b="1" sz="2400" lang="zh-TW">
                <a:latin typeface="Times New Roman" pitchFamily="18" charset="0"/>
              </a:rPr>
              <a:t>一</a:t>
            </a:r>
            <a:r>
              <a:rPr altLang="en-US" b="1" sz="2400" lang="zh-CN">
                <a:latin typeface="Times New Roman" pitchFamily="18" charset="0"/>
              </a:rPr>
              <a:t>个</a:t>
            </a:r>
            <a:r>
              <a:rPr altLang="en-US" b="1" sz="2400" lang="zh-CN" u="sng">
                <a:latin typeface="Times New Roman" pitchFamily="18" charset="0"/>
              </a:rPr>
              <a:t>字符串</a:t>
            </a:r>
            <a:r>
              <a:rPr altLang="en-US" b="1" sz="2400" lang="zh-TW">
                <a:latin typeface="Times New Roman" pitchFamily="18" charset="0"/>
              </a:rPr>
              <a:t>是被</a:t>
            </a:r>
            <a:r>
              <a:rPr altLang="en-US" b="1" sz="2400" lang="zh-CN">
                <a:latin typeface="Times New Roman" pitchFamily="18" charset="0"/>
              </a:rPr>
              <a:t>视为一个</a:t>
            </a:r>
            <a:r>
              <a:rPr altLang="en-US" b="1" sz="2400" lang="zh-TW">
                <a:solidFill>
                  <a:srgbClr val="FF3300"/>
                </a:solidFill>
                <a:latin typeface="Times New Roman" pitchFamily="18" charset="0"/>
              </a:rPr>
              <a:t>行向量</a:t>
            </a:r>
            <a:r>
              <a:rPr altLang="zh-TW" b="1" sz="2400" lang="en-US">
                <a:latin typeface="Times New Roman" pitchFamily="18" charset="0"/>
              </a:rPr>
              <a:t>（row vector</a:t>
            </a:r>
            <a:r>
              <a:rPr altLang="en-US" b="1" sz="2400" lang="zh-TW">
                <a:latin typeface="Times New Roman" pitchFamily="18" charset="0"/>
              </a:rPr>
              <a:t>）</a:t>
            </a:r>
            <a:r>
              <a:rPr altLang="en-US" b="1" sz="2400" lang="zh-CN">
                <a:latin typeface="Times New Roman" pitchFamily="18" charset="0"/>
              </a:rPr>
              <a:t>。</a:t>
            </a:r>
            <a:r>
              <a:rPr altLang="en-US" b="1" sz="2400" lang="zh-TW">
                <a:latin typeface="Times New Roman" pitchFamily="18" charset="0"/>
              </a:rPr>
              <a:t> </a:t>
            </a:r>
          </a:p>
          <a:p>
            <a:pPr eaLnBrk="1" hangingPunct="1" latinLnBrk="1" lvl="0">
              <a:lnSpc>
                <a:spcPct val="120000"/>
              </a:lnSpc>
              <a:spcBef>
                <a:spcPct val="50000"/>
              </a:spcBef>
            </a:pPr>
            <a:r>
              <a:rPr altLang="en-US" b="1" sz="2400" lang="zh-CN">
                <a:latin typeface="Times New Roman" pitchFamily="18" charset="0"/>
              </a:rPr>
              <a:t>字符串</a:t>
            </a:r>
            <a:r>
              <a:rPr altLang="en-US" b="1" sz="2400" lang="zh-TW">
                <a:latin typeface="Times New Roman" pitchFamily="18" charset="0"/>
              </a:rPr>
              <a:t>中的每一</a:t>
            </a:r>
            <a:r>
              <a:rPr altLang="en-US" b="1" sz="2400" lang="zh-CN">
                <a:latin typeface="Times New Roman" pitchFamily="18" charset="0"/>
              </a:rPr>
              <a:t>个</a:t>
            </a:r>
            <a:r>
              <a:rPr altLang="en-US" b="1" sz="2400" lang="zh-TW">
                <a:solidFill>
                  <a:srgbClr val="FF3300"/>
                </a:solidFill>
                <a:latin typeface="Times New Roman" pitchFamily="18" charset="0"/>
              </a:rPr>
              <a:t>字符（含</a:t>
            </a:r>
            <a:r>
              <a:rPr altLang="en-US" b="1" sz="2400" lang="zh-CN">
                <a:solidFill>
                  <a:srgbClr val="FF3300"/>
                </a:solidFill>
                <a:latin typeface="Times New Roman" pitchFamily="18" charset="0"/>
              </a:rPr>
              <a:t>空格</a:t>
            </a:r>
            <a:r>
              <a:rPr altLang="en-US" b="1" sz="2400" lang="zh-TW">
                <a:solidFill>
                  <a:srgbClr val="FF3300"/>
                </a:solidFill>
                <a:latin typeface="Times New Roman" pitchFamily="18" charset="0"/>
              </a:rPr>
              <a:t>），</a:t>
            </a:r>
            <a:r>
              <a:rPr altLang="zh-TW" b="1" sz="2400" lang="en-US">
                <a:latin typeface="Times New Roman" pitchFamily="18" charset="0"/>
              </a:rPr>
              <a:t>以其 ASCII </a:t>
            </a:r>
            <a:r>
              <a:rPr altLang="en-US" b="1" sz="2400" lang="zh-CN">
                <a:latin typeface="Times New Roman" pitchFamily="18" charset="0"/>
              </a:rPr>
              <a:t>码</a:t>
            </a:r>
            <a:r>
              <a:rPr altLang="en-US" b="1" sz="2400" lang="zh-TW">
                <a:latin typeface="Times New Roman" pitchFamily="18" charset="0"/>
              </a:rPr>
              <a:t>的形式存放</a:t>
            </a:r>
            <a:r>
              <a:rPr altLang="en-US" b="1" sz="2400" lang="zh-CN">
                <a:latin typeface="Times New Roman" pitchFamily="18" charset="0"/>
              </a:rPr>
              <a:t>于行</a:t>
            </a:r>
            <a:r>
              <a:rPr altLang="en-US" b="1" sz="2400" lang="zh-TW">
                <a:latin typeface="Times New Roman" pitchFamily="18" charset="0"/>
              </a:rPr>
              <a:t>向量中</a:t>
            </a:r>
            <a:r>
              <a:rPr altLang="en-US" b="1" sz="2400" lang="zh-CN">
                <a:latin typeface="Times New Roman" pitchFamily="18" charset="0"/>
              </a:rPr>
              <a:t>，</a:t>
            </a:r>
            <a:r>
              <a:rPr altLang="en-US" b="1" sz="2400" lang="zh-TW">
                <a:latin typeface="Times New Roman" pitchFamily="18" charset="0"/>
              </a:rPr>
              <a:t>是</a:t>
            </a:r>
            <a:r>
              <a:rPr altLang="en-US" b="1" sz="2400" lang="zh-CN">
                <a:latin typeface="Times New Roman" pitchFamily="18" charset="0"/>
              </a:rPr>
              <a:t>该字符串变量</a:t>
            </a:r>
            <a:r>
              <a:rPr altLang="en-US" b="1" sz="2400" lang="zh-TW">
                <a:latin typeface="Times New Roman" pitchFamily="18" charset="0"/>
              </a:rPr>
              <a:t>的一</a:t>
            </a:r>
            <a:r>
              <a:rPr altLang="en-US" b="1" sz="2400" lang="zh-CN">
                <a:latin typeface="Times New Roman" pitchFamily="18" charset="0"/>
              </a:rPr>
              <a:t>个</a:t>
            </a:r>
            <a:r>
              <a:rPr altLang="en-US" b="1" sz="2400" lang="zh-CN">
                <a:solidFill>
                  <a:srgbClr val="FF3300"/>
                </a:solidFill>
                <a:latin typeface="Times New Roman" pitchFamily="18" charset="0"/>
              </a:rPr>
              <a:t>元素</a:t>
            </a:r>
            <a:r>
              <a:rPr altLang="en-US" b="1" sz="2400" lang="zh-TW">
                <a:latin typeface="Times New Roman" pitchFamily="18" charset="0"/>
              </a:rPr>
              <a:t>（</a:t>
            </a:r>
            <a:r>
              <a:rPr altLang="zh-TW" b="1" sz="2400" lang="en-US">
                <a:latin typeface="Times New Roman" pitchFamily="18" charset="0"/>
              </a:rPr>
              <a:t>element</a:t>
            </a:r>
            <a:r>
              <a:rPr altLang="en-US" b="1" sz="2400" lang="zh-TW">
                <a:latin typeface="Times New Roman" pitchFamily="18" charset="0"/>
              </a:rPr>
              <a:t>）</a:t>
            </a:r>
            <a:r>
              <a:rPr altLang="en-US" b="1" sz="2400" lang="zh-CN">
                <a:latin typeface="Times New Roman" pitchFamily="18" charset="0"/>
              </a:rPr>
              <a:t>。</a:t>
            </a:r>
            <a:r>
              <a:rPr altLang="en-US" b="1" sz="2400" lang="zh-TW">
                <a:latin typeface="Times New Roman" pitchFamily="18" charset="0"/>
              </a:rPr>
              <a:t> </a:t>
            </a:r>
          </a:p>
        </p:txBody>
      </p:sp>
      <p:sp>
        <p:nvSpPr>
          <p:cNvPr id="104892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92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93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50</a:t>
            </a:fld>
            <a:r>
              <a:rPr altLang="zh-CN" sz="1400" lang="en-US">
                <a:solidFill>
                  <a:schemeClr val="accent2"/>
                </a:solidFill>
              </a:rPr>
              <a:t> </a:t>
            </a:r>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showMasterSp="1">
  <p:cSld>
    <p:spTree>
      <p:nvGrpSpPr>
        <p:cNvPr id="282" name=""/>
        <p:cNvGrpSpPr/>
        <p:nvPr/>
      </p:nvGrpSpPr>
      <p:grpSpPr>
        <a:xfrm rot="0">
          <a:off x="0" y="0"/>
          <a:ext cx="0" cy="0"/>
          <a:chOff x="0" y="0"/>
          <a:chExt cx="0" cy="0"/>
        </a:xfrm>
      </p:grpSpPr>
      <p:sp>
        <p:nvSpPr>
          <p:cNvPr id="1048948" name="标题 237569"/>
          <p:cNvSpPr/>
          <p:nvPr>
            <p:ph type="title" sz="full" idx="0"/>
          </p:nvPr>
        </p:nvSpPr>
        <p:spPr>
          <a:xfrm rot="0">
            <a:off x="1150937" y="188912"/>
            <a:ext cx="7793037" cy="68421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b="1" sz="4000" lang="en-US">
                <a:solidFill>
                  <a:schemeClr val="folHlink"/>
                </a:solidFill>
                <a:latin typeface="Times New Roman" pitchFamily="18" charset="0"/>
                <a:ea typeface="华文楷体" pitchFamily="2" charset="-122"/>
              </a:rPr>
              <a:t>10.1  </a:t>
            </a:r>
            <a:r>
              <a:rPr altLang="en-US" b="1" sz="4000" lang="zh-CN">
                <a:solidFill>
                  <a:schemeClr val="folHlink"/>
                </a:solidFill>
                <a:latin typeface="Times New Roman" pitchFamily="18" charset="0"/>
                <a:ea typeface="华文楷体" pitchFamily="2" charset="-122"/>
              </a:rPr>
              <a:t>字符串</a:t>
            </a:r>
          </a:p>
        </p:txBody>
      </p:sp>
      <p:sp>
        <p:nvSpPr>
          <p:cNvPr id="1048949" name="文本占位符 237570"/>
          <p:cNvSpPr/>
          <p:nvPr>
            <p:ph type="body" sz="half" idx="1"/>
          </p:nvPr>
        </p:nvSpPr>
        <p:spPr>
          <a:xfrm rot="0">
            <a:off x="900112" y="1341437"/>
            <a:ext cx="7961312" cy="1727200"/>
          </a:xfrm>
          <a:prstGeom prst="rect"/>
          <a:noFill/>
          <a:ln>
            <a:noFill/>
          </a:ln>
        </p:spPr>
        <p:txBody>
          <a:bodyPr anchor="t" bIns="45720" lIns="91440" rIns="91440" tIns="45720" vert="horz"/>
          <a:lstStyle>
            <a:lvl1pPr indent="-609600" marL="609600">
              <a:lnSpc>
                <a:spcPct val="100000"/>
              </a:lnSpc>
              <a:spcBef>
                <a:spcPct val="20000"/>
              </a:spcBef>
              <a:spcAft>
                <a:spcPct val="0"/>
              </a:spcAft>
              <a:buClr>
                <a:srgbClr val="4D009A"/>
              </a:buClr>
              <a:buFont typeface="Wingdings" pitchFamily="2" charset="2"/>
              <a:buChar char="n"/>
              <a:defRPr sz="2800">
                <a:solidFill>
                  <a:schemeClr val="dk1"/>
                </a:solidFill>
              </a:defRPr>
            </a:lvl1pPr>
            <a:lvl2pPr indent="-533400" marL="990600">
              <a:lnSpc>
                <a:spcPct val="100000"/>
              </a:lnSpc>
              <a:spcBef>
                <a:spcPct val="20000"/>
              </a:spcBef>
              <a:spcAft>
                <a:spcPct val="0"/>
              </a:spcAft>
              <a:buClr>
                <a:srgbClr val="0000FF"/>
              </a:buClr>
              <a:buFont typeface="Wingdings" pitchFamily="2" charset="2"/>
              <a:buChar char="n"/>
              <a:defRPr sz="2400">
                <a:solidFill>
                  <a:schemeClr val="dk1"/>
                </a:solidFill>
              </a:defRPr>
            </a:lvl2pPr>
            <a:lvl3pPr indent="-457200" marL="1371600">
              <a:lnSpc>
                <a:spcPct val="100000"/>
              </a:lnSpc>
              <a:spcBef>
                <a:spcPct val="20000"/>
              </a:spcBef>
              <a:spcAft>
                <a:spcPct val="0"/>
              </a:spcAft>
              <a:buClr>
                <a:schemeClr val="folHlink"/>
              </a:buClr>
              <a:buFont typeface="Wingdings" pitchFamily="2" charset="2"/>
              <a:buChar char="Ø"/>
              <a:defRPr sz="2000">
                <a:solidFill>
                  <a:schemeClr val="dk1"/>
                </a:solidFill>
              </a:defRPr>
            </a:lvl3pPr>
            <a:lvl4pPr indent="-381000" marL="1752600">
              <a:lnSpc>
                <a:spcPct val="100000"/>
              </a:lnSpc>
              <a:spcBef>
                <a:spcPct val="20000"/>
              </a:spcBef>
              <a:spcAft>
                <a:spcPct val="0"/>
              </a:spcAft>
              <a:buClr>
                <a:schemeClr val="accent2"/>
              </a:buClr>
              <a:buFont typeface="Wingdings" pitchFamily="2" charset="2"/>
              <a:buChar char="Ø"/>
              <a:defRPr sz="1800">
                <a:solidFill>
                  <a:schemeClr val="dk1"/>
                </a:solidFill>
              </a:defRPr>
            </a:lvl4pPr>
            <a:lvl5pPr indent="-381000" marL="2209800">
              <a:lnSpc>
                <a:spcPct val="100000"/>
              </a:lnSpc>
              <a:spcBef>
                <a:spcPct val="20000"/>
              </a:spcBef>
              <a:spcAft>
                <a:spcPct val="0"/>
              </a:spcAft>
              <a:buClr>
                <a:schemeClr val="accent1"/>
              </a:buClr>
              <a:buFont typeface="Wingdings" pitchFamily="2" charset="2"/>
              <a:buChar char="Ø"/>
              <a:defRPr sz="1800">
                <a:solidFill>
                  <a:schemeClr val="dk1"/>
                </a:solidFill>
              </a:defRPr>
            </a:lvl5pPr>
          </a:lstStyle>
          <a:p>
            <a:pPr eaLnBrk="1" hangingPunct="1" latinLnBrk="1" lvl="0">
              <a:lnSpc>
                <a:spcPct val="90000"/>
              </a:lnSpc>
            </a:pPr>
            <a:r>
              <a:rPr altLang="zh-TW" b="1" lang="en-US">
                <a:latin typeface="Times New Roman" pitchFamily="18" charset="0"/>
                <a:ea typeface="华文楷体" pitchFamily="2" charset="-122"/>
              </a:rPr>
              <a:t>Matlab </a:t>
            </a:r>
            <a:r>
              <a:rPr altLang="en-US" b="1" lang="zh-TW">
                <a:latin typeface="Times New Roman" pitchFamily="18" charset="0"/>
                <a:ea typeface="华文楷体" pitchFamily="2" charset="-122"/>
              </a:rPr>
              <a:t>用「</a:t>
            </a:r>
            <a:r>
              <a:rPr altLang="en-US" b="1" lang="zh-CN">
                <a:latin typeface="Times New Roman" pitchFamily="18" charset="0"/>
                <a:ea typeface="华文楷体" pitchFamily="2" charset="-122"/>
              </a:rPr>
              <a:t>单引号</a:t>
            </a:r>
            <a:r>
              <a:rPr altLang="en-US" b="1" lang="zh-TW">
                <a:latin typeface="Times New Roman" pitchFamily="18" charset="0"/>
                <a:ea typeface="华文楷体" pitchFamily="2" charset="-122"/>
              </a:rPr>
              <a:t>」</a:t>
            </a:r>
            <a:r>
              <a:rPr altLang="en-US" b="1" lang="zh-CN">
                <a:latin typeface="Times New Roman" pitchFamily="18" charset="0"/>
                <a:ea typeface="华文楷体" pitchFamily="2" charset="-122"/>
              </a:rPr>
              <a:t>来</a:t>
            </a:r>
            <a:r>
              <a:rPr altLang="en-US" b="1" lang="zh-TW">
                <a:latin typeface="Times New Roman" pitchFamily="18" charset="0"/>
                <a:ea typeface="华文楷体" pitchFamily="2" charset="-122"/>
              </a:rPr>
              <a:t>界定</a:t>
            </a:r>
            <a:r>
              <a:rPr altLang="en-US" b="1" lang="zh-CN">
                <a:latin typeface="Times New Roman" pitchFamily="18" charset="0"/>
                <a:ea typeface="华文楷体" pitchFamily="2" charset="-122"/>
              </a:rPr>
              <a:t>一个</a:t>
            </a:r>
            <a:r>
              <a:rPr altLang="en-US" b="1" lang="zh-TW">
                <a:latin typeface="Times New Roman" pitchFamily="18" charset="0"/>
                <a:ea typeface="华文楷体" pitchFamily="2" charset="-122"/>
              </a:rPr>
              <a:t>字</a:t>
            </a:r>
            <a:r>
              <a:rPr altLang="en-US" b="1" lang="zh-CN">
                <a:latin typeface="Times New Roman" pitchFamily="18" charset="0"/>
                <a:ea typeface="华文楷体" pitchFamily="2" charset="-122"/>
              </a:rPr>
              <a:t>符</a:t>
            </a:r>
            <a:r>
              <a:rPr altLang="en-US" b="1" lang="zh-TW">
                <a:latin typeface="Times New Roman" pitchFamily="18" charset="0"/>
                <a:ea typeface="华文楷体" pitchFamily="2" charset="-122"/>
              </a:rPr>
              <a:t>串</a:t>
            </a:r>
            <a:r>
              <a:rPr altLang="en-US" b="1" lang="zh-CN">
                <a:latin typeface="Times New Roman" pitchFamily="18" charset="0"/>
                <a:ea typeface="华文楷体" pitchFamily="2" charset="-122"/>
              </a:rPr>
              <a:t>。</a:t>
            </a:r>
          </a:p>
          <a:p>
            <a:pPr eaLnBrk="1" hangingPunct="1" latinLnBrk="1" lvl="0">
              <a:lnSpc>
                <a:spcPct val="90000"/>
              </a:lnSpc>
            </a:pPr>
            <a:r>
              <a:rPr altLang="en-US" b="1" lang="zh-CN">
                <a:latin typeface="Times New Roman" pitchFamily="18" charset="0"/>
                <a:ea typeface="华文楷体" pitchFamily="2" charset="-122"/>
              </a:rPr>
              <a:t>可以使用</a:t>
            </a:r>
            <a:r>
              <a:rPr altLang="zh-CN" b="1" lang="en-US">
                <a:solidFill>
                  <a:srgbClr val="FF3300"/>
                </a:solidFill>
                <a:latin typeface="Times New Roman" pitchFamily="18" charset="0"/>
                <a:ea typeface="华文楷体" pitchFamily="2" charset="-122"/>
              </a:rPr>
              <a:t>方括号“[ ]”</a:t>
            </a:r>
            <a:r>
              <a:rPr altLang="en-US" b="1" lang="zh-CN">
                <a:latin typeface="Times New Roman" pitchFamily="18" charset="0"/>
                <a:ea typeface="华文楷体" pitchFamily="2" charset="-122"/>
              </a:rPr>
              <a:t>直接连接</a:t>
            </a:r>
            <a:r>
              <a:rPr altLang="en-US" b="1" lang="zh-TW">
                <a:latin typeface="Times New Roman" pitchFamily="18" charset="0"/>
                <a:ea typeface="华文楷体" pitchFamily="2" charset="-122"/>
              </a:rPr>
              <a:t>多</a:t>
            </a:r>
            <a:r>
              <a:rPr altLang="en-US" b="1" lang="zh-CN">
                <a:latin typeface="Times New Roman" pitchFamily="18" charset="0"/>
                <a:ea typeface="华文楷体" pitchFamily="2" charset="-122"/>
              </a:rPr>
              <a:t>个</a:t>
            </a:r>
            <a:r>
              <a:rPr altLang="en-US" b="1" lang="zh-TW">
                <a:latin typeface="Times New Roman" pitchFamily="18" charset="0"/>
                <a:ea typeface="华文楷体" pitchFamily="2" charset="-122"/>
              </a:rPr>
              <a:t>字</a:t>
            </a:r>
            <a:r>
              <a:rPr altLang="en-US" b="1" lang="zh-CN">
                <a:latin typeface="Times New Roman" pitchFamily="18" charset="0"/>
                <a:ea typeface="华文楷体" pitchFamily="2" charset="-122"/>
              </a:rPr>
              <a:t>符</a:t>
            </a:r>
            <a:r>
              <a:rPr altLang="en-US" b="1" lang="zh-TW">
                <a:latin typeface="Times New Roman" pitchFamily="18" charset="0"/>
                <a:ea typeface="华文楷体" pitchFamily="2" charset="-122"/>
              </a:rPr>
              <a:t>串</a:t>
            </a:r>
            <a:r>
              <a:rPr altLang="en-US" b="1" lang="zh-CN">
                <a:latin typeface="Times New Roman" pitchFamily="18" charset="0"/>
                <a:ea typeface="华文楷体" pitchFamily="2" charset="-122"/>
              </a:rPr>
              <a:t>变量，</a:t>
            </a:r>
            <a:r>
              <a:rPr altLang="en-US" b="1" lang="zh-TW">
                <a:latin typeface="Times New Roman" pitchFamily="18" charset="0"/>
                <a:ea typeface="华文楷体" pitchFamily="2" charset="-122"/>
              </a:rPr>
              <a:t>得到一</a:t>
            </a:r>
            <a:r>
              <a:rPr altLang="en-US" b="1" lang="zh-CN">
                <a:latin typeface="Times New Roman" pitchFamily="18" charset="0"/>
                <a:ea typeface="华文楷体" pitchFamily="2" charset="-122"/>
              </a:rPr>
              <a:t>个</a:t>
            </a:r>
            <a:r>
              <a:rPr altLang="en-US" b="1" lang="zh-TW">
                <a:latin typeface="Times New Roman" pitchFamily="18" charset="0"/>
                <a:ea typeface="华文楷体" pitchFamily="2" charset="-122"/>
              </a:rPr>
              <a:t>新字</a:t>
            </a:r>
            <a:r>
              <a:rPr altLang="en-US" b="1" lang="zh-CN">
                <a:latin typeface="Times New Roman" pitchFamily="18" charset="0"/>
                <a:ea typeface="华文楷体" pitchFamily="2" charset="-122"/>
              </a:rPr>
              <a:t>符</a:t>
            </a:r>
            <a:r>
              <a:rPr altLang="en-US" b="1" lang="zh-TW">
                <a:latin typeface="Times New Roman" pitchFamily="18" charset="0"/>
                <a:ea typeface="华文楷体" pitchFamily="2" charset="-122"/>
              </a:rPr>
              <a:t>串</a:t>
            </a:r>
            <a:r>
              <a:rPr altLang="en-US" b="1" lang="zh-CN">
                <a:latin typeface="Times New Roman" pitchFamily="18" charset="0"/>
                <a:ea typeface="华文楷体" pitchFamily="2" charset="-122"/>
              </a:rPr>
              <a:t>变量。</a:t>
            </a:r>
          </a:p>
          <a:p>
            <a:pPr eaLnBrk="1" hangingPunct="1" latinLnBrk="1" lvl="1">
              <a:lnSpc>
                <a:spcPct val="90000"/>
              </a:lnSpc>
              <a:buNone/>
            </a:pPr>
            <a:r>
              <a:rPr altLang="en-US" b="1" sz="2600" lang="zh-TW">
                <a:solidFill>
                  <a:srgbClr val="0000FF"/>
                </a:solidFill>
                <a:latin typeface="Times New Roman" pitchFamily="18" charset="0"/>
                <a:ea typeface="华文楷体" pitchFamily="2" charset="-122"/>
              </a:rPr>
              <a:t>【例</a:t>
            </a:r>
            <a:r>
              <a:rPr altLang="zh-TW" b="1" sz="2600" lang="en-US">
                <a:solidFill>
                  <a:srgbClr val="0000FF"/>
                </a:solidFill>
                <a:latin typeface="Times New Roman" pitchFamily="18" charset="0"/>
                <a:ea typeface="华文楷体" pitchFamily="2" charset="-122"/>
              </a:rPr>
              <a:t>10-</a:t>
            </a:r>
            <a:r>
              <a:rPr altLang="zh-TW" b="1" sz="2600" lang="en-US">
                <a:solidFill>
                  <a:srgbClr val="0000FF"/>
                </a:solidFill>
                <a:latin typeface="Times New Roman" pitchFamily="18" charset="0"/>
                <a:ea typeface="华文楷体" pitchFamily="2" charset="-122"/>
              </a:rPr>
              <a:t>1</a:t>
            </a:r>
            <a:r>
              <a:rPr altLang="en-US" b="1" sz="2600" lang="zh-CN">
                <a:solidFill>
                  <a:srgbClr val="0000FF"/>
                </a:solidFill>
                <a:latin typeface="Times New Roman" pitchFamily="18" charset="0"/>
                <a:ea typeface="华文楷体" pitchFamily="2" charset="-122"/>
              </a:rPr>
              <a:t>】命名字符串变量</a:t>
            </a:r>
          </a:p>
        </p:txBody>
      </p:sp>
      <p:graphicFrame>
        <p:nvGraphicFramePr>
          <p:cNvPr id="4194313" name=""/>
          <p:cNvGraphicFramePr>
            <a:graphicFrameLocks/>
          </p:cNvGraphicFramePr>
          <p:nvPr/>
        </p:nvGraphicFramePr>
        <p:xfrm rot="0">
          <a:off x="1258887" y="3033712"/>
          <a:ext cx="7272337" cy="2079625"/>
        </p:xfrm>
        <a:graphic>
          <a:graphicData uri="http://schemas.openxmlformats.org/drawingml/2006/table">
            <a:tbl>
              <a:tblPr/>
              <a:tblGrid>
                <a:gridCol w="7272337"/>
              </a:tblGrid>
              <a:tr h="2079625">
                <a:tc>
                  <a:txBody>
                    <a:bodyPr/>
                    <a:p>
                      <a:pPr algn="l" eaLnBrk="1" hangingPunct="1" latinLnBrk="1" lvl="0">
                        <a:spcBef>
                          <a:spcPct val="20000"/>
                        </a:spcBef>
                        <a:buClr>
                          <a:srgbClr val="4D009A"/>
                        </a:buClr>
                        <a:buFont typeface="Wingdings" pitchFamily="2" charset="2"/>
                        <a:buNone/>
                      </a:pPr>
                      <a:r>
                        <a:rPr altLang="zh-TW" b="1" sz="2400" lang="en-US">
                          <a:solidFill>
                            <a:schemeClr val="folHlink"/>
                          </a:solidFill>
                          <a:latin typeface="Times New Roman" pitchFamily="18" charset="0"/>
                        </a:rPr>
                        <a:t>str1 = ‘I like MATLAB,’;	</a:t>
                      </a:r>
                      <a:r>
                        <a:rPr altLang="zh-CN" b="1" sz="2400" lang="en-US">
                          <a:solidFill>
                            <a:schemeClr val="folHlink"/>
                          </a:solidFill>
                          <a:latin typeface="Times New Roman" pitchFamily="18" charset="0"/>
                        </a:rPr>
                        <a:t>    </a:t>
                      </a:r>
                      <a:r>
                        <a:rPr altLang="zh-TW" b="1" sz="2400" lang="en-US">
                          <a:solidFill>
                            <a:srgbClr val="006600"/>
                          </a:solidFill>
                          <a:latin typeface="Times New Roman" pitchFamily="18" charset="0"/>
                          <a:ea typeface="华文楷体" pitchFamily="2" charset="-122"/>
                        </a:rPr>
                        <a:t>% </a:t>
                      </a:r>
                      <a:r>
                        <a:rPr altLang="en-US" b="1" sz="2400" lang="zh-TW">
                          <a:solidFill>
                            <a:srgbClr val="006600"/>
                          </a:solidFill>
                          <a:latin typeface="Times New Roman" pitchFamily="18" charset="0"/>
                          <a:ea typeface="华文楷体" pitchFamily="2" charset="-122"/>
                        </a:rPr>
                        <a:t>建立字串</a:t>
                      </a:r>
                      <a:r>
                        <a:rPr altLang="en-US" b="1" sz="2400" lang="zh-CN">
                          <a:solidFill>
                            <a:srgbClr val="006600"/>
                          </a:solidFill>
                          <a:latin typeface="Times New Roman" pitchFamily="18" charset="0"/>
                          <a:ea typeface="华文楷体" pitchFamily="2" charset="-122"/>
                        </a:rPr>
                        <a:t>变量</a:t>
                      </a:r>
                      <a:r>
                        <a:rPr altLang="en-US" b="1" sz="2400" lang="zh-TW">
                          <a:solidFill>
                            <a:srgbClr val="006600"/>
                          </a:solidFill>
                          <a:latin typeface="Times New Roman" pitchFamily="18" charset="0"/>
                          <a:ea typeface="华文楷体" pitchFamily="2" charset="-122"/>
                        </a:rPr>
                        <a:t> </a:t>
                      </a:r>
                      <a:r>
                        <a:rPr altLang="zh-TW" b="1" sz="2400" lang="en-US">
                          <a:solidFill>
                            <a:srgbClr val="006600"/>
                          </a:solidFill>
                          <a:latin typeface="Times New Roman" pitchFamily="18" charset="0"/>
                          <a:ea typeface="华文楷体" pitchFamily="2" charset="-122"/>
                        </a:rPr>
                        <a:t>str1</a:t>
                      </a:r>
                    </a:p>
                    <a:p>
                      <a:pPr algn="l" eaLnBrk="1" hangingPunct="1" latinLnBrk="1" lvl="0">
                        <a:spcBef>
                          <a:spcPct val="20000"/>
                        </a:spcBef>
                        <a:buClr>
                          <a:srgbClr val="4D009A"/>
                        </a:buClr>
                        <a:buFont typeface="Wingdings" pitchFamily="2" charset="2"/>
                        <a:buNone/>
                      </a:pPr>
                      <a:r>
                        <a:rPr altLang="en-US" b="1" sz="2400" lang="zh-CN">
                          <a:solidFill>
                            <a:schemeClr val="folHlink"/>
                          </a:solidFill>
                          <a:latin typeface="Times New Roman" pitchFamily="18" charset="0"/>
                          <a:ea typeface="华文楷体" pitchFamily="2" charset="-122"/>
                        </a:rPr>
                        <a:t>str2 = ' JavaScript, and Perl!';	    </a:t>
                      </a:r>
                      <a:r>
                        <a:rPr altLang="zh-TW" b="1" sz="2400" lang="en-US">
                          <a:solidFill>
                            <a:srgbClr val="006600"/>
                          </a:solidFill>
                          <a:latin typeface="Times New Roman" pitchFamily="18" charset="0"/>
                          <a:ea typeface="华文楷体" pitchFamily="2" charset="-122"/>
                        </a:rPr>
                        <a:t>% </a:t>
                      </a:r>
                      <a:r>
                        <a:rPr altLang="en-US" b="1" sz="2400" lang="zh-TW">
                          <a:solidFill>
                            <a:srgbClr val="006600"/>
                          </a:solidFill>
                          <a:latin typeface="Times New Roman" pitchFamily="18" charset="0"/>
                          <a:ea typeface="华文楷体" pitchFamily="2" charset="-122"/>
                        </a:rPr>
                        <a:t>建立字串</a:t>
                      </a:r>
                      <a:r>
                        <a:rPr altLang="en-US" b="1" sz="2400" lang="zh-CN">
                          <a:solidFill>
                            <a:srgbClr val="006600"/>
                          </a:solidFill>
                          <a:latin typeface="Times New Roman" pitchFamily="18" charset="0"/>
                          <a:ea typeface="华文楷体" pitchFamily="2" charset="-122"/>
                        </a:rPr>
                        <a:t>变量</a:t>
                      </a:r>
                      <a:r>
                        <a:rPr altLang="zh-TW" b="1" sz="2400" lang="en-US">
                          <a:solidFill>
                            <a:srgbClr val="006600"/>
                          </a:solidFill>
                          <a:latin typeface="Times New Roman" pitchFamily="18" charset="0"/>
                          <a:ea typeface="华文楷体" pitchFamily="2" charset="-122"/>
                        </a:rPr>
                        <a:t>str2</a:t>
                      </a:r>
                    </a:p>
                    <a:p>
                      <a:pPr algn="l" eaLnBrk="1" hangingPunct="1" latinLnBrk="1" lvl="0">
                        <a:spcBef>
                          <a:spcPct val="20000"/>
                        </a:spcBef>
                        <a:buClr>
                          <a:srgbClr val="4D009A"/>
                        </a:buClr>
                        <a:buFont typeface="Wingdings" pitchFamily="2" charset="2"/>
                        <a:buNone/>
                      </a:pPr>
                      <a:r>
                        <a:rPr altLang="zh-TW" b="1" sz="2400" lang="en-US">
                          <a:solidFill>
                            <a:schemeClr val="folHlink"/>
                          </a:solidFill>
                          <a:latin typeface="Times New Roman" pitchFamily="18" charset="0"/>
                          <a:ea typeface="华文楷体" pitchFamily="2" charset="-122"/>
                        </a:rPr>
                        <a:t>str3 = [str1 </a:t>
                      </a:r>
                      <a:r>
                        <a:rPr altLang="zh-TW" b="1" sz="2400" lang="en-US">
                          <a:solidFill>
                            <a:schemeClr val="folHlink"/>
                          </a:solidFill>
                          <a:latin typeface="Times New Roman" pitchFamily="18" charset="0"/>
                          <a:ea typeface="华文楷体" pitchFamily="2" charset="-122"/>
                        </a:rPr>
                        <a:t>str2]</a:t>
                      </a:r>
                      <a:r>
                        <a:rPr altLang="en-US" b="1" sz="2400" lang="zh-CN">
                          <a:solidFill>
                            <a:schemeClr val="folHlink"/>
                          </a:solidFill>
                          <a:latin typeface="Times New Roman" pitchFamily="18" charset="0"/>
                          <a:ea typeface="华文楷体" pitchFamily="2" charset="-122"/>
                        </a:rPr>
                        <a:t> </a:t>
                      </a:r>
                      <a:r>
                        <a:rPr altLang="zh-TW" b="1" sz="2400" lang="en-US">
                          <a:solidFill>
                            <a:srgbClr val="006600"/>
                          </a:solidFill>
                          <a:latin typeface="Times New Roman" pitchFamily="18" charset="0"/>
                          <a:ea typeface="华文楷体" pitchFamily="2" charset="-122"/>
                        </a:rPr>
                        <a:t>% </a:t>
                      </a:r>
                      <a:r>
                        <a:rPr altLang="en-US" b="1" sz="2400" lang="zh-CN">
                          <a:solidFill>
                            <a:srgbClr val="006600"/>
                          </a:solidFill>
                          <a:latin typeface="Times New Roman" pitchFamily="18" charset="0"/>
                          <a:ea typeface="华文楷体" pitchFamily="2" charset="-122"/>
                        </a:rPr>
                        <a:t>直接连接</a:t>
                      </a:r>
                      <a:r>
                        <a:rPr altLang="zh-TW" b="1" sz="2400" lang="en-US">
                          <a:solidFill>
                            <a:srgbClr val="006600"/>
                          </a:solidFill>
                          <a:latin typeface="Times New Roman" pitchFamily="18" charset="0"/>
                          <a:ea typeface="华文楷体" pitchFamily="2" charset="-122"/>
                        </a:rPr>
                        <a:t>str1</a:t>
                      </a:r>
                      <a:r>
                        <a:rPr altLang="en-US" b="1" sz="2400" lang="zh-TW">
                          <a:solidFill>
                            <a:srgbClr val="006600"/>
                          </a:solidFill>
                          <a:latin typeface="Times New Roman" pitchFamily="18" charset="0"/>
                          <a:ea typeface="华文楷体" pitchFamily="2" charset="-122"/>
                        </a:rPr>
                        <a:t>及</a:t>
                      </a:r>
                      <a:r>
                        <a:rPr altLang="zh-TW" b="1" sz="2400" lang="en-US">
                          <a:solidFill>
                            <a:srgbClr val="006600"/>
                          </a:solidFill>
                          <a:latin typeface="Times New Roman" pitchFamily="18" charset="0"/>
                          <a:ea typeface="华文楷体" pitchFamily="2" charset="-122"/>
                        </a:rPr>
                        <a:t>str2</a:t>
                      </a:r>
                      <a:r>
                        <a:rPr altLang="en-US" b="1" sz="2400" lang="zh-TW">
                          <a:solidFill>
                            <a:srgbClr val="006600"/>
                          </a:solidFill>
                          <a:latin typeface="Times New Roman" pitchFamily="18" charset="0"/>
                          <a:ea typeface="华文楷体" pitchFamily="2" charset="-122"/>
                        </a:rPr>
                        <a:t>，以建立</a:t>
                      </a:r>
                      <a:r>
                        <a:rPr altLang="zh-TW" b="1" sz="2400" lang="en-US">
                          <a:solidFill>
                            <a:srgbClr val="006600"/>
                          </a:solidFill>
                          <a:latin typeface="Times New Roman" pitchFamily="18" charset="0"/>
                          <a:ea typeface="华文楷体" pitchFamily="2" charset="-122"/>
                        </a:rPr>
                        <a:t>str3</a:t>
                      </a:r>
                    </a:p>
                  </a:txBody>
                  <a:tcPr marL="91440" marR="91440" marT="45728" marB="45728" anchor="t" vert="horz">
                    <a:lnL w="12700" cap="flat" cmpd="sng">
                      <a:solidFill>
                        <a:schemeClr val="accent2">
                          <a:alpha val="100000"/>
                        </a:schemeClr>
                      </a:solidFill>
                      <a:prstDash val="solid"/>
                      <a:round/>
                    </a:lnL>
                    <a:lnR w="12700" cap="flat" cmpd="sng">
                      <a:solidFill>
                        <a:schemeClr val="accent2">
                          <a:alpha val="100000"/>
                        </a:schemeClr>
                      </a:solidFill>
                      <a:prstDash val="solid"/>
                      <a:round/>
                    </a:lnR>
                    <a:lnT w="12700" cap="flat" cmpd="sng">
                      <a:solidFill>
                        <a:schemeClr val="accent2">
                          <a:alpha val="100000"/>
                        </a:schemeClr>
                      </a:solidFill>
                      <a:prstDash val="solid"/>
                      <a:round/>
                    </a:lnT>
                    <a:lnB w="12700" cap="flat" cmpd="sng">
                      <a:solidFill>
                        <a:schemeClr val="accent2">
                          <a:alpha val="100000"/>
                        </a:schemeClr>
                      </a:solidFill>
                      <a:prstDash val="solid"/>
                      <a:round/>
                    </a:lnB>
                    <a:noFill/>
                  </a:tcPr>
                </a:tc>
              </a:tr>
            </a:tbl>
          </a:graphicData>
        </a:graphic>
      </p:graphicFrame>
      <p:sp>
        <p:nvSpPr>
          <p:cNvPr id="1048955" name="矩形 237577"/>
          <p:cNvSpPr/>
          <p:nvPr/>
        </p:nvSpPr>
        <p:spPr>
          <a:xfrm rot="0">
            <a:off x="892175" y="5172075"/>
            <a:ext cx="7961312" cy="1081087"/>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594360" latinLnBrk="1" lvl="1" marL="990600">
              <a:buFont typeface="Arial" pitchFamily="34" charset="0"/>
              <a:buNone/>
            </a:pPr>
            <a:r>
              <a:rPr altLang="zh-TW" b="1" sz="2400" lang="en-US">
                <a:solidFill>
                  <a:schemeClr val="folHlink"/>
                </a:solidFill>
                <a:latin typeface="Times New Roman" pitchFamily="18" charset="0"/>
              </a:rPr>
              <a:t>str3 =</a:t>
            </a:r>
          </a:p>
          <a:p>
            <a:pPr eaLnBrk="1" hangingPunct="1" indent="-609600" latinLnBrk="1" lvl="0" marL="609600">
              <a:buNone/>
            </a:pPr>
            <a:r>
              <a:rPr altLang="zh-TW" b="1" sz="2400" lang="en-US">
                <a:solidFill>
                  <a:schemeClr val="folHlink"/>
                </a:solidFill>
                <a:latin typeface="Times New Roman" pitchFamily="18" charset="0"/>
              </a:rPr>
              <a:t>	         I like MATLAB, JavaScript, and Perl!</a:t>
            </a:r>
          </a:p>
        </p:txBody>
      </p:sp>
      <p:sp>
        <p:nvSpPr>
          <p:cNvPr id="1048956"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957"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958"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51</a:t>
            </a:fld>
            <a:r>
              <a:rPr altLang="zh-CN" sz="1400" lang="en-US">
                <a:solidFill>
                  <a:schemeClr val="accent2"/>
                </a:solidFill>
              </a:rPr>
              <a:t> </a:t>
            </a:r>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showMasterSp="1">
  <p:cSld>
    <p:spTree>
      <p:nvGrpSpPr>
        <p:cNvPr id="284" name=""/>
        <p:cNvGrpSpPr/>
        <p:nvPr/>
      </p:nvGrpSpPr>
      <p:grpSpPr>
        <a:xfrm rot="0">
          <a:off x="0" y="0"/>
          <a:ext cx="0" cy="0"/>
          <a:chOff x="0" y="0"/>
          <a:chExt cx="0" cy="0"/>
        </a:xfrm>
      </p:grpSpPr>
      <p:sp>
        <p:nvSpPr>
          <p:cNvPr id="1048959" name="标题 238593"/>
          <p:cNvSpPr/>
          <p:nvPr>
            <p:ph type="title" sz="full" idx="0"/>
          </p:nvPr>
        </p:nvSpPr>
        <p:spPr>
          <a:xfrm rot="0">
            <a:off x="1150937" y="296862"/>
            <a:ext cx="7793037" cy="5762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b="1" sz="3600" lang="en-US">
                <a:solidFill>
                  <a:schemeClr val="folHlink"/>
                </a:solidFill>
                <a:latin typeface="Times New Roman" pitchFamily="18" charset="0"/>
                <a:ea typeface="华文楷体" pitchFamily="2" charset="-122"/>
              </a:rPr>
              <a:t>10.1 </a:t>
            </a:r>
            <a:r>
              <a:rPr altLang="en-US" b="1" sz="3600" lang="zh-CN">
                <a:solidFill>
                  <a:schemeClr val="folHlink"/>
                </a:solidFill>
                <a:latin typeface="Times New Roman" pitchFamily="18" charset="0"/>
                <a:ea typeface="华文楷体" pitchFamily="2" charset="-122"/>
              </a:rPr>
              <a:t>字符串</a:t>
            </a:r>
          </a:p>
        </p:txBody>
      </p:sp>
      <p:sp>
        <p:nvSpPr>
          <p:cNvPr id="1048960" name="文本占位符 238594"/>
          <p:cNvSpPr/>
          <p:nvPr>
            <p:ph type="body" sz="half" idx="1"/>
          </p:nvPr>
        </p:nvSpPr>
        <p:spPr>
          <a:xfrm rot="0">
            <a:off x="827087" y="1484312"/>
            <a:ext cx="7993062" cy="1771650"/>
          </a:xfrm>
          <a:prstGeom prst="rect"/>
          <a:noFill/>
          <a:ln>
            <a:noFill/>
          </a:ln>
        </p:spPr>
        <p:txBody>
          <a:bodyPr anchor="t" bIns="45720" lIns="91440" rIns="91440" tIns="45720" vert="horz"/>
          <a:lstStyle>
            <a:lvl1pPr indent="-609600" marL="609600">
              <a:lnSpc>
                <a:spcPct val="100000"/>
              </a:lnSpc>
              <a:spcBef>
                <a:spcPct val="20000"/>
              </a:spcBef>
              <a:spcAft>
                <a:spcPct val="0"/>
              </a:spcAft>
              <a:buClr>
                <a:srgbClr val="4D009A"/>
              </a:buClr>
              <a:buFont typeface="Wingdings" pitchFamily="2" charset="2"/>
              <a:buChar char="n"/>
              <a:defRPr sz="2800">
                <a:solidFill>
                  <a:schemeClr val="dk1"/>
                </a:solidFill>
              </a:defRPr>
            </a:lvl1pPr>
            <a:lvl2pPr indent="-533400" marL="990600">
              <a:lnSpc>
                <a:spcPct val="100000"/>
              </a:lnSpc>
              <a:spcBef>
                <a:spcPct val="20000"/>
              </a:spcBef>
              <a:spcAft>
                <a:spcPct val="0"/>
              </a:spcAft>
              <a:buClr>
                <a:srgbClr val="0000FF"/>
              </a:buClr>
              <a:buFont typeface="Wingdings" pitchFamily="2" charset="2"/>
              <a:buChar char="n"/>
              <a:defRPr sz="2400">
                <a:solidFill>
                  <a:schemeClr val="dk1"/>
                </a:solidFill>
              </a:defRPr>
            </a:lvl2pPr>
            <a:lvl3pPr indent="-457200" marL="1371600">
              <a:lnSpc>
                <a:spcPct val="100000"/>
              </a:lnSpc>
              <a:spcBef>
                <a:spcPct val="20000"/>
              </a:spcBef>
              <a:spcAft>
                <a:spcPct val="0"/>
              </a:spcAft>
              <a:buClr>
                <a:schemeClr val="folHlink"/>
              </a:buClr>
              <a:buFont typeface="Wingdings" pitchFamily="2" charset="2"/>
              <a:buChar char="Ø"/>
              <a:defRPr sz="2000">
                <a:solidFill>
                  <a:schemeClr val="dk1"/>
                </a:solidFill>
              </a:defRPr>
            </a:lvl3pPr>
            <a:lvl4pPr indent="-381000" marL="1752600">
              <a:lnSpc>
                <a:spcPct val="100000"/>
              </a:lnSpc>
              <a:spcBef>
                <a:spcPct val="20000"/>
              </a:spcBef>
              <a:spcAft>
                <a:spcPct val="0"/>
              </a:spcAft>
              <a:buClr>
                <a:schemeClr val="accent2"/>
              </a:buClr>
              <a:buFont typeface="Wingdings" pitchFamily="2" charset="2"/>
              <a:buChar char="Ø"/>
              <a:defRPr sz="1800">
                <a:solidFill>
                  <a:schemeClr val="dk1"/>
                </a:solidFill>
              </a:defRPr>
            </a:lvl4pPr>
            <a:lvl5pPr indent="-381000" marL="2209800">
              <a:lnSpc>
                <a:spcPct val="100000"/>
              </a:lnSpc>
              <a:spcBef>
                <a:spcPct val="20000"/>
              </a:spcBef>
              <a:spcAft>
                <a:spcPct val="0"/>
              </a:spcAft>
              <a:buClr>
                <a:schemeClr val="accent1"/>
              </a:buClr>
              <a:buFont typeface="Wingdings" pitchFamily="2" charset="2"/>
              <a:buChar char="Ø"/>
              <a:defRPr sz="1800">
                <a:solidFill>
                  <a:schemeClr val="dk1"/>
                </a:solidFill>
              </a:defRPr>
            </a:lvl5pPr>
          </a:lstStyle>
          <a:p>
            <a:pPr eaLnBrk="1" hangingPunct="1" latinLnBrk="1" lvl="0"/>
            <a:r>
              <a:rPr altLang="en-US" b="1" lang="zh-CN">
                <a:latin typeface="Times New Roman" pitchFamily="18" charset="0"/>
                <a:ea typeface="华文楷体" pitchFamily="2" charset="-122"/>
              </a:rPr>
              <a:t>如要输入的字符串中有单引号</a:t>
            </a:r>
            <a:r>
              <a:rPr altLang="en-US" b="1" lang="zh-TW">
                <a:latin typeface="Times New Roman" pitchFamily="18" charset="0"/>
                <a:ea typeface="华文楷体" pitchFamily="2" charset="-122"/>
              </a:rPr>
              <a:t>，</a:t>
            </a:r>
            <a:r>
              <a:rPr altLang="en-US" b="1" lang="zh-CN">
                <a:latin typeface="Times New Roman" pitchFamily="18" charset="0"/>
                <a:ea typeface="华文楷体" pitchFamily="2" charset="-122"/>
              </a:rPr>
              <a:t>则由两个连续的单引号来表示。</a:t>
            </a:r>
          </a:p>
          <a:p>
            <a:pPr eaLnBrk="1" hangingPunct="1" latinLnBrk="1" lvl="0"/>
            <a:r>
              <a:rPr altLang="en-US" b="1" lang="zh-TW">
                <a:latin typeface="Times New Roman" pitchFamily="18" charset="0"/>
                <a:ea typeface="华文楷体" pitchFamily="2" charset="-122"/>
              </a:rPr>
              <a:t>若要</a:t>
            </a:r>
            <a:r>
              <a:rPr altLang="en-US" b="1" lang="zh-CN">
                <a:latin typeface="Times New Roman" pitchFamily="18" charset="0"/>
                <a:ea typeface="华文楷体" pitchFamily="2" charset="-122"/>
              </a:rPr>
              <a:t>计算字符串变量</a:t>
            </a:r>
            <a:r>
              <a:rPr altLang="en-US" b="1" lang="zh-TW">
                <a:latin typeface="Times New Roman" pitchFamily="18" charset="0"/>
                <a:ea typeface="华文楷体" pitchFamily="2" charset="-122"/>
              </a:rPr>
              <a:t>的</a:t>
            </a:r>
            <a:r>
              <a:rPr altLang="en-US" b="1" lang="zh-CN">
                <a:latin typeface="Times New Roman" pitchFamily="18" charset="0"/>
                <a:ea typeface="华文楷体" pitchFamily="2" charset="-122"/>
              </a:rPr>
              <a:t>长度</a:t>
            </a:r>
            <a:r>
              <a:rPr altLang="en-US" b="1" lang="zh-TW">
                <a:latin typeface="Times New Roman" pitchFamily="18" charset="0"/>
                <a:ea typeface="华文楷体" pitchFamily="2" charset="-122"/>
              </a:rPr>
              <a:t>（即</a:t>
            </a:r>
            <a:r>
              <a:rPr altLang="en-US" b="1" lang="zh-CN">
                <a:latin typeface="Times New Roman" pitchFamily="18" charset="0"/>
                <a:ea typeface="华文楷体" pitchFamily="2" charset="-122"/>
              </a:rPr>
              <a:t>组成字符串</a:t>
            </a:r>
            <a:r>
              <a:rPr altLang="en-US" b="1" lang="zh-TW">
                <a:latin typeface="Times New Roman" pitchFamily="18" charset="0"/>
                <a:ea typeface="华文楷体" pitchFamily="2" charset="-122"/>
              </a:rPr>
              <a:t>的</a:t>
            </a:r>
            <a:r>
              <a:rPr altLang="en-US" b="1" lang="zh-CN">
                <a:latin typeface="Times New Roman" pitchFamily="18" charset="0"/>
                <a:ea typeface="华文楷体" pitchFamily="2" charset="-122"/>
              </a:rPr>
              <a:t>个数</a:t>
            </a:r>
            <a:r>
              <a:rPr altLang="en-US" b="1" lang="zh-TW">
                <a:latin typeface="Times New Roman" pitchFamily="18" charset="0"/>
                <a:ea typeface="华文楷体" pitchFamily="2" charset="-122"/>
              </a:rPr>
              <a:t>），可用 </a:t>
            </a:r>
            <a:r>
              <a:rPr altLang="zh-TW" b="1" lang="en-US">
                <a:latin typeface="Times New Roman" pitchFamily="18" charset="0"/>
                <a:ea typeface="华文楷体" pitchFamily="2" charset="-122"/>
              </a:rPr>
              <a:t>length </a:t>
            </a:r>
            <a:r>
              <a:rPr altLang="en-US" b="1" lang="zh-TW">
                <a:latin typeface="Times New Roman" pitchFamily="18" charset="0"/>
                <a:ea typeface="华文楷体" pitchFamily="2" charset="-122"/>
              </a:rPr>
              <a:t>指令</a:t>
            </a:r>
            <a:r>
              <a:rPr altLang="en-US" b="1" lang="zh-CN">
                <a:latin typeface="Times New Roman" pitchFamily="18" charset="0"/>
                <a:ea typeface="华文楷体" pitchFamily="2" charset="-122"/>
              </a:rPr>
              <a:t>。</a:t>
            </a:r>
            <a:r>
              <a:rPr altLang="en-US" b="1" lang="zh-TW">
                <a:latin typeface="Times New Roman" pitchFamily="18" charset="0"/>
                <a:ea typeface="华文楷体" pitchFamily="2" charset="-122"/>
              </a:rPr>
              <a:t> </a:t>
            </a:r>
          </a:p>
          <a:p>
            <a:pPr eaLnBrk="1" hangingPunct="1" latinLnBrk="1" lvl="0"/>
            <a:r>
              <a:rPr altLang="zh-TW" b="1" lang="en-US">
                <a:solidFill>
                  <a:srgbClr val="0000FF"/>
                </a:solidFill>
                <a:latin typeface="Times New Roman" pitchFamily="18" charset="0"/>
                <a:ea typeface="华文楷体" pitchFamily="2" charset="-122"/>
              </a:rPr>
              <a:t>【例1</a:t>
            </a:r>
            <a:r>
              <a:rPr altLang="zh-TW" b="1" lang="en-US">
                <a:solidFill>
                  <a:srgbClr val="0000FF"/>
                </a:solidFill>
                <a:latin typeface="Times New Roman" pitchFamily="18" charset="0"/>
                <a:ea typeface="华文楷体" pitchFamily="2" charset="-122"/>
              </a:rPr>
              <a:t>0</a:t>
            </a:r>
            <a:r>
              <a:rPr altLang="zh-TW" b="1" lang="en-US">
                <a:solidFill>
                  <a:srgbClr val="0000FF"/>
                </a:solidFill>
                <a:latin typeface="Times New Roman" pitchFamily="18" charset="0"/>
                <a:ea typeface="华文楷体" pitchFamily="2" charset="-122"/>
              </a:rPr>
              <a:t>-</a:t>
            </a:r>
            <a:r>
              <a:rPr altLang="zh-CN" b="1" lang="en-US">
                <a:solidFill>
                  <a:srgbClr val="0000FF"/>
                </a:solidFill>
                <a:latin typeface="Times New Roman" pitchFamily="18" charset="0"/>
                <a:ea typeface="华文楷体" pitchFamily="2" charset="-122"/>
              </a:rPr>
              <a:t>2</a:t>
            </a:r>
            <a:r>
              <a:rPr altLang="en-US" b="1" lang="zh-CN">
                <a:solidFill>
                  <a:srgbClr val="0000FF"/>
                </a:solidFill>
                <a:latin typeface="Times New Roman" pitchFamily="18" charset="0"/>
                <a:ea typeface="华文楷体" pitchFamily="2" charset="-122"/>
              </a:rPr>
              <a:t>】含单引号字符串的输入</a:t>
            </a:r>
          </a:p>
          <a:p>
            <a:pPr eaLnBrk="1" hangingPunct="1" latinLnBrk="1" lvl="0">
              <a:buNone/>
            </a:pPr>
            <a:endParaRPr altLang="en-US" b="1" lang="zh-TW">
              <a:solidFill>
                <a:srgbClr val="0000FF"/>
              </a:solidFill>
              <a:latin typeface="Times New Roman" pitchFamily="18" charset="0"/>
              <a:ea typeface="华文楷体" pitchFamily="2" charset="-122"/>
            </a:endParaRPr>
          </a:p>
        </p:txBody>
      </p:sp>
      <p:graphicFrame>
        <p:nvGraphicFramePr>
          <p:cNvPr id="4194314" name=""/>
          <p:cNvGraphicFramePr>
            <a:graphicFrameLocks/>
          </p:cNvGraphicFramePr>
          <p:nvPr/>
        </p:nvGraphicFramePr>
        <p:xfrm rot="0">
          <a:off x="1295400" y="3824287"/>
          <a:ext cx="7200900" cy="1041400"/>
        </p:xfrm>
        <a:graphic>
          <a:graphicData uri="http://schemas.openxmlformats.org/drawingml/2006/table">
            <a:tbl>
              <a:tblPr/>
              <a:tblGrid>
                <a:gridCol w="7200900"/>
              </a:tblGrid>
              <a:tr h="1041400">
                <a:tc>
                  <a:txBody>
                    <a:bodyPr/>
                    <a:p>
                      <a:pPr algn="l" eaLnBrk="1" hangingPunct="1" latinLnBrk="1" lvl="0">
                        <a:spcBef>
                          <a:spcPct val="20000"/>
                        </a:spcBef>
                        <a:buClr>
                          <a:srgbClr val="4D009A"/>
                        </a:buClr>
                        <a:buFont typeface="Wingdings" pitchFamily="2" charset="2"/>
                        <a:buNone/>
                      </a:pPr>
                      <a:r>
                        <a:rPr altLang="zh-TW" b="1" sz="2800" lang="en-US">
                          <a:solidFill>
                            <a:schemeClr val="folHlink"/>
                          </a:solidFill>
                          <a:latin typeface="Times New Roman" pitchFamily="18" charset="0"/>
                        </a:rPr>
                        <a:t>sentence = 'I</a:t>
                      </a:r>
                      <a:r>
                        <a:rPr altLang="zh-TW" b="1" sz="2800" lang="en-US">
                          <a:solidFill>
                            <a:srgbClr val="FF3300"/>
                          </a:solidFill>
                          <a:latin typeface="Times New Roman" pitchFamily="18" charset="0"/>
                        </a:rPr>
                        <a:t>''</a:t>
                      </a:r>
                      <a:r>
                        <a:rPr altLang="zh-TW" b="1" sz="2800" lang="en-US">
                          <a:solidFill>
                            <a:schemeClr val="folHlink"/>
                          </a:solidFill>
                          <a:latin typeface="Times New Roman" pitchFamily="18" charset="0"/>
                        </a:rPr>
                        <a:t>ve got a date!';</a:t>
                      </a:r>
                    </a:p>
                    <a:p>
                      <a:pPr algn="l" eaLnBrk="1" hangingPunct="1" latinLnBrk="1" lvl="0">
                        <a:spcBef>
                          <a:spcPct val="20000"/>
                        </a:spcBef>
                        <a:buClr>
                          <a:srgbClr val="4D009A"/>
                        </a:buClr>
                        <a:buFont typeface="Wingdings" pitchFamily="2" charset="2"/>
                        <a:buNone/>
                      </a:pPr>
                      <a:r>
                        <a:rPr altLang="zh-TW" b="1" sz="2800" lang="en-US">
                          <a:solidFill>
                            <a:schemeClr val="folHlink"/>
                          </a:solidFill>
                          <a:latin typeface="Times New Roman" pitchFamily="18" charset="0"/>
                        </a:rPr>
                        <a:t>length(sentence)	</a:t>
                      </a:r>
                      <a:r>
                        <a:rPr altLang="en-US" b="1" sz="2400" lang="zh-CN">
                          <a:solidFill>
                            <a:srgbClr val="006600"/>
                          </a:solidFill>
                          <a:latin typeface="Times New Roman" pitchFamily="18" charset="0"/>
                        </a:rPr>
                        <a:t>% 计算</a:t>
                      </a:r>
                      <a:r>
                        <a:rPr altLang="en-US" b="1" sz="2400" lang="zh-TW">
                          <a:solidFill>
                            <a:srgbClr val="006600"/>
                          </a:solidFill>
                          <a:latin typeface="Times New Roman" pitchFamily="18" charset="0"/>
                        </a:rPr>
                        <a:t>字</a:t>
                      </a:r>
                      <a:r>
                        <a:rPr altLang="en-US" b="1" sz="2400" lang="zh-CN">
                          <a:solidFill>
                            <a:srgbClr val="006600"/>
                          </a:solidFill>
                          <a:latin typeface="Times New Roman" pitchFamily="18" charset="0"/>
                        </a:rPr>
                        <a:t>字符串</a:t>
                      </a:r>
                      <a:r>
                        <a:rPr altLang="zh-TW" b="1" sz="2400" lang="en-US">
                          <a:solidFill>
                            <a:srgbClr val="006600"/>
                          </a:solidFill>
                          <a:latin typeface="Times New Roman" pitchFamily="18" charset="0"/>
                        </a:rPr>
                        <a:t>sentence</a:t>
                      </a:r>
                      <a:r>
                        <a:rPr altLang="en-US" b="1" sz="2400" lang="zh-TW">
                          <a:solidFill>
                            <a:srgbClr val="006600"/>
                          </a:solidFill>
                          <a:latin typeface="Times New Roman" pitchFamily="18" charset="0"/>
                        </a:rPr>
                        <a:t>的</a:t>
                      </a:r>
                      <a:r>
                        <a:rPr altLang="en-US" b="1" sz="2400" lang="zh-CN">
                          <a:solidFill>
                            <a:srgbClr val="006600"/>
                          </a:solidFill>
                          <a:latin typeface="Times New Roman" pitchFamily="18" charset="0"/>
                        </a:rPr>
                        <a:t>长度</a:t>
                      </a:r>
                    </a:p>
                  </a:txBody>
                  <a:tcPr marL="91440" marR="91440" marT="45720" marB="45720" anchor="t" vert="horz">
                    <a:lnL w="12700" cap="flat" cmpd="sng">
                      <a:solidFill>
                        <a:schemeClr val="accent2">
                          <a:alpha val="100000"/>
                        </a:schemeClr>
                      </a:solidFill>
                      <a:prstDash val="solid"/>
                      <a:round/>
                    </a:lnL>
                    <a:lnR w="12700" cap="flat" cmpd="sng">
                      <a:solidFill>
                        <a:schemeClr val="accent2">
                          <a:alpha val="100000"/>
                        </a:schemeClr>
                      </a:solidFill>
                      <a:prstDash val="solid"/>
                      <a:round/>
                    </a:lnR>
                    <a:lnT w="12700" cap="flat" cmpd="sng">
                      <a:solidFill>
                        <a:schemeClr val="accent2">
                          <a:alpha val="100000"/>
                        </a:schemeClr>
                      </a:solidFill>
                      <a:prstDash val="solid"/>
                      <a:round/>
                    </a:lnT>
                    <a:lnB w="12700" cap="flat" cmpd="sng">
                      <a:solidFill>
                        <a:schemeClr val="accent2">
                          <a:alpha val="100000"/>
                        </a:schemeClr>
                      </a:solidFill>
                      <a:prstDash val="solid"/>
                      <a:round/>
                    </a:lnB>
                    <a:noFill/>
                  </a:tcPr>
                </a:tc>
              </a:tr>
            </a:tbl>
          </a:graphicData>
        </a:graphic>
      </p:graphicFrame>
      <p:sp>
        <p:nvSpPr>
          <p:cNvPr id="1048966" name="矩形 238601"/>
          <p:cNvSpPr/>
          <p:nvPr/>
        </p:nvSpPr>
        <p:spPr>
          <a:xfrm rot="0">
            <a:off x="827087" y="5084762"/>
            <a:ext cx="7993062" cy="50482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594360" latinLnBrk="1" lvl="1" marL="990600">
              <a:buFont typeface="Arial" pitchFamily="34" charset="0"/>
              <a:buNone/>
            </a:pPr>
            <a:r>
              <a:rPr altLang="zh-TW" b="1" lang="en-US">
                <a:solidFill>
                  <a:schemeClr val="folHlink"/>
                </a:solidFill>
                <a:latin typeface="Times New Roman" pitchFamily="18" charset="0"/>
              </a:rPr>
              <a:t>ans =     16</a:t>
            </a:r>
          </a:p>
          <a:p>
            <a:pPr eaLnBrk="1" hangingPunct="1" indent="-609600" latinLnBrk="1" lvl="0" marL="609600">
              <a:buNone/>
            </a:pPr>
            <a:endParaRPr altLang="en-US" b="1" sz="2800" lang="zh-TW">
              <a:solidFill>
                <a:schemeClr val="folHlink"/>
              </a:solidFill>
              <a:latin typeface="Times New Roman" pitchFamily="18" charset="0"/>
            </a:endParaRPr>
          </a:p>
        </p:txBody>
      </p:sp>
      <p:sp>
        <p:nvSpPr>
          <p:cNvPr id="104896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96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96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52</a:t>
            </a:fld>
            <a:r>
              <a:rPr altLang="zh-CN" sz="1400" lang="en-US">
                <a:solidFill>
                  <a:schemeClr val="accent2"/>
                </a:solidFill>
              </a:rPr>
              <a:t> </a:t>
            </a:r>
          </a:p>
        </p:txBody>
      </p:sp>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showMasterSp="1">
  <p:cSld>
    <p:spTree>
      <p:nvGrpSpPr>
        <p:cNvPr id="286" name=""/>
        <p:cNvGrpSpPr/>
        <p:nvPr/>
      </p:nvGrpSpPr>
      <p:grpSpPr>
        <a:xfrm rot="0">
          <a:off x="0" y="0"/>
          <a:ext cx="0" cy="0"/>
          <a:chOff x="0" y="0"/>
          <a:chExt cx="0" cy="0"/>
        </a:xfrm>
      </p:grpSpPr>
      <p:sp>
        <p:nvSpPr>
          <p:cNvPr id="1048970" name="标题 239617"/>
          <p:cNvSpPr/>
          <p:nvPr>
            <p:ph type="title" sz="full" idx="0"/>
          </p:nvPr>
        </p:nvSpPr>
        <p:spPr>
          <a:xfrm rot="0">
            <a:off x="1150937"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b="1" sz="3600" lang="en-US">
                <a:solidFill>
                  <a:schemeClr val="folHlink"/>
                </a:solidFill>
                <a:latin typeface="Times New Roman" pitchFamily="18" charset="0"/>
                <a:ea typeface="华文楷体" pitchFamily="2" charset="-122"/>
              </a:rPr>
              <a:t>10.1 </a:t>
            </a:r>
            <a:r>
              <a:rPr altLang="en-US" b="1" sz="3600" lang="zh-CN">
                <a:solidFill>
                  <a:schemeClr val="folHlink"/>
                </a:solidFill>
                <a:latin typeface="Times New Roman" pitchFamily="18" charset="0"/>
                <a:ea typeface="华文楷体" pitchFamily="2" charset="-122"/>
              </a:rPr>
              <a:t>字符串</a:t>
            </a:r>
          </a:p>
        </p:txBody>
      </p:sp>
      <p:sp>
        <p:nvSpPr>
          <p:cNvPr id="1048971" name="文本占位符 239618"/>
          <p:cNvSpPr/>
          <p:nvPr>
            <p:ph type="body" sz="half" idx="1"/>
          </p:nvPr>
        </p:nvSpPr>
        <p:spPr>
          <a:xfrm rot="0">
            <a:off x="900112" y="1233487"/>
            <a:ext cx="7777162" cy="1800225"/>
          </a:xfrm>
          <a:prstGeom prst="rect"/>
          <a:noFill/>
          <a:ln>
            <a:noFill/>
          </a:ln>
        </p:spPr>
        <p:txBody>
          <a:bodyPr anchor="t" bIns="45720" lIns="91440" rIns="91440" tIns="45720" vert="horz"/>
          <a:lstStyle>
            <a:lvl1pPr indent="-609600" marL="609600">
              <a:lnSpc>
                <a:spcPct val="100000"/>
              </a:lnSpc>
              <a:spcBef>
                <a:spcPct val="20000"/>
              </a:spcBef>
              <a:spcAft>
                <a:spcPct val="0"/>
              </a:spcAft>
              <a:buClr>
                <a:srgbClr val="4D009A"/>
              </a:buClr>
              <a:buFont typeface="Wingdings" pitchFamily="2" charset="2"/>
              <a:buChar char="n"/>
              <a:defRPr sz="2800">
                <a:solidFill>
                  <a:schemeClr val="dk1"/>
                </a:solidFill>
              </a:defRPr>
            </a:lvl1pPr>
            <a:lvl2pPr indent="-533400" marL="990600">
              <a:lnSpc>
                <a:spcPct val="100000"/>
              </a:lnSpc>
              <a:spcBef>
                <a:spcPct val="20000"/>
              </a:spcBef>
              <a:spcAft>
                <a:spcPct val="0"/>
              </a:spcAft>
              <a:buClr>
                <a:srgbClr val="0000FF"/>
              </a:buClr>
              <a:buFont typeface="Wingdings" pitchFamily="2" charset="2"/>
              <a:buChar char="n"/>
              <a:defRPr sz="2400">
                <a:solidFill>
                  <a:schemeClr val="dk1"/>
                </a:solidFill>
              </a:defRPr>
            </a:lvl2pPr>
            <a:lvl3pPr indent="-457200" marL="1371600">
              <a:lnSpc>
                <a:spcPct val="100000"/>
              </a:lnSpc>
              <a:spcBef>
                <a:spcPct val="20000"/>
              </a:spcBef>
              <a:spcAft>
                <a:spcPct val="0"/>
              </a:spcAft>
              <a:buClr>
                <a:schemeClr val="folHlink"/>
              </a:buClr>
              <a:buFont typeface="Wingdings" pitchFamily="2" charset="2"/>
              <a:buChar char="Ø"/>
              <a:defRPr sz="2000">
                <a:solidFill>
                  <a:schemeClr val="dk1"/>
                </a:solidFill>
              </a:defRPr>
            </a:lvl3pPr>
            <a:lvl4pPr indent="-381000" marL="1752600">
              <a:lnSpc>
                <a:spcPct val="100000"/>
              </a:lnSpc>
              <a:spcBef>
                <a:spcPct val="20000"/>
              </a:spcBef>
              <a:spcAft>
                <a:spcPct val="0"/>
              </a:spcAft>
              <a:buClr>
                <a:schemeClr val="accent2"/>
              </a:buClr>
              <a:buFont typeface="Wingdings" pitchFamily="2" charset="2"/>
              <a:buChar char="Ø"/>
              <a:defRPr sz="1800">
                <a:solidFill>
                  <a:schemeClr val="dk1"/>
                </a:solidFill>
              </a:defRPr>
            </a:lvl4pPr>
            <a:lvl5pPr indent="-381000" marL="2209800">
              <a:lnSpc>
                <a:spcPct val="100000"/>
              </a:lnSpc>
              <a:spcBef>
                <a:spcPct val="20000"/>
              </a:spcBef>
              <a:spcAft>
                <a:spcPct val="0"/>
              </a:spcAft>
              <a:buClr>
                <a:schemeClr val="accent1"/>
              </a:buClr>
              <a:buFont typeface="Wingdings" pitchFamily="2" charset="2"/>
              <a:buChar char="Ø"/>
              <a:defRPr sz="1800">
                <a:solidFill>
                  <a:schemeClr val="dk1"/>
                </a:solidFill>
              </a:defRPr>
            </a:lvl5pPr>
          </a:lstStyle>
          <a:p>
            <a:pPr eaLnBrk="1" hangingPunct="1" latinLnBrk="1" lvl="0">
              <a:lnSpc>
                <a:spcPct val="90000"/>
              </a:lnSpc>
            </a:pPr>
            <a:r>
              <a:rPr altLang="zh-TW" b="1" sz="2400" lang="en-US">
                <a:latin typeface="Times New Roman" pitchFamily="18" charset="0"/>
                <a:ea typeface="华文楷体" pitchFamily="2" charset="-122"/>
              </a:rPr>
              <a:t>double </a:t>
            </a:r>
            <a:r>
              <a:rPr altLang="en-US" b="1" sz="2400" lang="zh-TW">
                <a:latin typeface="Times New Roman" pitchFamily="18" charset="0"/>
                <a:ea typeface="华文楷体" pitchFamily="2" charset="-122"/>
              </a:rPr>
              <a:t>指令</a:t>
            </a:r>
            <a:r>
              <a:rPr altLang="zh-TW" b="1" sz="2400" lang="en-US">
                <a:latin typeface="Times New Roman" pitchFamily="18" charset="0"/>
                <a:ea typeface="华文楷体" pitchFamily="2" charset="-122"/>
              </a:rPr>
              <a:t>: </a:t>
            </a:r>
            <a:r>
              <a:rPr altLang="en-US" b="1" sz="2400" lang="zh-CN">
                <a:latin typeface="Times New Roman" pitchFamily="18" charset="0"/>
                <a:ea typeface="华文楷体" pitchFamily="2" charset="-122"/>
              </a:rPr>
              <a:t>查看字符串变量</a:t>
            </a:r>
            <a:r>
              <a:rPr altLang="en-US" b="1" sz="2400" lang="zh-TW">
                <a:latin typeface="Times New Roman" pitchFamily="18" charset="0"/>
                <a:ea typeface="华文楷体" pitchFamily="2" charset="-122"/>
              </a:rPr>
              <a:t>的</a:t>
            </a:r>
            <a:r>
              <a:rPr altLang="en-US" b="1" sz="2400" lang="zh-CN">
                <a:latin typeface="Times New Roman" pitchFamily="18" charset="0"/>
                <a:ea typeface="华文楷体" pitchFamily="2" charset="-122"/>
              </a:rPr>
              <a:t>存储</a:t>
            </a:r>
            <a:r>
              <a:rPr altLang="en-US" b="1" sz="2400" lang="zh-TW">
                <a:latin typeface="Times New Roman" pitchFamily="18" charset="0"/>
                <a:ea typeface="华文楷体" pitchFamily="2" charset="-122"/>
              </a:rPr>
              <a:t>內容（即 </a:t>
            </a:r>
            <a:r>
              <a:rPr altLang="zh-TW" b="1" sz="2400" lang="en-US">
                <a:latin typeface="Times New Roman" pitchFamily="18" charset="0"/>
                <a:ea typeface="华文楷体" pitchFamily="2" charset="-122"/>
              </a:rPr>
              <a:t>ASCII </a:t>
            </a:r>
            <a:r>
              <a:rPr altLang="en-US" b="1" sz="2400" lang="zh-CN">
                <a:latin typeface="Times New Roman" pitchFamily="18" charset="0"/>
                <a:ea typeface="华文楷体" pitchFamily="2" charset="-122"/>
              </a:rPr>
              <a:t>内码</a:t>
            </a:r>
            <a:r>
              <a:rPr altLang="en-US" b="1" sz="2400" lang="zh-TW">
                <a:latin typeface="Times New Roman" pitchFamily="18" charset="0"/>
                <a:ea typeface="华文楷体" pitchFamily="2" charset="-122"/>
              </a:rPr>
              <a:t>） </a:t>
            </a:r>
          </a:p>
          <a:p>
            <a:pPr eaLnBrk="1" hangingPunct="1" latinLnBrk="1" lvl="0">
              <a:lnSpc>
                <a:spcPct val="90000"/>
              </a:lnSpc>
            </a:pPr>
            <a:r>
              <a:rPr altLang="zh-TW" b="1" sz="2400" lang="en-US">
                <a:latin typeface="Times New Roman" pitchFamily="18" charset="0"/>
                <a:ea typeface="华文楷体" pitchFamily="2" charset="-122"/>
              </a:rPr>
              <a:t>char </a:t>
            </a:r>
            <a:r>
              <a:rPr altLang="en-US" b="1" sz="2400" lang="zh-TW">
                <a:latin typeface="Times New Roman" pitchFamily="18" charset="0"/>
                <a:ea typeface="华文楷体" pitchFamily="2" charset="-122"/>
              </a:rPr>
              <a:t>指令</a:t>
            </a:r>
            <a:r>
              <a:rPr altLang="zh-TW" b="1" sz="2400" lang="en-US">
                <a:latin typeface="Times New Roman" pitchFamily="18" charset="0"/>
                <a:ea typeface="华文楷体" pitchFamily="2" charset="-122"/>
              </a:rPr>
              <a:t>: </a:t>
            </a:r>
            <a:r>
              <a:rPr altLang="en-US" b="1" sz="2400" lang="zh-CN">
                <a:latin typeface="Times New Roman" pitchFamily="18" charset="0"/>
                <a:ea typeface="华文楷体" pitchFamily="2" charset="-122"/>
              </a:rPr>
              <a:t>将</a:t>
            </a:r>
            <a:r>
              <a:rPr altLang="en-US" b="1" sz="2400" lang="zh-TW">
                <a:latin typeface="Times New Roman" pitchFamily="18" charset="0"/>
                <a:ea typeface="华文楷体" pitchFamily="2" charset="-122"/>
              </a:rPr>
              <a:t> </a:t>
            </a:r>
            <a:r>
              <a:rPr altLang="zh-TW" b="1" sz="2400" lang="en-US">
                <a:latin typeface="Times New Roman" pitchFamily="18" charset="0"/>
                <a:ea typeface="华文楷体" pitchFamily="2" charset="-122"/>
              </a:rPr>
              <a:t>ASCII </a:t>
            </a:r>
            <a:r>
              <a:rPr altLang="en-US" b="1" sz="2400" lang="zh-TW">
                <a:latin typeface="Times New Roman" pitchFamily="18" charset="0"/>
                <a:ea typeface="华文楷体" pitchFamily="2" charset="-122"/>
              </a:rPr>
              <a:t>內</a:t>
            </a:r>
            <a:r>
              <a:rPr altLang="en-US" b="1" sz="2400" lang="zh-CN">
                <a:latin typeface="Times New Roman" pitchFamily="18" charset="0"/>
                <a:ea typeface="华文楷体" pitchFamily="2" charset="-122"/>
              </a:rPr>
              <a:t>码转换为</a:t>
            </a:r>
            <a:r>
              <a:rPr altLang="en-US" b="1" sz="2400" lang="zh-TW">
                <a:latin typeface="Times New Roman" pitchFamily="18" charset="0"/>
                <a:ea typeface="华文楷体" pitchFamily="2" charset="-122"/>
              </a:rPr>
              <a:t>字</a:t>
            </a:r>
            <a:r>
              <a:rPr altLang="en-US" b="1" sz="2400" lang="zh-CN">
                <a:latin typeface="Times New Roman" pitchFamily="18" charset="0"/>
                <a:ea typeface="华文楷体" pitchFamily="2" charset="-122"/>
              </a:rPr>
              <a:t>符</a:t>
            </a:r>
            <a:r>
              <a:rPr altLang="en-US" b="1" sz="2400" lang="zh-TW">
                <a:latin typeface="Times New Roman" pitchFamily="18" charset="0"/>
                <a:ea typeface="华文楷体" pitchFamily="2" charset="-122"/>
              </a:rPr>
              <a:t>串形式 </a:t>
            </a:r>
          </a:p>
          <a:p>
            <a:pPr eaLnBrk="1" hangingPunct="1" latinLnBrk="1" lvl="0">
              <a:lnSpc>
                <a:spcPct val="90000"/>
              </a:lnSpc>
              <a:spcBef>
                <a:spcPct val="60000"/>
              </a:spcBef>
              <a:buNone/>
            </a:pPr>
            <a:r>
              <a:rPr altLang="zh-TW" b="1" sz="2400" lang="en-US">
                <a:solidFill>
                  <a:srgbClr val="0000FF"/>
                </a:solidFill>
                <a:latin typeface="Times New Roman" pitchFamily="18" charset="0"/>
              </a:rPr>
              <a:t>【例10-3】 : </a:t>
            </a:r>
            <a:r>
              <a:rPr altLang="en-US" b="1" sz="2400" lang="zh-CN">
                <a:solidFill>
                  <a:srgbClr val="0000FF"/>
                </a:solidFill>
                <a:latin typeface="Times New Roman" pitchFamily="18" charset="0"/>
              </a:rPr>
              <a:t>字符串与</a:t>
            </a:r>
            <a:r>
              <a:rPr altLang="zh-CN" b="1" sz="2400" lang="en-US">
                <a:solidFill>
                  <a:srgbClr val="0000FF"/>
                </a:solidFill>
                <a:latin typeface="Times New Roman" pitchFamily="18" charset="0"/>
              </a:rPr>
              <a:t>ASCII</a:t>
            </a:r>
            <a:r>
              <a:rPr altLang="en-US" b="1" sz="2400" lang="zh-CN">
                <a:solidFill>
                  <a:srgbClr val="0000FF"/>
                </a:solidFill>
                <a:latin typeface="Times New Roman" pitchFamily="18" charset="0"/>
              </a:rPr>
              <a:t>码的相互转换</a:t>
            </a:r>
            <a:r>
              <a:rPr altLang="en-US" b="1" sz="2400" lang="zh-TW">
                <a:solidFill>
                  <a:srgbClr val="0000FF"/>
                </a:solidFill>
                <a:latin typeface="Times New Roman" pitchFamily="18" charset="0"/>
              </a:rPr>
              <a:t> </a:t>
            </a:r>
          </a:p>
        </p:txBody>
      </p:sp>
      <p:graphicFrame>
        <p:nvGraphicFramePr>
          <p:cNvPr id="4194315" name=""/>
          <p:cNvGraphicFramePr>
            <a:graphicFrameLocks/>
          </p:cNvGraphicFramePr>
          <p:nvPr/>
        </p:nvGraphicFramePr>
        <p:xfrm rot="0">
          <a:off x="900112" y="3033712"/>
          <a:ext cx="7993062" cy="2079625"/>
        </p:xfrm>
        <a:graphic>
          <a:graphicData uri="http://schemas.openxmlformats.org/drawingml/2006/table">
            <a:tbl>
              <a:tblPr/>
              <a:tblGrid>
                <a:gridCol w="7993062"/>
              </a:tblGrid>
              <a:tr h="2079625">
                <a:tc>
                  <a:txBody>
                    <a:bodyPr/>
                    <a:p>
                      <a:pPr algn="l" eaLnBrk="1" hangingPunct="1" latinLnBrk="1" lvl="0">
                        <a:spcBef>
                          <a:spcPct val="20000"/>
                        </a:spcBef>
                        <a:buClr>
                          <a:srgbClr val="4D009A"/>
                        </a:buClr>
                        <a:buFont typeface="Wingdings" pitchFamily="2" charset="2"/>
                        <a:buNone/>
                      </a:pPr>
                      <a:r>
                        <a:rPr altLang="zh-TW" b="1" sz="2000" lang="en-US">
                          <a:solidFill>
                            <a:schemeClr val="folHlink"/>
                          </a:solidFill>
                          <a:latin typeface="Times New Roman" pitchFamily="18" charset="0"/>
                        </a:rPr>
                        <a:t>sentence = 'I''ve got a date!';</a:t>
                      </a:r>
                    </a:p>
                    <a:p>
                      <a:pPr algn="l" eaLnBrk="1" hangingPunct="1" latinLnBrk="1" lvl="0">
                        <a:spcBef>
                          <a:spcPct val="20000"/>
                        </a:spcBef>
                        <a:buClr>
                          <a:srgbClr val="4D009A"/>
                        </a:buClr>
                        <a:buFont typeface="Wingdings" pitchFamily="2" charset="2"/>
                        <a:buNone/>
                      </a:pPr>
                      <a:r>
                        <a:rPr altLang="zh-TW" b="1" sz="2000" lang="en-US">
                          <a:solidFill>
                            <a:schemeClr val="folHlink"/>
                          </a:solidFill>
                          <a:latin typeface="Times New Roman" pitchFamily="18" charset="0"/>
                        </a:rPr>
                        <a:t>sentenceAscii = double(sentence)   </a:t>
                      </a:r>
                      <a:r>
                        <a:rPr altLang="en-US" b="1" sz="2000" lang="zh-CN">
                          <a:solidFill>
                            <a:srgbClr val="006600"/>
                          </a:solidFill>
                          <a:latin typeface="Times New Roman" pitchFamily="18" charset="0"/>
                        </a:rPr>
                        <a:t>%查看</a:t>
                      </a:r>
                      <a:r>
                        <a:rPr altLang="en-US" b="1" sz="2000" lang="zh-TW">
                          <a:solidFill>
                            <a:srgbClr val="006600"/>
                          </a:solidFill>
                          <a:latin typeface="Times New Roman" pitchFamily="18" charset="0"/>
                        </a:rPr>
                        <a:t> </a:t>
                      </a:r>
                      <a:r>
                        <a:rPr altLang="zh-TW" b="1" sz="2000" lang="en-US">
                          <a:solidFill>
                            <a:srgbClr val="006600"/>
                          </a:solidFill>
                          <a:latin typeface="Times New Roman" pitchFamily="18" charset="0"/>
                        </a:rPr>
                        <a:t>sentence </a:t>
                      </a:r>
                      <a:r>
                        <a:rPr altLang="en-US" b="1" sz="2000" lang="zh-TW">
                          <a:solidFill>
                            <a:srgbClr val="006600"/>
                          </a:solidFill>
                          <a:latin typeface="Times New Roman" pitchFamily="18" charset="0"/>
                        </a:rPr>
                        <a:t>的 </a:t>
                      </a:r>
                      <a:r>
                        <a:rPr altLang="zh-TW" b="1" sz="2000" lang="en-US">
                          <a:solidFill>
                            <a:srgbClr val="006600"/>
                          </a:solidFill>
                          <a:latin typeface="Times New Roman" pitchFamily="18" charset="0"/>
                        </a:rPr>
                        <a:t>ASCII </a:t>
                      </a:r>
                      <a:r>
                        <a:rPr altLang="en-US" b="1" sz="2000" lang="zh-CN">
                          <a:solidFill>
                            <a:srgbClr val="006600"/>
                          </a:solidFill>
                          <a:latin typeface="Times New Roman" pitchFamily="18" charset="0"/>
                        </a:rPr>
                        <a:t>码</a:t>
                      </a:r>
                    </a:p>
                    <a:p>
                      <a:pPr algn="l" eaLnBrk="1" hangingPunct="1" latinLnBrk="1" lvl="0">
                        <a:spcBef>
                          <a:spcPct val="20000"/>
                        </a:spcBef>
                        <a:buClr>
                          <a:srgbClr val="4D009A"/>
                        </a:buClr>
                        <a:buFont typeface="Wingdings" pitchFamily="2" charset="2"/>
                        <a:buNone/>
                      </a:pPr>
                      <a:r>
                        <a:rPr altLang="zh-TW" b="1" sz="2000" lang="en-US">
                          <a:solidFill>
                            <a:schemeClr val="folHlink"/>
                          </a:solidFill>
                          <a:latin typeface="Times New Roman" pitchFamily="18" charset="0"/>
                        </a:rPr>
                        <a:t>sentence2 = char(sentenceAscii)	</a:t>
                      </a:r>
                      <a:r>
                        <a:rPr altLang="en-US" b="1" sz="2000" lang="zh-CN">
                          <a:solidFill>
                            <a:schemeClr val="folHlink"/>
                          </a:solidFill>
                          <a:latin typeface="Times New Roman" pitchFamily="18" charset="0"/>
                        </a:rPr>
                        <a:t>     </a:t>
                      </a:r>
                      <a:r>
                        <a:rPr altLang="zh-TW" b="1" sz="2000" lang="en-US">
                          <a:solidFill>
                            <a:srgbClr val="006600"/>
                          </a:solidFill>
                          <a:latin typeface="Times New Roman" pitchFamily="18" charset="0"/>
                        </a:rPr>
                        <a:t>% </a:t>
                      </a:r>
                      <a:r>
                        <a:rPr altLang="en-US" b="1" sz="2000" lang="zh-CN">
                          <a:solidFill>
                            <a:srgbClr val="006600"/>
                          </a:solidFill>
                          <a:latin typeface="Times New Roman" pitchFamily="18" charset="0"/>
                        </a:rPr>
                        <a:t>将</a:t>
                      </a:r>
                      <a:r>
                        <a:rPr altLang="en-US" b="1" sz="2000" lang="zh-TW">
                          <a:solidFill>
                            <a:srgbClr val="006600"/>
                          </a:solidFill>
                          <a:latin typeface="Times New Roman" pitchFamily="18" charset="0"/>
                        </a:rPr>
                        <a:t> </a:t>
                      </a:r>
                      <a:r>
                        <a:rPr altLang="zh-TW" b="1" sz="2000" lang="en-US">
                          <a:solidFill>
                            <a:srgbClr val="006600"/>
                          </a:solidFill>
                          <a:latin typeface="Times New Roman" pitchFamily="18" charset="0"/>
                        </a:rPr>
                        <a:t>ASCII </a:t>
                      </a:r>
                      <a:r>
                        <a:rPr altLang="en-US" b="1" sz="2000" lang="zh-CN">
                          <a:solidFill>
                            <a:srgbClr val="006600"/>
                          </a:solidFill>
                          <a:latin typeface="Times New Roman" pitchFamily="18" charset="0"/>
                        </a:rPr>
                        <a:t>码恢复成</a:t>
                      </a:r>
                      <a:r>
                        <a:rPr altLang="en-US" b="1" sz="2000" lang="zh-TW">
                          <a:solidFill>
                            <a:srgbClr val="006600"/>
                          </a:solidFill>
                          <a:latin typeface="Times New Roman" pitchFamily="18" charset="0"/>
                        </a:rPr>
                        <a:t>字</a:t>
                      </a:r>
                      <a:r>
                        <a:rPr altLang="en-US" b="1" sz="2000" lang="zh-CN">
                          <a:solidFill>
                            <a:srgbClr val="006600"/>
                          </a:solidFill>
                          <a:latin typeface="Times New Roman" pitchFamily="18" charset="0"/>
                        </a:rPr>
                        <a:t>符</a:t>
                      </a:r>
                      <a:r>
                        <a:rPr altLang="en-US" b="1" sz="2000" lang="zh-TW">
                          <a:solidFill>
                            <a:srgbClr val="006600"/>
                          </a:solidFill>
                          <a:latin typeface="Times New Roman" pitchFamily="18" charset="0"/>
                        </a:rPr>
                        <a:t>串形式</a:t>
                      </a:r>
                    </a:p>
                  </a:txBody>
                  <a:tcPr marL="91440" marR="91440" marT="45728" marB="45728" anchor="t" vert="horz">
                    <a:lnL w="12700" cap="flat" cmpd="sng">
                      <a:solidFill>
                        <a:schemeClr val="accent2">
                          <a:alpha val="100000"/>
                        </a:schemeClr>
                      </a:solidFill>
                      <a:prstDash val="solid"/>
                      <a:round/>
                    </a:lnL>
                    <a:lnR w="12700" cap="flat" cmpd="sng">
                      <a:solidFill>
                        <a:schemeClr val="accent2">
                          <a:alpha val="100000"/>
                        </a:schemeClr>
                      </a:solidFill>
                      <a:prstDash val="solid"/>
                      <a:round/>
                    </a:lnR>
                    <a:lnT w="12700" cap="flat" cmpd="sng">
                      <a:solidFill>
                        <a:schemeClr val="accent2">
                          <a:alpha val="100000"/>
                        </a:schemeClr>
                      </a:solidFill>
                      <a:prstDash val="solid"/>
                      <a:round/>
                    </a:lnT>
                    <a:lnB w="12700" cap="flat" cmpd="sng">
                      <a:solidFill>
                        <a:schemeClr val="accent2">
                          <a:alpha val="100000"/>
                        </a:schemeClr>
                      </a:solidFill>
                      <a:prstDash val="solid"/>
                      <a:round/>
                    </a:lnB>
                    <a:noFill/>
                  </a:tcPr>
                </a:tc>
              </a:tr>
            </a:tbl>
          </a:graphicData>
        </a:graphic>
      </p:graphicFrame>
      <p:sp>
        <p:nvSpPr>
          <p:cNvPr id="1048977" name="矩形 239625"/>
          <p:cNvSpPr/>
          <p:nvPr/>
        </p:nvSpPr>
        <p:spPr>
          <a:xfrm rot="0">
            <a:off x="898525" y="4346575"/>
            <a:ext cx="7772400" cy="133191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609600" latinLnBrk="1" lvl="0" marL="609600">
              <a:buNone/>
            </a:pPr>
            <a:r>
              <a:rPr altLang="zh-TW" b="1" sz="2100" lang="en-US">
                <a:solidFill>
                  <a:schemeClr val="folHlink"/>
                </a:solidFill>
                <a:latin typeface="Times New Roman" pitchFamily="18" charset="0"/>
              </a:rPr>
              <a:t>sentenceAscii =</a:t>
            </a:r>
          </a:p>
          <a:p>
            <a:pPr eaLnBrk="1" hangingPunct="1" indent="-609600" latinLnBrk="1" lvl="0" marL="609600">
              <a:buNone/>
            </a:pPr>
            <a:r>
              <a:rPr altLang="zh-TW" b="1" sz="2100" lang="en-US">
                <a:solidFill>
                  <a:schemeClr val="folHlink"/>
                </a:solidFill>
                <a:latin typeface="Times New Roman" pitchFamily="18" charset="0"/>
              </a:rPr>
              <a:t>	73   39   118   101   32   103   111   116   32   97  32   100  97   116   101    33 </a:t>
            </a:r>
          </a:p>
          <a:p>
            <a:pPr eaLnBrk="1" hangingPunct="1" indent="-609600" latinLnBrk="1" lvl="0" marL="609600">
              <a:buNone/>
            </a:pPr>
            <a:r>
              <a:rPr altLang="zh-TW" b="1" sz="2100" lang="en-US">
                <a:solidFill>
                  <a:schemeClr val="folHlink"/>
                </a:solidFill>
                <a:latin typeface="Times New Roman" pitchFamily="18" charset="0"/>
              </a:rPr>
              <a:t>	sentence2 = I've got a date!</a:t>
            </a:r>
            <a:r>
              <a:rPr altLang="zh-TW" b="1" sz="3600" lang="en-US">
                <a:solidFill>
                  <a:schemeClr val="folHlink"/>
                </a:solidFill>
                <a:latin typeface="Times New Roman" pitchFamily="18" charset="0"/>
              </a:rPr>
              <a:t> </a:t>
            </a:r>
          </a:p>
        </p:txBody>
      </p:sp>
      <p:sp>
        <p:nvSpPr>
          <p:cNvPr id="104897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97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98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53</a:t>
            </a:fld>
            <a:r>
              <a:rPr altLang="zh-CN" sz="1400" lang="en-US">
                <a:solidFill>
                  <a:schemeClr val="accent2"/>
                </a:solidFill>
              </a:rPr>
              <a:t> </a:t>
            </a:r>
          </a:p>
        </p:txBody>
      </p:sp>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showMasterSp="1">
  <p:cSld>
    <p:spTree>
      <p:nvGrpSpPr>
        <p:cNvPr id="288" name=""/>
        <p:cNvGrpSpPr/>
        <p:nvPr/>
      </p:nvGrpSpPr>
      <p:grpSpPr>
        <a:xfrm rot="0">
          <a:off x="0" y="0"/>
          <a:ext cx="0" cy="0"/>
          <a:chOff x="0" y="0"/>
          <a:chExt cx="0" cy="0"/>
        </a:xfrm>
      </p:grpSpPr>
      <p:sp>
        <p:nvSpPr>
          <p:cNvPr id="1048981" name="标题 240641"/>
          <p:cNvSpPr/>
          <p:nvPr>
            <p:ph type="title" sz="full" idx="0"/>
          </p:nvPr>
        </p:nvSpPr>
        <p:spPr>
          <a:xfrm rot="0">
            <a:off x="1116012" y="296862"/>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TW" b="1" sz="3600" lang="en-US">
                <a:solidFill>
                  <a:schemeClr val="folHlink"/>
                </a:solidFill>
                <a:latin typeface="Times New Roman" pitchFamily="18" charset="0"/>
                <a:ea typeface="华文楷体" pitchFamily="2" charset="-122"/>
              </a:rPr>
              <a:t>10.2</a:t>
            </a:r>
            <a:r>
              <a:rPr altLang="en-US" b="1" sz="3600" lang="zh-TW">
                <a:solidFill>
                  <a:schemeClr val="folHlink"/>
                </a:solidFill>
                <a:latin typeface="Times New Roman" pitchFamily="18" charset="0"/>
                <a:ea typeface="华文楷体" pitchFamily="2" charset="-122"/>
              </a:rPr>
              <a:t>字</a:t>
            </a:r>
            <a:r>
              <a:rPr altLang="en-US" b="1" sz="3600" lang="zh-CN">
                <a:solidFill>
                  <a:schemeClr val="folHlink"/>
                </a:solidFill>
                <a:latin typeface="Times New Roman" pitchFamily="18" charset="0"/>
                <a:ea typeface="华文楷体" pitchFamily="2" charset="-122"/>
              </a:rPr>
              <a:t>符</a:t>
            </a:r>
            <a:r>
              <a:rPr altLang="en-US" b="1" sz="3600" lang="zh-TW">
                <a:solidFill>
                  <a:schemeClr val="folHlink"/>
                </a:solidFill>
                <a:latin typeface="Times New Roman" pitchFamily="18" charset="0"/>
                <a:ea typeface="华文楷体" pitchFamily="2" charset="-122"/>
              </a:rPr>
              <a:t>串的</a:t>
            </a:r>
            <a:r>
              <a:rPr altLang="en-US" b="1" sz="3600" lang="zh-CN">
                <a:solidFill>
                  <a:schemeClr val="folHlink"/>
                </a:solidFill>
                <a:latin typeface="Times New Roman" pitchFamily="18" charset="0"/>
                <a:ea typeface="华文楷体" pitchFamily="2" charset="-122"/>
              </a:rPr>
              <a:t>判断</a:t>
            </a:r>
          </a:p>
        </p:txBody>
      </p:sp>
      <p:sp>
        <p:nvSpPr>
          <p:cNvPr id="1048982" name="文本占位符 240642"/>
          <p:cNvSpPr/>
          <p:nvPr>
            <p:ph type="body" sz="full" idx="1"/>
          </p:nvPr>
        </p:nvSpPr>
        <p:spPr>
          <a:xfrm rot="0">
            <a:off x="1008062" y="1268412"/>
            <a:ext cx="7772400" cy="143986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zh-TW" b="1" sz="2800" lang="en-US">
                <a:solidFill>
                  <a:srgbClr val="FF3300"/>
                </a:solidFill>
                <a:latin typeface="Times New Roman" pitchFamily="18" charset="0"/>
                <a:ea typeface="华文楷体" pitchFamily="2" charset="-122"/>
              </a:rPr>
              <a:t>class </a:t>
            </a:r>
            <a:r>
              <a:rPr altLang="en-US" b="1" sz="2800" lang="zh-TW">
                <a:latin typeface="Times New Roman" pitchFamily="18" charset="0"/>
                <a:ea typeface="华文楷体" pitchFamily="2" charset="-122"/>
              </a:rPr>
              <a:t>或</a:t>
            </a:r>
            <a:r>
              <a:rPr altLang="zh-TW" b="1" sz="2800" lang="en-US">
                <a:solidFill>
                  <a:srgbClr val="FF3300"/>
                </a:solidFill>
                <a:latin typeface="Times New Roman" pitchFamily="18" charset="0"/>
                <a:ea typeface="华文楷体" pitchFamily="2" charset="-122"/>
              </a:rPr>
              <a:t> ischar</a:t>
            </a:r>
            <a:r>
              <a:rPr altLang="en-US" b="1" sz="2800" lang="zh-CN">
                <a:latin typeface="Times New Roman" pitchFamily="18" charset="0"/>
                <a:ea typeface="华文楷体" pitchFamily="2" charset="-122"/>
              </a:rPr>
              <a:t> 指令</a:t>
            </a:r>
            <a:r>
              <a:rPr altLang="zh-TW" b="1" sz="2800" lang="en-US">
                <a:latin typeface="Times New Roman" pitchFamily="18" charset="0"/>
                <a:ea typeface="华文楷体" pitchFamily="2" charset="-122"/>
              </a:rPr>
              <a:t>: </a:t>
            </a:r>
            <a:r>
              <a:rPr altLang="en-US" b="1" sz="2800" lang="zh-CN">
                <a:latin typeface="Times New Roman" pitchFamily="18" charset="0"/>
                <a:ea typeface="华文楷体" pitchFamily="2" charset="-122"/>
              </a:rPr>
              <a:t>可以用来判断</a:t>
            </a:r>
            <a:r>
              <a:rPr altLang="en-US" b="1" sz="2800" lang="zh-TW">
                <a:latin typeface="Times New Roman" pitchFamily="18" charset="0"/>
                <a:ea typeface="华文楷体" pitchFamily="2" charset="-122"/>
              </a:rPr>
              <a:t>一</a:t>
            </a:r>
            <a:r>
              <a:rPr altLang="en-US" b="1" sz="2800" lang="zh-CN">
                <a:latin typeface="Times New Roman" pitchFamily="18" charset="0"/>
                <a:ea typeface="华文楷体" pitchFamily="2" charset="-122"/>
              </a:rPr>
              <a:t>个变量的类型或它</a:t>
            </a:r>
            <a:r>
              <a:rPr altLang="en-US" b="1" sz="2800" lang="zh-TW">
                <a:latin typeface="Times New Roman" pitchFamily="18" charset="0"/>
                <a:ea typeface="华文楷体" pitchFamily="2" charset="-122"/>
              </a:rPr>
              <a:t>是否</a:t>
            </a:r>
            <a:r>
              <a:rPr altLang="en-US" b="1" sz="2800" lang="zh-CN">
                <a:latin typeface="Times New Roman" pitchFamily="18" charset="0"/>
                <a:ea typeface="华文楷体" pitchFamily="2" charset="-122"/>
              </a:rPr>
              <a:t>为字符串变量。</a:t>
            </a:r>
          </a:p>
          <a:p>
            <a:pPr eaLnBrk="1" hangingPunct="1" latinLnBrk="1" lvl="1">
              <a:buNone/>
            </a:pPr>
            <a:r>
              <a:rPr altLang="zh-TW" b="1" lang="en-US">
                <a:solidFill>
                  <a:schemeClr val="folHlink"/>
                </a:solidFill>
                <a:latin typeface="Times New Roman" pitchFamily="18" charset="0"/>
                <a:ea typeface="华文楷体" pitchFamily="2" charset="-122"/>
              </a:rPr>
              <a:t>【例1</a:t>
            </a:r>
            <a:r>
              <a:rPr altLang="zh-TW" b="1" lang="en-US">
                <a:solidFill>
                  <a:schemeClr val="folHlink"/>
                </a:solidFill>
                <a:latin typeface="Times New Roman" pitchFamily="18" charset="0"/>
                <a:ea typeface="华文楷体" pitchFamily="2" charset="-122"/>
              </a:rPr>
              <a:t>0</a:t>
            </a:r>
            <a:r>
              <a:rPr altLang="zh-TW" b="1" lang="en-US">
                <a:solidFill>
                  <a:schemeClr val="folHlink"/>
                </a:solidFill>
                <a:latin typeface="Times New Roman" pitchFamily="18" charset="0"/>
                <a:ea typeface="华文楷体" pitchFamily="2" charset="-122"/>
              </a:rPr>
              <a:t>-4】 : </a:t>
            </a:r>
            <a:r>
              <a:rPr altLang="en-US" b="1" lang="zh-CN">
                <a:solidFill>
                  <a:schemeClr val="folHlink"/>
                </a:solidFill>
                <a:latin typeface="Times New Roman" pitchFamily="18" charset="0"/>
                <a:ea typeface="华文楷体" pitchFamily="2" charset="-122"/>
              </a:rPr>
              <a:t>判断一个变量是否为字符串变量。</a:t>
            </a:r>
            <a:r>
              <a:rPr altLang="en-US" b="1" sz="2400" lang="zh-TW">
                <a:solidFill>
                  <a:schemeClr val="folHlink"/>
                </a:solidFill>
                <a:latin typeface="Times New Roman" pitchFamily="18" charset="0"/>
                <a:ea typeface="华文楷体" pitchFamily="2" charset="-122"/>
              </a:rPr>
              <a:t>	</a:t>
            </a:r>
          </a:p>
        </p:txBody>
      </p:sp>
      <p:graphicFrame>
        <p:nvGraphicFramePr>
          <p:cNvPr id="4194316" name=""/>
          <p:cNvGraphicFramePr>
            <a:graphicFrameLocks/>
          </p:cNvGraphicFramePr>
          <p:nvPr/>
        </p:nvGraphicFramePr>
        <p:xfrm rot="0">
          <a:off x="1008062" y="2708275"/>
          <a:ext cx="7632700" cy="2159000"/>
        </p:xfrm>
        <a:graphic>
          <a:graphicData uri="http://schemas.openxmlformats.org/drawingml/2006/table">
            <a:tbl>
              <a:tblPr/>
              <a:tblGrid>
                <a:gridCol w="7632700"/>
              </a:tblGrid>
              <a:tr h="2159000">
                <a:tc>
                  <a:txBody>
                    <a:bodyPr/>
                    <a:p>
                      <a:pPr algn="l" eaLnBrk="1" hangingPunct="1" latinLnBrk="1" lvl="0">
                        <a:spcBef>
                          <a:spcPct val="20000"/>
                        </a:spcBef>
                        <a:buClr>
                          <a:srgbClr val="4D009A"/>
                        </a:buClr>
                        <a:buFont typeface="Wingdings" pitchFamily="2" charset="2"/>
                        <a:buNone/>
                      </a:pPr>
                      <a:r>
                        <a:rPr altLang="zh-TW" b="1" sz="2400" lang="en-US">
                          <a:solidFill>
                            <a:schemeClr val="folHlink"/>
                          </a:solidFill>
                          <a:latin typeface="Times New Roman" pitchFamily="18" charset="0"/>
                        </a:rPr>
                        <a:t>chinese = </a:t>
                      </a:r>
                      <a:r>
                        <a:rPr altLang="en-US" b="1" sz="2400" lang="zh-TW">
                          <a:solidFill>
                            <a:schemeClr val="folHlink"/>
                          </a:solidFill>
                          <a:latin typeface="Times New Roman" pitchFamily="18" charset="0"/>
                        </a:rPr>
                        <a:t>‘今日事，今日</a:t>
                      </a:r>
                      <a:r>
                        <a:rPr altLang="en-US" b="1" sz="2400" lang="zh-CN">
                          <a:solidFill>
                            <a:schemeClr val="folHlink"/>
                          </a:solidFill>
                          <a:latin typeface="Times New Roman" pitchFamily="18" charset="0"/>
                        </a:rPr>
                        <a:t>毕</a:t>
                      </a:r>
                      <a:r>
                        <a:rPr altLang="zh-TW" b="1" sz="2400" lang="en-US">
                          <a:solidFill>
                            <a:schemeClr val="folHlink"/>
                          </a:solidFill>
                          <a:latin typeface="Times New Roman" pitchFamily="18" charset="0"/>
                        </a:rPr>
                        <a:t>';</a:t>
                      </a:r>
                    </a:p>
                    <a:p>
                      <a:pPr algn="l" eaLnBrk="1" hangingPunct="1" latinLnBrk="1" lvl="0">
                        <a:spcBef>
                          <a:spcPct val="20000"/>
                        </a:spcBef>
                        <a:buClr>
                          <a:srgbClr val="4D009A"/>
                        </a:buClr>
                        <a:buFont typeface="Wingdings" pitchFamily="2" charset="2"/>
                        <a:buNone/>
                      </a:pPr>
                      <a:r>
                        <a:rPr altLang="zh-TW" b="1" sz="2400" lang="en-US">
                          <a:solidFill>
                            <a:schemeClr val="folHlink"/>
                          </a:solidFill>
                          <a:latin typeface="Times New Roman" pitchFamily="18" charset="0"/>
                        </a:rPr>
                        <a:t>out1 = class(chinese)</a:t>
                      </a:r>
                      <a:r>
                        <a:rPr altLang="en-US" b="1" sz="2400" lang="zh-CN">
                          <a:solidFill>
                            <a:schemeClr val="folHlink"/>
                          </a:solidFill>
                          <a:latin typeface="Times New Roman" pitchFamily="18" charset="0"/>
                        </a:rPr>
                        <a:t>      </a:t>
                      </a:r>
                      <a:r>
                        <a:rPr altLang="zh-TW" b="1" sz="2400" lang="en-US">
                          <a:solidFill>
                            <a:srgbClr val="006600"/>
                          </a:solidFill>
                          <a:latin typeface="Times New Roman" pitchFamily="18" charset="0"/>
                        </a:rPr>
                        <a:t>% out1 </a:t>
                      </a:r>
                      <a:r>
                        <a:rPr altLang="en-US" b="1" sz="2400" lang="zh-TW">
                          <a:solidFill>
                            <a:srgbClr val="006600"/>
                          </a:solidFill>
                          <a:latin typeface="Times New Roman" pitchFamily="18" charset="0"/>
                        </a:rPr>
                        <a:t>的</a:t>
                      </a:r>
                      <a:r>
                        <a:rPr altLang="en-US" b="1" sz="2400" lang="zh-CN">
                          <a:solidFill>
                            <a:srgbClr val="006600"/>
                          </a:solidFill>
                          <a:latin typeface="Times New Roman" pitchFamily="18" charset="0"/>
                        </a:rPr>
                        <a:t>值</a:t>
                      </a:r>
                      <a:r>
                        <a:rPr altLang="en-US" b="1" sz="2400" lang="zh-TW">
                          <a:solidFill>
                            <a:srgbClr val="006600"/>
                          </a:solidFill>
                          <a:latin typeface="Times New Roman" pitchFamily="18" charset="0"/>
                        </a:rPr>
                        <a:t>是 “</a:t>
                      </a:r>
                      <a:r>
                        <a:rPr altLang="zh-TW" b="1" sz="2400" lang="en-US">
                          <a:solidFill>
                            <a:srgbClr val="006600"/>
                          </a:solidFill>
                          <a:latin typeface="Times New Roman" pitchFamily="18" charset="0"/>
                        </a:rPr>
                        <a:t>char”</a:t>
                      </a:r>
                    </a:p>
                    <a:p>
                      <a:pPr algn="l" eaLnBrk="1" hangingPunct="1" latinLnBrk="1" lvl="0">
                        <a:spcBef>
                          <a:spcPct val="20000"/>
                        </a:spcBef>
                        <a:buClr>
                          <a:srgbClr val="4D009A"/>
                        </a:buClr>
                        <a:buFont typeface="Wingdings" pitchFamily="2" charset="2"/>
                        <a:buNone/>
                      </a:pPr>
                      <a:r>
                        <a:rPr altLang="zh-TW" b="1" sz="2400" lang="en-US">
                          <a:solidFill>
                            <a:schemeClr val="folHlink"/>
                          </a:solidFill>
                          <a:latin typeface="Times New Roman" pitchFamily="18" charset="0"/>
                        </a:rPr>
                        <a:t>x = chinese+1;</a:t>
                      </a:r>
                    </a:p>
                    <a:p>
                      <a:pPr algn="l" eaLnBrk="1" hangingPunct="1" latinLnBrk="1" lvl="0">
                        <a:spcBef>
                          <a:spcPct val="20000"/>
                        </a:spcBef>
                        <a:buClr>
                          <a:srgbClr val="4D009A"/>
                        </a:buClr>
                        <a:buFont typeface="Wingdings" pitchFamily="2" charset="2"/>
                        <a:buNone/>
                      </a:pPr>
                      <a:r>
                        <a:rPr altLang="zh-TW" b="1" sz="2400" lang="en-US">
                          <a:solidFill>
                            <a:schemeClr val="folHlink"/>
                          </a:solidFill>
                          <a:latin typeface="Times New Roman" pitchFamily="18" charset="0"/>
                        </a:rPr>
                        <a:t>out2 = ischar(x)	</a:t>
                      </a:r>
                      <a:r>
                        <a:rPr altLang="en-US" b="1" sz="2400" lang="zh-CN">
                          <a:solidFill>
                            <a:schemeClr val="folHlink"/>
                          </a:solidFill>
                          <a:latin typeface="Times New Roman" pitchFamily="18" charset="0"/>
                        </a:rPr>
                        <a:t>           </a:t>
                      </a:r>
                      <a:r>
                        <a:rPr altLang="zh-TW" b="1" sz="2400" lang="en-US">
                          <a:solidFill>
                            <a:srgbClr val="006600"/>
                          </a:solidFill>
                          <a:latin typeface="Times New Roman" pitchFamily="18" charset="0"/>
                        </a:rPr>
                        <a:t>% out2 </a:t>
                      </a:r>
                      <a:r>
                        <a:rPr altLang="en-US" b="1" sz="2400" lang="zh-TW">
                          <a:solidFill>
                            <a:srgbClr val="006600"/>
                          </a:solidFill>
                          <a:latin typeface="Times New Roman" pitchFamily="18" charset="0"/>
                        </a:rPr>
                        <a:t>的</a:t>
                      </a:r>
                      <a:r>
                        <a:rPr altLang="en-US" b="1" sz="2400" lang="zh-CN">
                          <a:solidFill>
                            <a:srgbClr val="006600"/>
                          </a:solidFill>
                          <a:latin typeface="Times New Roman" pitchFamily="18" charset="0"/>
                        </a:rPr>
                        <a:t>值</a:t>
                      </a:r>
                      <a:r>
                        <a:rPr altLang="en-US" b="1" sz="2400" lang="zh-TW">
                          <a:solidFill>
                            <a:srgbClr val="006600"/>
                          </a:solidFill>
                          <a:latin typeface="Times New Roman" pitchFamily="18" charset="0"/>
                        </a:rPr>
                        <a:t>是 </a:t>
                      </a:r>
                      <a:r>
                        <a:rPr altLang="zh-TW" b="1" sz="2400" lang="en-US">
                          <a:solidFill>
                            <a:srgbClr val="006600"/>
                          </a:solidFill>
                          <a:latin typeface="Times New Roman" pitchFamily="18" charset="0"/>
                        </a:rPr>
                        <a:t>0</a:t>
                      </a:r>
                      <a:r>
                        <a:rPr altLang="en-US" b="1" sz="2400" lang="zh-TW">
                          <a:solidFill>
                            <a:srgbClr val="006600"/>
                          </a:solidFill>
                          <a:latin typeface="Times New Roman" pitchFamily="18" charset="0"/>
                        </a:rPr>
                        <a:t>，代表 </a:t>
                      </a:r>
                      <a:r>
                        <a:rPr altLang="zh-TW" b="1" sz="2400" lang="en-US">
                          <a:solidFill>
                            <a:srgbClr val="006600"/>
                          </a:solidFill>
                          <a:latin typeface="Times New Roman" pitchFamily="18" charset="0"/>
                        </a:rPr>
                        <a:t>x </a:t>
                      </a:r>
                      <a:r>
                        <a:rPr altLang="en-US" b="1" sz="2400" lang="zh-TW">
                          <a:solidFill>
                            <a:srgbClr val="006600"/>
                          </a:solidFill>
                          <a:latin typeface="Times New Roman" pitchFamily="18" charset="0"/>
                        </a:rPr>
                        <a:t>不是字</a:t>
                      </a:r>
                      <a:r>
                        <a:rPr altLang="en-US" b="1" sz="2400" lang="zh-CN">
                          <a:solidFill>
                            <a:srgbClr val="006600"/>
                          </a:solidFill>
                          <a:latin typeface="Times New Roman" pitchFamily="18" charset="0"/>
                        </a:rPr>
                        <a:t>符</a:t>
                      </a:r>
                      <a:r>
                        <a:rPr altLang="en-US" b="1" sz="2400" lang="zh-TW">
                          <a:solidFill>
                            <a:srgbClr val="006600"/>
                          </a:solidFill>
                          <a:latin typeface="Times New Roman" pitchFamily="18" charset="0"/>
                        </a:rPr>
                        <a:t>串</a:t>
                      </a:r>
                      <a:r>
                        <a:rPr altLang="en-US" b="1" sz="2400" lang="zh-CN">
                          <a:solidFill>
                            <a:srgbClr val="006600"/>
                          </a:solidFill>
                          <a:latin typeface="Times New Roman" pitchFamily="18" charset="0"/>
                        </a:rPr>
                        <a:t>变量</a:t>
                      </a:r>
                    </a:p>
                  </a:txBody>
                  <a:tcPr marL="91440" marR="91440" marT="45717" marB="45717" anchor="t" vert="horz">
                    <a:lnL w="12700" cap="flat" cmpd="sng">
                      <a:solidFill>
                        <a:schemeClr val="accent2">
                          <a:alpha val="100000"/>
                        </a:schemeClr>
                      </a:solidFill>
                      <a:prstDash val="solid"/>
                      <a:round/>
                    </a:lnL>
                    <a:lnR w="12700" cap="flat" cmpd="sng">
                      <a:solidFill>
                        <a:schemeClr val="accent2">
                          <a:alpha val="100000"/>
                        </a:schemeClr>
                      </a:solidFill>
                      <a:prstDash val="solid"/>
                      <a:round/>
                    </a:lnR>
                    <a:lnT w="12700" cap="flat" cmpd="sng">
                      <a:solidFill>
                        <a:schemeClr val="accent2">
                          <a:alpha val="100000"/>
                        </a:schemeClr>
                      </a:solidFill>
                      <a:prstDash val="solid"/>
                      <a:round/>
                    </a:lnT>
                    <a:lnB w="12700" cap="flat" cmpd="sng">
                      <a:solidFill>
                        <a:schemeClr val="accent2">
                          <a:alpha val="100000"/>
                        </a:schemeClr>
                      </a:solidFill>
                      <a:prstDash val="solid"/>
                      <a:round/>
                    </a:lnB>
                    <a:noFill/>
                  </a:tcPr>
                </a:tc>
              </a:tr>
            </a:tbl>
          </a:graphicData>
        </a:graphic>
      </p:graphicFrame>
      <p:sp>
        <p:nvSpPr>
          <p:cNvPr id="104898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98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99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54</a:t>
            </a:fld>
            <a:r>
              <a:rPr altLang="zh-CN" sz="1400" lang="en-US">
                <a:solidFill>
                  <a:schemeClr val="accent2"/>
                </a:solidFill>
              </a:rPr>
              <a:t> </a:t>
            </a:r>
          </a:p>
        </p:txBody>
      </p:sp>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showMasterSp="1">
  <p:cSld>
    <p:spTree>
      <p:nvGrpSpPr>
        <p:cNvPr id="290" name=""/>
        <p:cNvGrpSpPr/>
        <p:nvPr/>
      </p:nvGrpSpPr>
      <p:grpSpPr>
        <a:xfrm rot="0">
          <a:off x="0" y="0"/>
          <a:ext cx="0" cy="0"/>
          <a:chOff x="0" y="0"/>
          <a:chExt cx="0" cy="0"/>
        </a:xfrm>
      </p:grpSpPr>
      <p:sp>
        <p:nvSpPr>
          <p:cNvPr id="1048991" name="标题 241665"/>
          <p:cNvSpPr/>
          <p:nvPr>
            <p:ph type="title" sz="full" idx="0"/>
          </p:nvPr>
        </p:nvSpPr>
        <p:spPr>
          <a:xfrm rot="0">
            <a:off x="1150937" y="26035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TW" b="1" sz="3600" lang="en-US">
                <a:solidFill>
                  <a:schemeClr val="folHlink"/>
                </a:solidFill>
                <a:latin typeface="Times New Roman" pitchFamily="18" charset="0"/>
                <a:ea typeface="华文楷体" pitchFamily="2" charset="-122"/>
              </a:rPr>
              <a:t>10. </a:t>
            </a:r>
            <a:r>
              <a:rPr altLang="en-US" b="1" sz="3600" lang="zh-TW">
                <a:solidFill>
                  <a:schemeClr val="folHlink"/>
                </a:solidFill>
                <a:latin typeface="Times New Roman" pitchFamily="18" charset="0"/>
                <a:ea typeface="华文楷体" pitchFamily="2" charset="-122"/>
              </a:rPr>
              <a:t>3.</a:t>
            </a:r>
            <a:r>
              <a:rPr altLang="en-US" b="1" sz="3600" lang="zh-CN">
                <a:solidFill>
                  <a:schemeClr val="folHlink"/>
                </a:solidFill>
                <a:latin typeface="Times New Roman" pitchFamily="18" charset="0"/>
                <a:ea typeface="华文楷体" pitchFamily="2" charset="-122"/>
              </a:rPr>
              <a:t>字符数组变量存储</a:t>
            </a:r>
            <a:r>
              <a:rPr altLang="en-US" b="1" sz="3600" lang="zh-TW">
                <a:solidFill>
                  <a:schemeClr val="folHlink"/>
                </a:solidFill>
                <a:latin typeface="Times New Roman" pitchFamily="18" charset="0"/>
                <a:ea typeface="华文楷体" pitchFamily="2" charset="-122"/>
              </a:rPr>
              <a:t>多</a:t>
            </a:r>
            <a:r>
              <a:rPr altLang="en-US" b="1" sz="3600" lang="zh-CN">
                <a:solidFill>
                  <a:schemeClr val="folHlink"/>
                </a:solidFill>
                <a:latin typeface="Times New Roman" pitchFamily="18" charset="0"/>
                <a:ea typeface="华文楷体" pitchFamily="2" charset="-122"/>
              </a:rPr>
              <a:t>行</a:t>
            </a:r>
            <a:r>
              <a:rPr altLang="en-US" b="1" sz="3600" lang="zh-TW">
                <a:solidFill>
                  <a:schemeClr val="folHlink"/>
                </a:solidFill>
                <a:latin typeface="Times New Roman" pitchFamily="18" charset="0"/>
                <a:ea typeface="华文楷体" pitchFamily="2" charset="-122"/>
              </a:rPr>
              <a:t>字</a:t>
            </a:r>
            <a:r>
              <a:rPr altLang="en-US" b="1" sz="3600" lang="zh-CN">
                <a:solidFill>
                  <a:schemeClr val="folHlink"/>
                </a:solidFill>
                <a:latin typeface="Times New Roman" pitchFamily="18" charset="0"/>
                <a:ea typeface="华文楷体" pitchFamily="2" charset="-122"/>
              </a:rPr>
              <a:t>符</a:t>
            </a:r>
            <a:r>
              <a:rPr altLang="en-US" b="1" sz="3600" lang="zh-TW">
                <a:solidFill>
                  <a:schemeClr val="folHlink"/>
                </a:solidFill>
                <a:latin typeface="Times New Roman" pitchFamily="18" charset="0"/>
                <a:ea typeface="华文楷体" pitchFamily="2" charset="-122"/>
              </a:rPr>
              <a:t>串</a:t>
            </a:r>
            <a:r>
              <a:rPr altLang="en-US" lang="zh-TW"/>
              <a:t> </a:t>
            </a:r>
          </a:p>
        </p:txBody>
      </p:sp>
      <p:sp>
        <p:nvSpPr>
          <p:cNvPr id="1048992" name="文本占位符 241666"/>
          <p:cNvSpPr/>
          <p:nvPr>
            <p:ph type="body" sz="full" idx="1"/>
          </p:nvPr>
        </p:nvSpPr>
        <p:spPr>
          <a:xfrm rot="0">
            <a:off x="1187450" y="1268412"/>
            <a:ext cx="7772400" cy="222091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b="1" sz="2600" lang="zh-TW">
                <a:latin typeface="Times New Roman" pitchFamily="18" charset="0"/>
                <a:ea typeface="华文楷体" pitchFamily="2" charset="-122"/>
              </a:rPr>
              <a:t>第一</a:t>
            </a:r>
            <a:r>
              <a:rPr altLang="en-US" b="1" sz="2600" lang="zh-CN">
                <a:latin typeface="Times New Roman" pitchFamily="18" charset="0"/>
                <a:ea typeface="华文楷体" pitchFamily="2" charset="-122"/>
              </a:rPr>
              <a:t>种</a:t>
            </a:r>
            <a:r>
              <a:rPr altLang="en-US" b="1" sz="2600" lang="zh-TW">
                <a:latin typeface="Times New Roman" pitchFamily="18" charset="0"/>
                <a:ea typeface="华文楷体" pitchFamily="2" charset="-122"/>
              </a:rPr>
              <a:t>方法是使用</a:t>
            </a:r>
            <a:r>
              <a:rPr altLang="en-US" b="1" sz="2600" lang="zh-CN">
                <a:latin typeface="Times New Roman" pitchFamily="18" charset="0"/>
                <a:ea typeface="华文楷体" pitchFamily="2" charset="-122"/>
              </a:rPr>
              <a:t>二维字符数组</a:t>
            </a:r>
            <a:r>
              <a:rPr altLang="en-US" b="1" sz="2600" lang="zh-TW">
                <a:latin typeface="Times New Roman" pitchFamily="18" charset="0"/>
                <a:ea typeface="华文楷体" pitchFamily="2" charset="-122"/>
              </a:rPr>
              <a:t>（</a:t>
            </a:r>
            <a:r>
              <a:rPr altLang="zh-TW" b="1" sz="2600" lang="en-US">
                <a:latin typeface="Times New Roman" pitchFamily="18" charset="0"/>
                <a:ea typeface="华文楷体" pitchFamily="2" charset="-122"/>
              </a:rPr>
              <a:t>Two Dimensional Character Arrays</a:t>
            </a:r>
            <a:r>
              <a:rPr altLang="en-US" b="1" sz="2600" lang="zh-TW">
                <a:latin typeface="Times New Roman" pitchFamily="18" charset="0"/>
                <a:ea typeface="华文楷体" pitchFamily="2" charset="-122"/>
              </a:rPr>
              <a:t>）</a:t>
            </a:r>
          </a:p>
          <a:p>
            <a:pPr eaLnBrk="1" hangingPunct="1" latinLnBrk="1" lvl="0"/>
            <a:r>
              <a:rPr altLang="en-US" b="1" sz="2600" lang="zh-CN">
                <a:solidFill>
                  <a:schemeClr val="hlink"/>
                </a:solidFill>
                <a:latin typeface="Times New Roman" pitchFamily="18" charset="0"/>
                <a:ea typeface="华文楷体" pitchFamily="2" charset="-122"/>
              </a:rPr>
              <a:t>必须</a:t>
            </a:r>
            <a:r>
              <a:rPr altLang="en-US" b="1" sz="2600" lang="zh-TW">
                <a:solidFill>
                  <a:schemeClr val="hlink"/>
                </a:solidFill>
                <a:latin typeface="Times New Roman" pitchFamily="18" charset="0"/>
                <a:ea typeface="华文楷体" pitchFamily="2" charset="-122"/>
              </a:rPr>
              <a:t>先</a:t>
            </a:r>
            <a:r>
              <a:rPr altLang="en-US" b="1" sz="2600" lang="zh-CN">
                <a:solidFill>
                  <a:schemeClr val="hlink"/>
                </a:solidFill>
                <a:latin typeface="Times New Roman" pitchFamily="18" charset="0"/>
                <a:ea typeface="华文楷体" pitchFamily="2" charset="-122"/>
              </a:rPr>
              <a:t>确认每个字符串</a:t>
            </a:r>
            <a:r>
              <a:rPr altLang="en-US" b="1" sz="2600" lang="zh-TW">
                <a:solidFill>
                  <a:schemeClr val="hlink"/>
                </a:solidFill>
                <a:latin typeface="Times New Roman" pitchFamily="18" charset="0"/>
                <a:ea typeface="华文楷体" pitchFamily="2" charset="-122"/>
              </a:rPr>
              <a:t>（即每</a:t>
            </a:r>
            <a:r>
              <a:rPr altLang="en-US" b="1" sz="2600" lang="zh-CN">
                <a:solidFill>
                  <a:schemeClr val="hlink"/>
                </a:solidFill>
                <a:latin typeface="Times New Roman" pitchFamily="18" charset="0"/>
                <a:ea typeface="华文楷体" pitchFamily="2" charset="-122"/>
              </a:rPr>
              <a:t>一行</a:t>
            </a:r>
            <a:r>
              <a:rPr altLang="en-US" b="1" sz="2600" lang="zh-TW">
                <a:solidFill>
                  <a:schemeClr val="hlink"/>
                </a:solidFill>
                <a:latin typeface="Times New Roman" pitchFamily="18" charset="0"/>
                <a:ea typeface="华文楷体" pitchFamily="2" charset="-122"/>
              </a:rPr>
              <a:t>）的</a:t>
            </a:r>
            <a:r>
              <a:rPr altLang="en-US" b="1" sz="2600" lang="zh-CN">
                <a:solidFill>
                  <a:schemeClr val="hlink"/>
                </a:solidFill>
                <a:latin typeface="Times New Roman" pitchFamily="18" charset="0"/>
                <a:ea typeface="华文楷体" pitchFamily="2" charset="-122"/>
              </a:rPr>
              <a:t>长度一样</a:t>
            </a:r>
            <a:r>
              <a:rPr altLang="en-US" b="1" sz="2600" lang="zh-TW">
                <a:solidFill>
                  <a:schemeClr val="hlink"/>
                </a:solidFill>
                <a:latin typeface="Times New Roman" pitchFamily="18" charset="0"/>
                <a:ea typeface="华文楷体" pitchFamily="2" charset="-122"/>
              </a:rPr>
              <a:t>，</a:t>
            </a:r>
            <a:r>
              <a:rPr altLang="en-US" b="1" sz="2600" lang="zh-CN">
                <a:solidFill>
                  <a:schemeClr val="hlink"/>
                </a:solidFill>
                <a:latin typeface="Times New Roman" pitchFamily="18" charset="0"/>
                <a:ea typeface="华文楷体" pitchFamily="2" charset="-122"/>
              </a:rPr>
              <a:t>否则就必须</a:t>
            </a:r>
            <a:r>
              <a:rPr altLang="en-US" b="1" sz="2600" lang="zh-TW">
                <a:solidFill>
                  <a:schemeClr val="hlink"/>
                </a:solidFill>
                <a:latin typeface="Times New Roman" pitchFamily="18" charset="0"/>
                <a:ea typeface="华文楷体" pitchFamily="2" charset="-122"/>
              </a:rPr>
              <a:t>在短字</a:t>
            </a:r>
            <a:r>
              <a:rPr altLang="en-US" b="1" sz="2600" lang="zh-CN">
                <a:solidFill>
                  <a:schemeClr val="hlink"/>
                </a:solidFill>
                <a:latin typeface="Times New Roman" pitchFamily="18" charset="0"/>
                <a:ea typeface="华文楷体" pitchFamily="2" charset="-122"/>
              </a:rPr>
              <a:t>符</a:t>
            </a:r>
            <a:r>
              <a:rPr altLang="en-US" b="1" sz="2600" lang="zh-TW">
                <a:solidFill>
                  <a:schemeClr val="hlink"/>
                </a:solidFill>
                <a:latin typeface="Times New Roman" pitchFamily="18" charset="0"/>
                <a:ea typeface="华文楷体" pitchFamily="2" charset="-122"/>
              </a:rPr>
              <a:t>串</a:t>
            </a:r>
            <a:r>
              <a:rPr altLang="en-US" b="1" sz="2600" lang="zh-CN">
                <a:solidFill>
                  <a:schemeClr val="hlink"/>
                </a:solidFill>
                <a:latin typeface="Times New Roman" pitchFamily="18" charset="0"/>
                <a:ea typeface="华文楷体" pitchFamily="2" charset="-122"/>
              </a:rPr>
              <a:t>结尾补齐</a:t>
            </a:r>
            <a:r>
              <a:rPr altLang="en-US" b="1" sz="2600" lang="zh-TW">
                <a:solidFill>
                  <a:schemeClr val="hlink"/>
                </a:solidFill>
                <a:latin typeface="Times New Roman" pitchFamily="18" charset="0"/>
                <a:ea typeface="华文楷体" pitchFamily="2" charset="-122"/>
              </a:rPr>
              <a:t>空</a:t>
            </a:r>
            <a:r>
              <a:rPr altLang="en-US" b="1" sz="2600" lang="zh-CN">
                <a:solidFill>
                  <a:schemeClr val="hlink"/>
                </a:solidFill>
                <a:latin typeface="Times New Roman" pitchFamily="18" charset="0"/>
                <a:ea typeface="华文楷体" pitchFamily="2" charset="-122"/>
              </a:rPr>
              <a:t>格</a:t>
            </a:r>
          </a:p>
          <a:p>
            <a:pPr eaLnBrk="1" hangingPunct="1" latinLnBrk="1" lvl="0">
              <a:spcBef>
                <a:spcPct val="60000"/>
              </a:spcBef>
              <a:buNone/>
            </a:pPr>
            <a:r>
              <a:rPr altLang="zh-TW" b="1" sz="2600" lang="en-US">
                <a:solidFill>
                  <a:schemeClr val="folHlink"/>
                </a:solidFill>
                <a:latin typeface="Times New Roman" pitchFamily="18" charset="0"/>
                <a:ea typeface="华文楷体" pitchFamily="2" charset="-122"/>
              </a:rPr>
              <a:t>	【例1</a:t>
            </a:r>
            <a:r>
              <a:rPr altLang="zh-TW" b="1" sz="2600" lang="en-US">
                <a:solidFill>
                  <a:schemeClr val="folHlink"/>
                </a:solidFill>
                <a:latin typeface="Times New Roman" pitchFamily="18" charset="0"/>
                <a:ea typeface="华文楷体" pitchFamily="2" charset="-122"/>
              </a:rPr>
              <a:t>0</a:t>
            </a:r>
            <a:r>
              <a:rPr altLang="zh-TW" b="1" sz="2600" lang="en-US">
                <a:solidFill>
                  <a:schemeClr val="folHlink"/>
                </a:solidFill>
                <a:latin typeface="Times New Roman" pitchFamily="18" charset="0"/>
                <a:ea typeface="华文楷体" pitchFamily="2" charset="-122"/>
              </a:rPr>
              <a:t>-5】 : </a:t>
            </a:r>
            <a:r>
              <a:rPr altLang="en-US" b="1" sz="2600" lang="zh-CN">
                <a:solidFill>
                  <a:schemeClr val="folHlink"/>
                </a:solidFill>
                <a:latin typeface="Times New Roman" pitchFamily="18" charset="0"/>
                <a:ea typeface="华文楷体" pitchFamily="2" charset="-122"/>
              </a:rPr>
              <a:t>多行字符串变量</a:t>
            </a:r>
          </a:p>
        </p:txBody>
      </p:sp>
      <p:graphicFrame>
        <p:nvGraphicFramePr>
          <p:cNvPr id="4194317" name=""/>
          <p:cNvGraphicFramePr>
            <a:graphicFrameLocks/>
          </p:cNvGraphicFramePr>
          <p:nvPr/>
        </p:nvGraphicFramePr>
        <p:xfrm rot="0">
          <a:off x="1619250" y="3652837"/>
          <a:ext cx="7273925" cy="457200"/>
        </p:xfrm>
        <a:graphic>
          <a:graphicData uri="http://schemas.openxmlformats.org/drawingml/2006/table">
            <a:tbl>
              <a:tblPr/>
              <a:tblGrid>
                <a:gridCol w="7273925"/>
              </a:tblGrid>
              <a:tr h="457200">
                <a:tc>
                  <a:txBody>
                    <a:bodyPr/>
                    <a:p>
                      <a:pPr algn="l" eaLnBrk="1" hangingPunct="1" latinLnBrk="1" lvl="0">
                        <a:spcBef>
                          <a:spcPct val="20000"/>
                        </a:spcBef>
                        <a:buClr>
                          <a:srgbClr val="4D009A"/>
                        </a:buClr>
                        <a:buFont typeface="Wingdings" pitchFamily="2" charset="2"/>
                        <a:buNone/>
                      </a:pPr>
                      <a:r>
                        <a:rPr altLang="zh-TW" b="1" sz="2400" lang="en-US">
                          <a:solidFill>
                            <a:schemeClr val="folHlink"/>
                          </a:solidFill>
                          <a:latin typeface="Times New Roman" pitchFamily="18" charset="0"/>
                        </a:rPr>
                        <a:t>departments = [‘ee  ’; ‘cs  ’; ‘econ’]	</a:t>
                      </a:r>
                    </a:p>
                  </a:txBody>
                  <a:tcPr marL="91440" marR="91440" marT="45720" marB="45720" anchor="t" vert="horz">
                    <a:lnL w="12700" cap="flat" cmpd="sng">
                      <a:solidFill>
                        <a:schemeClr val="accent2">
                          <a:alpha val="100000"/>
                        </a:schemeClr>
                      </a:solidFill>
                      <a:prstDash val="solid"/>
                      <a:round/>
                    </a:lnL>
                    <a:lnR w="12700" cap="flat" cmpd="sng">
                      <a:solidFill>
                        <a:schemeClr val="accent2">
                          <a:alpha val="100000"/>
                        </a:schemeClr>
                      </a:solidFill>
                      <a:prstDash val="solid"/>
                      <a:round/>
                    </a:lnR>
                    <a:lnT w="12700" cap="flat" cmpd="sng">
                      <a:solidFill>
                        <a:schemeClr val="accent2">
                          <a:alpha val="100000"/>
                        </a:schemeClr>
                      </a:solidFill>
                      <a:prstDash val="solid"/>
                      <a:round/>
                    </a:lnT>
                    <a:lnB w="12700" cap="flat" cmpd="sng">
                      <a:solidFill>
                        <a:schemeClr val="accent2">
                          <a:alpha val="100000"/>
                        </a:schemeClr>
                      </a:solidFill>
                      <a:prstDash val="solid"/>
                      <a:round/>
                    </a:lnB>
                    <a:noFill/>
                  </a:tcPr>
                </a:tc>
              </a:tr>
            </a:tbl>
          </a:graphicData>
        </a:graphic>
      </p:graphicFrame>
      <p:sp>
        <p:nvSpPr>
          <p:cNvPr id="1048998" name="矩形 241673"/>
          <p:cNvSpPr/>
          <p:nvPr/>
        </p:nvSpPr>
        <p:spPr>
          <a:xfrm rot="0">
            <a:off x="1187450" y="4149725"/>
            <a:ext cx="7772400" cy="1943100"/>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609600" latinLnBrk="1" lvl="1" marL="609600">
              <a:buFont typeface="Arial Unicode MS" pitchFamily="34" charset="-122"/>
              <a:buChar char="✻"/>
            </a:pPr>
            <a:r>
              <a:rPr altLang="en-US" b="1" sz="2400" i="1" lang="zh-TW">
                <a:solidFill>
                  <a:schemeClr val="folHlink"/>
                </a:solidFill>
                <a:latin typeface="Times New Roman" pitchFamily="18" charset="0"/>
                <a:ea typeface="楷体_GB2312" pitchFamily="0" charset="1"/>
              </a:rPr>
              <a:t>注意</a:t>
            </a:r>
            <a:r>
              <a:rPr altLang="en-US" b="1" sz="2400" i="1" lang="zh-CN">
                <a:solidFill>
                  <a:schemeClr val="folHlink"/>
                </a:solidFill>
                <a:latin typeface="Times New Roman" pitchFamily="18" charset="0"/>
                <a:ea typeface="楷体_GB2312" pitchFamily="0" charset="1"/>
              </a:rPr>
              <a:t>上述语句中</a:t>
            </a:r>
            <a:r>
              <a:rPr altLang="en-US" b="1" sz="2400" i="1" lang="zh-TW">
                <a:solidFill>
                  <a:schemeClr val="folHlink"/>
                </a:solidFill>
                <a:latin typeface="Times New Roman" pitchFamily="18" charset="0"/>
                <a:ea typeface="楷体_GB2312" pitchFamily="0" charset="1"/>
              </a:rPr>
              <a:t>空</a:t>
            </a:r>
            <a:r>
              <a:rPr altLang="en-US" b="1" sz="2400" i="1" lang="zh-CN">
                <a:solidFill>
                  <a:schemeClr val="folHlink"/>
                </a:solidFill>
                <a:latin typeface="Times New Roman" pitchFamily="18" charset="0"/>
                <a:ea typeface="楷体_GB2312" pitchFamily="0" charset="1"/>
              </a:rPr>
              <a:t>格字符</a:t>
            </a:r>
            <a:r>
              <a:rPr altLang="en-US" b="1" sz="2400" i="1" lang="zh-TW">
                <a:solidFill>
                  <a:schemeClr val="folHlink"/>
                </a:solidFill>
                <a:latin typeface="Times New Roman" pitchFamily="18" charset="0"/>
                <a:ea typeface="楷体_GB2312" pitchFamily="0" charset="1"/>
              </a:rPr>
              <a:t>的使用</a:t>
            </a:r>
            <a:r>
              <a:rPr altLang="en-US" b="1" sz="2400" i="1" lang="zh-CN">
                <a:solidFill>
                  <a:schemeClr val="folHlink"/>
                </a:solidFill>
                <a:latin typeface="Times New Roman" pitchFamily="18" charset="0"/>
                <a:ea typeface="楷体_GB2312" pitchFamily="0" charset="1"/>
              </a:rPr>
              <a:t>。</a:t>
            </a:r>
          </a:p>
          <a:p>
            <a:pPr eaLnBrk="1" hangingPunct="1" indent="-609600" latinLnBrk="1" lvl="1" marL="609600">
              <a:buNone/>
            </a:pPr>
            <a:r>
              <a:rPr altLang="zh-TW" b="1" sz="2400" i="1" lang="en-US">
                <a:solidFill>
                  <a:schemeClr val="folHlink"/>
                </a:solidFill>
                <a:latin typeface="Times New Roman" pitchFamily="18" charset="0"/>
              </a:rPr>
              <a:t>departments =</a:t>
            </a:r>
          </a:p>
          <a:p>
            <a:pPr eaLnBrk="1" hangingPunct="1" indent="-381000" latinLnBrk="1" lvl="4" marL="1752600">
              <a:buNone/>
            </a:pPr>
            <a:r>
              <a:rPr altLang="zh-TW" b="1" sz="1800" i="1" lang="en-US">
                <a:solidFill>
                  <a:schemeClr val="folHlink"/>
                </a:solidFill>
                <a:latin typeface="Times New Roman" pitchFamily="18" charset="0"/>
              </a:rPr>
              <a:t>	</a:t>
            </a:r>
            <a:r>
              <a:rPr altLang="zh-TW" b="1" i="1" lang="en-US">
                <a:solidFill>
                  <a:schemeClr val="folHlink"/>
                </a:solidFill>
                <a:latin typeface="Times New Roman" pitchFamily="18" charset="0"/>
              </a:rPr>
              <a:t>ee  </a:t>
            </a:r>
          </a:p>
          <a:p>
            <a:pPr eaLnBrk="1" hangingPunct="1" indent="-381000" latinLnBrk="1" lvl="4" marL="1752600">
              <a:buNone/>
            </a:pPr>
            <a:r>
              <a:rPr altLang="zh-TW" b="1" i="1" lang="en-US">
                <a:solidFill>
                  <a:schemeClr val="folHlink"/>
                </a:solidFill>
                <a:latin typeface="Times New Roman" pitchFamily="18" charset="0"/>
              </a:rPr>
              <a:t>	cs   </a:t>
            </a:r>
          </a:p>
          <a:p>
            <a:pPr eaLnBrk="1" hangingPunct="1" indent="-381000" latinLnBrk="1" lvl="4" marL="1752600">
              <a:buNone/>
            </a:pPr>
            <a:r>
              <a:rPr altLang="zh-TW" b="1" i="1" lang="en-US">
                <a:solidFill>
                  <a:schemeClr val="folHlink"/>
                </a:solidFill>
                <a:latin typeface="Times New Roman" pitchFamily="18" charset="0"/>
              </a:rPr>
              <a:t>	econ</a:t>
            </a:r>
          </a:p>
        </p:txBody>
      </p:sp>
      <p:sp>
        <p:nvSpPr>
          <p:cNvPr id="1048999"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000"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001"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55</a:t>
            </a:fld>
            <a:r>
              <a:rPr altLang="zh-CN" sz="1400" lang="en-US">
                <a:solidFill>
                  <a:schemeClr val="accent2"/>
                </a:solidFill>
              </a:rPr>
              <a:t> </a:t>
            </a:r>
          </a:p>
        </p:txBody>
      </p:sp>
    </p:spTree>
  </p:cSld>
  <p:clrMapOvr>
    <a:masterClrMapping/>
  </p:clrMapOvr>
  <p:timing/>
</p:sld>
</file>

<file path=ppt/slides/slide56.xml><?xml version="1.0" encoding="utf-8"?>
<p:sld xmlns:a="http://schemas.openxmlformats.org/drawingml/2006/main" xmlns:r="http://schemas.openxmlformats.org/officeDocument/2006/relationships" xmlns:p="http://schemas.openxmlformats.org/presentationml/2006/main" showMasterSp="1">
  <p:cSld>
    <p:spTree>
      <p:nvGrpSpPr>
        <p:cNvPr id="292" name=""/>
        <p:cNvGrpSpPr/>
        <p:nvPr/>
      </p:nvGrpSpPr>
      <p:grpSpPr>
        <a:xfrm rot="0">
          <a:off x="0" y="0"/>
          <a:ext cx="0" cy="0"/>
          <a:chOff x="0" y="0"/>
          <a:chExt cx="0" cy="0"/>
        </a:xfrm>
      </p:grpSpPr>
      <p:sp>
        <p:nvSpPr>
          <p:cNvPr id="1049002" name="标题 242689"/>
          <p:cNvSpPr/>
          <p:nvPr>
            <p:ph type="title" sz="full" idx="0"/>
          </p:nvPr>
        </p:nvSpPr>
        <p:spPr>
          <a:xfrm rot="0">
            <a:off x="1150937"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TW" b="1" sz="3600" lang="en-US">
                <a:solidFill>
                  <a:schemeClr val="folHlink"/>
                </a:solidFill>
                <a:latin typeface="Times New Roman" pitchFamily="18" charset="0"/>
                <a:ea typeface="华文楷体" pitchFamily="2" charset="-122"/>
              </a:rPr>
              <a:t>10.3 </a:t>
            </a:r>
            <a:r>
              <a:rPr altLang="en-US" b="1" sz="3600" lang="zh-TW">
                <a:solidFill>
                  <a:schemeClr val="folHlink"/>
                </a:solidFill>
                <a:latin typeface="Times New Roman" pitchFamily="18" charset="0"/>
                <a:ea typeface="华文楷体" pitchFamily="2" charset="-122"/>
              </a:rPr>
              <a:t>一</a:t>
            </a:r>
            <a:r>
              <a:rPr altLang="en-US" b="1" sz="3600" lang="zh-CN">
                <a:solidFill>
                  <a:schemeClr val="folHlink"/>
                </a:solidFill>
                <a:latin typeface="Times New Roman" pitchFamily="18" charset="0"/>
                <a:ea typeface="华文楷体" pitchFamily="2" charset="-122"/>
              </a:rPr>
              <a:t>个变量存储</a:t>
            </a:r>
            <a:r>
              <a:rPr altLang="en-US" b="1" sz="3600" lang="zh-TW">
                <a:solidFill>
                  <a:schemeClr val="folHlink"/>
                </a:solidFill>
                <a:latin typeface="Times New Roman" pitchFamily="18" charset="0"/>
                <a:ea typeface="华文楷体" pitchFamily="2" charset="-122"/>
              </a:rPr>
              <a:t>多</a:t>
            </a:r>
            <a:r>
              <a:rPr altLang="en-US" b="1" sz="3600" lang="zh-CN">
                <a:solidFill>
                  <a:schemeClr val="folHlink"/>
                </a:solidFill>
                <a:latin typeface="Times New Roman" pitchFamily="18" charset="0"/>
                <a:ea typeface="华文楷体" pitchFamily="2" charset="-122"/>
              </a:rPr>
              <a:t>个</a:t>
            </a:r>
            <a:r>
              <a:rPr altLang="en-US" b="1" sz="3600" lang="zh-TW">
                <a:solidFill>
                  <a:schemeClr val="folHlink"/>
                </a:solidFill>
                <a:latin typeface="Times New Roman" pitchFamily="18" charset="0"/>
                <a:ea typeface="华文楷体" pitchFamily="2" charset="-122"/>
              </a:rPr>
              <a:t>字</a:t>
            </a:r>
            <a:r>
              <a:rPr altLang="en-US" b="1" sz="3600" lang="zh-CN">
                <a:solidFill>
                  <a:schemeClr val="folHlink"/>
                </a:solidFill>
                <a:latin typeface="Times New Roman" pitchFamily="18" charset="0"/>
                <a:ea typeface="华文楷体" pitchFamily="2" charset="-122"/>
              </a:rPr>
              <a:t>符</a:t>
            </a:r>
            <a:r>
              <a:rPr altLang="en-US" b="1" sz="3600" lang="zh-TW">
                <a:solidFill>
                  <a:schemeClr val="folHlink"/>
                </a:solidFill>
                <a:latin typeface="Times New Roman" pitchFamily="18" charset="0"/>
                <a:ea typeface="华文楷体" pitchFamily="2" charset="-122"/>
              </a:rPr>
              <a:t>串</a:t>
            </a:r>
            <a:r>
              <a:rPr altLang="zh-CN" b="1" sz="3600" lang="zh-TW">
                <a:solidFill>
                  <a:schemeClr val="folHlink"/>
                </a:solidFill>
                <a:latin typeface="Times New Roman" pitchFamily="18" charset="0"/>
                <a:ea typeface="华文楷体" pitchFamily="2" charset="-122"/>
              </a:rPr>
              <a:t> </a:t>
            </a:r>
            <a:r>
              <a:rPr altLang="zh-CN" b="1" sz="2800" lang="zh-CN">
                <a:solidFill>
                  <a:schemeClr val="folHlink"/>
                </a:solidFill>
                <a:latin typeface="Times New Roman" pitchFamily="18" charset="0"/>
                <a:ea typeface="华文楷体" pitchFamily="2" charset="-122"/>
              </a:rPr>
              <a:t>（续）</a:t>
            </a:r>
          </a:p>
        </p:txBody>
      </p:sp>
      <p:sp>
        <p:nvSpPr>
          <p:cNvPr id="1049003" name="文本占位符 242690"/>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90000"/>
              </a:lnSpc>
            </a:pPr>
            <a:r>
              <a:rPr altLang="en-US" b="1" sz="2400" lang="zh-TW">
                <a:latin typeface="Times New Roman" pitchFamily="18" charset="0"/>
                <a:ea typeface="华文楷体" pitchFamily="2" charset="-122"/>
              </a:rPr>
              <a:t>用</a:t>
            </a:r>
            <a:r>
              <a:rPr altLang="zh-TW" b="1" sz="2400" lang="en-US">
                <a:latin typeface="Times New Roman" pitchFamily="18" charset="0"/>
                <a:ea typeface="华文楷体" pitchFamily="2" charset="-122"/>
              </a:rPr>
              <a:t>char </a:t>
            </a:r>
            <a:r>
              <a:rPr altLang="en-US" b="1" sz="2400" lang="zh-CN">
                <a:latin typeface="Times New Roman" pitchFamily="18" charset="0"/>
                <a:ea typeface="华文楷体" pitchFamily="2" charset="-122"/>
              </a:rPr>
              <a:t>指令存储多字符串</a:t>
            </a:r>
          </a:p>
          <a:p>
            <a:pPr eaLnBrk="1" hangingPunct="1" latinLnBrk="1" lvl="0">
              <a:lnSpc>
                <a:spcPct val="90000"/>
              </a:lnSpc>
              <a:buNone/>
            </a:pPr>
            <a:r>
              <a:rPr altLang="en-US" b="1" sz="2400" lang="zh-TW">
                <a:solidFill>
                  <a:schemeClr val="folHlink"/>
                </a:solidFill>
                <a:latin typeface="Times New Roman" pitchFamily="18" charset="0"/>
                <a:ea typeface="华文楷体" pitchFamily="2" charset="-122"/>
              </a:rPr>
              <a:t>	</a:t>
            </a:r>
          </a:p>
          <a:p>
            <a:pPr eaLnBrk="1" hangingPunct="1" latinLnBrk="1" lvl="0">
              <a:lnSpc>
                <a:spcPct val="90000"/>
              </a:lnSpc>
              <a:buNone/>
            </a:pPr>
            <a:r>
              <a:rPr altLang="en-US" b="1" sz="2400" lang="zh-TW">
                <a:solidFill>
                  <a:schemeClr val="folHlink"/>
                </a:solidFill>
                <a:latin typeface="Times New Roman" pitchFamily="18" charset="0"/>
                <a:ea typeface="华文楷体" pitchFamily="2" charset="-122"/>
              </a:rPr>
              <a:t>   </a:t>
            </a:r>
          </a:p>
          <a:p>
            <a:pPr eaLnBrk="1" hangingPunct="1" latinLnBrk="1" lvl="0">
              <a:lnSpc>
                <a:spcPct val="90000"/>
              </a:lnSpc>
              <a:buNone/>
            </a:pPr>
            <a:r>
              <a:rPr altLang="en-US" b="1" sz="2400" lang="zh-TW">
                <a:solidFill>
                  <a:schemeClr val="folHlink"/>
                </a:solidFill>
                <a:latin typeface="Times New Roman" pitchFamily="18" charset="0"/>
                <a:ea typeface="华文楷体" pitchFamily="2" charset="-122"/>
              </a:rPr>
              <a:t>得到</a:t>
            </a:r>
            <a:r>
              <a:rPr altLang="en-US" b="1" sz="2400" lang="zh-CN">
                <a:solidFill>
                  <a:schemeClr val="folHlink"/>
                </a:solidFill>
                <a:latin typeface="Times New Roman" pitchFamily="18" charset="0"/>
                <a:ea typeface="华文楷体" pitchFamily="2" charset="-122"/>
              </a:rPr>
              <a:t>结果</a:t>
            </a:r>
            <a:r>
              <a:rPr altLang="en-US" b="1" sz="2400" lang="zh-TW">
                <a:solidFill>
                  <a:schemeClr val="folHlink"/>
                </a:solidFill>
                <a:latin typeface="Times New Roman" pitchFamily="18" charset="0"/>
                <a:ea typeface="华文楷体" pitchFamily="2" charset="-122"/>
              </a:rPr>
              <a:t>和</a:t>
            </a:r>
            <a:r>
              <a:rPr altLang="en-US" b="1" sz="2400" lang="zh-CN">
                <a:solidFill>
                  <a:schemeClr val="folHlink"/>
                </a:solidFill>
                <a:latin typeface="Times New Roman" pitchFamily="18" charset="0"/>
                <a:ea typeface="华文楷体" pitchFamily="2" charset="-122"/>
              </a:rPr>
              <a:t>上例的一样</a:t>
            </a:r>
            <a:r>
              <a:rPr altLang="zh-TW" b="1" sz="2400" lang="en-US">
                <a:solidFill>
                  <a:schemeClr val="folHlink"/>
                </a:solidFill>
                <a:latin typeface="Times New Roman" pitchFamily="18" charset="0"/>
                <a:ea typeface="华文楷体" pitchFamily="2" charset="-122"/>
              </a:rPr>
              <a:t>;</a:t>
            </a:r>
          </a:p>
          <a:p>
            <a:pPr eaLnBrk="1" hangingPunct="1" latinLnBrk="1" lvl="0">
              <a:lnSpc>
                <a:spcPct val="90000"/>
              </a:lnSpc>
            </a:pPr>
            <a:r>
              <a:rPr altLang="en-US" b="1" sz="2400" lang="zh-CN">
                <a:solidFill>
                  <a:srgbClr val="FF3300"/>
                </a:solidFill>
                <a:latin typeface="Times New Roman" pitchFamily="18" charset="0"/>
                <a:ea typeface="华文楷体" pitchFamily="2" charset="-122"/>
              </a:rPr>
              <a:t>从二维字符数组访问</a:t>
            </a:r>
            <a:r>
              <a:rPr altLang="en-US" b="1" sz="2400" lang="zh-TW">
                <a:solidFill>
                  <a:srgbClr val="FF3300"/>
                </a:solidFill>
                <a:latin typeface="Times New Roman" pitchFamily="18" charset="0"/>
                <a:ea typeface="华文楷体" pitchFamily="2" charset="-122"/>
              </a:rPr>
              <a:t>字</a:t>
            </a:r>
            <a:r>
              <a:rPr altLang="en-US" b="1" sz="2400" lang="zh-CN">
                <a:solidFill>
                  <a:srgbClr val="FF3300"/>
                </a:solidFill>
                <a:latin typeface="Times New Roman" pitchFamily="18" charset="0"/>
                <a:ea typeface="华文楷体" pitchFamily="2" charset="-122"/>
              </a:rPr>
              <a:t>符</a:t>
            </a:r>
            <a:r>
              <a:rPr altLang="en-US" b="1" sz="2400" lang="zh-TW">
                <a:solidFill>
                  <a:srgbClr val="FF3300"/>
                </a:solidFill>
                <a:latin typeface="Times New Roman" pitchFamily="18" charset="0"/>
                <a:ea typeface="华文楷体" pitchFamily="2" charset="-122"/>
              </a:rPr>
              <a:t>串</a:t>
            </a:r>
            <a:r>
              <a:rPr altLang="en-US" b="1" sz="2400" lang="zh-CN">
                <a:solidFill>
                  <a:srgbClr val="FF3300"/>
                </a:solidFill>
                <a:latin typeface="Times New Roman" pitchFamily="18" charset="0"/>
                <a:ea typeface="华文楷体" pitchFamily="2" charset="-122"/>
              </a:rPr>
              <a:t>时</a:t>
            </a:r>
            <a:r>
              <a:rPr altLang="en-US" b="1" sz="2400" lang="zh-TW">
                <a:solidFill>
                  <a:srgbClr val="FF3300"/>
                </a:solidFill>
                <a:latin typeface="Times New Roman" pitchFamily="18" charset="0"/>
                <a:ea typeface="华文楷体" pitchFamily="2" charset="-122"/>
              </a:rPr>
              <a:t>，</a:t>
            </a:r>
            <a:r>
              <a:rPr altLang="en-US" b="1" sz="2400" lang="zh-CN">
                <a:solidFill>
                  <a:srgbClr val="FF3300"/>
                </a:solidFill>
                <a:latin typeface="Times New Roman" pitchFamily="18" charset="0"/>
                <a:ea typeface="华文楷体" pitchFamily="2" charset="-122"/>
              </a:rPr>
              <a:t>切记</a:t>
            </a:r>
            <a:r>
              <a:rPr altLang="en-US" b="1" sz="2400" lang="zh-TW">
                <a:solidFill>
                  <a:srgbClr val="FF3300"/>
                </a:solidFill>
                <a:latin typeface="Times New Roman" pitchFamily="18" charset="0"/>
                <a:ea typeface="华文楷体" pitchFamily="2" charset="-122"/>
              </a:rPr>
              <a:t>要使用 </a:t>
            </a:r>
            <a:r>
              <a:rPr altLang="zh-TW" b="1" sz="2400" lang="en-US">
                <a:solidFill>
                  <a:srgbClr val="FF3300"/>
                </a:solidFill>
                <a:latin typeface="Times New Roman" pitchFamily="18" charset="0"/>
                <a:ea typeface="华文楷体" pitchFamily="2" charset="-122"/>
              </a:rPr>
              <a:t>deblank </a:t>
            </a:r>
            <a:r>
              <a:rPr altLang="en-US" b="1" sz="2400" lang="zh-TW">
                <a:solidFill>
                  <a:srgbClr val="FF3300"/>
                </a:solidFill>
                <a:latin typeface="Times New Roman" pitchFamily="18" charset="0"/>
                <a:ea typeface="华文楷体" pitchFamily="2" charset="-122"/>
              </a:rPr>
              <a:t>指</a:t>
            </a:r>
            <a:r>
              <a:rPr altLang="en-US" b="1" sz="2400" lang="zh-CN">
                <a:solidFill>
                  <a:srgbClr val="FF3300"/>
                </a:solidFill>
                <a:latin typeface="Times New Roman" pitchFamily="18" charset="0"/>
                <a:ea typeface="华文楷体" pitchFamily="2" charset="-122"/>
              </a:rPr>
              <a:t>令来清除字符串</a:t>
            </a:r>
            <a:r>
              <a:rPr altLang="en-US" b="1" sz="2400" lang="zh-TW">
                <a:solidFill>
                  <a:srgbClr val="FF3300"/>
                </a:solidFill>
                <a:latin typeface="Times New Roman" pitchFamily="18" charset="0"/>
                <a:ea typeface="华文楷体" pitchFamily="2" charset="-122"/>
              </a:rPr>
              <a:t>尾部的空</a:t>
            </a:r>
            <a:r>
              <a:rPr altLang="en-US" b="1" sz="2400" lang="zh-CN">
                <a:solidFill>
                  <a:srgbClr val="FF3300"/>
                </a:solidFill>
                <a:latin typeface="Times New Roman" pitchFamily="18" charset="0"/>
                <a:ea typeface="华文楷体" pitchFamily="2" charset="-122"/>
              </a:rPr>
              <a:t>格字符</a:t>
            </a:r>
            <a:r>
              <a:rPr altLang="en-US" b="1" sz="2400" lang="zh-TW">
                <a:solidFill>
                  <a:schemeClr val="folHlink"/>
                </a:solidFill>
                <a:latin typeface="Times New Roman" pitchFamily="18" charset="0"/>
                <a:ea typeface="华文楷体" pitchFamily="2" charset="-122"/>
              </a:rPr>
              <a:t> </a:t>
            </a:r>
          </a:p>
          <a:p>
            <a:pPr eaLnBrk="1" hangingPunct="1" latinLnBrk="1" lvl="0">
              <a:lnSpc>
                <a:spcPct val="90000"/>
              </a:lnSpc>
              <a:buNone/>
            </a:pPr>
            <a:r>
              <a:rPr altLang="en-US" b="1" sz="2400" lang="zh-TW">
                <a:solidFill>
                  <a:schemeClr val="folHlink"/>
                </a:solidFill>
                <a:latin typeface="Times New Roman" pitchFamily="18" charset="0"/>
                <a:ea typeface="华文楷体" pitchFamily="2" charset="-122"/>
              </a:rPr>
              <a:t>【例</a:t>
            </a:r>
            <a:r>
              <a:rPr altLang="zh-TW" b="1" sz="2400" lang="en-US">
                <a:solidFill>
                  <a:schemeClr val="folHlink"/>
                </a:solidFill>
                <a:latin typeface="Times New Roman" pitchFamily="18" charset="0"/>
                <a:ea typeface="华文楷体" pitchFamily="2" charset="-122"/>
              </a:rPr>
              <a:t>10-6】 : </a:t>
            </a:r>
            <a:r>
              <a:rPr altLang="en-US" b="1" sz="2400" lang="zh-CN">
                <a:solidFill>
                  <a:schemeClr val="folHlink"/>
                </a:solidFill>
                <a:latin typeface="Times New Roman" pitchFamily="18" charset="0"/>
                <a:ea typeface="华文楷体" pitchFamily="2" charset="-122"/>
              </a:rPr>
              <a:t>使用</a:t>
            </a:r>
            <a:r>
              <a:rPr altLang="zh-TW" b="1" sz="2400" lang="en-US">
                <a:solidFill>
                  <a:schemeClr val="folHlink"/>
                </a:solidFill>
                <a:latin typeface="Times New Roman" pitchFamily="18" charset="0"/>
                <a:ea typeface="华文楷体" pitchFamily="2" charset="-122"/>
              </a:rPr>
              <a:t>deblank</a:t>
            </a:r>
            <a:r>
              <a:rPr altLang="en-US" b="1" sz="2400" lang="zh-CN">
                <a:solidFill>
                  <a:schemeClr val="folHlink"/>
                </a:solidFill>
                <a:latin typeface="Times New Roman" pitchFamily="18" charset="0"/>
                <a:ea typeface="华文楷体" pitchFamily="2" charset="-122"/>
              </a:rPr>
              <a:t>命令清除字符串</a:t>
            </a:r>
            <a:r>
              <a:rPr altLang="en-US" b="1" sz="2400" lang="zh-TW">
                <a:solidFill>
                  <a:schemeClr val="folHlink"/>
                </a:solidFill>
                <a:latin typeface="Times New Roman" pitchFamily="18" charset="0"/>
                <a:ea typeface="华文楷体" pitchFamily="2" charset="-122"/>
              </a:rPr>
              <a:t>尾部空</a:t>
            </a:r>
            <a:r>
              <a:rPr altLang="en-US" b="1" sz="2400" lang="zh-CN">
                <a:solidFill>
                  <a:schemeClr val="folHlink"/>
                </a:solidFill>
                <a:latin typeface="Times New Roman" pitchFamily="18" charset="0"/>
                <a:ea typeface="华文楷体" pitchFamily="2" charset="-122"/>
              </a:rPr>
              <a:t>格</a:t>
            </a:r>
          </a:p>
          <a:p>
            <a:pPr eaLnBrk="1" hangingPunct="1" latinLnBrk="1" lvl="0">
              <a:lnSpc>
                <a:spcPct val="90000"/>
              </a:lnSpc>
              <a:buNone/>
            </a:pPr>
            <a:endParaRPr altLang="en-US" b="1" sz="2400" lang="zh-TW">
              <a:solidFill>
                <a:schemeClr val="folHlink"/>
              </a:solidFill>
              <a:latin typeface="Times New Roman" pitchFamily="18" charset="0"/>
              <a:ea typeface="华文楷体" pitchFamily="2" charset="-122"/>
            </a:endParaRPr>
          </a:p>
          <a:p>
            <a:pPr eaLnBrk="1" hangingPunct="1" latinLnBrk="1" lvl="0">
              <a:lnSpc>
                <a:spcPct val="90000"/>
              </a:lnSpc>
              <a:buNone/>
            </a:pPr>
            <a:endParaRPr altLang="en-US" b="1" sz="2400" lang="zh-TW">
              <a:solidFill>
                <a:schemeClr val="folHlink"/>
              </a:solidFill>
              <a:latin typeface="Times New Roman" pitchFamily="18" charset="0"/>
              <a:ea typeface="华文楷体" pitchFamily="2" charset="-122"/>
            </a:endParaRPr>
          </a:p>
          <a:p>
            <a:pPr eaLnBrk="1" hangingPunct="1" latinLnBrk="1" lvl="0">
              <a:lnSpc>
                <a:spcPct val="90000"/>
              </a:lnSpc>
              <a:buNone/>
            </a:pPr>
            <a:endParaRPr altLang="en-US" b="1" sz="2400" lang="zh-TW">
              <a:solidFill>
                <a:schemeClr val="folHlink"/>
              </a:solidFill>
              <a:latin typeface="Times New Roman" pitchFamily="18" charset="0"/>
              <a:ea typeface="华文楷体" pitchFamily="2" charset="-122"/>
            </a:endParaRPr>
          </a:p>
          <a:p>
            <a:pPr eaLnBrk="1" hangingPunct="1" latinLnBrk="1" lvl="0">
              <a:lnSpc>
                <a:spcPct val="90000"/>
              </a:lnSpc>
              <a:buNone/>
            </a:pPr>
            <a:r>
              <a:rPr altLang="zh-TW" b="1" sz="2400" lang="en-US">
                <a:solidFill>
                  <a:schemeClr val="folHlink"/>
                </a:solidFill>
                <a:latin typeface="Times New Roman" pitchFamily="18" charset="0"/>
                <a:ea typeface="华文楷体" pitchFamily="2" charset="-122"/>
              </a:rPr>
              <a:t>.</a:t>
            </a:r>
          </a:p>
        </p:txBody>
      </p:sp>
      <p:graphicFrame>
        <p:nvGraphicFramePr>
          <p:cNvPr id="4194318" name=""/>
          <p:cNvGraphicFramePr>
            <a:graphicFrameLocks/>
          </p:cNvGraphicFramePr>
          <p:nvPr/>
        </p:nvGraphicFramePr>
        <p:xfrm rot="0">
          <a:off x="1042987" y="1808162"/>
          <a:ext cx="7705725" cy="731837"/>
        </p:xfrm>
        <a:graphic>
          <a:graphicData uri="http://schemas.openxmlformats.org/drawingml/2006/table">
            <a:tbl>
              <a:tblPr/>
              <a:tblGrid>
                <a:gridCol w="7705725"/>
              </a:tblGrid>
              <a:tr h="731837">
                <a:tc>
                  <a:txBody>
                    <a:bodyPr/>
                    <a:p>
                      <a:pPr algn="l" eaLnBrk="1" hangingPunct="1" latinLnBrk="1" lvl="0">
                        <a:spcBef>
                          <a:spcPct val="20000"/>
                        </a:spcBef>
                        <a:buClr>
                          <a:srgbClr val="4D009A"/>
                        </a:buClr>
                        <a:buFont typeface="Wingdings" pitchFamily="2" charset="2"/>
                        <a:buNone/>
                      </a:pPr>
                      <a:r>
                        <a:rPr altLang="zh-TW" b="1" sz="2400" lang="en-US">
                          <a:solidFill>
                            <a:schemeClr val="folHlink"/>
                          </a:solidFill>
                          <a:latin typeface="Times New Roman" pitchFamily="18" charset="0"/>
                        </a:rPr>
                        <a:t>departments = char(‘ee’, ‘cs’, ‘econ’)</a:t>
                      </a:r>
                      <a:r>
                        <a:rPr altLang="zh-CN" b="1" sz="2400" lang="en-US">
                          <a:solidFill>
                            <a:schemeClr val="folHlink"/>
                          </a:solidFill>
                          <a:latin typeface="Times New Roman" pitchFamily="18" charset="0"/>
                        </a:rPr>
                        <a:t>      </a:t>
                      </a:r>
                      <a:r>
                        <a:rPr altLang="zh-TW" b="1" sz="1800" lang="en-US">
                          <a:solidFill>
                            <a:srgbClr val="006600"/>
                          </a:solidFill>
                          <a:latin typeface="Times New Roman" pitchFamily="18" charset="0"/>
                        </a:rPr>
                        <a:t>% </a:t>
                      </a:r>
                      <a:r>
                        <a:rPr altLang="en-US" b="1" sz="1800" lang="zh-TW">
                          <a:solidFill>
                            <a:srgbClr val="006600"/>
                          </a:solidFill>
                          <a:latin typeface="Times New Roman" pitchFamily="18" charset="0"/>
                        </a:rPr>
                        <a:t>注意</a:t>
                      </a:r>
                      <a:r>
                        <a:rPr altLang="en-US" b="1" sz="1800" lang="zh-CN">
                          <a:solidFill>
                            <a:srgbClr val="006600"/>
                          </a:solidFill>
                          <a:latin typeface="Times New Roman" pitchFamily="18" charset="0"/>
                        </a:rPr>
                        <a:t>空格</a:t>
                      </a:r>
                      <a:r>
                        <a:rPr altLang="en-US" b="1" sz="1800" lang="zh-TW">
                          <a:solidFill>
                            <a:srgbClr val="006600"/>
                          </a:solidFill>
                          <a:latin typeface="Times New Roman" pitchFamily="18" charset="0"/>
                        </a:rPr>
                        <a:t>及「</a:t>
                      </a:r>
                      <a:r>
                        <a:rPr altLang="zh-TW" b="1" sz="1800" lang="en-US">
                          <a:solidFill>
                            <a:srgbClr val="006600"/>
                          </a:solidFill>
                          <a:latin typeface="Times New Roman" pitchFamily="18" charset="0"/>
                        </a:rPr>
                        <a:t>,</a:t>
                      </a:r>
                      <a:r>
                        <a:rPr altLang="en-US" b="1" sz="1800" lang="zh-TW">
                          <a:solidFill>
                            <a:srgbClr val="006600"/>
                          </a:solidFill>
                          <a:latin typeface="Times New Roman" pitchFamily="18" charset="0"/>
                        </a:rPr>
                        <a:t>」的使用</a:t>
                      </a:r>
                    </a:p>
                  </a:txBody>
                  <a:tcPr marL="91440" marR="91440" marT="45740" marB="45740" anchor="t" vert="horz">
                    <a:lnL w="12700" cap="flat" cmpd="sng">
                      <a:solidFill>
                        <a:schemeClr val="accent2">
                          <a:alpha val="100000"/>
                        </a:schemeClr>
                      </a:solidFill>
                      <a:prstDash val="solid"/>
                      <a:round/>
                    </a:lnL>
                    <a:lnR w="12700" cap="flat" cmpd="sng">
                      <a:solidFill>
                        <a:schemeClr val="accent2">
                          <a:alpha val="100000"/>
                        </a:schemeClr>
                      </a:solidFill>
                      <a:prstDash val="solid"/>
                      <a:round/>
                    </a:lnR>
                    <a:lnT w="12700" cap="flat" cmpd="sng">
                      <a:solidFill>
                        <a:schemeClr val="accent2">
                          <a:alpha val="100000"/>
                        </a:schemeClr>
                      </a:solidFill>
                      <a:prstDash val="solid"/>
                      <a:round/>
                    </a:lnT>
                    <a:lnB w="12700" cap="flat" cmpd="sng">
                      <a:solidFill>
                        <a:schemeClr val="accent2">
                          <a:alpha val="100000"/>
                        </a:schemeClr>
                      </a:solidFill>
                      <a:prstDash val="solid"/>
                      <a:round/>
                    </a:lnB>
                    <a:noFill/>
                  </a:tcPr>
                </a:tc>
              </a:tr>
            </a:tbl>
          </a:graphicData>
        </a:graphic>
      </p:graphicFrame>
      <p:graphicFrame>
        <p:nvGraphicFramePr>
          <p:cNvPr id="4194319" name=""/>
          <p:cNvGraphicFramePr>
            <a:graphicFrameLocks/>
          </p:cNvGraphicFramePr>
          <p:nvPr/>
        </p:nvGraphicFramePr>
        <p:xfrm rot="0">
          <a:off x="1042987" y="4149725"/>
          <a:ext cx="7705725" cy="1943100"/>
        </p:xfrm>
        <a:graphic>
          <a:graphicData uri="http://schemas.openxmlformats.org/drawingml/2006/table">
            <a:tbl>
              <a:tblPr/>
              <a:tblGrid>
                <a:gridCol w="7705725"/>
              </a:tblGrid>
              <a:tr h="1943100">
                <a:tc>
                  <a:txBody>
                    <a:bodyPr/>
                    <a:p>
                      <a:pPr algn="l" eaLnBrk="1" hangingPunct="1" latinLnBrk="1" lvl="0">
                        <a:spcBef>
                          <a:spcPct val="20000"/>
                        </a:spcBef>
                        <a:buClr>
                          <a:srgbClr val="4D009A"/>
                        </a:buClr>
                        <a:buFont typeface="Wingdings" pitchFamily="2" charset="2"/>
                        <a:buNone/>
                      </a:pPr>
                      <a:r>
                        <a:rPr altLang="zh-TW" b="1" sz="1800" lang="en-US">
                          <a:solidFill>
                            <a:schemeClr val="folHlink"/>
                          </a:solidFill>
                          <a:latin typeface="Times New Roman" pitchFamily="18" charset="0"/>
                        </a:rPr>
                        <a:t>departments = char('ee', 'cs', 'econ');</a:t>
                      </a:r>
                    </a:p>
                    <a:p>
                      <a:pPr algn="l" eaLnBrk="1" hangingPunct="1" latinLnBrk="1" lvl="0">
                        <a:spcBef>
                          <a:spcPct val="20000"/>
                        </a:spcBef>
                        <a:buClr>
                          <a:srgbClr val="4D009A"/>
                        </a:buClr>
                        <a:buFont typeface="Wingdings" pitchFamily="2" charset="2"/>
                        <a:buNone/>
                      </a:pPr>
                      <a:r>
                        <a:rPr altLang="zh-TW" b="1" sz="1800" lang="en-US">
                          <a:solidFill>
                            <a:schemeClr val="folHlink"/>
                          </a:solidFill>
                          <a:latin typeface="Times New Roman" pitchFamily="18" charset="0"/>
                        </a:rPr>
                        <a:t>dept1 = departments(1,:);	</a:t>
                      </a:r>
                      <a:r>
                        <a:rPr altLang="en-US" b="1" sz="1800" lang="zh-TW">
                          <a:solidFill>
                            <a:srgbClr val="006600"/>
                          </a:solidFill>
                          <a:latin typeface="Times New Roman" pitchFamily="18" charset="0"/>
                        </a:rPr>
                        <a:t>% (1,:)代表第一</a:t>
                      </a:r>
                      <a:r>
                        <a:rPr altLang="en-US" b="1" sz="1800" lang="zh-CN">
                          <a:solidFill>
                            <a:srgbClr val="006600"/>
                          </a:solidFill>
                          <a:latin typeface="Times New Roman" pitchFamily="18" charset="0"/>
                        </a:rPr>
                        <a:t>行</a:t>
                      </a:r>
                      <a:r>
                        <a:rPr altLang="en-US" b="1" sz="1800" lang="zh-TW">
                          <a:solidFill>
                            <a:srgbClr val="006600"/>
                          </a:solidFill>
                          <a:latin typeface="Times New Roman" pitchFamily="18" charset="0"/>
                        </a:rPr>
                        <a:t>的</a:t>
                      </a:r>
                      <a:r>
                        <a:rPr altLang="en-US" b="1" sz="1800" lang="zh-CN">
                          <a:solidFill>
                            <a:srgbClr val="006600"/>
                          </a:solidFill>
                          <a:latin typeface="Times New Roman" pitchFamily="18" charset="0"/>
                        </a:rPr>
                        <a:t>全部</a:t>
                      </a:r>
                      <a:r>
                        <a:rPr altLang="en-US" b="1" sz="1800" lang="zh-TW">
                          <a:solidFill>
                            <a:srgbClr val="006600"/>
                          </a:solidFill>
                          <a:latin typeface="Times New Roman" pitchFamily="18" charset="0"/>
                        </a:rPr>
                        <a:t>元素</a:t>
                      </a:r>
                      <a:r>
                        <a:rPr altLang="zh-TW" b="1" sz="1800" lang="en-US">
                          <a:solidFill>
                            <a:schemeClr val="folHlink"/>
                          </a:solidFill>
                          <a:latin typeface="Times New Roman" pitchFamily="18" charset="0"/>
                        </a:rPr>
                        <a:t>  </a:t>
                      </a:r>
                    </a:p>
                    <a:p>
                      <a:pPr algn="l" eaLnBrk="1" hangingPunct="1" latinLnBrk="1" lvl="0">
                        <a:spcBef>
                          <a:spcPct val="20000"/>
                        </a:spcBef>
                        <a:buClr>
                          <a:srgbClr val="4D009A"/>
                        </a:buClr>
                        <a:buFont typeface="Wingdings" pitchFamily="2" charset="2"/>
                        <a:buNone/>
                      </a:pPr>
                      <a:r>
                        <a:rPr altLang="zh-TW" b="1" sz="1800" lang="en-US">
                          <a:solidFill>
                            <a:schemeClr val="folHlink"/>
                          </a:solidFill>
                          <a:latin typeface="Times New Roman" pitchFamily="18" charset="0"/>
                        </a:rPr>
                        <a:t>dept2 = deblank(dept1);	</a:t>
                      </a:r>
                      <a:r>
                        <a:rPr altLang="zh-TW" b="1" sz="1800" lang="en-US">
                          <a:solidFill>
                            <a:srgbClr val="006600"/>
                          </a:solidFill>
                          <a:latin typeface="Times New Roman" pitchFamily="18" charset="0"/>
                        </a:rPr>
                        <a:t>% </a:t>
                      </a:r>
                      <a:r>
                        <a:rPr altLang="en-US" b="1" sz="1800" lang="zh-TW">
                          <a:solidFill>
                            <a:srgbClr val="006600"/>
                          </a:solidFill>
                          <a:latin typeface="Times New Roman" pitchFamily="18" charset="0"/>
                        </a:rPr>
                        <a:t>使用 </a:t>
                      </a:r>
                      <a:r>
                        <a:rPr altLang="zh-TW" b="1" sz="1800" lang="en-US">
                          <a:solidFill>
                            <a:srgbClr val="006600"/>
                          </a:solidFill>
                          <a:latin typeface="Times New Roman" pitchFamily="18" charset="0"/>
                        </a:rPr>
                        <a:t>deblank </a:t>
                      </a:r>
                      <a:r>
                        <a:rPr altLang="en-US" b="1" sz="1800" lang="zh-CN">
                          <a:solidFill>
                            <a:srgbClr val="006600"/>
                          </a:solidFill>
                          <a:latin typeface="Times New Roman" pitchFamily="18" charset="0"/>
                        </a:rPr>
                        <a:t>指令清除</a:t>
                      </a:r>
                      <a:r>
                        <a:rPr altLang="en-US" b="1" sz="1800" lang="zh-TW">
                          <a:solidFill>
                            <a:srgbClr val="006600"/>
                          </a:solidFill>
                          <a:latin typeface="Times New Roman" pitchFamily="18" charset="0"/>
                        </a:rPr>
                        <a:t>尾部的</a:t>
                      </a:r>
                      <a:r>
                        <a:rPr altLang="en-US" b="1" sz="1800" lang="zh-CN">
                          <a:solidFill>
                            <a:srgbClr val="006600"/>
                          </a:solidFill>
                          <a:latin typeface="Times New Roman" pitchFamily="18" charset="0"/>
                        </a:rPr>
                        <a:t>空格字符</a:t>
                      </a:r>
                      <a:r>
                        <a:rPr altLang="en-US" b="1" sz="1800" lang="zh-TW">
                          <a:solidFill>
                            <a:schemeClr val="folHlink"/>
                          </a:solidFill>
                          <a:latin typeface="Times New Roman" pitchFamily="18" charset="0"/>
                        </a:rPr>
                        <a:t>   </a:t>
                      </a:r>
                    </a:p>
                    <a:p>
                      <a:pPr algn="l" eaLnBrk="1" hangingPunct="1" latinLnBrk="1" lvl="0">
                        <a:spcBef>
                          <a:spcPct val="20000"/>
                        </a:spcBef>
                        <a:buClr>
                          <a:srgbClr val="4D009A"/>
                        </a:buClr>
                        <a:buFont typeface="Wingdings" pitchFamily="2" charset="2"/>
                        <a:buNone/>
                      </a:pPr>
                      <a:r>
                        <a:rPr altLang="zh-TW" b="1" sz="1800" lang="en-US">
                          <a:solidFill>
                            <a:schemeClr val="folHlink"/>
                          </a:solidFill>
                          <a:latin typeface="Times New Roman" pitchFamily="18" charset="0"/>
                        </a:rPr>
                        <a:t>len1 = length(dept1)		</a:t>
                      </a:r>
                      <a:r>
                        <a:rPr altLang="en-US" b="1" sz="1800" lang="zh-CN">
                          <a:solidFill>
                            <a:srgbClr val="006600"/>
                          </a:solidFill>
                          <a:latin typeface="Times New Roman" pitchFamily="18" charset="0"/>
                        </a:rPr>
                        <a:t>% 显示变量</a:t>
                      </a:r>
                      <a:r>
                        <a:rPr altLang="en-US" b="1" sz="1800" lang="zh-TW">
                          <a:solidFill>
                            <a:srgbClr val="006600"/>
                          </a:solidFill>
                          <a:latin typeface="Times New Roman" pitchFamily="18" charset="0"/>
                        </a:rPr>
                        <a:t> </a:t>
                      </a:r>
                      <a:r>
                        <a:rPr altLang="zh-TW" b="1" sz="1800" lang="en-US">
                          <a:solidFill>
                            <a:srgbClr val="006600"/>
                          </a:solidFill>
                          <a:latin typeface="Times New Roman" pitchFamily="18" charset="0"/>
                        </a:rPr>
                        <a:t>dept1 </a:t>
                      </a:r>
                      <a:r>
                        <a:rPr altLang="en-US" b="1" sz="1800" lang="zh-TW">
                          <a:solidFill>
                            <a:srgbClr val="006600"/>
                          </a:solidFill>
                          <a:latin typeface="Times New Roman" pitchFamily="18" charset="0"/>
                        </a:rPr>
                        <a:t>的</a:t>
                      </a:r>
                      <a:r>
                        <a:rPr altLang="en-US" b="1" sz="1800" lang="zh-CN">
                          <a:solidFill>
                            <a:srgbClr val="006600"/>
                          </a:solidFill>
                          <a:latin typeface="Times New Roman" pitchFamily="18" charset="0"/>
                        </a:rPr>
                        <a:t>长度</a:t>
                      </a:r>
                      <a:r>
                        <a:rPr altLang="zh-TW" b="1" sz="1800" lang="en-US">
                          <a:solidFill>
                            <a:srgbClr val="006600"/>
                          </a:solidFill>
                          <a:latin typeface="Times New Roman" pitchFamily="18" charset="0"/>
                        </a:rPr>
                        <a:t>=4</a:t>
                      </a:r>
                    </a:p>
                    <a:p>
                      <a:pPr algn="l" eaLnBrk="1" hangingPunct="1" latinLnBrk="1" lvl="0">
                        <a:spcBef>
                          <a:spcPct val="20000"/>
                        </a:spcBef>
                        <a:buClr>
                          <a:srgbClr val="4D009A"/>
                        </a:buClr>
                        <a:buFont typeface="Wingdings" pitchFamily="2" charset="2"/>
                        <a:buNone/>
                      </a:pPr>
                      <a:r>
                        <a:rPr altLang="zh-TW" b="1" sz="1800" lang="en-US">
                          <a:solidFill>
                            <a:schemeClr val="folHlink"/>
                          </a:solidFill>
                          <a:latin typeface="Times New Roman" pitchFamily="18" charset="0"/>
                        </a:rPr>
                        <a:t>len2 = length(dept2)		</a:t>
                      </a:r>
                      <a:r>
                        <a:rPr altLang="en-US" b="1" sz="1800" lang="zh-CN">
                          <a:solidFill>
                            <a:srgbClr val="006600"/>
                          </a:solidFill>
                          <a:latin typeface="Times New Roman" pitchFamily="18" charset="0"/>
                        </a:rPr>
                        <a:t>% 显示变量</a:t>
                      </a:r>
                      <a:r>
                        <a:rPr altLang="en-US" b="1" sz="1800" lang="zh-TW">
                          <a:solidFill>
                            <a:srgbClr val="006600"/>
                          </a:solidFill>
                          <a:latin typeface="Times New Roman" pitchFamily="18" charset="0"/>
                        </a:rPr>
                        <a:t> </a:t>
                      </a:r>
                      <a:r>
                        <a:rPr altLang="zh-TW" b="1" sz="1800" lang="en-US">
                          <a:solidFill>
                            <a:srgbClr val="006600"/>
                          </a:solidFill>
                          <a:latin typeface="Times New Roman" pitchFamily="18" charset="0"/>
                        </a:rPr>
                        <a:t>dept2 </a:t>
                      </a:r>
                      <a:r>
                        <a:rPr altLang="en-US" b="1" sz="1800" lang="zh-TW">
                          <a:solidFill>
                            <a:srgbClr val="006600"/>
                          </a:solidFill>
                          <a:latin typeface="Times New Roman" pitchFamily="18" charset="0"/>
                        </a:rPr>
                        <a:t>的</a:t>
                      </a:r>
                      <a:r>
                        <a:rPr altLang="en-US" b="1" sz="1800" lang="zh-CN">
                          <a:solidFill>
                            <a:srgbClr val="006600"/>
                          </a:solidFill>
                          <a:latin typeface="Times New Roman" pitchFamily="18" charset="0"/>
                        </a:rPr>
                        <a:t>长度</a:t>
                      </a:r>
                      <a:r>
                        <a:rPr altLang="zh-TW" b="1" sz="1800" lang="en-US">
                          <a:solidFill>
                            <a:srgbClr val="006600"/>
                          </a:solidFill>
                          <a:latin typeface="Times New Roman" pitchFamily="18" charset="0"/>
                        </a:rPr>
                        <a:t>=2</a:t>
                      </a:r>
                    </a:p>
                  </a:txBody>
                  <a:tcPr marL="91440" marR="91440" marT="46663" marB="46663" anchor="t" vert="horz">
                    <a:lnL w="12700" cap="flat" cmpd="sng">
                      <a:solidFill>
                        <a:schemeClr val="accent2">
                          <a:alpha val="100000"/>
                        </a:schemeClr>
                      </a:solidFill>
                      <a:prstDash val="solid"/>
                      <a:round/>
                    </a:lnL>
                    <a:lnR w="12700" cap="flat" cmpd="sng">
                      <a:solidFill>
                        <a:schemeClr val="accent2">
                          <a:alpha val="100000"/>
                        </a:schemeClr>
                      </a:solidFill>
                      <a:prstDash val="solid"/>
                      <a:round/>
                    </a:lnR>
                    <a:lnT w="12700" cap="flat" cmpd="sng">
                      <a:solidFill>
                        <a:schemeClr val="accent2">
                          <a:alpha val="100000"/>
                        </a:schemeClr>
                      </a:solidFill>
                      <a:prstDash val="solid"/>
                      <a:round/>
                    </a:lnT>
                    <a:lnB w="12700" cap="flat" cmpd="sng">
                      <a:solidFill>
                        <a:schemeClr val="accent2">
                          <a:alpha val="100000"/>
                        </a:schemeClr>
                      </a:solidFill>
                      <a:prstDash val="solid"/>
                      <a:round/>
                    </a:lnB>
                    <a:noFill/>
                  </a:tcPr>
                </a:tc>
              </a:tr>
            </a:tbl>
          </a:graphicData>
        </a:graphic>
      </p:graphicFrame>
      <p:sp>
        <p:nvSpPr>
          <p:cNvPr id="1049014"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015"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016"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56</a:t>
            </a:fld>
            <a:r>
              <a:rPr altLang="zh-CN" sz="1400" lang="en-US">
                <a:solidFill>
                  <a:schemeClr val="accent2"/>
                </a:solidFill>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1">
  <p:cSld>
    <p:spTree>
      <p:nvGrpSpPr>
        <p:cNvPr id="295" name=""/>
        <p:cNvGrpSpPr/>
        <p:nvPr/>
      </p:nvGrpSpPr>
      <p:grpSpPr>
        <a:xfrm rot="0">
          <a:off x="0" y="0"/>
          <a:ext cx="0" cy="0"/>
          <a:chOff x="0" y="0"/>
          <a:chExt cx="0" cy="0"/>
        </a:xfrm>
      </p:grpSpPr>
      <p:sp>
        <p:nvSpPr>
          <p:cNvPr id="1049017" name="标题 243713"/>
          <p:cNvSpPr/>
          <p:nvPr>
            <p:ph type="title" sz="full" idx="0"/>
          </p:nvPr>
        </p:nvSpPr>
        <p:spPr>
          <a:xfrm rot="0">
            <a:off x="1150937"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838200" latinLnBrk="1" lvl="0" marL="838200"/>
            <a:r>
              <a:rPr altLang="zh-TW" b="1" sz="3600" lang="en-US">
                <a:solidFill>
                  <a:schemeClr val="folHlink"/>
                </a:solidFill>
                <a:latin typeface="Times New Roman" pitchFamily="18" charset="0"/>
                <a:ea typeface="华文楷体" pitchFamily="2" charset="-122"/>
              </a:rPr>
              <a:t>10.</a:t>
            </a:r>
            <a:r>
              <a:rPr altLang="en-US" b="1" sz="3600" lang="zh-TW">
                <a:solidFill>
                  <a:schemeClr val="folHlink"/>
                </a:solidFill>
                <a:latin typeface="Times New Roman" pitchFamily="18" charset="0"/>
                <a:ea typeface="华文楷体" pitchFamily="2" charset="-122"/>
              </a:rPr>
              <a:t>4</a:t>
            </a:r>
            <a:r>
              <a:rPr altLang="en-US" b="1" sz="3600" lang="zh-TW">
                <a:solidFill>
                  <a:schemeClr val="folHlink"/>
                </a:solidFill>
                <a:latin typeface="Times New Roman" pitchFamily="18" charset="0"/>
                <a:ea typeface="华文楷体" pitchFamily="2" charset="-122"/>
              </a:rPr>
              <a:t> </a:t>
            </a:r>
            <a:r>
              <a:rPr altLang="en-US" b="1" sz="3600" lang="zh-TW">
                <a:solidFill>
                  <a:schemeClr val="folHlink"/>
                </a:solidFill>
                <a:latin typeface="Times New Roman" pitchFamily="18" charset="0"/>
                <a:ea typeface="华文楷体" pitchFamily="2" charset="-122"/>
              </a:rPr>
              <a:t>字</a:t>
            </a:r>
            <a:r>
              <a:rPr altLang="en-US" b="1" sz="3600" lang="zh-CN">
                <a:solidFill>
                  <a:schemeClr val="folHlink"/>
                </a:solidFill>
                <a:latin typeface="Times New Roman" pitchFamily="18" charset="0"/>
                <a:ea typeface="华文楷体" pitchFamily="2" charset="-122"/>
              </a:rPr>
              <a:t>符</a:t>
            </a:r>
            <a:r>
              <a:rPr altLang="en-US" b="1" sz="3600" lang="zh-TW">
                <a:solidFill>
                  <a:schemeClr val="folHlink"/>
                </a:solidFill>
                <a:latin typeface="Times New Roman" pitchFamily="18" charset="0"/>
                <a:ea typeface="华文楷体" pitchFamily="2" charset="-122"/>
              </a:rPr>
              <a:t>串的</a:t>
            </a:r>
            <a:r>
              <a:rPr altLang="en-US" b="1" sz="3600" lang="zh-CN">
                <a:solidFill>
                  <a:schemeClr val="folHlink"/>
                </a:solidFill>
                <a:latin typeface="Times New Roman" pitchFamily="18" charset="0"/>
                <a:ea typeface="华文楷体" pitchFamily="2" charset="-122"/>
              </a:rPr>
              <a:t>操作</a:t>
            </a:r>
          </a:p>
        </p:txBody>
      </p:sp>
      <p:sp>
        <p:nvSpPr>
          <p:cNvPr id="1049018" name="文本占位符 243714"/>
          <p:cNvSpPr/>
          <p:nvPr>
            <p:ph type="body" sz="full" idx="1"/>
          </p:nvPr>
        </p:nvSpPr>
        <p:spPr>
          <a:xfrm rot="0">
            <a:off x="900112" y="981075"/>
            <a:ext cx="7772400" cy="460851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zh-TW" b="1" sz="2800" lang="en-US">
                <a:solidFill>
                  <a:srgbClr val="FF3300"/>
                </a:solidFill>
                <a:latin typeface="Times New Roman" pitchFamily="18" charset="0"/>
                <a:ea typeface="华文楷体" pitchFamily="2" charset="-122"/>
              </a:rPr>
              <a:t>strcmp</a:t>
            </a:r>
            <a:r>
              <a:rPr altLang="en-US" b="1" sz="2800" lang="zh-TW">
                <a:latin typeface="Times New Roman" pitchFamily="18" charset="0"/>
                <a:ea typeface="华文楷体" pitchFamily="2" charset="-122"/>
              </a:rPr>
              <a:t> 指</a:t>
            </a:r>
            <a:r>
              <a:rPr altLang="en-US" b="1" sz="2800" lang="zh-CN">
                <a:latin typeface="Times New Roman" pitchFamily="18" charset="0"/>
                <a:ea typeface="华文楷体" pitchFamily="2" charset="-122"/>
              </a:rPr>
              <a:t>令</a:t>
            </a:r>
            <a:r>
              <a:rPr altLang="zh-TW" b="1" sz="2800" lang="en-US">
                <a:latin typeface="Times New Roman" pitchFamily="18" charset="0"/>
                <a:ea typeface="华文楷体" pitchFamily="2" charset="-122"/>
              </a:rPr>
              <a:t>: </a:t>
            </a:r>
            <a:r>
              <a:rPr altLang="en-US" b="1" sz="2800" lang="zh-CN">
                <a:latin typeface="Times New Roman" pitchFamily="18" charset="0"/>
                <a:ea typeface="华文楷体" pitchFamily="2" charset="-122"/>
              </a:rPr>
              <a:t>用于比较字符串的</a:t>
            </a:r>
            <a:r>
              <a:rPr altLang="en-US" b="1" sz="2800" lang="zh-TW">
                <a:latin typeface="Times New Roman" pitchFamily="18" charset="0"/>
                <a:ea typeface="华文楷体" pitchFamily="2" charset="-122"/>
              </a:rPr>
              <a:t>內容的</a:t>
            </a:r>
            <a:r>
              <a:rPr altLang="en-US" b="1" sz="2800" lang="zh-CN">
                <a:latin typeface="Times New Roman" pitchFamily="18" charset="0"/>
                <a:ea typeface="华文楷体" pitchFamily="2" charset="-122"/>
              </a:rPr>
              <a:t>异同</a:t>
            </a:r>
            <a:r>
              <a:rPr altLang="en-US" b="1" sz="2800" lang="zh-TW">
                <a:solidFill>
                  <a:schemeClr val="folHlink"/>
                </a:solidFill>
                <a:latin typeface="Times New Roman" pitchFamily="18" charset="0"/>
                <a:ea typeface="华文楷体" pitchFamily="2" charset="-122"/>
              </a:rPr>
              <a:t> </a:t>
            </a:r>
          </a:p>
          <a:p>
            <a:pPr eaLnBrk="1" hangingPunct="1" latinLnBrk="1" lvl="0">
              <a:buNone/>
            </a:pPr>
            <a:r>
              <a:rPr altLang="en-US" b="1" sz="2800" lang="zh-TW">
                <a:solidFill>
                  <a:schemeClr val="folHlink"/>
                </a:solidFill>
                <a:latin typeface="Times New Roman" pitchFamily="18" charset="0"/>
                <a:ea typeface="华文楷体" pitchFamily="2" charset="-122"/>
              </a:rPr>
              <a:t>	【例</a:t>
            </a:r>
            <a:r>
              <a:rPr altLang="zh-TW" b="1" sz="2800" lang="en-US">
                <a:solidFill>
                  <a:schemeClr val="folHlink"/>
                </a:solidFill>
                <a:latin typeface="Times New Roman" pitchFamily="18" charset="0"/>
                <a:ea typeface="华文楷体" pitchFamily="2" charset="-122"/>
              </a:rPr>
              <a:t>10-7】 : </a:t>
            </a:r>
            <a:r>
              <a:rPr altLang="en-US" b="1" sz="2800" lang="zh-CN">
                <a:solidFill>
                  <a:schemeClr val="folHlink"/>
                </a:solidFill>
                <a:latin typeface="Times New Roman" pitchFamily="18" charset="0"/>
                <a:ea typeface="华文楷体" pitchFamily="2" charset="-122"/>
              </a:rPr>
              <a:t>字符串比较</a:t>
            </a:r>
          </a:p>
          <a:p>
            <a:pPr eaLnBrk="1" hangingPunct="1" latinLnBrk="1" lvl="0">
              <a:buNone/>
            </a:pPr>
            <a:endParaRPr altLang="en-US" b="1" sz="2800" lang="zh-TW">
              <a:solidFill>
                <a:schemeClr val="folHlink"/>
              </a:solidFill>
              <a:latin typeface="Times New Roman" pitchFamily="18" charset="0"/>
              <a:ea typeface="华文楷体" pitchFamily="2" charset="-122"/>
            </a:endParaRPr>
          </a:p>
          <a:p>
            <a:pPr eaLnBrk="1" hangingPunct="1" latinLnBrk="1" lvl="0">
              <a:buNone/>
            </a:pPr>
            <a:endParaRPr altLang="en-US" sz="2800" lang="zh-CN">
              <a:solidFill>
                <a:schemeClr val="folHlink"/>
              </a:solidFill>
              <a:latin typeface="Times New Roman" pitchFamily="18" charset="0"/>
              <a:ea typeface="华文楷体" pitchFamily="2" charset="-122"/>
            </a:endParaRPr>
          </a:p>
          <a:p>
            <a:pPr eaLnBrk="1" hangingPunct="1" latinLnBrk="1" lvl="0">
              <a:buNone/>
            </a:pPr>
            <a:endParaRPr altLang="en-US" sz="2800" lang="zh-CN">
              <a:solidFill>
                <a:schemeClr val="folHlink"/>
              </a:solidFill>
              <a:latin typeface="Times New Roman" pitchFamily="18" charset="0"/>
              <a:ea typeface="华文楷体" pitchFamily="2" charset="-122"/>
            </a:endParaRPr>
          </a:p>
          <a:p>
            <a:pPr eaLnBrk="1" hangingPunct="1" latinLnBrk="1" lvl="0">
              <a:buNone/>
            </a:pPr>
            <a:endParaRPr altLang="en-US" sz="2800" lang="zh-TW">
              <a:solidFill>
                <a:schemeClr val="folHlink"/>
              </a:solidFill>
              <a:latin typeface="Times New Roman" pitchFamily="18" charset="0"/>
              <a:ea typeface="华文楷体" pitchFamily="2" charset="-122"/>
            </a:endParaRPr>
          </a:p>
          <a:p>
            <a:pPr eaLnBrk="1" hangingPunct="1" latinLnBrk="1" lvl="0">
              <a:buNone/>
            </a:pPr>
            <a:endParaRPr altLang="en-US" sz="2800" lang="zh-TW">
              <a:solidFill>
                <a:schemeClr val="folHlink"/>
              </a:solidFill>
              <a:latin typeface="Times New Roman" pitchFamily="18" charset="0"/>
              <a:ea typeface="华文楷体" pitchFamily="2" charset="-122"/>
            </a:endParaRPr>
          </a:p>
          <a:p>
            <a:pPr eaLnBrk="1" hangingPunct="1" latinLnBrk="1" lvl="0">
              <a:spcBef>
                <a:spcPct val="70000"/>
              </a:spcBef>
            </a:pPr>
            <a:r>
              <a:rPr altLang="en-US" b="1" sz="2800" lang="zh-CN">
                <a:latin typeface="Times New Roman" pitchFamily="18" charset="0"/>
                <a:ea typeface="华文楷体" pitchFamily="2" charset="-122"/>
              </a:rPr>
              <a:t>不相等返回</a:t>
            </a:r>
            <a:r>
              <a:rPr altLang="zh-TW" b="1" sz="2800" lang="en-US">
                <a:latin typeface="Times New Roman" pitchFamily="18" charset="0"/>
                <a:ea typeface="华文楷体" pitchFamily="2" charset="-122"/>
              </a:rPr>
              <a:t>0,</a:t>
            </a:r>
            <a:r>
              <a:rPr altLang="en-US" b="1" sz="2800" lang="zh-TW">
                <a:latin typeface="Times New Roman" pitchFamily="18" charset="0"/>
                <a:ea typeface="华文楷体" pitchFamily="2" charset="-122"/>
              </a:rPr>
              <a:t>相等</a:t>
            </a:r>
            <a:r>
              <a:rPr altLang="en-US" b="1" sz="2800" lang="zh-CN">
                <a:latin typeface="Times New Roman" pitchFamily="18" charset="0"/>
                <a:ea typeface="华文楷体" pitchFamily="2" charset="-122"/>
              </a:rPr>
              <a:t>返回</a:t>
            </a:r>
            <a:r>
              <a:rPr altLang="zh-TW" b="1" sz="2800" lang="en-US">
                <a:latin typeface="Times New Roman" pitchFamily="18" charset="0"/>
                <a:ea typeface="华文楷体" pitchFamily="2" charset="-122"/>
              </a:rPr>
              <a:t>1</a:t>
            </a:r>
          </a:p>
        </p:txBody>
      </p:sp>
      <p:graphicFrame>
        <p:nvGraphicFramePr>
          <p:cNvPr id="4194320" name=""/>
          <p:cNvGraphicFramePr>
            <a:graphicFrameLocks/>
          </p:cNvGraphicFramePr>
          <p:nvPr/>
        </p:nvGraphicFramePr>
        <p:xfrm rot="0">
          <a:off x="1185862" y="2073275"/>
          <a:ext cx="7200900" cy="2651125"/>
        </p:xfrm>
        <a:graphic>
          <a:graphicData uri="http://schemas.openxmlformats.org/drawingml/2006/table">
            <a:tbl>
              <a:tblPr/>
              <a:tblGrid>
                <a:gridCol w="7200900"/>
              </a:tblGrid>
              <a:tr h="2651125">
                <a:tc>
                  <a:txBody>
                    <a:bodyPr/>
                    <a:p>
                      <a:pPr algn="l" eaLnBrk="1" hangingPunct="1" latinLnBrk="1" lvl="0">
                        <a:spcBef>
                          <a:spcPct val="20000"/>
                        </a:spcBef>
                        <a:buClr>
                          <a:srgbClr val="4D009A"/>
                        </a:buClr>
                        <a:buFont typeface="Wingdings" pitchFamily="2" charset="2"/>
                        <a:buNone/>
                      </a:pPr>
                      <a:r>
                        <a:rPr altLang="zh-TW" b="1" sz="2000" lang="en-US">
                          <a:solidFill>
                            <a:schemeClr val="folHlink"/>
                          </a:solidFill>
                          <a:latin typeface="Times New Roman" pitchFamily="18" charset="0"/>
                        </a:rPr>
                        <a:t>str1 = 'today';  </a:t>
                      </a:r>
                    </a:p>
                    <a:p>
                      <a:pPr algn="l" eaLnBrk="1" hangingPunct="1" latinLnBrk="1" lvl="0">
                        <a:spcBef>
                          <a:spcPct val="20000"/>
                        </a:spcBef>
                        <a:buClr>
                          <a:srgbClr val="4D009A"/>
                        </a:buClr>
                        <a:buFont typeface="Wingdings" pitchFamily="2" charset="2"/>
                        <a:buNone/>
                      </a:pPr>
                      <a:r>
                        <a:rPr altLang="zh-TW" b="1" sz="2000" lang="en-US">
                          <a:solidFill>
                            <a:schemeClr val="folHlink"/>
                          </a:solidFill>
                          <a:latin typeface="Times New Roman" pitchFamily="18" charset="0"/>
                        </a:rPr>
                        <a:t>str2 = 'tomorrow';  </a:t>
                      </a:r>
                    </a:p>
                    <a:p>
                      <a:pPr algn="l" eaLnBrk="1" hangingPunct="1" latinLnBrk="1" lvl="0">
                        <a:spcBef>
                          <a:spcPct val="20000"/>
                        </a:spcBef>
                        <a:buClr>
                          <a:srgbClr val="4D009A"/>
                        </a:buClr>
                        <a:buFont typeface="Wingdings" pitchFamily="2" charset="2"/>
                        <a:buNone/>
                      </a:pPr>
                      <a:r>
                        <a:rPr altLang="zh-TW" b="1" sz="2000" lang="en-US">
                          <a:solidFill>
                            <a:schemeClr val="folHlink"/>
                          </a:solidFill>
                          <a:latin typeface="Times New Roman" pitchFamily="18" charset="0"/>
                        </a:rPr>
                        <a:t>str3 = 'today';  </a:t>
                      </a:r>
                    </a:p>
                    <a:p>
                      <a:pPr algn="l" eaLnBrk="1" hangingPunct="1" latinLnBrk="1" lvl="0">
                        <a:spcBef>
                          <a:spcPct val="20000"/>
                        </a:spcBef>
                        <a:buClr>
                          <a:srgbClr val="4D009A"/>
                        </a:buClr>
                        <a:buFont typeface="Wingdings" pitchFamily="2" charset="2"/>
                        <a:buNone/>
                      </a:pPr>
                      <a:r>
                        <a:rPr altLang="zh-TW" b="1" sz="2000" lang="en-US">
                          <a:solidFill>
                            <a:schemeClr val="folHlink"/>
                          </a:solidFill>
                          <a:latin typeface="Times New Roman" pitchFamily="18" charset="0"/>
                        </a:rPr>
                        <a:t>out1 = strcmp(str1, str2)	</a:t>
                      </a:r>
                      <a:r>
                        <a:rPr altLang="zh-CN" b="1" sz="2000" lang="en-US">
                          <a:solidFill>
                            <a:schemeClr val="folHlink"/>
                          </a:solidFill>
                          <a:latin typeface="Times New Roman" pitchFamily="18" charset="0"/>
                        </a:rPr>
                        <a:t>   </a:t>
                      </a:r>
                      <a:r>
                        <a:rPr altLang="zh-TW" b="1" sz="2000" lang="en-US">
                          <a:solidFill>
                            <a:srgbClr val="006600"/>
                          </a:solidFill>
                          <a:latin typeface="Times New Roman" pitchFamily="18" charset="0"/>
                        </a:rPr>
                        <a:t>% </a:t>
                      </a:r>
                      <a:r>
                        <a:rPr altLang="en-US" b="1" sz="2000" lang="zh-CN">
                          <a:solidFill>
                            <a:srgbClr val="006600"/>
                          </a:solidFill>
                          <a:latin typeface="Times New Roman" pitchFamily="18" charset="0"/>
                        </a:rPr>
                        <a:t>比较</a:t>
                      </a:r>
                      <a:r>
                        <a:rPr altLang="en-US" b="1" sz="2000" lang="zh-TW">
                          <a:solidFill>
                            <a:srgbClr val="006600"/>
                          </a:solidFill>
                          <a:latin typeface="Times New Roman" pitchFamily="18" charset="0"/>
                        </a:rPr>
                        <a:t>字</a:t>
                      </a:r>
                      <a:r>
                        <a:rPr altLang="en-US" b="1" sz="2000" lang="zh-CN">
                          <a:solidFill>
                            <a:srgbClr val="006600"/>
                          </a:solidFill>
                          <a:latin typeface="Times New Roman" pitchFamily="18" charset="0"/>
                        </a:rPr>
                        <a:t>符</a:t>
                      </a:r>
                      <a:r>
                        <a:rPr altLang="en-US" b="1" sz="2000" lang="zh-TW">
                          <a:solidFill>
                            <a:srgbClr val="006600"/>
                          </a:solidFill>
                          <a:latin typeface="Times New Roman" pitchFamily="18" charset="0"/>
                        </a:rPr>
                        <a:t>串 </a:t>
                      </a:r>
                      <a:r>
                        <a:rPr altLang="zh-TW" b="1" sz="2000" lang="en-US">
                          <a:solidFill>
                            <a:srgbClr val="006600"/>
                          </a:solidFill>
                          <a:latin typeface="Times New Roman" pitchFamily="18" charset="0"/>
                        </a:rPr>
                        <a:t>str1 </a:t>
                      </a:r>
                      <a:r>
                        <a:rPr altLang="en-US" b="1" sz="2000" lang="zh-TW">
                          <a:solidFill>
                            <a:srgbClr val="006600"/>
                          </a:solidFill>
                          <a:latin typeface="Times New Roman" pitchFamily="18" charset="0"/>
                        </a:rPr>
                        <a:t>和</a:t>
                      </a:r>
                      <a:r>
                        <a:rPr altLang="zh-CN" b="1" sz="2000" lang="zh-TW">
                          <a:solidFill>
                            <a:srgbClr val="006600"/>
                          </a:solidFill>
                          <a:latin typeface="Times New Roman" pitchFamily="18" charset="0"/>
                        </a:rPr>
                        <a:t> </a:t>
                      </a:r>
                      <a:r>
                        <a:rPr altLang="zh-TW" b="1" sz="2000" lang="en-US">
                          <a:solidFill>
                            <a:srgbClr val="006600"/>
                          </a:solidFill>
                          <a:latin typeface="Times New Roman" pitchFamily="18" charset="0"/>
                        </a:rPr>
                        <a:t>str2 </a:t>
                      </a:r>
                    </a:p>
                    <a:p>
                      <a:pPr algn="l" eaLnBrk="1" hangingPunct="1" latinLnBrk="1" lvl="0">
                        <a:spcBef>
                          <a:spcPct val="20000"/>
                        </a:spcBef>
                        <a:buClr>
                          <a:srgbClr val="4D009A"/>
                        </a:buClr>
                        <a:buFont typeface="Wingdings" pitchFamily="2" charset="2"/>
                        <a:buNone/>
                      </a:pPr>
                      <a:r>
                        <a:rPr altLang="zh-TW" b="1" sz="2000" lang="en-US">
                          <a:solidFill>
                            <a:schemeClr val="folHlink"/>
                          </a:solidFill>
                          <a:latin typeface="Times New Roman" pitchFamily="18" charset="0"/>
                        </a:rPr>
                        <a:t>out1 = 0</a:t>
                      </a:r>
                      <a:r>
                        <a:rPr altLang="en-US" b="1" sz="2000" lang="zh-CN">
                          <a:solidFill>
                            <a:schemeClr val="folHlink"/>
                          </a:solidFill>
                          <a:latin typeface="Times New Roman" pitchFamily="18" charset="0"/>
                        </a:rPr>
                        <a:t>                                </a:t>
                      </a:r>
                      <a:r>
                        <a:rPr altLang="zh-CN" b="1" sz="2000" lang="en-US">
                          <a:solidFill>
                            <a:srgbClr val="006600"/>
                          </a:solidFill>
                          <a:latin typeface="Times New Roman" pitchFamily="18" charset="0"/>
                        </a:rPr>
                        <a:t>%</a:t>
                      </a:r>
                      <a:r>
                        <a:rPr altLang="en-US" b="1" sz="2000" lang="zh-CN">
                          <a:solidFill>
                            <a:srgbClr val="006600"/>
                          </a:solidFill>
                          <a:latin typeface="Times New Roman" pitchFamily="18" charset="0"/>
                        </a:rPr>
                        <a:t>表示</a:t>
                      </a:r>
                      <a:r>
                        <a:rPr altLang="en-US" b="1" sz="2000" lang="zh-TW">
                          <a:solidFill>
                            <a:srgbClr val="006600"/>
                          </a:solidFill>
                          <a:latin typeface="Times New Roman" pitchFamily="18" charset="0"/>
                        </a:rPr>
                        <a:t>字</a:t>
                      </a:r>
                      <a:r>
                        <a:rPr altLang="en-US" b="1" sz="2000" lang="zh-CN">
                          <a:solidFill>
                            <a:srgbClr val="006600"/>
                          </a:solidFill>
                          <a:latin typeface="Times New Roman" pitchFamily="18" charset="0"/>
                        </a:rPr>
                        <a:t>符</a:t>
                      </a:r>
                      <a:r>
                        <a:rPr altLang="en-US" b="1" sz="2000" lang="zh-TW">
                          <a:solidFill>
                            <a:srgbClr val="006600"/>
                          </a:solidFill>
                          <a:latin typeface="Times New Roman" pitchFamily="18" charset="0"/>
                        </a:rPr>
                        <a:t>串 </a:t>
                      </a:r>
                      <a:r>
                        <a:rPr altLang="zh-TW" b="1" sz="2000" lang="en-US">
                          <a:solidFill>
                            <a:srgbClr val="006600"/>
                          </a:solidFill>
                          <a:latin typeface="Times New Roman" pitchFamily="18" charset="0"/>
                        </a:rPr>
                        <a:t>str1 </a:t>
                      </a:r>
                      <a:r>
                        <a:rPr altLang="en-US" b="1" sz="2000" lang="zh-TW">
                          <a:solidFill>
                            <a:srgbClr val="006600"/>
                          </a:solidFill>
                          <a:latin typeface="Times New Roman" pitchFamily="18" charset="0"/>
                        </a:rPr>
                        <a:t>和</a:t>
                      </a:r>
                      <a:r>
                        <a:rPr altLang="zh-CN" b="1" sz="2000" lang="zh-TW">
                          <a:solidFill>
                            <a:srgbClr val="006600"/>
                          </a:solidFill>
                          <a:latin typeface="Times New Roman" pitchFamily="18" charset="0"/>
                        </a:rPr>
                        <a:t> </a:t>
                      </a:r>
                      <a:r>
                        <a:rPr altLang="zh-TW" b="1" sz="2000" lang="en-US">
                          <a:solidFill>
                            <a:srgbClr val="006600"/>
                          </a:solidFill>
                          <a:latin typeface="Times New Roman" pitchFamily="18" charset="0"/>
                        </a:rPr>
                        <a:t>str2</a:t>
                      </a:r>
                      <a:r>
                        <a:rPr altLang="en-US" b="1" sz="2000" lang="zh-CN">
                          <a:solidFill>
                            <a:srgbClr val="006600"/>
                          </a:solidFill>
                          <a:latin typeface="Times New Roman" pitchFamily="18" charset="0"/>
                        </a:rPr>
                        <a:t>不同</a:t>
                      </a:r>
                    </a:p>
                    <a:p>
                      <a:pPr algn="l" eaLnBrk="1" hangingPunct="1" latinLnBrk="1" lvl="0">
                        <a:spcBef>
                          <a:spcPct val="20000"/>
                        </a:spcBef>
                        <a:buClr>
                          <a:srgbClr val="4D009A"/>
                        </a:buClr>
                        <a:buFont typeface="Wingdings" pitchFamily="2" charset="2"/>
                        <a:buNone/>
                      </a:pPr>
                      <a:r>
                        <a:rPr altLang="zh-TW" b="1" sz="2000" lang="en-US">
                          <a:solidFill>
                            <a:schemeClr val="folHlink"/>
                          </a:solidFill>
                          <a:latin typeface="Times New Roman" pitchFamily="18" charset="0"/>
                        </a:rPr>
                        <a:t>out2 = strcmp(str1, str3)	</a:t>
                      </a:r>
                      <a:r>
                        <a:rPr altLang="en-US" b="1" sz="2000" lang="zh-CN">
                          <a:solidFill>
                            <a:schemeClr val="folHlink"/>
                          </a:solidFill>
                          <a:latin typeface="Times New Roman" pitchFamily="18" charset="0"/>
                        </a:rPr>
                        <a:t>   </a:t>
                      </a:r>
                      <a:r>
                        <a:rPr altLang="zh-TW" b="1" sz="2000" lang="en-US">
                          <a:solidFill>
                            <a:srgbClr val="006600"/>
                          </a:solidFill>
                          <a:latin typeface="Times New Roman" pitchFamily="18" charset="0"/>
                        </a:rPr>
                        <a:t>%</a:t>
                      </a:r>
                      <a:r>
                        <a:rPr altLang="en-US" b="1" sz="2000" lang="zh-CN">
                          <a:solidFill>
                            <a:srgbClr val="006600"/>
                          </a:solidFill>
                          <a:latin typeface="Times New Roman" pitchFamily="18" charset="0"/>
                        </a:rPr>
                        <a:t> 比较</a:t>
                      </a:r>
                      <a:r>
                        <a:rPr altLang="en-US" b="1" sz="2000" lang="zh-TW">
                          <a:solidFill>
                            <a:srgbClr val="006600"/>
                          </a:solidFill>
                          <a:latin typeface="Times New Roman" pitchFamily="18" charset="0"/>
                        </a:rPr>
                        <a:t>字</a:t>
                      </a:r>
                      <a:r>
                        <a:rPr altLang="en-US" b="1" sz="2000" lang="zh-CN">
                          <a:solidFill>
                            <a:srgbClr val="006600"/>
                          </a:solidFill>
                          <a:latin typeface="Times New Roman" pitchFamily="18" charset="0"/>
                        </a:rPr>
                        <a:t>符</a:t>
                      </a:r>
                      <a:r>
                        <a:rPr altLang="en-US" b="1" sz="2000" lang="zh-TW">
                          <a:solidFill>
                            <a:srgbClr val="006600"/>
                          </a:solidFill>
                          <a:latin typeface="Times New Roman" pitchFamily="18" charset="0"/>
                        </a:rPr>
                        <a:t>串 </a:t>
                      </a:r>
                      <a:r>
                        <a:rPr altLang="zh-TW" b="1" sz="2000" lang="en-US">
                          <a:solidFill>
                            <a:srgbClr val="006600"/>
                          </a:solidFill>
                          <a:latin typeface="Times New Roman" pitchFamily="18" charset="0"/>
                        </a:rPr>
                        <a:t>str1 </a:t>
                      </a:r>
                      <a:r>
                        <a:rPr altLang="en-US" b="1" sz="2000" lang="zh-TW">
                          <a:solidFill>
                            <a:srgbClr val="006600"/>
                          </a:solidFill>
                          <a:latin typeface="Times New Roman" pitchFamily="18" charset="0"/>
                        </a:rPr>
                        <a:t>和 </a:t>
                      </a:r>
                      <a:r>
                        <a:rPr altLang="zh-TW" b="1" sz="2000" lang="en-US">
                          <a:solidFill>
                            <a:srgbClr val="006600"/>
                          </a:solidFill>
                          <a:latin typeface="Times New Roman" pitchFamily="18" charset="0"/>
                        </a:rPr>
                        <a:t>str3</a:t>
                      </a:r>
                    </a:p>
                    <a:p>
                      <a:pPr algn="l" eaLnBrk="1" hangingPunct="1" latinLnBrk="1" lvl="0">
                        <a:spcBef>
                          <a:spcPct val="20000"/>
                        </a:spcBef>
                        <a:buClr>
                          <a:srgbClr val="4D009A"/>
                        </a:buClr>
                        <a:buFont typeface="Wingdings" pitchFamily="2" charset="2"/>
                        <a:buNone/>
                      </a:pPr>
                      <a:r>
                        <a:rPr altLang="zh-TW" b="1" sz="2000" lang="en-US">
                          <a:solidFill>
                            <a:schemeClr val="folHlink"/>
                          </a:solidFill>
                          <a:latin typeface="Times New Roman" pitchFamily="18" charset="0"/>
                        </a:rPr>
                        <a:t>out2 = 1</a:t>
                      </a:r>
                      <a:r>
                        <a:rPr altLang="en-US" b="1" sz="2000" lang="zh-CN">
                          <a:solidFill>
                            <a:schemeClr val="folHlink"/>
                          </a:solidFill>
                          <a:latin typeface="Times New Roman" pitchFamily="18" charset="0"/>
                        </a:rPr>
                        <a:t>                                </a:t>
                      </a:r>
                      <a:r>
                        <a:rPr altLang="zh-CN" b="1" sz="2000" lang="en-US">
                          <a:solidFill>
                            <a:srgbClr val="006600"/>
                          </a:solidFill>
                          <a:latin typeface="Times New Roman" pitchFamily="18" charset="0"/>
                        </a:rPr>
                        <a:t>%</a:t>
                      </a:r>
                      <a:r>
                        <a:rPr altLang="en-US" b="1" sz="2000" lang="zh-CN">
                          <a:solidFill>
                            <a:srgbClr val="006600"/>
                          </a:solidFill>
                          <a:latin typeface="Times New Roman" pitchFamily="18" charset="0"/>
                        </a:rPr>
                        <a:t>表示</a:t>
                      </a:r>
                      <a:r>
                        <a:rPr altLang="en-US" b="1" sz="2000" lang="zh-TW">
                          <a:solidFill>
                            <a:srgbClr val="006600"/>
                          </a:solidFill>
                          <a:latin typeface="Times New Roman" pitchFamily="18" charset="0"/>
                        </a:rPr>
                        <a:t>字</a:t>
                      </a:r>
                      <a:r>
                        <a:rPr altLang="en-US" b="1" sz="2000" lang="zh-CN">
                          <a:solidFill>
                            <a:srgbClr val="006600"/>
                          </a:solidFill>
                          <a:latin typeface="Times New Roman" pitchFamily="18" charset="0"/>
                        </a:rPr>
                        <a:t>符</a:t>
                      </a:r>
                      <a:r>
                        <a:rPr altLang="en-US" b="1" sz="2000" lang="zh-TW">
                          <a:solidFill>
                            <a:srgbClr val="006600"/>
                          </a:solidFill>
                          <a:latin typeface="Times New Roman" pitchFamily="18" charset="0"/>
                        </a:rPr>
                        <a:t>串 </a:t>
                      </a:r>
                      <a:r>
                        <a:rPr altLang="zh-TW" b="1" sz="2000" lang="en-US">
                          <a:solidFill>
                            <a:srgbClr val="006600"/>
                          </a:solidFill>
                          <a:latin typeface="Times New Roman" pitchFamily="18" charset="0"/>
                        </a:rPr>
                        <a:t>str1 </a:t>
                      </a:r>
                      <a:r>
                        <a:rPr altLang="en-US" b="1" sz="2000" lang="zh-TW">
                          <a:solidFill>
                            <a:srgbClr val="006600"/>
                          </a:solidFill>
                          <a:latin typeface="Times New Roman" pitchFamily="18" charset="0"/>
                        </a:rPr>
                        <a:t>和</a:t>
                      </a:r>
                      <a:r>
                        <a:rPr altLang="zh-CN" b="1" sz="2000" lang="zh-TW">
                          <a:solidFill>
                            <a:srgbClr val="006600"/>
                          </a:solidFill>
                          <a:latin typeface="Times New Roman" pitchFamily="18" charset="0"/>
                        </a:rPr>
                        <a:t> </a:t>
                      </a:r>
                      <a:r>
                        <a:rPr altLang="zh-TW" b="1" sz="2000" lang="en-US">
                          <a:solidFill>
                            <a:srgbClr val="006600"/>
                          </a:solidFill>
                          <a:latin typeface="Times New Roman" pitchFamily="18" charset="0"/>
                        </a:rPr>
                        <a:t>str2</a:t>
                      </a:r>
                      <a:r>
                        <a:rPr altLang="en-US" b="1" sz="2000" lang="zh-CN">
                          <a:solidFill>
                            <a:srgbClr val="006600"/>
                          </a:solidFill>
                          <a:latin typeface="Times New Roman" pitchFamily="18" charset="0"/>
                        </a:rPr>
                        <a:t>相同</a:t>
                      </a:r>
                    </a:p>
                  </a:txBody>
                  <a:tcPr marL="91440" marR="91440" marT="45698" marB="45698" anchor="t" vert="horz">
                    <a:lnL w="12700" cap="flat" cmpd="sng">
                      <a:solidFill>
                        <a:schemeClr val="accent2">
                          <a:alpha val="100000"/>
                        </a:schemeClr>
                      </a:solidFill>
                      <a:prstDash val="solid"/>
                      <a:round/>
                    </a:lnL>
                    <a:lnR w="12700" cap="flat" cmpd="sng">
                      <a:solidFill>
                        <a:schemeClr val="accent2">
                          <a:alpha val="100000"/>
                        </a:schemeClr>
                      </a:solidFill>
                      <a:prstDash val="solid"/>
                      <a:round/>
                    </a:lnR>
                    <a:lnT w="12700" cap="flat" cmpd="sng">
                      <a:solidFill>
                        <a:schemeClr val="accent2">
                          <a:alpha val="100000"/>
                        </a:schemeClr>
                      </a:solidFill>
                      <a:prstDash val="solid"/>
                      <a:round/>
                    </a:lnT>
                    <a:lnB w="12700" cap="flat" cmpd="sng">
                      <a:solidFill>
                        <a:schemeClr val="accent2">
                          <a:alpha val="100000"/>
                        </a:schemeClr>
                      </a:solidFill>
                      <a:prstDash val="solid"/>
                      <a:round/>
                    </a:lnB>
                    <a:noFill/>
                  </a:tcPr>
                </a:tc>
              </a:tr>
            </a:tbl>
          </a:graphicData>
        </a:graphic>
      </p:graphicFrame>
      <p:sp>
        <p:nvSpPr>
          <p:cNvPr id="1049024"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025"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026"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57</a:t>
            </a:fld>
            <a:r>
              <a:rPr altLang="zh-CN" sz="1400" lang="en-US">
                <a:solidFill>
                  <a:schemeClr val="accent2"/>
                </a:solidFill>
              </a:rPr>
              <a:t> </a:t>
            </a:r>
          </a:p>
        </p:txBody>
      </p:sp>
    </p:spTree>
  </p:cSld>
  <p:clrMapOvr>
    <a:masterClrMapping/>
  </p:clrMapOvr>
  <p:timing/>
</p:sld>
</file>

<file path=ppt/slides/slide58.xml><?xml version="1.0" encoding="utf-8"?>
<p:sld xmlns:a="http://schemas.openxmlformats.org/drawingml/2006/main" xmlns:r="http://schemas.openxmlformats.org/officeDocument/2006/relationships" xmlns:p="http://schemas.openxmlformats.org/presentationml/2006/main" showMasterSp="1">
  <p:cSld>
    <p:spTree>
      <p:nvGrpSpPr>
        <p:cNvPr id="297" name=""/>
        <p:cNvGrpSpPr/>
        <p:nvPr/>
      </p:nvGrpSpPr>
      <p:grpSpPr>
        <a:xfrm rot="0">
          <a:off x="0" y="0"/>
          <a:ext cx="0" cy="0"/>
          <a:chOff x="0" y="0"/>
          <a:chExt cx="0" cy="0"/>
        </a:xfrm>
      </p:grpSpPr>
      <p:sp>
        <p:nvSpPr>
          <p:cNvPr id="1049027" name="标题 244737"/>
          <p:cNvSpPr/>
          <p:nvPr>
            <p:ph type="title" sz="full" idx="0"/>
          </p:nvPr>
        </p:nvSpPr>
        <p:spPr>
          <a:xfrm rot="0">
            <a:off x="1150937"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b="1" sz="3600" lang="en-US">
                <a:latin typeface="Times New Roman" pitchFamily="18" charset="0"/>
                <a:ea typeface="华文楷体" pitchFamily="2" charset="-122"/>
              </a:rPr>
              <a:t>1</a:t>
            </a:r>
            <a:r>
              <a:rPr altLang="zh-CN" b="1" sz="3600" lang="en-US">
                <a:latin typeface="Times New Roman" pitchFamily="18" charset="0"/>
                <a:ea typeface="华文楷体" pitchFamily="2" charset="-122"/>
              </a:rPr>
              <a:t>1</a:t>
            </a:r>
            <a:r>
              <a:rPr altLang="zh-CN" b="1" sz="3600" lang="en-US">
                <a:latin typeface="Times New Roman" pitchFamily="18" charset="0"/>
                <a:ea typeface="华文楷体" pitchFamily="2" charset="-122"/>
              </a:rPr>
              <a:t>. </a:t>
            </a:r>
            <a:r>
              <a:rPr altLang="en-US" b="1" sz="3600" lang="zh-CN">
                <a:latin typeface="Times New Roman" pitchFamily="18" charset="0"/>
                <a:ea typeface="华文楷体" pitchFamily="2" charset="-122"/>
              </a:rPr>
              <a:t>空数组（</a:t>
            </a:r>
            <a:r>
              <a:rPr altLang="zh-CN" b="1" sz="3600" lang="en-US">
                <a:latin typeface="Times New Roman" pitchFamily="18" charset="0"/>
                <a:ea typeface="华文楷体" pitchFamily="2" charset="-122"/>
              </a:rPr>
              <a:t>empty array</a:t>
            </a:r>
            <a:r>
              <a:rPr altLang="en-US" b="1" sz="3600" lang="zh-CN">
                <a:latin typeface="Times New Roman" pitchFamily="18" charset="0"/>
                <a:ea typeface="华文楷体" pitchFamily="2" charset="-122"/>
              </a:rPr>
              <a:t>）</a:t>
            </a:r>
          </a:p>
        </p:txBody>
      </p:sp>
      <p:sp>
        <p:nvSpPr>
          <p:cNvPr id="1049028" name="文本占位符 244738"/>
          <p:cNvSpPr/>
          <p:nvPr>
            <p:ph type="body" sz="full" idx="1"/>
          </p:nvPr>
        </p:nvSpPr>
        <p:spPr>
          <a:xfrm rot="0">
            <a:off x="1187450"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90000"/>
              </a:lnSpc>
              <a:spcBef>
                <a:spcPct val="60000"/>
              </a:spcBef>
            </a:pPr>
            <a:r>
              <a:rPr altLang="en-US" b="1" lang="zh-CN">
                <a:latin typeface="Times New Roman" pitchFamily="18" charset="0"/>
                <a:ea typeface="华文楷体" pitchFamily="2" charset="-122"/>
              </a:rPr>
              <a:t>有一维是</a:t>
            </a:r>
            <a:r>
              <a:rPr altLang="zh-CN" b="1" lang="en-US">
                <a:latin typeface="Times New Roman" pitchFamily="18" charset="0"/>
                <a:ea typeface="华文楷体" pitchFamily="2" charset="-122"/>
              </a:rPr>
              <a:t>0</a:t>
            </a:r>
            <a:r>
              <a:rPr altLang="en-US" b="1" lang="zh-CN">
                <a:latin typeface="Times New Roman" pitchFamily="18" charset="0"/>
                <a:ea typeface="华文楷体" pitchFamily="2" charset="-122"/>
              </a:rPr>
              <a:t>的数组即为空数组</a:t>
            </a:r>
          </a:p>
          <a:p>
            <a:pPr eaLnBrk="1" hangingPunct="1" latinLnBrk="1" lvl="0">
              <a:lnSpc>
                <a:spcPct val="90000"/>
              </a:lnSpc>
              <a:spcBef>
                <a:spcPct val="60000"/>
              </a:spcBef>
            </a:pPr>
            <a:r>
              <a:rPr altLang="en-US" b="1" lang="zh-CN">
                <a:latin typeface="Times New Roman" pitchFamily="18" charset="0"/>
                <a:ea typeface="华文楷体" pitchFamily="2" charset="-122"/>
              </a:rPr>
              <a:t>空数组不占据存储空间</a:t>
            </a:r>
          </a:p>
          <a:p>
            <a:pPr eaLnBrk="1" hangingPunct="1" latinLnBrk="1" lvl="0">
              <a:lnSpc>
                <a:spcPct val="90000"/>
              </a:lnSpc>
              <a:spcBef>
                <a:spcPct val="60000"/>
              </a:spcBef>
            </a:pPr>
            <a:r>
              <a:rPr altLang="en-US" b="1" lang="zh-CN">
                <a:latin typeface="Times New Roman" pitchFamily="18" charset="0"/>
                <a:ea typeface="华文楷体" pitchFamily="2" charset="-122"/>
              </a:rPr>
              <a:t>最简单的空数组：</a:t>
            </a:r>
            <a:r>
              <a:rPr altLang="zh-CN" b="1" lang="en-US">
                <a:latin typeface="Times New Roman" pitchFamily="18" charset="0"/>
                <a:ea typeface="华文楷体" pitchFamily="2" charset="-122"/>
              </a:rPr>
              <a:t>0 x 0</a:t>
            </a:r>
            <a:r>
              <a:rPr altLang="en-US" b="1" lang="zh-CN">
                <a:latin typeface="Times New Roman" pitchFamily="18" charset="0"/>
                <a:ea typeface="华文楷体" pitchFamily="2" charset="-122"/>
              </a:rPr>
              <a:t>的矩阵</a:t>
            </a:r>
          </a:p>
          <a:p>
            <a:pPr eaLnBrk="1" hangingPunct="1" latinLnBrk="1" lvl="0">
              <a:lnSpc>
                <a:spcPct val="90000"/>
              </a:lnSpc>
              <a:spcBef>
                <a:spcPct val="60000"/>
              </a:spcBef>
            </a:pPr>
            <a:r>
              <a:rPr altLang="en-US" b="1" lang="zh-CN">
                <a:latin typeface="Times New Roman" pitchFamily="18" charset="0"/>
                <a:ea typeface="华文楷体" pitchFamily="2" charset="-122"/>
              </a:rPr>
              <a:t> 复杂的空数组：</a:t>
            </a:r>
            <a:r>
              <a:rPr altLang="zh-CN" b="1" lang="en-US">
                <a:latin typeface="Times New Roman" pitchFamily="18" charset="0"/>
                <a:ea typeface="华文楷体" pitchFamily="2" charset="-122"/>
              </a:rPr>
              <a:t>0 x 5 or 10 x 0</a:t>
            </a:r>
          </a:p>
          <a:p>
            <a:pPr eaLnBrk="1" hangingPunct="1" latinLnBrk="1" lvl="0">
              <a:lnSpc>
                <a:spcPct val="90000"/>
              </a:lnSpc>
              <a:spcBef>
                <a:spcPct val="60000"/>
              </a:spcBef>
              <a:buNone/>
            </a:pPr>
            <a:r>
              <a:rPr altLang="en-US" b="1" lang="zh-CN">
                <a:latin typeface="Times New Roman" pitchFamily="18" charset="0"/>
                <a:ea typeface="华文楷体" pitchFamily="2" charset="-122"/>
              </a:rPr>
              <a:t>例如：</a:t>
            </a:r>
            <a:r>
              <a:rPr altLang="zh-CN" b="1" lang="en-US">
                <a:latin typeface="Times New Roman" pitchFamily="18" charset="0"/>
                <a:ea typeface="华文楷体" pitchFamily="2" charset="-122"/>
              </a:rPr>
              <a:t>&gt;&gt;a=[]; b=ones(0,5); </a:t>
            </a:r>
          </a:p>
          <a:p>
            <a:pPr eaLnBrk="1" hangingPunct="1" latinLnBrk="1" lvl="0">
              <a:lnSpc>
                <a:spcPct val="90000"/>
              </a:lnSpc>
              <a:spcBef>
                <a:spcPct val="60000"/>
              </a:spcBef>
              <a:buNone/>
            </a:pPr>
            <a:r>
              <a:rPr altLang="en-US" b="1" lang="zh-CN">
                <a:latin typeface="Times New Roman" pitchFamily="18" charset="0"/>
                <a:ea typeface="华文楷体" pitchFamily="2" charset="-122"/>
              </a:rPr>
              <a:t>察看空数组：</a:t>
            </a:r>
            <a:r>
              <a:rPr altLang="zh-CN" b="1" lang="en-US">
                <a:latin typeface="Times New Roman" pitchFamily="18" charset="0"/>
                <a:ea typeface="华文楷体" pitchFamily="2" charset="-122"/>
              </a:rPr>
              <a:t>&gt;&gt;a, b, c    </a:t>
            </a:r>
            <a:r>
              <a:rPr altLang="zh-CN" b="1" lang="en-US">
                <a:solidFill>
                  <a:srgbClr val="006600"/>
                </a:solidFill>
                <a:latin typeface="Times New Roman" pitchFamily="18" charset="0"/>
                <a:ea typeface="华文楷体" pitchFamily="2" charset="-122"/>
              </a:rPr>
              <a:t>% or  whos a b c</a:t>
            </a:r>
          </a:p>
          <a:p>
            <a:pPr eaLnBrk="1" hangingPunct="1" latinLnBrk="1" lvl="0">
              <a:lnSpc>
                <a:spcPct val="90000"/>
              </a:lnSpc>
              <a:spcBef>
                <a:spcPct val="60000"/>
              </a:spcBef>
              <a:buFont typeface="Arial Unicode MS" pitchFamily="34" charset="-122"/>
              <a:buChar char="✻"/>
            </a:pPr>
            <a:r>
              <a:rPr altLang="en-US" b="1" lang="zh-CN">
                <a:solidFill>
                  <a:schemeClr val="hlink"/>
                </a:solidFill>
                <a:latin typeface="Times New Roman" pitchFamily="18" charset="0"/>
                <a:ea typeface="华文楷体" pitchFamily="2" charset="-122"/>
              </a:rPr>
              <a:t>空数组并非全</a:t>
            </a:r>
            <a:r>
              <a:rPr altLang="zh-CN" b="1" lang="en-US">
                <a:solidFill>
                  <a:schemeClr val="hlink"/>
                </a:solidFill>
                <a:latin typeface="Times New Roman" pitchFamily="18" charset="0"/>
                <a:ea typeface="华文楷体" pitchFamily="2" charset="-122"/>
              </a:rPr>
              <a:t>0</a:t>
            </a:r>
            <a:r>
              <a:rPr altLang="en-US" b="1" lang="zh-CN">
                <a:solidFill>
                  <a:schemeClr val="hlink"/>
                </a:solidFill>
                <a:latin typeface="Times New Roman" pitchFamily="18" charset="0"/>
                <a:ea typeface="华文楷体" pitchFamily="2" charset="-122"/>
              </a:rPr>
              <a:t>数组</a:t>
            </a:r>
          </a:p>
        </p:txBody>
      </p:sp>
      <p:sp>
        <p:nvSpPr>
          <p:cNvPr id="1049029"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030"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031"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58</a:t>
            </a:fld>
            <a:r>
              <a:rPr altLang="zh-CN" sz="1400" lang="en-US">
                <a:solidFill>
                  <a:schemeClr val="accent2"/>
                </a:solidFill>
              </a:rPr>
              <a:t> </a:t>
            </a:r>
          </a:p>
        </p:txBody>
      </p:sp>
    </p:spTree>
  </p:cSld>
  <p:clrMapOvr>
    <a:masterClrMapping/>
  </p:clrMapOvr>
  <p:timing/>
</p:sld>
</file>

<file path=ppt/slides/slide59.xml><?xml version="1.0" encoding="utf-8"?>
<p:sld xmlns:a="http://schemas.openxmlformats.org/drawingml/2006/main" xmlns:r="http://schemas.openxmlformats.org/officeDocument/2006/relationships" xmlns:p="http://schemas.openxmlformats.org/presentationml/2006/main" showMasterSp="1">
  <p:cSld>
    <p:spTree>
      <p:nvGrpSpPr>
        <p:cNvPr id="298" name=""/>
        <p:cNvGrpSpPr/>
        <p:nvPr/>
      </p:nvGrpSpPr>
      <p:grpSpPr>
        <a:xfrm rot="0">
          <a:off x="0" y="0"/>
          <a:ext cx="0" cy="0"/>
          <a:chOff x="0" y="0"/>
          <a:chExt cx="0" cy="0"/>
        </a:xfrm>
      </p:grpSpPr>
      <p:sp>
        <p:nvSpPr>
          <p:cNvPr id="1049032" name="标题 245761"/>
          <p:cNvSpPr/>
          <p:nvPr>
            <p:ph type="title" sz="full" idx="0"/>
          </p:nvPr>
        </p:nvSpPr>
        <p:spPr>
          <a:xfrm rot="0">
            <a:off x="1350962" y="296862"/>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b="1" sz="3600" lang="en-US">
                <a:latin typeface="Times New Roman" pitchFamily="18" charset="0"/>
                <a:ea typeface="华文楷体" pitchFamily="2" charset="-122"/>
              </a:rPr>
              <a:t>1</a:t>
            </a:r>
            <a:r>
              <a:rPr altLang="zh-CN" b="1" sz="3600" lang="en-US">
                <a:latin typeface="Times New Roman" pitchFamily="18" charset="0"/>
                <a:ea typeface="华文楷体" pitchFamily="2" charset="-122"/>
              </a:rPr>
              <a:t>1</a:t>
            </a:r>
            <a:r>
              <a:rPr altLang="zh-CN" b="1" sz="3600" lang="en-US">
                <a:latin typeface="Times New Roman" pitchFamily="18" charset="0"/>
                <a:ea typeface="华文楷体" pitchFamily="2" charset="-122"/>
              </a:rPr>
              <a:t>. </a:t>
            </a:r>
            <a:r>
              <a:rPr altLang="en-US" b="1" sz="3600" lang="zh-CN">
                <a:latin typeface="Times New Roman" pitchFamily="18" charset="0"/>
                <a:ea typeface="华文楷体" pitchFamily="2" charset="-122"/>
              </a:rPr>
              <a:t>空数组 （续）</a:t>
            </a:r>
          </a:p>
        </p:txBody>
      </p:sp>
      <p:sp>
        <p:nvSpPr>
          <p:cNvPr id="1049033" name="文本占位符 245762"/>
          <p:cNvSpPr/>
          <p:nvPr>
            <p:ph type="body" sz="full" idx="1"/>
          </p:nvPr>
        </p:nvSpPr>
        <p:spPr>
          <a:xfrm rot="0">
            <a:off x="971550" y="944562"/>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10000"/>
              </a:lnSpc>
            </a:pPr>
            <a:r>
              <a:rPr altLang="en-US" b="1" sz="2400" lang="zh-CN">
                <a:latin typeface="Times New Roman" pitchFamily="18" charset="0"/>
                <a:ea typeface="华文楷体" pitchFamily="2" charset="-122"/>
              </a:rPr>
              <a:t>数组维数的减小</a:t>
            </a:r>
          </a:p>
          <a:p>
            <a:pPr eaLnBrk="1" hangingPunct="1" latinLnBrk="1" lvl="1">
              <a:lnSpc>
                <a:spcPct val="110000"/>
              </a:lnSpc>
            </a:pPr>
            <a:r>
              <a:rPr altLang="zh-CN" b="1" sz="2400" lang="en-US">
                <a:latin typeface="Times New Roman" pitchFamily="18" charset="0"/>
                <a:ea typeface="华文楷体" pitchFamily="2" charset="-122"/>
              </a:rPr>
              <a:t>删除数组的某列和行</a:t>
            </a:r>
          </a:p>
          <a:p>
            <a:pPr eaLnBrk="1" hangingPunct="1" latinLnBrk="1" lvl="1">
              <a:lnSpc>
                <a:spcPct val="110000"/>
              </a:lnSpc>
              <a:buNone/>
            </a:pPr>
            <a:r>
              <a:rPr altLang="zh-CN" b="1" sz="2400" lang="en-US">
                <a:latin typeface="Times New Roman" pitchFamily="18" charset="0"/>
                <a:ea typeface="华文楷体" pitchFamily="2" charset="-122"/>
              </a:rPr>
              <a:t>&gt;&gt;a = ones(4), a(:,2)=[]</a:t>
            </a:r>
          </a:p>
          <a:p>
            <a:pPr eaLnBrk="1" hangingPunct="1" latinLnBrk="1" lvl="1">
              <a:lnSpc>
                <a:spcPct val="110000"/>
              </a:lnSpc>
            </a:pPr>
            <a:r>
              <a:rPr altLang="en-US" b="1" sz="2400" lang="zh-CN">
                <a:latin typeface="Times New Roman" pitchFamily="18" charset="0"/>
                <a:ea typeface="华文楷体" pitchFamily="2" charset="-122"/>
              </a:rPr>
              <a:t>删除</a:t>
            </a:r>
            <a:r>
              <a:rPr altLang="zh-CN" b="1" sz="2400" lang="en-US">
                <a:latin typeface="Times New Roman" pitchFamily="18" charset="0"/>
                <a:ea typeface="华文楷体" pitchFamily="2" charset="-122"/>
              </a:rPr>
              <a:t>(2-D</a:t>
            </a:r>
            <a:r>
              <a:rPr altLang="en-US" b="1" sz="2400" lang="zh-CN">
                <a:latin typeface="Times New Roman" pitchFamily="18" charset="0"/>
                <a:ea typeface="华文楷体" pitchFamily="2" charset="-122"/>
              </a:rPr>
              <a:t>、</a:t>
            </a:r>
            <a:r>
              <a:rPr altLang="zh-CN" b="1" sz="2400" lang="en-US">
                <a:latin typeface="Times New Roman" pitchFamily="18" charset="0"/>
                <a:ea typeface="华文楷体" pitchFamily="2" charset="-122"/>
              </a:rPr>
              <a:t>3-D)</a:t>
            </a:r>
            <a:r>
              <a:rPr altLang="en-US" b="1" sz="2400" lang="zh-CN">
                <a:latin typeface="Times New Roman" pitchFamily="18" charset="0"/>
                <a:ea typeface="华文楷体" pitchFamily="2" charset="-122"/>
              </a:rPr>
              <a:t>数组的单个元素</a:t>
            </a:r>
          </a:p>
          <a:p>
            <a:pPr eaLnBrk="1" hangingPunct="1" latinLnBrk="1" lvl="2">
              <a:lnSpc>
                <a:spcPct val="110000"/>
              </a:lnSpc>
            </a:pPr>
            <a:r>
              <a:rPr altLang="en-US" b="1" lang="zh-CN">
                <a:solidFill>
                  <a:schemeClr val="hlink"/>
                </a:solidFill>
                <a:latin typeface="Times New Roman" pitchFamily="18" charset="0"/>
                <a:ea typeface="华文楷体" pitchFamily="2" charset="-122"/>
              </a:rPr>
              <a:t>使用“全下标”方式，不能删除单个元素</a:t>
            </a:r>
          </a:p>
          <a:p>
            <a:pPr eaLnBrk="1" hangingPunct="1" latinLnBrk="1" lvl="2">
              <a:lnSpc>
                <a:spcPct val="110000"/>
              </a:lnSpc>
              <a:buNone/>
            </a:pPr>
            <a:r>
              <a:rPr altLang="zh-CN" b="1" lang="en-US">
                <a:latin typeface="Times New Roman" pitchFamily="18" charset="0"/>
                <a:ea typeface="华文楷体" pitchFamily="2" charset="-122"/>
              </a:rPr>
              <a:t>&gt;&gt;a(1, 2)=[]   </a:t>
            </a:r>
            <a:r>
              <a:rPr altLang="en-US" b="1" lang="zh-CN">
                <a:solidFill>
                  <a:srgbClr val="006600"/>
                </a:solidFill>
                <a:latin typeface="Times New Roman" pitchFamily="18" charset="0"/>
                <a:ea typeface="华文楷体" pitchFamily="2" charset="-122"/>
              </a:rPr>
              <a:t>%系统会警告信息</a:t>
            </a:r>
          </a:p>
          <a:p>
            <a:pPr eaLnBrk="1" hangingPunct="1" latinLnBrk="1" lvl="2">
              <a:lnSpc>
                <a:spcPct val="110000"/>
              </a:lnSpc>
            </a:pPr>
            <a:r>
              <a:rPr altLang="en-US" b="1" lang="zh-CN">
                <a:latin typeface="Times New Roman" pitchFamily="18" charset="0"/>
                <a:ea typeface="华文楷体" pitchFamily="2" charset="-122"/>
              </a:rPr>
              <a:t>使用“单下标”可以删除单个元素</a:t>
            </a:r>
          </a:p>
          <a:p>
            <a:pPr eaLnBrk="1" hangingPunct="1" latinLnBrk="1" lvl="2">
              <a:lnSpc>
                <a:spcPct val="110000"/>
              </a:lnSpc>
              <a:buNone/>
            </a:pPr>
            <a:r>
              <a:rPr altLang="zh-CN" b="1" lang="en-US">
                <a:latin typeface="Times New Roman" pitchFamily="18" charset="0"/>
                <a:ea typeface="华文楷体" pitchFamily="2" charset="-122"/>
              </a:rPr>
              <a:t>&gt;&gt;a(2:4)=[]   </a:t>
            </a:r>
            <a:r>
              <a:rPr altLang="en-US" b="1" lang="zh-CN">
                <a:solidFill>
                  <a:srgbClr val="006600"/>
                </a:solidFill>
                <a:latin typeface="Times New Roman" pitchFamily="18" charset="0"/>
                <a:ea typeface="华文楷体" pitchFamily="2" charset="-122"/>
              </a:rPr>
              <a:t>%数组</a:t>
            </a:r>
            <a:r>
              <a:rPr altLang="zh-CN" b="1" lang="en-US">
                <a:solidFill>
                  <a:srgbClr val="006600"/>
                </a:solidFill>
                <a:latin typeface="Times New Roman" pitchFamily="18" charset="0"/>
                <a:ea typeface="华文楷体" pitchFamily="2" charset="-122"/>
              </a:rPr>
              <a:t>a</a:t>
            </a:r>
            <a:r>
              <a:rPr altLang="en-US" b="1" lang="zh-CN">
                <a:solidFill>
                  <a:srgbClr val="006600"/>
                </a:solidFill>
                <a:latin typeface="Times New Roman" pitchFamily="18" charset="0"/>
                <a:ea typeface="华文楷体" pitchFamily="2" charset="-122"/>
              </a:rPr>
              <a:t>将变为向量</a:t>
            </a:r>
          </a:p>
          <a:p>
            <a:pPr eaLnBrk="1" hangingPunct="1" latinLnBrk="1" lvl="1">
              <a:lnSpc>
                <a:spcPct val="110000"/>
              </a:lnSpc>
            </a:pPr>
            <a:r>
              <a:rPr altLang="zh-CN" b="1" sz="2400" lang="en-US">
                <a:solidFill>
                  <a:schemeClr val="hlink"/>
                </a:solidFill>
                <a:latin typeface="Times New Roman" pitchFamily="18" charset="0"/>
                <a:ea typeface="华文楷体" pitchFamily="2" charset="-122"/>
              </a:rPr>
              <a:t>使用“[]”</a:t>
            </a:r>
            <a:r>
              <a:rPr altLang="en-US" b="1" sz="2400" lang="zh-CN">
                <a:solidFill>
                  <a:schemeClr val="hlink"/>
                </a:solidFill>
                <a:latin typeface="Times New Roman" pitchFamily="18" charset="0"/>
                <a:ea typeface="华文楷体" pitchFamily="2" charset="-122"/>
              </a:rPr>
              <a:t>同样可以减小</a:t>
            </a:r>
            <a:r>
              <a:rPr altLang="en-US" b="1" sz="2400" lang="zh-CN" u="sng">
                <a:solidFill>
                  <a:schemeClr val="hlink"/>
                </a:solidFill>
                <a:latin typeface="Times New Roman" pitchFamily="18" charset="0"/>
                <a:ea typeface="华文楷体" pitchFamily="2" charset="-122"/>
              </a:rPr>
              <a:t>字符数组</a:t>
            </a:r>
            <a:r>
              <a:rPr altLang="en-US" b="1" sz="2400" lang="zh-CN">
                <a:solidFill>
                  <a:schemeClr val="hlink"/>
                </a:solidFill>
                <a:latin typeface="Times New Roman" pitchFamily="18" charset="0"/>
                <a:ea typeface="华文楷体" pitchFamily="2" charset="-122"/>
              </a:rPr>
              <a:t>的维数</a:t>
            </a:r>
          </a:p>
        </p:txBody>
      </p:sp>
      <p:sp>
        <p:nvSpPr>
          <p:cNvPr id="1049034"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035"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036"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59</a:t>
            </a:fld>
            <a:r>
              <a:rPr altLang="zh-CN" sz="1400" lang="en-US">
                <a:solidFill>
                  <a:schemeClr val="accent2"/>
                </a:solidFill>
              </a:rPr>
              <a:t> </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225" name=""/>
        <p:cNvGrpSpPr/>
        <p:nvPr/>
      </p:nvGrpSpPr>
      <p:grpSpPr>
        <a:xfrm rot="0">
          <a:off x="0" y="0"/>
          <a:ext cx="0" cy="0"/>
          <a:chOff x="0" y="0"/>
          <a:chExt cx="0" cy="0"/>
        </a:xfrm>
      </p:grpSpPr>
      <p:sp>
        <p:nvSpPr>
          <p:cNvPr id="1048655" name="标题 64513"/>
          <p:cNvSpPr/>
          <p:nvPr>
            <p:ph type="title" sz="full" idx="0"/>
          </p:nvPr>
        </p:nvSpPr>
        <p:spPr>
          <a:xfrm rot="0">
            <a:off x="1116012" y="188912"/>
            <a:ext cx="7793037" cy="720725"/>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838200" latinLnBrk="1" lvl="0" marL="838200"/>
            <a:r>
              <a:rPr altLang="zh-CN" b="1" sz="3200" lang="en-US">
                <a:solidFill>
                  <a:srgbClr val="4D009A"/>
                </a:solidFill>
                <a:latin typeface="华文楷体" pitchFamily="2" charset="-122"/>
                <a:ea typeface="华文楷体" pitchFamily="2" charset="-122"/>
              </a:rPr>
              <a:t>2.2 </a:t>
            </a:r>
            <a:r>
              <a:rPr altLang="en-US" b="1" sz="3200" lang="zh-CN">
                <a:solidFill>
                  <a:srgbClr val="4D009A"/>
                </a:solidFill>
                <a:latin typeface="华文楷体" pitchFamily="2" charset="-122"/>
                <a:ea typeface="华文楷体" pitchFamily="2" charset="-122"/>
              </a:rPr>
              <a:t>命令窗口 （续）</a:t>
            </a:r>
          </a:p>
        </p:txBody>
      </p:sp>
      <p:sp>
        <p:nvSpPr>
          <p:cNvPr id="1048656" name="文本占位符 64514"/>
          <p:cNvSpPr/>
          <p:nvPr>
            <p:ph type="body" sz="full" idx="1"/>
          </p:nvPr>
        </p:nvSpPr>
        <p:spPr>
          <a:xfrm rot="0">
            <a:off x="1182687" y="1341437"/>
            <a:ext cx="7205662"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b="1" sz="2800" lang="zh-CN">
                <a:solidFill>
                  <a:srgbClr val="0000FF"/>
                </a:solidFill>
                <a:latin typeface="楷体_GB2312" pitchFamily="0" charset="1"/>
                <a:ea typeface="楷体_GB2312" pitchFamily="0" charset="1"/>
              </a:rPr>
              <a:t>〖说明〗</a:t>
            </a:r>
          </a:p>
          <a:p>
            <a:pPr eaLnBrk="1" hangingPunct="1" latinLnBrk="1" lvl="1">
              <a:spcBef>
                <a:spcPct val="50000"/>
              </a:spcBef>
              <a:buFont typeface="Wingdings" pitchFamily="2" charset="2"/>
              <a:buChar char="l"/>
            </a:pPr>
            <a:r>
              <a:rPr altLang="zh-CN" b="1" sz="2000" lang="en-US">
                <a:solidFill>
                  <a:srgbClr val="0000FF"/>
                </a:solidFill>
                <a:latin typeface="华文楷体" pitchFamily="2" charset="-122"/>
                <a:ea typeface="华文楷体" pitchFamily="2" charset="-122"/>
              </a:rPr>
              <a:t>在命令窗口【Enter</a:t>
            </a:r>
            <a:r>
              <a:rPr altLang="en-US" b="1" sz="2000" lang="zh-CN">
                <a:solidFill>
                  <a:srgbClr val="0000FF"/>
                </a:solidFill>
                <a:latin typeface="华文楷体" pitchFamily="2" charset="-122"/>
                <a:ea typeface="华文楷体" pitchFamily="2" charset="-122"/>
              </a:rPr>
              <a:t>】键提交命令执行。</a:t>
            </a:r>
          </a:p>
          <a:p>
            <a:pPr eaLnBrk="1" hangingPunct="1" latinLnBrk="1" lvl="1">
              <a:spcBef>
                <a:spcPct val="50000"/>
              </a:spcBef>
              <a:buFont typeface="Wingdings" pitchFamily="2" charset="2"/>
              <a:buChar char="l"/>
            </a:pPr>
            <a:r>
              <a:rPr altLang="zh-CN" b="1" sz="2000" lang="en-US">
                <a:solidFill>
                  <a:srgbClr val="0000FF"/>
                </a:solidFill>
                <a:latin typeface="华文楷体" pitchFamily="2" charset="-122"/>
                <a:ea typeface="华文楷体" pitchFamily="2" charset="-122"/>
              </a:rPr>
              <a:t>Matlab</a:t>
            </a:r>
            <a:r>
              <a:rPr altLang="en-US" b="1" sz="2000" lang="zh-CN">
                <a:solidFill>
                  <a:srgbClr val="0000FF"/>
                </a:solidFill>
                <a:latin typeface="华文楷体" pitchFamily="2" charset="-122"/>
                <a:ea typeface="华文楷体" pitchFamily="2" charset="-122"/>
              </a:rPr>
              <a:t>所用运算符（如</a:t>
            </a:r>
            <a:r>
              <a:rPr altLang="zh-CN" b="1" sz="2000" lang="en-US">
                <a:solidFill>
                  <a:srgbClr val="0000FF"/>
                </a:solidFill>
                <a:latin typeface="华文楷体" pitchFamily="2" charset="-122"/>
                <a:ea typeface="华文楷体" pitchFamily="2" charset="-122"/>
              </a:rPr>
              <a:t>+</a:t>
            </a:r>
            <a:r>
              <a:rPr altLang="en-US" b="1" sz="2000" lang="zh-CN">
                <a:solidFill>
                  <a:srgbClr val="0000FF"/>
                </a:solidFill>
                <a:latin typeface="华文楷体" pitchFamily="2" charset="-122"/>
                <a:ea typeface="华文楷体" pitchFamily="2" charset="-122"/>
              </a:rPr>
              <a:t>、</a:t>
            </a:r>
            <a:r>
              <a:rPr altLang="zh-CN" b="1" sz="2000" lang="en-US">
                <a:solidFill>
                  <a:srgbClr val="0000FF"/>
                </a:solidFill>
                <a:latin typeface="华文楷体" pitchFamily="2" charset="-122"/>
                <a:ea typeface="华文楷体" pitchFamily="2" charset="-122"/>
              </a:rPr>
              <a:t>-</a:t>
            </a:r>
            <a:r>
              <a:rPr altLang="en-US" b="1" sz="2000" lang="zh-CN">
                <a:solidFill>
                  <a:srgbClr val="0000FF"/>
                </a:solidFill>
                <a:latin typeface="华文楷体" pitchFamily="2" charset="-122"/>
                <a:ea typeface="华文楷体" pitchFamily="2" charset="-122"/>
              </a:rPr>
              <a:t>、</a:t>
            </a:r>
            <a:r>
              <a:rPr altLang="zh-CN" b="1" sz="2000" lang="en-US">
                <a:solidFill>
                  <a:srgbClr val="0000FF"/>
                </a:solidFill>
                <a:latin typeface="华文楷体" pitchFamily="2" charset="-122"/>
                <a:ea typeface="华文楷体" pitchFamily="2" charset="-122"/>
              </a:rPr>
              <a:t>^</a:t>
            </a:r>
            <a:r>
              <a:rPr altLang="en-US" b="1" sz="2000" lang="zh-CN">
                <a:solidFill>
                  <a:srgbClr val="0000FF"/>
                </a:solidFill>
                <a:latin typeface="华文楷体" pitchFamily="2" charset="-122"/>
                <a:ea typeface="华文楷体" pitchFamily="2" charset="-122"/>
              </a:rPr>
              <a:t>等）是各种计算程序中常见的。</a:t>
            </a:r>
          </a:p>
          <a:p>
            <a:pPr eaLnBrk="1" hangingPunct="1" latinLnBrk="1" lvl="1">
              <a:spcBef>
                <a:spcPct val="50000"/>
              </a:spcBef>
              <a:buFont typeface="Wingdings" pitchFamily="2" charset="2"/>
              <a:buChar char="l"/>
            </a:pPr>
            <a:r>
              <a:rPr altLang="en-US" b="1" sz="2000" lang="zh-CN">
                <a:solidFill>
                  <a:srgbClr val="0000FF"/>
                </a:solidFill>
                <a:latin typeface="华文楷体" pitchFamily="2" charset="-122"/>
                <a:ea typeface="华文楷体" pitchFamily="2" charset="-122"/>
              </a:rPr>
              <a:t>计算结果中的“</a:t>
            </a:r>
            <a:r>
              <a:rPr altLang="zh-CN" b="1" sz="2000" lang="en-US">
                <a:solidFill>
                  <a:srgbClr val="0000FF"/>
                </a:solidFill>
                <a:latin typeface="华文楷体" pitchFamily="2" charset="-122"/>
                <a:ea typeface="华文楷体" pitchFamily="2" charset="-122"/>
              </a:rPr>
              <a:t>ans”</a:t>
            </a:r>
            <a:r>
              <a:rPr altLang="en-US" b="1" sz="2000" lang="zh-CN">
                <a:solidFill>
                  <a:srgbClr val="0000FF"/>
                </a:solidFill>
                <a:latin typeface="华文楷体" pitchFamily="2" charset="-122"/>
                <a:ea typeface="华文楷体" pitchFamily="2" charset="-122"/>
              </a:rPr>
              <a:t>是英文“</a:t>
            </a:r>
            <a:r>
              <a:rPr altLang="zh-CN" b="1" sz="2000" lang="en-US">
                <a:solidFill>
                  <a:srgbClr val="0000FF"/>
                </a:solidFill>
                <a:latin typeface="华文楷体" pitchFamily="2" charset="-122"/>
                <a:ea typeface="华文楷体" pitchFamily="2" charset="-122"/>
              </a:rPr>
              <a:t>answer”</a:t>
            </a:r>
            <a:r>
              <a:rPr altLang="en-US" b="1" sz="2000" lang="zh-CN">
                <a:solidFill>
                  <a:srgbClr val="0000FF"/>
                </a:solidFill>
                <a:latin typeface="华文楷体" pitchFamily="2" charset="-122"/>
                <a:ea typeface="华文楷体" pitchFamily="2" charset="-122"/>
              </a:rPr>
              <a:t>的一种缩写，其含义就是“运算答案”。</a:t>
            </a:r>
            <a:r>
              <a:rPr altLang="zh-CN" b="1" sz="2000" lang="en-US">
                <a:solidFill>
                  <a:srgbClr val="0000FF"/>
                </a:solidFill>
                <a:latin typeface="华文楷体" pitchFamily="2" charset="-122"/>
                <a:ea typeface="华文楷体" pitchFamily="2" charset="-122"/>
              </a:rPr>
              <a:t>ans</a:t>
            </a:r>
            <a:r>
              <a:rPr altLang="en-US" b="1" sz="2000" lang="zh-CN">
                <a:solidFill>
                  <a:srgbClr val="0000FF"/>
                </a:solidFill>
                <a:latin typeface="华文楷体" pitchFamily="2" charset="-122"/>
                <a:ea typeface="华文楷体" pitchFamily="2" charset="-122"/>
              </a:rPr>
              <a:t>是</a:t>
            </a:r>
            <a:r>
              <a:rPr altLang="zh-CN" b="1" sz="2000" lang="en-US">
                <a:solidFill>
                  <a:srgbClr val="0000FF"/>
                </a:solidFill>
                <a:latin typeface="华文楷体" pitchFamily="2" charset="-122"/>
                <a:ea typeface="华文楷体" pitchFamily="2" charset="-122"/>
              </a:rPr>
              <a:t>Matlab</a:t>
            </a:r>
            <a:r>
              <a:rPr altLang="en-US" b="1" sz="2000" lang="zh-CN">
                <a:solidFill>
                  <a:srgbClr val="0000FF"/>
                </a:solidFill>
                <a:latin typeface="华文楷体" pitchFamily="2" charset="-122"/>
                <a:ea typeface="华文楷体" pitchFamily="2" charset="-122"/>
              </a:rPr>
              <a:t>的一个预定义变量。</a:t>
            </a:r>
          </a:p>
        </p:txBody>
      </p:sp>
      <p:sp>
        <p:nvSpPr>
          <p:cNvPr id="104865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65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65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6</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656">
                                            <p:txEl>
                                              <p:charRg st="0" end="5"/>
                                            </p:txEl>
                                          </p:spTgt>
                                        </p:tgtEl>
                                        <p:attrNameLst>
                                          <p:attrName>style.visibility</p:attrName>
                                        </p:attrNameLst>
                                      </p:cBhvr>
                                      <p:to>
                                        <p:strVal val="visible"/>
                                      </p:to>
                                    </p:set>
                                    <p:animEffect transition="in" filter="blinds(horizontal)">
                                      <p:cBhvr>
                                        <p:cTn dur="500" id="7"/>
                                        <p:tgtEl>
                                          <p:spTgt spid="1048656">
                                            <p:txEl>
                                              <p:charRg st="0" end="5"/>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8656">
                                            <p:txEl>
                                              <p:charRg st="5" end="26"/>
                                            </p:txEl>
                                          </p:spTgt>
                                        </p:tgtEl>
                                        <p:attrNameLst>
                                          <p:attrName>style.visibility</p:attrName>
                                        </p:attrNameLst>
                                      </p:cBhvr>
                                      <p:to>
                                        <p:strVal val="visible"/>
                                      </p:to>
                                    </p:set>
                                    <p:animEffect transition="in" filter="blinds(horizontal)">
                                      <p:cBhvr>
                                        <p:cTn dur="500" id="12"/>
                                        <p:tgtEl>
                                          <p:spTgt spid="1048656">
                                            <p:txEl>
                                              <p:charRg st="5" end="26"/>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1048656">
                                            <p:txEl>
                                              <p:charRg st="26" end="59"/>
                                            </p:txEl>
                                          </p:spTgt>
                                        </p:tgtEl>
                                        <p:attrNameLst>
                                          <p:attrName>style.visibility</p:attrName>
                                        </p:attrNameLst>
                                      </p:cBhvr>
                                      <p:to>
                                        <p:strVal val="visible"/>
                                      </p:to>
                                    </p:set>
                                    <p:animEffect transition="in" filter="blinds(horizontal)">
                                      <p:cBhvr>
                                        <p:cTn dur="500" id="17"/>
                                        <p:tgtEl>
                                          <p:spTgt spid="1048656">
                                            <p:txEl>
                                              <p:charRg st="26" end="59"/>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3" presetSubtype="10">
                                  <p:stCondLst>
                                    <p:cond delay="0"/>
                                  </p:stCondLst>
                                  <p:childTnLst>
                                    <p:set>
                                      <p:cBhvr>
                                        <p:cTn dur="1" fill="hold" id="21">
                                          <p:stCondLst>
                                            <p:cond delay="0"/>
                                          </p:stCondLst>
                                        </p:cTn>
                                        <p:tgtEl>
                                          <p:spTgt spid="1048656">
                                            <p:txEl>
                                              <p:charRg st="59" end="119"/>
                                            </p:txEl>
                                          </p:spTgt>
                                        </p:tgtEl>
                                        <p:attrNameLst>
                                          <p:attrName>style.visibility</p:attrName>
                                        </p:attrNameLst>
                                      </p:cBhvr>
                                      <p:to>
                                        <p:strVal val="visible"/>
                                      </p:to>
                                    </p:set>
                                    <p:animEffect transition="in" filter="blinds(horizontal)">
                                      <p:cBhvr>
                                        <p:cTn dur="500" id="22"/>
                                        <p:tgtEl>
                                          <p:spTgt spid="1048656">
                                            <p:txEl>
                                              <p:charRg st="59" end="1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1">
  <p:cSld>
    <p:spTree>
      <p:nvGrpSpPr>
        <p:cNvPr id="299" name=""/>
        <p:cNvGrpSpPr/>
        <p:nvPr/>
      </p:nvGrpSpPr>
      <p:grpSpPr>
        <a:xfrm rot="0">
          <a:off x="0" y="0"/>
          <a:ext cx="0" cy="0"/>
          <a:chOff x="0" y="0"/>
          <a:chExt cx="0" cy="0"/>
        </a:xfrm>
      </p:grpSpPr>
      <p:sp>
        <p:nvSpPr>
          <p:cNvPr id="1049037" name="标题 270337"/>
          <p:cNvSpPr/>
          <p:nvPr>
            <p:ph type="ctrTitle" sz="full" idx="4294967295"/>
          </p:nvPr>
        </p:nvSpPr>
        <p:spPr>
          <a:xfrm rot="0">
            <a:off x="323850" y="2239962"/>
            <a:ext cx="7772400" cy="1463675"/>
          </a:xfrm>
          <a:prstGeom prst="rect"/>
          <a:noFill/>
          <a:ln>
            <a:noFill/>
          </a:ln>
        </p:spPr>
        <p:txBody>
          <a:bodyPr anchor="b" bIns="45720" lIns="91440" rIns="91440" tIns="45720" vert="horz"/>
          <a:lstStyle>
            <a:lvl1pPr algn="l">
              <a:defRPr sz="4400"/>
            </a:lvl1pPr>
          </a:lstStyle>
          <a:p>
            <a:pPr algn="r" eaLnBrk="1" hangingPunct="1" indent="-685800" latinLnBrk="1" lvl="0" marL="685800"/>
            <a:r>
              <a:rPr altLang="en-US" b="1" sz="6000" lang="zh-CN">
                <a:ea typeface="华文楷体" pitchFamily="2" charset="-122"/>
              </a:rPr>
              <a:t>数据和函数的可视化</a:t>
            </a:r>
          </a:p>
        </p:txBody>
      </p:sp>
      <p:sp>
        <p:nvSpPr>
          <p:cNvPr id="1049038" name="副标题 1"/>
          <p:cNvSpPr/>
          <p:nvPr>
            <p:ph type="subTitle" sz="full" idx="4294967295"/>
          </p:nvPr>
        </p:nvSpPr>
        <p:spPr>
          <a:xfrm rot="0">
            <a:off x="1371600" y="3886200"/>
            <a:ext cx="6400800" cy="1752600"/>
          </a:xfrm>
          <a:prstGeom prst="rect"/>
          <a:noFill/>
          <a:ln>
            <a:noFill/>
          </a:ln>
        </p:spPr>
        <p:txBody>
          <a:bodyPr anchor="t" bIns="45720" lIns="91440" rIns="91440" tIns="45720" vert="horz"/>
          <a:lstStyle>
            <a:lvl1pPr algn="ctr" marL="0">
              <a:buNone/>
              <a:defRPr sz="3200">
                <a:solidFill>
                  <a:schemeClr val="dk1"/>
                </a:solidFill>
              </a:defRPr>
            </a:lvl1pPr>
            <a:lvl2pPr algn="ctr" marL="457200">
              <a:buNone/>
            </a:lvl2pPr>
            <a:lvl3pPr algn="ctr" marL="914400">
              <a:buNone/>
            </a:lvl3pPr>
            <a:lvl4pPr algn="ctr" marL="1371600">
              <a:buNone/>
            </a:lvl4pPr>
            <a:lvl5pPr algn="ctr" marL="1828800">
              <a:buNone/>
            </a:lvl5pPr>
          </a:lstStyle>
          <a:p>
            <a:pPr>
              <a:buNone/>
            </a:pPr>
            <a:endParaRPr altLang="en-US" 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1">
  <p:cSld>
    <p:spTree>
      <p:nvGrpSpPr>
        <p:cNvPr id="300" name=""/>
        <p:cNvGrpSpPr/>
        <p:nvPr/>
      </p:nvGrpSpPr>
      <p:grpSpPr>
        <a:xfrm rot="0">
          <a:off x="0" y="0"/>
          <a:ext cx="0" cy="0"/>
          <a:chOff x="0" y="0"/>
          <a:chExt cx="0" cy="0"/>
        </a:xfrm>
      </p:grpSpPr>
      <p:pic>
        <p:nvPicPr>
          <p:cNvPr id="2097170" name="图片 272385"/>
          <p:cNvPicPr>
            <a:picLocks/>
          </p:cNvPicPr>
          <p:nvPr/>
        </p:nvPicPr>
        <p:blipFill>
          <a:blip xmlns:r="http://schemas.openxmlformats.org/officeDocument/2006/relationships" r:embed="rId1"/>
          <a:srcRect l="0" t="0" r="0" b="0"/>
          <a:stretch>
            <a:fillRect/>
          </a:stretch>
        </p:blipFill>
        <p:spPr>
          <a:xfrm rot="0">
            <a:off x="1295400" y="1196975"/>
            <a:ext cx="2987675" cy="2239962"/>
          </a:xfrm>
          <a:prstGeom prst="rect"/>
          <a:noFill/>
          <a:ln>
            <a:noFill/>
          </a:ln>
        </p:spPr>
      </p:pic>
      <p:grpSp>
        <p:nvGrpSpPr>
          <p:cNvPr id="301" name=""/>
          <p:cNvGrpSpPr/>
          <p:nvPr/>
        </p:nvGrpSpPr>
        <p:grpSpPr>
          <a:xfrm rot="0">
            <a:off x="4859337" y="1196975"/>
            <a:ext cx="3732212" cy="4778375"/>
            <a:chOff x="1008" y="1152"/>
            <a:chExt cx="2154" cy="2904"/>
          </a:xfrm>
        </p:grpSpPr>
        <p:pic>
          <p:nvPicPr>
            <p:cNvPr id="2097171" name="图片 272387"/>
            <p:cNvPicPr>
              <a:picLocks/>
            </p:cNvPicPr>
            <p:nvPr/>
          </p:nvPicPr>
          <p:blipFill>
            <a:blip xmlns:r="http://schemas.openxmlformats.org/officeDocument/2006/relationships" r:embed="rId2"/>
            <a:srcRect l="0" t="0" r="0" b="0"/>
            <a:stretch>
              <a:fillRect/>
            </a:stretch>
          </p:blipFill>
          <p:spPr>
            <a:xfrm rot="0">
              <a:off x="1008" y="1152"/>
              <a:ext cx="2154" cy="984"/>
            </a:xfrm>
            <a:prstGeom prst="rect"/>
            <a:noFill/>
            <a:ln>
              <a:noFill/>
            </a:ln>
          </p:spPr>
        </p:pic>
        <p:pic>
          <p:nvPicPr>
            <p:cNvPr id="2097172" name="图片 272388"/>
            <p:cNvPicPr>
              <a:picLocks/>
            </p:cNvPicPr>
            <p:nvPr/>
          </p:nvPicPr>
          <p:blipFill>
            <a:blip xmlns:r="http://schemas.openxmlformats.org/officeDocument/2006/relationships" r:embed="rId3"/>
            <a:srcRect l="0" t="0" r="0" b="0"/>
            <a:stretch>
              <a:fillRect/>
            </a:stretch>
          </p:blipFill>
          <p:spPr>
            <a:xfrm rot="0">
              <a:off x="1008" y="2112"/>
              <a:ext cx="2154" cy="984"/>
            </a:xfrm>
            <a:prstGeom prst="rect"/>
            <a:noFill/>
            <a:ln>
              <a:noFill/>
            </a:ln>
          </p:spPr>
        </p:pic>
        <p:pic>
          <p:nvPicPr>
            <p:cNvPr id="2097173" name="图片 272389"/>
            <p:cNvPicPr>
              <a:picLocks/>
            </p:cNvPicPr>
            <p:nvPr/>
          </p:nvPicPr>
          <p:blipFill>
            <a:blip xmlns:r="http://schemas.openxmlformats.org/officeDocument/2006/relationships" r:embed="rId4"/>
            <a:srcRect l="0" t="0" r="0" b="0"/>
            <a:stretch>
              <a:fillRect/>
            </a:stretch>
          </p:blipFill>
          <p:spPr>
            <a:xfrm rot="0">
              <a:off x="1008" y="3072"/>
              <a:ext cx="2154" cy="984"/>
            </a:xfrm>
            <a:prstGeom prst="rect"/>
            <a:noFill/>
            <a:ln>
              <a:noFill/>
            </a:ln>
          </p:spPr>
        </p:pic>
      </p:grpSp>
      <p:pic>
        <p:nvPicPr>
          <p:cNvPr id="2097174" name="图片 272390">
            <a:hlinkClick r:id="rId5" action="ppaction://hlinksldjump"/>
          </p:cNvPr>
          <p:cNvPicPr>
            <a:picLocks/>
          </p:cNvPicPr>
          <p:nvPr/>
        </p:nvPicPr>
        <p:blipFill>
          <a:blip xmlns:r="http://schemas.openxmlformats.org/officeDocument/2006/relationships" r:embed="rId6"/>
          <a:srcRect l="0" t="0" r="0" b="0"/>
          <a:stretch>
            <a:fillRect/>
          </a:stretch>
        </p:blipFill>
        <p:spPr>
          <a:xfrm rot="0">
            <a:off x="863600" y="3321050"/>
            <a:ext cx="3962400" cy="2965450"/>
          </a:xfrm>
          <a:prstGeom prst="rect"/>
          <a:noFill/>
          <a:ln>
            <a:noFill/>
          </a:ln>
        </p:spPr>
      </p:pic>
      <p:sp>
        <p:nvSpPr>
          <p:cNvPr id="1049039"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040"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041"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61</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afterEffect" presetClass="entr" presetID="8" presetSubtype="32">
                                  <p:stCondLst>
                                    <p:cond delay="0"/>
                                  </p:stCondLst>
                                  <p:childTnLst>
                                    <p:set>
                                      <p:cBhvr>
                                        <p:cTn dur="1" fill="hold" id="6">
                                          <p:stCondLst>
                                            <p:cond delay="0"/>
                                          </p:stCondLst>
                                        </p:cTn>
                                        <p:tgtEl>
                                          <p:spTgt spid="2097170"/>
                                        </p:tgtEl>
                                        <p:attrNameLst>
                                          <p:attrName>style.visibility</p:attrName>
                                        </p:attrNameLst>
                                      </p:cBhvr>
                                      <p:to>
                                        <p:strVal val="visible"/>
                                      </p:to>
                                    </p:set>
                                    <p:animEffect transition="in" filter="diamond(out)">
                                      <p:cBhvr>
                                        <p:cTn dur="500" id="7"/>
                                        <p:tgtEl>
                                          <p:spTgt spid="2097170"/>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 presetSubtype="0">
                                  <p:stCondLst>
                                    <p:cond delay="0"/>
                                  </p:stCondLst>
                                  <p:childTnLst>
                                    <p:set>
                                      <p:cBhvr>
                                        <p:cTn dur="1" fill="hold" id="11">
                                          <p:stCondLst>
                                            <p:cond delay="0"/>
                                          </p:stCondLst>
                                        </p:cTn>
                                        <p:tgtEl>
                                          <p:spTgt spid="301"/>
                                        </p:tgtEl>
                                        <p:attrNameLst>
                                          <p:attrName>style.visibility</p:attrName>
                                        </p:attrNameLst>
                                      </p:cBhvr>
                                      <p:to>
                                        <p:strVal val="visible"/>
                                      </p:to>
                                    </p:set>
                                  </p:childTnLst>
                                </p:cTn>
                              </p:par>
                              <p:par>
                                <p:cTn fill="hold" id="12" nodeType="withEffect" presetClass="entr" presetID="2" presetSubtype="2">
                                  <p:stCondLst>
                                    <p:cond delay="0"/>
                                  </p:stCondLst>
                                  <p:childTnLst>
                                    <p:set>
                                      <p:cBhvr>
                                        <p:cTn dur="1" fill="hold" id="13">
                                          <p:stCondLst>
                                            <p:cond delay="0"/>
                                          </p:stCondLst>
                                        </p:cTn>
                                        <p:tgtEl>
                                          <p:spTgt spid="2097174"/>
                                        </p:tgtEl>
                                        <p:attrNameLst>
                                          <p:attrName>style.visibility</p:attrName>
                                        </p:attrNameLst>
                                      </p:cBhvr>
                                      <p:to>
                                        <p:strVal val="visible"/>
                                      </p:to>
                                    </p:set>
                                    <p:anim calcmode="lin" valueType="num">
                                      <p:cBhvr additive="base">
                                        <p:cTn dur="500" fill="hold" id="14"/>
                                        <p:tgtEl>
                                          <p:spTgt spid="2097174"/>
                                        </p:tgtEl>
                                        <p:attrNameLst>
                                          <p:attrName>ppt_x</p:attrName>
                                        </p:attrNameLst>
                                      </p:cBhvr>
                                      <p:tavLst>
                                        <p:tav tm="0">
                                          <p:val>
                                            <p:strVal val="1+#ppt_w/2"/>
                                          </p:val>
                                        </p:tav>
                                        <p:tav tm="100000">
                                          <p:val>
                                            <p:strVal val="#ppt_x"/>
                                          </p:val>
                                        </p:tav>
                                      </p:tavLst>
                                    </p:anim>
                                    <p:anim calcmode="lin" valueType="num">
                                      <p:cBhvr additive="base">
                                        <p:cTn dur="500" fill="hold" id="15"/>
                                        <p:tgtEl>
                                          <p:spTgt spid="2097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1">
  <p:cSld>
    <p:spTree>
      <p:nvGrpSpPr>
        <p:cNvPr id="302" name=""/>
        <p:cNvGrpSpPr/>
        <p:nvPr/>
      </p:nvGrpSpPr>
      <p:grpSpPr>
        <a:xfrm rot="0">
          <a:off x="0" y="0"/>
          <a:ext cx="0" cy="0"/>
          <a:chOff x="0" y="0"/>
          <a:chExt cx="0" cy="0"/>
        </a:xfrm>
      </p:grpSpPr>
      <p:pic>
        <p:nvPicPr>
          <p:cNvPr id="2097175" name="图片 273409"/>
          <p:cNvPicPr>
            <a:picLocks/>
          </p:cNvPicPr>
          <p:nvPr/>
        </p:nvPicPr>
        <p:blipFill>
          <a:blip xmlns:r="http://schemas.openxmlformats.org/officeDocument/2006/relationships" r:embed="rId1"/>
          <a:srcRect l="0" t="0" r="0" b="0"/>
          <a:stretch>
            <a:fillRect/>
          </a:stretch>
        </p:blipFill>
        <p:spPr>
          <a:xfrm rot="0">
            <a:off x="1116012" y="1484312"/>
            <a:ext cx="2794000" cy="3889375"/>
          </a:xfrm>
          <a:prstGeom prst="rect"/>
          <a:noFill/>
          <a:ln>
            <a:noFill/>
          </a:ln>
        </p:spPr>
      </p:pic>
      <p:pic>
        <p:nvPicPr>
          <p:cNvPr id="2097176" name="图片 273410">
            <a:hlinkClick r:id="rId2" action="ppaction://hlinksldjump"/>
          </p:cNvPr>
          <p:cNvPicPr>
            <a:picLocks/>
          </p:cNvPicPr>
          <p:nvPr/>
        </p:nvPicPr>
        <p:blipFill>
          <a:blip xmlns:r="http://schemas.openxmlformats.org/officeDocument/2006/relationships" r:embed="rId3"/>
          <a:srcRect l="0" t="0" r="0" b="0"/>
          <a:stretch>
            <a:fillRect/>
          </a:stretch>
        </p:blipFill>
        <p:spPr>
          <a:xfrm rot="0">
            <a:off x="4967287" y="1449387"/>
            <a:ext cx="2759075" cy="3924300"/>
          </a:xfrm>
          <a:prstGeom prst="rect"/>
          <a:noFill/>
          <a:ln>
            <a:noFill/>
          </a:ln>
        </p:spPr>
      </p:pic>
      <p:sp>
        <p:nvSpPr>
          <p:cNvPr id="104904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04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04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62</a:t>
            </a:fld>
            <a:r>
              <a:rPr altLang="zh-CN" sz="1400" lang="en-US">
                <a:solidFill>
                  <a:schemeClr val="accent2"/>
                </a:solidFill>
              </a:rPr>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1">
  <p:cSld>
    <p:spTree>
      <p:nvGrpSpPr>
        <p:cNvPr id="303" name=""/>
        <p:cNvGrpSpPr/>
        <p:nvPr/>
      </p:nvGrpSpPr>
      <p:grpSpPr>
        <a:xfrm rot="0">
          <a:off x="0" y="0"/>
          <a:ext cx="0" cy="0"/>
          <a:chOff x="0" y="0"/>
          <a:chExt cx="0" cy="0"/>
        </a:xfrm>
      </p:grpSpPr>
      <p:sp>
        <p:nvSpPr>
          <p:cNvPr id="1049045" name="标题 274433"/>
          <p:cNvSpPr/>
          <p:nvPr>
            <p:ph type="title" sz="full" idx="0"/>
          </p:nvPr>
        </p:nvSpPr>
        <p:spPr>
          <a:xfrm rot="0">
            <a:off x="1042987" y="36830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b="1" sz="3600" lang="en-US">
                <a:latin typeface="Times New Roman" pitchFamily="18" charset="0"/>
              </a:rPr>
              <a:t>3.1 </a:t>
            </a:r>
            <a:r>
              <a:rPr altLang="en-US" b="1" sz="3600" lang="zh-CN">
                <a:latin typeface="Times New Roman" pitchFamily="18" charset="0"/>
                <a:ea typeface="华文楷体" pitchFamily="2" charset="-122"/>
              </a:rPr>
              <a:t>二维曲线绘图的基本操作</a:t>
            </a:r>
          </a:p>
        </p:txBody>
      </p:sp>
      <p:sp>
        <p:nvSpPr>
          <p:cNvPr id="1049046" name="文本占位符 274434"/>
          <p:cNvSpPr/>
          <p:nvPr>
            <p:ph type="body" sz="full" idx="1"/>
          </p:nvPr>
        </p:nvSpPr>
        <p:spPr>
          <a:xfrm rot="0">
            <a:off x="457200" y="1412875"/>
            <a:ext cx="8229600" cy="4895850"/>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just" eaLnBrk="1" hangingPunct="1" latinLnBrk="1" lvl="0"/>
            <a:r>
              <a:rPr altLang="zh-CN" b="1" sz="1600" lang="en-US">
                <a:latin typeface="Times New Roman" pitchFamily="18" charset="0"/>
                <a:ea typeface="华文楷体" pitchFamily="2" charset="-122"/>
              </a:rPr>
              <a:t>plot</a:t>
            </a:r>
            <a:r>
              <a:rPr altLang="en-US" b="1" sz="1600" lang="zh-CN">
                <a:latin typeface="Times New Roman" pitchFamily="18" charset="0"/>
                <a:ea typeface="华文楷体" pitchFamily="2" charset="-122"/>
              </a:rPr>
              <a:t>指令的基本调用格式 </a:t>
            </a:r>
          </a:p>
          <a:p>
            <a:pPr eaLnBrk="1" hangingPunct="1" latinLnBrk="1" lvl="0">
              <a:buNone/>
            </a:pPr>
            <a:r>
              <a:rPr altLang="zh-CN" b="1" sz="1600" lang="en-US">
                <a:latin typeface="Times New Roman" pitchFamily="18" charset="0"/>
                <a:ea typeface="华文楷体" pitchFamily="2" charset="-122"/>
              </a:rPr>
              <a:t>（1</a:t>
            </a:r>
            <a:r>
              <a:rPr altLang="en-US" b="1" sz="1600" lang="zh-CN">
                <a:latin typeface="Times New Roman" pitchFamily="18" charset="0"/>
                <a:ea typeface="华文楷体" pitchFamily="2" charset="-122"/>
              </a:rPr>
              <a:t>）</a:t>
            </a:r>
            <a:r>
              <a:rPr altLang="zh-CN" b="1" sz="1600" lang="en-US">
                <a:latin typeface="Times New Roman" pitchFamily="18" charset="0"/>
                <a:ea typeface="华文楷体" pitchFamily="2" charset="-122"/>
              </a:rPr>
              <a:t>plot(x) </a:t>
            </a:r>
          </a:p>
          <a:p>
            <a:pPr eaLnBrk="1" hangingPunct="1" latinLnBrk="1" lvl="1"/>
            <a:r>
              <a:rPr altLang="en-US" b="1" sz="1600" lang="zh-CN">
                <a:solidFill>
                  <a:schemeClr val="hlink"/>
                </a:solidFill>
                <a:latin typeface="Times New Roman" pitchFamily="18" charset="0"/>
                <a:ea typeface="华文楷体" pitchFamily="2" charset="-122"/>
              </a:rPr>
              <a:t>x为向量时，以该元素的下标为横坐标、元素值为纵坐标绘出曲线</a:t>
            </a:r>
          </a:p>
          <a:p>
            <a:pPr eaLnBrk="1" hangingPunct="1" latinLnBrk="1" lvl="1"/>
            <a:r>
              <a:rPr altLang="zh-CN" b="1" sz="1600" lang="en-US">
                <a:latin typeface="Times New Roman" pitchFamily="18" charset="0"/>
                <a:ea typeface="华文楷体" pitchFamily="2" charset="-122"/>
              </a:rPr>
              <a:t>x</a:t>
            </a:r>
            <a:r>
              <a:rPr altLang="en-US" b="1" sz="1600" lang="zh-CN">
                <a:latin typeface="Times New Roman" pitchFamily="18" charset="0"/>
                <a:ea typeface="华文楷体" pitchFamily="2" charset="-122"/>
              </a:rPr>
              <a:t>为实数二维数组时，则按列绘制每列元素值相对其下标的曲线，曲线数等于</a:t>
            </a:r>
            <a:r>
              <a:rPr altLang="zh-CN" b="1" sz="1600" lang="en-US">
                <a:latin typeface="Times New Roman" pitchFamily="18" charset="0"/>
                <a:ea typeface="华文楷体" pitchFamily="2" charset="-122"/>
              </a:rPr>
              <a:t>x</a:t>
            </a:r>
            <a:r>
              <a:rPr altLang="en-US" b="1" sz="1600" lang="zh-CN">
                <a:latin typeface="Times New Roman" pitchFamily="18" charset="0"/>
                <a:ea typeface="华文楷体" pitchFamily="2" charset="-122"/>
              </a:rPr>
              <a:t>数组的列数。</a:t>
            </a:r>
          </a:p>
          <a:p>
            <a:pPr eaLnBrk="1" hangingPunct="1" latinLnBrk="1" lvl="1"/>
            <a:r>
              <a:rPr altLang="zh-CN" b="1" sz="1600" lang="en-US">
                <a:latin typeface="Times New Roman" pitchFamily="18" charset="0"/>
                <a:ea typeface="华文楷体" pitchFamily="2" charset="-122"/>
              </a:rPr>
              <a:t>x</a:t>
            </a:r>
            <a:r>
              <a:rPr altLang="en-US" b="1" sz="1600" lang="zh-CN">
                <a:latin typeface="Times New Roman" pitchFamily="18" charset="0"/>
                <a:ea typeface="华文楷体" pitchFamily="2" charset="-122"/>
              </a:rPr>
              <a:t>为复数二维数组时，则按列分别以数组的实部和虚部为横、纵坐标绘制多条曲线</a:t>
            </a:r>
          </a:p>
          <a:p>
            <a:pPr eaLnBrk="1" hangingPunct="1" latinLnBrk="1" lvl="0">
              <a:buNone/>
            </a:pPr>
            <a:r>
              <a:rPr altLang="zh-CN" b="1" sz="1600" lang="en-US">
                <a:latin typeface="Times New Roman" pitchFamily="18" charset="0"/>
                <a:ea typeface="华文楷体" pitchFamily="2" charset="-122"/>
              </a:rPr>
              <a:t>（2</a:t>
            </a:r>
            <a:r>
              <a:rPr altLang="en-US" b="1" sz="1600" lang="zh-CN">
                <a:latin typeface="Times New Roman" pitchFamily="18" charset="0"/>
                <a:ea typeface="华文楷体" pitchFamily="2" charset="-122"/>
              </a:rPr>
              <a:t>）</a:t>
            </a:r>
            <a:r>
              <a:rPr altLang="zh-CN" b="1" sz="1600" lang="en-US">
                <a:latin typeface="Times New Roman" pitchFamily="18" charset="0"/>
                <a:ea typeface="华文楷体" pitchFamily="2" charset="-122"/>
              </a:rPr>
              <a:t>plot(x, y)</a:t>
            </a:r>
          </a:p>
          <a:p>
            <a:pPr eaLnBrk="1" hangingPunct="1" latinLnBrk="1" lvl="1"/>
            <a:r>
              <a:rPr altLang="en-US" b="1" sz="1600" lang="zh-CN">
                <a:solidFill>
                  <a:schemeClr val="hlink"/>
                </a:solidFill>
                <a:latin typeface="Times New Roman" pitchFamily="18" charset="0"/>
                <a:ea typeface="华文楷体" pitchFamily="2" charset="-122"/>
              </a:rPr>
              <a:t>x、</a:t>
            </a:r>
            <a:r>
              <a:rPr altLang="zh-CN" b="1" sz="1600" lang="en-US">
                <a:solidFill>
                  <a:schemeClr val="hlink"/>
                </a:solidFill>
                <a:latin typeface="Times New Roman" pitchFamily="18" charset="0"/>
                <a:ea typeface="华文楷体" pitchFamily="2" charset="-122"/>
              </a:rPr>
              <a:t>y</a:t>
            </a:r>
            <a:r>
              <a:rPr altLang="en-US" b="1" sz="1600" lang="zh-CN">
                <a:solidFill>
                  <a:schemeClr val="hlink"/>
                </a:solidFill>
                <a:latin typeface="Times New Roman" pitchFamily="18" charset="0"/>
                <a:ea typeface="华文楷体" pitchFamily="2" charset="-122"/>
              </a:rPr>
              <a:t>为同维数组时，绘制以</a:t>
            </a:r>
            <a:r>
              <a:rPr altLang="zh-CN" b="1" sz="1600" lang="en-US">
                <a:solidFill>
                  <a:schemeClr val="hlink"/>
                </a:solidFill>
                <a:latin typeface="Times New Roman" pitchFamily="18" charset="0"/>
                <a:ea typeface="华文楷体" pitchFamily="2" charset="-122"/>
              </a:rPr>
              <a:t>x</a:t>
            </a:r>
            <a:r>
              <a:rPr altLang="en-US" b="1" sz="1600" lang="zh-CN">
                <a:solidFill>
                  <a:schemeClr val="hlink"/>
                </a:solidFill>
                <a:latin typeface="Times New Roman" pitchFamily="18" charset="0"/>
                <a:ea typeface="华文楷体" pitchFamily="2" charset="-122"/>
              </a:rPr>
              <a:t>、</a:t>
            </a:r>
            <a:r>
              <a:rPr altLang="zh-CN" b="1" sz="1600" lang="en-US">
                <a:solidFill>
                  <a:schemeClr val="hlink"/>
                </a:solidFill>
                <a:latin typeface="Times New Roman" pitchFamily="18" charset="0"/>
                <a:ea typeface="华文楷体" pitchFamily="2" charset="-122"/>
              </a:rPr>
              <a:t>y</a:t>
            </a:r>
            <a:r>
              <a:rPr altLang="en-US" b="1" sz="1600" lang="zh-CN">
                <a:solidFill>
                  <a:schemeClr val="hlink"/>
                </a:solidFill>
                <a:latin typeface="Times New Roman" pitchFamily="18" charset="0"/>
                <a:ea typeface="华文楷体" pitchFamily="2" charset="-122"/>
              </a:rPr>
              <a:t>元素为横纵坐标的曲线</a:t>
            </a:r>
          </a:p>
          <a:p>
            <a:pPr eaLnBrk="1" hangingPunct="1" latinLnBrk="1" lvl="1"/>
            <a:r>
              <a:rPr altLang="zh-CN" b="1" sz="1600" lang="en-US">
                <a:latin typeface="Times New Roman" pitchFamily="18" charset="0"/>
                <a:ea typeface="华文楷体" pitchFamily="2" charset="-122"/>
              </a:rPr>
              <a:t>x</a:t>
            </a:r>
            <a:r>
              <a:rPr altLang="en-US" b="1" sz="1600" lang="zh-CN">
                <a:latin typeface="Times New Roman" pitchFamily="18" charset="0"/>
                <a:ea typeface="华文楷体" pitchFamily="2" charset="-122"/>
              </a:rPr>
              <a:t>为向量，</a:t>
            </a:r>
            <a:r>
              <a:rPr altLang="zh-CN" b="1" sz="1600" lang="en-US">
                <a:latin typeface="Times New Roman" pitchFamily="18" charset="0"/>
                <a:ea typeface="华文楷体" pitchFamily="2" charset="-122"/>
              </a:rPr>
              <a:t>y</a:t>
            </a:r>
            <a:r>
              <a:rPr altLang="en-US" b="1" sz="1600" lang="zh-CN">
                <a:latin typeface="Times New Roman" pitchFamily="18" charset="0"/>
                <a:ea typeface="华文楷体" pitchFamily="2" charset="-122"/>
              </a:rPr>
              <a:t>为二维数组、且其列数或行数等于</a:t>
            </a:r>
            <a:r>
              <a:rPr altLang="zh-CN" b="1" sz="1600" lang="en-US">
                <a:latin typeface="Times New Roman" pitchFamily="18" charset="0"/>
                <a:ea typeface="华文楷体" pitchFamily="2" charset="-122"/>
              </a:rPr>
              <a:t>x</a:t>
            </a:r>
            <a:r>
              <a:rPr altLang="en-US" b="1" sz="1600" lang="zh-CN">
                <a:latin typeface="Times New Roman" pitchFamily="18" charset="0"/>
                <a:ea typeface="华文楷体" pitchFamily="2" charset="-122"/>
              </a:rPr>
              <a:t>的元素数时，绘制多条不同颜色的曲线</a:t>
            </a:r>
          </a:p>
          <a:p>
            <a:pPr eaLnBrk="1" hangingPunct="1" latinLnBrk="1" lvl="1"/>
            <a:r>
              <a:rPr altLang="zh-CN" b="1" sz="1600" lang="en-US">
                <a:latin typeface="Times New Roman" pitchFamily="18" charset="0"/>
                <a:ea typeface="华文楷体" pitchFamily="2" charset="-122"/>
              </a:rPr>
              <a:t>x</a:t>
            </a:r>
            <a:r>
              <a:rPr altLang="en-US" b="1" sz="1600" lang="zh-CN">
                <a:latin typeface="Times New Roman" pitchFamily="18" charset="0"/>
                <a:ea typeface="华文楷体" pitchFamily="2" charset="-122"/>
              </a:rPr>
              <a:t>为二维数组，</a:t>
            </a:r>
            <a:r>
              <a:rPr altLang="zh-CN" b="1" sz="1600" lang="en-US">
                <a:latin typeface="Times New Roman" pitchFamily="18" charset="0"/>
                <a:ea typeface="华文楷体" pitchFamily="2" charset="-122"/>
              </a:rPr>
              <a:t>y</a:t>
            </a:r>
            <a:r>
              <a:rPr altLang="en-US" b="1" sz="1600" lang="zh-CN">
                <a:latin typeface="Times New Roman" pitchFamily="18" charset="0"/>
                <a:ea typeface="华文楷体" pitchFamily="2" charset="-122"/>
              </a:rPr>
              <a:t>为向量时，情况与上相同，只是</a:t>
            </a:r>
            <a:r>
              <a:rPr altLang="zh-CN" b="1" sz="1600" lang="en-US">
                <a:latin typeface="Times New Roman" pitchFamily="18" charset="0"/>
                <a:ea typeface="华文楷体" pitchFamily="2" charset="-122"/>
              </a:rPr>
              <a:t>y</a:t>
            </a:r>
            <a:r>
              <a:rPr altLang="en-US" b="1" sz="1600" lang="zh-CN">
                <a:latin typeface="Times New Roman" pitchFamily="18" charset="0"/>
                <a:ea typeface="华文楷体" pitchFamily="2" charset="-122"/>
              </a:rPr>
              <a:t>仍为纵坐标。</a:t>
            </a:r>
          </a:p>
          <a:p>
            <a:pPr eaLnBrk="1" hangingPunct="1" latinLnBrk="1" lvl="0">
              <a:buNone/>
            </a:pPr>
            <a:r>
              <a:rPr altLang="zh-CN" b="1" sz="1600" lang="fr-FR">
                <a:latin typeface="Times New Roman" pitchFamily="18" charset="0"/>
                <a:ea typeface="华文楷体" pitchFamily="2" charset="-122"/>
              </a:rPr>
              <a:t>（3</a:t>
            </a:r>
            <a:r>
              <a:rPr altLang="fr-FR" b="1" sz="1600" lang="zh-CN">
                <a:latin typeface="Times New Roman" pitchFamily="18" charset="0"/>
                <a:ea typeface="华文楷体" pitchFamily="2" charset="-122"/>
              </a:rPr>
              <a:t>）</a:t>
            </a:r>
            <a:r>
              <a:rPr altLang="zh-CN" b="1" sz="1600" lang="fr-FR">
                <a:latin typeface="Times New Roman" pitchFamily="18" charset="0"/>
                <a:ea typeface="华文楷体" pitchFamily="2" charset="-122"/>
              </a:rPr>
              <a:t>plot(x1, y1, x2, y2, …)</a:t>
            </a:r>
          </a:p>
          <a:p>
            <a:pPr eaLnBrk="1" hangingPunct="1" latinLnBrk="1" lvl="1"/>
            <a:r>
              <a:rPr altLang="fr-FR" b="1" sz="1600" lang="zh-CN">
                <a:solidFill>
                  <a:schemeClr val="hlink"/>
                </a:solidFill>
                <a:latin typeface="Times New Roman" pitchFamily="18" charset="0"/>
                <a:ea typeface="华文楷体" pitchFamily="2" charset="-122"/>
              </a:rPr>
              <a:t>绘制以</a:t>
            </a:r>
            <a:r>
              <a:rPr altLang="zh-CN" b="1" sz="1600" lang="fr-FR">
                <a:solidFill>
                  <a:schemeClr val="hlink"/>
                </a:solidFill>
                <a:latin typeface="Times New Roman" pitchFamily="18" charset="0"/>
                <a:ea typeface="华文楷体" pitchFamily="2" charset="-122"/>
              </a:rPr>
              <a:t>x1</a:t>
            </a:r>
            <a:r>
              <a:rPr altLang="fr-FR" b="1" sz="1600" lang="zh-CN">
                <a:solidFill>
                  <a:schemeClr val="hlink"/>
                </a:solidFill>
                <a:latin typeface="Times New Roman" pitchFamily="18" charset="0"/>
                <a:ea typeface="华文楷体" pitchFamily="2" charset="-122"/>
              </a:rPr>
              <a:t>为横坐标、</a:t>
            </a:r>
            <a:r>
              <a:rPr altLang="zh-CN" b="1" sz="1600" lang="fr-FR">
                <a:solidFill>
                  <a:schemeClr val="hlink"/>
                </a:solidFill>
                <a:latin typeface="Times New Roman" pitchFamily="18" charset="0"/>
                <a:ea typeface="华文楷体" pitchFamily="2" charset="-122"/>
              </a:rPr>
              <a:t>y1</a:t>
            </a:r>
            <a:r>
              <a:rPr altLang="fr-FR" b="1" sz="1600" lang="zh-CN">
                <a:solidFill>
                  <a:schemeClr val="hlink"/>
                </a:solidFill>
                <a:latin typeface="Times New Roman" pitchFamily="18" charset="0"/>
                <a:ea typeface="华文楷体" pitchFamily="2" charset="-122"/>
              </a:rPr>
              <a:t>为纵坐标的曲线</a:t>
            </a:r>
            <a:r>
              <a:rPr altLang="zh-CN" b="1" sz="1600" lang="fr-FR">
                <a:solidFill>
                  <a:schemeClr val="hlink"/>
                </a:solidFill>
                <a:latin typeface="Times New Roman" pitchFamily="18" charset="0"/>
                <a:ea typeface="华文楷体" pitchFamily="2" charset="-122"/>
              </a:rPr>
              <a:t>1</a:t>
            </a:r>
            <a:r>
              <a:rPr altLang="fr-FR" b="1" sz="1600" lang="zh-CN">
                <a:solidFill>
                  <a:schemeClr val="hlink"/>
                </a:solidFill>
                <a:latin typeface="Times New Roman" pitchFamily="18" charset="0"/>
                <a:ea typeface="华文楷体" pitchFamily="2" charset="-122"/>
              </a:rPr>
              <a:t>，以</a:t>
            </a:r>
            <a:r>
              <a:rPr altLang="zh-CN" b="1" sz="1600" lang="fr-FR">
                <a:solidFill>
                  <a:schemeClr val="hlink"/>
                </a:solidFill>
                <a:latin typeface="Times New Roman" pitchFamily="18" charset="0"/>
                <a:ea typeface="华文楷体" pitchFamily="2" charset="-122"/>
              </a:rPr>
              <a:t>x2</a:t>
            </a:r>
            <a:r>
              <a:rPr altLang="fr-FR" b="1" sz="1600" lang="zh-CN">
                <a:solidFill>
                  <a:schemeClr val="hlink"/>
                </a:solidFill>
                <a:latin typeface="Times New Roman" pitchFamily="18" charset="0"/>
                <a:ea typeface="华文楷体" pitchFamily="2" charset="-122"/>
              </a:rPr>
              <a:t>为横坐标、</a:t>
            </a:r>
            <a:r>
              <a:rPr altLang="zh-CN" b="1" sz="1600" lang="fr-FR">
                <a:solidFill>
                  <a:schemeClr val="hlink"/>
                </a:solidFill>
                <a:latin typeface="Times New Roman" pitchFamily="18" charset="0"/>
                <a:ea typeface="华文楷体" pitchFamily="2" charset="-122"/>
              </a:rPr>
              <a:t>y2</a:t>
            </a:r>
            <a:r>
              <a:rPr altLang="fr-FR" b="1" sz="1600" lang="zh-CN">
                <a:solidFill>
                  <a:schemeClr val="hlink"/>
                </a:solidFill>
                <a:latin typeface="Times New Roman" pitchFamily="18" charset="0"/>
                <a:ea typeface="华文楷体" pitchFamily="2" charset="-122"/>
              </a:rPr>
              <a:t>为纵坐标的曲线</a:t>
            </a:r>
            <a:r>
              <a:rPr altLang="zh-CN" b="1" sz="1600" lang="fr-FR">
                <a:solidFill>
                  <a:schemeClr val="hlink"/>
                </a:solidFill>
                <a:latin typeface="Times New Roman" pitchFamily="18" charset="0"/>
                <a:ea typeface="华文楷体" pitchFamily="2" charset="-122"/>
              </a:rPr>
              <a:t>2</a:t>
            </a:r>
            <a:r>
              <a:rPr altLang="fr-FR" b="1" sz="1600" lang="zh-CN">
                <a:solidFill>
                  <a:schemeClr val="hlink"/>
                </a:solidFill>
                <a:latin typeface="Times New Roman" pitchFamily="18" charset="0"/>
                <a:ea typeface="华文楷体" pitchFamily="2" charset="-122"/>
              </a:rPr>
              <a:t>，等等。</a:t>
            </a:r>
          </a:p>
          <a:p>
            <a:pPr eaLnBrk="1" hangingPunct="1" latinLnBrk="1" lvl="1"/>
            <a:r>
              <a:rPr altLang="en-US" b="1" sz="1600" lang="zh-CN">
                <a:solidFill>
                  <a:schemeClr val="hlink"/>
                </a:solidFill>
                <a:latin typeface="Times New Roman" pitchFamily="18" charset="0"/>
                <a:ea typeface="华文楷体" pitchFamily="2" charset="-122"/>
              </a:rPr>
              <a:t>其中</a:t>
            </a:r>
            <a:r>
              <a:rPr altLang="zh-CN" b="1" sz="1600" lang="en-US">
                <a:solidFill>
                  <a:schemeClr val="hlink"/>
                </a:solidFill>
                <a:latin typeface="Times New Roman" pitchFamily="18" charset="0"/>
                <a:ea typeface="华文楷体" pitchFamily="2" charset="-122"/>
              </a:rPr>
              <a:t>x</a:t>
            </a:r>
            <a:r>
              <a:rPr altLang="en-US" b="1" sz="1600" lang="zh-CN">
                <a:solidFill>
                  <a:schemeClr val="hlink"/>
                </a:solidFill>
                <a:latin typeface="Times New Roman" pitchFamily="18" charset="0"/>
                <a:ea typeface="华文楷体" pitchFamily="2" charset="-122"/>
              </a:rPr>
              <a:t>为横坐标，</a:t>
            </a:r>
            <a:r>
              <a:rPr altLang="zh-CN" b="1" sz="1600" lang="en-US">
                <a:solidFill>
                  <a:schemeClr val="hlink"/>
                </a:solidFill>
                <a:latin typeface="Times New Roman" pitchFamily="18" charset="0"/>
                <a:ea typeface="华文楷体" pitchFamily="2" charset="-122"/>
              </a:rPr>
              <a:t>y</a:t>
            </a:r>
            <a:r>
              <a:rPr altLang="en-US" b="1" sz="1600" lang="zh-CN">
                <a:solidFill>
                  <a:schemeClr val="hlink"/>
                </a:solidFill>
                <a:latin typeface="Times New Roman" pitchFamily="18" charset="0"/>
                <a:ea typeface="华文楷体" pitchFamily="2" charset="-122"/>
              </a:rPr>
              <a:t>为纵坐标，绘制</a:t>
            </a:r>
            <a:r>
              <a:rPr altLang="zh-CN" b="1" sz="1600" lang="en-US">
                <a:solidFill>
                  <a:schemeClr val="hlink"/>
                </a:solidFill>
                <a:latin typeface="Times New Roman" pitchFamily="18" charset="0"/>
                <a:ea typeface="华文楷体" pitchFamily="2" charset="-122"/>
              </a:rPr>
              <a:t>y=f(x)</a:t>
            </a:r>
            <a:r>
              <a:rPr altLang="en-US" b="1" sz="1600" lang="zh-CN">
                <a:solidFill>
                  <a:schemeClr val="hlink"/>
                </a:solidFill>
                <a:latin typeface="Times New Roman" pitchFamily="18" charset="0"/>
                <a:ea typeface="华文楷体" pitchFamily="2" charset="-122"/>
              </a:rPr>
              <a:t>函数曲线。</a:t>
            </a:r>
            <a:r>
              <a:rPr altLang="en-US" b="1" sz="1600" lang="zh-CN">
                <a:latin typeface="Times New Roman" pitchFamily="18" charset="0"/>
                <a:ea typeface="华文楷体" pitchFamily="2" charset="-122"/>
              </a:rPr>
              <a:t> </a:t>
            </a:r>
          </a:p>
        </p:txBody>
      </p:sp>
      <p:sp>
        <p:nvSpPr>
          <p:cNvPr id="104904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04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04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63</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2" presetSubtype="1">
                                  <p:stCondLst>
                                    <p:cond delay="0"/>
                                  </p:stCondLst>
                                  <p:childTnLst>
                                    <p:set>
                                      <p:cBhvr>
                                        <p:cTn dur="1" fill="hold" id="6">
                                          <p:stCondLst>
                                            <p:cond delay="0"/>
                                          </p:stCondLst>
                                        </p:cTn>
                                        <p:tgtEl>
                                          <p:spTgt spid="1049046">
                                            <p:txEl>
                                              <p:charRg st="15" end="27"/>
                                            </p:txEl>
                                          </p:spTgt>
                                        </p:tgtEl>
                                        <p:attrNameLst>
                                          <p:attrName>style.visibility</p:attrName>
                                        </p:attrNameLst>
                                      </p:cBhvr>
                                      <p:to>
                                        <p:strVal val="visible"/>
                                      </p:to>
                                    </p:set>
                                    <p:animEffect transition="in" filter="wipe(up)">
                                      <p:cBhvr>
                                        <p:cTn dur="500" id="7"/>
                                        <p:tgtEl>
                                          <p:spTgt spid="1049046">
                                            <p:txEl>
                                              <p:charRg st="15" end="27"/>
                                            </p:txEl>
                                          </p:spTgt>
                                        </p:tgtEl>
                                      </p:cBhvr>
                                    </p:animEffect>
                                  </p:childTnLst>
                                </p:cTn>
                              </p:par>
                              <p:par>
                                <p:cTn fill="hold" id="8" nodeType="withEffect" presetClass="entr" presetID="22" presetSubtype="1">
                                  <p:stCondLst>
                                    <p:cond delay="0"/>
                                  </p:stCondLst>
                                  <p:childTnLst>
                                    <p:set>
                                      <p:cBhvr>
                                        <p:cTn dur="1" fill="hold" id="9">
                                          <p:stCondLst>
                                            <p:cond delay="0"/>
                                          </p:stCondLst>
                                        </p:cTn>
                                        <p:tgtEl>
                                          <p:spTgt spid="1049046">
                                            <p:txEl>
                                              <p:charRg st="27" end="57"/>
                                            </p:txEl>
                                          </p:spTgt>
                                        </p:tgtEl>
                                        <p:attrNameLst>
                                          <p:attrName>style.visibility</p:attrName>
                                        </p:attrNameLst>
                                      </p:cBhvr>
                                      <p:to>
                                        <p:strVal val="visible"/>
                                      </p:to>
                                    </p:set>
                                    <p:animEffect transition="in" filter="wipe(up)">
                                      <p:cBhvr>
                                        <p:cTn dur="500" id="10"/>
                                        <p:tgtEl>
                                          <p:spTgt spid="1049046">
                                            <p:txEl>
                                              <p:charRg st="27" end="57"/>
                                            </p:txEl>
                                          </p:spTgt>
                                        </p:tgtEl>
                                      </p:cBhvr>
                                    </p:animEffect>
                                  </p:childTnLst>
                                </p:cTn>
                              </p:par>
                              <p:par>
                                <p:cTn fill="hold" id="11" nodeType="withEffect" presetClass="entr" presetID="22" presetSubtype="1">
                                  <p:stCondLst>
                                    <p:cond delay="0"/>
                                  </p:stCondLst>
                                  <p:childTnLst>
                                    <p:set>
                                      <p:cBhvr>
                                        <p:cTn dur="1" fill="hold" id="12">
                                          <p:stCondLst>
                                            <p:cond delay="0"/>
                                          </p:stCondLst>
                                        </p:cTn>
                                        <p:tgtEl>
                                          <p:spTgt spid="1049046">
                                            <p:txEl>
                                              <p:charRg st="57" end="99"/>
                                            </p:txEl>
                                          </p:spTgt>
                                        </p:tgtEl>
                                        <p:attrNameLst>
                                          <p:attrName>style.visibility</p:attrName>
                                        </p:attrNameLst>
                                      </p:cBhvr>
                                      <p:to>
                                        <p:strVal val="visible"/>
                                      </p:to>
                                    </p:set>
                                    <p:animEffect transition="in" filter="wipe(up)">
                                      <p:cBhvr>
                                        <p:cTn dur="500" id="13"/>
                                        <p:tgtEl>
                                          <p:spTgt spid="1049046">
                                            <p:txEl>
                                              <p:charRg st="57" end="99"/>
                                            </p:txEl>
                                          </p:spTgt>
                                        </p:tgtEl>
                                      </p:cBhvr>
                                    </p:animEffect>
                                  </p:childTnLst>
                                </p:cTn>
                              </p:par>
                              <p:par>
                                <p:cTn fill="hold" id="14" nodeType="withEffect" presetClass="entr" presetID="22" presetSubtype="1">
                                  <p:stCondLst>
                                    <p:cond delay="0"/>
                                  </p:stCondLst>
                                  <p:childTnLst>
                                    <p:set>
                                      <p:cBhvr>
                                        <p:cTn dur="1" fill="hold" id="15">
                                          <p:stCondLst>
                                            <p:cond delay="0"/>
                                          </p:stCondLst>
                                        </p:cTn>
                                        <p:tgtEl>
                                          <p:spTgt spid="1049046">
                                            <p:txEl>
                                              <p:charRg st="99" end="136"/>
                                            </p:txEl>
                                          </p:spTgt>
                                        </p:tgtEl>
                                        <p:attrNameLst>
                                          <p:attrName>style.visibility</p:attrName>
                                        </p:attrNameLst>
                                      </p:cBhvr>
                                      <p:to>
                                        <p:strVal val="visible"/>
                                      </p:to>
                                    </p:set>
                                    <p:animEffect transition="in" filter="wipe(up)">
                                      <p:cBhvr>
                                        <p:cTn dur="500" id="16"/>
                                        <p:tgtEl>
                                          <p:spTgt spid="1049046">
                                            <p:txEl>
                                              <p:charRg st="99" end="136"/>
                                            </p:txEl>
                                          </p:spTgt>
                                        </p:tgtEl>
                                      </p:cBhvr>
                                    </p:animEffect>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22" presetSubtype="1">
                                  <p:stCondLst>
                                    <p:cond delay="0"/>
                                  </p:stCondLst>
                                  <p:childTnLst>
                                    <p:set>
                                      <p:cBhvr>
                                        <p:cTn dur="1" fill="hold" id="20">
                                          <p:stCondLst>
                                            <p:cond delay="0"/>
                                          </p:stCondLst>
                                        </p:cTn>
                                        <p:tgtEl>
                                          <p:spTgt spid="1049046">
                                            <p:txEl>
                                              <p:charRg st="136" end="150"/>
                                            </p:txEl>
                                          </p:spTgt>
                                        </p:tgtEl>
                                        <p:attrNameLst>
                                          <p:attrName>style.visibility</p:attrName>
                                        </p:attrNameLst>
                                      </p:cBhvr>
                                      <p:to>
                                        <p:strVal val="visible"/>
                                      </p:to>
                                    </p:set>
                                    <p:animEffect transition="in" filter="wipe(up)">
                                      <p:cBhvr>
                                        <p:cTn dur="500" id="21"/>
                                        <p:tgtEl>
                                          <p:spTgt spid="1049046">
                                            <p:txEl>
                                              <p:charRg st="136" end="150"/>
                                            </p:txEl>
                                          </p:spTgt>
                                        </p:tgtEl>
                                      </p:cBhvr>
                                    </p:animEffect>
                                  </p:childTnLst>
                                </p:cTn>
                              </p:par>
                              <p:par>
                                <p:cTn fill="hold" id="22" nodeType="withEffect" presetClass="entr" presetID="22" presetSubtype="1">
                                  <p:stCondLst>
                                    <p:cond delay="0"/>
                                  </p:stCondLst>
                                  <p:childTnLst>
                                    <p:set>
                                      <p:cBhvr>
                                        <p:cTn dur="1" fill="hold" id="23">
                                          <p:stCondLst>
                                            <p:cond delay="0"/>
                                          </p:stCondLst>
                                        </p:cTn>
                                        <p:tgtEl>
                                          <p:spTgt spid="1049046">
                                            <p:txEl>
                                              <p:charRg st="150" end="177"/>
                                            </p:txEl>
                                          </p:spTgt>
                                        </p:tgtEl>
                                        <p:attrNameLst>
                                          <p:attrName>style.visibility</p:attrName>
                                        </p:attrNameLst>
                                      </p:cBhvr>
                                      <p:to>
                                        <p:strVal val="visible"/>
                                      </p:to>
                                    </p:set>
                                    <p:animEffect transition="in" filter="wipe(up)">
                                      <p:cBhvr>
                                        <p:cTn dur="500" id="24"/>
                                        <p:tgtEl>
                                          <p:spTgt spid="1049046">
                                            <p:txEl>
                                              <p:charRg st="150" end="177"/>
                                            </p:txEl>
                                          </p:spTgt>
                                        </p:tgtEl>
                                      </p:cBhvr>
                                    </p:animEffect>
                                  </p:childTnLst>
                                </p:cTn>
                              </p:par>
                              <p:par>
                                <p:cTn fill="hold" id="25" nodeType="withEffect" presetClass="entr" presetID="22" presetSubtype="1">
                                  <p:stCondLst>
                                    <p:cond delay="0"/>
                                  </p:stCondLst>
                                  <p:childTnLst>
                                    <p:set>
                                      <p:cBhvr>
                                        <p:cTn dur="1" fill="hold" id="26">
                                          <p:stCondLst>
                                            <p:cond delay="0"/>
                                          </p:stCondLst>
                                        </p:cTn>
                                        <p:tgtEl>
                                          <p:spTgt spid="1049046">
                                            <p:txEl>
                                              <p:charRg st="177" end="217"/>
                                            </p:txEl>
                                          </p:spTgt>
                                        </p:tgtEl>
                                        <p:attrNameLst>
                                          <p:attrName>style.visibility</p:attrName>
                                        </p:attrNameLst>
                                      </p:cBhvr>
                                      <p:to>
                                        <p:strVal val="visible"/>
                                      </p:to>
                                    </p:set>
                                    <p:animEffect transition="in" filter="wipe(up)">
                                      <p:cBhvr>
                                        <p:cTn dur="500" id="27"/>
                                        <p:tgtEl>
                                          <p:spTgt spid="1049046">
                                            <p:txEl>
                                              <p:charRg st="177" end="217"/>
                                            </p:txEl>
                                          </p:spTgt>
                                        </p:tgtEl>
                                      </p:cBhvr>
                                    </p:animEffect>
                                  </p:childTnLst>
                                </p:cTn>
                              </p:par>
                              <p:par>
                                <p:cTn fill="hold" id="28" nodeType="withEffect" presetClass="entr" presetID="22" presetSubtype="1">
                                  <p:stCondLst>
                                    <p:cond delay="0"/>
                                  </p:stCondLst>
                                  <p:childTnLst>
                                    <p:set>
                                      <p:cBhvr>
                                        <p:cTn dur="1" fill="hold" id="29">
                                          <p:stCondLst>
                                            <p:cond delay="0"/>
                                          </p:stCondLst>
                                        </p:cTn>
                                        <p:tgtEl>
                                          <p:spTgt spid="1049046">
                                            <p:txEl>
                                              <p:charRg st="217" end="247"/>
                                            </p:txEl>
                                          </p:spTgt>
                                        </p:tgtEl>
                                        <p:attrNameLst>
                                          <p:attrName>style.visibility</p:attrName>
                                        </p:attrNameLst>
                                      </p:cBhvr>
                                      <p:to>
                                        <p:strVal val="visible"/>
                                      </p:to>
                                    </p:set>
                                    <p:animEffect transition="in" filter="wipe(up)">
                                      <p:cBhvr>
                                        <p:cTn dur="500" id="30"/>
                                        <p:tgtEl>
                                          <p:spTgt spid="1049046">
                                            <p:txEl>
                                              <p:charRg st="217" end="247"/>
                                            </p:txEl>
                                          </p:spTgt>
                                        </p:tgtEl>
                                      </p:cBhvr>
                                    </p:animEffect>
                                  </p:childTnLst>
                                </p:cTn>
                              </p:par>
                            </p:childTnLst>
                          </p:cTn>
                        </p:par>
                      </p:childTnLst>
                    </p:cTn>
                  </p:par>
                  <p:par>
                    <p:cTn fill="hold" id="31" nodeType="clickPar">
                      <p:stCondLst>
                        <p:cond delay="indefinite"/>
                      </p:stCondLst>
                      <p:childTnLst>
                        <p:par>
                          <p:cTn fill="hold" id="32" nodeType="withGroup">
                            <p:stCondLst>
                              <p:cond delay="0"/>
                            </p:stCondLst>
                            <p:childTnLst>
                              <p:par>
                                <p:cTn fill="hold" id="33" nodeType="clickEffect" presetClass="entr" presetID="22" presetSubtype="1">
                                  <p:stCondLst>
                                    <p:cond delay="0"/>
                                  </p:stCondLst>
                                  <p:childTnLst>
                                    <p:set>
                                      <p:cBhvr>
                                        <p:cTn dur="1" fill="hold" id="34">
                                          <p:stCondLst>
                                            <p:cond delay="0"/>
                                          </p:stCondLst>
                                        </p:cTn>
                                        <p:tgtEl>
                                          <p:spTgt spid="1049046">
                                            <p:txEl>
                                              <p:charRg st="247" end="274"/>
                                            </p:txEl>
                                          </p:spTgt>
                                        </p:tgtEl>
                                        <p:attrNameLst>
                                          <p:attrName>style.visibility</p:attrName>
                                        </p:attrNameLst>
                                      </p:cBhvr>
                                      <p:to>
                                        <p:strVal val="visible"/>
                                      </p:to>
                                    </p:set>
                                    <p:animEffect transition="in" filter="wipe(up)">
                                      <p:cBhvr>
                                        <p:cTn dur="500" id="35"/>
                                        <p:tgtEl>
                                          <p:spTgt spid="1049046">
                                            <p:txEl>
                                              <p:charRg st="247" end="274"/>
                                            </p:txEl>
                                          </p:spTgt>
                                        </p:tgtEl>
                                      </p:cBhvr>
                                    </p:animEffect>
                                  </p:childTnLst>
                                </p:cTn>
                              </p:par>
                              <p:par>
                                <p:cTn fill="hold" id="36" nodeType="withEffect" presetClass="entr" presetID="22" presetSubtype="1">
                                  <p:stCondLst>
                                    <p:cond delay="0"/>
                                  </p:stCondLst>
                                  <p:childTnLst>
                                    <p:set>
                                      <p:cBhvr>
                                        <p:cTn dur="1" fill="hold" id="37">
                                          <p:stCondLst>
                                            <p:cond delay="0"/>
                                          </p:stCondLst>
                                        </p:cTn>
                                        <p:tgtEl>
                                          <p:spTgt spid="1049046">
                                            <p:txEl>
                                              <p:charRg st="274" end="318"/>
                                            </p:txEl>
                                          </p:spTgt>
                                        </p:tgtEl>
                                        <p:attrNameLst>
                                          <p:attrName>style.visibility</p:attrName>
                                        </p:attrNameLst>
                                      </p:cBhvr>
                                      <p:to>
                                        <p:strVal val="visible"/>
                                      </p:to>
                                    </p:set>
                                    <p:animEffect transition="in" filter="wipe(up)">
                                      <p:cBhvr>
                                        <p:cTn dur="500" id="38"/>
                                        <p:tgtEl>
                                          <p:spTgt spid="1049046">
                                            <p:txEl>
                                              <p:charRg st="274" end="318"/>
                                            </p:txEl>
                                          </p:spTgt>
                                        </p:tgtEl>
                                      </p:cBhvr>
                                    </p:animEffect>
                                  </p:childTnLst>
                                </p:cTn>
                              </p:par>
                              <p:par>
                                <p:cTn fill="hold" id="39" nodeType="withEffect" presetClass="entr" presetID="22" presetSubtype="1">
                                  <p:stCondLst>
                                    <p:cond delay="0"/>
                                  </p:stCondLst>
                                  <p:childTnLst>
                                    <p:set>
                                      <p:cBhvr>
                                        <p:cTn dur="1" fill="hold" id="40">
                                          <p:stCondLst>
                                            <p:cond delay="0"/>
                                          </p:stCondLst>
                                        </p:cTn>
                                        <p:tgtEl>
                                          <p:spTgt spid="1049046">
                                            <p:txEl>
                                              <p:charRg st="318" end="347"/>
                                            </p:txEl>
                                          </p:spTgt>
                                        </p:tgtEl>
                                        <p:attrNameLst>
                                          <p:attrName>style.visibility</p:attrName>
                                        </p:attrNameLst>
                                      </p:cBhvr>
                                      <p:to>
                                        <p:strVal val="visible"/>
                                      </p:to>
                                    </p:set>
                                    <p:animEffect transition="in" filter="wipe(up)">
                                      <p:cBhvr>
                                        <p:cTn dur="500" id="41"/>
                                        <p:tgtEl>
                                          <p:spTgt spid="1049046">
                                            <p:txEl>
                                              <p:charRg st="318" end="3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Sp="1">
  <p:cSld>
    <p:spTree>
      <p:nvGrpSpPr>
        <p:cNvPr id="304" name=""/>
        <p:cNvGrpSpPr/>
        <p:nvPr/>
      </p:nvGrpSpPr>
      <p:grpSpPr>
        <a:xfrm rot="0">
          <a:off x="0" y="0"/>
          <a:ext cx="0" cy="0"/>
          <a:chOff x="0" y="0"/>
          <a:chExt cx="0" cy="0"/>
        </a:xfrm>
      </p:grpSpPr>
      <p:sp>
        <p:nvSpPr>
          <p:cNvPr id="1049050" name="标题 275457"/>
          <p:cNvSpPr/>
          <p:nvPr>
            <p:ph type="title" sz="full" idx="0"/>
          </p:nvPr>
        </p:nvSpPr>
        <p:spPr>
          <a:xfrm rot="0">
            <a:off x="1150937" y="36830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85800" latinLnBrk="1" lvl="0" marL="685800"/>
            <a:r>
              <a:rPr altLang="en-US" b="1" sz="3600" lang="zh-CN">
                <a:latin typeface="Times New Roman" pitchFamily="18" charset="0"/>
                <a:ea typeface="华文楷体" pitchFamily="2" charset="-122"/>
              </a:rPr>
              <a:t>例</a:t>
            </a:r>
            <a:r>
              <a:rPr altLang="zh-CN" b="1" sz="3600" lang="en-US">
                <a:latin typeface="Times New Roman" pitchFamily="18" charset="0"/>
                <a:ea typeface="华文楷体" pitchFamily="2" charset="-122"/>
              </a:rPr>
              <a:t>3.1</a:t>
            </a:r>
            <a:r>
              <a:rPr altLang="en-US" b="1" sz="3600" lang="zh-CN">
                <a:latin typeface="Times New Roman" pitchFamily="18" charset="0"/>
                <a:ea typeface="华文楷体" pitchFamily="2" charset="-122"/>
              </a:rPr>
              <a:t>使用直角坐标系</a:t>
            </a:r>
          </a:p>
        </p:txBody>
      </p:sp>
      <p:sp>
        <p:nvSpPr>
          <p:cNvPr id="1049051" name="文本占位符 275458"/>
          <p:cNvSpPr/>
          <p:nvPr>
            <p:ph type="body" sz="full" idx="1"/>
          </p:nvPr>
        </p:nvSpPr>
        <p:spPr>
          <a:xfrm rot="0">
            <a:off x="971550" y="123348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buNone/>
            </a:pPr>
            <a:r>
              <a:rPr altLang="en-US" b="1" sz="2400" lang="zh-CN">
                <a:latin typeface="Times New Roman" pitchFamily="18" charset="0"/>
                <a:ea typeface="华文楷体" pitchFamily="2" charset="-122"/>
              </a:rPr>
              <a:t>在</a:t>
            </a:r>
            <a:r>
              <a:rPr altLang="zh-CN" b="1" sz="2400" lang="en-US">
                <a:latin typeface="Times New Roman" pitchFamily="18" charset="0"/>
                <a:ea typeface="华文楷体" pitchFamily="2" charset="-122"/>
              </a:rPr>
              <a:t>[0</a:t>
            </a:r>
            <a:r>
              <a:rPr altLang="en-US" b="1" sz="2400" lang="zh-CN">
                <a:latin typeface="Times New Roman" pitchFamily="18" charset="0"/>
                <a:ea typeface="华文楷体" pitchFamily="2" charset="-122"/>
              </a:rPr>
              <a:t>，</a:t>
            </a:r>
            <a:r>
              <a:rPr altLang="zh-CN" b="1" sz="2400" lang="el-GR">
                <a:latin typeface="Times New Roman" pitchFamily="18" charset="0"/>
                <a:ea typeface="华文楷体" pitchFamily="2" charset="-122"/>
              </a:rPr>
              <a:t>2π</a:t>
            </a:r>
            <a:r>
              <a:rPr altLang="zh-CN" b="1" sz="2400" lang="en-US">
                <a:latin typeface="Times New Roman" pitchFamily="18" charset="0"/>
                <a:ea typeface="华文楷体" pitchFamily="2" charset="-122"/>
              </a:rPr>
              <a:t>]</a:t>
            </a:r>
            <a:r>
              <a:rPr altLang="en-US" b="1" sz="2400" lang="zh-CN">
                <a:latin typeface="Times New Roman" pitchFamily="18" charset="0"/>
                <a:ea typeface="华文楷体" pitchFamily="2" charset="-122"/>
              </a:rPr>
              <a:t>区间内，绘制曲线</a:t>
            </a:r>
          </a:p>
          <a:p>
            <a:pPr eaLnBrk="1" hangingPunct="1" latinLnBrk="1" lvl="1">
              <a:buNone/>
            </a:pPr>
            <a:r>
              <a:rPr altLang="en-US" b="1" lang="es-ES">
                <a:solidFill>
                  <a:srgbClr val="0000FF"/>
                </a:solidFill>
                <a:latin typeface="Times New Roman" pitchFamily="18" charset="0"/>
              </a:rPr>
              <a:t>x = 0:pi/100:2</a:t>
            </a:r>
            <a:r>
              <a:rPr altLang="en-US" b="1" lang="es-ES">
                <a:solidFill>
                  <a:srgbClr val="0000FF"/>
                </a:solidFill>
                <a:latin typeface="Times New Roman" pitchFamily="18" charset="0"/>
              </a:rPr>
              <a:t>*pi;</a:t>
            </a:r>
          </a:p>
          <a:p>
            <a:pPr eaLnBrk="1" hangingPunct="1" latinLnBrk="1" lvl="1">
              <a:buNone/>
            </a:pPr>
            <a:r>
              <a:rPr altLang="en-US" b="1" lang="es-ES">
                <a:solidFill>
                  <a:srgbClr val="0000FF"/>
                </a:solidFill>
                <a:latin typeface="Times New Roman" pitchFamily="18" charset="0"/>
              </a:rPr>
              <a:t>y = 2</a:t>
            </a:r>
            <a:r>
              <a:rPr altLang="en-US" b="1" lang="es-ES">
                <a:solidFill>
                  <a:srgbClr val="0000FF"/>
                </a:solidFill>
                <a:latin typeface="Times New Roman" pitchFamily="18" charset="0"/>
              </a:rPr>
              <a:t>*exp(-0.5</a:t>
            </a:r>
            <a:r>
              <a:rPr altLang="en-US" b="1" lang="es-ES">
                <a:solidFill>
                  <a:srgbClr val="0000FF"/>
                </a:solidFill>
                <a:latin typeface="Times New Roman" pitchFamily="18" charset="0"/>
              </a:rPr>
              <a:t>*x).</a:t>
            </a:r>
            <a:r>
              <a:rPr altLang="en-US" b="1" lang="es-ES">
                <a:solidFill>
                  <a:srgbClr val="0000FF"/>
                </a:solidFill>
                <a:latin typeface="Times New Roman" pitchFamily="18" charset="0"/>
              </a:rPr>
              <a:t>*sin(2</a:t>
            </a:r>
            <a:r>
              <a:rPr altLang="en-US" b="1" lang="es-ES">
                <a:solidFill>
                  <a:srgbClr val="0000FF"/>
                </a:solidFill>
                <a:latin typeface="Times New Roman" pitchFamily="18" charset="0"/>
              </a:rPr>
              <a:t>*pi</a:t>
            </a:r>
            <a:r>
              <a:rPr altLang="en-US" b="1" lang="es-ES">
                <a:solidFill>
                  <a:srgbClr val="0000FF"/>
                </a:solidFill>
                <a:latin typeface="Times New Roman" pitchFamily="18" charset="0"/>
              </a:rPr>
              <a:t>*x);</a:t>
            </a:r>
          </a:p>
          <a:p>
            <a:pPr eaLnBrk="1" hangingPunct="1" latinLnBrk="1" lvl="1">
              <a:buNone/>
            </a:pPr>
            <a:r>
              <a:rPr altLang="en-US" b="1" lang="zh-CN">
                <a:solidFill>
                  <a:schemeClr val="hlink"/>
                </a:solidFill>
                <a:latin typeface="Times New Roman" pitchFamily="18" charset="0"/>
              </a:rPr>
              <a:t>plot(x,y)</a:t>
            </a:r>
          </a:p>
        </p:txBody>
      </p:sp>
      <p:pic>
        <p:nvPicPr>
          <p:cNvPr id="2097177" name="图片 275459"/>
          <p:cNvPicPr>
            <a:picLocks/>
          </p:cNvPicPr>
          <p:nvPr/>
        </p:nvPicPr>
        <p:blipFill>
          <a:blip xmlns:r="http://schemas.openxmlformats.org/officeDocument/2006/relationships" r:embed="rId1"/>
          <a:srcRect l="0" t="0" r="0" b="0"/>
          <a:stretch>
            <a:fillRect/>
          </a:stretch>
        </p:blipFill>
        <p:spPr>
          <a:xfrm rot="0">
            <a:off x="3492500" y="2673350"/>
            <a:ext cx="4392612" cy="3294062"/>
          </a:xfrm>
          <a:prstGeom prst="rect"/>
          <a:noFill/>
          <a:ln>
            <a:noFill/>
          </a:ln>
        </p:spPr>
      </p:pic>
      <p:graphicFrame>
        <p:nvGraphicFramePr>
          <p:cNvPr id="4194321" name=""/>
          <p:cNvGraphicFramePr>
            <a:graphicFrameLocks/>
          </p:cNvGraphicFramePr>
          <p:nvPr/>
        </p:nvGraphicFramePr>
        <p:xfrm rot="0">
          <a:off x="4829175" y="1233487"/>
          <a:ext cx="2195512" cy="355600"/>
        </p:xfrm>
        <a:graphic>
          <a:graphicData uri="http://schemas.openxmlformats.org/presentationml/2006/ole">
            <mc:AlternateContent xmlns:mc="http://schemas.openxmlformats.org/markup-compatibility/2006">
              <mc:Choice xmlns:v="urn:schemas-microsoft-com:vml" Requires="v">
                <p:oleObj r:id="rId2" spid="" imgH="355600" imgW="2195512" showAsIcon="0" progId="Equation.DSMT4">
                  <p:embed followColorScheme="full"/>
                  <p:pic>
                    <p:nvPicPr>
                      <p:cNvPr id="2097178" name="对象 275460"/>
                      <p:cNvPicPr>
                        <a:picLocks/>
                      </p:cNvPicPr>
                      <p:nvPr/>
                    </p:nvPicPr>
                    <p:blipFill>
                      <a:blip xmlns:r="http://schemas.openxmlformats.org/officeDocument/2006/relationships" r:embed="rId3"/>
                      <a:srcRect l="0" t="0" r="0" b="0"/>
                      <a:stretch>
                        <a:fillRect/>
                      </a:stretch>
                    </p:blipFill>
                    <p:spPr>
                      <a:xfrm rot="0">
                        <a:off x="4829175" y="1233487"/>
                        <a:ext cx="2195512" cy="355600"/>
                      </a:xfrm>
                      <a:prstGeom prst="rect"/>
                      <a:noFill/>
                      <a:ln>
                        <a:noFill/>
                      </a:ln>
                    </p:spPr>
                  </p:pic>
                </p:oleObj>
              </mc:Choice>
              <mc:Fallback>
                <p:oleObj r:id="rId2" spid="" imgH="355600" imgW="2195512" showAsIcon="0" progId="Equation.DSMT4">
                  <p:embed followColorScheme="full"/>
                  <p:pic>
                    <p:nvPicPr>
                      <p:cNvPr id="2097178" name="对象 275460"/>
                      <p:cNvPicPr>
                        <a:picLocks/>
                      </p:cNvPicPr>
                      <p:nvPr/>
                    </p:nvPicPr>
                    <p:blipFill>
                      <a:blip xmlns:r="http://schemas.openxmlformats.org/officeDocument/2006/relationships" r:embed="rId3"/>
                      <a:srcRect l="0" t="0" r="0" b="0"/>
                      <a:stretch>
                        <a:fillRect/>
                      </a:stretch>
                    </p:blipFill>
                    <p:spPr>
                      <a:xfrm rot="0">
                        <a:off x="4829175" y="1233487"/>
                        <a:ext cx="2195512" cy="355600"/>
                      </a:xfrm>
                      <a:prstGeom prst="rect"/>
                      <a:noFill/>
                      <a:ln>
                        <a:noFill/>
                      </a:ln>
                    </p:spPr>
                  </p:pic>
                </p:oleObj>
              </mc:Fallback>
            </mc:AlternateContent>
          </a:graphicData>
        </a:graphic>
      </p:graphicFrame>
      <p:sp>
        <p:nvSpPr>
          <p:cNvPr id="104905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05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05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64</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177"/>
                                        </p:tgtEl>
                                        <p:attrNameLst>
                                          <p:attrName>style.visibility</p:attrName>
                                        </p:attrNameLst>
                                      </p:cBhvr>
                                      <p:to>
                                        <p:strVal val="visible"/>
                                      </p:to>
                                    </p:set>
                                    <p:animEffect transition="in" filter="blinds(horizontal)">
                                      <p:cBhvr>
                                        <p:cTn dur="500" id="7"/>
                                        <p:tgtEl>
                                          <p:spTgt spid="2097177"/>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mph" presetID="23" presetSubtype="0">
                                  <p:stCondLst>
                                    <p:cond delay="0"/>
                                  </p:stCondLst>
                                  <p:childTnLst>
                                    <p:animClr clrSpc="hsl" dir="cw">
                                      <p:cBhvr override="childStyle">
                                        <p:cTn dur="500" fill="hold" id="11"/>
                                        <p:tgtEl>
                                          <p:spTgt spid="1049050"/>
                                        </p:tgtEl>
                                        <p:attrNameLst>
                                          <p:attrName>style.color</p:attrName>
                                        </p:attrNameLst>
                                      </p:cBhvr>
                                      <p:by>
                                        <p:hsl h="8388608" l="0" s="0"/>
                                      </p:by>
                                    </p:animClr>
                                    <p:animClr clrSpc="hsl" dir="cw">
                                      <p:cBhvr>
                                        <p:cTn dur="500" fill="hold" id="12"/>
                                        <p:tgtEl>
                                          <p:spTgt spid="1049050"/>
                                        </p:tgtEl>
                                        <p:attrNameLst>
                                          <p:attrName>fill.color</p:attrName>
                                        </p:attrNameLst>
                                      </p:cBhvr>
                                      <p:by>
                                        <p:hsl h="8388608" l="0" s="0"/>
                                      </p:by>
                                    </p:animClr>
                                    <p:animClr clrSpc="hsl" dir="cw">
                                      <p:cBhvr>
                                        <p:cTn dur="500" fill="hold" id="13"/>
                                        <p:tgtEl>
                                          <p:spTgt spid="1049050"/>
                                        </p:tgtEl>
                                        <p:attrNameLst>
                                          <p:attrName>stroke.color</p:attrName>
                                        </p:attrNameLst>
                                      </p:cBhvr>
                                      <p:by>
                                        <p:hsl h="8388608" l="0" s="0"/>
                                      </p:by>
                                    </p:animClr>
                                    <p:set>
                                      <p:cBhvr>
                                        <p:cTn dur="500" fill="hold" id="14"/>
                                        <p:tgtEl>
                                          <p:spTgt spid="104905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50" grpId="0" uiExpand="0" build="whole"/>
    </p:bldLst>
  </p:timing>
</p:sld>
</file>

<file path=ppt/slides/slide65.xml><?xml version="1.0" encoding="utf-8"?>
<p:sld xmlns:a="http://schemas.openxmlformats.org/drawingml/2006/main" xmlns:r="http://schemas.openxmlformats.org/officeDocument/2006/relationships" xmlns:p="http://schemas.openxmlformats.org/presentationml/2006/main" showMasterSp="1">
  <p:cSld>
    <p:spTree>
      <p:nvGrpSpPr>
        <p:cNvPr id="305" name=""/>
        <p:cNvGrpSpPr/>
        <p:nvPr/>
      </p:nvGrpSpPr>
      <p:grpSpPr>
        <a:xfrm rot="0">
          <a:off x="0" y="0"/>
          <a:ext cx="0" cy="0"/>
          <a:chOff x="0" y="0"/>
          <a:chExt cx="0" cy="0"/>
        </a:xfrm>
      </p:grpSpPr>
      <p:sp>
        <p:nvSpPr>
          <p:cNvPr id="1049055" name="标题 276481"/>
          <p:cNvSpPr/>
          <p:nvPr>
            <p:ph type="title" sz="full" idx="0"/>
          </p:nvPr>
        </p:nvSpPr>
        <p:spPr>
          <a:xfrm rot="0">
            <a:off x="1187450"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sz="3600" lang="zh-CN">
                <a:latin typeface="Times New Roman" pitchFamily="18" charset="0"/>
                <a:ea typeface="华文楷体" pitchFamily="2" charset="-122"/>
              </a:rPr>
              <a:t>例</a:t>
            </a:r>
            <a:r>
              <a:rPr altLang="zh-CN" b="1" sz="3600" lang="en-US">
                <a:latin typeface="Times New Roman" pitchFamily="18" charset="0"/>
                <a:ea typeface="华文楷体" pitchFamily="2" charset="-122"/>
              </a:rPr>
              <a:t>3.2 </a:t>
            </a:r>
            <a:r>
              <a:rPr altLang="en-US" b="1" sz="3600" lang="zh-CN">
                <a:latin typeface="Times New Roman" pitchFamily="18" charset="0"/>
                <a:ea typeface="华文楷体" pitchFamily="2" charset="-122"/>
              </a:rPr>
              <a:t>使用参数方程绘制曲线</a:t>
            </a:r>
          </a:p>
        </p:txBody>
      </p:sp>
      <p:sp>
        <p:nvSpPr>
          <p:cNvPr id="1049056" name="文本占位符 276482"/>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buNone/>
            </a:pPr>
            <a:r>
              <a:rPr altLang="en-US" b="1" lang="zh-CN">
                <a:ea typeface="华文楷体" pitchFamily="2" charset="-122"/>
              </a:rPr>
              <a:t>绘制曲线</a:t>
            </a:r>
          </a:p>
          <a:p>
            <a:pPr eaLnBrk="1" hangingPunct="1" latinLnBrk="1" lvl="1">
              <a:buNone/>
            </a:pPr>
            <a:endParaRPr altLang="en-US" b="1" lang="zh-CN">
              <a:ea typeface="华文楷体" pitchFamily="2" charset="-122"/>
            </a:endParaRPr>
          </a:p>
          <a:p>
            <a:pPr eaLnBrk="1" hangingPunct="1" latinLnBrk="1" lvl="1">
              <a:buNone/>
            </a:pPr>
            <a:endParaRPr altLang="en-US" b="1" lang="zh-CN">
              <a:ea typeface="华文楷体" pitchFamily="2" charset="-122"/>
            </a:endParaRPr>
          </a:p>
          <a:p>
            <a:pPr eaLnBrk="1" hangingPunct="1" latinLnBrk="1" lvl="1">
              <a:buNone/>
            </a:pPr>
            <a:endParaRPr altLang="en-US" b="1" lang="zh-CN">
              <a:ea typeface="华文楷体" pitchFamily="2" charset="-122"/>
            </a:endParaRPr>
          </a:p>
          <a:p>
            <a:pPr eaLnBrk="1" hangingPunct="1" latinLnBrk="1" lvl="1">
              <a:buNone/>
            </a:pPr>
            <a:r>
              <a:rPr altLang="en-US" b="1" lang="en-US">
                <a:solidFill>
                  <a:srgbClr val="0000FF"/>
                </a:solidFill>
                <a:latin typeface="Times New Roman" pitchFamily="18" charset="0"/>
              </a:rPr>
              <a:t>t = -pi:pi/100:pi;</a:t>
            </a:r>
          </a:p>
          <a:p>
            <a:pPr eaLnBrk="1" hangingPunct="1" latinLnBrk="1" lvl="1">
              <a:buNone/>
            </a:pPr>
            <a:r>
              <a:rPr altLang="en-US" b="1" lang="en-US">
                <a:solidFill>
                  <a:srgbClr val="0000FF"/>
                </a:solidFill>
                <a:latin typeface="Times New Roman" pitchFamily="18" charset="0"/>
              </a:rPr>
              <a:t>x = t.</a:t>
            </a:r>
            <a:r>
              <a:rPr altLang="en-US" b="1" lang="en-US">
                <a:solidFill>
                  <a:srgbClr val="0000FF"/>
                </a:solidFill>
                <a:latin typeface="Times New Roman" pitchFamily="18" charset="0"/>
              </a:rPr>
              <a:t>*cos(3</a:t>
            </a:r>
            <a:r>
              <a:rPr altLang="en-US" b="1" lang="en-US">
                <a:solidFill>
                  <a:srgbClr val="0000FF"/>
                </a:solidFill>
                <a:latin typeface="Times New Roman" pitchFamily="18" charset="0"/>
              </a:rPr>
              <a:t>*t);</a:t>
            </a:r>
          </a:p>
          <a:p>
            <a:pPr eaLnBrk="1" hangingPunct="1" latinLnBrk="1" lvl="1">
              <a:buNone/>
            </a:pPr>
            <a:r>
              <a:rPr altLang="en-US" b="1" lang="en-US">
                <a:solidFill>
                  <a:srgbClr val="0000FF"/>
                </a:solidFill>
                <a:latin typeface="Times New Roman" pitchFamily="18" charset="0"/>
              </a:rPr>
              <a:t>y = t.</a:t>
            </a:r>
            <a:r>
              <a:rPr altLang="en-US" b="1" lang="en-US">
                <a:solidFill>
                  <a:srgbClr val="0000FF"/>
                </a:solidFill>
                <a:latin typeface="Times New Roman" pitchFamily="18" charset="0"/>
              </a:rPr>
              <a:t>*sin(t).^2;</a:t>
            </a:r>
          </a:p>
          <a:p>
            <a:pPr eaLnBrk="1" hangingPunct="1" latinLnBrk="1" lvl="1">
              <a:buNone/>
            </a:pPr>
            <a:r>
              <a:rPr altLang="en-US" b="1" lang="en-US">
                <a:solidFill>
                  <a:schemeClr val="hlink"/>
                </a:solidFill>
                <a:latin typeface="Times New Roman" pitchFamily="18" charset="0"/>
              </a:rPr>
              <a:t>plot(x,y)</a:t>
            </a:r>
          </a:p>
          <a:p>
            <a:pPr eaLnBrk="1" hangingPunct="1" latinLnBrk="1" lvl="1">
              <a:buNone/>
            </a:pPr>
            <a:endParaRPr altLang="zh-CN" lang="fr-FR">
              <a:solidFill>
                <a:schemeClr val="dk2"/>
              </a:solidFill>
              <a:latin typeface="Times New Roman" pitchFamily="18" charset="0"/>
            </a:endParaRPr>
          </a:p>
          <a:p>
            <a:pPr eaLnBrk="1" hangingPunct="1" latinLnBrk="1" lvl="1">
              <a:buNone/>
            </a:pPr>
            <a:endParaRPr altLang="zh-CN" lang="fr-FR">
              <a:solidFill>
                <a:schemeClr val="dk2"/>
              </a:solidFill>
              <a:latin typeface="Times New Roman" pitchFamily="18" charset="0"/>
            </a:endParaRPr>
          </a:p>
          <a:p>
            <a:pPr eaLnBrk="1" hangingPunct="1" latinLnBrk="1" lvl="1">
              <a:buNone/>
            </a:pPr>
            <a:endParaRPr altLang="en-US" b="1" lang="zh-CN">
              <a:latin typeface="Times New Roman" pitchFamily="18" charset="0"/>
            </a:endParaRPr>
          </a:p>
        </p:txBody>
      </p:sp>
      <p:pic>
        <p:nvPicPr>
          <p:cNvPr id="2097179" name="图片 276483"/>
          <p:cNvPicPr>
            <a:picLocks/>
          </p:cNvPicPr>
          <p:nvPr/>
        </p:nvPicPr>
        <p:blipFill>
          <a:blip xmlns:r="http://schemas.openxmlformats.org/officeDocument/2006/relationships" r:embed="rId1"/>
          <a:srcRect l="0" t="0" r="0" b="0"/>
          <a:stretch>
            <a:fillRect/>
          </a:stretch>
        </p:blipFill>
        <p:spPr>
          <a:xfrm rot="0">
            <a:off x="4392612" y="2816225"/>
            <a:ext cx="4140200" cy="3105150"/>
          </a:xfrm>
          <a:prstGeom prst="rect"/>
          <a:noFill/>
          <a:ln>
            <a:noFill/>
          </a:ln>
        </p:spPr>
      </p:pic>
      <p:graphicFrame>
        <p:nvGraphicFramePr>
          <p:cNvPr id="4194322" name=""/>
          <p:cNvGraphicFramePr>
            <a:graphicFrameLocks/>
          </p:cNvGraphicFramePr>
          <p:nvPr/>
        </p:nvGraphicFramePr>
        <p:xfrm rot="0">
          <a:off x="1655762" y="2024062"/>
          <a:ext cx="2952750" cy="874712"/>
        </p:xfrm>
        <a:graphic>
          <a:graphicData uri="http://schemas.openxmlformats.org/presentationml/2006/ole">
            <mc:AlternateContent xmlns:mc="http://schemas.openxmlformats.org/markup-compatibility/2006">
              <mc:Choice xmlns:v="urn:schemas-microsoft-com:vml" Requires="v">
                <p:oleObj r:id="rId2" spid="" imgH="874712" imgW="2952750" showAsIcon="0" progId="Equation.DSMT4">
                  <p:embed followColorScheme="full"/>
                  <p:pic>
                    <p:nvPicPr>
                      <p:cNvPr id="2097180" name="对象 276484"/>
                      <p:cNvPicPr>
                        <a:picLocks/>
                      </p:cNvPicPr>
                      <p:nvPr/>
                    </p:nvPicPr>
                    <p:blipFill>
                      <a:blip xmlns:r="http://schemas.openxmlformats.org/officeDocument/2006/relationships" r:embed="rId3"/>
                      <a:srcRect l="0" t="0" r="0" b="0"/>
                      <a:stretch>
                        <a:fillRect/>
                      </a:stretch>
                    </p:blipFill>
                    <p:spPr>
                      <a:xfrm rot="0">
                        <a:off x="1655762" y="2024062"/>
                        <a:ext cx="2952750" cy="874712"/>
                      </a:xfrm>
                      <a:prstGeom prst="rect"/>
                      <a:noFill/>
                      <a:ln>
                        <a:noFill/>
                      </a:ln>
                    </p:spPr>
                  </p:pic>
                </p:oleObj>
              </mc:Choice>
              <mc:Fallback>
                <p:oleObj r:id="rId2" spid="" imgH="874712" imgW="2952750" showAsIcon="0" progId="Equation.DSMT4">
                  <p:embed followColorScheme="full"/>
                  <p:pic>
                    <p:nvPicPr>
                      <p:cNvPr id="2097180" name="对象 276484"/>
                      <p:cNvPicPr>
                        <a:picLocks/>
                      </p:cNvPicPr>
                      <p:nvPr/>
                    </p:nvPicPr>
                    <p:blipFill>
                      <a:blip xmlns:r="http://schemas.openxmlformats.org/officeDocument/2006/relationships" r:embed="rId3"/>
                      <a:srcRect l="0" t="0" r="0" b="0"/>
                      <a:stretch>
                        <a:fillRect/>
                      </a:stretch>
                    </p:blipFill>
                    <p:spPr>
                      <a:xfrm rot="0">
                        <a:off x="1655762" y="2024062"/>
                        <a:ext cx="2952750" cy="874712"/>
                      </a:xfrm>
                      <a:prstGeom prst="rect"/>
                      <a:noFill/>
                      <a:ln>
                        <a:noFill/>
                      </a:ln>
                    </p:spPr>
                  </p:pic>
                </p:oleObj>
              </mc:Fallback>
            </mc:AlternateContent>
          </a:graphicData>
        </a:graphic>
      </p:graphicFrame>
      <p:sp>
        <p:nvSpPr>
          <p:cNvPr id="104905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05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05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65</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2" presetSubtype="4">
                                  <p:stCondLst>
                                    <p:cond delay="0"/>
                                  </p:stCondLst>
                                  <p:childTnLst>
                                    <p:set>
                                      <p:cBhvr>
                                        <p:cTn dur="1" fill="hold" id="6">
                                          <p:stCondLst>
                                            <p:cond delay="0"/>
                                          </p:stCondLst>
                                        </p:cTn>
                                        <p:tgtEl>
                                          <p:spTgt spid="2097179"/>
                                        </p:tgtEl>
                                        <p:attrNameLst>
                                          <p:attrName>style.visibility</p:attrName>
                                        </p:attrNameLst>
                                      </p:cBhvr>
                                      <p:to>
                                        <p:strVal val="visible"/>
                                      </p:to>
                                    </p:set>
                                    <p:animEffect transition="in" filter="wipe(down)">
                                      <p:cBhvr>
                                        <p:cTn dur="500" id="7"/>
                                        <p:tgtEl>
                                          <p:spTgt spid="2097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1">
  <p:cSld>
    <p:spTree>
      <p:nvGrpSpPr>
        <p:cNvPr id="306" name=""/>
        <p:cNvGrpSpPr/>
        <p:nvPr/>
      </p:nvGrpSpPr>
      <p:grpSpPr>
        <a:xfrm rot="0">
          <a:off x="0" y="0"/>
          <a:ext cx="0" cy="0"/>
          <a:chOff x="0" y="0"/>
          <a:chExt cx="0" cy="0"/>
        </a:xfrm>
      </p:grpSpPr>
      <p:sp>
        <p:nvSpPr>
          <p:cNvPr id="1049060" name="标题 277505"/>
          <p:cNvSpPr/>
          <p:nvPr>
            <p:ph type="title" sz="full" idx="0"/>
          </p:nvPr>
        </p:nvSpPr>
        <p:spPr>
          <a:xfrm rot="0">
            <a:off x="1150937"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sz="3600" lang="zh-CN">
                <a:latin typeface="Times New Roman" pitchFamily="18" charset="0"/>
                <a:ea typeface="华文楷体" pitchFamily="2" charset="-122"/>
              </a:rPr>
              <a:t>例</a:t>
            </a:r>
            <a:r>
              <a:rPr altLang="zh-CN" b="1" sz="3600" lang="en-US">
                <a:latin typeface="Times New Roman" pitchFamily="18" charset="0"/>
                <a:ea typeface="华文楷体" pitchFamily="2" charset="-122"/>
              </a:rPr>
              <a:t>3.3</a:t>
            </a:r>
            <a:r>
              <a:rPr altLang="zh-CN" lang="en-US"/>
              <a:t>  </a:t>
            </a:r>
            <a:r>
              <a:rPr altLang="en-US" b="1" sz="3600" lang="zh-CN">
                <a:latin typeface="Times New Roman" pitchFamily="18" charset="0"/>
                <a:ea typeface="华文楷体" pitchFamily="2" charset="-122"/>
              </a:rPr>
              <a:t>绘制复杂曲线</a:t>
            </a:r>
          </a:p>
        </p:txBody>
      </p:sp>
      <p:sp>
        <p:nvSpPr>
          <p:cNvPr id="1049061" name="文本占位符 277506"/>
          <p:cNvSpPr/>
          <p:nvPr>
            <p:ph type="body" sz="full" idx="1"/>
          </p:nvPr>
        </p:nvSpPr>
        <p:spPr>
          <a:xfrm rot="0">
            <a:off x="468312" y="1304925"/>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buNone/>
            </a:pPr>
            <a:r>
              <a:rPr altLang="en-US" b="1" sz="2400" lang="zh-CN">
                <a:solidFill>
                  <a:srgbClr val="0000FF"/>
                </a:solidFill>
                <a:latin typeface="Times New Roman" pitchFamily="18" charset="0"/>
                <a:ea typeface="华文楷体" pitchFamily="2" charset="-122"/>
              </a:rPr>
              <a:t>用图形表示连续调制波形 及其包络线。</a:t>
            </a:r>
          </a:p>
          <a:p>
            <a:pPr eaLnBrk="1" hangingPunct="1" latinLnBrk="1" lvl="1">
              <a:spcBef>
                <a:spcPct val="60000"/>
              </a:spcBef>
              <a:buNone/>
            </a:pPr>
            <a:r>
              <a:rPr altLang="zh-CN" b="1" sz="2400" lang="en-US">
                <a:solidFill>
                  <a:schemeClr val="dk2"/>
                </a:solidFill>
                <a:latin typeface="Times New Roman" pitchFamily="18" charset="0"/>
                <a:ea typeface="华文楷体" pitchFamily="2" charset="-122"/>
              </a:rPr>
              <a:t>t=(0:pi/100:pi)’;		</a:t>
            </a:r>
            <a:r>
              <a:rPr altLang="en-US" b="1" sz="2000" lang="zh-CN">
                <a:solidFill>
                  <a:srgbClr val="006600"/>
                </a:solidFill>
                <a:latin typeface="Times New Roman" pitchFamily="18" charset="0"/>
                <a:ea typeface="华文楷体" pitchFamily="2" charset="-122"/>
              </a:rPr>
              <a:t>%长度为</a:t>
            </a:r>
            <a:r>
              <a:rPr altLang="zh-CN" b="1" sz="2000" lang="en-US">
                <a:solidFill>
                  <a:srgbClr val="006600"/>
                </a:solidFill>
                <a:latin typeface="Times New Roman" pitchFamily="18" charset="0"/>
                <a:ea typeface="华文楷体" pitchFamily="2" charset="-122"/>
              </a:rPr>
              <a:t>101</a:t>
            </a:r>
            <a:r>
              <a:rPr altLang="en-US" b="1" sz="2000" lang="zh-CN">
                <a:solidFill>
                  <a:srgbClr val="006600"/>
                </a:solidFill>
                <a:latin typeface="Times New Roman" pitchFamily="18" charset="0"/>
                <a:ea typeface="华文楷体" pitchFamily="2" charset="-122"/>
              </a:rPr>
              <a:t>的时间采样列向量</a:t>
            </a:r>
          </a:p>
          <a:p>
            <a:pPr eaLnBrk="1" hangingPunct="1" latinLnBrk="1" lvl="1">
              <a:buNone/>
            </a:pPr>
            <a:r>
              <a:rPr altLang="zh-CN" b="1" sz="2400" lang="en-US">
                <a:solidFill>
                  <a:schemeClr val="dk2"/>
                </a:solidFill>
                <a:latin typeface="Times New Roman" pitchFamily="18" charset="0"/>
                <a:ea typeface="华文楷体" pitchFamily="2" charset="-122"/>
              </a:rPr>
              <a:t>y1=sin(t)</a:t>
            </a:r>
            <a:r>
              <a:rPr altLang="zh-CN" b="1" sz="2400" lang="en-US">
                <a:solidFill>
                  <a:schemeClr val="dk2"/>
                </a:solidFill>
                <a:latin typeface="Times New Roman" pitchFamily="18" charset="0"/>
                <a:ea typeface="华文楷体" pitchFamily="2" charset="-122"/>
              </a:rPr>
              <a:t>*[1,-1];		</a:t>
            </a:r>
            <a:r>
              <a:rPr altLang="en-US" b="1" sz="2000" lang="zh-CN">
                <a:solidFill>
                  <a:srgbClr val="006600"/>
                </a:solidFill>
                <a:latin typeface="Times New Roman" pitchFamily="18" charset="0"/>
                <a:ea typeface="华文楷体" pitchFamily="2" charset="-122"/>
              </a:rPr>
              <a:t>%包络线函数值，是（</a:t>
            </a:r>
            <a:r>
              <a:rPr altLang="zh-CN" b="1" sz="2000" lang="en-US">
                <a:solidFill>
                  <a:srgbClr val="006600"/>
                </a:solidFill>
                <a:latin typeface="Times New Roman" pitchFamily="18" charset="0"/>
                <a:ea typeface="华文楷体" pitchFamily="2" charset="-122"/>
              </a:rPr>
              <a:t>101x2</a:t>
            </a:r>
            <a:r>
              <a:rPr altLang="en-US" b="1" sz="2000" lang="zh-CN">
                <a:solidFill>
                  <a:srgbClr val="006600"/>
                </a:solidFill>
                <a:latin typeface="Times New Roman" pitchFamily="18" charset="0"/>
                <a:ea typeface="华文楷体" pitchFamily="2" charset="-122"/>
              </a:rPr>
              <a:t>）的矩阵</a:t>
            </a:r>
          </a:p>
          <a:p>
            <a:pPr eaLnBrk="1" hangingPunct="1" latinLnBrk="1" lvl="1">
              <a:buNone/>
            </a:pPr>
            <a:r>
              <a:rPr altLang="zh-CN" b="1" sz="2400" lang="en-US">
                <a:solidFill>
                  <a:schemeClr val="dk2"/>
                </a:solidFill>
                <a:latin typeface="Times New Roman" pitchFamily="18" charset="0"/>
                <a:ea typeface="华文楷体" pitchFamily="2" charset="-122"/>
              </a:rPr>
              <a:t>y2=sin(t).</a:t>
            </a:r>
            <a:r>
              <a:rPr altLang="zh-CN" b="1" sz="2400" lang="en-US">
                <a:solidFill>
                  <a:schemeClr val="dk2"/>
                </a:solidFill>
                <a:latin typeface="Times New Roman" pitchFamily="18" charset="0"/>
                <a:ea typeface="华文楷体" pitchFamily="2" charset="-122"/>
              </a:rPr>
              <a:t>*sin(9</a:t>
            </a:r>
            <a:r>
              <a:rPr altLang="zh-CN" b="1" sz="2400" lang="en-US">
                <a:solidFill>
                  <a:schemeClr val="dk2"/>
                </a:solidFill>
                <a:latin typeface="Times New Roman" pitchFamily="18" charset="0"/>
                <a:ea typeface="华文楷体" pitchFamily="2" charset="-122"/>
              </a:rPr>
              <a:t>*t);	</a:t>
            </a:r>
            <a:r>
              <a:rPr altLang="en-US" b="1" sz="2400" lang="zh-CN">
                <a:solidFill>
                  <a:srgbClr val="006600"/>
                </a:solidFill>
                <a:latin typeface="Times New Roman" pitchFamily="18" charset="0"/>
                <a:ea typeface="华文楷体" pitchFamily="2" charset="-122"/>
              </a:rPr>
              <a:t>%长度为</a:t>
            </a:r>
            <a:r>
              <a:rPr altLang="zh-CN" b="1" sz="2400" lang="en-US">
                <a:solidFill>
                  <a:srgbClr val="006600"/>
                </a:solidFill>
                <a:latin typeface="Times New Roman" pitchFamily="18" charset="0"/>
                <a:ea typeface="华文楷体" pitchFamily="2" charset="-122"/>
              </a:rPr>
              <a:t>101</a:t>
            </a:r>
            <a:r>
              <a:rPr altLang="en-US" b="1" sz="2400" lang="zh-CN">
                <a:solidFill>
                  <a:srgbClr val="006600"/>
                </a:solidFill>
                <a:latin typeface="Times New Roman" pitchFamily="18" charset="0"/>
                <a:ea typeface="华文楷体" pitchFamily="2" charset="-122"/>
              </a:rPr>
              <a:t>的调制波列向量</a:t>
            </a:r>
          </a:p>
          <a:p>
            <a:pPr eaLnBrk="1" hangingPunct="1" latinLnBrk="1" lvl="1">
              <a:buNone/>
            </a:pPr>
            <a:r>
              <a:rPr altLang="zh-CN" b="1" sz="2400" lang="en-US">
                <a:solidFill>
                  <a:schemeClr val="dk2"/>
                </a:solidFill>
                <a:latin typeface="Times New Roman" pitchFamily="18" charset="0"/>
                <a:ea typeface="华文楷体" pitchFamily="2" charset="-122"/>
              </a:rPr>
              <a:t>t3=pi</a:t>
            </a:r>
            <a:r>
              <a:rPr altLang="zh-CN" b="1" sz="2400" lang="en-US">
                <a:solidFill>
                  <a:schemeClr val="dk2"/>
                </a:solidFill>
                <a:latin typeface="Times New Roman" pitchFamily="18" charset="0"/>
                <a:ea typeface="华文楷体" pitchFamily="2" charset="-122"/>
              </a:rPr>
              <a:t>*(0:9)/9;														</a:t>
            </a:r>
          </a:p>
          <a:p>
            <a:pPr eaLnBrk="1" hangingPunct="1" latinLnBrk="1" lvl="1">
              <a:buNone/>
            </a:pPr>
            <a:r>
              <a:rPr altLang="zh-CN" b="1" sz="2400" lang="en-US">
                <a:solidFill>
                  <a:schemeClr val="dk2"/>
                </a:solidFill>
                <a:latin typeface="Times New Roman" pitchFamily="18" charset="0"/>
                <a:ea typeface="华文楷体" pitchFamily="2" charset="-122"/>
              </a:rPr>
              <a:t>y3=sin(t3).</a:t>
            </a:r>
            <a:r>
              <a:rPr altLang="zh-CN" b="1" sz="2400" lang="en-US">
                <a:solidFill>
                  <a:schemeClr val="dk2"/>
                </a:solidFill>
                <a:latin typeface="Times New Roman" pitchFamily="18" charset="0"/>
                <a:ea typeface="华文楷体" pitchFamily="2" charset="-122"/>
              </a:rPr>
              <a:t>*sin(9</a:t>
            </a:r>
            <a:r>
              <a:rPr altLang="zh-CN" b="1" sz="2400" lang="en-US">
                <a:solidFill>
                  <a:schemeClr val="dk2"/>
                </a:solidFill>
                <a:latin typeface="Times New Roman" pitchFamily="18" charset="0"/>
                <a:ea typeface="华文楷体" pitchFamily="2" charset="-122"/>
              </a:rPr>
              <a:t>*t3);</a:t>
            </a:r>
          </a:p>
          <a:p>
            <a:pPr eaLnBrk="1" hangingPunct="1" latinLnBrk="1" lvl="1">
              <a:buNone/>
            </a:pPr>
            <a:r>
              <a:rPr altLang="zh-CN" b="1" sz="2400" lang="en-US">
                <a:solidFill>
                  <a:srgbClr val="FF0000"/>
                </a:solidFill>
                <a:latin typeface="Times New Roman" pitchFamily="18" charset="0"/>
                <a:ea typeface="华文楷体" pitchFamily="2" charset="-122"/>
              </a:rPr>
              <a:t>plot(t,y1,</a:t>
            </a:r>
            <a:r>
              <a:rPr altLang="zh-CN" b="1" sz="2400" lang="en-US">
                <a:solidFill>
                  <a:srgbClr val="0000FF"/>
                </a:solidFill>
                <a:latin typeface="Times New Roman" pitchFamily="18" charset="0"/>
                <a:ea typeface="华文楷体" pitchFamily="2" charset="-122"/>
              </a:rPr>
              <a:t>'r:',</a:t>
            </a:r>
            <a:r>
              <a:rPr altLang="zh-CN" b="1" sz="2400" lang="en-US">
                <a:solidFill>
                  <a:srgbClr val="FF0000"/>
                </a:solidFill>
                <a:latin typeface="Times New Roman" pitchFamily="18" charset="0"/>
                <a:ea typeface="华文楷体" pitchFamily="2" charset="-122"/>
              </a:rPr>
              <a:t>t,y2,</a:t>
            </a:r>
            <a:r>
              <a:rPr altLang="zh-CN" b="1" sz="2400" lang="en-US">
                <a:solidFill>
                  <a:srgbClr val="0000FF"/>
                </a:solidFill>
                <a:latin typeface="Times New Roman" pitchFamily="18" charset="0"/>
                <a:ea typeface="华文楷体" pitchFamily="2" charset="-122"/>
              </a:rPr>
              <a:t>'b',</a:t>
            </a:r>
            <a:r>
              <a:rPr altLang="zh-CN" b="1" sz="2400" lang="en-US">
                <a:solidFill>
                  <a:srgbClr val="FF0000"/>
                </a:solidFill>
                <a:latin typeface="Times New Roman" pitchFamily="18" charset="0"/>
                <a:ea typeface="华文楷体" pitchFamily="2" charset="-122"/>
              </a:rPr>
              <a:t>t3,y3,</a:t>
            </a:r>
            <a:r>
              <a:rPr altLang="zh-CN" b="1" sz="2400" lang="en-US">
                <a:solidFill>
                  <a:srgbClr val="0000FF"/>
                </a:solidFill>
                <a:latin typeface="Times New Roman" pitchFamily="18" charset="0"/>
                <a:ea typeface="华文楷体" pitchFamily="2" charset="-122"/>
              </a:rPr>
              <a:t>'bo</a:t>
            </a:r>
            <a:r>
              <a:rPr altLang="zh-CN" b="1" sz="2400" lang="en-US">
                <a:solidFill>
                  <a:srgbClr val="FF0000"/>
                </a:solidFill>
                <a:latin typeface="Times New Roman" pitchFamily="18" charset="0"/>
                <a:ea typeface="华文楷体" pitchFamily="2" charset="-122"/>
              </a:rPr>
              <a:t>')</a:t>
            </a:r>
            <a:r>
              <a:rPr altLang="zh-CN" b="1" sz="2400" lang="en-US">
                <a:solidFill>
                  <a:schemeClr val="dk2"/>
                </a:solidFill>
                <a:latin typeface="Times New Roman" pitchFamily="18" charset="0"/>
                <a:ea typeface="华文楷体" pitchFamily="2" charset="-122"/>
              </a:rPr>
              <a:t>		</a:t>
            </a:r>
          </a:p>
          <a:p>
            <a:pPr eaLnBrk="1" hangingPunct="1" latinLnBrk="1" lvl="1">
              <a:buNone/>
            </a:pPr>
            <a:r>
              <a:rPr altLang="zh-CN" b="1" sz="2400" lang="en-US">
                <a:solidFill>
                  <a:srgbClr val="0000FF"/>
                </a:solidFill>
                <a:latin typeface="Times New Roman" pitchFamily="18" charset="0"/>
                <a:ea typeface="华文楷体" pitchFamily="2" charset="-122"/>
              </a:rPr>
              <a:t>axis([0,pi,-1,1])</a:t>
            </a:r>
            <a:r>
              <a:rPr altLang="zh-CN" b="1" sz="2400" lang="en-US">
                <a:solidFill>
                  <a:schemeClr val="dk2"/>
                </a:solidFill>
                <a:latin typeface="Times New Roman" pitchFamily="18" charset="0"/>
                <a:ea typeface="华文楷体" pitchFamily="2" charset="-122"/>
              </a:rPr>
              <a:t>	</a:t>
            </a:r>
            <a:r>
              <a:rPr altLang="en-US" b="1" sz="2400" lang="zh-CN">
                <a:solidFill>
                  <a:srgbClr val="006600"/>
                </a:solidFill>
                <a:latin typeface="Times New Roman" pitchFamily="18" charset="0"/>
                <a:ea typeface="华文楷体" pitchFamily="2" charset="-122"/>
              </a:rPr>
              <a:t>%控制轴的范围</a:t>
            </a:r>
            <a:r>
              <a:rPr altLang="en-US" sz="2400" lang="zh-CN">
                <a:solidFill>
                  <a:schemeClr val="dk2"/>
                </a:solidFill>
                <a:latin typeface="Times New Roman" pitchFamily="18" charset="0"/>
                <a:ea typeface="华文楷体" pitchFamily="2" charset="-122"/>
              </a:rPr>
              <a:t> </a:t>
            </a:r>
          </a:p>
        </p:txBody>
      </p:sp>
      <p:pic>
        <p:nvPicPr>
          <p:cNvPr id="2097181" name="图片 277507"/>
          <p:cNvPicPr>
            <a:picLocks/>
          </p:cNvPicPr>
          <p:nvPr/>
        </p:nvPicPr>
        <p:blipFill>
          <a:blip xmlns:r="http://schemas.openxmlformats.org/officeDocument/2006/relationships" r:embed="rId1"/>
          <a:srcRect l="0" t="0" r="0" b="0"/>
          <a:stretch>
            <a:fillRect/>
          </a:stretch>
        </p:blipFill>
        <p:spPr>
          <a:xfrm rot="0">
            <a:off x="5795962" y="3573462"/>
            <a:ext cx="3005137" cy="2670175"/>
          </a:xfrm>
          <a:prstGeom prst="rect"/>
          <a:noFill/>
          <a:ln>
            <a:noFill/>
          </a:ln>
        </p:spPr>
      </p:pic>
      <p:sp>
        <p:nvSpPr>
          <p:cNvPr id="104906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06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06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66</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4" presetSubtype="16">
                                  <p:stCondLst>
                                    <p:cond delay="0"/>
                                  </p:stCondLst>
                                  <p:childTnLst>
                                    <p:set>
                                      <p:cBhvr>
                                        <p:cTn dur="1" fill="hold" id="6">
                                          <p:stCondLst>
                                            <p:cond delay="0"/>
                                          </p:stCondLst>
                                        </p:cTn>
                                        <p:tgtEl>
                                          <p:spTgt spid="2097181"/>
                                        </p:tgtEl>
                                        <p:attrNameLst>
                                          <p:attrName>style.visibility</p:attrName>
                                        </p:attrNameLst>
                                      </p:cBhvr>
                                      <p:to>
                                        <p:strVal val="visible"/>
                                      </p:to>
                                    </p:set>
                                    <p:animEffect transition="in" filter="box(in)">
                                      <p:cBhvr>
                                        <p:cTn dur="1000" id="7"/>
                                        <p:tgtEl>
                                          <p:spTgt spid="2097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1">
  <p:cSld>
    <p:spTree>
      <p:nvGrpSpPr>
        <p:cNvPr id="307" name=""/>
        <p:cNvGrpSpPr/>
        <p:nvPr/>
      </p:nvGrpSpPr>
      <p:grpSpPr>
        <a:xfrm rot="0">
          <a:off x="0" y="0"/>
          <a:ext cx="0" cy="0"/>
          <a:chOff x="0" y="0"/>
          <a:chExt cx="0" cy="0"/>
        </a:xfrm>
      </p:grpSpPr>
      <p:sp>
        <p:nvSpPr>
          <p:cNvPr id="1049065" name="标题 278529"/>
          <p:cNvSpPr/>
          <p:nvPr>
            <p:ph type="title" sz="full" idx="0"/>
          </p:nvPr>
        </p:nvSpPr>
        <p:spPr>
          <a:xfrm rot="0">
            <a:off x="1079500"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buClr>
                <a:schemeClr val="dk2"/>
              </a:buClr>
              <a:buFont typeface="Wingdings" pitchFamily="2" charset="2"/>
              <a:buChar char="]"/>
            </a:pPr>
            <a:r>
              <a:rPr altLang="en-US" b="1" sz="3600" lang="zh-CN">
                <a:ea typeface="华文楷体" pitchFamily="2" charset="-122"/>
              </a:rPr>
              <a:t>多次叠绘、双纵坐标和多子图</a:t>
            </a:r>
          </a:p>
        </p:txBody>
      </p:sp>
      <p:sp>
        <p:nvSpPr>
          <p:cNvPr id="1049066" name="文本占位符 278530"/>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20000"/>
              </a:lnSpc>
            </a:pPr>
            <a:r>
              <a:rPr altLang="en-US" b="1" sz="2800" lang="zh-CN">
                <a:latin typeface="Times New Roman" pitchFamily="18" charset="0"/>
                <a:ea typeface="华文楷体" pitchFamily="2" charset="-122"/>
              </a:rPr>
              <a:t>多次叠绘</a:t>
            </a:r>
          </a:p>
          <a:p>
            <a:pPr eaLnBrk="1" hangingPunct="1" latinLnBrk="1" lvl="1">
              <a:lnSpc>
                <a:spcPct val="120000"/>
              </a:lnSpc>
            </a:pPr>
            <a:r>
              <a:rPr altLang="en-US" b="1" sz="2400" lang="zh-CN">
                <a:latin typeface="Times New Roman" pitchFamily="18" charset="0"/>
                <a:ea typeface="华文楷体" pitchFamily="2" charset="-122"/>
              </a:rPr>
              <a:t>多次调用</a:t>
            </a:r>
            <a:r>
              <a:rPr altLang="zh-CN" b="1" lang="en-US">
                <a:latin typeface="Times New Roman" pitchFamily="18" charset="0"/>
                <a:ea typeface="华文楷体" pitchFamily="2" charset="-122"/>
              </a:rPr>
              <a:t>plot</a:t>
            </a:r>
            <a:r>
              <a:rPr altLang="en-US" b="1" sz="2400" lang="zh-CN">
                <a:latin typeface="Times New Roman" pitchFamily="18" charset="0"/>
                <a:ea typeface="华文楷体" pitchFamily="2" charset="-122"/>
              </a:rPr>
              <a:t>命令</a:t>
            </a:r>
            <a:r>
              <a:rPr altLang="en-US" b="1" sz="2400" lang="zh-CN">
                <a:solidFill>
                  <a:srgbClr val="0000FF"/>
                </a:solidFill>
                <a:latin typeface="Times New Roman" pitchFamily="18" charset="0"/>
                <a:ea typeface="华文楷体" pitchFamily="2" charset="-122"/>
              </a:rPr>
              <a:t>在一幅图上</a:t>
            </a:r>
            <a:r>
              <a:rPr altLang="en-US" b="1" sz="2400" lang="zh-CN">
                <a:latin typeface="Times New Roman" pitchFamily="18" charset="0"/>
                <a:ea typeface="华文楷体" pitchFamily="2" charset="-122"/>
              </a:rPr>
              <a:t>绘制多条曲线，需要</a:t>
            </a:r>
            <a:r>
              <a:rPr altLang="zh-CN" b="1" sz="2400" lang="en-US">
                <a:solidFill>
                  <a:srgbClr val="FF0000"/>
                </a:solidFill>
                <a:latin typeface="Times New Roman" pitchFamily="18" charset="0"/>
                <a:ea typeface="华文楷体" pitchFamily="2" charset="-122"/>
              </a:rPr>
              <a:t>hold</a:t>
            </a:r>
            <a:r>
              <a:rPr altLang="en-US" b="1" sz="2400" lang="zh-CN">
                <a:latin typeface="Times New Roman" pitchFamily="18" charset="0"/>
                <a:ea typeface="华文楷体" pitchFamily="2" charset="-122"/>
              </a:rPr>
              <a:t>指令的配合。</a:t>
            </a:r>
            <a:r>
              <a:rPr altLang="en-US" b="1" lang="zh-CN">
                <a:latin typeface="Times New Roman" pitchFamily="18" charset="0"/>
                <a:ea typeface="华文楷体" pitchFamily="2" charset="-122"/>
              </a:rPr>
              <a:t> </a:t>
            </a:r>
          </a:p>
          <a:p>
            <a:pPr eaLnBrk="1" hangingPunct="1" latinLnBrk="1" lvl="1">
              <a:lnSpc>
                <a:spcPct val="120000"/>
              </a:lnSpc>
            </a:pPr>
            <a:r>
              <a:rPr altLang="zh-CN" b="1" sz="2400" lang="en-US">
                <a:solidFill>
                  <a:srgbClr val="0000FF"/>
                </a:solidFill>
                <a:latin typeface="Times New Roman" pitchFamily="18" charset="0"/>
                <a:ea typeface="华文楷体" pitchFamily="2" charset="-122"/>
              </a:rPr>
              <a:t>hold on</a:t>
            </a:r>
            <a:r>
              <a:rPr altLang="en-US" b="1" sz="2400" lang="zh-CN">
                <a:latin typeface="Times New Roman" pitchFamily="18" charset="0"/>
                <a:ea typeface="华文楷体" pitchFamily="2" charset="-122"/>
              </a:rPr>
              <a:t>   保持当前坐标轴和图形，并可以接受下一次绘制。</a:t>
            </a:r>
          </a:p>
          <a:p>
            <a:pPr eaLnBrk="1" hangingPunct="1" latinLnBrk="1" lvl="1">
              <a:lnSpc>
                <a:spcPct val="120000"/>
              </a:lnSpc>
            </a:pPr>
            <a:r>
              <a:rPr altLang="zh-CN" b="1" sz="2400" lang="en-US">
                <a:solidFill>
                  <a:srgbClr val="0000FF"/>
                </a:solidFill>
                <a:latin typeface="Times New Roman" pitchFamily="18" charset="0"/>
                <a:ea typeface="华文楷体" pitchFamily="2" charset="-122"/>
              </a:rPr>
              <a:t>hold off</a:t>
            </a:r>
            <a:r>
              <a:rPr altLang="zh-CN" b="1" sz="2400" lang="en-US">
                <a:solidFill>
                  <a:schemeClr val="dk2"/>
                </a:solidFill>
                <a:latin typeface="Times New Roman" pitchFamily="18" charset="0"/>
                <a:ea typeface="华文楷体" pitchFamily="2" charset="-122"/>
              </a:rPr>
              <a:t>   </a:t>
            </a:r>
            <a:r>
              <a:rPr altLang="en-US" b="1" sz="2400" lang="zh-CN">
                <a:latin typeface="Times New Roman" pitchFamily="18" charset="0"/>
                <a:ea typeface="华文楷体" pitchFamily="2" charset="-122"/>
              </a:rPr>
              <a:t>取消当前坐标轴和图形保持，这种状态下，调用</a:t>
            </a:r>
            <a:r>
              <a:rPr altLang="zh-CN" b="1" sz="2400" lang="en-US">
                <a:latin typeface="Times New Roman" pitchFamily="18" charset="0"/>
                <a:ea typeface="华文楷体" pitchFamily="2" charset="-122"/>
              </a:rPr>
              <a:t>plot</a:t>
            </a:r>
            <a:r>
              <a:rPr altLang="en-US" b="1" sz="2400" lang="zh-CN">
                <a:latin typeface="Times New Roman" pitchFamily="18" charset="0"/>
                <a:ea typeface="华文楷体" pitchFamily="2" charset="-122"/>
              </a:rPr>
              <a:t>绘制完全新的图形，不保留以前的坐标格式、曲线。  </a:t>
            </a:r>
          </a:p>
        </p:txBody>
      </p:sp>
      <p:sp>
        <p:nvSpPr>
          <p:cNvPr id="104906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06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06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67</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066">
                                            <p:txEl>
                                              <p:charRg st="0" end="5"/>
                                            </p:txEl>
                                          </p:spTgt>
                                        </p:tgtEl>
                                        <p:attrNameLst>
                                          <p:attrName>style.visibility</p:attrName>
                                        </p:attrNameLst>
                                      </p:cBhvr>
                                      <p:to>
                                        <p:strVal val="visible"/>
                                      </p:to>
                                    </p:set>
                                    <p:animEffect transition="in" filter="blinds(horizontal)">
                                      <p:cBhvr>
                                        <p:cTn dur="500" id="7"/>
                                        <p:tgtEl>
                                          <p:spTgt spid="1049066">
                                            <p:txEl>
                                              <p:charRg st="0" end="5"/>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9066">
                                            <p:txEl>
                                              <p:charRg st="5" end="41"/>
                                            </p:txEl>
                                          </p:spTgt>
                                        </p:tgtEl>
                                        <p:attrNameLst>
                                          <p:attrName>style.visibility</p:attrName>
                                        </p:attrNameLst>
                                      </p:cBhvr>
                                      <p:to>
                                        <p:strVal val="visible"/>
                                      </p:to>
                                    </p:set>
                                    <p:animEffect transition="in" filter="blinds(horizontal)">
                                      <p:cBhvr>
                                        <p:cTn dur="500" id="12"/>
                                        <p:tgtEl>
                                          <p:spTgt spid="1049066">
                                            <p:txEl>
                                              <p:charRg st="5" end="41"/>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 presetSubtype="0">
                                  <p:stCondLst>
                                    <p:cond delay="0"/>
                                  </p:stCondLst>
                                  <p:childTnLst>
                                    <p:set>
                                      <p:cBhvr>
                                        <p:cTn dur="1" fill="hold" id="16">
                                          <p:stCondLst>
                                            <p:cond delay="0"/>
                                          </p:stCondLst>
                                        </p:cTn>
                                        <p:tgtEl>
                                          <p:spTgt spid="1049066">
                                            <p:txEl>
                                              <p:charRg st="41" end="74"/>
                                            </p:txEl>
                                          </p:spTgt>
                                        </p:tgtEl>
                                        <p:attrNameLst>
                                          <p:attrName>style.visibility</p:attrName>
                                        </p:attrNameLst>
                                      </p:cBhvr>
                                      <p:to>
                                        <p:strVal val="visible"/>
                                      </p:to>
                                    </p:set>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1" presetSubtype="0">
                                  <p:stCondLst>
                                    <p:cond delay="0"/>
                                  </p:stCondLst>
                                  <p:childTnLst>
                                    <p:set>
                                      <p:cBhvr>
                                        <p:cTn dur="1" fill="hold" id="20">
                                          <p:stCondLst>
                                            <p:cond delay="0"/>
                                          </p:stCondLst>
                                        </p:cTn>
                                        <p:tgtEl>
                                          <p:spTgt spid="1049066">
                                            <p:txEl>
                                              <p:charRg st="74" end="13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Sp="1">
  <p:cSld>
    <p:spTree>
      <p:nvGrpSpPr>
        <p:cNvPr id="308" name=""/>
        <p:cNvGrpSpPr/>
        <p:nvPr/>
      </p:nvGrpSpPr>
      <p:grpSpPr>
        <a:xfrm rot="0">
          <a:off x="0" y="0"/>
          <a:ext cx="0" cy="0"/>
          <a:chOff x="0" y="0"/>
          <a:chExt cx="0" cy="0"/>
        </a:xfrm>
      </p:grpSpPr>
      <p:sp>
        <p:nvSpPr>
          <p:cNvPr id="1049070" name="标题 279553"/>
          <p:cNvSpPr/>
          <p:nvPr>
            <p:ph type="title" sz="full" idx="0"/>
          </p:nvPr>
        </p:nvSpPr>
        <p:spPr>
          <a:xfrm rot="0">
            <a:off x="1150937"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sz="3600" lang="zh-CN">
                <a:latin typeface="Times New Roman" pitchFamily="18" charset="0"/>
                <a:ea typeface="华文楷体" pitchFamily="2" charset="-122"/>
              </a:rPr>
              <a:t>例 </a:t>
            </a:r>
            <a:r>
              <a:rPr altLang="zh-CN" b="1" sz="3600" lang="en-US">
                <a:latin typeface="Times New Roman" pitchFamily="18" charset="0"/>
                <a:ea typeface="华文楷体" pitchFamily="2" charset="-122"/>
              </a:rPr>
              <a:t>3.5  </a:t>
            </a:r>
            <a:r>
              <a:rPr altLang="en-US" b="1" sz="3600" lang="zh-CN">
                <a:latin typeface="Times New Roman" pitchFamily="18" charset="0"/>
                <a:ea typeface="华文楷体" pitchFamily="2" charset="-122"/>
              </a:rPr>
              <a:t>重绘曲线</a:t>
            </a:r>
          </a:p>
        </p:txBody>
      </p:sp>
      <p:sp>
        <p:nvSpPr>
          <p:cNvPr id="1049071" name="文本占位符 279554"/>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80000"/>
              </a:lnSpc>
              <a:buNone/>
            </a:pPr>
            <a:r>
              <a:rPr altLang="en-US" b="1" sz="2800" lang="zh-CN">
                <a:latin typeface="Times New Roman" pitchFamily="18" charset="0"/>
                <a:ea typeface="华文楷体" pitchFamily="2" charset="-122"/>
              </a:rPr>
              <a:t>重绘波形                            及其包络线。</a:t>
            </a:r>
          </a:p>
          <a:p>
            <a:pPr eaLnBrk="1" hangingPunct="1" latinLnBrk="1" lvl="1">
              <a:lnSpc>
                <a:spcPct val="80000"/>
              </a:lnSpc>
              <a:buNone/>
            </a:pPr>
            <a:r>
              <a:rPr altLang="zh-CN" b="1" sz="2400" lang="en-US">
                <a:solidFill>
                  <a:schemeClr val="dk2"/>
                </a:solidFill>
                <a:latin typeface="Times New Roman" pitchFamily="18" charset="0"/>
                <a:ea typeface="华文楷体" pitchFamily="2" charset="-122"/>
              </a:rPr>
              <a:t>t=(0:pi/100:pi)';	</a:t>
            </a:r>
            <a:r>
              <a:rPr altLang="en-US" b="1" sz="2000" lang="zh-CN">
                <a:solidFill>
                  <a:srgbClr val="006600"/>
                </a:solidFill>
                <a:latin typeface="Times New Roman" pitchFamily="18" charset="0"/>
                <a:ea typeface="华文楷体" pitchFamily="2" charset="-122"/>
              </a:rPr>
              <a:t>%长度为</a:t>
            </a:r>
            <a:r>
              <a:rPr altLang="zh-CN" b="1" sz="2000" lang="en-US">
                <a:solidFill>
                  <a:srgbClr val="006600"/>
                </a:solidFill>
                <a:latin typeface="Times New Roman" pitchFamily="18" charset="0"/>
                <a:ea typeface="华文楷体" pitchFamily="2" charset="-122"/>
              </a:rPr>
              <a:t>101</a:t>
            </a:r>
            <a:r>
              <a:rPr altLang="en-US" b="1" sz="2000" lang="zh-CN">
                <a:solidFill>
                  <a:srgbClr val="006600"/>
                </a:solidFill>
                <a:latin typeface="Times New Roman" pitchFamily="18" charset="0"/>
                <a:ea typeface="华文楷体" pitchFamily="2" charset="-122"/>
              </a:rPr>
              <a:t>的时间采样列向量</a:t>
            </a:r>
            <a:r>
              <a:rPr altLang="en-US" b="1" sz="2400" lang="zh-CN">
                <a:solidFill>
                  <a:srgbClr val="006600"/>
                </a:solidFill>
                <a:latin typeface="Times New Roman" pitchFamily="18" charset="0"/>
                <a:ea typeface="华文楷体" pitchFamily="2" charset="-122"/>
              </a:rPr>
              <a:t>	</a:t>
            </a:r>
          </a:p>
          <a:p>
            <a:pPr eaLnBrk="1" hangingPunct="1" latinLnBrk="1" lvl="1">
              <a:lnSpc>
                <a:spcPct val="80000"/>
              </a:lnSpc>
              <a:buNone/>
            </a:pPr>
            <a:r>
              <a:rPr altLang="zh-CN" b="1" sz="2400" lang="en-US">
                <a:solidFill>
                  <a:schemeClr val="dk2"/>
                </a:solidFill>
                <a:latin typeface="Times New Roman" pitchFamily="18" charset="0"/>
                <a:ea typeface="华文楷体" pitchFamily="2" charset="-122"/>
              </a:rPr>
              <a:t>y1=sin(t)</a:t>
            </a:r>
            <a:r>
              <a:rPr altLang="zh-CN" b="1" sz="2400" lang="en-US">
                <a:solidFill>
                  <a:schemeClr val="dk2"/>
                </a:solidFill>
                <a:latin typeface="Times New Roman" pitchFamily="18" charset="0"/>
                <a:ea typeface="华文楷体" pitchFamily="2" charset="-122"/>
              </a:rPr>
              <a:t>*[1,-1];</a:t>
            </a:r>
            <a:r>
              <a:rPr altLang="zh-CN" b="1" sz="2000" lang="en-US">
                <a:solidFill>
                  <a:schemeClr val="dk2"/>
                </a:solidFill>
                <a:latin typeface="Times New Roman" pitchFamily="18" charset="0"/>
                <a:ea typeface="华文楷体" pitchFamily="2" charset="-122"/>
              </a:rPr>
              <a:t>	</a:t>
            </a:r>
            <a:r>
              <a:rPr altLang="en-US" b="1" sz="2000" lang="zh-CN">
                <a:solidFill>
                  <a:srgbClr val="006600"/>
                </a:solidFill>
                <a:latin typeface="Times New Roman" pitchFamily="18" charset="0"/>
                <a:ea typeface="华文楷体" pitchFamily="2" charset="-122"/>
              </a:rPr>
              <a:t>%包络线函数值，是（</a:t>
            </a:r>
            <a:r>
              <a:rPr altLang="zh-CN" b="1" sz="2000" lang="en-US">
                <a:solidFill>
                  <a:srgbClr val="006600"/>
                </a:solidFill>
                <a:latin typeface="Times New Roman" pitchFamily="18" charset="0"/>
                <a:ea typeface="华文楷体" pitchFamily="2" charset="-122"/>
              </a:rPr>
              <a:t>101x2</a:t>
            </a:r>
            <a:r>
              <a:rPr altLang="en-US" b="1" sz="2000" lang="zh-CN">
                <a:solidFill>
                  <a:srgbClr val="006600"/>
                </a:solidFill>
                <a:latin typeface="Times New Roman" pitchFamily="18" charset="0"/>
                <a:ea typeface="华文楷体" pitchFamily="2" charset="-122"/>
              </a:rPr>
              <a:t>）的矩阵</a:t>
            </a:r>
          </a:p>
          <a:p>
            <a:pPr eaLnBrk="1" hangingPunct="1" latinLnBrk="1" lvl="1">
              <a:lnSpc>
                <a:spcPct val="80000"/>
              </a:lnSpc>
              <a:buNone/>
            </a:pPr>
            <a:r>
              <a:rPr altLang="zh-CN" b="1" sz="2400" lang="en-US">
                <a:solidFill>
                  <a:schemeClr val="dk2"/>
                </a:solidFill>
                <a:latin typeface="Times New Roman" pitchFamily="18" charset="0"/>
                <a:ea typeface="华文楷体" pitchFamily="2" charset="-122"/>
              </a:rPr>
              <a:t>y2=sin(t).</a:t>
            </a:r>
            <a:r>
              <a:rPr altLang="zh-CN" b="1" sz="2400" lang="en-US">
                <a:solidFill>
                  <a:schemeClr val="dk2"/>
                </a:solidFill>
                <a:latin typeface="Times New Roman" pitchFamily="18" charset="0"/>
                <a:ea typeface="华文楷体" pitchFamily="2" charset="-122"/>
              </a:rPr>
              <a:t>*sin(9</a:t>
            </a:r>
            <a:r>
              <a:rPr altLang="zh-CN" b="1" sz="2400" lang="en-US">
                <a:solidFill>
                  <a:schemeClr val="dk2"/>
                </a:solidFill>
                <a:latin typeface="Times New Roman" pitchFamily="18" charset="0"/>
                <a:ea typeface="华文楷体" pitchFamily="2" charset="-122"/>
              </a:rPr>
              <a:t>*t);	</a:t>
            </a:r>
            <a:r>
              <a:rPr altLang="en-US" b="1" sz="2000" lang="zh-CN">
                <a:solidFill>
                  <a:srgbClr val="006600"/>
                </a:solidFill>
                <a:latin typeface="Times New Roman" pitchFamily="18" charset="0"/>
                <a:ea typeface="华文楷体" pitchFamily="2" charset="-122"/>
              </a:rPr>
              <a:t>%长度为</a:t>
            </a:r>
            <a:r>
              <a:rPr altLang="zh-CN" b="1" sz="2000" lang="en-US">
                <a:solidFill>
                  <a:srgbClr val="006600"/>
                </a:solidFill>
                <a:latin typeface="Times New Roman" pitchFamily="18" charset="0"/>
                <a:ea typeface="华文楷体" pitchFamily="2" charset="-122"/>
              </a:rPr>
              <a:t>101</a:t>
            </a:r>
            <a:r>
              <a:rPr altLang="en-US" b="1" sz="2000" lang="zh-CN">
                <a:solidFill>
                  <a:srgbClr val="006600"/>
                </a:solidFill>
                <a:latin typeface="Times New Roman" pitchFamily="18" charset="0"/>
                <a:ea typeface="华文楷体" pitchFamily="2" charset="-122"/>
              </a:rPr>
              <a:t>的调制波列向量</a:t>
            </a:r>
          </a:p>
          <a:p>
            <a:pPr eaLnBrk="1" hangingPunct="1" latinLnBrk="1" lvl="1">
              <a:lnSpc>
                <a:spcPct val="80000"/>
              </a:lnSpc>
              <a:buNone/>
            </a:pPr>
            <a:r>
              <a:rPr altLang="zh-CN" b="1" sz="2400" lang="en-US">
                <a:solidFill>
                  <a:schemeClr val="dk2"/>
                </a:solidFill>
                <a:latin typeface="Times New Roman" pitchFamily="18" charset="0"/>
                <a:ea typeface="华文楷体" pitchFamily="2" charset="-122"/>
              </a:rPr>
              <a:t>t3=pi</a:t>
            </a:r>
            <a:r>
              <a:rPr altLang="zh-CN" b="1" sz="2400" lang="en-US">
                <a:solidFill>
                  <a:schemeClr val="dk2"/>
                </a:solidFill>
                <a:latin typeface="Times New Roman" pitchFamily="18" charset="0"/>
                <a:ea typeface="华文楷体" pitchFamily="2" charset="-122"/>
              </a:rPr>
              <a:t>*(0:9)/9;				</a:t>
            </a:r>
          </a:p>
          <a:p>
            <a:pPr eaLnBrk="1" hangingPunct="1" latinLnBrk="1" lvl="1">
              <a:lnSpc>
                <a:spcPct val="80000"/>
              </a:lnSpc>
              <a:buNone/>
            </a:pPr>
            <a:r>
              <a:rPr altLang="zh-CN" b="1" sz="2400" lang="en-US">
                <a:solidFill>
                  <a:schemeClr val="dk2"/>
                </a:solidFill>
                <a:latin typeface="Times New Roman" pitchFamily="18" charset="0"/>
                <a:ea typeface="华文楷体" pitchFamily="2" charset="-122"/>
              </a:rPr>
              <a:t>y3=sin(t3).</a:t>
            </a:r>
            <a:r>
              <a:rPr altLang="zh-CN" b="1" sz="2400" lang="en-US">
                <a:solidFill>
                  <a:schemeClr val="dk2"/>
                </a:solidFill>
                <a:latin typeface="Times New Roman" pitchFamily="18" charset="0"/>
                <a:ea typeface="华文楷体" pitchFamily="2" charset="-122"/>
              </a:rPr>
              <a:t>*sin(9</a:t>
            </a:r>
            <a:r>
              <a:rPr altLang="zh-CN" b="1" sz="2400" lang="en-US">
                <a:solidFill>
                  <a:schemeClr val="dk2"/>
                </a:solidFill>
                <a:latin typeface="Times New Roman" pitchFamily="18" charset="0"/>
                <a:ea typeface="华文楷体" pitchFamily="2" charset="-122"/>
              </a:rPr>
              <a:t>*t3);</a:t>
            </a:r>
          </a:p>
          <a:p>
            <a:pPr eaLnBrk="1" hangingPunct="1" latinLnBrk="1" lvl="1">
              <a:lnSpc>
                <a:spcPct val="80000"/>
              </a:lnSpc>
              <a:buNone/>
            </a:pPr>
            <a:r>
              <a:rPr altLang="zh-CN" b="1" sz="2400" lang="en-US">
                <a:solidFill>
                  <a:srgbClr val="FF0000"/>
                </a:solidFill>
                <a:latin typeface="Times New Roman" pitchFamily="18" charset="0"/>
                <a:ea typeface="华文楷体" pitchFamily="2" charset="-122"/>
              </a:rPr>
              <a:t>plot(t,y1,</a:t>
            </a:r>
            <a:r>
              <a:rPr altLang="zh-CN" b="1" sz="2400" lang="en-US">
                <a:solidFill>
                  <a:srgbClr val="0000FF"/>
                </a:solidFill>
                <a:latin typeface="Times New Roman" pitchFamily="18" charset="0"/>
                <a:ea typeface="华文楷体" pitchFamily="2" charset="-122"/>
              </a:rPr>
              <a:t>'r:’)</a:t>
            </a:r>
          </a:p>
          <a:p>
            <a:pPr eaLnBrk="1" hangingPunct="1" latinLnBrk="1" lvl="1">
              <a:lnSpc>
                <a:spcPct val="80000"/>
              </a:lnSpc>
              <a:buNone/>
            </a:pPr>
            <a:r>
              <a:rPr altLang="zh-CN" b="1" sz="2400" lang="en-US">
                <a:solidFill>
                  <a:srgbClr val="FF0000"/>
                </a:solidFill>
                <a:latin typeface="Times New Roman" pitchFamily="18" charset="0"/>
                <a:ea typeface="华文楷体" pitchFamily="2" charset="-122"/>
              </a:rPr>
              <a:t>hold on</a:t>
            </a:r>
          </a:p>
          <a:p>
            <a:pPr eaLnBrk="1" hangingPunct="1" latinLnBrk="1" lvl="1">
              <a:lnSpc>
                <a:spcPct val="80000"/>
              </a:lnSpc>
              <a:buNone/>
            </a:pPr>
            <a:r>
              <a:rPr altLang="zh-CN" b="1" sz="2400" lang="en-US">
                <a:solidFill>
                  <a:srgbClr val="FF0000"/>
                </a:solidFill>
                <a:latin typeface="Times New Roman" pitchFamily="18" charset="0"/>
                <a:ea typeface="华文楷体" pitchFamily="2" charset="-122"/>
              </a:rPr>
              <a:t>plot(t,y2,</a:t>
            </a:r>
            <a:r>
              <a:rPr altLang="zh-CN" b="1" sz="2400" lang="en-US">
                <a:solidFill>
                  <a:srgbClr val="0000FF"/>
                </a:solidFill>
                <a:latin typeface="Times New Roman" pitchFamily="18" charset="0"/>
                <a:ea typeface="华文楷体" pitchFamily="2" charset="-122"/>
              </a:rPr>
              <a:t>'b‘)</a:t>
            </a:r>
          </a:p>
          <a:p>
            <a:pPr eaLnBrk="1" hangingPunct="1" latinLnBrk="1" lvl="1">
              <a:lnSpc>
                <a:spcPct val="80000"/>
              </a:lnSpc>
              <a:buNone/>
            </a:pPr>
            <a:r>
              <a:rPr altLang="zh-CN" b="1" sz="2400" lang="en-US">
                <a:solidFill>
                  <a:srgbClr val="FF0000"/>
                </a:solidFill>
                <a:latin typeface="Times New Roman" pitchFamily="18" charset="0"/>
                <a:ea typeface="华文楷体" pitchFamily="2" charset="-122"/>
              </a:rPr>
              <a:t>plot(t3,y3,</a:t>
            </a:r>
            <a:r>
              <a:rPr altLang="zh-CN" b="1" sz="2400" lang="en-US">
                <a:solidFill>
                  <a:srgbClr val="0000FF"/>
                </a:solidFill>
                <a:latin typeface="Times New Roman" pitchFamily="18" charset="0"/>
                <a:ea typeface="华文楷体" pitchFamily="2" charset="-122"/>
              </a:rPr>
              <a:t>'bo')</a:t>
            </a:r>
            <a:r>
              <a:rPr altLang="zh-CN" b="1" sz="2400" lang="en-US">
                <a:solidFill>
                  <a:srgbClr val="FF0000"/>
                </a:solidFill>
                <a:latin typeface="Times New Roman" pitchFamily="18" charset="0"/>
                <a:ea typeface="华文楷体" pitchFamily="2" charset="-122"/>
              </a:rPr>
              <a:t>		</a:t>
            </a:r>
          </a:p>
          <a:p>
            <a:pPr eaLnBrk="1" hangingPunct="1" latinLnBrk="1" lvl="1">
              <a:lnSpc>
                <a:spcPct val="80000"/>
              </a:lnSpc>
              <a:buNone/>
            </a:pPr>
            <a:r>
              <a:rPr altLang="zh-CN" b="1" sz="2400" lang="en-US">
                <a:solidFill>
                  <a:srgbClr val="0000FF"/>
                </a:solidFill>
                <a:latin typeface="Times New Roman" pitchFamily="18" charset="0"/>
                <a:ea typeface="华文楷体" pitchFamily="2" charset="-122"/>
              </a:rPr>
              <a:t>axis([0,pi,-1,1])</a:t>
            </a:r>
            <a:r>
              <a:rPr altLang="zh-CN" b="1" sz="2400" lang="en-US">
                <a:solidFill>
                  <a:srgbClr val="FF0000"/>
                </a:solidFill>
                <a:latin typeface="Times New Roman" pitchFamily="18" charset="0"/>
                <a:ea typeface="华文楷体" pitchFamily="2" charset="-122"/>
              </a:rPr>
              <a:t>		</a:t>
            </a:r>
            <a:r>
              <a:rPr altLang="en-US" b="1" sz="2000" lang="zh-CN">
                <a:solidFill>
                  <a:srgbClr val="006600"/>
                </a:solidFill>
                <a:latin typeface="Times New Roman" pitchFamily="18" charset="0"/>
                <a:ea typeface="华文楷体" pitchFamily="2" charset="-122"/>
              </a:rPr>
              <a:t>%控制轴的范围</a:t>
            </a:r>
            <a:r>
              <a:rPr altLang="zh-CN" b="1" sz="2400" lang="en-US">
                <a:solidFill>
                  <a:srgbClr val="FF0000"/>
                </a:solidFill>
                <a:latin typeface="Times New Roman" pitchFamily="18" charset="0"/>
                <a:ea typeface="华文楷体" pitchFamily="2" charset="-122"/>
              </a:rPr>
              <a:t> </a:t>
            </a:r>
          </a:p>
          <a:p>
            <a:pPr eaLnBrk="1" hangingPunct="1" latinLnBrk="1" lvl="1">
              <a:lnSpc>
                <a:spcPct val="80000"/>
              </a:lnSpc>
              <a:buNone/>
            </a:pPr>
            <a:r>
              <a:rPr altLang="zh-CN" b="1" sz="2400" lang="en-US">
                <a:solidFill>
                  <a:srgbClr val="FF0000"/>
                </a:solidFill>
                <a:latin typeface="Times New Roman" pitchFamily="18" charset="0"/>
                <a:ea typeface="华文楷体" pitchFamily="2" charset="-122"/>
              </a:rPr>
              <a:t>hold off</a:t>
            </a:r>
          </a:p>
        </p:txBody>
      </p:sp>
      <p:sp>
        <p:nvSpPr>
          <p:cNvPr id="1049072" name="矩形 279555"/>
          <p:cNvSpPr/>
          <p:nvPr/>
        </p:nvSpPr>
        <p:spPr>
          <a:xfrm rot="0">
            <a:off x="0" y="0"/>
            <a:ext cx="9144000" cy="0"/>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Font typeface="Arial" pitchFamily="34" charset="0"/>
              <a:buNone/>
            </a:pPr>
            <a:endParaRPr altLang="en-US" sz="1800" lang="zh-CN">
              <a:latin typeface="Arial" pitchFamily="34" charset="0"/>
            </a:endParaRPr>
          </a:p>
        </p:txBody>
      </p:sp>
      <p:graphicFrame>
        <p:nvGraphicFramePr>
          <p:cNvPr id="4194323" name=""/>
          <p:cNvGraphicFramePr>
            <a:graphicFrameLocks/>
          </p:cNvGraphicFramePr>
          <p:nvPr/>
        </p:nvGraphicFramePr>
        <p:xfrm rot="0">
          <a:off x="2592387" y="1304925"/>
          <a:ext cx="1971675" cy="381000"/>
        </p:xfrm>
        <a:graphic>
          <a:graphicData uri="http://schemas.openxmlformats.org/presentationml/2006/ole">
            <mc:AlternateContent xmlns:mc="http://schemas.openxmlformats.org/markup-compatibility/2006">
              <mc:Choice xmlns:v="urn:schemas-microsoft-com:vml" Requires="v">
                <p:oleObj r:id="rId1" spid="" imgH="381000" imgW="1971675" showAsIcon="0" progId="Equation.DSMT4">
                  <p:embed followColorScheme="full"/>
                  <p:pic>
                    <p:nvPicPr>
                      <p:cNvPr id="2097182" name="对象 279556"/>
                      <p:cNvPicPr>
                        <a:picLocks/>
                      </p:cNvPicPr>
                      <p:nvPr/>
                    </p:nvPicPr>
                    <p:blipFill>
                      <a:blip xmlns:r="http://schemas.openxmlformats.org/officeDocument/2006/relationships" r:embed="rId2"/>
                      <a:srcRect l="0" t="0" r="0" b="0"/>
                      <a:stretch>
                        <a:fillRect/>
                      </a:stretch>
                    </p:blipFill>
                    <p:spPr>
                      <a:xfrm rot="0">
                        <a:off x="2592387" y="1304925"/>
                        <a:ext cx="1971675" cy="381000"/>
                      </a:xfrm>
                      <a:prstGeom prst="rect"/>
                      <a:noFill/>
                      <a:ln>
                        <a:noFill/>
                      </a:ln>
                    </p:spPr>
                  </p:pic>
                </p:oleObj>
              </mc:Choice>
              <mc:Fallback>
                <p:oleObj r:id="rId1" spid="" imgH="381000" imgW="1971675" showAsIcon="0" progId="Equation.DSMT4">
                  <p:embed followColorScheme="full"/>
                  <p:pic>
                    <p:nvPicPr>
                      <p:cNvPr id="2097182" name="对象 279556"/>
                      <p:cNvPicPr>
                        <a:picLocks/>
                      </p:cNvPicPr>
                      <p:nvPr/>
                    </p:nvPicPr>
                    <p:blipFill>
                      <a:blip xmlns:r="http://schemas.openxmlformats.org/officeDocument/2006/relationships" r:embed="rId2"/>
                      <a:srcRect l="0" t="0" r="0" b="0"/>
                      <a:stretch>
                        <a:fillRect/>
                      </a:stretch>
                    </p:blipFill>
                    <p:spPr>
                      <a:xfrm rot="0">
                        <a:off x="2592387" y="1304925"/>
                        <a:ext cx="1971675" cy="381000"/>
                      </a:xfrm>
                      <a:prstGeom prst="rect"/>
                      <a:noFill/>
                      <a:ln>
                        <a:noFill/>
                      </a:ln>
                    </p:spPr>
                  </p:pic>
                </p:oleObj>
              </mc:Fallback>
            </mc:AlternateContent>
          </a:graphicData>
        </a:graphic>
      </p:graphicFrame>
      <p:pic>
        <p:nvPicPr>
          <p:cNvPr id="2097183" name="图片 279557"/>
          <p:cNvPicPr>
            <a:picLocks/>
          </p:cNvPicPr>
          <p:nvPr/>
        </p:nvPicPr>
        <p:blipFill>
          <a:blip xmlns:r="http://schemas.openxmlformats.org/officeDocument/2006/relationships" r:embed="rId3"/>
          <a:srcRect l="0" t="19920" r="0" b="2287"/>
          <a:stretch>
            <a:fillRect/>
          </a:stretch>
        </p:blipFill>
        <p:spPr>
          <a:xfrm rot="0">
            <a:off x="4643437" y="3327400"/>
            <a:ext cx="3887787" cy="2503487"/>
          </a:xfrm>
          <a:prstGeom prst="rect"/>
          <a:noFill/>
          <a:ln>
            <a:noFill/>
          </a:ln>
        </p:spPr>
      </p:pic>
      <p:sp>
        <p:nvSpPr>
          <p:cNvPr id="104907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07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07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68</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071">
                                            <p:txEl>
                                              <p:charRg st="39" end="74"/>
                                            </p:txEl>
                                          </p:spTgt>
                                        </p:tgtEl>
                                        <p:attrNameLst>
                                          <p:attrName>style.visibility</p:attrName>
                                        </p:attrNameLst>
                                      </p:cBhvr>
                                      <p:to>
                                        <p:strVal val="visible"/>
                                      </p:to>
                                    </p:set>
                                    <p:animEffect transition="in" filter="blinds(horizontal)">
                                      <p:cBhvr>
                                        <p:cTn dur="500" id="7"/>
                                        <p:tgtEl>
                                          <p:spTgt spid="1049071">
                                            <p:txEl>
                                              <p:charRg st="39" end="74"/>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071">
                                            <p:txEl>
                                              <p:charRg st="74" end="112"/>
                                            </p:txEl>
                                          </p:spTgt>
                                        </p:tgtEl>
                                        <p:attrNameLst>
                                          <p:attrName>style.visibility</p:attrName>
                                        </p:attrNameLst>
                                      </p:cBhvr>
                                      <p:to>
                                        <p:strVal val="visible"/>
                                      </p:to>
                                    </p:set>
                                    <p:animEffect transition="in" filter="blinds(horizontal)">
                                      <p:cBhvr>
                                        <p:cTn dur="500" id="10"/>
                                        <p:tgtEl>
                                          <p:spTgt spid="1049071">
                                            <p:txEl>
                                              <p:charRg st="74" end="112"/>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071">
                                            <p:txEl>
                                              <p:charRg st="112" end="148"/>
                                            </p:txEl>
                                          </p:spTgt>
                                        </p:tgtEl>
                                        <p:attrNameLst>
                                          <p:attrName>style.visibility</p:attrName>
                                        </p:attrNameLst>
                                      </p:cBhvr>
                                      <p:to>
                                        <p:strVal val="visible"/>
                                      </p:to>
                                    </p:set>
                                    <p:animEffect transition="in" filter="blinds(horizontal)">
                                      <p:cBhvr>
                                        <p:cTn dur="500" id="13"/>
                                        <p:tgtEl>
                                          <p:spTgt spid="1049071">
                                            <p:txEl>
                                              <p:charRg st="112" end="148"/>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071">
                                            <p:txEl>
                                              <p:charRg st="148" end="167"/>
                                            </p:txEl>
                                          </p:spTgt>
                                        </p:tgtEl>
                                        <p:attrNameLst>
                                          <p:attrName>style.visibility</p:attrName>
                                        </p:attrNameLst>
                                      </p:cBhvr>
                                      <p:to>
                                        <p:strVal val="visible"/>
                                      </p:to>
                                    </p:set>
                                    <p:animEffect transition="in" filter="blinds(horizontal)">
                                      <p:cBhvr>
                                        <p:cTn dur="500" id="16"/>
                                        <p:tgtEl>
                                          <p:spTgt spid="1049071">
                                            <p:txEl>
                                              <p:charRg st="148" end="167"/>
                                            </p:txEl>
                                          </p:spTgt>
                                        </p:tgtEl>
                                      </p:cBhvr>
                                    </p:animEffect>
                                  </p:childTnLst>
                                </p:cTn>
                              </p:par>
                              <p:par>
                                <p:cTn fill="hold" id="17" nodeType="withEffect" presetClass="entr" presetID="3" presetSubtype="10">
                                  <p:stCondLst>
                                    <p:cond delay="0"/>
                                  </p:stCondLst>
                                  <p:childTnLst>
                                    <p:set>
                                      <p:cBhvr>
                                        <p:cTn dur="1" fill="hold" id="18">
                                          <p:stCondLst>
                                            <p:cond delay="0"/>
                                          </p:stCondLst>
                                        </p:cTn>
                                        <p:tgtEl>
                                          <p:spTgt spid="1049071">
                                            <p:txEl>
                                              <p:charRg st="167" end="190"/>
                                            </p:txEl>
                                          </p:spTgt>
                                        </p:tgtEl>
                                        <p:attrNameLst>
                                          <p:attrName>style.visibility</p:attrName>
                                        </p:attrNameLst>
                                      </p:cBhvr>
                                      <p:to>
                                        <p:strVal val="visible"/>
                                      </p:to>
                                    </p:set>
                                    <p:animEffect transition="in" filter="blinds(horizontal)">
                                      <p:cBhvr>
                                        <p:cTn dur="500" id="19"/>
                                        <p:tgtEl>
                                          <p:spTgt spid="1049071">
                                            <p:txEl>
                                              <p:charRg st="167" end="190"/>
                                            </p:txEl>
                                          </p:spTgt>
                                        </p:tgtEl>
                                      </p:cBhvr>
                                    </p:animEffect>
                                  </p:childTnLst>
                                </p:cTn>
                              </p:par>
                            </p:childTnLst>
                          </p:cTn>
                        </p:par>
                      </p:childTnLst>
                    </p:cTn>
                  </p:par>
                  <p:par>
                    <p:cTn fill="hold" id="20" nodeType="clickPar">
                      <p:stCondLst>
                        <p:cond delay="indefinite"/>
                      </p:stCondLst>
                      <p:childTnLst>
                        <p:par>
                          <p:cTn fill="hold" id="21" nodeType="withGroup">
                            <p:stCondLst>
                              <p:cond delay="0"/>
                            </p:stCondLst>
                            <p:childTnLst>
                              <p:par>
                                <p:cTn fill="hold" id="22" nodeType="clickEffect" presetClass="entr" presetID="22" presetSubtype="1">
                                  <p:stCondLst>
                                    <p:cond delay="0"/>
                                  </p:stCondLst>
                                  <p:childTnLst>
                                    <p:set>
                                      <p:cBhvr>
                                        <p:cTn dur="1" fill="hold" id="23">
                                          <p:stCondLst>
                                            <p:cond delay="0"/>
                                          </p:stCondLst>
                                        </p:cTn>
                                        <p:tgtEl>
                                          <p:spTgt spid="1049071">
                                            <p:txEl>
                                              <p:charRg st="190" end="206"/>
                                            </p:txEl>
                                          </p:spTgt>
                                        </p:tgtEl>
                                        <p:attrNameLst>
                                          <p:attrName>style.visibility</p:attrName>
                                        </p:attrNameLst>
                                      </p:cBhvr>
                                      <p:to>
                                        <p:strVal val="visible"/>
                                      </p:to>
                                    </p:set>
                                    <p:animEffect transition="in" filter="wipe(up)">
                                      <p:cBhvr>
                                        <p:cTn dur="1000" id="24"/>
                                        <p:tgtEl>
                                          <p:spTgt spid="1049071">
                                            <p:txEl>
                                              <p:charRg st="190" end="206"/>
                                            </p:txEl>
                                          </p:spTgt>
                                        </p:tgtEl>
                                      </p:cBhvr>
                                    </p:animEffect>
                                  </p:childTnLst>
                                </p:cTn>
                              </p:par>
                              <p:par>
                                <p:cTn fill="hold" id="25" nodeType="withEffect" presetClass="entr" presetID="22" presetSubtype="1">
                                  <p:stCondLst>
                                    <p:cond delay="0"/>
                                  </p:stCondLst>
                                  <p:childTnLst>
                                    <p:set>
                                      <p:cBhvr>
                                        <p:cTn dur="1" fill="hold" id="26">
                                          <p:stCondLst>
                                            <p:cond delay="0"/>
                                          </p:stCondLst>
                                        </p:cTn>
                                        <p:tgtEl>
                                          <p:spTgt spid="1049071">
                                            <p:txEl>
                                              <p:charRg st="206" end="214"/>
                                            </p:txEl>
                                          </p:spTgt>
                                        </p:tgtEl>
                                        <p:attrNameLst>
                                          <p:attrName>style.visibility</p:attrName>
                                        </p:attrNameLst>
                                      </p:cBhvr>
                                      <p:to>
                                        <p:strVal val="visible"/>
                                      </p:to>
                                    </p:set>
                                    <p:animEffect transition="in" filter="wipe(up)">
                                      <p:cBhvr>
                                        <p:cTn dur="1000" id="27"/>
                                        <p:tgtEl>
                                          <p:spTgt spid="1049071">
                                            <p:txEl>
                                              <p:charRg st="206" end="214"/>
                                            </p:txEl>
                                          </p:spTgt>
                                        </p:tgtEl>
                                      </p:cBhvr>
                                    </p:animEffect>
                                  </p:childTnLst>
                                </p:cTn>
                              </p:par>
                              <p:par>
                                <p:cTn fill="hold" id="28" nodeType="withEffect" presetClass="entr" presetID="22" presetSubtype="1">
                                  <p:stCondLst>
                                    <p:cond delay="0"/>
                                  </p:stCondLst>
                                  <p:childTnLst>
                                    <p:set>
                                      <p:cBhvr>
                                        <p:cTn dur="1" fill="hold" id="29">
                                          <p:stCondLst>
                                            <p:cond delay="0"/>
                                          </p:stCondLst>
                                        </p:cTn>
                                        <p:tgtEl>
                                          <p:spTgt spid="1049071">
                                            <p:txEl>
                                              <p:charRg st="214" end="229"/>
                                            </p:txEl>
                                          </p:spTgt>
                                        </p:tgtEl>
                                        <p:attrNameLst>
                                          <p:attrName>style.visibility</p:attrName>
                                        </p:attrNameLst>
                                      </p:cBhvr>
                                      <p:to>
                                        <p:strVal val="visible"/>
                                      </p:to>
                                    </p:set>
                                    <p:animEffect transition="in" filter="wipe(up)">
                                      <p:cBhvr>
                                        <p:cTn dur="1000" id="30"/>
                                        <p:tgtEl>
                                          <p:spTgt spid="1049071">
                                            <p:txEl>
                                              <p:charRg st="214" end="229"/>
                                            </p:txEl>
                                          </p:spTgt>
                                        </p:tgtEl>
                                      </p:cBhvr>
                                    </p:animEffect>
                                  </p:childTnLst>
                                </p:cTn>
                              </p:par>
                              <p:par>
                                <p:cTn fill="hold" id="31" nodeType="withEffect" presetClass="entr" presetID="22" presetSubtype="1">
                                  <p:stCondLst>
                                    <p:cond delay="0"/>
                                  </p:stCondLst>
                                  <p:childTnLst>
                                    <p:set>
                                      <p:cBhvr>
                                        <p:cTn dur="1" fill="hold" id="32">
                                          <p:stCondLst>
                                            <p:cond delay="0"/>
                                          </p:stCondLst>
                                        </p:cTn>
                                        <p:tgtEl>
                                          <p:spTgt spid="1049071">
                                            <p:txEl>
                                              <p:charRg st="229" end="248"/>
                                            </p:txEl>
                                          </p:spTgt>
                                        </p:tgtEl>
                                        <p:attrNameLst>
                                          <p:attrName>style.visibility</p:attrName>
                                        </p:attrNameLst>
                                      </p:cBhvr>
                                      <p:to>
                                        <p:strVal val="visible"/>
                                      </p:to>
                                    </p:set>
                                    <p:animEffect transition="in" filter="wipe(up)">
                                      <p:cBhvr>
                                        <p:cTn dur="1000" id="33"/>
                                        <p:tgtEl>
                                          <p:spTgt spid="1049071">
                                            <p:txEl>
                                              <p:charRg st="229" end="248"/>
                                            </p:txEl>
                                          </p:spTgt>
                                        </p:tgtEl>
                                      </p:cBhvr>
                                    </p:animEffect>
                                  </p:childTnLst>
                                </p:cTn>
                              </p:par>
                              <p:par>
                                <p:cTn fill="hold" id="34" nodeType="withEffect" presetClass="entr" presetID="22" presetSubtype="1">
                                  <p:stCondLst>
                                    <p:cond delay="0"/>
                                  </p:stCondLst>
                                  <p:childTnLst>
                                    <p:set>
                                      <p:cBhvr>
                                        <p:cTn dur="1" fill="hold" id="35">
                                          <p:stCondLst>
                                            <p:cond delay="0"/>
                                          </p:stCondLst>
                                        </p:cTn>
                                        <p:tgtEl>
                                          <p:spTgt spid="1049071">
                                            <p:txEl>
                                              <p:charRg st="248" end="276"/>
                                            </p:txEl>
                                          </p:spTgt>
                                        </p:tgtEl>
                                        <p:attrNameLst>
                                          <p:attrName>style.visibility</p:attrName>
                                        </p:attrNameLst>
                                      </p:cBhvr>
                                      <p:to>
                                        <p:strVal val="visible"/>
                                      </p:to>
                                    </p:set>
                                    <p:animEffect transition="in" filter="wipe(up)">
                                      <p:cBhvr>
                                        <p:cTn dur="1000" id="36"/>
                                        <p:tgtEl>
                                          <p:spTgt spid="1049071">
                                            <p:txEl>
                                              <p:charRg st="248" end="276"/>
                                            </p:txEl>
                                          </p:spTgt>
                                        </p:tgtEl>
                                      </p:cBhvr>
                                    </p:animEffect>
                                  </p:childTnLst>
                                </p:cTn>
                              </p:par>
                              <p:par>
                                <p:cTn fill="hold" id="37" nodeType="withEffect" presetClass="entr" presetID="22" presetSubtype="1">
                                  <p:stCondLst>
                                    <p:cond delay="0"/>
                                  </p:stCondLst>
                                  <p:childTnLst>
                                    <p:set>
                                      <p:cBhvr>
                                        <p:cTn dur="1" fill="hold" id="38">
                                          <p:stCondLst>
                                            <p:cond delay="0"/>
                                          </p:stCondLst>
                                        </p:cTn>
                                        <p:tgtEl>
                                          <p:spTgt spid="1049071">
                                            <p:txEl>
                                              <p:charRg st="276" end="285"/>
                                            </p:txEl>
                                          </p:spTgt>
                                        </p:tgtEl>
                                        <p:attrNameLst>
                                          <p:attrName>style.visibility</p:attrName>
                                        </p:attrNameLst>
                                      </p:cBhvr>
                                      <p:to>
                                        <p:strVal val="visible"/>
                                      </p:to>
                                    </p:set>
                                    <p:animEffect transition="in" filter="wipe(up)">
                                      <p:cBhvr>
                                        <p:cTn dur="1000" id="39"/>
                                        <p:tgtEl>
                                          <p:spTgt spid="1049071">
                                            <p:txEl>
                                              <p:charRg st="276" end="285"/>
                                            </p:txEl>
                                          </p:spTgt>
                                        </p:tgtEl>
                                      </p:cBhvr>
                                    </p:animEffect>
                                  </p:childTnLst>
                                </p:cTn>
                              </p:par>
                            </p:childTnLst>
                          </p:cTn>
                        </p:par>
                      </p:childTnLst>
                    </p:cTn>
                  </p:par>
                  <p:par>
                    <p:cTn fill="hold" id="40" nodeType="clickPar">
                      <p:stCondLst>
                        <p:cond delay="indefinite"/>
                      </p:stCondLst>
                      <p:childTnLst>
                        <p:par>
                          <p:cTn fill="hold" id="41" nodeType="withGroup">
                            <p:stCondLst>
                              <p:cond delay="0"/>
                            </p:stCondLst>
                            <p:childTnLst>
                              <p:par>
                                <p:cTn fill="hold" id="42" nodeType="clickEffect" presetClass="entr" presetID="2" presetSubtype="2">
                                  <p:stCondLst>
                                    <p:cond delay="0"/>
                                  </p:stCondLst>
                                  <p:childTnLst>
                                    <p:set>
                                      <p:cBhvr>
                                        <p:cTn dur="1" fill="hold" id="43">
                                          <p:stCondLst>
                                            <p:cond delay="0"/>
                                          </p:stCondLst>
                                        </p:cTn>
                                        <p:tgtEl>
                                          <p:spTgt spid="2097183"/>
                                        </p:tgtEl>
                                        <p:attrNameLst>
                                          <p:attrName>style.visibility</p:attrName>
                                        </p:attrNameLst>
                                      </p:cBhvr>
                                      <p:to>
                                        <p:strVal val="visible"/>
                                      </p:to>
                                    </p:set>
                                    <p:anim calcmode="lin" valueType="num">
                                      <p:cBhvr additive="base">
                                        <p:cTn dur="500" fill="hold" id="44"/>
                                        <p:tgtEl>
                                          <p:spTgt spid="2097183"/>
                                        </p:tgtEl>
                                        <p:attrNameLst>
                                          <p:attrName>ppt_x</p:attrName>
                                        </p:attrNameLst>
                                      </p:cBhvr>
                                      <p:tavLst>
                                        <p:tav tm="0">
                                          <p:val>
                                            <p:strVal val="1+#ppt_w/2"/>
                                          </p:val>
                                        </p:tav>
                                        <p:tav tm="100000">
                                          <p:val>
                                            <p:strVal val="#ppt_x"/>
                                          </p:val>
                                        </p:tav>
                                      </p:tavLst>
                                    </p:anim>
                                    <p:anim calcmode="lin" valueType="num">
                                      <p:cBhvr additive="base">
                                        <p:cTn dur="500" fill="hold" id="45"/>
                                        <p:tgtEl>
                                          <p:spTgt spid="20971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1">
  <p:cSld>
    <p:spTree>
      <p:nvGrpSpPr>
        <p:cNvPr id="309" name=""/>
        <p:cNvGrpSpPr/>
        <p:nvPr/>
      </p:nvGrpSpPr>
      <p:grpSpPr>
        <a:xfrm rot="0">
          <a:off x="0" y="0"/>
          <a:ext cx="0" cy="0"/>
          <a:chOff x="0" y="0"/>
          <a:chExt cx="0" cy="0"/>
        </a:xfrm>
      </p:grpSpPr>
      <p:sp>
        <p:nvSpPr>
          <p:cNvPr id="1049076" name="标题 280577"/>
          <p:cNvSpPr/>
          <p:nvPr>
            <p:ph type="title" sz="full" idx="0"/>
          </p:nvPr>
        </p:nvSpPr>
        <p:spPr>
          <a:xfrm rot="0">
            <a:off x="1150937" y="36830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sz="3600" lang="zh-CN">
                <a:solidFill>
                  <a:srgbClr val="0000FF"/>
                </a:solidFill>
                <a:latin typeface="Times New Roman" pitchFamily="18" charset="0"/>
                <a:ea typeface="华文楷体" pitchFamily="2" charset="-122"/>
              </a:rPr>
              <a:t>例</a:t>
            </a:r>
            <a:r>
              <a:rPr altLang="zh-CN" b="1" sz="3600" lang="en-US">
                <a:solidFill>
                  <a:srgbClr val="0000FF"/>
                </a:solidFill>
                <a:latin typeface="Times New Roman" pitchFamily="18" charset="0"/>
                <a:ea typeface="华文楷体" pitchFamily="2" charset="-122"/>
              </a:rPr>
              <a:t>3.6 </a:t>
            </a:r>
            <a:r>
              <a:rPr altLang="en-US" b="1" sz="3600" lang="zh-CN">
                <a:solidFill>
                  <a:srgbClr val="0000FF"/>
                </a:solidFill>
                <a:latin typeface="Times New Roman" pitchFamily="18" charset="0"/>
                <a:ea typeface="华文楷体" pitchFamily="2" charset="-122"/>
              </a:rPr>
              <a:t>利用</a:t>
            </a:r>
            <a:r>
              <a:rPr altLang="zh-CN" b="1" sz="3600" lang="en-US">
                <a:solidFill>
                  <a:srgbClr val="0000FF"/>
                </a:solidFill>
                <a:latin typeface="Times New Roman" pitchFamily="18" charset="0"/>
                <a:ea typeface="华文楷体" pitchFamily="2" charset="-122"/>
              </a:rPr>
              <a:t>hold</a:t>
            </a:r>
            <a:r>
              <a:rPr altLang="en-US" b="1" sz="3600" lang="zh-CN">
                <a:solidFill>
                  <a:srgbClr val="0000FF"/>
                </a:solidFill>
                <a:latin typeface="Times New Roman" pitchFamily="18" charset="0"/>
                <a:ea typeface="华文楷体" pitchFamily="2" charset="-122"/>
              </a:rPr>
              <a:t>绘制离散信号的波形。</a:t>
            </a:r>
          </a:p>
        </p:txBody>
      </p:sp>
      <p:sp>
        <p:nvSpPr>
          <p:cNvPr id="1049077" name="文本占位符 280578"/>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buNone/>
            </a:pPr>
            <a:r>
              <a:rPr altLang="zh-CN" b="1" lang="en-US">
                <a:solidFill>
                  <a:schemeClr val="dk2"/>
                </a:solidFill>
                <a:latin typeface="Times New Roman" pitchFamily="18" charset="0"/>
                <a:ea typeface="华文楷体" pitchFamily="2" charset="-122"/>
              </a:rPr>
              <a:t>t=2</a:t>
            </a:r>
            <a:r>
              <a:rPr altLang="zh-CN" b="1" lang="en-US">
                <a:solidFill>
                  <a:schemeClr val="dk2"/>
                </a:solidFill>
                <a:latin typeface="Times New Roman" pitchFamily="18" charset="0"/>
                <a:ea typeface="华文楷体" pitchFamily="2" charset="-122"/>
              </a:rPr>
              <a:t>*pi</a:t>
            </a:r>
            <a:r>
              <a:rPr altLang="zh-CN" b="1" lang="en-US">
                <a:solidFill>
                  <a:schemeClr val="dk2"/>
                </a:solidFill>
                <a:latin typeface="Times New Roman" pitchFamily="18" charset="0"/>
                <a:ea typeface="华文楷体" pitchFamily="2" charset="-122"/>
              </a:rPr>
              <a:t>*(0:20)/20;</a:t>
            </a:r>
          </a:p>
          <a:p>
            <a:pPr eaLnBrk="1" hangingPunct="1" latinLnBrk="1" lvl="1">
              <a:buNone/>
            </a:pPr>
            <a:r>
              <a:rPr altLang="zh-CN" b="1" lang="en-US">
                <a:solidFill>
                  <a:schemeClr val="dk2"/>
                </a:solidFill>
                <a:latin typeface="Times New Roman" pitchFamily="18" charset="0"/>
                <a:ea typeface="华文楷体" pitchFamily="2" charset="-122"/>
              </a:rPr>
              <a:t>y=cos(t).</a:t>
            </a:r>
            <a:r>
              <a:rPr altLang="zh-CN" b="1" lang="en-US">
                <a:solidFill>
                  <a:schemeClr val="dk2"/>
                </a:solidFill>
                <a:latin typeface="Times New Roman" pitchFamily="18" charset="0"/>
                <a:ea typeface="华文楷体" pitchFamily="2" charset="-122"/>
              </a:rPr>
              <a:t>*exp(-0.4</a:t>
            </a:r>
            <a:r>
              <a:rPr altLang="zh-CN" b="1" lang="en-US">
                <a:solidFill>
                  <a:schemeClr val="dk2"/>
                </a:solidFill>
                <a:latin typeface="Times New Roman" pitchFamily="18" charset="0"/>
                <a:ea typeface="华文楷体" pitchFamily="2" charset="-122"/>
              </a:rPr>
              <a:t>*t);</a:t>
            </a:r>
          </a:p>
          <a:p>
            <a:pPr eaLnBrk="1" hangingPunct="1" latinLnBrk="1" lvl="1">
              <a:buNone/>
            </a:pPr>
            <a:r>
              <a:rPr altLang="zh-CN" b="1" lang="en-US">
                <a:solidFill>
                  <a:srgbClr val="0000FF"/>
                </a:solidFill>
                <a:latin typeface="Times New Roman" pitchFamily="18" charset="0"/>
                <a:ea typeface="华文楷体" pitchFamily="2" charset="-122"/>
              </a:rPr>
              <a:t>stem(t,y,'g');</a:t>
            </a:r>
          </a:p>
          <a:p>
            <a:pPr eaLnBrk="1" hangingPunct="1" latinLnBrk="1" lvl="1">
              <a:buNone/>
            </a:pPr>
            <a:r>
              <a:rPr altLang="zh-CN" b="1" lang="en-US">
                <a:solidFill>
                  <a:srgbClr val="FF0000"/>
                </a:solidFill>
                <a:latin typeface="Times New Roman" pitchFamily="18" charset="0"/>
                <a:ea typeface="华文楷体" pitchFamily="2" charset="-122"/>
              </a:rPr>
              <a:t>hold on;</a:t>
            </a:r>
          </a:p>
          <a:p>
            <a:pPr eaLnBrk="1" hangingPunct="1" latinLnBrk="1" lvl="1">
              <a:buNone/>
            </a:pPr>
            <a:r>
              <a:rPr altLang="zh-CN" b="1" lang="en-US">
                <a:solidFill>
                  <a:srgbClr val="0000FF"/>
                </a:solidFill>
                <a:latin typeface="Times New Roman" pitchFamily="18" charset="0"/>
                <a:ea typeface="华文楷体" pitchFamily="2" charset="-122"/>
              </a:rPr>
              <a:t>stairs(t,y,'r');</a:t>
            </a:r>
          </a:p>
          <a:p>
            <a:pPr eaLnBrk="1" hangingPunct="1" latinLnBrk="1" lvl="1">
              <a:buNone/>
            </a:pPr>
            <a:r>
              <a:rPr altLang="zh-CN" b="1" lang="en-US">
                <a:solidFill>
                  <a:srgbClr val="FF0000"/>
                </a:solidFill>
                <a:latin typeface="Times New Roman" pitchFamily="18" charset="0"/>
                <a:ea typeface="华文楷体" pitchFamily="2" charset="-122"/>
              </a:rPr>
              <a:t>hold off  </a:t>
            </a:r>
          </a:p>
        </p:txBody>
      </p:sp>
      <p:pic>
        <p:nvPicPr>
          <p:cNvPr id="2097184" name="图片 280579"/>
          <p:cNvPicPr>
            <a:picLocks/>
          </p:cNvPicPr>
          <p:nvPr/>
        </p:nvPicPr>
        <p:blipFill>
          <a:blip xmlns:r="http://schemas.openxmlformats.org/officeDocument/2006/relationships" r:embed="rId1"/>
          <a:srcRect l="0" t="25650" r="0" b="2599"/>
          <a:stretch>
            <a:fillRect/>
          </a:stretch>
        </p:blipFill>
        <p:spPr>
          <a:xfrm rot="0">
            <a:off x="3708400" y="2924175"/>
            <a:ext cx="4171950" cy="2490787"/>
          </a:xfrm>
          <a:prstGeom prst="rect"/>
          <a:noFill/>
          <a:ln>
            <a:noFill/>
          </a:ln>
        </p:spPr>
      </p:pic>
      <p:sp>
        <p:nvSpPr>
          <p:cNvPr id="104907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07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08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69</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2">
                                  <p:stCondLst>
                                    <p:cond delay="0"/>
                                  </p:stCondLst>
                                  <p:childTnLst>
                                    <p:set>
                                      <p:cBhvr>
                                        <p:cTn dur="1" fill="hold" id="6">
                                          <p:stCondLst>
                                            <p:cond delay="0"/>
                                          </p:stCondLst>
                                        </p:cTn>
                                        <p:tgtEl>
                                          <p:spTgt spid="2097184"/>
                                        </p:tgtEl>
                                        <p:attrNameLst>
                                          <p:attrName>style.visibility</p:attrName>
                                        </p:attrNameLst>
                                      </p:cBhvr>
                                      <p:to>
                                        <p:strVal val="visible"/>
                                      </p:to>
                                    </p:set>
                                    <p:anim calcmode="lin" valueType="num">
                                      <p:cBhvr additive="base">
                                        <p:cTn dur="500" fill="hold" id="7"/>
                                        <p:tgtEl>
                                          <p:spTgt spid="2097184"/>
                                        </p:tgtEl>
                                        <p:attrNameLst>
                                          <p:attrName>ppt_x</p:attrName>
                                        </p:attrNameLst>
                                      </p:cBhvr>
                                      <p:tavLst>
                                        <p:tav tm="0">
                                          <p:val>
                                            <p:strVal val="1+#ppt_w/2"/>
                                          </p:val>
                                        </p:tav>
                                        <p:tav tm="100000">
                                          <p:val>
                                            <p:strVal val="#ppt_x"/>
                                          </p:val>
                                        </p:tav>
                                      </p:tavLst>
                                    </p:anim>
                                    <p:anim calcmode="lin" valueType="num">
                                      <p:cBhvr additive="base">
                                        <p:cTn dur="500" fill="hold" id="8"/>
                                        <p:tgtEl>
                                          <p:spTgt spid="20971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226" name=""/>
        <p:cNvGrpSpPr/>
        <p:nvPr/>
      </p:nvGrpSpPr>
      <p:grpSpPr>
        <a:xfrm rot="0">
          <a:off x="0" y="0"/>
          <a:ext cx="0" cy="0"/>
          <a:chOff x="0" y="0"/>
          <a:chExt cx="0" cy="0"/>
        </a:xfrm>
      </p:grpSpPr>
      <p:sp>
        <p:nvSpPr>
          <p:cNvPr id="1048660" name="标题 65537"/>
          <p:cNvSpPr/>
          <p:nvPr>
            <p:ph type="title" sz="full" idx="0"/>
          </p:nvPr>
        </p:nvSpPr>
        <p:spPr>
          <a:xfrm rot="0">
            <a:off x="11160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838200" latinLnBrk="1" lvl="0" marL="838200"/>
            <a:r>
              <a:rPr altLang="zh-CN" b="1" sz="3200" lang="en-US">
                <a:solidFill>
                  <a:srgbClr val="4D009A"/>
                </a:solidFill>
                <a:latin typeface="华文楷体" pitchFamily="2" charset="-122"/>
                <a:ea typeface="华文楷体" pitchFamily="2" charset="-122"/>
              </a:rPr>
              <a:t>2.2 </a:t>
            </a:r>
            <a:r>
              <a:rPr altLang="en-US" b="1" sz="3200" lang="zh-CN">
                <a:solidFill>
                  <a:srgbClr val="4D009A"/>
                </a:solidFill>
                <a:latin typeface="华文楷体" pitchFamily="2" charset="-122"/>
                <a:ea typeface="华文楷体" pitchFamily="2" charset="-122"/>
              </a:rPr>
              <a:t>命令窗口 </a:t>
            </a:r>
            <a:r>
              <a:rPr altLang="en-US" b="1" sz="2600" lang="zh-CN">
                <a:solidFill>
                  <a:srgbClr val="4D009A"/>
                </a:solidFill>
                <a:latin typeface="华文楷体" pitchFamily="2" charset="-122"/>
                <a:ea typeface="华文楷体" pitchFamily="2" charset="-122"/>
              </a:rPr>
              <a:t>（续）</a:t>
            </a:r>
          </a:p>
        </p:txBody>
      </p:sp>
      <p:pic>
        <p:nvPicPr>
          <p:cNvPr id="2097156" name="文本占位符 65538"/>
          <p:cNvPicPr>
            <a:picLocks/>
          </p:cNvPicPr>
          <p:nvPr>
            <p:ph type="body" sz="full" idx="1"/>
          </p:nvPr>
        </p:nvPicPr>
        <p:blipFill>
          <a:blip xmlns:r="http://schemas.openxmlformats.org/officeDocument/2006/relationships" r:embed="rId1"/>
          <a:srcRect l="0" t="0" r="0" b="0"/>
          <a:stretch>
            <a:fillRect/>
          </a:stretch>
        </p:blipFill>
        <p:spPr>
          <a:xfrm rot="0">
            <a:off x="938212" y="987425"/>
            <a:ext cx="7877175" cy="4859337"/>
          </a:xfrm>
          <a:prstGeom prst="rect"/>
          <a:noFill/>
          <a:ln>
            <a:noFill/>
          </a:ln>
        </p:spPr>
      </p:pic>
      <p:sp>
        <p:nvSpPr>
          <p:cNvPr id="1048661" name="文本框 65539"/>
          <p:cNvSpPr txBox="1"/>
          <p:nvPr/>
        </p:nvSpPr>
        <p:spPr>
          <a:xfrm rot="0">
            <a:off x="3348037" y="2349500"/>
            <a:ext cx="5611812" cy="1831975"/>
          </a:xfrm>
          <a:prstGeom prst="rect"/>
          <a:noFill/>
          <a:ln w="9525" cap="flat" cmpd="sng">
            <a:solidFill>
              <a:srgbClr val="FF6600">
                <a:alpha val="100000"/>
              </a:srgbClr>
            </a:solidFill>
            <a:prstDash val="solid"/>
            <a:round/>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buClr>
                <a:srgbClr val="0000FF"/>
              </a:buClr>
              <a:buChar char="l"/>
            </a:pPr>
            <a:r>
              <a:rPr altLang="zh-CN" b="1" sz="2000" lang="en-US">
                <a:solidFill>
                  <a:srgbClr val="4D009A"/>
                </a:solidFill>
              </a:rPr>
              <a:t>Matalb</a:t>
            </a:r>
            <a:r>
              <a:rPr altLang="en-US" b="1" sz="2000" lang="zh-CN">
                <a:solidFill>
                  <a:srgbClr val="4D009A"/>
                </a:solidFill>
              </a:rPr>
              <a:t>中正弦函数</a:t>
            </a:r>
            <a:r>
              <a:rPr altLang="zh-CN" b="1" sz="2000" lang="en-US">
                <a:solidFill>
                  <a:srgbClr val="4D009A"/>
                </a:solidFill>
              </a:rPr>
              <a:t>sin</a:t>
            </a:r>
            <a:r>
              <a:rPr altLang="en-US" b="1" sz="2000" lang="zh-CN">
                <a:solidFill>
                  <a:srgbClr val="4D009A"/>
                </a:solidFill>
              </a:rPr>
              <a:t>就是常见的正弦函数。</a:t>
            </a:r>
          </a:p>
          <a:p>
            <a:pPr eaLnBrk="1" hangingPunct="1" indent="-342900" latinLnBrk="1" lvl="0" marL="342900">
              <a:buClr>
                <a:srgbClr val="0000FF"/>
              </a:buClr>
              <a:buChar char="l"/>
            </a:pPr>
            <a:r>
              <a:rPr altLang="en-US" b="1" sz="2000" lang="zh-CN">
                <a:solidFill>
                  <a:srgbClr val="4D009A"/>
                </a:solidFill>
              </a:rPr>
              <a:t>它的参数值是以“弧度”为单位的。</a:t>
            </a:r>
          </a:p>
          <a:p>
            <a:pPr eaLnBrk="1" hangingPunct="1" indent="-342900" latinLnBrk="1" lvl="0" marL="342900">
              <a:buClr>
                <a:srgbClr val="0000FF"/>
              </a:buClr>
              <a:buChar char="l"/>
            </a:pPr>
            <a:r>
              <a:rPr altLang="zh-CN" b="1" sz="2000" lang="en-US">
                <a:solidFill>
                  <a:srgbClr val="4D009A"/>
                </a:solidFill>
              </a:rPr>
              <a:t>pi</a:t>
            </a:r>
            <a:r>
              <a:rPr altLang="en-US" b="1" sz="2000" lang="zh-CN">
                <a:solidFill>
                  <a:srgbClr val="4D009A"/>
                </a:solidFill>
              </a:rPr>
              <a:t>也是</a:t>
            </a:r>
            <a:r>
              <a:rPr altLang="zh-CN" b="1" sz="2000" lang="en-US">
                <a:solidFill>
                  <a:srgbClr val="4D009A"/>
                </a:solidFill>
              </a:rPr>
              <a:t>Matalb</a:t>
            </a:r>
            <a:r>
              <a:rPr altLang="en-US" b="1" sz="2000" lang="zh-CN">
                <a:solidFill>
                  <a:srgbClr val="4D009A"/>
                </a:solidFill>
              </a:rPr>
              <a:t>的预定义变量。</a:t>
            </a:r>
          </a:p>
          <a:p>
            <a:pPr eaLnBrk="1" hangingPunct="1" indent="-342900" latinLnBrk="1" lvl="0" marL="342900">
              <a:buClr>
                <a:srgbClr val="0000FF"/>
              </a:buClr>
              <a:buChar char="l"/>
            </a:pPr>
            <a:r>
              <a:rPr altLang="zh-CN" b="1" sz="2000" lang="en-US">
                <a:solidFill>
                  <a:srgbClr val="4D009A"/>
                </a:solidFill>
              </a:rPr>
              <a:t>pi=3.14159…</a:t>
            </a:r>
          </a:p>
          <a:p>
            <a:pPr eaLnBrk="1" hangingPunct="1" indent="-342900" latinLnBrk="1" lvl="0" marL="342900">
              <a:buClr>
                <a:srgbClr val="0000FF"/>
              </a:buClr>
              <a:buChar char="l"/>
            </a:pPr>
            <a:r>
              <a:rPr altLang="en-US" b="1" sz="1800" lang="zh-CN">
                <a:solidFill>
                  <a:srgbClr val="4D009A"/>
                </a:solidFill>
              </a:rPr>
              <a:t>Matlab对字母大小写是敏感的。</a:t>
            </a:r>
          </a:p>
        </p:txBody>
      </p:sp>
      <p:grpSp>
        <p:nvGrpSpPr>
          <p:cNvPr id="227" name=""/>
          <p:cNvGrpSpPr/>
          <p:nvPr/>
        </p:nvGrpSpPr>
        <p:grpSpPr>
          <a:xfrm rot="0">
            <a:off x="1187450" y="4508500"/>
            <a:ext cx="5689600" cy="511175"/>
            <a:chOff x="748" y="2840"/>
            <a:chExt cx="3829" cy="322"/>
          </a:xfrm>
        </p:grpSpPr>
        <p:sp>
          <p:nvSpPr>
            <p:cNvPr id="1048662" name="文本框 65540"/>
            <p:cNvSpPr txBox="1"/>
            <p:nvPr/>
          </p:nvSpPr>
          <p:spPr>
            <a:xfrm rot="0">
              <a:off x="748" y="2867"/>
              <a:ext cx="3829" cy="269"/>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buNone/>
              </a:pPr>
              <a:r>
                <a:rPr altLang="en-US" b="1" sz="2200" lang="zh-CN">
                  <a:solidFill>
                    <a:srgbClr val="4D009A"/>
                  </a:solidFill>
                  <a:latin typeface="华文楷体" pitchFamily="2" charset="-122"/>
                  <a:ea typeface="华文楷体" pitchFamily="2" charset="-122"/>
                </a:rPr>
                <a:t>【例</a:t>
              </a:r>
              <a:r>
                <a:rPr altLang="zh-CN" b="1" sz="2200" lang="en-US">
                  <a:solidFill>
                    <a:srgbClr val="4D009A"/>
                  </a:solidFill>
                  <a:latin typeface="华文楷体" pitchFamily="2" charset="-122"/>
                  <a:ea typeface="华文楷体" pitchFamily="2" charset="-122"/>
                </a:rPr>
                <a:t>2.2-3</a:t>
              </a:r>
              <a:r>
                <a:rPr altLang="en-US" b="1" sz="2200" lang="zh-CN">
                  <a:solidFill>
                    <a:srgbClr val="4D009A"/>
                  </a:solidFill>
                  <a:latin typeface="华文楷体" pitchFamily="2" charset="-122"/>
                  <a:ea typeface="华文楷体" pitchFamily="2" charset="-122"/>
                </a:rPr>
                <a:t>】计算               的值，其中</a:t>
              </a:r>
              <a:r>
                <a:rPr altLang="zh-CN" b="1" sz="2200" lang="en-US">
                  <a:solidFill>
                    <a:srgbClr val="4D009A"/>
                  </a:solidFill>
                  <a:latin typeface="华文楷体" pitchFamily="2" charset="-122"/>
                  <a:ea typeface="华文楷体" pitchFamily="2" charset="-122"/>
                </a:rPr>
                <a:t>x=4.92</a:t>
              </a:r>
              <a:r>
                <a:rPr altLang="en-US" b="1" sz="2200" lang="zh-CN">
                  <a:solidFill>
                    <a:srgbClr val="4D009A"/>
                  </a:solidFill>
                  <a:latin typeface="华文楷体" pitchFamily="2" charset="-122"/>
                  <a:ea typeface="华文楷体" pitchFamily="2" charset="-122"/>
                </a:rPr>
                <a:t>。</a:t>
              </a:r>
              <a:r>
                <a:rPr altLang="en-US" b="1" sz="1800" lang="zh-CN"/>
                <a:t> </a:t>
              </a:r>
            </a:p>
          </p:txBody>
        </p:sp>
        <p:graphicFrame>
          <p:nvGraphicFramePr>
            <p:cNvPr id="4194305" name=""/>
            <p:cNvGraphicFramePr>
              <a:graphicFrameLocks/>
            </p:cNvGraphicFramePr>
            <p:nvPr/>
          </p:nvGraphicFramePr>
          <p:xfrm rot="0">
            <a:off x="2109" y="2840"/>
            <a:ext cx="772" cy="322"/>
          </p:xfrm>
          <a:graphic>
            <a:graphicData uri="http://schemas.openxmlformats.org/presentationml/2006/ole">
              <mc:AlternateContent xmlns:mc="http://schemas.openxmlformats.org/markup-compatibility/2006">
                <mc:Choice xmlns:v="urn:schemas-microsoft-com:vml" Requires="v">
                  <p:oleObj r:id="rId2" spid="" imgH="322" imgW="772" showAsIcon="0" progId="Equation.DSMT4">
                    <p:embed followColorScheme="full"/>
                    <p:pic>
                      <p:nvPicPr>
                        <p:cNvPr id="2097157" name="对象 65541"/>
                        <p:cNvPicPr>
                          <a:picLocks/>
                        </p:cNvPicPr>
                        <p:nvPr/>
                      </p:nvPicPr>
                      <p:blipFill>
                        <a:blip xmlns:r="http://schemas.openxmlformats.org/officeDocument/2006/relationships" r:embed="rId3"/>
                        <a:srcRect l="0" t="0" r="0" b="0"/>
                        <a:stretch>
                          <a:fillRect/>
                        </a:stretch>
                      </p:blipFill>
                      <p:spPr>
                        <a:xfrm rot="0">
                          <a:off x="2109" y="2840"/>
                          <a:ext cx="772" cy="322"/>
                        </a:xfrm>
                        <a:prstGeom prst="rect"/>
                        <a:noFill/>
                        <a:ln>
                          <a:noFill/>
                        </a:ln>
                      </p:spPr>
                    </p:pic>
                  </p:oleObj>
                </mc:Choice>
                <mc:Fallback>
                  <p:oleObj r:id="rId2" spid="" imgH="322" imgW="772" showAsIcon="0" progId="Equation.DSMT4">
                    <p:embed followColorScheme="full"/>
                    <p:pic>
                      <p:nvPicPr>
                        <p:cNvPr id="2097157" name="对象 65541"/>
                        <p:cNvPicPr>
                          <a:picLocks/>
                        </p:cNvPicPr>
                        <p:nvPr/>
                      </p:nvPicPr>
                      <p:blipFill>
                        <a:blip xmlns:r="http://schemas.openxmlformats.org/officeDocument/2006/relationships" r:embed="rId3"/>
                        <a:srcRect l="0" t="0" r="0" b="0"/>
                        <a:stretch>
                          <a:fillRect/>
                        </a:stretch>
                      </p:blipFill>
                      <p:spPr>
                        <a:xfrm rot="0">
                          <a:off x="2109" y="2840"/>
                          <a:ext cx="772" cy="322"/>
                        </a:xfrm>
                        <a:prstGeom prst="rect"/>
                        <a:noFill/>
                        <a:ln>
                          <a:noFill/>
                        </a:ln>
                      </p:spPr>
                    </p:pic>
                  </p:oleObj>
                </mc:Fallback>
              </mc:AlternateContent>
            </a:graphicData>
          </a:graphic>
        </p:graphicFrame>
      </p:grpSp>
      <p:sp>
        <p:nvSpPr>
          <p:cNvPr id="1048663" name="文本框 65543"/>
          <p:cNvSpPr txBox="1"/>
          <p:nvPr/>
        </p:nvSpPr>
        <p:spPr>
          <a:xfrm rot="0">
            <a:off x="1216025" y="5033962"/>
            <a:ext cx="3232150" cy="427037"/>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buNone/>
            </a:pPr>
            <a:r>
              <a:rPr altLang="zh-CN" b="1" sz="2200" lang="en-US">
                <a:solidFill>
                  <a:srgbClr val="4D009A"/>
                </a:solidFill>
                <a:latin typeface="华文楷体" pitchFamily="2" charset="-122"/>
                <a:ea typeface="华文楷体" pitchFamily="2" charset="-122"/>
              </a:rPr>
              <a:t>&gt;&gt;sqrt(2</a:t>
            </a:r>
            <a:r>
              <a:rPr altLang="zh-CN" b="1" sz="2200" lang="en-US">
                <a:solidFill>
                  <a:srgbClr val="4D009A"/>
                </a:solidFill>
                <a:latin typeface="华文楷体" pitchFamily="2" charset="-122"/>
                <a:ea typeface="华文楷体" pitchFamily="2" charset="-122"/>
              </a:rPr>
              <a:t>*exp(4.92+0.5)+1)</a:t>
            </a:r>
          </a:p>
        </p:txBody>
      </p:sp>
      <p:sp>
        <p:nvSpPr>
          <p:cNvPr id="1048664" name="文本框 65545"/>
          <p:cNvSpPr txBox="1"/>
          <p:nvPr/>
        </p:nvSpPr>
        <p:spPr>
          <a:xfrm rot="0">
            <a:off x="5148262" y="4581525"/>
            <a:ext cx="3671887" cy="1651000"/>
          </a:xfrm>
          <a:prstGeom prst="rect"/>
          <a:solidFill>
            <a:schemeClr val="lt1"/>
          </a:solidFill>
          <a:ln w="9525" cap="flat" cmpd="sng">
            <a:solidFill>
              <a:srgbClr val="FF6600">
                <a:alpha val="100000"/>
              </a:srgbClr>
            </a:solidFill>
            <a:prstDash val="solid"/>
            <a:round/>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buClr>
                <a:srgbClr val="0000FF"/>
              </a:buClr>
              <a:buChar char="l"/>
            </a:pPr>
            <a:r>
              <a:rPr altLang="zh-CN" b="1" sz="2000" lang="en-US">
                <a:solidFill>
                  <a:srgbClr val="4D009A"/>
                </a:solidFill>
              </a:rPr>
              <a:t>Matalb</a:t>
            </a:r>
            <a:r>
              <a:rPr altLang="en-US" b="1" sz="2000" lang="zh-CN">
                <a:solidFill>
                  <a:srgbClr val="4D009A"/>
                </a:solidFill>
              </a:rPr>
              <a:t>中开平方</a:t>
            </a:r>
            <a:r>
              <a:rPr altLang="zh-CN" b="1" sz="2000" lang="en-US">
                <a:solidFill>
                  <a:srgbClr val="4D009A"/>
                </a:solidFill>
              </a:rPr>
              <a:t>—sqrt(x)</a:t>
            </a:r>
            <a:r>
              <a:rPr altLang="en-US" b="1" sz="2000" lang="zh-CN">
                <a:solidFill>
                  <a:srgbClr val="4D009A"/>
                </a:solidFill>
              </a:rPr>
              <a:t>，是英文</a:t>
            </a:r>
            <a:r>
              <a:rPr altLang="zh-CN" b="1" sz="2000" lang="en-US">
                <a:solidFill>
                  <a:srgbClr val="4D009A"/>
                </a:solidFill>
              </a:rPr>
              <a:t>square root</a:t>
            </a:r>
            <a:r>
              <a:rPr altLang="en-US" b="1" sz="2000" lang="zh-CN">
                <a:solidFill>
                  <a:srgbClr val="4D009A"/>
                </a:solidFill>
              </a:rPr>
              <a:t>的缩写</a:t>
            </a:r>
            <a:r>
              <a:rPr altLang="en-US" b="1" sz="1800" lang="zh-CN"/>
              <a:t> </a:t>
            </a:r>
            <a:r>
              <a:rPr altLang="en-US" b="1" sz="2000" lang="zh-CN">
                <a:solidFill>
                  <a:srgbClr val="4D009A"/>
                </a:solidFill>
              </a:rPr>
              <a:t>。</a:t>
            </a:r>
          </a:p>
          <a:p>
            <a:pPr eaLnBrk="1" hangingPunct="1" indent="-342900" latinLnBrk="1" lvl="0" marL="342900">
              <a:buClr>
                <a:srgbClr val="0000FF"/>
              </a:buClr>
              <a:buChar char="l"/>
            </a:pPr>
            <a:r>
              <a:rPr altLang="zh-CN" b="1" sz="1800" lang="en-US">
                <a:solidFill>
                  <a:srgbClr val="4D009A"/>
                </a:solidFill>
              </a:rPr>
              <a:t>Matalb</a:t>
            </a:r>
            <a:r>
              <a:rPr altLang="en-US" b="1" sz="1800" lang="zh-CN">
                <a:solidFill>
                  <a:srgbClr val="4D009A"/>
                </a:solidFill>
              </a:rPr>
              <a:t>中指数函数</a:t>
            </a:r>
            <a:r>
              <a:rPr altLang="zh-CN" b="1" sz="1800" lang="en-US">
                <a:solidFill>
                  <a:srgbClr val="4D009A"/>
                </a:solidFill>
              </a:rPr>
              <a:t>exp(x)</a:t>
            </a:r>
            <a:r>
              <a:rPr altLang="en-US" b="1" sz="1800" lang="zh-CN">
                <a:solidFill>
                  <a:srgbClr val="4D009A"/>
                </a:solidFill>
              </a:rPr>
              <a:t>，常见的表达方式</a:t>
            </a:r>
            <a:r>
              <a:rPr altLang="en-US" b="1" sz="2000" lang="zh-CN">
                <a:solidFill>
                  <a:srgbClr val="4D009A"/>
                </a:solidFill>
              </a:rPr>
              <a:t>。</a:t>
            </a:r>
          </a:p>
        </p:txBody>
      </p:sp>
      <p:sp>
        <p:nvSpPr>
          <p:cNvPr id="1048665" name="文本框 65547"/>
          <p:cNvSpPr txBox="1"/>
          <p:nvPr/>
        </p:nvSpPr>
        <p:spPr>
          <a:xfrm rot="0">
            <a:off x="1258887" y="2730500"/>
            <a:ext cx="1466850" cy="828675"/>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None/>
            </a:pPr>
            <a:r>
              <a:rPr altLang="zh-CN" sz="2200" lang="en-US">
                <a:solidFill>
                  <a:srgbClr val="003300"/>
                </a:solidFill>
              </a:rPr>
              <a:t>ans=</a:t>
            </a:r>
          </a:p>
          <a:p>
            <a:pPr eaLnBrk="1" hangingPunct="1" indent="0" latinLnBrk="1" lvl="0" marL="0">
              <a:buNone/>
            </a:pPr>
            <a:r>
              <a:rPr altLang="zh-CN" sz="2200" lang="en-US">
                <a:solidFill>
                  <a:srgbClr val="003300"/>
                </a:solidFill>
              </a:rPr>
              <a:t>     0.7071</a:t>
            </a:r>
          </a:p>
        </p:txBody>
      </p:sp>
      <p:sp>
        <p:nvSpPr>
          <p:cNvPr id="1048666" name="文本框 65548"/>
          <p:cNvSpPr txBox="1"/>
          <p:nvPr/>
        </p:nvSpPr>
        <p:spPr>
          <a:xfrm rot="0">
            <a:off x="1331912" y="5373687"/>
            <a:ext cx="1619250" cy="828675"/>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buNone/>
            </a:pPr>
            <a:r>
              <a:rPr altLang="zh-CN" sz="2200" lang="en-US">
                <a:solidFill>
                  <a:srgbClr val="003300"/>
                </a:solidFill>
              </a:rPr>
              <a:t>ans=</a:t>
            </a:r>
          </a:p>
          <a:p>
            <a:pPr eaLnBrk="1" hangingPunct="1" indent="0" latinLnBrk="1" lvl="0" marL="0">
              <a:buNone/>
            </a:pPr>
            <a:r>
              <a:rPr altLang="zh-CN" sz="2200" lang="en-US">
                <a:solidFill>
                  <a:srgbClr val="003300"/>
                </a:solidFill>
              </a:rPr>
              <a:t>     21.2781</a:t>
            </a:r>
          </a:p>
        </p:txBody>
      </p:sp>
      <p:sp>
        <p:nvSpPr>
          <p:cNvPr id="104866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66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66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7</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661"/>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3" presetSubtype="10">
                                  <p:stCondLst>
                                    <p:cond delay="0"/>
                                  </p:stCondLst>
                                  <p:childTnLst>
                                    <p:set>
                                      <p:cBhvr>
                                        <p:cTn dur="1" fill="hold" id="10">
                                          <p:stCondLst>
                                            <p:cond delay="0"/>
                                          </p:stCondLst>
                                        </p:cTn>
                                        <p:tgtEl>
                                          <p:spTgt spid="1048665">
                                            <p:txEl>
                                              <p:charRg st="0" end="5"/>
                                            </p:txEl>
                                          </p:spTgt>
                                        </p:tgtEl>
                                        <p:attrNameLst>
                                          <p:attrName>style.visibility</p:attrName>
                                        </p:attrNameLst>
                                      </p:cBhvr>
                                      <p:to>
                                        <p:strVal val="visible"/>
                                      </p:to>
                                    </p:set>
                                    <p:animEffect transition="in" filter="blinds(horizontal)">
                                      <p:cBhvr>
                                        <p:cTn dur="500" id="11"/>
                                        <p:tgtEl>
                                          <p:spTgt spid="1048665">
                                            <p:txEl>
                                              <p:charRg st="0" end="5"/>
                                            </p:txEl>
                                          </p:spTgt>
                                        </p:tgtEl>
                                      </p:cBhvr>
                                    </p:animEffect>
                                  </p:childTnLst>
                                </p:cTn>
                              </p:par>
                              <p:par>
                                <p:cTn fill="hold" id="12" nodeType="withEffect" presetClass="entr" presetID="3" presetSubtype="10">
                                  <p:stCondLst>
                                    <p:cond delay="0"/>
                                  </p:stCondLst>
                                  <p:childTnLst>
                                    <p:set>
                                      <p:cBhvr>
                                        <p:cTn dur="1" fill="hold" id="13">
                                          <p:stCondLst>
                                            <p:cond delay="0"/>
                                          </p:stCondLst>
                                        </p:cTn>
                                        <p:tgtEl>
                                          <p:spTgt spid="1048665">
                                            <p:txEl>
                                              <p:charRg st="5" end="17"/>
                                            </p:txEl>
                                          </p:spTgt>
                                        </p:tgtEl>
                                        <p:attrNameLst>
                                          <p:attrName>style.visibility</p:attrName>
                                        </p:attrNameLst>
                                      </p:cBhvr>
                                      <p:to>
                                        <p:strVal val="visible"/>
                                      </p:to>
                                    </p:set>
                                    <p:animEffect transition="in" filter="blinds(horizontal)">
                                      <p:cBhvr>
                                        <p:cTn dur="500" id="14"/>
                                        <p:tgtEl>
                                          <p:spTgt spid="1048665">
                                            <p:txEl>
                                              <p:charRg st="5" end="17"/>
                                            </p:txEl>
                                          </p:spTgt>
                                        </p:tgtEl>
                                      </p:cBhvr>
                                    </p:animEffect>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1" presetSubtype="0">
                                  <p:stCondLst>
                                    <p:cond delay="0"/>
                                  </p:stCondLst>
                                  <p:childTnLst>
                                    <p:set>
                                      <p:cBhvr>
                                        <p:cTn dur="1" fill="hold" id="18">
                                          <p:stCondLst>
                                            <p:cond delay="0"/>
                                          </p:stCondLst>
                                        </p:cTn>
                                        <p:tgtEl>
                                          <p:spTgt spid="227"/>
                                        </p:tgtEl>
                                        <p:attrNameLst>
                                          <p:attrName>style.visibility</p:attrName>
                                        </p:attrNameLst>
                                      </p:cBhvr>
                                      <p:to>
                                        <p:strVal val="visible"/>
                                      </p:to>
                                    </p:set>
                                  </p:childTnLst>
                                </p:cTn>
                              </p:par>
                            </p:childTnLst>
                          </p:cTn>
                        </p:par>
                      </p:childTnLst>
                    </p:cTn>
                  </p:par>
                  <p:par>
                    <p:cTn fill="hold" id="19" nodeType="clickPar">
                      <p:stCondLst>
                        <p:cond delay="indefinite"/>
                      </p:stCondLst>
                      <p:childTnLst>
                        <p:par>
                          <p:cTn fill="hold" id="20" nodeType="withGroup">
                            <p:stCondLst>
                              <p:cond delay="0"/>
                            </p:stCondLst>
                            <p:childTnLst>
                              <p:par>
                                <p:cTn fill="hold" grpId="0" id="21" nodeType="clickEffect" presetClass="entr" presetID="1" presetSubtype="0">
                                  <p:stCondLst>
                                    <p:cond delay="0"/>
                                  </p:stCondLst>
                                  <p:childTnLst>
                                    <p:set>
                                      <p:cBhvr>
                                        <p:cTn dur="1" fill="hold" id="22">
                                          <p:stCondLst>
                                            <p:cond delay="0"/>
                                          </p:stCondLst>
                                        </p:cTn>
                                        <p:tgtEl>
                                          <p:spTgt spid="1048663"/>
                                        </p:tgtEl>
                                        <p:attrNameLst>
                                          <p:attrName>style.visibility</p:attrName>
                                        </p:attrNameLst>
                                      </p:cBhvr>
                                      <p:to>
                                        <p:strVal val="visible"/>
                                      </p:to>
                                    </p:set>
                                  </p:childTnLst>
                                </p:cTn>
                              </p:par>
                            </p:childTnLst>
                          </p:cTn>
                        </p:par>
                      </p:childTnLst>
                    </p:cTn>
                  </p:par>
                  <p:par>
                    <p:cTn fill="hold" id="23" nodeType="clickPar">
                      <p:stCondLst>
                        <p:cond delay="indefinite"/>
                      </p:stCondLst>
                      <p:childTnLst>
                        <p:par>
                          <p:cTn fill="hold" id="24" nodeType="withGroup">
                            <p:stCondLst>
                              <p:cond delay="0"/>
                            </p:stCondLst>
                            <p:childTnLst>
                              <p:par>
                                <p:cTn fill="hold" grpId="0" id="25" nodeType="clickEffect" presetClass="entr" presetID="1" presetSubtype="0">
                                  <p:stCondLst>
                                    <p:cond delay="0"/>
                                  </p:stCondLst>
                                  <p:childTnLst>
                                    <p:set>
                                      <p:cBhvr>
                                        <p:cTn dur="1" fill="hold" id="26">
                                          <p:stCondLst>
                                            <p:cond delay="0"/>
                                          </p:stCondLst>
                                        </p:cTn>
                                        <p:tgtEl>
                                          <p:spTgt spid="1048664"/>
                                        </p:tgtEl>
                                        <p:attrNameLst>
                                          <p:attrName>style.visibility</p:attrName>
                                        </p:attrNameLst>
                                      </p:cBhvr>
                                      <p:to>
                                        <p:strVal val="visible"/>
                                      </p:to>
                                    </p:set>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3" presetSubtype="10">
                                  <p:stCondLst>
                                    <p:cond delay="0"/>
                                  </p:stCondLst>
                                  <p:childTnLst>
                                    <p:set>
                                      <p:cBhvr>
                                        <p:cTn dur="1" fill="hold" id="30">
                                          <p:stCondLst>
                                            <p:cond delay="0"/>
                                          </p:stCondLst>
                                        </p:cTn>
                                        <p:tgtEl>
                                          <p:spTgt spid="1048666">
                                            <p:txEl>
                                              <p:charRg st="0" end="5"/>
                                            </p:txEl>
                                          </p:spTgt>
                                        </p:tgtEl>
                                        <p:attrNameLst>
                                          <p:attrName>style.visibility</p:attrName>
                                        </p:attrNameLst>
                                      </p:cBhvr>
                                      <p:to>
                                        <p:strVal val="visible"/>
                                      </p:to>
                                    </p:set>
                                    <p:animEffect transition="in" filter="blinds(horizontal)">
                                      <p:cBhvr>
                                        <p:cTn dur="500" id="31"/>
                                        <p:tgtEl>
                                          <p:spTgt spid="1048666">
                                            <p:txEl>
                                              <p:charRg st="0" end="5"/>
                                            </p:txEl>
                                          </p:spTgt>
                                        </p:tgtEl>
                                      </p:cBhvr>
                                    </p:animEffect>
                                  </p:childTnLst>
                                </p:cTn>
                              </p:par>
                              <p:par>
                                <p:cTn fill="hold" id="32" nodeType="withEffect" presetClass="entr" presetID="3" presetSubtype="10">
                                  <p:stCondLst>
                                    <p:cond delay="0"/>
                                  </p:stCondLst>
                                  <p:childTnLst>
                                    <p:set>
                                      <p:cBhvr>
                                        <p:cTn dur="1" fill="hold" id="33">
                                          <p:stCondLst>
                                            <p:cond delay="0"/>
                                          </p:stCondLst>
                                        </p:cTn>
                                        <p:tgtEl>
                                          <p:spTgt spid="1048666">
                                            <p:txEl>
                                              <p:charRg st="5" end="18"/>
                                            </p:txEl>
                                          </p:spTgt>
                                        </p:tgtEl>
                                        <p:attrNameLst>
                                          <p:attrName>style.visibility</p:attrName>
                                        </p:attrNameLst>
                                      </p:cBhvr>
                                      <p:to>
                                        <p:strVal val="visible"/>
                                      </p:to>
                                    </p:set>
                                    <p:animEffect transition="in" filter="blinds(horizontal)">
                                      <p:cBhvr>
                                        <p:cTn dur="500" id="34"/>
                                        <p:tgtEl>
                                          <p:spTgt spid="1048666">
                                            <p:txEl>
                                              <p:charRg st="5"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1" grpId="0" uiExpand="0" build="whole" animBg="1"/>
      <p:bldP spid="1048663" grpId="0" uiExpand="0" build="whole"/>
      <p:bldP spid="1048664" grpId="0" uiExpand="0" build="whole"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1">
  <p:cSld>
    <p:spTree>
      <p:nvGrpSpPr>
        <p:cNvPr id="310" name=""/>
        <p:cNvGrpSpPr/>
        <p:nvPr/>
      </p:nvGrpSpPr>
      <p:grpSpPr>
        <a:xfrm rot="0">
          <a:off x="0" y="0"/>
          <a:ext cx="0" cy="0"/>
          <a:chOff x="0" y="0"/>
          <a:chExt cx="0" cy="0"/>
        </a:xfrm>
      </p:grpSpPr>
      <p:sp>
        <p:nvSpPr>
          <p:cNvPr id="1049081" name="标题 281601"/>
          <p:cNvSpPr/>
          <p:nvPr>
            <p:ph type="title" sz="full" idx="0"/>
          </p:nvPr>
        </p:nvSpPr>
        <p:spPr>
          <a:xfrm rot="0">
            <a:off x="1150937"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sz="3600" lang="zh-CN">
                <a:latin typeface="Times New Roman" pitchFamily="18" charset="0"/>
                <a:ea typeface="华文楷体" pitchFamily="2" charset="-122"/>
              </a:rPr>
              <a:t>双纵坐标：</a:t>
            </a:r>
            <a:r>
              <a:rPr altLang="zh-CN" b="1" sz="3600" lang="en-US">
                <a:latin typeface="Times New Roman" pitchFamily="18" charset="0"/>
                <a:ea typeface="华文楷体" pitchFamily="2" charset="-122"/>
              </a:rPr>
              <a:t>plotyy</a:t>
            </a:r>
            <a:r>
              <a:rPr altLang="en-US" b="1" sz="3600" lang="zh-CN">
                <a:latin typeface="Times New Roman" pitchFamily="18" charset="0"/>
                <a:ea typeface="华文楷体" pitchFamily="2" charset="-122"/>
              </a:rPr>
              <a:t>指令</a:t>
            </a:r>
          </a:p>
        </p:txBody>
      </p:sp>
      <p:sp>
        <p:nvSpPr>
          <p:cNvPr id="1049082" name="文本占位符 281602"/>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zh-CN" b="1" sz="2800" lang="en-US">
                <a:solidFill>
                  <a:schemeClr val="dk2"/>
                </a:solidFill>
                <a:latin typeface="Times New Roman" pitchFamily="18" charset="0"/>
                <a:ea typeface="华文楷体" pitchFamily="2" charset="-122"/>
              </a:rPr>
              <a:t>plotyy</a:t>
            </a:r>
            <a:r>
              <a:rPr altLang="en-US" b="1" sz="2800" lang="zh-CN">
                <a:solidFill>
                  <a:schemeClr val="dk2"/>
                </a:solidFill>
                <a:latin typeface="Times New Roman" pitchFamily="18" charset="0"/>
                <a:ea typeface="华文楷体" pitchFamily="2" charset="-122"/>
              </a:rPr>
              <a:t>指令调用格式：</a:t>
            </a:r>
          </a:p>
          <a:p>
            <a:pPr eaLnBrk="1" hangingPunct="1" latinLnBrk="1" lvl="0">
              <a:buNone/>
            </a:pPr>
            <a:r>
              <a:rPr altLang="es-ES" b="1" lang="zh-CN">
                <a:latin typeface="Times New Roman" pitchFamily="18" charset="0"/>
                <a:ea typeface="华文楷体" pitchFamily="2" charset="-122"/>
              </a:rPr>
              <a:t>   </a:t>
            </a:r>
            <a:r>
              <a:rPr altLang="zh-CN" b="1" sz="2800" lang="es-ES">
                <a:solidFill>
                  <a:srgbClr val="0000FF"/>
                </a:solidFill>
                <a:latin typeface="Times New Roman" pitchFamily="18" charset="0"/>
                <a:ea typeface="华文楷体" pitchFamily="2" charset="-122"/>
              </a:rPr>
              <a:t>plotyy(x1, y1, x2, y2)</a:t>
            </a:r>
          </a:p>
          <a:p>
            <a:pPr eaLnBrk="1" hangingPunct="1" latinLnBrk="1" lvl="0">
              <a:buNone/>
            </a:pPr>
            <a:r>
              <a:rPr altLang="zh-CN" b="1" lang="es-ES">
                <a:solidFill>
                  <a:schemeClr val="dk2"/>
                </a:solidFill>
                <a:latin typeface="Times New Roman" pitchFamily="18" charset="0"/>
                <a:ea typeface="华文楷体" pitchFamily="2" charset="-122"/>
              </a:rPr>
              <a:t>   </a:t>
            </a:r>
            <a:r>
              <a:rPr altLang="es-ES" b="1" sz="2000" lang="zh-CN">
                <a:solidFill>
                  <a:srgbClr val="FF00FF"/>
                </a:solidFill>
                <a:latin typeface="Times New Roman" pitchFamily="18" charset="0"/>
                <a:ea typeface="华文楷体" pitchFamily="2" charset="-122"/>
              </a:rPr>
              <a:t>x1-y1曲线</a:t>
            </a:r>
            <a:r>
              <a:rPr altLang="zh-CN" b="1" sz="2000" lang="es-ES">
                <a:solidFill>
                  <a:srgbClr val="FF00FF"/>
                </a:solidFill>
                <a:latin typeface="Times New Roman" pitchFamily="18" charset="0"/>
                <a:ea typeface="华文楷体" pitchFamily="2" charset="-122"/>
              </a:rPr>
              <a:t>y</a:t>
            </a:r>
            <a:r>
              <a:rPr altLang="es-ES" b="1" sz="2000" lang="zh-CN">
                <a:solidFill>
                  <a:srgbClr val="FF00FF"/>
                </a:solidFill>
                <a:latin typeface="Times New Roman" pitchFamily="18" charset="0"/>
                <a:ea typeface="华文楷体" pitchFamily="2" charset="-122"/>
              </a:rPr>
              <a:t>轴在左， </a:t>
            </a:r>
            <a:r>
              <a:rPr altLang="zh-CN" b="1" sz="2000" lang="es-ES">
                <a:solidFill>
                  <a:srgbClr val="FF00FF"/>
                </a:solidFill>
                <a:latin typeface="Times New Roman" pitchFamily="18" charset="0"/>
                <a:ea typeface="华文楷体" pitchFamily="2" charset="-122"/>
              </a:rPr>
              <a:t>x2-y2</a:t>
            </a:r>
            <a:r>
              <a:rPr altLang="es-ES" b="1" sz="2000" lang="zh-CN">
                <a:solidFill>
                  <a:srgbClr val="FF00FF"/>
                </a:solidFill>
                <a:latin typeface="Times New Roman" pitchFamily="18" charset="0"/>
                <a:ea typeface="华文楷体" pitchFamily="2" charset="-122"/>
              </a:rPr>
              <a:t>曲线</a:t>
            </a:r>
            <a:r>
              <a:rPr altLang="zh-CN" b="1" sz="2000" lang="es-ES">
                <a:solidFill>
                  <a:srgbClr val="FF00FF"/>
                </a:solidFill>
                <a:latin typeface="Times New Roman" pitchFamily="18" charset="0"/>
                <a:ea typeface="华文楷体" pitchFamily="2" charset="-122"/>
              </a:rPr>
              <a:t>y</a:t>
            </a:r>
            <a:r>
              <a:rPr altLang="es-ES" b="1" sz="2000" lang="zh-CN">
                <a:solidFill>
                  <a:srgbClr val="FF00FF"/>
                </a:solidFill>
                <a:latin typeface="Times New Roman" pitchFamily="18" charset="0"/>
                <a:ea typeface="华文楷体" pitchFamily="2" charset="-122"/>
              </a:rPr>
              <a:t>轴在右。</a:t>
            </a:r>
          </a:p>
          <a:p>
            <a:pPr eaLnBrk="1" hangingPunct="1" latinLnBrk="1" lvl="0">
              <a:buNone/>
            </a:pPr>
            <a:r>
              <a:rPr altLang="zh-CN" b="1" lang="es-ES">
                <a:latin typeface="Times New Roman" pitchFamily="18" charset="0"/>
                <a:ea typeface="华文楷体" pitchFamily="2" charset="-122"/>
              </a:rPr>
              <a:t>  </a:t>
            </a:r>
            <a:r>
              <a:rPr altLang="es-ES" b="1" lang="zh-CN">
                <a:solidFill>
                  <a:srgbClr val="0000FF"/>
                </a:solidFill>
                <a:latin typeface="Times New Roman" pitchFamily="18" charset="0"/>
                <a:ea typeface="华文楷体" pitchFamily="2" charset="-122"/>
              </a:rPr>
              <a:t>例</a:t>
            </a:r>
            <a:r>
              <a:rPr altLang="zh-CN" b="1" lang="es-ES">
                <a:solidFill>
                  <a:srgbClr val="0000FF"/>
                </a:solidFill>
                <a:latin typeface="Times New Roman" pitchFamily="18" charset="0"/>
                <a:ea typeface="华文楷体" pitchFamily="2" charset="-122"/>
              </a:rPr>
              <a:t>3.7</a:t>
            </a:r>
            <a:r>
              <a:rPr altLang="es-ES" b="1" lang="zh-CN">
                <a:solidFill>
                  <a:srgbClr val="0000FF"/>
                </a:solidFill>
                <a:latin typeface="Times New Roman" pitchFamily="18" charset="0"/>
                <a:ea typeface="华文楷体" pitchFamily="2" charset="-122"/>
              </a:rPr>
              <a:t>：</a:t>
            </a:r>
          </a:p>
          <a:p>
            <a:pPr eaLnBrk="1" hangingPunct="1" latinLnBrk="1" lvl="0">
              <a:buNone/>
            </a:pPr>
            <a:r>
              <a:rPr altLang="zh-CN" b="1" lang="es-ES">
                <a:latin typeface="Times New Roman" pitchFamily="18" charset="0"/>
                <a:ea typeface="华文楷体" pitchFamily="2" charset="-122"/>
              </a:rPr>
              <a:t>  </a:t>
            </a:r>
            <a:r>
              <a:rPr altLang="zh-CN" b="1" sz="2800" lang="es-ES">
                <a:solidFill>
                  <a:schemeClr val="dk2"/>
                </a:solidFill>
                <a:latin typeface="Times New Roman" pitchFamily="18" charset="0"/>
                <a:ea typeface="华文楷体" pitchFamily="2" charset="-122"/>
              </a:rPr>
              <a:t>x = 0:0.01:20;</a:t>
            </a:r>
          </a:p>
          <a:p>
            <a:pPr eaLnBrk="1" hangingPunct="1" latinLnBrk="1" lvl="0">
              <a:buNone/>
            </a:pPr>
            <a:r>
              <a:rPr altLang="zh-CN" b="1" sz="2800" lang="es-ES">
                <a:solidFill>
                  <a:schemeClr val="dk2"/>
                </a:solidFill>
                <a:latin typeface="Times New Roman" pitchFamily="18" charset="0"/>
                <a:ea typeface="华文楷体" pitchFamily="2" charset="-122"/>
              </a:rPr>
              <a:t>  y1 = 200</a:t>
            </a:r>
            <a:r>
              <a:rPr altLang="zh-CN" b="1" sz="2800" lang="es-ES">
                <a:solidFill>
                  <a:schemeClr val="dk2"/>
                </a:solidFill>
                <a:latin typeface="Times New Roman" pitchFamily="18" charset="0"/>
                <a:ea typeface="华文楷体" pitchFamily="2" charset="-122"/>
              </a:rPr>
              <a:t>*exp(-0.05</a:t>
            </a:r>
            <a:r>
              <a:rPr altLang="zh-CN" b="1" sz="2800" lang="es-ES">
                <a:solidFill>
                  <a:schemeClr val="dk2"/>
                </a:solidFill>
                <a:latin typeface="Times New Roman" pitchFamily="18" charset="0"/>
                <a:ea typeface="华文楷体" pitchFamily="2" charset="-122"/>
              </a:rPr>
              <a:t>*x).</a:t>
            </a:r>
            <a:r>
              <a:rPr altLang="zh-CN" b="1" sz="2800" lang="es-ES">
                <a:solidFill>
                  <a:schemeClr val="dk2"/>
                </a:solidFill>
                <a:latin typeface="Times New Roman" pitchFamily="18" charset="0"/>
                <a:ea typeface="华文楷体" pitchFamily="2" charset="-122"/>
              </a:rPr>
              <a:t>*sin(x);</a:t>
            </a:r>
          </a:p>
          <a:p>
            <a:pPr eaLnBrk="1" hangingPunct="1" latinLnBrk="1" lvl="0">
              <a:buNone/>
            </a:pPr>
            <a:r>
              <a:rPr altLang="zh-CN" b="1" sz="2800" lang="es-ES">
                <a:solidFill>
                  <a:schemeClr val="dk2"/>
                </a:solidFill>
                <a:latin typeface="Times New Roman" pitchFamily="18" charset="0"/>
                <a:ea typeface="华文楷体" pitchFamily="2" charset="-122"/>
              </a:rPr>
              <a:t>  y2 = 0.8</a:t>
            </a:r>
            <a:r>
              <a:rPr altLang="zh-CN" b="1" sz="2800" lang="es-ES">
                <a:solidFill>
                  <a:schemeClr val="dk2"/>
                </a:solidFill>
                <a:latin typeface="Times New Roman" pitchFamily="18" charset="0"/>
                <a:ea typeface="华文楷体" pitchFamily="2" charset="-122"/>
              </a:rPr>
              <a:t>*exp(-0.5</a:t>
            </a:r>
            <a:r>
              <a:rPr altLang="zh-CN" b="1" sz="2800" lang="es-ES">
                <a:solidFill>
                  <a:schemeClr val="dk2"/>
                </a:solidFill>
                <a:latin typeface="Times New Roman" pitchFamily="18" charset="0"/>
                <a:ea typeface="华文楷体" pitchFamily="2" charset="-122"/>
              </a:rPr>
              <a:t>*x).</a:t>
            </a:r>
            <a:r>
              <a:rPr altLang="zh-CN" b="1" sz="2800" lang="es-ES">
                <a:solidFill>
                  <a:schemeClr val="dk2"/>
                </a:solidFill>
                <a:latin typeface="Times New Roman" pitchFamily="18" charset="0"/>
                <a:ea typeface="华文楷体" pitchFamily="2" charset="-122"/>
              </a:rPr>
              <a:t>*sin(10</a:t>
            </a:r>
            <a:r>
              <a:rPr altLang="zh-CN" b="1" sz="2800" lang="es-ES">
                <a:solidFill>
                  <a:schemeClr val="dk2"/>
                </a:solidFill>
                <a:latin typeface="Times New Roman" pitchFamily="18" charset="0"/>
                <a:ea typeface="华文楷体" pitchFamily="2" charset="-122"/>
              </a:rPr>
              <a:t>*x);</a:t>
            </a:r>
          </a:p>
          <a:p>
            <a:pPr eaLnBrk="1" hangingPunct="1" latinLnBrk="1" lvl="0">
              <a:buNone/>
            </a:pPr>
            <a:r>
              <a:rPr altLang="zh-CN" b="1" sz="2800" lang="es-ES">
                <a:solidFill>
                  <a:schemeClr val="dk2"/>
                </a:solidFill>
                <a:latin typeface="Times New Roman" pitchFamily="18" charset="0"/>
                <a:ea typeface="华文楷体" pitchFamily="2" charset="-122"/>
              </a:rPr>
              <a:t>  </a:t>
            </a:r>
            <a:r>
              <a:rPr altLang="en-US" b="1" sz="2800" lang="zh-CN">
                <a:solidFill>
                  <a:srgbClr val="FF0000"/>
                </a:solidFill>
                <a:latin typeface="Times New Roman" pitchFamily="18" charset="0"/>
                <a:ea typeface="华文楷体" pitchFamily="2" charset="-122"/>
              </a:rPr>
              <a:t>plotyy(x,y1,x,y2);</a:t>
            </a:r>
          </a:p>
        </p:txBody>
      </p:sp>
      <p:pic>
        <p:nvPicPr>
          <p:cNvPr id="2097185" name="图片 281603"/>
          <p:cNvPicPr>
            <a:picLocks/>
          </p:cNvPicPr>
          <p:nvPr/>
        </p:nvPicPr>
        <p:blipFill>
          <a:blip xmlns:r="http://schemas.openxmlformats.org/officeDocument/2006/relationships" r:embed="rId1"/>
          <a:srcRect l="0" t="20859" r="0" b="0"/>
          <a:stretch>
            <a:fillRect/>
          </a:stretch>
        </p:blipFill>
        <p:spPr>
          <a:xfrm rot="0">
            <a:off x="6245225" y="2205037"/>
            <a:ext cx="2698750" cy="1728787"/>
          </a:xfrm>
          <a:prstGeom prst="rect"/>
          <a:noFill/>
          <a:ln>
            <a:noFill/>
          </a:ln>
        </p:spPr>
      </p:pic>
      <p:sp>
        <p:nvSpPr>
          <p:cNvPr id="104908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08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08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70</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082">
                                            <p:txEl>
                                              <p:charRg st="0" end="14"/>
                                            </p:txEl>
                                          </p:spTgt>
                                        </p:tgtEl>
                                        <p:attrNameLst>
                                          <p:attrName>style.visibility</p:attrName>
                                        </p:attrNameLst>
                                      </p:cBhvr>
                                      <p:to>
                                        <p:strVal val="visible"/>
                                      </p:to>
                                    </p:set>
                                    <p:animEffect transition="in" filter="blinds(horizontal)">
                                      <p:cBhvr>
                                        <p:cTn dur="500" id="7"/>
                                        <p:tgtEl>
                                          <p:spTgt spid="1049082">
                                            <p:txEl>
                                              <p:charRg st="0" end="14"/>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082">
                                            <p:txEl>
                                              <p:charRg st="14" end="40"/>
                                            </p:txEl>
                                          </p:spTgt>
                                        </p:tgtEl>
                                        <p:attrNameLst>
                                          <p:attrName>style.visibility</p:attrName>
                                        </p:attrNameLst>
                                      </p:cBhvr>
                                      <p:to>
                                        <p:strVal val="visible"/>
                                      </p:to>
                                    </p:set>
                                    <p:animEffect transition="in" filter="blinds(horizontal)">
                                      <p:cBhvr>
                                        <p:cTn dur="500" id="10"/>
                                        <p:tgtEl>
                                          <p:spTgt spid="1049082">
                                            <p:txEl>
                                              <p:charRg st="14" end="40"/>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1049082">
                                            <p:txEl>
                                              <p:charRg st="40" end="69"/>
                                            </p:txEl>
                                          </p:spTgt>
                                        </p:tgtEl>
                                        <p:attrNameLst>
                                          <p:attrName>style.visibility</p:attrName>
                                        </p:attrNameLst>
                                      </p:cBhvr>
                                      <p:to>
                                        <p:strVal val="visible"/>
                                      </p:to>
                                    </p:set>
                                    <p:animEffect transition="in" filter="blinds(horizontal)">
                                      <p:cBhvr>
                                        <p:cTn dur="500" id="15"/>
                                        <p:tgtEl>
                                          <p:spTgt spid="1049082">
                                            <p:txEl>
                                              <p:charRg st="40" end="69"/>
                                            </p:txEl>
                                          </p:spTgt>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2" presetSubtype="2">
                                  <p:stCondLst>
                                    <p:cond delay="0"/>
                                  </p:stCondLst>
                                  <p:childTnLst>
                                    <p:set>
                                      <p:cBhvr>
                                        <p:cTn dur="1" fill="hold" id="19">
                                          <p:stCondLst>
                                            <p:cond delay="0"/>
                                          </p:stCondLst>
                                        </p:cTn>
                                        <p:tgtEl>
                                          <p:spTgt spid="2097185"/>
                                        </p:tgtEl>
                                        <p:attrNameLst>
                                          <p:attrName>style.visibility</p:attrName>
                                        </p:attrNameLst>
                                      </p:cBhvr>
                                      <p:to>
                                        <p:strVal val="visible"/>
                                      </p:to>
                                    </p:set>
                                    <p:anim calcmode="lin" valueType="num">
                                      <p:cBhvr additive="base">
                                        <p:cTn dur="500" fill="hold" id="20"/>
                                        <p:tgtEl>
                                          <p:spTgt spid="2097185"/>
                                        </p:tgtEl>
                                        <p:attrNameLst>
                                          <p:attrName>ppt_x</p:attrName>
                                        </p:attrNameLst>
                                      </p:cBhvr>
                                      <p:tavLst>
                                        <p:tav tm="0">
                                          <p:val>
                                            <p:strVal val="1+#ppt_w/2"/>
                                          </p:val>
                                        </p:tav>
                                        <p:tav tm="100000">
                                          <p:val>
                                            <p:strVal val="#ppt_x"/>
                                          </p:val>
                                        </p:tav>
                                      </p:tavLst>
                                    </p:anim>
                                    <p:anim calcmode="lin" valueType="num">
                                      <p:cBhvr additive="base">
                                        <p:cTn dur="500" fill="hold" id="21"/>
                                        <p:tgtEl>
                                          <p:spTgt spid="20971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Sp="1">
  <p:cSld>
    <p:spTree>
      <p:nvGrpSpPr>
        <p:cNvPr id="311" name=""/>
        <p:cNvGrpSpPr/>
        <p:nvPr/>
      </p:nvGrpSpPr>
      <p:grpSpPr>
        <a:xfrm rot="0">
          <a:off x="0" y="0"/>
          <a:ext cx="0" cy="0"/>
          <a:chOff x="0" y="0"/>
          <a:chExt cx="0" cy="0"/>
        </a:xfrm>
      </p:grpSpPr>
      <p:sp>
        <p:nvSpPr>
          <p:cNvPr id="1049086" name="标题 282625"/>
          <p:cNvSpPr/>
          <p:nvPr>
            <p:ph type="title" sz="full" idx="0"/>
          </p:nvPr>
        </p:nvSpPr>
        <p:spPr>
          <a:xfrm rot="0">
            <a:off x="1150937"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sz="3600" lang="zh-CN">
                <a:latin typeface="Times New Roman" pitchFamily="18" charset="0"/>
                <a:ea typeface="华文楷体" pitchFamily="2" charset="-122"/>
              </a:rPr>
              <a:t>多子图</a:t>
            </a:r>
            <a:r>
              <a:rPr altLang="en-US" lang="zh-CN"/>
              <a:t> </a:t>
            </a:r>
          </a:p>
        </p:txBody>
      </p:sp>
      <p:sp>
        <p:nvSpPr>
          <p:cNvPr id="1049087" name="文本占位符 282626"/>
          <p:cNvSpPr/>
          <p:nvPr>
            <p:ph type="body" sz="full" idx="1"/>
          </p:nvPr>
        </p:nvSpPr>
        <p:spPr>
          <a:xfrm rot="0">
            <a:off x="457200" y="1412875"/>
            <a:ext cx="8686800" cy="460851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10000"/>
              </a:lnSpc>
            </a:pPr>
            <a:r>
              <a:rPr altLang="zh-CN" b="1" sz="1800" lang="en-US">
                <a:latin typeface="Times New Roman" pitchFamily="18" charset="0"/>
                <a:ea typeface="华文楷体" pitchFamily="2" charset="-122"/>
              </a:rPr>
              <a:t>MATLAB</a:t>
            </a:r>
            <a:r>
              <a:rPr altLang="en-US" b="1" sz="1800" lang="zh-CN">
                <a:latin typeface="Times New Roman" pitchFamily="18" charset="0"/>
                <a:ea typeface="华文楷体" pitchFamily="2" charset="-122"/>
              </a:rPr>
              <a:t>允许在同一图形窗口布置几幅独立的子图。具体指令：</a:t>
            </a:r>
          </a:p>
          <a:p>
            <a:pPr eaLnBrk="1" hangingPunct="1" latinLnBrk="1" lvl="1">
              <a:lnSpc>
                <a:spcPct val="110000"/>
              </a:lnSpc>
            </a:pPr>
            <a:r>
              <a:rPr altLang="zh-CN" b="1" sz="1800" lang="en-US">
                <a:solidFill>
                  <a:srgbClr val="0000FF"/>
                </a:solidFill>
                <a:latin typeface="Times New Roman" pitchFamily="18" charset="0"/>
                <a:ea typeface="华文楷体" pitchFamily="2" charset="-122"/>
              </a:rPr>
              <a:t>subplot(m, n, k)	</a:t>
            </a:r>
          </a:p>
          <a:p>
            <a:pPr eaLnBrk="1" hangingPunct="1" latinLnBrk="1" lvl="1">
              <a:lnSpc>
                <a:spcPct val="110000"/>
              </a:lnSpc>
              <a:buNone/>
            </a:pPr>
            <a:r>
              <a:rPr altLang="en-US" b="1" sz="1800" lang="zh-CN">
                <a:latin typeface="Times New Roman" pitchFamily="18" charset="0"/>
                <a:ea typeface="华文楷体" pitchFamily="2" charset="-122"/>
              </a:rPr>
              <a:t>     使（</a:t>
            </a:r>
            <a:r>
              <a:rPr altLang="zh-CN" b="1" sz="1800" lang="en-US">
                <a:latin typeface="Times New Roman" pitchFamily="18" charset="0"/>
                <a:ea typeface="华文楷体" pitchFamily="2" charset="-122"/>
              </a:rPr>
              <a:t>mxn</a:t>
            </a:r>
            <a:r>
              <a:rPr altLang="en-US" b="1" sz="1800" lang="zh-CN">
                <a:latin typeface="Times New Roman" pitchFamily="18" charset="0"/>
                <a:ea typeface="华文楷体" pitchFamily="2" charset="-122"/>
              </a:rPr>
              <a:t>）幅子图中第</a:t>
            </a:r>
            <a:r>
              <a:rPr altLang="zh-CN" b="1" sz="1800" lang="en-US">
                <a:latin typeface="Times New Roman" pitchFamily="18" charset="0"/>
                <a:ea typeface="华文楷体" pitchFamily="2" charset="-122"/>
              </a:rPr>
              <a:t>k</a:t>
            </a:r>
            <a:r>
              <a:rPr altLang="en-US" b="1" sz="1800" lang="zh-CN">
                <a:latin typeface="Times New Roman" pitchFamily="18" charset="0"/>
                <a:ea typeface="华文楷体" pitchFamily="2" charset="-122"/>
              </a:rPr>
              <a:t>个子图成为当前图</a:t>
            </a:r>
          </a:p>
          <a:p>
            <a:pPr eaLnBrk="1" hangingPunct="1" latinLnBrk="1" lvl="1">
              <a:lnSpc>
                <a:spcPct val="110000"/>
              </a:lnSpc>
            </a:pPr>
            <a:r>
              <a:rPr altLang="zh-CN" b="1" sz="1800" lang="en-US">
                <a:solidFill>
                  <a:srgbClr val="0000FF"/>
                </a:solidFill>
                <a:latin typeface="Times New Roman" pitchFamily="18" charset="0"/>
                <a:ea typeface="华文楷体" pitchFamily="2" charset="-122"/>
              </a:rPr>
              <a:t>subplot(‘postion’, [left, bottom, width, height])  </a:t>
            </a:r>
          </a:p>
          <a:p>
            <a:pPr eaLnBrk="1" hangingPunct="1" latinLnBrk="1" lvl="1">
              <a:lnSpc>
                <a:spcPct val="110000"/>
              </a:lnSpc>
              <a:buNone/>
            </a:pPr>
            <a:r>
              <a:rPr altLang="en-US" b="1" sz="1800" lang="zh-CN">
                <a:latin typeface="Times New Roman" pitchFamily="18" charset="0"/>
                <a:ea typeface="华文楷体" pitchFamily="2" charset="-122"/>
              </a:rPr>
              <a:t>    在指定的位置上开辟子图，并成为当前图</a:t>
            </a:r>
          </a:p>
          <a:p>
            <a:pPr eaLnBrk="1" hangingPunct="1" latinLnBrk="1" lvl="1">
              <a:lnSpc>
                <a:spcPct val="110000"/>
              </a:lnSpc>
              <a:buNone/>
            </a:pPr>
            <a:r>
              <a:rPr altLang="en-US" b="1" sz="1800" lang="zh-CN">
                <a:latin typeface="Times New Roman" pitchFamily="18" charset="0"/>
                <a:ea typeface="华文楷体" pitchFamily="2" charset="-122"/>
              </a:rPr>
              <a:t>说明：</a:t>
            </a:r>
          </a:p>
          <a:p>
            <a:pPr eaLnBrk="1" hangingPunct="1" latinLnBrk="1" lvl="1">
              <a:lnSpc>
                <a:spcPct val="110000"/>
              </a:lnSpc>
              <a:buFont typeface="Wingdings" pitchFamily="2" charset="2"/>
              <a:buChar char="Ø"/>
            </a:pPr>
            <a:r>
              <a:rPr altLang="zh-CN" b="1" sz="1800" lang="en-US">
                <a:solidFill>
                  <a:srgbClr val="0000FF"/>
                </a:solidFill>
                <a:latin typeface="Times New Roman" pitchFamily="18" charset="0"/>
                <a:ea typeface="华文楷体" pitchFamily="2" charset="-122"/>
              </a:rPr>
              <a:t>subplot(m, n, k)</a:t>
            </a:r>
            <a:r>
              <a:rPr altLang="en-US" b="1" sz="1800" lang="zh-CN">
                <a:solidFill>
                  <a:srgbClr val="0000FF"/>
                </a:solidFill>
                <a:latin typeface="Times New Roman" pitchFamily="18" charset="0"/>
                <a:ea typeface="华文楷体" pitchFamily="2" charset="-122"/>
              </a:rPr>
              <a:t>的含义</a:t>
            </a:r>
            <a:r>
              <a:rPr altLang="zh-CN" b="1" sz="1800" lang="en-US">
                <a:latin typeface="Times New Roman" pitchFamily="18" charset="0"/>
                <a:ea typeface="华文楷体" pitchFamily="2" charset="-122"/>
              </a:rPr>
              <a:t>：图形窗口包含（mxn</a:t>
            </a:r>
            <a:r>
              <a:rPr altLang="en-US" b="1" sz="1800" lang="zh-CN">
                <a:latin typeface="Times New Roman" pitchFamily="18" charset="0"/>
                <a:ea typeface="华文楷体" pitchFamily="2" charset="-122"/>
              </a:rPr>
              <a:t>）个子图，</a:t>
            </a:r>
            <a:r>
              <a:rPr altLang="zh-CN" b="1" sz="1800" lang="en-US">
                <a:latin typeface="Times New Roman" pitchFamily="18" charset="0"/>
                <a:ea typeface="华文楷体" pitchFamily="2" charset="-122"/>
              </a:rPr>
              <a:t>k</a:t>
            </a:r>
            <a:r>
              <a:rPr altLang="en-US" b="1" sz="1800" lang="zh-CN">
                <a:latin typeface="Times New Roman" pitchFamily="18" charset="0"/>
                <a:ea typeface="华文楷体" pitchFamily="2" charset="-122"/>
              </a:rPr>
              <a:t>为要指定的当前子图的编号。</a:t>
            </a:r>
            <a:r>
              <a:rPr altLang="en-US" b="1" sz="1800" lang="zh-CN">
                <a:solidFill>
                  <a:srgbClr val="FF0000"/>
                </a:solidFill>
                <a:latin typeface="Times New Roman" pitchFamily="18" charset="0"/>
                <a:ea typeface="华文楷体" pitchFamily="2" charset="-122"/>
              </a:rPr>
              <a:t>其编号原则：</a:t>
            </a:r>
            <a:r>
              <a:rPr altLang="zh-CN" b="1" sz="1800" lang="en-US">
                <a:latin typeface="Times New Roman" pitchFamily="18" charset="0"/>
                <a:ea typeface="华文楷体" pitchFamily="2" charset="-122"/>
              </a:rPr>
              <a:t> 左上方为第1</a:t>
            </a:r>
            <a:r>
              <a:rPr altLang="en-US" b="1" sz="1800" lang="zh-CN">
                <a:latin typeface="Times New Roman" pitchFamily="18" charset="0"/>
                <a:ea typeface="华文楷体" pitchFamily="2" charset="-122"/>
              </a:rPr>
              <a:t>子图，然后向右向下依次排序。该指令按缺省值分割子图区域。</a:t>
            </a:r>
          </a:p>
          <a:p>
            <a:pPr eaLnBrk="1" hangingPunct="1" latinLnBrk="1" lvl="1">
              <a:lnSpc>
                <a:spcPct val="110000"/>
              </a:lnSpc>
              <a:buFont typeface="Wingdings" pitchFamily="2" charset="2"/>
              <a:buChar char="Ø"/>
            </a:pPr>
            <a:r>
              <a:rPr altLang="zh-CN" b="1" sz="1800" lang="en-US">
                <a:solidFill>
                  <a:srgbClr val="0000FF"/>
                </a:solidFill>
                <a:latin typeface="Times New Roman" pitchFamily="18" charset="0"/>
                <a:ea typeface="华文楷体" pitchFamily="2" charset="-122"/>
              </a:rPr>
              <a:t>subplot(‘postion’, [left, bottom, width, height])</a:t>
            </a:r>
            <a:r>
              <a:rPr altLang="en-US" b="1" sz="1800" lang="zh-CN">
                <a:solidFill>
                  <a:srgbClr val="0000FF"/>
                </a:solidFill>
                <a:latin typeface="Times New Roman" pitchFamily="18" charset="0"/>
                <a:ea typeface="华文楷体" pitchFamily="2" charset="-122"/>
              </a:rPr>
              <a:t>用于手工指定子图位置</a:t>
            </a:r>
            <a:r>
              <a:rPr altLang="zh-CN" b="1" sz="1800" lang="en-US">
                <a:latin typeface="Times New Roman" pitchFamily="18" charset="0"/>
                <a:ea typeface="华文楷体" pitchFamily="2" charset="-122"/>
              </a:rPr>
              <a:t>，指定位置的四元组采用归一化的标称单位，即认为整个图形窗口绘图区域的高、宽的取值范围都是[0</a:t>
            </a:r>
            <a:r>
              <a:rPr altLang="en-US" b="1" sz="1800" lang="zh-CN">
                <a:latin typeface="Times New Roman" pitchFamily="18" charset="0"/>
                <a:ea typeface="华文楷体" pitchFamily="2" charset="-122"/>
              </a:rPr>
              <a:t>， </a:t>
            </a:r>
            <a:r>
              <a:rPr altLang="zh-CN" b="1" sz="1800" lang="en-US">
                <a:latin typeface="Times New Roman" pitchFamily="18" charset="0"/>
                <a:ea typeface="华文楷体" pitchFamily="2" charset="-122"/>
              </a:rPr>
              <a:t>1]</a:t>
            </a:r>
            <a:r>
              <a:rPr altLang="en-US" b="1" sz="1800" lang="zh-CN">
                <a:latin typeface="Times New Roman" pitchFamily="18" charset="0"/>
                <a:ea typeface="华文楷体" pitchFamily="2" charset="-122"/>
              </a:rPr>
              <a:t>，而左下角为（</a:t>
            </a:r>
            <a:r>
              <a:rPr altLang="zh-CN" b="1" sz="1800" lang="en-US">
                <a:latin typeface="Times New Roman" pitchFamily="18" charset="0"/>
                <a:ea typeface="华文楷体" pitchFamily="2" charset="-122"/>
              </a:rPr>
              <a:t>0,0</a:t>
            </a:r>
            <a:r>
              <a:rPr altLang="en-US" b="1" sz="1800" lang="zh-CN">
                <a:latin typeface="Times New Roman" pitchFamily="18" charset="0"/>
                <a:ea typeface="华文楷体" pitchFamily="2" charset="-122"/>
              </a:rPr>
              <a:t>）坐标。</a:t>
            </a:r>
          </a:p>
          <a:p>
            <a:pPr eaLnBrk="1" hangingPunct="1" latinLnBrk="1" lvl="1">
              <a:lnSpc>
                <a:spcPct val="110000"/>
              </a:lnSpc>
              <a:buFont typeface="Wingdings" pitchFamily="2" charset="2"/>
              <a:buChar char="Ø"/>
            </a:pPr>
            <a:r>
              <a:rPr altLang="en-US" b="1" sz="1800" lang="zh-CN">
                <a:latin typeface="Times New Roman" pitchFamily="18" charset="0"/>
                <a:ea typeface="华文楷体" pitchFamily="2" charset="-122"/>
              </a:rPr>
              <a:t>产生的子图彼此独立。所有的绘图指令均可以在子图中使用。</a:t>
            </a:r>
          </a:p>
        </p:txBody>
      </p:sp>
      <p:sp>
        <p:nvSpPr>
          <p:cNvPr id="104908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08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09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71</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2" presetSubtype="1">
                                  <p:stCondLst>
                                    <p:cond delay="0"/>
                                  </p:stCondLst>
                                  <p:childTnLst>
                                    <p:set>
                                      <p:cBhvr>
                                        <p:cTn dur="1" fill="hold" id="6">
                                          <p:stCondLst>
                                            <p:cond delay="0"/>
                                          </p:stCondLst>
                                        </p:cTn>
                                        <p:tgtEl>
                                          <p:spTgt spid="1049087">
                                            <p:txEl>
                                              <p:charRg st="31" end="49"/>
                                            </p:txEl>
                                          </p:spTgt>
                                        </p:tgtEl>
                                        <p:attrNameLst>
                                          <p:attrName>style.visibility</p:attrName>
                                        </p:attrNameLst>
                                      </p:cBhvr>
                                      <p:to>
                                        <p:strVal val="visible"/>
                                      </p:to>
                                    </p:set>
                                    <p:animEffect transition="in" filter="wipe(up)">
                                      <p:cBhvr>
                                        <p:cTn dur="1000" id="7"/>
                                        <p:tgtEl>
                                          <p:spTgt spid="1049087">
                                            <p:txEl>
                                              <p:charRg st="31" end="49"/>
                                            </p:txEl>
                                          </p:spTgt>
                                        </p:tgtEl>
                                      </p:cBhvr>
                                    </p:animEffect>
                                  </p:childTnLst>
                                </p:cTn>
                              </p:par>
                              <p:par>
                                <p:cTn fill="hold" id="8" nodeType="withEffect" presetClass="entr" presetID="22" presetSubtype="1">
                                  <p:stCondLst>
                                    <p:cond delay="0"/>
                                  </p:stCondLst>
                                  <p:childTnLst>
                                    <p:set>
                                      <p:cBhvr>
                                        <p:cTn dur="1" fill="hold" id="9">
                                          <p:stCondLst>
                                            <p:cond delay="0"/>
                                          </p:stCondLst>
                                        </p:cTn>
                                        <p:tgtEl>
                                          <p:spTgt spid="1049087">
                                            <p:txEl>
                                              <p:charRg st="49" end="75"/>
                                            </p:txEl>
                                          </p:spTgt>
                                        </p:tgtEl>
                                        <p:attrNameLst>
                                          <p:attrName>style.visibility</p:attrName>
                                        </p:attrNameLst>
                                      </p:cBhvr>
                                      <p:to>
                                        <p:strVal val="visible"/>
                                      </p:to>
                                    </p:set>
                                    <p:animEffect transition="in" filter="wipe(up)">
                                      <p:cBhvr>
                                        <p:cTn dur="1000" id="10"/>
                                        <p:tgtEl>
                                          <p:spTgt spid="1049087">
                                            <p:txEl>
                                              <p:charRg st="49" end="75"/>
                                            </p:txEl>
                                          </p:spTgt>
                                        </p:tgtEl>
                                      </p:cBhvr>
                                    </p:animEffect>
                                  </p:childTnLst>
                                </p:cTn>
                              </p:par>
                              <p:par>
                                <p:cTn fill="hold" id="11" nodeType="withEffect" presetClass="entr" presetID="22" presetSubtype="1">
                                  <p:stCondLst>
                                    <p:cond delay="0"/>
                                  </p:stCondLst>
                                  <p:childTnLst>
                                    <p:set>
                                      <p:cBhvr>
                                        <p:cTn dur="1" fill="hold" id="12">
                                          <p:stCondLst>
                                            <p:cond delay="0"/>
                                          </p:stCondLst>
                                        </p:cTn>
                                        <p:tgtEl>
                                          <p:spTgt spid="1049087">
                                            <p:txEl>
                                              <p:charRg st="75" end="127"/>
                                            </p:txEl>
                                          </p:spTgt>
                                        </p:tgtEl>
                                        <p:attrNameLst>
                                          <p:attrName>style.visibility</p:attrName>
                                        </p:attrNameLst>
                                      </p:cBhvr>
                                      <p:to>
                                        <p:strVal val="visible"/>
                                      </p:to>
                                    </p:set>
                                    <p:animEffect transition="in" filter="wipe(up)">
                                      <p:cBhvr>
                                        <p:cTn dur="1000" id="13"/>
                                        <p:tgtEl>
                                          <p:spTgt spid="1049087">
                                            <p:txEl>
                                              <p:charRg st="75" end="127"/>
                                            </p:txEl>
                                          </p:spTgt>
                                        </p:tgtEl>
                                      </p:cBhvr>
                                    </p:animEffect>
                                  </p:childTnLst>
                                </p:cTn>
                              </p:par>
                              <p:par>
                                <p:cTn fill="hold" id="14" nodeType="withEffect" presetClass="entr" presetID="22" presetSubtype="1">
                                  <p:stCondLst>
                                    <p:cond delay="0"/>
                                  </p:stCondLst>
                                  <p:childTnLst>
                                    <p:set>
                                      <p:cBhvr>
                                        <p:cTn dur="1" fill="hold" id="15">
                                          <p:stCondLst>
                                            <p:cond delay="0"/>
                                          </p:stCondLst>
                                        </p:cTn>
                                        <p:tgtEl>
                                          <p:spTgt spid="1049087">
                                            <p:txEl>
                                              <p:charRg st="127" end="150"/>
                                            </p:txEl>
                                          </p:spTgt>
                                        </p:tgtEl>
                                        <p:attrNameLst>
                                          <p:attrName>style.visibility</p:attrName>
                                        </p:attrNameLst>
                                      </p:cBhvr>
                                      <p:to>
                                        <p:strVal val="visible"/>
                                      </p:to>
                                    </p:set>
                                    <p:animEffect transition="in" filter="wipe(up)">
                                      <p:cBhvr>
                                        <p:cTn dur="1000" id="16"/>
                                        <p:tgtEl>
                                          <p:spTgt spid="1049087">
                                            <p:txEl>
                                              <p:charRg st="127" end="150"/>
                                            </p:txEl>
                                          </p:spTgt>
                                        </p:tgtEl>
                                      </p:cBhvr>
                                    </p:animEffect>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3" presetSubtype="10">
                                  <p:stCondLst>
                                    <p:cond delay="0"/>
                                  </p:stCondLst>
                                  <p:childTnLst>
                                    <p:set>
                                      <p:cBhvr>
                                        <p:cTn dur="1" fill="hold" id="20">
                                          <p:stCondLst>
                                            <p:cond delay="0"/>
                                          </p:stCondLst>
                                        </p:cTn>
                                        <p:tgtEl>
                                          <p:spTgt spid="1049087">
                                            <p:txEl>
                                              <p:charRg st="150" end="154"/>
                                            </p:txEl>
                                          </p:spTgt>
                                        </p:tgtEl>
                                        <p:attrNameLst>
                                          <p:attrName>style.visibility</p:attrName>
                                        </p:attrNameLst>
                                      </p:cBhvr>
                                      <p:to>
                                        <p:strVal val="visible"/>
                                      </p:to>
                                    </p:set>
                                    <p:animEffect transition="in" filter="blinds(horizontal)">
                                      <p:cBhvr>
                                        <p:cTn dur="500" id="21"/>
                                        <p:tgtEl>
                                          <p:spTgt spid="1049087">
                                            <p:txEl>
                                              <p:charRg st="150" end="154"/>
                                            </p:txEl>
                                          </p:spTgt>
                                        </p:tgtEl>
                                      </p:cBhvr>
                                    </p:animEffect>
                                  </p:childTnLst>
                                </p:cTn>
                              </p:par>
                              <p:par>
                                <p:cTn fill="hold" id="22" nodeType="withEffect" presetClass="entr" presetID="3" presetSubtype="10">
                                  <p:stCondLst>
                                    <p:cond delay="0"/>
                                  </p:stCondLst>
                                  <p:childTnLst>
                                    <p:set>
                                      <p:cBhvr>
                                        <p:cTn dur="1" fill="hold" id="23">
                                          <p:stCondLst>
                                            <p:cond delay="0"/>
                                          </p:stCondLst>
                                        </p:cTn>
                                        <p:tgtEl>
                                          <p:spTgt spid="1049087">
                                            <p:txEl>
                                              <p:charRg st="154" end="245"/>
                                            </p:txEl>
                                          </p:spTgt>
                                        </p:tgtEl>
                                        <p:attrNameLst>
                                          <p:attrName>style.visibility</p:attrName>
                                        </p:attrNameLst>
                                      </p:cBhvr>
                                      <p:to>
                                        <p:strVal val="visible"/>
                                      </p:to>
                                    </p:set>
                                    <p:animEffect transition="in" filter="blinds(horizontal)">
                                      <p:cBhvr>
                                        <p:cTn dur="500" id="24"/>
                                        <p:tgtEl>
                                          <p:spTgt spid="1049087">
                                            <p:txEl>
                                              <p:charRg st="154" end="245"/>
                                            </p:txEl>
                                          </p:spTgt>
                                        </p:tgtEl>
                                      </p:cBhvr>
                                    </p:animEffect>
                                  </p:childTnLst>
                                </p:cTn>
                              </p:par>
                              <p:par>
                                <p:cTn fill="hold" id="25" nodeType="withEffect" presetClass="entr" presetID="3" presetSubtype="10">
                                  <p:stCondLst>
                                    <p:cond delay="0"/>
                                  </p:stCondLst>
                                  <p:childTnLst>
                                    <p:set>
                                      <p:cBhvr>
                                        <p:cTn dur="1" fill="hold" id="26">
                                          <p:stCondLst>
                                            <p:cond delay="0"/>
                                          </p:stCondLst>
                                        </p:cTn>
                                        <p:tgtEl>
                                          <p:spTgt spid="1049087">
                                            <p:txEl>
                                              <p:charRg st="245" end="369"/>
                                            </p:txEl>
                                          </p:spTgt>
                                        </p:tgtEl>
                                        <p:attrNameLst>
                                          <p:attrName>style.visibility</p:attrName>
                                        </p:attrNameLst>
                                      </p:cBhvr>
                                      <p:to>
                                        <p:strVal val="visible"/>
                                      </p:to>
                                    </p:set>
                                    <p:animEffect transition="in" filter="blinds(horizontal)">
                                      <p:cBhvr>
                                        <p:cTn dur="500" id="27"/>
                                        <p:tgtEl>
                                          <p:spTgt spid="1049087">
                                            <p:txEl>
                                              <p:charRg st="245" end="369"/>
                                            </p:txEl>
                                          </p:spTgt>
                                        </p:tgtEl>
                                      </p:cBhvr>
                                    </p:animEffect>
                                  </p:childTnLst>
                                </p:cTn>
                              </p:par>
                              <p:par>
                                <p:cTn fill="hold" id="28" nodeType="withEffect" presetClass="entr" presetID="3" presetSubtype="10">
                                  <p:stCondLst>
                                    <p:cond delay="0"/>
                                  </p:stCondLst>
                                  <p:childTnLst>
                                    <p:set>
                                      <p:cBhvr>
                                        <p:cTn dur="1" fill="hold" id="29">
                                          <p:stCondLst>
                                            <p:cond delay="0"/>
                                          </p:stCondLst>
                                        </p:cTn>
                                        <p:tgtEl>
                                          <p:spTgt spid="1049087">
                                            <p:txEl>
                                              <p:charRg st="369" end="397"/>
                                            </p:txEl>
                                          </p:spTgt>
                                        </p:tgtEl>
                                        <p:attrNameLst>
                                          <p:attrName>style.visibility</p:attrName>
                                        </p:attrNameLst>
                                      </p:cBhvr>
                                      <p:to>
                                        <p:strVal val="visible"/>
                                      </p:to>
                                    </p:set>
                                    <p:animEffect transition="in" filter="blinds(horizontal)">
                                      <p:cBhvr>
                                        <p:cTn dur="500" id="30"/>
                                        <p:tgtEl>
                                          <p:spTgt spid="1049087">
                                            <p:txEl>
                                              <p:charRg st="369" end="3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Sp="1">
  <p:cSld>
    <p:spTree>
      <p:nvGrpSpPr>
        <p:cNvPr id="312" name=""/>
        <p:cNvGrpSpPr/>
        <p:nvPr/>
      </p:nvGrpSpPr>
      <p:grpSpPr>
        <a:xfrm rot="0">
          <a:off x="0" y="0"/>
          <a:ext cx="0" cy="0"/>
          <a:chOff x="0" y="0"/>
          <a:chExt cx="0" cy="0"/>
        </a:xfrm>
      </p:grpSpPr>
      <p:sp>
        <p:nvSpPr>
          <p:cNvPr id="1049091" name="标题 283649"/>
          <p:cNvSpPr/>
          <p:nvPr>
            <p:ph type="title" sz="full" idx="0"/>
          </p:nvPr>
        </p:nvSpPr>
        <p:spPr>
          <a:xfrm rot="0">
            <a:off x="1150937" y="36830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609600" latinLnBrk="1" lvl="0" marL="609600"/>
            <a:r>
              <a:rPr altLang="en-US" b="1" sz="3200" lang="zh-CN">
                <a:latin typeface="Times New Roman" pitchFamily="18" charset="0"/>
                <a:ea typeface="华文楷体" pitchFamily="2" charset="-122"/>
              </a:rPr>
              <a:t>例</a:t>
            </a:r>
            <a:r>
              <a:rPr altLang="zh-CN" b="1" sz="3200" lang="en-US">
                <a:latin typeface="Times New Roman" pitchFamily="18" charset="0"/>
                <a:ea typeface="华文楷体" pitchFamily="2" charset="-122"/>
              </a:rPr>
              <a:t>3.8 </a:t>
            </a:r>
            <a:r>
              <a:rPr altLang="en-US" b="1" sz="3200" lang="zh-CN">
                <a:latin typeface="Times New Roman" pitchFamily="18" charset="0"/>
                <a:ea typeface="华文楷体" pitchFamily="2" charset="-122"/>
              </a:rPr>
              <a:t>演示</a:t>
            </a:r>
            <a:r>
              <a:rPr altLang="zh-CN" b="1" sz="3200" lang="en-US">
                <a:latin typeface="Times New Roman" pitchFamily="18" charset="0"/>
                <a:ea typeface="华文楷体" pitchFamily="2" charset="-122"/>
              </a:rPr>
              <a:t>subplot</a:t>
            </a:r>
            <a:r>
              <a:rPr altLang="en-US" b="1" sz="3200" lang="zh-CN">
                <a:latin typeface="Times New Roman" pitchFamily="18" charset="0"/>
                <a:ea typeface="华文楷体" pitchFamily="2" charset="-122"/>
              </a:rPr>
              <a:t>指令对图形窗的分割</a:t>
            </a:r>
          </a:p>
        </p:txBody>
      </p:sp>
      <p:sp>
        <p:nvSpPr>
          <p:cNvPr id="1049092" name="文本占位符 283650"/>
          <p:cNvSpPr/>
          <p:nvPr>
            <p:ph type="body" sz="full" idx="1"/>
          </p:nvPr>
        </p:nvSpPr>
        <p:spPr>
          <a:xfrm rot="0">
            <a:off x="323850" y="1376362"/>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b="1" lang="fr-FR">
                <a:solidFill>
                  <a:schemeClr val="dk2"/>
                </a:solidFill>
                <a:latin typeface="Times New Roman" pitchFamily="18" charset="0"/>
              </a:rPr>
              <a:t>     </a:t>
            </a:r>
            <a:r>
              <a:rPr altLang="zh-CN" b="1" sz="2800" lang="fr-FR">
                <a:solidFill>
                  <a:schemeClr val="dk2"/>
                </a:solidFill>
                <a:latin typeface="Times New Roman" pitchFamily="18" charset="0"/>
              </a:rPr>
              <a:t>t=(pi</a:t>
            </a:r>
            <a:r>
              <a:rPr altLang="zh-CN" b="1" sz="2800" lang="fr-FR">
                <a:solidFill>
                  <a:schemeClr val="dk2"/>
                </a:solidFill>
                <a:latin typeface="Times New Roman" pitchFamily="18" charset="0"/>
              </a:rPr>
              <a:t>*(0:1000)/1000)';</a:t>
            </a:r>
          </a:p>
          <a:p>
            <a:pPr eaLnBrk="1" hangingPunct="1" latinLnBrk="1" lvl="1">
              <a:buNone/>
            </a:pPr>
            <a:r>
              <a:rPr altLang="zh-CN" b="1" lang="fr-FR">
                <a:solidFill>
                  <a:schemeClr val="dk2"/>
                </a:solidFill>
                <a:latin typeface="Times New Roman" pitchFamily="18" charset="0"/>
              </a:rPr>
              <a:t>y1=sin(t);y2=sin(10</a:t>
            </a:r>
            <a:r>
              <a:rPr altLang="zh-CN" b="1" lang="fr-FR">
                <a:solidFill>
                  <a:schemeClr val="dk2"/>
                </a:solidFill>
                <a:latin typeface="Times New Roman" pitchFamily="18" charset="0"/>
              </a:rPr>
              <a:t>*t);y12=sin(t).</a:t>
            </a:r>
            <a:r>
              <a:rPr altLang="zh-CN" b="1" lang="fr-FR">
                <a:solidFill>
                  <a:schemeClr val="dk2"/>
                </a:solidFill>
                <a:latin typeface="Times New Roman" pitchFamily="18" charset="0"/>
              </a:rPr>
              <a:t>*sin(10</a:t>
            </a:r>
            <a:r>
              <a:rPr altLang="zh-CN" b="1" lang="fr-FR">
                <a:solidFill>
                  <a:schemeClr val="dk2"/>
                </a:solidFill>
                <a:latin typeface="Times New Roman" pitchFamily="18" charset="0"/>
              </a:rPr>
              <a:t>*t);</a:t>
            </a:r>
          </a:p>
          <a:p>
            <a:pPr eaLnBrk="1" hangingPunct="1" latinLnBrk="1" lvl="1">
              <a:buNone/>
            </a:pPr>
            <a:r>
              <a:rPr altLang="zh-CN" b="1" lang="fr-FR">
                <a:solidFill>
                  <a:srgbClr val="FF0000"/>
                </a:solidFill>
                <a:latin typeface="Times New Roman" pitchFamily="18" charset="0"/>
              </a:rPr>
              <a:t>subplot(2,2,1),plot(t,y1);axis([0,pi,-1,1])</a:t>
            </a:r>
          </a:p>
          <a:p>
            <a:pPr eaLnBrk="1" hangingPunct="1" latinLnBrk="1" lvl="1">
              <a:buNone/>
            </a:pPr>
            <a:r>
              <a:rPr altLang="zh-CN" b="1" lang="fr-FR">
                <a:solidFill>
                  <a:srgbClr val="FF0000"/>
                </a:solidFill>
                <a:latin typeface="Times New Roman" pitchFamily="18" charset="0"/>
              </a:rPr>
              <a:t>subplot(2,2,2),plot(t,y2);axis([0,pi,-1,1])</a:t>
            </a:r>
          </a:p>
          <a:p>
            <a:pPr eaLnBrk="1" hangingPunct="1" latinLnBrk="1" lvl="1">
              <a:buNone/>
            </a:pPr>
            <a:r>
              <a:rPr altLang="zh-CN" b="1" lang="fr-FR">
                <a:solidFill>
                  <a:srgbClr val="FF0000"/>
                </a:solidFill>
                <a:latin typeface="Times New Roman" pitchFamily="18" charset="0"/>
              </a:rPr>
              <a:t>subplot('position',[0.2,0.05,0.6,0.45])</a:t>
            </a:r>
          </a:p>
          <a:p>
            <a:pPr eaLnBrk="1" hangingPunct="1" latinLnBrk="1" lvl="1">
              <a:buNone/>
            </a:pPr>
            <a:r>
              <a:rPr altLang="zh-CN" b="1" lang="fr-FR">
                <a:solidFill>
                  <a:srgbClr val="FF0000"/>
                </a:solidFill>
                <a:latin typeface="Times New Roman" pitchFamily="18" charset="0"/>
              </a:rPr>
              <a:t>plot(t,y12,'b-',t,[y1,-y1],'r:');</a:t>
            </a:r>
          </a:p>
        </p:txBody>
      </p:sp>
      <p:pic>
        <p:nvPicPr>
          <p:cNvPr id="2097186" name="图片 283651"/>
          <p:cNvPicPr>
            <a:picLocks/>
          </p:cNvPicPr>
          <p:nvPr/>
        </p:nvPicPr>
        <p:blipFill>
          <a:blip xmlns:r="http://schemas.openxmlformats.org/officeDocument/2006/relationships" r:embed="rId1"/>
          <a:srcRect l="0" t="20702" r="0" b="0"/>
          <a:stretch>
            <a:fillRect/>
          </a:stretch>
        </p:blipFill>
        <p:spPr>
          <a:xfrm rot="0">
            <a:off x="5580062" y="4138612"/>
            <a:ext cx="3181350" cy="2066925"/>
          </a:xfrm>
          <a:prstGeom prst="rect"/>
          <a:noFill/>
          <a:ln>
            <a:noFill/>
          </a:ln>
        </p:spPr>
      </p:pic>
      <p:sp>
        <p:nvSpPr>
          <p:cNvPr id="104909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09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09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72</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092">
                                            <p:txEl>
                                              <p:charRg st="0" end="28"/>
                                            </p:txEl>
                                          </p:spTgt>
                                        </p:tgtEl>
                                        <p:attrNameLst>
                                          <p:attrName>style.visibility</p:attrName>
                                        </p:attrNameLst>
                                      </p:cBhvr>
                                      <p:to>
                                        <p:strVal val="visible"/>
                                      </p:to>
                                    </p:set>
                                    <p:animEffect transition="in" filter="blinds(horizontal)">
                                      <p:cBhvr>
                                        <p:cTn dur="500" id="7"/>
                                        <p:tgtEl>
                                          <p:spTgt spid="1049092">
                                            <p:txEl>
                                              <p:charRg st="0" end="28"/>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092">
                                            <p:txEl>
                                              <p:charRg st="28" end="74"/>
                                            </p:txEl>
                                          </p:spTgt>
                                        </p:tgtEl>
                                        <p:attrNameLst>
                                          <p:attrName>style.visibility</p:attrName>
                                        </p:attrNameLst>
                                      </p:cBhvr>
                                      <p:to>
                                        <p:strVal val="visible"/>
                                      </p:to>
                                    </p:set>
                                    <p:animEffect transition="in" filter="blinds(horizontal)">
                                      <p:cBhvr>
                                        <p:cTn dur="500" id="10"/>
                                        <p:tgtEl>
                                          <p:spTgt spid="1049092">
                                            <p:txEl>
                                              <p:charRg st="28" end="74"/>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1049092">
                                            <p:txEl>
                                              <p:charRg st="74" end="118"/>
                                            </p:txEl>
                                          </p:spTgt>
                                        </p:tgtEl>
                                        <p:attrNameLst>
                                          <p:attrName>style.visibility</p:attrName>
                                        </p:attrNameLst>
                                      </p:cBhvr>
                                      <p:to>
                                        <p:strVal val="visible"/>
                                      </p:to>
                                    </p:set>
                                    <p:animEffect transition="in" filter="blinds(horizontal)">
                                      <p:cBhvr>
                                        <p:cTn dur="500" id="15"/>
                                        <p:tgtEl>
                                          <p:spTgt spid="1049092">
                                            <p:txEl>
                                              <p:charRg st="74" end="118"/>
                                            </p:txEl>
                                          </p:spTgt>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3" presetSubtype="10">
                                  <p:stCondLst>
                                    <p:cond delay="0"/>
                                  </p:stCondLst>
                                  <p:childTnLst>
                                    <p:set>
                                      <p:cBhvr>
                                        <p:cTn dur="1" fill="hold" id="19">
                                          <p:stCondLst>
                                            <p:cond delay="0"/>
                                          </p:stCondLst>
                                        </p:cTn>
                                        <p:tgtEl>
                                          <p:spTgt spid="1049092">
                                            <p:txEl>
                                              <p:charRg st="118" end="162"/>
                                            </p:txEl>
                                          </p:spTgt>
                                        </p:tgtEl>
                                        <p:attrNameLst>
                                          <p:attrName>style.visibility</p:attrName>
                                        </p:attrNameLst>
                                      </p:cBhvr>
                                      <p:to>
                                        <p:strVal val="visible"/>
                                      </p:to>
                                    </p:set>
                                    <p:animEffect transition="in" filter="blinds(horizontal)">
                                      <p:cBhvr>
                                        <p:cTn dur="500" id="20"/>
                                        <p:tgtEl>
                                          <p:spTgt spid="1049092">
                                            <p:txEl>
                                              <p:charRg st="118" end="162"/>
                                            </p:txEl>
                                          </p:spTgt>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3" presetSubtype="10">
                                  <p:stCondLst>
                                    <p:cond delay="0"/>
                                  </p:stCondLst>
                                  <p:childTnLst>
                                    <p:set>
                                      <p:cBhvr>
                                        <p:cTn dur="1" fill="hold" id="24">
                                          <p:stCondLst>
                                            <p:cond delay="0"/>
                                          </p:stCondLst>
                                        </p:cTn>
                                        <p:tgtEl>
                                          <p:spTgt spid="1049092">
                                            <p:txEl>
                                              <p:charRg st="162" end="202"/>
                                            </p:txEl>
                                          </p:spTgt>
                                        </p:tgtEl>
                                        <p:attrNameLst>
                                          <p:attrName>style.visibility</p:attrName>
                                        </p:attrNameLst>
                                      </p:cBhvr>
                                      <p:to>
                                        <p:strVal val="visible"/>
                                      </p:to>
                                    </p:set>
                                    <p:animEffect transition="in" filter="blinds(horizontal)">
                                      <p:cBhvr>
                                        <p:cTn dur="500" id="25"/>
                                        <p:tgtEl>
                                          <p:spTgt spid="1049092">
                                            <p:txEl>
                                              <p:charRg st="162" end="202"/>
                                            </p:txEl>
                                          </p:spTgt>
                                        </p:tgtEl>
                                      </p:cBhvr>
                                    </p:animEffect>
                                  </p:childTnLst>
                                </p:cTn>
                              </p:par>
                            </p:childTnLst>
                          </p:cTn>
                        </p:par>
                      </p:childTnLst>
                    </p:cTn>
                  </p:par>
                  <p:par>
                    <p:cTn fill="hold" id="26" nodeType="clickPar">
                      <p:stCondLst>
                        <p:cond delay="indefinite"/>
                      </p:stCondLst>
                      <p:childTnLst>
                        <p:par>
                          <p:cTn fill="hold" id="27" nodeType="withGroup">
                            <p:stCondLst>
                              <p:cond delay="0"/>
                            </p:stCondLst>
                            <p:childTnLst>
                              <p:par>
                                <p:cTn fill="hold" id="28" nodeType="clickEffect" presetClass="entr" presetID="3" presetSubtype="10">
                                  <p:stCondLst>
                                    <p:cond delay="0"/>
                                  </p:stCondLst>
                                  <p:childTnLst>
                                    <p:set>
                                      <p:cBhvr>
                                        <p:cTn dur="1" fill="hold" id="29">
                                          <p:stCondLst>
                                            <p:cond delay="0"/>
                                          </p:stCondLst>
                                        </p:cTn>
                                        <p:tgtEl>
                                          <p:spTgt spid="1049092">
                                            <p:txEl>
                                              <p:charRg st="202" end="236"/>
                                            </p:txEl>
                                          </p:spTgt>
                                        </p:tgtEl>
                                        <p:attrNameLst>
                                          <p:attrName>style.visibility</p:attrName>
                                        </p:attrNameLst>
                                      </p:cBhvr>
                                      <p:to>
                                        <p:strVal val="visible"/>
                                      </p:to>
                                    </p:set>
                                    <p:animEffect transition="in" filter="blinds(horizontal)">
                                      <p:cBhvr>
                                        <p:cTn dur="500" id="30"/>
                                        <p:tgtEl>
                                          <p:spTgt spid="1049092">
                                            <p:txEl>
                                              <p:charRg st="202" end="236"/>
                                            </p:txEl>
                                          </p:spTgt>
                                        </p:tgtEl>
                                      </p:cBhvr>
                                    </p:animEffect>
                                  </p:childTnLst>
                                </p:cTn>
                              </p:par>
                            </p:childTnLst>
                          </p:cTn>
                        </p:par>
                      </p:childTnLst>
                    </p:cTn>
                  </p:par>
                  <p:par>
                    <p:cTn fill="hold" id="31" nodeType="clickPar">
                      <p:stCondLst>
                        <p:cond delay="indefinite"/>
                      </p:stCondLst>
                      <p:childTnLst>
                        <p:par>
                          <p:cTn fill="hold" id="32" nodeType="withGroup">
                            <p:stCondLst>
                              <p:cond delay="0"/>
                            </p:stCondLst>
                            <p:childTnLst>
                              <p:par>
                                <p:cTn fill="hold" id="33" nodeType="clickEffect" presetClass="entr" presetID="1" presetSubtype="0">
                                  <p:stCondLst>
                                    <p:cond delay="0"/>
                                  </p:stCondLst>
                                  <p:childTnLst>
                                    <p:set>
                                      <p:cBhvr>
                                        <p:cTn dur="1" fill="hold" id="34">
                                          <p:stCondLst>
                                            <p:cond delay="0"/>
                                          </p:stCondLst>
                                        </p:cTn>
                                        <p:tgtEl>
                                          <p:spTgt spid="2097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Sp="1">
  <p:cSld>
    <p:spTree>
      <p:nvGrpSpPr>
        <p:cNvPr id="313" name=""/>
        <p:cNvGrpSpPr/>
        <p:nvPr/>
      </p:nvGrpSpPr>
      <p:grpSpPr>
        <a:xfrm rot="0">
          <a:off x="0" y="0"/>
          <a:ext cx="0" cy="0"/>
          <a:chOff x="0" y="0"/>
          <a:chExt cx="0" cy="0"/>
        </a:xfrm>
      </p:grpSpPr>
      <p:sp>
        <p:nvSpPr>
          <p:cNvPr id="1049096" name="标题 284673"/>
          <p:cNvSpPr/>
          <p:nvPr>
            <p:ph type="title" sz="full" idx="0"/>
          </p:nvPr>
        </p:nvSpPr>
        <p:spPr>
          <a:xfrm rot="0">
            <a:off x="1150937" y="36830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buClr>
                <a:schemeClr val="dk2"/>
              </a:buClr>
              <a:buFont typeface="Wingdings" pitchFamily="2" charset="2"/>
              <a:buChar char="]"/>
            </a:pPr>
            <a:r>
              <a:rPr altLang="en-US" b="1" sz="3600" lang="zh-CN">
                <a:ea typeface="华文楷体" pitchFamily="2" charset="-122"/>
              </a:rPr>
              <a:t>绘制图形的辅助操作</a:t>
            </a:r>
            <a:r>
              <a:rPr altLang="en-US" lang="zh-CN"/>
              <a:t> </a:t>
            </a:r>
          </a:p>
        </p:txBody>
      </p:sp>
      <p:sp>
        <p:nvSpPr>
          <p:cNvPr id="1049097" name="文本占位符 284674"/>
          <p:cNvSpPr/>
          <p:nvPr>
            <p:ph type="body" sz="half" idx="1"/>
          </p:nvPr>
        </p:nvSpPr>
        <p:spPr>
          <a:xfrm rot="0">
            <a:off x="457200" y="1412875"/>
            <a:ext cx="8291512" cy="4608512"/>
          </a:xfrm>
          <a:prstGeom prst="rect"/>
          <a:noFill/>
          <a:ln>
            <a:noFill/>
          </a:ln>
        </p:spPr>
        <p:txBody>
          <a:bodyPr anchor="t" bIns="45720" lIns="91440" rIns="91440" tIns="45720" vert="horz"/>
          <a:lstStyle>
            <a:lvl1pPr indent="-609600" marL="609600">
              <a:lnSpc>
                <a:spcPct val="100000"/>
              </a:lnSpc>
              <a:spcBef>
                <a:spcPct val="20000"/>
              </a:spcBef>
              <a:spcAft>
                <a:spcPct val="0"/>
              </a:spcAft>
              <a:buClr>
                <a:srgbClr val="4D009A"/>
              </a:buClr>
              <a:buFont typeface="Wingdings" pitchFamily="2" charset="2"/>
              <a:buChar char="n"/>
              <a:defRPr sz="2800">
                <a:solidFill>
                  <a:schemeClr val="dk1"/>
                </a:solidFill>
              </a:defRPr>
            </a:lvl1pPr>
            <a:lvl2pPr indent="-533400" marL="990600">
              <a:lnSpc>
                <a:spcPct val="100000"/>
              </a:lnSpc>
              <a:spcBef>
                <a:spcPct val="20000"/>
              </a:spcBef>
              <a:spcAft>
                <a:spcPct val="0"/>
              </a:spcAft>
              <a:buClr>
                <a:srgbClr val="0000FF"/>
              </a:buClr>
              <a:buFont typeface="Wingdings" pitchFamily="2" charset="2"/>
              <a:buChar char="n"/>
              <a:defRPr sz="2400">
                <a:solidFill>
                  <a:schemeClr val="dk1"/>
                </a:solidFill>
              </a:defRPr>
            </a:lvl2pPr>
            <a:lvl3pPr indent="-457200" marL="1371600">
              <a:lnSpc>
                <a:spcPct val="100000"/>
              </a:lnSpc>
              <a:spcBef>
                <a:spcPct val="20000"/>
              </a:spcBef>
              <a:spcAft>
                <a:spcPct val="0"/>
              </a:spcAft>
              <a:buClr>
                <a:schemeClr val="folHlink"/>
              </a:buClr>
              <a:buFont typeface="Wingdings" pitchFamily="2" charset="2"/>
              <a:buChar char="Ø"/>
              <a:defRPr sz="2000">
                <a:solidFill>
                  <a:schemeClr val="dk1"/>
                </a:solidFill>
              </a:defRPr>
            </a:lvl3pPr>
            <a:lvl4pPr indent="-381000" marL="1752600">
              <a:lnSpc>
                <a:spcPct val="100000"/>
              </a:lnSpc>
              <a:spcBef>
                <a:spcPct val="20000"/>
              </a:spcBef>
              <a:spcAft>
                <a:spcPct val="0"/>
              </a:spcAft>
              <a:buClr>
                <a:schemeClr val="accent2"/>
              </a:buClr>
              <a:buFont typeface="Wingdings" pitchFamily="2" charset="2"/>
              <a:buChar char="Ø"/>
              <a:defRPr sz="1800">
                <a:solidFill>
                  <a:schemeClr val="dk1"/>
                </a:solidFill>
              </a:defRPr>
            </a:lvl4pPr>
            <a:lvl5pPr indent="-381000" marL="2209800">
              <a:lnSpc>
                <a:spcPct val="100000"/>
              </a:lnSpc>
              <a:spcBef>
                <a:spcPct val="20000"/>
              </a:spcBef>
              <a:spcAft>
                <a:spcPct val="0"/>
              </a:spcAft>
              <a:buClr>
                <a:schemeClr val="accent1"/>
              </a:buClr>
              <a:buFont typeface="Wingdings" pitchFamily="2" charset="2"/>
              <a:buChar char="Ø"/>
              <a:defRPr sz="1800">
                <a:solidFill>
                  <a:schemeClr val="dk1"/>
                </a:solidFill>
              </a:defRPr>
            </a:lvl5pPr>
          </a:lstStyle>
          <a:p>
            <a:pPr algn="ctr" eaLnBrk="1" hangingPunct="1" latinLnBrk="1" lvl="0">
              <a:buNone/>
            </a:pPr>
            <a:r>
              <a:rPr altLang="en-US" b="1" lang="zh-CN">
                <a:solidFill>
                  <a:srgbClr val="0000FF"/>
                </a:solidFill>
                <a:latin typeface="华文楷体" pitchFamily="2" charset="-122"/>
                <a:ea typeface="华文楷体" pitchFamily="2" charset="-122"/>
              </a:rPr>
              <a:t>曲线线形控制符</a:t>
            </a:r>
            <a:r>
              <a:rPr altLang="en-US" lang="zh-CN">
                <a:latin typeface="华文楷体" pitchFamily="2" charset="-122"/>
                <a:ea typeface="华文楷体" pitchFamily="2" charset="-122"/>
              </a:rPr>
              <a:t> </a:t>
            </a:r>
          </a:p>
          <a:p>
            <a:pPr algn="ctr" eaLnBrk="1" hangingPunct="1" latinLnBrk="1" lvl="0">
              <a:buNone/>
            </a:pPr>
            <a:endParaRPr altLang="en-US" lang="zh-CN">
              <a:latin typeface="华文楷体" pitchFamily="2" charset="-122"/>
              <a:ea typeface="华文楷体" pitchFamily="2" charset="-122"/>
            </a:endParaRPr>
          </a:p>
          <a:p>
            <a:pPr algn="ctr" eaLnBrk="1" hangingPunct="1" latinLnBrk="1" lvl="0">
              <a:buNone/>
            </a:pPr>
            <a:endParaRPr altLang="en-US" lang="zh-CN">
              <a:latin typeface="华文楷体" pitchFamily="2" charset="-122"/>
              <a:ea typeface="华文楷体" pitchFamily="2" charset="-122"/>
            </a:endParaRPr>
          </a:p>
          <a:p>
            <a:pPr algn="ctr" eaLnBrk="1" hangingPunct="1" latinLnBrk="1" lvl="0">
              <a:buNone/>
            </a:pPr>
            <a:endParaRPr altLang="en-US" lang="zh-CN">
              <a:latin typeface="华文楷体" pitchFamily="2" charset="-122"/>
              <a:ea typeface="华文楷体" pitchFamily="2" charset="-122"/>
            </a:endParaRPr>
          </a:p>
          <a:p>
            <a:pPr algn="ctr" eaLnBrk="1" hangingPunct="1" latinLnBrk="1" lvl="0">
              <a:buNone/>
            </a:pPr>
            <a:r>
              <a:rPr altLang="en-US" b="1" lang="zh-CN">
                <a:solidFill>
                  <a:srgbClr val="0000FF"/>
                </a:solidFill>
                <a:latin typeface="华文楷体" pitchFamily="2" charset="-122"/>
                <a:ea typeface="华文楷体" pitchFamily="2" charset="-122"/>
              </a:rPr>
              <a:t>曲线颜色控制符</a:t>
            </a:r>
            <a:r>
              <a:rPr altLang="en-US" b="1" lang="zh-CN">
                <a:latin typeface="华文楷体" pitchFamily="2" charset="-122"/>
                <a:ea typeface="华文楷体" pitchFamily="2" charset="-122"/>
              </a:rPr>
              <a:t> </a:t>
            </a:r>
          </a:p>
        </p:txBody>
      </p:sp>
      <p:graphicFrame>
        <p:nvGraphicFramePr>
          <p:cNvPr id="4194324" name=""/>
          <p:cNvGraphicFramePr>
            <a:graphicFrameLocks/>
          </p:cNvGraphicFramePr>
          <p:nvPr/>
        </p:nvGraphicFramePr>
        <p:xfrm rot="0">
          <a:off x="1476375" y="1989137"/>
          <a:ext cx="6518275" cy="1350962"/>
        </p:xfrm>
        <a:graphic>
          <a:graphicData uri="http://schemas.openxmlformats.org/drawingml/2006/table">
            <a:tbl>
              <a:tblPr/>
              <a:tblGrid>
                <a:gridCol w="1303337"/>
                <a:gridCol w="1303337"/>
                <a:gridCol w="1304925"/>
                <a:gridCol w="1303337"/>
                <a:gridCol w="1303337"/>
              </a:tblGrid>
              <a:tr h="493712">
                <a:tc>
                  <a:txBody>
                    <a:bodyPr/>
                    <a:p>
                      <a:pPr algn="ctr" eaLnBrk="1" hangingPunct="1" latinLnBrk="1" lvl="0">
                        <a:spcBef>
                          <a:spcPct val="20000"/>
                        </a:spcBef>
                        <a:buClr>
                          <a:srgbClr val="4D009A"/>
                        </a:buClr>
                        <a:buFont typeface="Wingdings" pitchFamily="2" charset="2"/>
                        <a:buNone/>
                      </a:pPr>
                      <a:r>
                        <a:rPr altLang="en-US" b="0" sz="2400" lang="zh-CN">
                          <a:solidFill>
                            <a:schemeClr val="dk1"/>
                          </a:solidFill>
                        </a:rPr>
                        <a:t>符号 </a:t>
                      </a:r>
                    </a:p>
                  </a:txBody>
                  <a:tcPr marL="91430" marR="91430" marT="45744" marB="45744"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zh-CN" b="0" sz="2400" lang="en-US">
                          <a:solidFill>
                            <a:schemeClr val="dk1"/>
                          </a:solidFill>
                        </a:rPr>
                        <a:t>- </a:t>
                      </a:r>
                    </a:p>
                  </a:txBody>
                  <a:tcPr marL="91430" marR="91430" marT="45744" marB="45744"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zh-CN" b="0" sz="2400" lang="en-US">
                          <a:solidFill>
                            <a:schemeClr val="dk1"/>
                          </a:solidFill>
                        </a:rPr>
                        <a:t>: </a:t>
                      </a:r>
                    </a:p>
                  </a:txBody>
                  <a:tcPr marL="91430" marR="91430" marT="45744" marB="45744"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zh-CN" b="0" sz="2400" lang="en-US">
                          <a:solidFill>
                            <a:schemeClr val="dk1"/>
                          </a:solidFill>
                        </a:rPr>
                        <a:t>-.</a:t>
                      </a:r>
                    </a:p>
                  </a:txBody>
                  <a:tcPr marL="91430" marR="91430" marT="45744" marB="45744"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zh-CN" b="0" sz="2400" lang="en-US">
                          <a:solidFill>
                            <a:schemeClr val="dk1"/>
                          </a:solidFill>
                        </a:rPr>
                        <a:t>--</a:t>
                      </a:r>
                    </a:p>
                  </a:txBody>
                  <a:tcPr marL="91430" marR="91430" marT="45744" marB="45744"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857249">
                <a:tc>
                  <a:txBody>
                    <a:bodyPr/>
                    <a:p>
                      <a:pPr algn="ctr" eaLnBrk="1" hangingPunct="1" latinLnBrk="1" lvl="0">
                        <a:spcBef>
                          <a:spcPct val="20000"/>
                        </a:spcBef>
                        <a:buClr>
                          <a:srgbClr val="4D009A"/>
                        </a:buClr>
                        <a:buFont typeface="Wingdings" pitchFamily="2" charset="2"/>
                        <a:buNone/>
                      </a:pPr>
                      <a:r>
                        <a:rPr altLang="en-US" b="0" sz="2400" lang="zh-CN">
                          <a:solidFill>
                            <a:schemeClr val="dk1"/>
                          </a:solidFill>
                        </a:rPr>
                        <a:t>含义 </a:t>
                      </a:r>
                    </a:p>
                  </a:txBody>
                  <a:tcPr marL="91430" marR="91430" marT="45744" marB="45744"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en-US" b="0" sz="2400" lang="zh-CN">
                          <a:solidFill>
                            <a:schemeClr val="dk1"/>
                          </a:solidFill>
                        </a:rPr>
                        <a:t>实线 </a:t>
                      </a:r>
                    </a:p>
                  </a:txBody>
                  <a:tcPr marL="91430" marR="91430" marT="45744" marB="45744"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en-US" b="0" sz="2400" lang="zh-CN">
                          <a:solidFill>
                            <a:schemeClr val="dk1"/>
                          </a:solidFill>
                        </a:rPr>
                        <a:t>虚线 </a:t>
                      </a:r>
                    </a:p>
                  </a:txBody>
                  <a:tcPr marL="91430" marR="91430" marT="45744" marB="45744"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en-US" b="0" sz="2400" lang="zh-CN">
                          <a:solidFill>
                            <a:schemeClr val="dk1"/>
                          </a:solidFill>
                        </a:rPr>
                        <a:t>点划线 </a:t>
                      </a:r>
                    </a:p>
                  </a:txBody>
                  <a:tcPr marL="91430" marR="91430" marT="45744" marB="45744"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en-US" b="0" sz="2400" lang="zh-CN">
                          <a:solidFill>
                            <a:schemeClr val="dk1"/>
                          </a:solidFill>
                        </a:rPr>
                        <a:t>双划线 </a:t>
                      </a:r>
                    </a:p>
                  </a:txBody>
                  <a:tcPr marL="91430" marR="91430" marT="45744" marB="45744"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graphicFrame>
        <p:nvGraphicFramePr>
          <p:cNvPr id="4194325" name=""/>
          <p:cNvGraphicFramePr>
            <a:graphicFrameLocks/>
          </p:cNvGraphicFramePr>
          <p:nvPr/>
        </p:nvGraphicFramePr>
        <p:xfrm rot="0">
          <a:off x="1619250" y="3933825"/>
          <a:ext cx="6337300" cy="915987"/>
        </p:xfrm>
        <a:graphic>
          <a:graphicData uri="http://schemas.openxmlformats.org/drawingml/2006/table">
            <a:tbl>
              <a:tblPr/>
              <a:tblGrid>
                <a:gridCol w="938212"/>
                <a:gridCol w="628650"/>
                <a:gridCol w="614362"/>
                <a:gridCol w="612775"/>
                <a:gridCol w="681037"/>
                <a:gridCol w="817562"/>
                <a:gridCol w="682625"/>
                <a:gridCol w="714375"/>
                <a:gridCol w="647700"/>
              </a:tblGrid>
              <a:tr h="458787">
                <a:tc>
                  <a:txBody>
                    <a:bodyPr/>
                    <a:p>
                      <a:pPr algn="ctr" eaLnBrk="1" hangingPunct="1" latinLnBrk="1" lvl="0">
                        <a:spcBef>
                          <a:spcPct val="20000"/>
                        </a:spcBef>
                        <a:buClr>
                          <a:srgbClr val="4D009A"/>
                        </a:buClr>
                        <a:buFont typeface="Wingdings" pitchFamily="2" charset="2"/>
                        <a:buNone/>
                      </a:pPr>
                      <a:r>
                        <a:rPr altLang="en-US" b="0" sz="2400" lang="zh-CN">
                          <a:solidFill>
                            <a:schemeClr val="dk1"/>
                          </a:solidFill>
                        </a:rPr>
                        <a:t>符号 </a:t>
                      </a:r>
                    </a:p>
                  </a:txBody>
                  <a:tcPr marL="91440" marR="91440" marT="45799" marB="45799"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zh-CN" b="0" sz="2400" lang="en-US">
                          <a:solidFill>
                            <a:schemeClr val="dk1"/>
                          </a:solidFill>
                        </a:rPr>
                        <a:t>b </a:t>
                      </a:r>
                    </a:p>
                  </a:txBody>
                  <a:tcPr marL="91440" marR="91440" marT="45799" marB="45799"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zh-CN" b="0" sz="2400" lang="en-US">
                          <a:solidFill>
                            <a:schemeClr val="dk1"/>
                          </a:solidFill>
                        </a:rPr>
                        <a:t>g </a:t>
                      </a:r>
                    </a:p>
                  </a:txBody>
                  <a:tcPr marL="91440" marR="91440" marT="45799" marB="45799"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zh-CN" b="0" sz="2400" lang="en-US">
                          <a:solidFill>
                            <a:schemeClr val="dk1"/>
                          </a:solidFill>
                        </a:rPr>
                        <a:t>r</a:t>
                      </a:r>
                    </a:p>
                  </a:txBody>
                  <a:tcPr marL="91440" marR="91440" marT="45799" marB="45799"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zh-CN" b="0" sz="2400" lang="en-US">
                          <a:solidFill>
                            <a:schemeClr val="dk1"/>
                          </a:solidFill>
                        </a:rPr>
                        <a:t>c</a:t>
                      </a:r>
                    </a:p>
                  </a:txBody>
                  <a:tcPr marL="91440" marR="91440" marT="45799" marB="45799"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zh-CN" b="0" sz="2400" lang="en-US">
                          <a:solidFill>
                            <a:schemeClr val="dk1"/>
                          </a:solidFill>
                        </a:rPr>
                        <a:t>m</a:t>
                      </a:r>
                    </a:p>
                  </a:txBody>
                  <a:tcPr marL="91440" marR="91440" marT="45799" marB="45799"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zh-CN" b="0" sz="2400" lang="en-US">
                          <a:solidFill>
                            <a:schemeClr val="dk1"/>
                          </a:solidFill>
                        </a:rPr>
                        <a:t>y</a:t>
                      </a:r>
                    </a:p>
                  </a:txBody>
                  <a:tcPr marL="91440" marR="91440" marT="45799" marB="45799"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zh-CN" b="0" sz="2400" lang="en-US">
                          <a:solidFill>
                            <a:schemeClr val="dk1"/>
                          </a:solidFill>
                        </a:rPr>
                        <a:t>k</a:t>
                      </a:r>
                    </a:p>
                  </a:txBody>
                  <a:tcPr marL="91440" marR="91440" marT="45799" marB="45799"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zh-CN" b="0" sz="2400" lang="en-US">
                          <a:solidFill>
                            <a:schemeClr val="dk1"/>
                          </a:solidFill>
                        </a:rPr>
                        <a:t>w</a:t>
                      </a:r>
                    </a:p>
                  </a:txBody>
                  <a:tcPr marL="91440" marR="91440" marT="45799" marB="45799"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457199">
                <a:tc>
                  <a:txBody>
                    <a:bodyPr/>
                    <a:p>
                      <a:pPr algn="ctr" eaLnBrk="1" hangingPunct="1" latinLnBrk="1" lvl="0">
                        <a:spcBef>
                          <a:spcPct val="20000"/>
                        </a:spcBef>
                        <a:buClr>
                          <a:srgbClr val="4D009A"/>
                        </a:buClr>
                        <a:buFont typeface="Wingdings" pitchFamily="2" charset="2"/>
                        <a:buNone/>
                      </a:pPr>
                      <a:r>
                        <a:rPr altLang="en-US" b="0" sz="2400" lang="zh-CN">
                          <a:solidFill>
                            <a:schemeClr val="dk1"/>
                          </a:solidFill>
                        </a:rPr>
                        <a:t>含义</a:t>
                      </a:r>
                    </a:p>
                  </a:txBody>
                  <a:tcPr marL="91440" marR="91440" marT="45799" marB="45799"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en-US" b="0" sz="2400" lang="zh-CN">
                          <a:solidFill>
                            <a:schemeClr val="dk1"/>
                          </a:solidFill>
                        </a:rPr>
                        <a:t>兰</a:t>
                      </a:r>
                    </a:p>
                  </a:txBody>
                  <a:tcPr marL="91440" marR="91440" marT="45799" marB="45799"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en-US" b="0" sz="2400" lang="zh-CN">
                          <a:solidFill>
                            <a:schemeClr val="dk1"/>
                          </a:solidFill>
                        </a:rPr>
                        <a:t>绿</a:t>
                      </a:r>
                    </a:p>
                  </a:txBody>
                  <a:tcPr marL="91440" marR="91440" marT="45799" marB="45799"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en-US" b="0" sz="2400" lang="zh-CN">
                          <a:solidFill>
                            <a:schemeClr val="dk1"/>
                          </a:solidFill>
                        </a:rPr>
                        <a:t>红</a:t>
                      </a:r>
                    </a:p>
                  </a:txBody>
                  <a:tcPr marL="91440" marR="91440" marT="45799" marB="45799"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en-US" b="0" sz="2400" lang="zh-CN">
                          <a:solidFill>
                            <a:schemeClr val="dk1"/>
                          </a:solidFill>
                        </a:rPr>
                        <a:t>青</a:t>
                      </a:r>
                    </a:p>
                  </a:txBody>
                  <a:tcPr marL="91440" marR="91440" marT="45799" marB="45799"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en-US" b="0" sz="2400" lang="zh-CN">
                          <a:solidFill>
                            <a:schemeClr val="dk1"/>
                          </a:solidFill>
                        </a:rPr>
                        <a:t>品红</a:t>
                      </a:r>
                    </a:p>
                  </a:txBody>
                  <a:tcPr marL="91440" marR="91440" marT="45799" marB="45799"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en-US" b="0" sz="2400" lang="zh-CN">
                          <a:solidFill>
                            <a:schemeClr val="dk1"/>
                          </a:solidFill>
                        </a:rPr>
                        <a:t>黄</a:t>
                      </a:r>
                    </a:p>
                  </a:txBody>
                  <a:tcPr marL="91440" marR="91440" marT="45799" marB="45799"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en-US" b="0" sz="2400" lang="zh-CN">
                          <a:solidFill>
                            <a:schemeClr val="dk1"/>
                          </a:solidFill>
                        </a:rPr>
                        <a:t>黑</a:t>
                      </a:r>
                    </a:p>
                  </a:txBody>
                  <a:tcPr marL="91440" marR="91440" marT="45799" marB="45799"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buClr>
                          <a:srgbClr val="4D009A"/>
                        </a:buClr>
                        <a:buFont typeface="Wingdings" pitchFamily="2" charset="2"/>
                        <a:buNone/>
                      </a:pPr>
                      <a:r>
                        <a:rPr altLang="en-US" b="0" sz="2400" lang="zh-CN">
                          <a:solidFill>
                            <a:schemeClr val="dk1"/>
                          </a:solidFill>
                        </a:rPr>
                        <a:t>白</a:t>
                      </a:r>
                    </a:p>
                  </a:txBody>
                  <a:tcPr marL="91440" marR="91440" marT="45799" marB="45799"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9149"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150"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151"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73</a:t>
            </a:fld>
            <a:r>
              <a:rPr altLang="zh-CN" sz="1400" lang="en-US">
                <a:solidFill>
                  <a:schemeClr val="accent2"/>
                </a:solidFill>
              </a:rPr>
              <a:t> </a:t>
            </a:r>
          </a:p>
        </p:txBody>
      </p:sp>
    </p:spTree>
  </p:cSld>
  <p:clrMapOvr>
    <a:masterClrMapping/>
  </p:clrMapOvr>
  <p:timing/>
</p:sld>
</file>

<file path=ppt/slides/slide74.xml><?xml version="1.0" encoding="utf-8"?>
<p:sld xmlns:a="http://schemas.openxmlformats.org/drawingml/2006/main" xmlns:r="http://schemas.openxmlformats.org/officeDocument/2006/relationships" xmlns:p="http://schemas.openxmlformats.org/presentationml/2006/main" showMasterSp="1">
  <p:cSld>
    <p:spTree>
      <p:nvGrpSpPr>
        <p:cNvPr id="316" name=""/>
        <p:cNvGrpSpPr/>
        <p:nvPr/>
      </p:nvGrpSpPr>
      <p:grpSpPr>
        <a:xfrm rot="0">
          <a:off x="0" y="0"/>
          <a:ext cx="0" cy="0"/>
          <a:chOff x="0" y="0"/>
          <a:chExt cx="0" cy="0"/>
        </a:xfrm>
      </p:grpSpPr>
      <p:sp>
        <p:nvSpPr>
          <p:cNvPr id="1049152" name="标题 285697"/>
          <p:cNvSpPr/>
          <p:nvPr>
            <p:ph type="title" sz="full" idx="0"/>
          </p:nvPr>
        </p:nvSpPr>
        <p:spPr>
          <a:xfrm rot="0">
            <a:off x="1150937"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sz="3600" lang="zh-CN">
                <a:ea typeface="华文楷体" pitchFamily="2" charset="-122"/>
              </a:rPr>
              <a:t>曲线的色彩、线型和 </a:t>
            </a:r>
            <a:r>
              <a:rPr altLang="en-US" b="1" sz="3600" lang="zh-CN">
                <a:solidFill>
                  <a:srgbClr val="0000FF"/>
                </a:solidFill>
                <a:ea typeface="华文楷体" pitchFamily="2" charset="-122"/>
              </a:rPr>
              <a:t>数据点形</a:t>
            </a:r>
          </a:p>
        </p:txBody>
      </p:sp>
      <p:pic>
        <p:nvPicPr>
          <p:cNvPr id="2097187" name="文本占位符 285698"/>
          <p:cNvPicPr>
            <a:picLocks/>
          </p:cNvPicPr>
          <p:nvPr>
            <p:ph type="body" sz="full" idx="1"/>
          </p:nvPr>
        </p:nvPicPr>
        <p:blipFill>
          <a:blip xmlns:r="http://schemas.openxmlformats.org/officeDocument/2006/relationships" r:embed="rId1"/>
          <a:srcRect l="26369" t="54703" r="25502" b="18739"/>
          <a:stretch>
            <a:fillRect/>
          </a:stretch>
        </p:blipFill>
        <p:spPr>
          <a:xfrm rot="0">
            <a:off x="539750" y="1196975"/>
            <a:ext cx="8135937" cy="3455987"/>
          </a:xfrm>
          <a:prstGeom prst="rect"/>
          <a:noFill/>
          <a:ln>
            <a:noFill/>
          </a:ln>
        </p:spPr>
      </p:pic>
      <p:sp>
        <p:nvSpPr>
          <p:cNvPr id="1049153" name="文本框 285699"/>
          <p:cNvSpPr txBox="1"/>
          <p:nvPr/>
        </p:nvSpPr>
        <p:spPr>
          <a:xfrm rot="0">
            <a:off x="684212" y="4508500"/>
            <a:ext cx="8064500" cy="1552575"/>
          </a:xfrm>
          <a:prstGeom prst="rect"/>
          <a:noFill/>
          <a:ln>
            <a:noFill/>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0" latinLnBrk="1" lvl="0" marL="0">
              <a:spcBef>
                <a:spcPct val="0"/>
              </a:spcBef>
              <a:buChar char="Ø"/>
            </a:pPr>
            <a:r>
              <a:rPr altLang="en-US" b="1" sz="2400" lang="zh-CN">
                <a:latin typeface="华文楷体" pitchFamily="2" charset="-122"/>
                <a:ea typeface="华文楷体" pitchFamily="2" charset="-122"/>
              </a:rPr>
              <a:t>曲线的</a:t>
            </a:r>
            <a:r>
              <a:rPr altLang="en-US" b="1" sz="2400" lang="zh-CN">
                <a:solidFill>
                  <a:srgbClr val="FF0000"/>
                </a:solidFill>
                <a:latin typeface="华文楷体" pitchFamily="2" charset="-122"/>
                <a:ea typeface="华文楷体" pitchFamily="2" charset="-122"/>
              </a:rPr>
              <a:t>线形控制符、颜色控制符、数据点形控制符</a:t>
            </a:r>
            <a:r>
              <a:rPr altLang="en-US" b="1" sz="2400" lang="zh-CN">
                <a:latin typeface="华文楷体" pitchFamily="2" charset="-122"/>
                <a:ea typeface="华文楷体" pitchFamily="2" charset="-122"/>
              </a:rPr>
              <a:t>可以组合使用</a:t>
            </a:r>
          </a:p>
          <a:p>
            <a:pPr eaLnBrk="1" hangingPunct="1" indent="0" latinLnBrk="1" lvl="0" marL="0">
              <a:spcBef>
                <a:spcPct val="0"/>
              </a:spcBef>
              <a:buChar char="Ø"/>
            </a:pPr>
            <a:r>
              <a:rPr altLang="en-US" b="1" sz="2400" lang="zh-CN">
                <a:latin typeface="华文楷体" pitchFamily="2" charset="-122"/>
                <a:ea typeface="华文楷体" pitchFamily="2" charset="-122"/>
              </a:rPr>
              <a:t>其先后次序不影响绘图结果</a:t>
            </a:r>
          </a:p>
          <a:p>
            <a:pPr eaLnBrk="1" hangingPunct="1" indent="0" latinLnBrk="1" lvl="0" marL="0">
              <a:spcBef>
                <a:spcPct val="0"/>
              </a:spcBef>
              <a:buChar char="Ø"/>
            </a:pPr>
            <a:r>
              <a:rPr altLang="en-US" b="1" sz="2400" lang="zh-CN">
                <a:latin typeface="华文楷体" pitchFamily="2" charset="-122"/>
                <a:ea typeface="华文楷体" pitchFamily="2" charset="-122"/>
              </a:rPr>
              <a:t>也可以单独使用。 </a:t>
            </a:r>
          </a:p>
        </p:txBody>
      </p:sp>
      <p:sp>
        <p:nvSpPr>
          <p:cNvPr id="1049154" name="直接连接符 285700"/>
          <p:cNvSpPr/>
          <p:nvPr/>
        </p:nvSpPr>
        <p:spPr>
          <a:xfrm rot="0">
            <a:off x="1403350" y="2636837"/>
            <a:ext cx="0" cy="144462"/>
          </a:xfrm>
          <a:prstGeom prst="line"/>
          <a:noFill/>
          <a:ln w="9525" cap="flat" cmpd="sng">
            <a:solidFill>
              <a:schemeClr val="dk1">
                <a:alpha val="100000"/>
              </a:schemeClr>
            </a:solidFill>
            <a:prstDash val="solid"/>
            <a:round/>
          </a:ln>
        </p:spPr>
      </p:sp>
      <p:sp>
        <p:nvSpPr>
          <p:cNvPr id="1049155"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156"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157"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74</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153">
                                            <p:txEl>
                                              <p:charRg st="0" end="29"/>
                                            </p:txEl>
                                          </p:spTgt>
                                        </p:tgtEl>
                                        <p:attrNameLst>
                                          <p:attrName>style.visibility</p:attrName>
                                        </p:attrNameLst>
                                      </p:cBhvr>
                                      <p:to>
                                        <p:strVal val="visible"/>
                                      </p:to>
                                    </p:set>
                                    <p:animEffect transition="in" filter="blinds(horizontal)">
                                      <p:cBhvr>
                                        <p:cTn dur="500" id="7"/>
                                        <p:tgtEl>
                                          <p:spTgt spid="1049153">
                                            <p:txEl>
                                              <p:charRg st="0" end="29"/>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153">
                                            <p:txEl>
                                              <p:charRg st="29" end="42"/>
                                            </p:txEl>
                                          </p:spTgt>
                                        </p:tgtEl>
                                        <p:attrNameLst>
                                          <p:attrName>style.visibility</p:attrName>
                                        </p:attrNameLst>
                                      </p:cBhvr>
                                      <p:to>
                                        <p:strVal val="visible"/>
                                      </p:to>
                                    </p:set>
                                    <p:animEffect transition="in" filter="blinds(horizontal)">
                                      <p:cBhvr>
                                        <p:cTn dur="500" id="10"/>
                                        <p:tgtEl>
                                          <p:spTgt spid="1049153">
                                            <p:txEl>
                                              <p:charRg st="29" end="42"/>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153">
                                            <p:txEl>
                                              <p:charRg st="42" end="52"/>
                                            </p:txEl>
                                          </p:spTgt>
                                        </p:tgtEl>
                                        <p:attrNameLst>
                                          <p:attrName>style.visibility</p:attrName>
                                        </p:attrNameLst>
                                      </p:cBhvr>
                                      <p:to>
                                        <p:strVal val="visible"/>
                                      </p:to>
                                    </p:set>
                                    <p:animEffect transition="in" filter="blinds(horizontal)">
                                      <p:cBhvr>
                                        <p:cTn dur="500" id="13"/>
                                        <p:tgtEl>
                                          <p:spTgt spid="1049153">
                                            <p:txEl>
                                              <p:charRg st="42" end="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Sp="1">
  <p:cSld>
    <p:spTree>
      <p:nvGrpSpPr>
        <p:cNvPr id="317" name=""/>
        <p:cNvGrpSpPr/>
        <p:nvPr/>
      </p:nvGrpSpPr>
      <p:grpSpPr>
        <a:xfrm rot="0">
          <a:off x="0" y="0"/>
          <a:ext cx="0" cy="0"/>
          <a:chOff x="0" y="0"/>
          <a:chExt cx="0" cy="0"/>
        </a:xfrm>
      </p:grpSpPr>
      <p:sp>
        <p:nvSpPr>
          <p:cNvPr id="1049158" name="标题 286721"/>
          <p:cNvSpPr/>
          <p:nvPr>
            <p:ph type="title" sz="full" idx="0"/>
          </p:nvPr>
        </p:nvSpPr>
        <p:spPr>
          <a:xfrm rot="0">
            <a:off x="1150937"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sz="3600" lang="zh-CN">
                <a:latin typeface="Times New Roman" pitchFamily="18" charset="0"/>
                <a:ea typeface="华文楷体" pitchFamily="2" charset="-122"/>
              </a:rPr>
              <a:t>例</a:t>
            </a:r>
            <a:r>
              <a:rPr altLang="zh-CN" b="1" sz="3600" lang="en-US">
                <a:latin typeface="Times New Roman" pitchFamily="18" charset="0"/>
                <a:ea typeface="华文楷体" pitchFamily="2" charset="-122"/>
              </a:rPr>
              <a:t>3.9  </a:t>
            </a:r>
            <a:r>
              <a:rPr altLang="en-US" b="1" sz="3600" lang="zh-CN">
                <a:latin typeface="Times New Roman" pitchFamily="18" charset="0"/>
                <a:ea typeface="华文楷体" pitchFamily="2" charset="-122"/>
              </a:rPr>
              <a:t>绘制图形的辅助操作</a:t>
            </a:r>
          </a:p>
        </p:txBody>
      </p:sp>
      <p:sp>
        <p:nvSpPr>
          <p:cNvPr id="1049159" name="文本占位符 286722"/>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b="1" sz="2800" i="1" lang="en-US">
                <a:solidFill>
                  <a:srgbClr val="0000FF"/>
                </a:solidFill>
                <a:latin typeface="Times New Roman" pitchFamily="18" charset="0"/>
                <a:ea typeface="楷体_GB2312" pitchFamily="0" charset="1"/>
              </a:rPr>
              <a:t>Specify Line properties</a:t>
            </a:r>
            <a:r>
              <a:rPr altLang="zh-CN" b="1" sz="2800" lang="en-US">
                <a:solidFill>
                  <a:srgbClr val="0000FF"/>
                </a:solidFill>
                <a:latin typeface="Times New Roman" pitchFamily="18" charset="0"/>
              </a:rPr>
              <a:t> </a:t>
            </a:r>
          </a:p>
          <a:p>
            <a:pPr eaLnBrk="1" hangingPunct="1" latinLnBrk="1" lvl="1">
              <a:buNone/>
            </a:pPr>
            <a:r>
              <a:rPr altLang="zh-CN" b="1" sz="2400" lang="en-US">
                <a:solidFill>
                  <a:schemeClr val="dk2"/>
                </a:solidFill>
                <a:latin typeface="Times New Roman" pitchFamily="18" charset="0"/>
              </a:rPr>
              <a:t>t=(0:15)</a:t>
            </a:r>
            <a:r>
              <a:rPr altLang="zh-CN" b="1" sz="2400" lang="en-US">
                <a:solidFill>
                  <a:schemeClr val="dk2"/>
                </a:solidFill>
                <a:latin typeface="Times New Roman" pitchFamily="18" charset="0"/>
              </a:rPr>
              <a:t>*2</a:t>
            </a:r>
            <a:r>
              <a:rPr altLang="zh-CN" b="1" sz="2400" lang="en-US">
                <a:solidFill>
                  <a:schemeClr val="dk2"/>
                </a:solidFill>
                <a:latin typeface="Times New Roman" pitchFamily="18" charset="0"/>
              </a:rPr>
              <a:t>*pi/15;</a:t>
            </a:r>
          </a:p>
          <a:p>
            <a:pPr eaLnBrk="1" hangingPunct="1" latinLnBrk="1" lvl="1">
              <a:buNone/>
            </a:pPr>
            <a:r>
              <a:rPr altLang="zh-CN" b="1" sz="2400" lang="en-US">
                <a:solidFill>
                  <a:schemeClr val="dk2"/>
                </a:solidFill>
                <a:latin typeface="Times New Roman" pitchFamily="18" charset="0"/>
              </a:rPr>
              <a:t>y=sin(t);</a:t>
            </a:r>
          </a:p>
          <a:p>
            <a:pPr eaLnBrk="1" hangingPunct="1" latinLnBrk="1" lvl="1">
              <a:buNone/>
            </a:pPr>
            <a:r>
              <a:rPr altLang="zh-CN" b="1" sz="2400" lang="en-US">
                <a:solidFill>
                  <a:schemeClr val="dk2"/>
                </a:solidFill>
                <a:latin typeface="Times New Roman" pitchFamily="18" charset="0"/>
              </a:rPr>
              <a:t>subplot(3,2,1), </a:t>
            </a:r>
            <a:r>
              <a:rPr altLang="zh-CN" b="1" sz="2400" lang="en-US">
                <a:solidFill>
                  <a:schemeClr val="hlink"/>
                </a:solidFill>
                <a:latin typeface="Times New Roman" pitchFamily="18" charset="0"/>
              </a:rPr>
              <a:t>plot(t, y);</a:t>
            </a:r>
            <a:r>
              <a:rPr altLang="zh-CN" b="1" sz="2400" lang="en-US">
                <a:solidFill>
                  <a:schemeClr val="dk2"/>
                </a:solidFill>
                <a:latin typeface="Times New Roman" pitchFamily="18" charset="0"/>
              </a:rPr>
              <a:t> </a:t>
            </a:r>
            <a:r>
              <a:rPr altLang="zh-CN" b="1" sz="2400" lang="en-US">
                <a:solidFill>
                  <a:srgbClr val="0000FF"/>
                </a:solidFill>
                <a:latin typeface="Times New Roman" pitchFamily="18" charset="0"/>
              </a:rPr>
              <a:t>title('Lins style is default')</a:t>
            </a:r>
          </a:p>
          <a:p>
            <a:pPr eaLnBrk="1" hangingPunct="1" latinLnBrk="1" lvl="1">
              <a:buNone/>
            </a:pPr>
            <a:r>
              <a:rPr altLang="zh-CN" b="1" sz="2400" lang="en-US">
                <a:solidFill>
                  <a:schemeClr val="dk2"/>
                </a:solidFill>
                <a:latin typeface="Times New Roman" pitchFamily="18" charset="0"/>
              </a:rPr>
              <a:t>subplot(3,2,2), </a:t>
            </a:r>
            <a:r>
              <a:rPr altLang="zh-CN" b="1" sz="2400" lang="en-US">
                <a:solidFill>
                  <a:schemeClr val="hlink"/>
                </a:solidFill>
                <a:latin typeface="Times New Roman" pitchFamily="18" charset="0"/>
              </a:rPr>
              <a:t>plot(t, y, 'o');</a:t>
            </a:r>
            <a:r>
              <a:rPr altLang="zh-CN" b="1" sz="2400" lang="en-US">
                <a:solidFill>
                  <a:schemeClr val="dk2"/>
                </a:solidFill>
                <a:latin typeface="Times New Roman" pitchFamily="18" charset="0"/>
              </a:rPr>
              <a:t> </a:t>
            </a:r>
            <a:r>
              <a:rPr altLang="zh-CN" b="1" sz="2400" lang="en-US">
                <a:solidFill>
                  <a:srgbClr val="0000FF"/>
                </a:solidFill>
                <a:latin typeface="Times New Roman" pitchFamily="18" charset="0"/>
              </a:rPr>
              <a:t>title('Lins style is o')</a:t>
            </a:r>
          </a:p>
          <a:p>
            <a:pPr eaLnBrk="1" hangingPunct="1" latinLnBrk="1" lvl="1">
              <a:buNone/>
            </a:pPr>
            <a:r>
              <a:rPr altLang="zh-CN" b="1" sz="2400" lang="en-US">
                <a:solidFill>
                  <a:schemeClr val="dk2"/>
                </a:solidFill>
                <a:latin typeface="Times New Roman" pitchFamily="18" charset="0"/>
              </a:rPr>
              <a:t>subplot(3,2,3), </a:t>
            </a:r>
            <a:r>
              <a:rPr altLang="zh-CN" b="1" sz="2400" lang="en-US">
                <a:solidFill>
                  <a:schemeClr val="hlink"/>
                </a:solidFill>
                <a:latin typeface="Times New Roman" pitchFamily="18" charset="0"/>
              </a:rPr>
              <a:t>plot(t, y, 'k:');</a:t>
            </a:r>
            <a:r>
              <a:rPr altLang="zh-CN" b="1" sz="2400" lang="en-US">
                <a:solidFill>
                  <a:schemeClr val="dk2"/>
                </a:solidFill>
                <a:latin typeface="Times New Roman" pitchFamily="18" charset="0"/>
              </a:rPr>
              <a:t> </a:t>
            </a:r>
            <a:r>
              <a:rPr altLang="zh-CN" b="1" sz="2400" lang="en-US">
                <a:solidFill>
                  <a:srgbClr val="0000FF"/>
                </a:solidFill>
                <a:latin typeface="Times New Roman" pitchFamily="18" charset="0"/>
              </a:rPr>
              <a:t>title('Lins style is k:')</a:t>
            </a:r>
          </a:p>
          <a:p>
            <a:pPr eaLnBrk="1" hangingPunct="1" latinLnBrk="1" lvl="1">
              <a:buNone/>
            </a:pPr>
            <a:r>
              <a:rPr altLang="zh-CN" b="1" sz="2400" lang="en-US">
                <a:solidFill>
                  <a:schemeClr val="dk2"/>
                </a:solidFill>
                <a:latin typeface="Times New Roman" pitchFamily="18" charset="0"/>
              </a:rPr>
              <a:t>subplot(3,2,4), </a:t>
            </a:r>
            <a:r>
              <a:rPr altLang="zh-CN" b="1" sz="2400" lang="en-US">
                <a:solidFill>
                  <a:schemeClr val="hlink"/>
                </a:solidFill>
                <a:latin typeface="Times New Roman" pitchFamily="18" charset="0"/>
              </a:rPr>
              <a:t>plot(t, y, 'k:</a:t>
            </a:r>
            <a:r>
              <a:rPr altLang="zh-CN" b="1" sz="2400" lang="en-US">
                <a:solidFill>
                  <a:schemeClr val="hlink"/>
                </a:solidFill>
                <a:latin typeface="Times New Roman" pitchFamily="18" charset="0"/>
              </a:rPr>
              <a:t>*');</a:t>
            </a:r>
            <a:r>
              <a:rPr altLang="zh-CN" b="1" sz="2400" lang="en-US">
                <a:solidFill>
                  <a:schemeClr val="dk2"/>
                </a:solidFill>
                <a:latin typeface="Times New Roman" pitchFamily="18" charset="0"/>
              </a:rPr>
              <a:t> </a:t>
            </a:r>
            <a:r>
              <a:rPr altLang="zh-CN" b="1" sz="2400" lang="en-US">
                <a:solidFill>
                  <a:srgbClr val="0000FF"/>
                </a:solidFill>
                <a:latin typeface="Times New Roman" pitchFamily="18" charset="0"/>
              </a:rPr>
              <a:t>title('Lins style is k:</a:t>
            </a:r>
            <a:r>
              <a:rPr altLang="zh-CN" b="1" sz="2400" lang="en-US">
                <a:solidFill>
                  <a:srgbClr val="0000FF"/>
                </a:solidFill>
                <a:latin typeface="Times New Roman" pitchFamily="18" charset="0"/>
              </a:rPr>
              <a:t>*')</a:t>
            </a:r>
          </a:p>
          <a:p>
            <a:pPr eaLnBrk="1" hangingPunct="1" latinLnBrk="1" lvl="1">
              <a:buNone/>
            </a:pPr>
            <a:r>
              <a:rPr altLang="zh-CN" b="1" sz="2400" lang="en-US">
                <a:solidFill>
                  <a:schemeClr val="dk2"/>
                </a:solidFill>
                <a:latin typeface="Times New Roman" pitchFamily="18" charset="0"/>
              </a:rPr>
              <a:t>subplot(3,2,5), </a:t>
            </a:r>
            <a:r>
              <a:rPr altLang="zh-CN" b="1" sz="2400" lang="en-US">
                <a:solidFill>
                  <a:schemeClr val="hlink"/>
                </a:solidFill>
                <a:latin typeface="Times New Roman" pitchFamily="18" charset="0"/>
              </a:rPr>
              <a:t>plot(t, y, 'm-d');</a:t>
            </a:r>
            <a:r>
              <a:rPr altLang="zh-CN" b="1" sz="2400" lang="en-US">
                <a:solidFill>
                  <a:schemeClr val="dk2"/>
                </a:solidFill>
                <a:latin typeface="Times New Roman" pitchFamily="18" charset="0"/>
              </a:rPr>
              <a:t> </a:t>
            </a:r>
            <a:r>
              <a:rPr altLang="zh-CN" b="1" sz="2400" lang="en-US">
                <a:solidFill>
                  <a:srgbClr val="0000FF"/>
                </a:solidFill>
                <a:latin typeface="Times New Roman" pitchFamily="18" charset="0"/>
              </a:rPr>
              <a:t>title('Lins style is m-d')</a:t>
            </a:r>
          </a:p>
          <a:p>
            <a:pPr eaLnBrk="1" hangingPunct="1" latinLnBrk="1" lvl="1">
              <a:buNone/>
            </a:pPr>
            <a:r>
              <a:rPr altLang="zh-CN" b="1" sz="2400" lang="en-US">
                <a:solidFill>
                  <a:schemeClr val="dk2"/>
                </a:solidFill>
                <a:latin typeface="Times New Roman" pitchFamily="18" charset="0"/>
              </a:rPr>
              <a:t>subplot(3,2,6), </a:t>
            </a:r>
            <a:r>
              <a:rPr altLang="zh-CN" b="1" sz="2400" lang="en-US">
                <a:solidFill>
                  <a:schemeClr val="hlink"/>
                </a:solidFill>
                <a:latin typeface="Times New Roman" pitchFamily="18" charset="0"/>
              </a:rPr>
              <a:t>plot(t, y, 'r-p');</a:t>
            </a:r>
            <a:r>
              <a:rPr altLang="zh-CN" b="1" sz="2400" lang="en-US">
                <a:solidFill>
                  <a:schemeClr val="dk2"/>
                </a:solidFill>
                <a:latin typeface="Times New Roman" pitchFamily="18" charset="0"/>
              </a:rPr>
              <a:t> </a:t>
            </a:r>
            <a:r>
              <a:rPr altLang="zh-CN" b="1" sz="2400" lang="en-US">
                <a:solidFill>
                  <a:srgbClr val="0000FF"/>
                </a:solidFill>
                <a:latin typeface="Times New Roman" pitchFamily="18" charset="0"/>
              </a:rPr>
              <a:t>title('Lins style is r-p')</a:t>
            </a:r>
          </a:p>
          <a:p>
            <a:pPr eaLnBrk="1" hangingPunct="1" latinLnBrk="1" lvl="0"/>
            <a:endParaRPr altLang="zh-CN" b="1" sz="2800" lang="en-US">
              <a:solidFill>
                <a:srgbClr val="0000FF"/>
              </a:solidFill>
              <a:latin typeface="Times New Roman" pitchFamily="18" charset="0"/>
            </a:endParaRPr>
          </a:p>
        </p:txBody>
      </p:sp>
      <p:sp>
        <p:nvSpPr>
          <p:cNvPr id="1049160"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161"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162"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75</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159">
                                            <p:txEl>
                                              <p:charRg st="53" end="112"/>
                                            </p:txEl>
                                          </p:spTgt>
                                        </p:tgtEl>
                                        <p:attrNameLst>
                                          <p:attrName>style.visibility</p:attrName>
                                        </p:attrNameLst>
                                      </p:cBhvr>
                                      <p:to>
                                        <p:strVal val="visible"/>
                                      </p:to>
                                    </p:set>
                                    <p:animEffect transition="in" filter="blinds(horizontal)">
                                      <p:cBhvr>
                                        <p:cTn dur="500" id="7"/>
                                        <p:tgtEl>
                                          <p:spTgt spid="1049159">
                                            <p:txEl>
                                              <p:charRg st="53" end="112"/>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159">
                                            <p:txEl>
                                              <p:charRg st="112" end="170"/>
                                            </p:txEl>
                                          </p:spTgt>
                                        </p:tgtEl>
                                        <p:attrNameLst>
                                          <p:attrName>style.visibility</p:attrName>
                                        </p:attrNameLst>
                                      </p:cBhvr>
                                      <p:to>
                                        <p:strVal val="visible"/>
                                      </p:to>
                                    </p:set>
                                    <p:animEffect transition="in" filter="blinds(horizontal)">
                                      <p:cBhvr>
                                        <p:cTn dur="500" id="10"/>
                                        <p:tgtEl>
                                          <p:spTgt spid="1049159">
                                            <p:txEl>
                                              <p:charRg st="112" end="170"/>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159">
                                            <p:txEl>
                                              <p:charRg st="170" end="230"/>
                                            </p:txEl>
                                          </p:spTgt>
                                        </p:tgtEl>
                                        <p:attrNameLst>
                                          <p:attrName>style.visibility</p:attrName>
                                        </p:attrNameLst>
                                      </p:cBhvr>
                                      <p:to>
                                        <p:strVal val="visible"/>
                                      </p:to>
                                    </p:set>
                                    <p:animEffect transition="in" filter="blinds(horizontal)">
                                      <p:cBhvr>
                                        <p:cTn dur="500" id="13"/>
                                        <p:tgtEl>
                                          <p:spTgt spid="1049159">
                                            <p:txEl>
                                              <p:charRg st="170" end="230"/>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159">
                                            <p:txEl>
                                              <p:charRg st="230" end="292"/>
                                            </p:txEl>
                                          </p:spTgt>
                                        </p:tgtEl>
                                        <p:attrNameLst>
                                          <p:attrName>style.visibility</p:attrName>
                                        </p:attrNameLst>
                                      </p:cBhvr>
                                      <p:to>
                                        <p:strVal val="visible"/>
                                      </p:to>
                                    </p:set>
                                    <p:animEffect transition="in" filter="blinds(horizontal)">
                                      <p:cBhvr>
                                        <p:cTn dur="500" id="16"/>
                                        <p:tgtEl>
                                          <p:spTgt spid="1049159">
                                            <p:txEl>
                                              <p:charRg st="230" end="292"/>
                                            </p:txEl>
                                          </p:spTgt>
                                        </p:tgtEl>
                                      </p:cBhvr>
                                    </p:animEffect>
                                  </p:childTnLst>
                                </p:cTn>
                              </p:par>
                              <p:par>
                                <p:cTn fill="hold" id="17" nodeType="withEffect" presetClass="entr" presetID="3" presetSubtype="10">
                                  <p:stCondLst>
                                    <p:cond delay="0"/>
                                  </p:stCondLst>
                                  <p:childTnLst>
                                    <p:set>
                                      <p:cBhvr>
                                        <p:cTn dur="1" fill="hold" id="18">
                                          <p:stCondLst>
                                            <p:cond delay="0"/>
                                          </p:stCondLst>
                                        </p:cTn>
                                        <p:tgtEl>
                                          <p:spTgt spid="1049159">
                                            <p:txEl>
                                              <p:charRg st="292" end="354"/>
                                            </p:txEl>
                                          </p:spTgt>
                                        </p:tgtEl>
                                        <p:attrNameLst>
                                          <p:attrName>style.visibility</p:attrName>
                                        </p:attrNameLst>
                                      </p:cBhvr>
                                      <p:to>
                                        <p:strVal val="visible"/>
                                      </p:to>
                                    </p:set>
                                    <p:animEffect transition="in" filter="blinds(horizontal)">
                                      <p:cBhvr>
                                        <p:cTn dur="500" id="19"/>
                                        <p:tgtEl>
                                          <p:spTgt spid="1049159">
                                            <p:txEl>
                                              <p:charRg st="292" end="354"/>
                                            </p:txEl>
                                          </p:spTgt>
                                        </p:tgtEl>
                                      </p:cBhvr>
                                    </p:animEffect>
                                  </p:childTnLst>
                                </p:cTn>
                              </p:par>
                              <p:par>
                                <p:cTn fill="hold" id="20" nodeType="withEffect" presetClass="entr" presetID="3" presetSubtype="10">
                                  <p:stCondLst>
                                    <p:cond delay="0"/>
                                  </p:stCondLst>
                                  <p:childTnLst>
                                    <p:set>
                                      <p:cBhvr>
                                        <p:cTn dur="1" fill="hold" id="21">
                                          <p:stCondLst>
                                            <p:cond delay="0"/>
                                          </p:stCondLst>
                                        </p:cTn>
                                        <p:tgtEl>
                                          <p:spTgt spid="1049159">
                                            <p:txEl>
                                              <p:charRg st="354" end="416"/>
                                            </p:txEl>
                                          </p:spTgt>
                                        </p:tgtEl>
                                        <p:attrNameLst>
                                          <p:attrName>style.visibility</p:attrName>
                                        </p:attrNameLst>
                                      </p:cBhvr>
                                      <p:to>
                                        <p:strVal val="visible"/>
                                      </p:to>
                                    </p:set>
                                    <p:animEffect transition="in" filter="blinds(horizontal)">
                                      <p:cBhvr>
                                        <p:cTn dur="500" id="22"/>
                                        <p:tgtEl>
                                          <p:spTgt spid="1049159">
                                            <p:txEl>
                                              <p:charRg st="354" end="4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Sp="1">
  <p:cSld>
    <p:spTree>
      <p:nvGrpSpPr>
        <p:cNvPr id="318" name=""/>
        <p:cNvGrpSpPr/>
        <p:nvPr/>
      </p:nvGrpSpPr>
      <p:grpSpPr>
        <a:xfrm rot="0">
          <a:off x="0" y="0"/>
          <a:ext cx="0" cy="0"/>
          <a:chOff x="0" y="0"/>
          <a:chExt cx="0" cy="0"/>
        </a:xfrm>
      </p:grpSpPr>
      <p:pic>
        <p:nvPicPr>
          <p:cNvPr id="2097188" name="文本占位符 287745"/>
          <p:cNvPicPr>
            <a:picLocks/>
          </p:cNvPicPr>
          <p:nvPr>
            <p:ph type="body" sz="full" idx="1"/>
          </p:nvPr>
        </p:nvPicPr>
        <p:blipFill>
          <a:blip xmlns:r="http://schemas.openxmlformats.org/officeDocument/2006/relationships" r:embed="rId1"/>
          <a:srcRect l="8873" t="15639" r="8005" b="4684"/>
          <a:stretch>
            <a:fillRect/>
          </a:stretch>
        </p:blipFill>
        <p:spPr>
          <a:xfrm rot="0">
            <a:off x="611187" y="1268412"/>
            <a:ext cx="8064500" cy="4681537"/>
          </a:xfrm>
          <a:prstGeom prst="rect"/>
          <a:noFill/>
          <a:ln>
            <a:noFill/>
          </a:ln>
        </p:spPr>
      </p:pic>
      <p:sp>
        <p:nvSpPr>
          <p:cNvPr id="104916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16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16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76</a:t>
            </a:fld>
            <a:r>
              <a:rPr altLang="zh-CN" sz="1400" lang="en-US">
                <a:solidFill>
                  <a:schemeClr val="accent2"/>
                </a:solidFill>
              </a:rPr>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1">
  <p:cSld>
    <p:spTree>
      <p:nvGrpSpPr>
        <p:cNvPr id="319" name=""/>
        <p:cNvGrpSpPr/>
        <p:nvPr/>
      </p:nvGrpSpPr>
      <p:grpSpPr>
        <a:xfrm rot="0">
          <a:off x="0" y="0"/>
          <a:ext cx="0" cy="0"/>
          <a:chOff x="0" y="0"/>
          <a:chExt cx="0" cy="0"/>
        </a:xfrm>
      </p:grpSpPr>
      <p:sp>
        <p:nvSpPr>
          <p:cNvPr id="1049166" name="标题 288769"/>
          <p:cNvSpPr/>
          <p:nvPr>
            <p:ph type="title" sz="full" idx="0"/>
          </p:nvPr>
        </p:nvSpPr>
        <p:spPr>
          <a:xfrm rot="0">
            <a:off x="1150937"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buClr>
                <a:schemeClr val="dk2"/>
              </a:buClr>
              <a:buFont typeface="Wingdings" pitchFamily="2" charset="2"/>
              <a:buChar char="]"/>
            </a:pPr>
            <a:r>
              <a:rPr altLang="en-US" b="1" sz="3600" lang="zh-CN">
                <a:ea typeface="华文楷体" pitchFamily="2" charset="-122"/>
              </a:rPr>
              <a:t>坐标、刻度和分格线控制</a:t>
            </a:r>
            <a:r>
              <a:rPr altLang="en-US" lang="zh-CN"/>
              <a:t> </a:t>
            </a:r>
          </a:p>
        </p:txBody>
      </p:sp>
      <p:pic>
        <p:nvPicPr>
          <p:cNvPr id="2097189" name="文本占位符 288770"/>
          <p:cNvPicPr>
            <a:picLocks/>
          </p:cNvPicPr>
          <p:nvPr>
            <p:ph type="body" sz="full" idx="1"/>
          </p:nvPr>
        </p:nvPicPr>
        <p:blipFill>
          <a:blip xmlns:r="http://schemas.openxmlformats.org/officeDocument/2006/relationships" r:embed="rId1"/>
          <a:srcRect l="22878" t="32794" r="21991" b="35928"/>
          <a:stretch>
            <a:fillRect/>
          </a:stretch>
        </p:blipFill>
        <p:spPr>
          <a:xfrm rot="0">
            <a:off x="1008062" y="1196975"/>
            <a:ext cx="7446962" cy="4716462"/>
          </a:xfrm>
          <a:prstGeom prst="rect"/>
          <a:noFill/>
          <a:ln>
            <a:noFill/>
          </a:ln>
        </p:spPr>
      </p:pic>
      <p:sp>
        <p:nvSpPr>
          <p:cNvPr id="104916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16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16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77</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166"/>
                                        </p:tgtEl>
                                        <p:attrNameLst>
                                          <p:attrName>style.visibility</p:attrName>
                                        </p:attrNameLst>
                                      </p:cBhvr>
                                      <p:to>
                                        <p:strVal val="visible"/>
                                      </p:to>
                                    </p:set>
                                    <p:animEffect transition="in" filter="blinds(horizontal)">
                                      <p:cBhvr>
                                        <p:cTn dur="500" id="7"/>
                                        <p:tgtEl>
                                          <p:spTgt spid="1049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66" grpId="0" uiExpand="0" build="whole"/>
    </p:bldLst>
  </p:timing>
</p:sld>
</file>

<file path=ppt/slides/slide78.xml><?xml version="1.0" encoding="utf-8"?>
<p:sld xmlns:a="http://schemas.openxmlformats.org/drawingml/2006/main" xmlns:r="http://schemas.openxmlformats.org/officeDocument/2006/relationships" xmlns:p="http://schemas.openxmlformats.org/presentationml/2006/main" showMasterSp="1">
  <p:cSld>
    <p:spTree>
      <p:nvGrpSpPr>
        <p:cNvPr id="320" name=""/>
        <p:cNvGrpSpPr/>
        <p:nvPr/>
      </p:nvGrpSpPr>
      <p:grpSpPr>
        <a:xfrm rot="0">
          <a:off x="0" y="0"/>
          <a:ext cx="0" cy="0"/>
          <a:chOff x="0" y="0"/>
          <a:chExt cx="0" cy="0"/>
        </a:xfrm>
      </p:grpSpPr>
      <p:sp>
        <p:nvSpPr>
          <p:cNvPr id="1049170" name="标题 289793"/>
          <p:cNvSpPr/>
          <p:nvPr>
            <p:ph type="title" sz="full" idx="0"/>
          </p:nvPr>
        </p:nvSpPr>
        <p:spPr>
          <a:xfrm rot="0">
            <a:off x="1150937" y="36830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sz="3600" lang="zh-CN">
                <a:latin typeface="Times New Roman" pitchFamily="18" charset="0"/>
                <a:ea typeface="华文楷体" pitchFamily="2" charset="-122"/>
              </a:rPr>
              <a:t>例 </a:t>
            </a:r>
            <a:r>
              <a:rPr altLang="zh-CN" b="1" sz="3600" lang="en-US">
                <a:latin typeface="Times New Roman" pitchFamily="18" charset="0"/>
                <a:ea typeface="华文楷体" pitchFamily="2" charset="-122"/>
              </a:rPr>
              <a:t>3.10 </a:t>
            </a:r>
            <a:r>
              <a:rPr altLang="en-US" b="1" sz="3600" lang="zh-CN">
                <a:latin typeface="Times New Roman" pitchFamily="18" charset="0"/>
                <a:ea typeface="华文楷体" pitchFamily="2" charset="-122"/>
              </a:rPr>
              <a:t>坐标控制</a:t>
            </a:r>
          </a:p>
        </p:txBody>
      </p:sp>
      <p:sp>
        <p:nvSpPr>
          <p:cNvPr id="1049171" name="文本占位符 289794"/>
          <p:cNvSpPr/>
          <p:nvPr>
            <p:ph type="body" sz="full" idx="1"/>
          </p:nvPr>
        </p:nvSpPr>
        <p:spPr>
          <a:xfrm rot="0">
            <a:off x="457200" y="1268412"/>
            <a:ext cx="8229600" cy="47529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80000"/>
              </a:lnSpc>
              <a:spcAft>
                <a:spcPct val="45000"/>
              </a:spcAft>
              <a:buNone/>
            </a:pPr>
            <a:r>
              <a:rPr altLang="zh-CN" b="1" sz="2800" lang="en-US">
                <a:solidFill>
                  <a:srgbClr val="0000FF"/>
                </a:solidFill>
                <a:latin typeface="Times New Roman" pitchFamily="18" charset="0"/>
                <a:ea typeface="华文楷体" pitchFamily="2" charset="-122"/>
              </a:rPr>
              <a:t>     </a:t>
            </a:r>
            <a:r>
              <a:rPr altLang="en-US" b="1" sz="2800" lang="zh-CN">
                <a:solidFill>
                  <a:srgbClr val="0000FF"/>
                </a:solidFill>
                <a:latin typeface="Times New Roman" pitchFamily="18" charset="0"/>
                <a:ea typeface="华文楷体" pitchFamily="2" charset="-122"/>
              </a:rPr>
              <a:t>绘制椭圆，长轴为</a:t>
            </a:r>
            <a:r>
              <a:rPr altLang="zh-CN" b="1" sz="2800" lang="en-US">
                <a:solidFill>
                  <a:srgbClr val="0000FF"/>
                </a:solidFill>
                <a:latin typeface="Times New Roman" pitchFamily="18" charset="0"/>
                <a:ea typeface="华文楷体" pitchFamily="2" charset="-122"/>
              </a:rPr>
              <a:t>3.25</a:t>
            </a:r>
            <a:r>
              <a:rPr altLang="en-US" b="1" sz="2800" lang="zh-CN">
                <a:solidFill>
                  <a:srgbClr val="0000FF"/>
                </a:solidFill>
                <a:latin typeface="Times New Roman" pitchFamily="18" charset="0"/>
                <a:ea typeface="华文楷体" pitchFamily="2" charset="-122"/>
              </a:rPr>
              <a:t>，短轴为</a:t>
            </a:r>
            <a:r>
              <a:rPr altLang="zh-CN" b="1" sz="2800" lang="en-US">
                <a:solidFill>
                  <a:srgbClr val="0000FF"/>
                </a:solidFill>
                <a:latin typeface="Times New Roman" pitchFamily="18" charset="0"/>
                <a:ea typeface="华文楷体" pitchFamily="2" charset="-122"/>
              </a:rPr>
              <a:t>1.15</a:t>
            </a:r>
          </a:p>
          <a:p>
            <a:pPr eaLnBrk="1" hangingPunct="1" latinLnBrk="1" lvl="1">
              <a:lnSpc>
                <a:spcPct val="80000"/>
              </a:lnSpc>
              <a:buNone/>
            </a:pPr>
            <a:r>
              <a:rPr altLang="zh-CN" b="1" sz="2000" lang="en-US">
                <a:solidFill>
                  <a:schemeClr val="dk2"/>
                </a:solidFill>
                <a:latin typeface="Times New Roman" pitchFamily="18" charset="0"/>
                <a:ea typeface="华文楷体" pitchFamily="2" charset="-122"/>
              </a:rPr>
              <a:t>t=0:2</a:t>
            </a:r>
            <a:r>
              <a:rPr altLang="zh-CN" b="1" sz="2000" lang="en-US">
                <a:solidFill>
                  <a:schemeClr val="dk2"/>
                </a:solidFill>
                <a:latin typeface="Times New Roman" pitchFamily="18" charset="0"/>
                <a:ea typeface="华文楷体" pitchFamily="2" charset="-122"/>
              </a:rPr>
              <a:t>*pi/99:2</a:t>
            </a:r>
            <a:r>
              <a:rPr altLang="zh-CN" b="1" sz="2000" lang="en-US">
                <a:solidFill>
                  <a:schemeClr val="dk2"/>
                </a:solidFill>
                <a:latin typeface="Times New Roman" pitchFamily="18" charset="0"/>
                <a:ea typeface="华文楷体" pitchFamily="2" charset="-122"/>
              </a:rPr>
              <a:t>*pi;</a:t>
            </a:r>
          </a:p>
          <a:p>
            <a:pPr eaLnBrk="1" hangingPunct="1" latinLnBrk="1" lvl="1">
              <a:lnSpc>
                <a:spcPct val="80000"/>
              </a:lnSpc>
              <a:buNone/>
            </a:pPr>
            <a:r>
              <a:rPr altLang="zh-CN" b="1" sz="2000" lang="en-US">
                <a:solidFill>
                  <a:schemeClr val="dk2"/>
                </a:solidFill>
                <a:latin typeface="Times New Roman" pitchFamily="18" charset="0"/>
                <a:ea typeface="华文楷体" pitchFamily="2" charset="-122"/>
              </a:rPr>
              <a:t>x=1.15</a:t>
            </a:r>
            <a:r>
              <a:rPr altLang="zh-CN" b="1" sz="2000" lang="en-US">
                <a:solidFill>
                  <a:schemeClr val="dk2"/>
                </a:solidFill>
                <a:latin typeface="Times New Roman" pitchFamily="18" charset="0"/>
                <a:ea typeface="华文楷体" pitchFamily="2" charset="-122"/>
              </a:rPr>
              <a:t>*cos(t); y=3.25</a:t>
            </a:r>
            <a:r>
              <a:rPr altLang="zh-CN" b="1" sz="2000" lang="en-US">
                <a:solidFill>
                  <a:schemeClr val="dk2"/>
                </a:solidFill>
                <a:latin typeface="Times New Roman" pitchFamily="18" charset="0"/>
                <a:ea typeface="华文楷体" pitchFamily="2" charset="-122"/>
              </a:rPr>
              <a:t>*sin(t);    </a:t>
            </a:r>
            <a:r>
              <a:rPr altLang="zh-CN" b="1" sz="2000" lang="en-US">
                <a:solidFill>
                  <a:srgbClr val="006600"/>
                </a:solidFill>
                <a:latin typeface="Times New Roman" pitchFamily="18" charset="0"/>
                <a:ea typeface="华文楷体" pitchFamily="2" charset="-122"/>
              </a:rPr>
              <a:t>% y</a:t>
            </a:r>
            <a:r>
              <a:rPr altLang="en-US" b="1" sz="1800" lang="zh-CN">
                <a:solidFill>
                  <a:srgbClr val="006600"/>
                </a:solidFill>
                <a:latin typeface="Times New Roman" pitchFamily="18" charset="0"/>
                <a:ea typeface="华文楷体" pitchFamily="2" charset="-122"/>
              </a:rPr>
              <a:t>为长轴，</a:t>
            </a:r>
            <a:r>
              <a:rPr altLang="zh-CN" b="1" sz="2000" lang="en-US">
                <a:solidFill>
                  <a:srgbClr val="006600"/>
                </a:solidFill>
                <a:latin typeface="Times New Roman" pitchFamily="18" charset="0"/>
                <a:ea typeface="华文楷体" pitchFamily="2" charset="-122"/>
              </a:rPr>
              <a:t>x</a:t>
            </a:r>
            <a:r>
              <a:rPr altLang="en-US" b="1" sz="1800" lang="zh-CN">
                <a:solidFill>
                  <a:srgbClr val="006600"/>
                </a:solidFill>
                <a:latin typeface="Times New Roman" pitchFamily="18" charset="0"/>
                <a:ea typeface="华文楷体" pitchFamily="2" charset="-122"/>
              </a:rPr>
              <a:t>为短轴</a:t>
            </a:r>
          </a:p>
          <a:p>
            <a:pPr eaLnBrk="1" hangingPunct="1" latinLnBrk="1" lvl="1">
              <a:lnSpc>
                <a:spcPct val="80000"/>
              </a:lnSpc>
              <a:buNone/>
            </a:pPr>
            <a:r>
              <a:rPr altLang="zh-CN" b="1" sz="2000" lang="en-US">
                <a:solidFill>
                  <a:srgbClr val="FF0000"/>
                </a:solidFill>
                <a:latin typeface="Times New Roman" pitchFamily="18" charset="0"/>
                <a:ea typeface="华文楷体" pitchFamily="2" charset="-122"/>
              </a:rPr>
              <a:t>subplot(2,2,1); plot(x, y);</a:t>
            </a:r>
          </a:p>
          <a:p>
            <a:pPr eaLnBrk="1" hangingPunct="1" latinLnBrk="1" lvl="1">
              <a:lnSpc>
                <a:spcPct val="80000"/>
              </a:lnSpc>
              <a:buNone/>
            </a:pPr>
            <a:r>
              <a:rPr altLang="zh-CN" b="1" sz="2000" lang="en-US">
                <a:solidFill>
                  <a:srgbClr val="FF0000"/>
                </a:solidFill>
                <a:latin typeface="Times New Roman" pitchFamily="18" charset="0"/>
                <a:ea typeface="华文楷体" pitchFamily="2" charset="-122"/>
              </a:rPr>
              <a:t>axis off</a:t>
            </a:r>
          </a:p>
          <a:p>
            <a:pPr eaLnBrk="1" hangingPunct="1" latinLnBrk="1" lvl="1">
              <a:lnSpc>
                <a:spcPct val="80000"/>
              </a:lnSpc>
              <a:buNone/>
            </a:pPr>
            <a:r>
              <a:rPr altLang="zh-CN" b="1" sz="2000" lang="en-US">
                <a:solidFill>
                  <a:srgbClr val="FF0000"/>
                </a:solidFill>
                <a:latin typeface="Times New Roman" pitchFamily="18" charset="0"/>
                <a:ea typeface="华文楷体" pitchFamily="2" charset="-122"/>
              </a:rPr>
              <a:t>title('axis off'); </a:t>
            </a:r>
          </a:p>
          <a:p>
            <a:pPr eaLnBrk="1" hangingPunct="1" latinLnBrk="1" lvl="1">
              <a:lnSpc>
                <a:spcPct val="80000"/>
              </a:lnSpc>
              <a:buNone/>
            </a:pPr>
            <a:r>
              <a:rPr altLang="zh-CN" b="1" sz="2000" lang="en-US">
                <a:solidFill>
                  <a:srgbClr val="FF0000"/>
                </a:solidFill>
                <a:latin typeface="Times New Roman" pitchFamily="18" charset="0"/>
                <a:ea typeface="华文楷体" pitchFamily="2" charset="-122"/>
              </a:rPr>
              <a:t>subplot(2,2,2); plot(x,y);</a:t>
            </a:r>
          </a:p>
          <a:p>
            <a:pPr eaLnBrk="1" hangingPunct="1" latinLnBrk="1" lvl="1">
              <a:lnSpc>
                <a:spcPct val="80000"/>
              </a:lnSpc>
              <a:buNone/>
            </a:pPr>
            <a:r>
              <a:rPr altLang="zh-CN" b="1" sz="2000" lang="en-US">
                <a:solidFill>
                  <a:srgbClr val="FF0000"/>
                </a:solidFill>
                <a:latin typeface="Times New Roman" pitchFamily="18" charset="0"/>
                <a:ea typeface="华文楷体" pitchFamily="2" charset="-122"/>
              </a:rPr>
              <a:t>axis image;</a:t>
            </a:r>
          </a:p>
          <a:p>
            <a:pPr eaLnBrk="1" hangingPunct="1" latinLnBrk="1" lvl="1">
              <a:lnSpc>
                <a:spcPct val="80000"/>
              </a:lnSpc>
              <a:buNone/>
            </a:pPr>
            <a:r>
              <a:rPr altLang="zh-CN" b="1" sz="2000" lang="en-US">
                <a:solidFill>
                  <a:srgbClr val="FF0000"/>
                </a:solidFill>
                <a:latin typeface="Times New Roman" pitchFamily="18" charset="0"/>
                <a:ea typeface="华文楷体" pitchFamily="2" charset="-122"/>
              </a:rPr>
              <a:t>title('axis image'); </a:t>
            </a:r>
          </a:p>
          <a:p>
            <a:pPr eaLnBrk="1" hangingPunct="1" latinLnBrk="1" lvl="1">
              <a:lnSpc>
                <a:spcPct val="80000"/>
              </a:lnSpc>
              <a:buNone/>
            </a:pPr>
            <a:r>
              <a:rPr altLang="zh-CN" b="1" sz="2000" lang="en-US">
                <a:solidFill>
                  <a:srgbClr val="FF0000"/>
                </a:solidFill>
                <a:latin typeface="Times New Roman" pitchFamily="18" charset="0"/>
                <a:ea typeface="华文楷体" pitchFamily="2" charset="-122"/>
              </a:rPr>
              <a:t>subplot(2,2,3); plot(x,y);</a:t>
            </a:r>
          </a:p>
          <a:p>
            <a:pPr eaLnBrk="1" hangingPunct="1" latinLnBrk="1" lvl="1">
              <a:lnSpc>
                <a:spcPct val="80000"/>
              </a:lnSpc>
              <a:buNone/>
            </a:pPr>
            <a:r>
              <a:rPr altLang="zh-CN" b="1" sz="2000" lang="en-US">
                <a:solidFill>
                  <a:srgbClr val="FF0000"/>
                </a:solidFill>
                <a:latin typeface="Times New Roman" pitchFamily="18" charset="0"/>
                <a:ea typeface="华文楷体" pitchFamily="2" charset="-122"/>
              </a:rPr>
              <a:t>axis equal;</a:t>
            </a:r>
          </a:p>
          <a:p>
            <a:pPr eaLnBrk="1" hangingPunct="1" latinLnBrk="1" lvl="1">
              <a:lnSpc>
                <a:spcPct val="80000"/>
              </a:lnSpc>
              <a:buNone/>
            </a:pPr>
            <a:r>
              <a:rPr altLang="zh-CN" b="1" sz="2000" lang="en-US">
                <a:solidFill>
                  <a:srgbClr val="FF0000"/>
                </a:solidFill>
                <a:latin typeface="Times New Roman" pitchFamily="18" charset="0"/>
                <a:ea typeface="华文楷体" pitchFamily="2" charset="-122"/>
              </a:rPr>
              <a:t>title('axis Equal'); </a:t>
            </a:r>
          </a:p>
          <a:p>
            <a:pPr eaLnBrk="1" hangingPunct="1" latinLnBrk="1" lvl="1">
              <a:lnSpc>
                <a:spcPct val="80000"/>
              </a:lnSpc>
              <a:buNone/>
            </a:pPr>
            <a:r>
              <a:rPr altLang="zh-CN" b="1" sz="2000" lang="en-US">
                <a:solidFill>
                  <a:srgbClr val="FF0000"/>
                </a:solidFill>
                <a:latin typeface="Times New Roman" pitchFamily="18" charset="0"/>
                <a:ea typeface="华文楷体" pitchFamily="2" charset="-122"/>
              </a:rPr>
              <a:t>subplot(2,2,4); plot(x,y);</a:t>
            </a:r>
          </a:p>
          <a:p>
            <a:pPr eaLnBrk="1" hangingPunct="1" latinLnBrk="1" lvl="1">
              <a:lnSpc>
                <a:spcPct val="80000"/>
              </a:lnSpc>
              <a:buNone/>
            </a:pPr>
            <a:r>
              <a:rPr altLang="zh-CN" b="1" sz="2000" lang="en-US">
                <a:solidFill>
                  <a:srgbClr val="FF0000"/>
                </a:solidFill>
                <a:latin typeface="Times New Roman" pitchFamily="18" charset="0"/>
                <a:ea typeface="华文楷体" pitchFamily="2" charset="-122"/>
              </a:rPr>
              <a:t>axis square;</a:t>
            </a:r>
          </a:p>
          <a:p>
            <a:pPr eaLnBrk="1" hangingPunct="1" latinLnBrk="1" lvl="1">
              <a:lnSpc>
                <a:spcPct val="80000"/>
              </a:lnSpc>
              <a:buNone/>
            </a:pPr>
            <a:r>
              <a:rPr altLang="zh-CN" b="1" sz="2000" lang="en-US">
                <a:solidFill>
                  <a:srgbClr val="FF0000"/>
                </a:solidFill>
                <a:latin typeface="Times New Roman" pitchFamily="18" charset="0"/>
                <a:ea typeface="华文楷体" pitchFamily="2" charset="-122"/>
              </a:rPr>
              <a:t>title('axis Square');</a:t>
            </a:r>
          </a:p>
        </p:txBody>
      </p:sp>
      <p:sp>
        <p:nvSpPr>
          <p:cNvPr id="1049172"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173"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174"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78</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171">
                                            <p:txEl>
                                              <p:charRg st="26" end="44"/>
                                            </p:txEl>
                                          </p:spTgt>
                                        </p:tgtEl>
                                        <p:attrNameLst>
                                          <p:attrName>style.visibility</p:attrName>
                                        </p:attrNameLst>
                                      </p:cBhvr>
                                      <p:to>
                                        <p:strVal val="visible"/>
                                      </p:to>
                                    </p:set>
                                    <p:animEffect transition="in" filter="blinds(horizontal)">
                                      <p:cBhvr>
                                        <p:cTn dur="500" id="7"/>
                                        <p:tgtEl>
                                          <p:spTgt spid="1049171">
                                            <p:txEl>
                                              <p:charRg st="26" end="44"/>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171">
                                            <p:txEl>
                                              <p:charRg st="44" end="89"/>
                                            </p:txEl>
                                          </p:spTgt>
                                        </p:tgtEl>
                                        <p:attrNameLst>
                                          <p:attrName>style.visibility</p:attrName>
                                        </p:attrNameLst>
                                      </p:cBhvr>
                                      <p:to>
                                        <p:strVal val="visible"/>
                                      </p:to>
                                    </p:set>
                                    <p:animEffect transition="in" filter="blinds(horizontal)">
                                      <p:cBhvr>
                                        <p:cTn dur="500" id="10"/>
                                        <p:tgtEl>
                                          <p:spTgt spid="1049171">
                                            <p:txEl>
                                              <p:charRg st="44" end="89"/>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1049171">
                                            <p:txEl>
                                              <p:charRg st="89" end="117"/>
                                            </p:txEl>
                                          </p:spTgt>
                                        </p:tgtEl>
                                        <p:attrNameLst>
                                          <p:attrName>style.visibility</p:attrName>
                                        </p:attrNameLst>
                                      </p:cBhvr>
                                      <p:to>
                                        <p:strVal val="visible"/>
                                      </p:to>
                                    </p:set>
                                    <p:animEffect transition="in" filter="blinds(horizontal)">
                                      <p:cBhvr>
                                        <p:cTn dur="500" id="15"/>
                                        <p:tgtEl>
                                          <p:spTgt spid="1049171">
                                            <p:txEl>
                                              <p:charRg st="89" end="117"/>
                                            </p:txEl>
                                          </p:spTgt>
                                        </p:tgtEl>
                                      </p:cBhvr>
                                    </p:animEffect>
                                  </p:childTnLst>
                                </p:cTn>
                              </p:par>
                              <p:par>
                                <p:cTn fill="hold" id="16" nodeType="withEffect" presetClass="entr" presetID="3" presetSubtype="10">
                                  <p:stCondLst>
                                    <p:cond delay="0"/>
                                  </p:stCondLst>
                                  <p:childTnLst>
                                    <p:set>
                                      <p:cBhvr>
                                        <p:cTn dur="1" fill="hold" id="17">
                                          <p:stCondLst>
                                            <p:cond delay="0"/>
                                          </p:stCondLst>
                                        </p:cTn>
                                        <p:tgtEl>
                                          <p:spTgt spid="1049171">
                                            <p:txEl>
                                              <p:charRg st="117" end="126"/>
                                            </p:txEl>
                                          </p:spTgt>
                                        </p:tgtEl>
                                        <p:attrNameLst>
                                          <p:attrName>style.visibility</p:attrName>
                                        </p:attrNameLst>
                                      </p:cBhvr>
                                      <p:to>
                                        <p:strVal val="visible"/>
                                      </p:to>
                                    </p:set>
                                    <p:animEffect transition="in" filter="blinds(horizontal)">
                                      <p:cBhvr>
                                        <p:cTn dur="500" id="18"/>
                                        <p:tgtEl>
                                          <p:spTgt spid="1049171">
                                            <p:txEl>
                                              <p:charRg st="117" end="126"/>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9171">
                                            <p:txEl>
                                              <p:charRg st="126" end="146"/>
                                            </p:txEl>
                                          </p:spTgt>
                                        </p:tgtEl>
                                        <p:attrNameLst>
                                          <p:attrName>style.visibility</p:attrName>
                                        </p:attrNameLst>
                                      </p:cBhvr>
                                      <p:to>
                                        <p:strVal val="visible"/>
                                      </p:to>
                                    </p:set>
                                    <p:animEffect transition="in" filter="blinds(horizontal)">
                                      <p:cBhvr>
                                        <p:cTn dur="500" id="21"/>
                                        <p:tgtEl>
                                          <p:spTgt spid="1049171">
                                            <p:txEl>
                                              <p:charRg st="126" end="146"/>
                                            </p:txEl>
                                          </p:spTgt>
                                        </p:tgtEl>
                                      </p:cBhvr>
                                    </p:animEffect>
                                  </p:childTnLst>
                                </p:cTn>
                              </p:par>
                              <p:par>
                                <p:cTn fill="hold" id="22" nodeType="withEffect" presetClass="entr" presetID="3" presetSubtype="10">
                                  <p:stCondLst>
                                    <p:cond delay="0"/>
                                  </p:stCondLst>
                                  <p:childTnLst>
                                    <p:set>
                                      <p:cBhvr>
                                        <p:cTn dur="1" fill="hold" id="23">
                                          <p:stCondLst>
                                            <p:cond delay="0"/>
                                          </p:stCondLst>
                                        </p:cTn>
                                        <p:tgtEl>
                                          <p:spTgt spid="1049171">
                                            <p:txEl>
                                              <p:charRg st="146" end="173"/>
                                            </p:txEl>
                                          </p:spTgt>
                                        </p:tgtEl>
                                        <p:attrNameLst>
                                          <p:attrName>style.visibility</p:attrName>
                                        </p:attrNameLst>
                                      </p:cBhvr>
                                      <p:to>
                                        <p:strVal val="visible"/>
                                      </p:to>
                                    </p:set>
                                    <p:animEffect transition="in" filter="blinds(horizontal)">
                                      <p:cBhvr>
                                        <p:cTn dur="500" id="24"/>
                                        <p:tgtEl>
                                          <p:spTgt spid="1049171">
                                            <p:txEl>
                                              <p:charRg st="146" end="173"/>
                                            </p:txEl>
                                          </p:spTgt>
                                        </p:tgtEl>
                                      </p:cBhvr>
                                    </p:animEffect>
                                  </p:childTnLst>
                                </p:cTn>
                              </p:par>
                              <p:par>
                                <p:cTn fill="hold" id="25" nodeType="withEffect" presetClass="entr" presetID="3" presetSubtype="10">
                                  <p:stCondLst>
                                    <p:cond delay="0"/>
                                  </p:stCondLst>
                                  <p:childTnLst>
                                    <p:set>
                                      <p:cBhvr>
                                        <p:cTn dur="1" fill="hold" id="26">
                                          <p:stCondLst>
                                            <p:cond delay="0"/>
                                          </p:stCondLst>
                                        </p:cTn>
                                        <p:tgtEl>
                                          <p:spTgt spid="1049171">
                                            <p:txEl>
                                              <p:charRg st="173" end="185"/>
                                            </p:txEl>
                                          </p:spTgt>
                                        </p:tgtEl>
                                        <p:attrNameLst>
                                          <p:attrName>style.visibility</p:attrName>
                                        </p:attrNameLst>
                                      </p:cBhvr>
                                      <p:to>
                                        <p:strVal val="visible"/>
                                      </p:to>
                                    </p:set>
                                    <p:animEffect transition="in" filter="blinds(horizontal)">
                                      <p:cBhvr>
                                        <p:cTn dur="500" id="27"/>
                                        <p:tgtEl>
                                          <p:spTgt spid="1049171">
                                            <p:txEl>
                                              <p:charRg st="173" end="185"/>
                                            </p:txEl>
                                          </p:spTgt>
                                        </p:tgtEl>
                                      </p:cBhvr>
                                    </p:animEffect>
                                  </p:childTnLst>
                                </p:cTn>
                              </p:par>
                              <p:par>
                                <p:cTn fill="hold" id="28" nodeType="withEffect" presetClass="entr" presetID="3" presetSubtype="10">
                                  <p:stCondLst>
                                    <p:cond delay="0"/>
                                  </p:stCondLst>
                                  <p:childTnLst>
                                    <p:set>
                                      <p:cBhvr>
                                        <p:cTn dur="1" fill="hold" id="29">
                                          <p:stCondLst>
                                            <p:cond delay="0"/>
                                          </p:stCondLst>
                                        </p:cTn>
                                        <p:tgtEl>
                                          <p:spTgt spid="1049171">
                                            <p:txEl>
                                              <p:charRg st="185" end="207"/>
                                            </p:txEl>
                                          </p:spTgt>
                                        </p:tgtEl>
                                        <p:attrNameLst>
                                          <p:attrName>style.visibility</p:attrName>
                                        </p:attrNameLst>
                                      </p:cBhvr>
                                      <p:to>
                                        <p:strVal val="visible"/>
                                      </p:to>
                                    </p:set>
                                    <p:animEffect transition="in" filter="blinds(horizontal)">
                                      <p:cBhvr>
                                        <p:cTn dur="500" id="30"/>
                                        <p:tgtEl>
                                          <p:spTgt spid="1049171">
                                            <p:txEl>
                                              <p:charRg st="185" end="207"/>
                                            </p:txEl>
                                          </p:spTgt>
                                        </p:tgtEl>
                                      </p:cBhvr>
                                    </p:animEffect>
                                  </p:childTnLst>
                                </p:cTn>
                              </p:par>
                              <p:par>
                                <p:cTn fill="hold" id="31" nodeType="withEffect" presetClass="entr" presetID="3" presetSubtype="10">
                                  <p:stCondLst>
                                    <p:cond delay="0"/>
                                  </p:stCondLst>
                                  <p:childTnLst>
                                    <p:set>
                                      <p:cBhvr>
                                        <p:cTn dur="1" fill="hold" id="32">
                                          <p:stCondLst>
                                            <p:cond delay="0"/>
                                          </p:stCondLst>
                                        </p:cTn>
                                        <p:tgtEl>
                                          <p:spTgt spid="1049171">
                                            <p:txEl>
                                              <p:charRg st="207" end="234"/>
                                            </p:txEl>
                                          </p:spTgt>
                                        </p:tgtEl>
                                        <p:attrNameLst>
                                          <p:attrName>style.visibility</p:attrName>
                                        </p:attrNameLst>
                                      </p:cBhvr>
                                      <p:to>
                                        <p:strVal val="visible"/>
                                      </p:to>
                                    </p:set>
                                    <p:animEffect transition="in" filter="blinds(horizontal)">
                                      <p:cBhvr>
                                        <p:cTn dur="500" id="33"/>
                                        <p:tgtEl>
                                          <p:spTgt spid="1049171">
                                            <p:txEl>
                                              <p:charRg st="207" end="234"/>
                                            </p:txEl>
                                          </p:spTgt>
                                        </p:tgtEl>
                                      </p:cBhvr>
                                    </p:animEffect>
                                  </p:childTnLst>
                                </p:cTn>
                              </p:par>
                              <p:par>
                                <p:cTn fill="hold" id="34" nodeType="withEffect" presetClass="entr" presetID="3" presetSubtype="10">
                                  <p:stCondLst>
                                    <p:cond delay="0"/>
                                  </p:stCondLst>
                                  <p:childTnLst>
                                    <p:set>
                                      <p:cBhvr>
                                        <p:cTn dur="1" fill="hold" id="35">
                                          <p:stCondLst>
                                            <p:cond delay="0"/>
                                          </p:stCondLst>
                                        </p:cTn>
                                        <p:tgtEl>
                                          <p:spTgt spid="1049171">
                                            <p:txEl>
                                              <p:charRg st="234" end="246"/>
                                            </p:txEl>
                                          </p:spTgt>
                                        </p:tgtEl>
                                        <p:attrNameLst>
                                          <p:attrName>style.visibility</p:attrName>
                                        </p:attrNameLst>
                                      </p:cBhvr>
                                      <p:to>
                                        <p:strVal val="visible"/>
                                      </p:to>
                                    </p:set>
                                    <p:animEffect transition="in" filter="blinds(horizontal)">
                                      <p:cBhvr>
                                        <p:cTn dur="500" id="36"/>
                                        <p:tgtEl>
                                          <p:spTgt spid="1049171">
                                            <p:txEl>
                                              <p:charRg st="234" end="246"/>
                                            </p:txEl>
                                          </p:spTgt>
                                        </p:tgtEl>
                                      </p:cBhvr>
                                    </p:animEffect>
                                  </p:childTnLst>
                                </p:cTn>
                              </p:par>
                              <p:par>
                                <p:cTn fill="hold" id="37" nodeType="withEffect" presetClass="entr" presetID="3" presetSubtype="10">
                                  <p:stCondLst>
                                    <p:cond delay="0"/>
                                  </p:stCondLst>
                                  <p:childTnLst>
                                    <p:set>
                                      <p:cBhvr>
                                        <p:cTn dur="1" fill="hold" id="38">
                                          <p:stCondLst>
                                            <p:cond delay="0"/>
                                          </p:stCondLst>
                                        </p:cTn>
                                        <p:tgtEl>
                                          <p:spTgt spid="1049171">
                                            <p:txEl>
                                              <p:charRg st="246" end="268"/>
                                            </p:txEl>
                                          </p:spTgt>
                                        </p:tgtEl>
                                        <p:attrNameLst>
                                          <p:attrName>style.visibility</p:attrName>
                                        </p:attrNameLst>
                                      </p:cBhvr>
                                      <p:to>
                                        <p:strVal val="visible"/>
                                      </p:to>
                                    </p:set>
                                    <p:animEffect transition="in" filter="blinds(horizontal)">
                                      <p:cBhvr>
                                        <p:cTn dur="500" id="39"/>
                                        <p:tgtEl>
                                          <p:spTgt spid="1049171">
                                            <p:txEl>
                                              <p:charRg st="246" end="268"/>
                                            </p:txEl>
                                          </p:spTgt>
                                        </p:tgtEl>
                                      </p:cBhvr>
                                    </p:animEffect>
                                  </p:childTnLst>
                                </p:cTn>
                              </p:par>
                              <p:par>
                                <p:cTn fill="hold" id="40" nodeType="withEffect" presetClass="entr" presetID="3" presetSubtype="10">
                                  <p:stCondLst>
                                    <p:cond delay="0"/>
                                  </p:stCondLst>
                                  <p:childTnLst>
                                    <p:set>
                                      <p:cBhvr>
                                        <p:cTn dur="1" fill="hold" id="41">
                                          <p:stCondLst>
                                            <p:cond delay="0"/>
                                          </p:stCondLst>
                                        </p:cTn>
                                        <p:tgtEl>
                                          <p:spTgt spid="1049171">
                                            <p:txEl>
                                              <p:charRg st="268" end="295"/>
                                            </p:txEl>
                                          </p:spTgt>
                                        </p:tgtEl>
                                        <p:attrNameLst>
                                          <p:attrName>style.visibility</p:attrName>
                                        </p:attrNameLst>
                                      </p:cBhvr>
                                      <p:to>
                                        <p:strVal val="visible"/>
                                      </p:to>
                                    </p:set>
                                    <p:animEffect transition="in" filter="blinds(horizontal)">
                                      <p:cBhvr>
                                        <p:cTn dur="500" id="42"/>
                                        <p:tgtEl>
                                          <p:spTgt spid="1049171">
                                            <p:txEl>
                                              <p:charRg st="268" end="295"/>
                                            </p:txEl>
                                          </p:spTgt>
                                        </p:tgtEl>
                                      </p:cBhvr>
                                    </p:animEffect>
                                  </p:childTnLst>
                                </p:cTn>
                              </p:par>
                              <p:par>
                                <p:cTn fill="hold" id="43" nodeType="withEffect" presetClass="entr" presetID="3" presetSubtype="10">
                                  <p:stCondLst>
                                    <p:cond delay="0"/>
                                  </p:stCondLst>
                                  <p:childTnLst>
                                    <p:set>
                                      <p:cBhvr>
                                        <p:cTn dur="1" fill="hold" id="44">
                                          <p:stCondLst>
                                            <p:cond delay="0"/>
                                          </p:stCondLst>
                                        </p:cTn>
                                        <p:tgtEl>
                                          <p:spTgt spid="1049171">
                                            <p:txEl>
                                              <p:charRg st="295" end="308"/>
                                            </p:txEl>
                                          </p:spTgt>
                                        </p:tgtEl>
                                        <p:attrNameLst>
                                          <p:attrName>style.visibility</p:attrName>
                                        </p:attrNameLst>
                                      </p:cBhvr>
                                      <p:to>
                                        <p:strVal val="visible"/>
                                      </p:to>
                                    </p:set>
                                    <p:animEffect transition="in" filter="blinds(horizontal)">
                                      <p:cBhvr>
                                        <p:cTn dur="500" id="45"/>
                                        <p:tgtEl>
                                          <p:spTgt spid="1049171">
                                            <p:txEl>
                                              <p:charRg st="295" end="308"/>
                                            </p:txEl>
                                          </p:spTgt>
                                        </p:tgtEl>
                                      </p:cBhvr>
                                    </p:animEffect>
                                  </p:childTnLst>
                                </p:cTn>
                              </p:par>
                              <p:par>
                                <p:cTn fill="hold" id="46" nodeType="withEffect" presetClass="entr" presetID="3" presetSubtype="10">
                                  <p:stCondLst>
                                    <p:cond delay="0"/>
                                  </p:stCondLst>
                                  <p:childTnLst>
                                    <p:set>
                                      <p:cBhvr>
                                        <p:cTn dur="1" fill="hold" id="47">
                                          <p:stCondLst>
                                            <p:cond delay="0"/>
                                          </p:stCondLst>
                                        </p:cTn>
                                        <p:tgtEl>
                                          <p:spTgt spid="1049171">
                                            <p:txEl>
                                              <p:charRg st="308" end="330"/>
                                            </p:txEl>
                                          </p:spTgt>
                                        </p:tgtEl>
                                        <p:attrNameLst>
                                          <p:attrName>style.visibility</p:attrName>
                                        </p:attrNameLst>
                                      </p:cBhvr>
                                      <p:to>
                                        <p:strVal val="visible"/>
                                      </p:to>
                                    </p:set>
                                    <p:animEffect transition="in" filter="blinds(horizontal)">
                                      <p:cBhvr>
                                        <p:cTn dur="500" id="48"/>
                                        <p:tgtEl>
                                          <p:spTgt spid="1049171">
                                            <p:txEl>
                                              <p:charRg st="308" end="3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Sp="1">
  <p:cSld>
    <p:spTree>
      <p:nvGrpSpPr>
        <p:cNvPr id="321" name=""/>
        <p:cNvGrpSpPr/>
        <p:nvPr/>
      </p:nvGrpSpPr>
      <p:grpSpPr>
        <a:xfrm rot="0">
          <a:off x="0" y="0"/>
          <a:ext cx="0" cy="0"/>
          <a:chOff x="0" y="0"/>
          <a:chExt cx="0" cy="0"/>
        </a:xfrm>
      </p:grpSpPr>
      <p:pic>
        <p:nvPicPr>
          <p:cNvPr id="2097190" name="图片 290817"/>
          <p:cNvPicPr>
            <a:picLocks/>
          </p:cNvPicPr>
          <p:nvPr/>
        </p:nvPicPr>
        <p:blipFill>
          <a:blip xmlns:r="http://schemas.openxmlformats.org/officeDocument/2006/relationships" r:embed="rId1"/>
          <a:srcRect l="0" t="0" r="0" b="0"/>
          <a:stretch>
            <a:fillRect/>
          </a:stretch>
        </p:blipFill>
        <p:spPr>
          <a:xfrm rot="0">
            <a:off x="1258887" y="1125537"/>
            <a:ext cx="6719887" cy="5040312"/>
          </a:xfrm>
          <a:prstGeom prst="rect"/>
          <a:noFill/>
          <a:ln>
            <a:noFill/>
          </a:ln>
        </p:spPr>
      </p:pic>
      <p:sp>
        <p:nvSpPr>
          <p:cNvPr id="1049175"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176"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177"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79</a:t>
            </a:fld>
            <a:r>
              <a:rPr altLang="zh-CN" sz="1400" lang="en-US">
                <a:solidFill>
                  <a:schemeClr val="accent2"/>
                </a:solidFil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228" name=""/>
        <p:cNvGrpSpPr/>
        <p:nvPr/>
      </p:nvGrpSpPr>
      <p:grpSpPr>
        <a:xfrm rot="0">
          <a:off x="0" y="0"/>
          <a:ext cx="0" cy="0"/>
          <a:chOff x="0" y="0"/>
          <a:chExt cx="0" cy="0"/>
        </a:xfrm>
      </p:grpSpPr>
      <p:sp>
        <p:nvSpPr>
          <p:cNvPr id="1048670" name="标题 66561"/>
          <p:cNvSpPr/>
          <p:nvPr>
            <p:ph type="title" sz="full" idx="0"/>
          </p:nvPr>
        </p:nvSpPr>
        <p:spPr>
          <a:xfrm rot="0">
            <a:off x="1187450"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838200" latinLnBrk="1" lvl="0" marL="838200"/>
            <a:r>
              <a:rPr altLang="zh-CN" b="1" sz="3200" lang="en-US">
                <a:solidFill>
                  <a:srgbClr val="4D009A"/>
                </a:solidFill>
                <a:latin typeface="华文楷体" pitchFamily="2" charset="-122"/>
                <a:ea typeface="华文楷体" pitchFamily="2" charset="-122"/>
              </a:rPr>
              <a:t>2.2 </a:t>
            </a:r>
            <a:r>
              <a:rPr altLang="en-US" b="1" sz="3200" lang="zh-CN">
                <a:solidFill>
                  <a:srgbClr val="4D009A"/>
                </a:solidFill>
                <a:latin typeface="华文楷体" pitchFamily="2" charset="-122"/>
                <a:ea typeface="华文楷体" pitchFamily="2" charset="-122"/>
              </a:rPr>
              <a:t>命令窗口</a:t>
            </a:r>
            <a:r>
              <a:rPr altLang="en-US" b="1" sz="3600" lang="zh-CN">
                <a:solidFill>
                  <a:srgbClr val="4D009A"/>
                </a:solidFill>
                <a:latin typeface="华文楷体" pitchFamily="2" charset="-122"/>
                <a:ea typeface="华文楷体" pitchFamily="2" charset="-122"/>
              </a:rPr>
              <a:t> </a:t>
            </a:r>
            <a:r>
              <a:rPr altLang="en-US" b="1" sz="2600" lang="zh-CN">
                <a:solidFill>
                  <a:srgbClr val="4D009A"/>
                </a:solidFill>
                <a:latin typeface="华文楷体" pitchFamily="2" charset="-122"/>
                <a:ea typeface="华文楷体" pitchFamily="2" charset="-122"/>
              </a:rPr>
              <a:t>（续）</a:t>
            </a:r>
          </a:p>
        </p:txBody>
      </p:sp>
      <p:sp>
        <p:nvSpPr>
          <p:cNvPr id="1048671" name="文本占位符 66562"/>
          <p:cNvSpPr/>
          <p:nvPr>
            <p:ph type="body" sz="full" idx="1"/>
          </p:nvPr>
        </p:nvSpPr>
        <p:spPr>
          <a:xfrm rot="0">
            <a:off x="1182687" y="1341437"/>
            <a:ext cx="7710487" cy="482441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Font typeface="Wingdings" pitchFamily="2" charset="2"/>
              <a:buChar char="7"/>
            </a:pPr>
            <a:r>
              <a:rPr altLang="zh-CN" b="1" sz="2600" lang="en-US">
                <a:solidFill>
                  <a:srgbClr val="FF0000"/>
                </a:solidFill>
                <a:latin typeface="楷体_GB2312" pitchFamily="0" charset="1"/>
                <a:ea typeface="楷体_GB2312" pitchFamily="0" charset="1"/>
              </a:rPr>
              <a:t>“clc”</a:t>
            </a:r>
            <a:r>
              <a:rPr altLang="en-US" b="1" sz="2600" lang="zh-CN">
                <a:solidFill>
                  <a:srgbClr val="FF0000"/>
                </a:solidFill>
                <a:latin typeface="楷体_GB2312" pitchFamily="0" charset="1"/>
                <a:ea typeface="楷体_GB2312" pitchFamily="0" charset="1"/>
              </a:rPr>
              <a:t>清除窗口显示内容的命令</a:t>
            </a:r>
            <a:r>
              <a:rPr altLang="en-US" b="1" sz="2600" lang="zh-CN">
                <a:solidFill>
                  <a:srgbClr val="FF0000"/>
                </a:solidFill>
              </a:rPr>
              <a:t>。</a:t>
            </a:r>
          </a:p>
        </p:txBody>
      </p:sp>
      <p:grpSp>
        <p:nvGrpSpPr>
          <p:cNvPr id="229" name=""/>
          <p:cNvGrpSpPr/>
          <p:nvPr/>
        </p:nvGrpSpPr>
        <p:grpSpPr>
          <a:xfrm rot="0">
            <a:off x="1116012" y="1844675"/>
            <a:ext cx="4348162" cy="654050"/>
            <a:chOff x="703" y="1162"/>
            <a:chExt cx="2954" cy="412"/>
          </a:xfrm>
        </p:grpSpPr>
        <p:sp>
          <p:nvSpPr>
            <p:cNvPr id="1048672" name="文本框 66565"/>
            <p:cNvSpPr txBox="1"/>
            <p:nvPr/>
          </p:nvSpPr>
          <p:spPr>
            <a:xfrm rot="0">
              <a:off x="703" y="1234"/>
              <a:ext cx="2954" cy="269"/>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buNone/>
              </a:pPr>
              <a:r>
                <a:rPr altLang="en-US" b="1" sz="2200" lang="zh-CN">
                  <a:solidFill>
                    <a:srgbClr val="4D009A"/>
                  </a:solidFill>
                  <a:latin typeface="华文楷体" pitchFamily="2" charset="-122"/>
                  <a:ea typeface="华文楷体" pitchFamily="2" charset="-122"/>
                </a:rPr>
                <a:t>【例</a:t>
              </a:r>
              <a:r>
                <a:rPr altLang="zh-CN" b="1" sz="2200" lang="en-US">
                  <a:solidFill>
                    <a:srgbClr val="4D009A"/>
                  </a:solidFill>
                  <a:latin typeface="华文楷体" pitchFamily="2" charset="-122"/>
                  <a:ea typeface="华文楷体" pitchFamily="2" charset="-122"/>
                </a:rPr>
                <a:t>2.2-4</a:t>
              </a:r>
              <a:r>
                <a:rPr altLang="en-US" b="1" sz="2200" lang="zh-CN">
                  <a:solidFill>
                    <a:srgbClr val="4D009A"/>
                  </a:solidFill>
                  <a:latin typeface="华文楷体" pitchFamily="2" charset="-122"/>
                  <a:ea typeface="华文楷体" pitchFamily="2" charset="-122"/>
                </a:rPr>
                <a:t>】计算                   的值。</a:t>
              </a:r>
              <a:r>
                <a:rPr altLang="en-US" b="1" sz="1800" lang="zh-CN">
                  <a:latin typeface="华文楷体" pitchFamily="2" charset="-122"/>
                  <a:ea typeface="华文楷体" pitchFamily="2" charset="-122"/>
                </a:rPr>
                <a:t> </a:t>
              </a:r>
            </a:p>
          </p:txBody>
        </p:sp>
        <p:graphicFrame>
          <p:nvGraphicFramePr>
            <p:cNvPr id="4194306" name=""/>
            <p:cNvGraphicFramePr>
              <a:graphicFrameLocks/>
            </p:cNvGraphicFramePr>
            <p:nvPr/>
          </p:nvGraphicFramePr>
          <p:xfrm rot="0">
            <a:off x="2099" y="1162"/>
            <a:ext cx="916" cy="412"/>
          </p:xfrm>
          <a:graphic>
            <a:graphicData uri="http://schemas.openxmlformats.org/presentationml/2006/ole">
              <mc:AlternateContent xmlns:mc="http://schemas.openxmlformats.org/markup-compatibility/2006">
                <mc:Choice xmlns:v="urn:schemas-microsoft-com:vml" Requires="v">
                  <p:oleObj r:id="rId1" spid="" imgH="412" imgW="916" showAsIcon="0" progId="Equation.DSMT4">
                    <p:embed followColorScheme="full"/>
                    <p:pic>
                      <p:nvPicPr>
                        <p:cNvPr id="2097158" name="对象 66566"/>
                        <p:cNvPicPr>
                          <a:picLocks/>
                        </p:cNvPicPr>
                        <p:nvPr/>
                      </p:nvPicPr>
                      <p:blipFill>
                        <a:blip xmlns:r="http://schemas.openxmlformats.org/officeDocument/2006/relationships" r:embed="rId2"/>
                        <a:srcRect l="0" t="0" r="0" b="0"/>
                        <a:stretch>
                          <a:fillRect/>
                        </a:stretch>
                      </p:blipFill>
                      <p:spPr>
                        <a:xfrm rot="0">
                          <a:off x="2099" y="1162"/>
                          <a:ext cx="916" cy="412"/>
                        </a:xfrm>
                        <a:prstGeom prst="rect"/>
                        <a:noFill/>
                        <a:ln>
                          <a:noFill/>
                        </a:ln>
                      </p:spPr>
                    </p:pic>
                  </p:oleObj>
                </mc:Choice>
                <mc:Fallback>
                  <p:oleObj r:id="rId1" spid="" imgH="412" imgW="916" showAsIcon="0" progId="Equation.DSMT4">
                    <p:embed followColorScheme="full"/>
                    <p:pic>
                      <p:nvPicPr>
                        <p:cNvPr id="2097158" name="对象 66566"/>
                        <p:cNvPicPr>
                          <a:picLocks/>
                        </p:cNvPicPr>
                        <p:nvPr/>
                      </p:nvPicPr>
                      <p:blipFill>
                        <a:blip xmlns:r="http://schemas.openxmlformats.org/officeDocument/2006/relationships" r:embed="rId2"/>
                        <a:srcRect l="0" t="0" r="0" b="0"/>
                        <a:stretch>
                          <a:fillRect/>
                        </a:stretch>
                      </p:blipFill>
                      <p:spPr>
                        <a:xfrm rot="0">
                          <a:off x="2099" y="1162"/>
                          <a:ext cx="916" cy="412"/>
                        </a:xfrm>
                        <a:prstGeom prst="rect"/>
                        <a:noFill/>
                        <a:ln>
                          <a:noFill/>
                        </a:ln>
                      </p:spPr>
                    </p:pic>
                  </p:oleObj>
                </mc:Fallback>
              </mc:AlternateContent>
            </a:graphicData>
          </a:graphic>
        </p:graphicFrame>
      </p:grpSp>
      <p:sp>
        <p:nvSpPr>
          <p:cNvPr id="1048673" name="文本框 66569"/>
          <p:cNvSpPr txBox="1"/>
          <p:nvPr/>
        </p:nvSpPr>
        <p:spPr>
          <a:xfrm rot="0">
            <a:off x="1116012" y="2463800"/>
            <a:ext cx="3573462" cy="427037"/>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buNone/>
            </a:pPr>
            <a:r>
              <a:rPr altLang="zh-CN" b="1" sz="2200" lang="en-US">
                <a:solidFill>
                  <a:srgbClr val="4D009A"/>
                </a:solidFill>
                <a:latin typeface="华文楷体" pitchFamily="2" charset="-122"/>
                <a:ea typeface="华文楷体" pitchFamily="2" charset="-122"/>
              </a:rPr>
              <a:t>&gt;&gt;y=2</a:t>
            </a:r>
            <a:r>
              <a:rPr altLang="zh-CN" b="1" sz="2200" lang="en-US">
                <a:solidFill>
                  <a:srgbClr val="4D009A"/>
                </a:solidFill>
                <a:latin typeface="华文楷体" pitchFamily="2" charset="-122"/>
                <a:ea typeface="华文楷体" pitchFamily="2" charset="-122"/>
              </a:rPr>
              <a:t>*sin(0.3</a:t>
            </a:r>
            <a:r>
              <a:rPr altLang="zh-CN" b="1" sz="2200" lang="en-US">
                <a:solidFill>
                  <a:srgbClr val="4D009A"/>
                </a:solidFill>
                <a:latin typeface="华文楷体" pitchFamily="2" charset="-122"/>
                <a:ea typeface="华文楷体" pitchFamily="2" charset="-122"/>
              </a:rPr>
              <a:t>*pi)/(1+sqrt(5))</a:t>
            </a:r>
          </a:p>
        </p:txBody>
      </p:sp>
      <p:sp>
        <p:nvSpPr>
          <p:cNvPr id="1048674" name="文本框 66572"/>
          <p:cNvSpPr txBox="1"/>
          <p:nvPr/>
        </p:nvSpPr>
        <p:spPr>
          <a:xfrm rot="0">
            <a:off x="1116012" y="2997200"/>
            <a:ext cx="1292225" cy="828675"/>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buNone/>
            </a:pPr>
            <a:r>
              <a:rPr altLang="zh-CN" sz="2200" lang="en-US">
                <a:solidFill>
                  <a:srgbClr val="003300"/>
                </a:solidFill>
              </a:rPr>
              <a:t>y=</a:t>
            </a:r>
          </a:p>
          <a:p>
            <a:pPr eaLnBrk="1" hangingPunct="1" indent="-342900" latinLnBrk="1" lvl="0" marL="342900">
              <a:buNone/>
            </a:pPr>
            <a:r>
              <a:rPr altLang="zh-CN" sz="2200" lang="en-US">
                <a:solidFill>
                  <a:srgbClr val="003300"/>
                </a:solidFill>
              </a:rPr>
              <a:t>   0.5000</a:t>
            </a:r>
          </a:p>
        </p:txBody>
      </p:sp>
      <p:grpSp>
        <p:nvGrpSpPr>
          <p:cNvPr id="230" name=""/>
          <p:cNvGrpSpPr/>
          <p:nvPr/>
        </p:nvGrpSpPr>
        <p:grpSpPr>
          <a:xfrm rot="0">
            <a:off x="1120775" y="3921125"/>
            <a:ext cx="4824412" cy="654050"/>
            <a:chOff x="703" y="1162"/>
            <a:chExt cx="3528" cy="412"/>
          </a:xfrm>
        </p:grpSpPr>
        <p:sp>
          <p:nvSpPr>
            <p:cNvPr id="1048675" name="文本框 66575"/>
            <p:cNvSpPr txBox="1"/>
            <p:nvPr/>
          </p:nvSpPr>
          <p:spPr>
            <a:xfrm rot="0">
              <a:off x="703" y="1220"/>
              <a:ext cx="3528" cy="271"/>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buNone/>
              </a:pPr>
              <a:r>
                <a:rPr altLang="en-US" b="1" sz="2200" lang="zh-CN">
                  <a:solidFill>
                    <a:srgbClr val="4D009A"/>
                  </a:solidFill>
                  <a:latin typeface="楷体_GB2312" pitchFamily="0" charset="1"/>
                  <a:ea typeface="楷体_GB2312" pitchFamily="0" charset="1"/>
                </a:rPr>
                <a:t>【例</a:t>
              </a:r>
              <a:r>
                <a:rPr altLang="zh-CN" b="1" sz="2200" lang="en-US">
                  <a:solidFill>
                    <a:srgbClr val="4D009A"/>
                  </a:solidFill>
                  <a:latin typeface="楷体_GB2312" pitchFamily="0" charset="1"/>
                  <a:ea typeface="楷体_GB2312" pitchFamily="0" charset="1"/>
                </a:rPr>
                <a:t>2.2-5</a:t>
              </a:r>
              <a:r>
                <a:rPr altLang="en-US" b="1" sz="2200" lang="zh-CN">
                  <a:solidFill>
                    <a:srgbClr val="4D009A"/>
                  </a:solidFill>
                  <a:latin typeface="楷体_GB2312" pitchFamily="0" charset="1"/>
                  <a:ea typeface="楷体_GB2312" pitchFamily="0" charset="1"/>
                </a:rPr>
                <a:t>】计算                   的值。</a:t>
              </a:r>
              <a:r>
                <a:rPr altLang="en-US" sz="1800" lang="zh-CN"/>
                <a:t> </a:t>
              </a:r>
            </a:p>
          </p:txBody>
        </p:sp>
        <p:graphicFrame>
          <p:nvGraphicFramePr>
            <p:cNvPr id="4194307" name=""/>
            <p:cNvGraphicFramePr>
              <a:graphicFrameLocks/>
            </p:cNvGraphicFramePr>
            <p:nvPr/>
          </p:nvGraphicFramePr>
          <p:xfrm rot="0">
            <a:off x="2426" y="1162"/>
            <a:ext cx="929" cy="412"/>
          </p:xfrm>
          <a:graphic>
            <a:graphicData uri="http://schemas.openxmlformats.org/presentationml/2006/ole">
              <mc:AlternateContent xmlns:mc="http://schemas.openxmlformats.org/markup-compatibility/2006">
                <mc:Choice xmlns:v="urn:schemas-microsoft-com:vml" Requires="v">
                  <p:oleObj r:id="rId3" spid="" imgH="412" imgW="929" showAsIcon="0" progId="Equation.DSMT4">
                    <p:embed followColorScheme="full"/>
                    <p:pic>
                      <p:nvPicPr>
                        <p:cNvPr id="2097159" name="对象 66576"/>
                        <p:cNvPicPr>
                          <a:picLocks/>
                        </p:cNvPicPr>
                        <p:nvPr/>
                      </p:nvPicPr>
                      <p:blipFill>
                        <a:blip xmlns:r="http://schemas.openxmlformats.org/officeDocument/2006/relationships" r:embed="rId4"/>
                        <a:srcRect l="0" t="0" r="0" b="0"/>
                        <a:stretch>
                          <a:fillRect/>
                        </a:stretch>
                      </p:blipFill>
                      <p:spPr>
                        <a:xfrm rot="0">
                          <a:off x="2426" y="1162"/>
                          <a:ext cx="929" cy="412"/>
                        </a:xfrm>
                        <a:prstGeom prst="rect"/>
                        <a:noFill/>
                        <a:ln>
                          <a:noFill/>
                        </a:ln>
                      </p:spPr>
                    </p:pic>
                  </p:oleObj>
                </mc:Choice>
                <mc:Fallback>
                  <p:oleObj r:id="rId3" spid="" imgH="412" imgW="929" showAsIcon="0" progId="Equation.DSMT4">
                    <p:embed followColorScheme="full"/>
                    <p:pic>
                      <p:nvPicPr>
                        <p:cNvPr id="2097159" name="对象 66576"/>
                        <p:cNvPicPr>
                          <a:picLocks/>
                        </p:cNvPicPr>
                        <p:nvPr/>
                      </p:nvPicPr>
                      <p:blipFill>
                        <a:blip xmlns:r="http://schemas.openxmlformats.org/officeDocument/2006/relationships" r:embed="rId4"/>
                        <a:srcRect l="0" t="0" r="0" b="0"/>
                        <a:stretch>
                          <a:fillRect/>
                        </a:stretch>
                      </p:blipFill>
                      <p:spPr>
                        <a:xfrm rot="0">
                          <a:off x="2426" y="1162"/>
                          <a:ext cx="929" cy="412"/>
                        </a:xfrm>
                        <a:prstGeom prst="rect"/>
                        <a:noFill/>
                        <a:ln>
                          <a:noFill/>
                        </a:ln>
                      </p:spPr>
                    </p:pic>
                  </p:oleObj>
                </mc:Fallback>
              </mc:AlternateContent>
            </a:graphicData>
          </a:graphic>
        </p:graphicFrame>
      </p:grpSp>
      <p:sp>
        <p:nvSpPr>
          <p:cNvPr id="1048676" name="文本框 66577"/>
          <p:cNvSpPr txBox="1"/>
          <p:nvPr/>
        </p:nvSpPr>
        <p:spPr>
          <a:xfrm rot="0">
            <a:off x="1116012" y="4575175"/>
            <a:ext cx="3732212" cy="427037"/>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buNone/>
            </a:pPr>
            <a:r>
              <a:rPr altLang="zh-CN" b="1" sz="2200" lang="en-US">
                <a:solidFill>
                  <a:srgbClr val="4D009A"/>
                </a:solidFill>
                <a:latin typeface="Times New Roman" pitchFamily="18" charset="0"/>
              </a:rPr>
              <a:t>&gt;&gt;y=2</a:t>
            </a:r>
            <a:r>
              <a:rPr altLang="zh-CN" b="1" sz="2200" lang="en-US">
                <a:solidFill>
                  <a:srgbClr val="4D009A"/>
                </a:solidFill>
                <a:latin typeface="Times New Roman" pitchFamily="18" charset="0"/>
              </a:rPr>
              <a:t>*cos(0.3</a:t>
            </a:r>
            <a:r>
              <a:rPr altLang="zh-CN" b="1" sz="2200" lang="en-US">
                <a:solidFill>
                  <a:srgbClr val="4D009A"/>
                </a:solidFill>
                <a:latin typeface="Times New Roman" pitchFamily="18" charset="0"/>
              </a:rPr>
              <a:t>*pi)/(1+sqrt(5))</a:t>
            </a:r>
          </a:p>
        </p:txBody>
      </p:sp>
      <p:sp>
        <p:nvSpPr>
          <p:cNvPr id="1048677" name="文本框 66578"/>
          <p:cNvSpPr txBox="1"/>
          <p:nvPr/>
        </p:nvSpPr>
        <p:spPr>
          <a:xfrm rot="0">
            <a:off x="1116012" y="5121275"/>
            <a:ext cx="1292225" cy="828675"/>
          </a:xfrm>
          <a:prstGeom prst="rect"/>
          <a:noFill/>
          <a:ln>
            <a:noFill/>
          </a:ln>
        </p:spPr>
        <p:txBody>
          <a:bodyPr anchor="t" bIns="45720" lIns="91440" rIns="91440" tIns="45720" vert="horz" wrap="none">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buNone/>
            </a:pPr>
            <a:r>
              <a:rPr altLang="zh-CN" sz="2200" lang="en-US">
                <a:solidFill>
                  <a:srgbClr val="003300"/>
                </a:solidFill>
              </a:rPr>
              <a:t>y=</a:t>
            </a:r>
          </a:p>
          <a:p>
            <a:pPr eaLnBrk="1" hangingPunct="1" indent="-342900" latinLnBrk="1" lvl="0" marL="342900">
              <a:buNone/>
            </a:pPr>
            <a:r>
              <a:rPr altLang="zh-CN" sz="2200" lang="en-US">
                <a:solidFill>
                  <a:srgbClr val="003300"/>
                </a:solidFill>
              </a:rPr>
              <a:t>   0.3633</a:t>
            </a:r>
          </a:p>
        </p:txBody>
      </p:sp>
      <p:sp>
        <p:nvSpPr>
          <p:cNvPr id="1048678" name="文本框 66579"/>
          <p:cNvSpPr txBox="1"/>
          <p:nvPr/>
        </p:nvSpPr>
        <p:spPr>
          <a:xfrm rot="0">
            <a:off x="5651500" y="4149725"/>
            <a:ext cx="3095625" cy="1574800"/>
          </a:xfrm>
          <a:prstGeom prst="rect"/>
          <a:noFill/>
          <a:ln w="9525" cap="flat" cmpd="sng">
            <a:solidFill>
              <a:srgbClr val="FF6600">
                <a:alpha val="100000"/>
              </a:srgbClr>
            </a:solidFill>
            <a:prstDash val="solid"/>
            <a:round/>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buChar char="%"/>
            </a:pPr>
            <a:r>
              <a:rPr altLang="en-US" sz="2200" lang="zh-CN">
                <a:solidFill>
                  <a:srgbClr val="003300"/>
                </a:solidFill>
                <a:ea typeface="楷体_GB2312" pitchFamily="0" charset="1"/>
              </a:rPr>
              <a:t>命令行编辑</a:t>
            </a:r>
          </a:p>
          <a:p>
            <a:pPr eaLnBrk="1" hangingPunct="1" indent="-480060" latinLnBrk="1" lvl="1" marL="800100">
              <a:buClr>
                <a:srgbClr val="3039E8"/>
              </a:buClr>
              <a:buChar char="l"/>
            </a:pPr>
            <a:r>
              <a:rPr altLang="zh-CN" sz="2200" lang="en-US">
                <a:solidFill>
                  <a:srgbClr val="003300"/>
                </a:solidFill>
                <a:ea typeface="楷体_GB2312" pitchFamily="0" charset="1"/>
              </a:rPr>
              <a:t> “↑”</a:t>
            </a:r>
            <a:r>
              <a:rPr altLang="en-US" sz="2200" lang="zh-CN">
                <a:solidFill>
                  <a:srgbClr val="003300"/>
                </a:solidFill>
                <a:ea typeface="楷体_GB2312" pitchFamily="0" charset="1"/>
              </a:rPr>
              <a:t>键调回已输入过命令。</a:t>
            </a:r>
          </a:p>
          <a:p>
            <a:pPr eaLnBrk="1" hangingPunct="1" indent="-480060" latinLnBrk="1" lvl="1" marL="800100">
              <a:buClr>
                <a:srgbClr val="3039E8"/>
              </a:buClr>
              <a:buChar char="l"/>
            </a:pPr>
            <a:r>
              <a:rPr altLang="en-US" sz="2200" lang="zh-CN">
                <a:solidFill>
                  <a:srgbClr val="003300"/>
                </a:solidFill>
                <a:ea typeface="楷体_GB2312" pitchFamily="0" charset="1"/>
              </a:rPr>
              <a:t>修改。</a:t>
            </a:r>
          </a:p>
        </p:txBody>
      </p:sp>
      <p:sp>
        <p:nvSpPr>
          <p:cNvPr id="1048679"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680"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681"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8</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229"/>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8673"/>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48674"/>
                                        </p:tgtEl>
                                        <p:attrNameLst>
                                          <p:attrName>style.visibility</p:attrName>
                                        </p:attrNameLst>
                                      </p:cBhvr>
                                      <p:to>
                                        <p:strVal val="visible"/>
                                      </p:to>
                                    </p:set>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1" presetSubtype="0">
                                  <p:stCondLst>
                                    <p:cond delay="0"/>
                                  </p:stCondLst>
                                  <p:childTnLst>
                                    <p:set>
                                      <p:cBhvr>
                                        <p:cTn dur="1" fill="hold" id="18">
                                          <p:stCondLst>
                                            <p:cond delay="0"/>
                                          </p:stCondLst>
                                        </p:cTn>
                                        <p:tgtEl>
                                          <p:spTgt spid="230"/>
                                        </p:tgtEl>
                                        <p:attrNameLst>
                                          <p:attrName>style.visibility</p:attrName>
                                        </p:attrNameLst>
                                      </p:cBhvr>
                                      <p:to>
                                        <p:strVal val="visible"/>
                                      </p:to>
                                    </p:set>
                                  </p:childTnLst>
                                </p:cTn>
                              </p:par>
                            </p:childTnLst>
                          </p:cTn>
                        </p:par>
                      </p:childTnLst>
                    </p:cTn>
                  </p:par>
                  <p:par>
                    <p:cTn fill="hold" id="19" nodeType="clickPar">
                      <p:stCondLst>
                        <p:cond delay="indefinite"/>
                      </p:stCondLst>
                      <p:childTnLst>
                        <p:par>
                          <p:cTn fill="hold" id="20" nodeType="withGroup">
                            <p:stCondLst>
                              <p:cond delay="0"/>
                            </p:stCondLst>
                            <p:childTnLst>
                              <p:par>
                                <p:cTn fill="hold" grpId="0" id="21" nodeType="clickEffect" presetClass="entr" presetID="1" presetSubtype="0">
                                  <p:stCondLst>
                                    <p:cond delay="0"/>
                                  </p:stCondLst>
                                  <p:childTnLst>
                                    <p:set>
                                      <p:cBhvr>
                                        <p:cTn dur="1" fill="hold" id="22">
                                          <p:stCondLst>
                                            <p:cond delay="0"/>
                                          </p:stCondLst>
                                        </p:cTn>
                                        <p:tgtEl>
                                          <p:spTgt spid="1048678"/>
                                        </p:tgtEl>
                                        <p:attrNameLst>
                                          <p:attrName>style.visibility</p:attrName>
                                        </p:attrNameLst>
                                      </p:cBhvr>
                                      <p:to>
                                        <p:strVal val="visible"/>
                                      </p:to>
                                    </p:set>
                                  </p:childTnLst>
                                </p:cTn>
                              </p:par>
                            </p:childTnLst>
                          </p:cTn>
                        </p:par>
                      </p:childTnLst>
                    </p:cTn>
                  </p:par>
                  <p:par>
                    <p:cTn fill="hold" id="23" nodeType="clickPar">
                      <p:stCondLst>
                        <p:cond delay="indefinite"/>
                      </p:stCondLst>
                      <p:childTnLst>
                        <p:par>
                          <p:cTn fill="hold" id="24" nodeType="withGroup">
                            <p:stCondLst>
                              <p:cond delay="0"/>
                            </p:stCondLst>
                            <p:childTnLst>
                              <p:par>
                                <p:cTn fill="hold" grpId="1" id="25" nodeType="clickEffect" presetClass="entr" presetID="1" presetSubtype="0">
                                  <p:stCondLst>
                                    <p:cond delay="0"/>
                                  </p:stCondLst>
                                  <p:childTnLst>
                                    <p:set>
                                      <p:cBhvr>
                                        <p:cTn dur="1" fill="hold" id="26">
                                          <p:stCondLst>
                                            <p:cond delay="0"/>
                                          </p:stCondLst>
                                        </p:cTn>
                                        <p:tgtEl>
                                          <p:spTgt spid="1048678"/>
                                        </p:tgtEl>
                                        <p:attrNameLst>
                                          <p:attrName>style.visibility</p:attrName>
                                        </p:attrNameLst>
                                      </p:cBhvr>
                                      <p:to>
                                        <p:strVal val="visible"/>
                                      </p:to>
                                    </p:set>
                                  </p:childTnLst>
                                </p:cTn>
                              </p:par>
                            </p:childTnLst>
                          </p:cTn>
                        </p:par>
                      </p:childTnLst>
                    </p:cTn>
                  </p:par>
                  <p:par>
                    <p:cTn fill="hold" id="27" nodeType="clickPar">
                      <p:stCondLst>
                        <p:cond delay="indefinite"/>
                      </p:stCondLst>
                      <p:childTnLst>
                        <p:par>
                          <p:cTn fill="hold" id="28" nodeType="withGroup">
                            <p:stCondLst>
                              <p:cond delay="0"/>
                            </p:stCondLst>
                            <p:childTnLst>
                              <p:par>
                                <p:cTn fill="hold" grpId="0" id="29" nodeType="clickEffect" presetClass="entr" presetID="1" presetSubtype="0">
                                  <p:stCondLst>
                                    <p:cond delay="0"/>
                                  </p:stCondLst>
                                  <p:childTnLst>
                                    <p:set>
                                      <p:cBhvr>
                                        <p:cTn dur="1" fill="hold" id="30">
                                          <p:stCondLst>
                                            <p:cond delay="0"/>
                                          </p:stCondLst>
                                        </p:cTn>
                                        <p:tgtEl>
                                          <p:spTgt spid="1048676"/>
                                        </p:tgtEl>
                                        <p:attrNameLst>
                                          <p:attrName>style.visibility</p:attrName>
                                        </p:attrNameLst>
                                      </p:cBhvr>
                                      <p:to>
                                        <p:strVal val="visible"/>
                                      </p:to>
                                    </p:set>
                                  </p:childTnLst>
                                </p:cTn>
                              </p:par>
                            </p:childTnLst>
                          </p:cTn>
                        </p:par>
                      </p:childTnLst>
                    </p:cTn>
                  </p:par>
                  <p:par>
                    <p:cTn fill="hold" id="31" nodeType="clickPar">
                      <p:stCondLst>
                        <p:cond delay="indefinite"/>
                      </p:stCondLst>
                      <p:childTnLst>
                        <p:par>
                          <p:cTn fill="hold" id="32" nodeType="withGroup">
                            <p:stCondLst>
                              <p:cond delay="0"/>
                            </p:stCondLst>
                            <p:childTnLst>
                              <p:par>
                                <p:cTn fill="hold" grpId="0" id="33" nodeType="clickEffect" presetClass="entr" presetID="1" presetSubtype="0">
                                  <p:stCondLst>
                                    <p:cond delay="0"/>
                                  </p:stCondLst>
                                  <p:childTnLst>
                                    <p:set>
                                      <p:cBhvr>
                                        <p:cTn dur="1" fill="hold" id="34">
                                          <p:stCondLst>
                                            <p:cond delay="0"/>
                                          </p:stCondLst>
                                        </p:cTn>
                                        <p:tgtEl>
                                          <p:spTgt spid="104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3" grpId="0" uiExpand="0" build="whole"/>
      <p:bldP spid="1048674" grpId="0" uiExpand="0" build="whole"/>
      <p:bldP spid="1048676" grpId="0" uiExpand="0" build="whole"/>
      <p:bldP spid="1048677" grpId="0" uiExpand="0" build="whole"/>
      <p:bldP spid="1048678" grpId="0" uiExpand="0" build="whole" animBg="1"/>
      <p:bldP spid="1048678" grpId="1" uiExpand="0" build="whole"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Sp="1">
  <p:cSld>
    <p:spTree>
      <p:nvGrpSpPr>
        <p:cNvPr id="322" name=""/>
        <p:cNvGrpSpPr/>
        <p:nvPr/>
      </p:nvGrpSpPr>
      <p:grpSpPr>
        <a:xfrm rot="0">
          <a:off x="0" y="0"/>
          <a:ext cx="0" cy="0"/>
          <a:chOff x="0" y="0"/>
          <a:chExt cx="0" cy="0"/>
        </a:xfrm>
      </p:grpSpPr>
      <p:sp>
        <p:nvSpPr>
          <p:cNvPr id="1049178" name="标题 291841"/>
          <p:cNvSpPr/>
          <p:nvPr>
            <p:ph type="title" sz="full" idx="0"/>
          </p:nvPr>
        </p:nvSpPr>
        <p:spPr>
          <a:xfrm rot="0">
            <a:off x="1150937" y="296862"/>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sz="3200" lang="zh-CN">
                <a:ea typeface="华文楷体" pitchFamily="2" charset="-122"/>
              </a:rPr>
              <a:t>刻度、分格线和坐标框</a:t>
            </a:r>
            <a:r>
              <a:rPr altLang="en-US" lang="zh-CN"/>
              <a:t> </a:t>
            </a:r>
          </a:p>
        </p:txBody>
      </p:sp>
      <p:sp>
        <p:nvSpPr>
          <p:cNvPr id="1049179" name="文本占位符 291842"/>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b="1" sz="2400" lang="zh-CN">
                <a:solidFill>
                  <a:srgbClr val="008000"/>
                </a:solidFill>
                <a:latin typeface="Times New Roman" pitchFamily="18" charset="0"/>
                <a:ea typeface="华文楷体" pitchFamily="2" charset="-122"/>
              </a:rPr>
              <a:t>分格线与</a:t>
            </a:r>
            <a:r>
              <a:rPr altLang="zh-CN" b="1" sz="2400" lang="en-US">
                <a:solidFill>
                  <a:srgbClr val="008000"/>
                </a:solidFill>
                <a:latin typeface="Times New Roman" pitchFamily="18" charset="0"/>
                <a:ea typeface="华文楷体" pitchFamily="2" charset="-122"/>
              </a:rPr>
              <a:t>grid</a:t>
            </a:r>
            <a:r>
              <a:rPr altLang="en-US" b="1" sz="2400" lang="zh-CN">
                <a:solidFill>
                  <a:srgbClr val="008000"/>
                </a:solidFill>
                <a:latin typeface="Times New Roman" pitchFamily="18" charset="0"/>
                <a:ea typeface="华文楷体" pitchFamily="2" charset="-122"/>
              </a:rPr>
              <a:t>指令</a:t>
            </a:r>
            <a:r>
              <a:rPr altLang="en-US" b="1" sz="2400" lang="zh-CN">
                <a:latin typeface="Times New Roman" pitchFamily="18" charset="0"/>
                <a:ea typeface="华文楷体" pitchFamily="2" charset="-122"/>
              </a:rPr>
              <a:t> </a:t>
            </a:r>
          </a:p>
          <a:p>
            <a:pPr eaLnBrk="1" hangingPunct="1" latinLnBrk="1" lvl="1"/>
            <a:r>
              <a:rPr altLang="zh-CN" b="1" sz="2000" lang="en-US">
                <a:latin typeface="Times New Roman" pitchFamily="18" charset="0"/>
                <a:ea typeface="华文楷体" pitchFamily="2" charset="-122"/>
              </a:rPr>
              <a:t>grid on		</a:t>
            </a:r>
            <a:r>
              <a:rPr altLang="en-US" b="1" sz="2000" lang="zh-CN">
                <a:latin typeface="Times New Roman" pitchFamily="18" charset="0"/>
                <a:ea typeface="华文楷体" pitchFamily="2" charset="-122"/>
              </a:rPr>
              <a:t>画出分格线</a:t>
            </a:r>
          </a:p>
          <a:p>
            <a:pPr eaLnBrk="1" hangingPunct="1" latinLnBrk="1" lvl="1"/>
            <a:r>
              <a:rPr altLang="zh-CN" b="1" sz="2000" lang="en-US">
                <a:latin typeface="Times New Roman" pitchFamily="18" charset="0"/>
                <a:ea typeface="华文楷体" pitchFamily="2" charset="-122"/>
              </a:rPr>
              <a:t>grid off		</a:t>
            </a:r>
            <a:r>
              <a:rPr altLang="en-US" b="1" sz="2000" lang="zh-CN">
                <a:latin typeface="Times New Roman" pitchFamily="18" charset="0"/>
                <a:ea typeface="华文楷体" pitchFamily="2" charset="-122"/>
              </a:rPr>
              <a:t>不画分格线</a:t>
            </a:r>
          </a:p>
          <a:p>
            <a:pPr eaLnBrk="1" hangingPunct="1" latinLnBrk="1" lvl="1"/>
            <a:r>
              <a:rPr altLang="zh-CN" b="1" sz="2000" lang="en-US">
                <a:latin typeface="Times New Roman" pitchFamily="18" charset="0"/>
                <a:ea typeface="华文楷体" pitchFamily="2" charset="-122"/>
              </a:rPr>
              <a:t>MATLAB</a:t>
            </a:r>
            <a:r>
              <a:rPr altLang="en-US" b="1" sz="2000" lang="zh-CN">
                <a:latin typeface="Times New Roman" pitchFamily="18" charset="0"/>
                <a:ea typeface="华文楷体" pitchFamily="2" charset="-122"/>
              </a:rPr>
              <a:t>的</a:t>
            </a:r>
            <a:r>
              <a:rPr altLang="en-US" b="1" sz="2000" lang="zh-CN">
                <a:solidFill>
                  <a:srgbClr val="FF0000"/>
                </a:solidFill>
                <a:latin typeface="Times New Roman" pitchFamily="18" charset="0"/>
                <a:ea typeface="华文楷体" pitchFamily="2" charset="-122"/>
              </a:rPr>
              <a:t>缺省设置是不画分格线；</a:t>
            </a:r>
            <a:r>
              <a:rPr altLang="en-US" b="1" sz="2000" lang="zh-CN">
                <a:latin typeface="Times New Roman" pitchFamily="18" charset="0"/>
                <a:ea typeface="华文楷体" pitchFamily="2" charset="-122"/>
              </a:rPr>
              <a:t>分格线的疏密取决于坐标刻度（改变坐标刻度，可改变分格线的疏密）。</a:t>
            </a:r>
          </a:p>
          <a:p>
            <a:pPr eaLnBrk="1" hangingPunct="1" latinLnBrk="1" lvl="0"/>
            <a:r>
              <a:rPr altLang="en-US" b="1" sz="2400" lang="zh-CN">
                <a:solidFill>
                  <a:srgbClr val="008000"/>
                </a:solidFill>
                <a:latin typeface="Times New Roman" pitchFamily="18" charset="0"/>
                <a:ea typeface="华文楷体" pitchFamily="2" charset="-122"/>
              </a:rPr>
              <a:t>坐标框</a:t>
            </a:r>
          </a:p>
          <a:p>
            <a:pPr eaLnBrk="1" hangingPunct="1" latinLnBrk="1" lvl="1"/>
            <a:r>
              <a:rPr altLang="zh-CN" b="1" sz="2000" lang="en-US">
                <a:latin typeface="Times New Roman" pitchFamily="18" charset="0"/>
                <a:ea typeface="华文楷体" pitchFamily="2" charset="-122"/>
              </a:rPr>
              <a:t>box on		</a:t>
            </a:r>
            <a:r>
              <a:rPr altLang="en-US" b="1" sz="2000" lang="zh-CN">
                <a:latin typeface="Times New Roman" pitchFamily="18" charset="0"/>
                <a:ea typeface="华文楷体" pitchFamily="2" charset="-122"/>
              </a:rPr>
              <a:t>控制加边框线</a:t>
            </a:r>
          </a:p>
          <a:p>
            <a:pPr eaLnBrk="1" hangingPunct="1" latinLnBrk="1" lvl="1"/>
            <a:r>
              <a:rPr altLang="zh-CN" b="1" sz="2000" lang="en-US">
                <a:latin typeface="Times New Roman" pitchFamily="18" charset="0"/>
                <a:ea typeface="华文楷体" pitchFamily="2" charset="-122"/>
              </a:rPr>
              <a:t>box off	               </a:t>
            </a:r>
            <a:r>
              <a:rPr altLang="en-US" b="1" sz="2000" lang="zh-CN">
                <a:latin typeface="Times New Roman" pitchFamily="18" charset="0"/>
                <a:ea typeface="华文楷体" pitchFamily="2" charset="-122"/>
              </a:rPr>
              <a:t>控制不加边框线</a:t>
            </a:r>
          </a:p>
          <a:p>
            <a:pPr eaLnBrk="1" hangingPunct="1" latinLnBrk="1" lvl="0"/>
            <a:r>
              <a:rPr altLang="en-US" b="1" sz="2400" lang="zh-CN">
                <a:solidFill>
                  <a:srgbClr val="008000"/>
                </a:solidFill>
                <a:latin typeface="Times New Roman" pitchFamily="18" charset="0"/>
                <a:ea typeface="华文楷体" pitchFamily="2" charset="-122"/>
              </a:rPr>
              <a:t>刻度设置</a:t>
            </a:r>
          </a:p>
          <a:p>
            <a:pPr eaLnBrk="1" hangingPunct="1" latinLnBrk="1" lvl="1"/>
            <a:r>
              <a:rPr altLang="en-US" b="1" sz="2000" lang="zh-CN">
                <a:latin typeface="Times New Roman" pitchFamily="18" charset="0"/>
                <a:ea typeface="华文楷体" pitchFamily="2" charset="-122"/>
              </a:rPr>
              <a:t>指令及格式：</a:t>
            </a:r>
          </a:p>
          <a:p>
            <a:pPr eaLnBrk="1" hangingPunct="1" latinLnBrk="1" lvl="2">
              <a:buNone/>
            </a:pPr>
            <a:r>
              <a:rPr altLang="zh-CN" b="1" sz="2000" lang="en-US">
                <a:solidFill>
                  <a:srgbClr val="FF0000"/>
                </a:solidFill>
                <a:latin typeface="Times New Roman" pitchFamily="18" charset="0"/>
                <a:ea typeface="华文楷体" pitchFamily="2" charset="-122"/>
              </a:rPr>
              <a:t>set(gca, ‘xtick’, xs, ‘ytick’, ys)</a:t>
            </a:r>
          </a:p>
          <a:p>
            <a:pPr eaLnBrk="1" hangingPunct="1" latinLnBrk="1" lvl="1"/>
            <a:r>
              <a:rPr altLang="en-US" b="1" sz="2000" lang="zh-CN">
                <a:latin typeface="Times New Roman" pitchFamily="18" charset="0"/>
                <a:ea typeface="华文楷体" pitchFamily="2" charset="-122"/>
              </a:rPr>
              <a:t>xs、</a:t>
            </a:r>
            <a:r>
              <a:rPr altLang="zh-CN" b="1" sz="2000" lang="en-US">
                <a:latin typeface="Times New Roman" pitchFamily="18" charset="0"/>
                <a:ea typeface="华文楷体" pitchFamily="2" charset="-122"/>
              </a:rPr>
              <a:t>ys</a:t>
            </a:r>
            <a:r>
              <a:rPr altLang="en-US" b="1" sz="2000" lang="zh-CN">
                <a:latin typeface="Times New Roman" pitchFamily="18" charset="0"/>
                <a:ea typeface="华文楷体" pitchFamily="2" charset="-122"/>
              </a:rPr>
              <a:t>可以使任何合法的实数向量，用于分别设置</a:t>
            </a:r>
            <a:r>
              <a:rPr altLang="zh-CN" b="1" sz="2000" lang="en-US">
                <a:latin typeface="Times New Roman" pitchFamily="18" charset="0"/>
                <a:ea typeface="华文楷体" pitchFamily="2" charset="-122"/>
              </a:rPr>
              <a:t>x</a:t>
            </a:r>
            <a:r>
              <a:rPr altLang="en-US" b="1" sz="2000" lang="zh-CN">
                <a:latin typeface="Times New Roman" pitchFamily="18" charset="0"/>
                <a:ea typeface="华文楷体" pitchFamily="2" charset="-122"/>
              </a:rPr>
              <a:t>、</a:t>
            </a:r>
            <a:r>
              <a:rPr altLang="zh-CN" b="1" sz="2000" lang="en-US">
                <a:latin typeface="Times New Roman" pitchFamily="18" charset="0"/>
                <a:ea typeface="华文楷体" pitchFamily="2" charset="-122"/>
              </a:rPr>
              <a:t>y</a:t>
            </a:r>
            <a:r>
              <a:rPr altLang="en-US" b="1" sz="2000" lang="zh-CN">
                <a:latin typeface="Times New Roman" pitchFamily="18" charset="0"/>
                <a:ea typeface="华文楷体" pitchFamily="2" charset="-122"/>
              </a:rPr>
              <a:t>轴的刻度。</a:t>
            </a:r>
          </a:p>
        </p:txBody>
      </p:sp>
      <p:sp>
        <p:nvSpPr>
          <p:cNvPr id="1049180"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181"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182"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80</a:t>
            </a:fld>
            <a:r>
              <a:rPr altLang="zh-CN" sz="1400" lang="en-US">
                <a:solidFill>
                  <a:schemeClr val="accent2"/>
                </a:solidFill>
              </a:rPr>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1">
  <p:cSld>
    <p:spTree>
      <p:nvGrpSpPr>
        <p:cNvPr id="323" name=""/>
        <p:cNvGrpSpPr/>
        <p:nvPr/>
      </p:nvGrpSpPr>
      <p:grpSpPr>
        <a:xfrm rot="0">
          <a:off x="0" y="0"/>
          <a:ext cx="0" cy="0"/>
          <a:chOff x="0" y="0"/>
          <a:chExt cx="0" cy="0"/>
        </a:xfrm>
      </p:grpSpPr>
      <p:sp>
        <p:nvSpPr>
          <p:cNvPr id="1049183" name="标题 292865"/>
          <p:cNvSpPr/>
          <p:nvPr>
            <p:ph type="title" sz="full" idx="0"/>
          </p:nvPr>
        </p:nvSpPr>
        <p:spPr>
          <a:xfrm rot="0">
            <a:off x="1150937" y="36830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sz="3200" lang="zh-CN">
                <a:latin typeface="Times New Roman" pitchFamily="18" charset="0"/>
              </a:rPr>
              <a:t>例</a:t>
            </a:r>
            <a:r>
              <a:rPr altLang="zh-CN" b="1" sz="3200" lang="en-US">
                <a:latin typeface="Times New Roman" pitchFamily="18" charset="0"/>
              </a:rPr>
              <a:t>3.11</a:t>
            </a:r>
            <a:r>
              <a:rPr altLang="en-US" b="1" sz="3200" lang="zh-CN">
                <a:latin typeface="Times New Roman" pitchFamily="18" charset="0"/>
                <a:ea typeface="华文楷体" pitchFamily="2" charset="-122"/>
              </a:rPr>
              <a:t>绘制</a:t>
            </a:r>
            <a:r>
              <a:rPr altLang="zh-CN" b="1" sz="3200" lang="en-US">
                <a:latin typeface="Times New Roman" pitchFamily="18" charset="0"/>
                <a:ea typeface="华文楷体" pitchFamily="2" charset="-122"/>
              </a:rPr>
              <a:t>y=1-exp(-0.3</a:t>
            </a:r>
            <a:r>
              <a:rPr altLang="zh-CN" b="1" sz="3200" lang="en-US">
                <a:latin typeface="Times New Roman" pitchFamily="18" charset="0"/>
                <a:ea typeface="华文楷体" pitchFamily="2" charset="-122"/>
              </a:rPr>
              <a:t>*t).</a:t>
            </a:r>
            <a:r>
              <a:rPr altLang="zh-CN" b="1" sz="3200" lang="en-US">
                <a:latin typeface="Times New Roman" pitchFamily="18" charset="0"/>
                <a:ea typeface="华文楷体" pitchFamily="2" charset="-122"/>
              </a:rPr>
              <a:t>*cos(0.7</a:t>
            </a:r>
            <a:r>
              <a:rPr altLang="zh-CN" b="1" sz="3200" lang="en-US">
                <a:latin typeface="Times New Roman" pitchFamily="18" charset="0"/>
                <a:ea typeface="华文楷体" pitchFamily="2" charset="-122"/>
              </a:rPr>
              <a:t>*t)</a:t>
            </a:r>
            <a:r>
              <a:rPr altLang="zh-CN" sz="3200" lang="en-US">
                <a:latin typeface="Times New Roman" pitchFamily="18" charset="0"/>
                <a:ea typeface="华文楷体" pitchFamily="2" charset="-122"/>
              </a:rPr>
              <a:t> </a:t>
            </a:r>
          </a:p>
        </p:txBody>
      </p:sp>
      <p:sp>
        <p:nvSpPr>
          <p:cNvPr id="1049184" name="文本占位符 292866"/>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lnSpc>
                <a:spcPct val="90000"/>
              </a:lnSpc>
              <a:spcBef>
                <a:spcPct val="45000"/>
              </a:spcBef>
              <a:buNone/>
            </a:pPr>
            <a:r>
              <a:rPr altLang="zh-CN" b="1" sz="2000" lang="en-US">
                <a:solidFill>
                  <a:schemeClr val="dk2"/>
                </a:solidFill>
                <a:latin typeface="Times New Roman" pitchFamily="18" charset="0"/>
              </a:rPr>
              <a:t>t=6</a:t>
            </a:r>
            <a:r>
              <a:rPr altLang="zh-CN" b="1" sz="2000" lang="en-US">
                <a:solidFill>
                  <a:schemeClr val="dk2"/>
                </a:solidFill>
                <a:latin typeface="Times New Roman" pitchFamily="18" charset="0"/>
              </a:rPr>
              <a:t>*pi</a:t>
            </a:r>
            <a:r>
              <a:rPr altLang="zh-CN" b="1" sz="2000" lang="en-US">
                <a:solidFill>
                  <a:schemeClr val="dk2"/>
                </a:solidFill>
                <a:latin typeface="Times New Roman" pitchFamily="18" charset="0"/>
              </a:rPr>
              <a:t>*(0:100)/100;</a:t>
            </a:r>
          </a:p>
          <a:p>
            <a:pPr eaLnBrk="1" hangingPunct="1" latinLnBrk="1" lvl="1">
              <a:lnSpc>
                <a:spcPct val="90000"/>
              </a:lnSpc>
              <a:buNone/>
            </a:pPr>
            <a:r>
              <a:rPr altLang="zh-CN" b="1" sz="2000" lang="en-US">
                <a:solidFill>
                  <a:schemeClr val="dk2"/>
                </a:solidFill>
                <a:latin typeface="Times New Roman" pitchFamily="18" charset="0"/>
              </a:rPr>
              <a:t>y=1-exp(-0.3</a:t>
            </a:r>
            <a:r>
              <a:rPr altLang="zh-CN" b="1" sz="2000" lang="en-US">
                <a:solidFill>
                  <a:schemeClr val="dk2"/>
                </a:solidFill>
                <a:latin typeface="Times New Roman" pitchFamily="18" charset="0"/>
              </a:rPr>
              <a:t>*t).</a:t>
            </a:r>
            <a:r>
              <a:rPr altLang="zh-CN" b="1" sz="2000" lang="en-US">
                <a:solidFill>
                  <a:schemeClr val="dk2"/>
                </a:solidFill>
                <a:latin typeface="Times New Roman" pitchFamily="18" charset="0"/>
              </a:rPr>
              <a:t>*cos(0.7</a:t>
            </a:r>
            <a:r>
              <a:rPr altLang="zh-CN" b="1" sz="2000" lang="en-US">
                <a:solidFill>
                  <a:schemeClr val="dk2"/>
                </a:solidFill>
                <a:latin typeface="Times New Roman" pitchFamily="18" charset="0"/>
              </a:rPr>
              <a:t>*t);</a:t>
            </a:r>
          </a:p>
          <a:p>
            <a:pPr eaLnBrk="1" hangingPunct="1" latinLnBrk="1" lvl="1">
              <a:lnSpc>
                <a:spcPct val="90000"/>
              </a:lnSpc>
              <a:buNone/>
            </a:pPr>
            <a:r>
              <a:rPr altLang="zh-CN" b="1" sz="2000" lang="en-US">
                <a:solidFill>
                  <a:schemeClr val="dk2"/>
                </a:solidFill>
                <a:latin typeface="Times New Roman" pitchFamily="18" charset="0"/>
              </a:rPr>
              <a:t>tt=t(find(abs(y-1)&gt;0.05)); </a:t>
            </a:r>
          </a:p>
          <a:p>
            <a:pPr eaLnBrk="1" hangingPunct="1" latinLnBrk="1" lvl="1">
              <a:lnSpc>
                <a:spcPct val="90000"/>
              </a:lnSpc>
              <a:buNone/>
            </a:pPr>
            <a:r>
              <a:rPr altLang="zh-CN" b="1" sz="2000" lang="en-US">
                <a:solidFill>
                  <a:schemeClr val="dk2"/>
                </a:solidFill>
                <a:latin typeface="Times New Roman" pitchFamily="18" charset="0"/>
              </a:rPr>
              <a:t>ts=max(tt);                          </a:t>
            </a:r>
          </a:p>
          <a:p>
            <a:pPr eaLnBrk="1" hangingPunct="1" latinLnBrk="1" lvl="1">
              <a:lnSpc>
                <a:spcPct val="90000"/>
              </a:lnSpc>
              <a:buNone/>
            </a:pPr>
            <a:r>
              <a:rPr altLang="zh-CN" b="1" sz="2000" lang="en-US">
                <a:solidFill>
                  <a:srgbClr val="FF0000"/>
                </a:solidFill>
                <a:latin typeface="Times New Roman" pitchFamily="18" charset="0"/>
              </a:rPr>
              <a:t>plot(t,y,'r-');</a:t>
            </a:r>
          </a:p>
          <a:p>
            <a:pPr eaLnBrk="1" hangingPunct="1" latinLnBrk="1" lvl="1">
              <a:lnSpc>
                <a:spcPct val="90000"/>
              </a:lnSpc>
              <a:buNone/>
            </a:pPr>
            <a:r>
              <a:rPr altLang="zh-CN" b="1" sz="2000" lang="en-US">
                <a:solidFill>
                  <a:srgbClr val="FF0000"/>
                </a:solidFill>
                <a:latin typeface="Times New Roman" pitchFamily="18" charset="0"/>
              </a:rPr>
              <a:t>grid on;            </a:t>
            </a:r>
          </a:p>
          <a:p>
            <a:pPr eaLnBrk="1" hangingPunct="1" latinLnBrk="1" lvl="1">
              <a:lnSpc>
                <a:spcPct val="90000"/>
              </a:lnSpc>
              <a:buNone/>
            </a:pPr>
            <a:r>
              <a:rPr altLang="zh-CN" b="1" sz="2000" lang="en-US">
                <a:solidFill>
                  <a:srgbClr val="FF0000"/>
                </a:solidFill>
                <a:latin typeface="Times New Roman" pitchFamily="18" charset="0"/>
              </a:rPr>
              <a:t>axis([0,6</a:t>
            </a:r>
            <a:r>
              <a:rPr altLang="zh-CN" b="1" sz="2000" lang="en-US">
                <a:solidFill>
                  <a:srgbClr val="FF0000"/>
                </a:solidFill>
                <a:latin typeface="Times New Roman" pitchFamily="18" charset="0"/>
              </a:rPr>
              <a:t>*pi,0.6,max(y)]);                                              </a:t>
            </a:r>
          </a:p>
          <a:p>
            <a:pPr eaLnBrk="1" hangingPunct="1" latinLnBrk="1" lvl="1">
              <a:lnSpc>
                <a:spcPct val="90000"/>
              </a:lnSpc>
              <a:buNone/>
            </a:pPr>
            <a:r>
              <a:rPr altLang="zh-CN" b="1" sz="2000" lang="en-US">
                <a:solidFill>
                  <a:srgbClr val="0000FF"/>
                </a:solidFill>
                <a:latin typeface="Times New Roman" pitchFamily="18" charset="0"/>
              </a:rPr>
              <a:t>title('y=1-exp(-\alpha</a:t>
            </a:r>
            <a:r>
              <a:rPr altLang="zh-CN" b="1" sz="2000" lang="en-US">
                <a:solidFill>
                  <a:srgbClr val="0000FF"/>
                </a:solidFill>
                <a:latin typeface="Times New Roman" pitchFamily="18" charset="0"/>
              </a:rPr>
              <a:t>*t)</a:t>
            </a:r>
            <a:r>
              <a:rPr altLang="zh-CN" b="1" sz="2000" lang="en-US">
                <a:solidFill>
                  <a:srgbClr val="0000FF"/>
                </a:solidFill>
                <a:latin typeface="Times New Roman" pitchFamily="18" charset="0"/>
              </a:rPr>
              <a:t>*cos(\omega</a:t>
            </a:r>
            <a:r>
              <a:rPr altLang="zh-CN" b="1" sz="2000" lang="en-US">
                <a:solidFill>
                  <a:srgbClr val="0000FF"/>
                </a:solidFill>
                <a:latin typeface="Times New Roman" pitchFamily="18" charset="0"/>
              </a:rPr>
              <a:t>*t)');</a:t>
            </a:r>
            <a:r>
              <a:rPr altLang="zh-CN" b="1" sz="2000" lang="en-US">
                <a:solidFill>
                  <a:srgbClr val="FF0000"/>
                </a:solidFill>
                <a:latin typeface="Times New Roman" pitchFamily="18" charset="0"/>
              </a:rPr>
              <a:t>                      </a:t>
            </a:r>
          </a:p>
          <a:p>
            <a:pPr eaLnBrk="1" hangingPunct="1" latinLnBrk="1" lvl="1">
              <a:lnSpc>
                <a:spcPct val="90000"/>
              </a:lnSpc>
              <a:buNone/>
            </a:pPr>
            <a:r>
              <a:rPr altLang="zh-CN" b="1" sz="2000" lang="en-US">
                <a:solidFill>
                  <a:srgbClr val="FF0000"/>
                </a:solidFill>
                <a:latin typeface="Times New Roman" pitchFamily="18" charset="0"/>
              </a:rPr>
              <a:t>hold on;</a:t>
            </a:r>
          </a:p>
          <a:p>
            <a:pPr eaLnBrk="1" hangingPunct="1" latinLnBrk="1" lvl="1">
              <a:lnSpc>
                <a:spcPct val="90000"/>
              </a:lnSpc>
              <a:buNone/>
            </a:pPr>
            <a:r>
              <a:rPr altLang="zh-CN" b="1" sz="2000" lang="en-US">
                <a:solidFill>
                  <a:srgbClr val="FF0000"/>
                </a:solidFill>
                <a:latin typeface="Times New Roman" pitchFamily="18" charset="0"/>
              </a:rPr>
              <a:t>plot(ts,0.95,'bo');</a:t>
            </a:r>
          </a:p>
          <a:p>
            <a:pPr eaLnBrk="1" hangingPunct="1" latinLnBrk="1" lvl="1">
              <a:lnSpc>
                <a:spcPct val="90000"/>
              </a:lnSpc>
              <a:buNone/>
            </a:pPr>
            <a:r>
              <a:rPr altLang="zh-CN" b="1" sz="2000" lang="en-US">
                <a:solidFill>
                  <a:srgbClr val="FF0000"/>
                </a:solidFill>
                <a:latin typeface="Times New Roman" pitchFamily="18" charset="0"/>
              </a:rPr>
              <a:t>hold off;           </a:t>
            </a:r>
          </a:p>
          <a:p>
            <a:pPr eaLnBrk="1" hangingPunct="1" latinLnBrk="1" lvl="1">
              <a:lnSpc>
                <a:spcPct val="90000"/>
              </a:lnSpc>
              <a:buNone/>
            </a:pPr>
            <a:r>
              <a:rPr altLang="zh-CN" b="1" sz="2000" lang="en-US">
                <a:solidFill>
                  <a:srgbClr val="FF0000"/>
                </a:solidFill>
                <a:latin typeface="Times New Roman" pitchFamily="18" charset="0"/>
              </a:rPr>
              <a:t>set(gca,'xtick',[2</a:t>
            </a:r>
            <a:r>
              <a:rPr altLang="zh-CN" b="1" sz="2000" lang="en-US">
                <a:solidFill>
                  <a:srgbClr val="FF0000"/>
                </a:solidFill>
                <a:latin typeface="Times New Roman" pitchFamily="18" charset="0"/>
              </a:rPr>
              <a:t>*pi,4</a:t>
            </a:r>
            <a:r>
              <a:rPr altLang="zh-CN" b="1" sz="2000" lang="en-US">
                <a:solidFill>
                  <a:srgbClr val="FF0000"/>
                </a:solidFill>
                <a:latin typeface="Times New Roman" pitchFamily="18" charset="0"/>
              </a:rPr>
              <a:t>*pi,6</a:t>
            </a:r>
            <a:r>
              <a:rPr altLang="zh-CN" b="1" sz="2000" lang="en-US">
                <a:solidFill>
                  <a:srgbClr val="FF0000"/>
                </a:solidFill>
                <a:latin typeface="Times New Roman" pitchFamily="18" charset="0"/>
              </a:rPr>
              <a:t>*pi],'ytick',[0.95,1,1.05,max(y)]); </a:t>
            </a:r>
          </a:p>
          <a:p>
            <a:pPr eaLnBrk="1" hangingPunct="1" latinLnBrk="1" lvl="1">
              <a:lnSpc>
                <a:spcPct val="90000"/>
              </a:lnSpc>
              <a:buNone/>
            </a:pPr>
            <a:r>
              <a:rPr altLang="zh-CN" b="1" sz="2000" lang="en-US">
                <a:solidFill>
                  <a:srgbClr val="FF0000"/>
                </a:solidFill>
                <a:latin typeface="Times New Roman" pitchFamily="18" charset="0"/>
              </a:rPr>
              <a:t>grid on;</a:t>
            </a:r>
          </a:p>
        </p:txBody>
      </p:sp>
      <p:sp>
        <p:nvSpPr>
          <p:cNvPr id="1049185"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186"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187"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81</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9184">
                                            <p:txEl>
                                              <p:charRg st="0" end="20"/>
                                            </p:txEl>
                                          </p:spTgt>
                                        </p:tgtEl>
                                        <p:attrNameLst>
                                          <p:attrName>style.visibility</p:attrName>
                                        </p:attrNameLst>
                                      </p:cBhvr>
                                      <p:to>
                                        <p:strVal val="visible"/>
                                      </p:to>
                                    </p:set>
                                    <p:animEffect transition="in" filter="blinds(horizontal)">
                                      <p:cBhvr>
                                        <p:cTn dur="500" id="7"/>
                                        <p:tgtEl>
                                          <p:spTgt spid="1049184">
                                            <p:txEl>
                                              <p:charRg st="0" end="20"/>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9184">
                                            <p:txEl>
                                              <p:charRg st="20" end="49"/>
                                            </p:txEl>
                                          </p:spTgt>
                                        </p:tgtEl>
                                        <p:attrNameLst>
                                          <p:attrName>style.visibility</p:attrName>
                                        </p:attrNameLst>
                                      </p:cBhvr>
                                      <p:to>
                                        <p:strVal val="visible"/>
                                      </p:to>
                                    </p:set>
                                    <p:animEffect transition="in" filter="blinds(horizontal)">
                                      <p:cBhvr>
                                        <p:cTn dur="500" id="10"/>
                                        <p:tgtEl>
                                          <p:spTgt spid="1049184">
                                            <p:txEl>
                                              <p:charRg st="20" end="49"/>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9184">
                                            <p:txEl>
                                              <p:charRg st="49" end="77"/>
                                            </p:txEl>
                                          </p:spTgt>
                                        </p:tgtEl>
                                        <p:attrNameLst>
                                          <p:attrName>style.visibility</p:attrName>
                                        </p:attrNameLst>
                                      </p:cBhvr>
                                      <p:to>
                                        <p:strVal val="visible"/>
                                      </p:to>
                                    </p:set>
                                    <p:animEffect transition="in" filter="blinds(horizontal)">
                                      <p:cBhvr>
                                        <p:cTn dur="500" id="13"/>
                                        <p:tgtEl>
                                          <p:spTgt spid="1049184">
                                            <p:txEl>
                                              <p:charRg st="49" end="77"/>
                                            </p:txEl>
                                          </p:spTgt>
                                        </p:tgtEl>
                                      </p:cBhvr>
                                    </p:animEffect>
                                  </p:childTnLst>
                                </p:cTn>
                              </p:par>
                              <p:par>
                                <p:cTn fill="hold" id="14" nodeType="withEffect" presetClass="entr" presetID="3" presetSubtype="10">
                                  <p:stCondLst>
                                    <p:cond delay="0"/>
                                  </p:stCondLst>
                                  <p:childTnLst>
                                    <p:set>
                                      <p:cBhvr>
                                        <p:cTn dur="1" fill="hold" id="15">
                                          <p:stCondLst>
                                            <p:cond delay="0"/>
                                          </p:stCondLst>
                                        </p:cTn>
                                        <p:tgtEl>
                                          <p:spTgt spid="1049184">
                                            <p:txEl>
                                              <p:charRg st="77" end="115"/>
                                            </p:txEl>
                                          </p:spTgt>
                                        </p:tgtEl>
                                        <p:attrNameLst>
                                          <p:attrName>style.visibility</p:attrName>
                                        </p:attrNameLst>
                                      </p:cBhvr>
                                      <p:to>
                                        <p:strVal val="visible"/>
                                      </p:to>
                                    </p:set>
                                    <p:animEffect transition="in" filter="blinds(horizontal)">
                                      <p:cBhvr>
                                        <p:cTn dur="500" id="16"/>
                                        <p:tgtEl>
                                          <p:spTgt spid="1049184">
                                            <p:txEl>
                                              <p:charRg st="77" end="115"/>
                                            </p:txEl>
                                          </p:spTgt>
                                        </p:tgtEl>
                                      </p:cBhvr>
                                    </p:animEffect>
                                  </p:childTnLst>
                                </p:cTn>
                              </p:par>
                              <p:par>
                                <p:cTn fill="hold" id="17" nodeType="withEffect" presetClass="entr" presetID="3" presetSubtype="10">
                                  <p:stCondLst>
                                    <p:cond delay="0"/>
                                  </p:stCondLst>
                                  <p:childTnLst>
                                    <p:set>
                                      <p:cBhvr>
                                        <p:cTn dur="1" fill="hold" id="18">
                                          <p:stCondLst>
                                            <p:cond delay="0"/>
                                          </p:stCondLst>
                                        </p:cTn>
                                        <p:tgtEl>
                                          <p:spTgt spid="1049184">
                                            <p:txEl>
                                              <p:charRg st="115" end="131"/>
                                            </p:txEl>
                                          </p:spTgt>
                                        </p:tgtEl>
                                        <p:attrNameLst>
                                          <p:attrName>style.visibility</p:attrName>
                                        </p:attrNameLst>
                                      </p:cBhvr>
                                      <p:to>
                                        <p:strVal val="visible"/>
                                      </p:to>
                                    </p:set>
                                    <p:animEffect transition="in" filter="blinds(horizontal)">
                                      <p:cBhvr>
                                        <p:cTn dur="500" id="19"/>
                                        <p:tgtEl>
                                          <p:spTgt spid="1049184">
                                            <p:txEl>
                                              <p:charRg st="115" end="131"/>
                                            </p:txEl>
                                          </p:spTgt>
                                        </p:tgtEl>
                                      </p:cBhvr>
                                    </p:animEffect>
                                  </p:childTnLst>
                                </p:cTn>
                              </p:par>
                              <p:par>
                                <p:cTn fill="hold" id="20" nodeType="withEffect" presetClass="entr" presetID="3" presetSubtype="10">
                                  <p:stCondLst>
                                    <p:cond delay="0"/>
                                  </p:stCondLst>
                                  <p:childTnLst>
                                    <p:set>
                                      <p:cBhvr>
                                        <p:cTn dur="1" fill="hold" id="21">
                                          <p:stCondLst>
                                            <p:cond delay="0"/>
                                          </p:stCondLst>
                                        </p:cTn>
                                        <p:tgtEl>
                                          <p:spTgt spid="1049184">
                                            <p:txEl>
                                              <p:charRg st="131" end="152"/>
                                            </p:txEl>
                                          </p:spTgt>
                                        </p:tgtEl>
                                        <p:attrNameLst>
                                          <p:attrName>style.visibility</p:attrName>
                                        </p:attrNameLst>
                                      </p:cBhvr>
                                      <p:to>
                                        <p:strVal val="visible"/>
                                      </p:to>
                                    </p:set>
                                    <p:animEffect transition="in" filter="blinds(horizontal)">
                                      <p:cBhvr>
                                        <p:cTn dur="500" id="22"/>
                                        <p:tgtEl>
                                          <p:spTgt spid="1049184">
                                            <p:txEl>
                                              <p:charRg st="131" end="152"/>
                                            </p:txEl>
                                          </p:spTgt>
                                        </p:tgtEl>
                                      </p:cBhvr>
                                    </p:animEffect>
                                  </p:childTnLst>
                                </p:cTn>
                              </p:par>
                              <p:par>
                                <p:cTn fill="hold" id="23" nodeType="withEffect" presetClass="entr" presetID="3" presetSubtype="10">
                                  <p:stCondLst>
                                    <p:cond delay="0"/>
                                  </p:stCondLst>
                                  <p:childTnLst>
                                    <p:set>
                                      <p:cBhvr>
                                        <p:cTn dur="1" fill="hold" id="24">
                                          <p:stCondLst>
                                            <p:cond delay="0"/>
                                          </p:stCondLst>
                                        </p:cTn>
                                        <p:tgtEl>
                                          <p:spTgt spid="1049184">
                                            <p:txEl>
                                              <p:charRg st="152" end="225"/>
                                            </p:txEl>
                                          </p:spTgt>
                                        </p:tgtEl>
                                        <p:attrNameLst>
                                          <p:attrName>style.visibility</p:attrName>
                                        </p:attrNameLst>
                                      </p:cBhvr>
                                      <p:to>
                                        <p:strVal val="visible"/>
                                      </p:to>
                                    </p:set>
                                    <p:animEffect transition="in" filter="blinds(horizontal)">
                                      <p:cBhvr>
                                        <p:cTn dur="500" id="25"/>
                                        <p:tgtEl>
                                          <p:spTgt spid="1049184">
                                            <p:txEl>
                                              <p:charRg st="152" end="225"/>
                                            </p:txEl>
                                          </p:spTgt>
                                        </p:tgtEl>
                                      </p:cBhvr>
                                    </p:animEffect>
                                  </p:childTnLst>
                                </p:cTn>
                              </p:par>
                              <p:par>
                                <p:cTn fill="hold" id="26" nodeType="withEffect" presetClass="entr" presetID="3" presetSubtype="10">
                                  <p:stCondLst>
                                    <p:cond delay="0"/>
                                  </p:stCondLst>
                                  <p:childTnLst>
                                    <p:set>
                                      <p:cBhvr>
                                        <p:cTn dur="1" fill="hold" id="27">
                                          <p:stCondLst>
                                            <p:cond delay="0"/>
                                          </p:stCondLst>
                                        </p:cTn>
                                        <p:tgtEl>
                                          <p:spTgt spid="1049184">
                                            <p:txEl>
                                              <p:charRg st="225" end="290"/>
                                            </p:txEl>
                                          </p:spTgt>
                                        </p:tgtEl>
                                        <p:attrNameLst>
                                          <p:attrName>style.visibility</p:attrName>
                                        </p:attrNameLst>
                                      </p:cBhvr>
                                      <p:to>
                                        <p:strVal val="visible"/>
                                      </p:to>
                                    </p:set>
                                    <p:animEffect transition="in" filter="blinds(horizontal)">
                                      <p:cBhvr>
                                        <p:cTn dur="500" id="28"/>
                                        <p:tgtEl>
                                          <p:spTgt spid="1049184">
                                            <p:txEl>
                                              <p:charRg st="225" end="290"/>
                                            </p:txEl>
                                          </p:spTgt>
                                        </p:tgtEl>
                                      </p:cBhvr>
                                    </p:animEffect>
                                  </p:childTnLst>
                                </p:cTn>
                              </p:par>
                              <p:par>
                                <p:cTn fill="hold" id="29" nodeType="withEffect" presetClass="entr" presetID="3" presetSubtype="10">
                                  <p:stCondLst>
                                    <p:cond delay="0"/>
                                  </p:stCondLst>
                                  <p:childTnLst>
                                    <p:set>
                                      <p:cBhvr>
                                        <p:cTn dur="1" fill="hold" id="30">
                                          <p:stCondLst>
                                            <p:cond delay="0"/>
                                          </p:stCondLst>
                                        </p:cTn>
                                        <p:tgtEl>
                                          <p:spTgt spid="1049184">
                                            <p:txEl>
                                              <p:charRg st="290" end="299"/>
                                            </p:txEl>
                                          </p:spTgt>
                                        </p:tgtEl>
                                        <p:attrNameLst>
                                          <p:attrName>style.visibility</p:attrName>
                                        </p:attrNameLst>
                                      </p:cBhvr>
                                      <p:to>
                                        <p:strVal val="visible"/>
                                      </p:to>
                                    </p:set>
                                    <p:animEffect transition="in" filter="blinds(horizontal)">
                                      <p:cBhvr>
                                        <p:cTn dur="500" id="31"/>
                                        <p:tgtEl>
                                          <p:spTgt spid="1049184">
                                            <p:txEl>
                                              <p:charRg st="290" end="299"/>
                                            </p:txEl>
                                          </p:spTgt>
                                        </p:tgtEl>
                                      </p:cBhvr>
                                    </p:animEffect>
                                  </p:childTnLst>
                                </p:cTn>
                              </p:par>
                              <p:par>
                                <p:cTn fill="hold" id="32" nodeType="withEffect" presetClass="entr" presetID="3" presetSubtype="10">
                                  <p:stCondLst>
                                    <p:cond delay="0"/>
                                  </p:stCondLst>
                                  <p:childTnLst>
                                    <p:set>
                                      <p:cBhvr>
                                        <p:cTn dur="1" fill="hold" id="33">
                                          <p:stCondLst>
                                            <p:cond delay="0"/>
                                          </p:stCondLst>
                                        </p:cTn>
                                        <p:tgtEl>
                                          <p:spTgt spid="1049184">
                                            <p:txEl>
                                              <p:charRg st="299" end="319"/>
                                            </p:txEl>
                                          </p:spTgt>
                                        </p:tgtEl>
                                        <p:attrNameLst>
                                          <p:attrName>style.visibility</p:attrName>
                                        </p:attrNameLst>
                                      </p:cBhvr>
                                      <p:to>
                                        <p:strVal val="visible"/>
                                      </p:to>
                                    </p:set>
                                    <p:animEffect transition="in" filter="blinds(horizontal)">
                                      <p:cBhvr>
                                        <p:cTn dur="500" id="34"/>
                                        <p:tgtEl>
                                          <p:spTgt spid="1049184">
                                            <p:txEl>
                                              <p:charRg st="299" end="319"/>
                                            </p:txEl>
                                          </p:spTgt>
                                        </p:tgtEl>
                                      </p:cBhvr>
                                    </p:animEffect>
                                  </p:childTnLst>
                                </p:cTn>
                              </p:par>
                              <p:par>
                                <p:cTn fill="hold" id="35" nodeType="withEffect" presetClass="entr" presetID="3" presetSubtype="10">
                                  <p:stCondLst>
                                    <p:cond delay="0"/>
                                  </p:stCondLst>
                                  <p:childTnLst>
                                    <p:set>
                                      <p:cBhvr>
                                        <p:cTn dur="1" fill="hold" id="36">
                                          <p:stCondLst>
                                            <p:cond delay="0"/>
                                          </p:stCondLst>
                                        </p:cTn>
                                        <p:tgtEl>
                                          <p:spTgt spid="1049184">
                                            <p:txEl>
                                              <p:charRg st="319" end="340"/>
                                            </p:txEl>
                                          </p:spTgt>
                                        </p:tgtEl>
                                        <p:attrNameLst>
                                          <p:attrName>style.visibility</p:attrName>
                                        </p:attrNameLst>
                                      </p:cBhvr>
                                      <p:to>
                                        <p:strVal val="visible"/>
                                      </p:to>
                                    </p:set>
                                    <p:animEffect transition="in" filter="blinds(horizontal)">
                                      <p:cBhvr>
                                        <p:cTn dur="500" id="37"/>
                                        <p:tgtEl>
                                          <p:spTgt spid="1049184">
                                            <p:txEl>
                                              <p:charRg st="319" end="340"/>
                                            </p:txEl>
                                          </p:spTgt>
                                        </p:tgtEl>
                                      </p:cBhvr>
                                    </p:animEffect>
                                  </p:childTnLst>
                                </p:cTn>
                              </p:par>
                              <p:par>
                                <p:cTn fill="hold" id="38" nodeType="withEffect" presetClass="entr" presetID="3" presetSubtype="10">
                                  <p:stCondLst>
                                    <p:cond delay="0"/>
                                  </p:stCondLst>
                                  <p:childTnLst>
                                    <p:set>
                                      <p:cBhvr>
                                        <p:cTn dur="1" fill="hold" id="39">
                                          <p:stCondLst>
                                            <p:cond delay="0"/>
                                          </p:stCondLst>
                                        </p:cTn>
                                        <p:tgtEl>
                                          <p:spTgt spid="1049184">
                                            <p:txEl>
                                              <p:charRg st="340" end="405"/>
                                            </p:txEl>
                                          </p:spTgt>
                                        </p:tgtEl>
                                        <p:attrNameLst>
                                          <p:attrName>style.visibility</p:attrName>
                                        </p:attrNameLst>
                                      </p:cBhvr>
                                      <p:to>
                                        <p:strVal val="visible"/>
                                      </p:to>
                                    </p:set>
                                    <p:animEffect transition="in" filter="blinds(horizontal)">
                                      <p:cBhvr>
                                        <p:cTn dur="500" id="40"/>
                                        <p:tgtEl>
                                          <p:spTgt spid="1049184">
                                            <p:txEl>
                                              <p:charRg st="340" end="405"/>
                                            </p:txEl>
                                          </p:spTgt>
                                        </p:tgtEl>
                                      </p:cBhvr>
                                    </p:animEffect>
                                  </p:childTnLst>
                                </p:cTn>
                              </p:par>
                              <p:par>
                                <p:cTn fill="hold" id="41" nodeType="withEffect" presetClass="entr" presetID="3" presetSubtype="10">
                                  <p:stCondLst>
                                    <p:cond delay="0"/>
                                  </p:stCondLst>
                                  <p:childTnLst>
                                    <p:set>
                                      <p:cBhvr>
                                        <p:cTn dur="1" fill="hold" id="42">
                                          <p:stCondLst>
                                            <p:cond delay="0"/>
                                          </p:stCondLst>
                                        </p:cTn>
                                        <p:tgtEl>
                                          <p:spTgt spid="1049184">
                                            <p:txEl>
                                              <p:charRg st="405" end="414"/>
                                            </p:txEl>
                                          </p:spTgt>
                                        </p:tgtEl>
                                        <p:attrNameLst>
                                          <p:attrName>style.visibility</p:attrName>
                                        </p:attrNameLst>
                                      </p:cBhvr>
                                      <p:to>
                                        <p:strVal val="visible"/>
                                      </p:to>
                                    </p:set>
                                    <p:animEffect transition="in" filter="blinds(horizontal)">
                                      <p:cBhvr>
                                        <p:cTn dur="500" id="43"/>
                                        <p:tgtEl>
                                          <p:spTgt spid="1049184">
                                            <p:txEl>
                                              <p:charRg st="405" end="4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Sp="1">
  <p:cSld>
    <p:spTree>
      <p:nvGrpSpPr>
        <p:cNvPr id="324" name=""/>
        <p:cNvGrpSpPr/>
        <p:nvPr/>
      </p:nvGrpSpPr>
      <p:grpSpPr>
        <a:xfrm rot="0">
          <a:off x="0" y="0"/>
          <a:ext cx="0" cy="0"/>
          <a:chOff x="0" y="0"/>
          <a:chExt cx="0" cy="0"/>
        </a:xfrm>
      </p:grpSpPr>
      <p:pic>
        <p:nvPicPr>
          <p:cNvPr id="2097191" name="文本占位符 293889"/>
          <p:cNvPicPr>
            <a:picLocks/>
          </p:cNvPicPr>
          <p:nvPr>
            <p:ph type="body" sz="full" idx="1"/>
          </p:nvPr>
        </p:nvPicPr>
        <p:blipFill>
          <a:blip xmlns:r="http://schemas.openxmlformats.org/officeDocument/2006/relationships" r:embed="rId1"/>
          <a:srcRect l="3627" t="17189" r="4495" b="3134"/>
          <a:stretch>
            <a:fillRect/>
          </a:stretch>
        </p:blipFill>
        <p:spPr>
          <a:xfrm rot="0">
            <a:off x="1465262" y="1416050"/>
            <a:ext cx="7140575" cy="4641850"/>
          </a:xfrm>
          <a:prstGeom prst="rect"/>
          <a:noFill/>
          <a:ln>
            <a:noFill/>
          </a:ln>
        </p:spPr>
      </p:pic>
      <p:sp>
        <p:nvSpPr>
          <p:cNvPr id="104918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18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19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82</a:t>
            </a:fld>
            <a:r>
              <a:rPr altLang="zh-CN" sz="1400" lang="en-US">
                <a:solidFill>
                  <a:schemeClr val="accent2"/>
                </a:solidFill>
              </a:rPr>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1">
  <p:cSld>
    <p:spTree>
      <p:nvGrpSpPr>
        <p:cNvPr id="325" name=""/>
        <p:cNvGrpSpPr/>
        <p:nvPr/>
      </p:nvGrpSpPr>
      <p:grpSpPr>
        <a:xfrm rot="0">
          <a:off x="0" y="0"/>
          <a:ext cx="0" cy="0"/>
          <a:chOff x="0" y="0"/>
          <a:chExt cx="0" cy="0"/>
        </a:xfrm>
      </p:grpSpPr>
      <p:sp>
        <p:nvSpPr>
          <p:cNvPr id="1049191" name="标题 294913"/>
          <p:cNvSpPr/>
          <p:nvPr>
            <p:ph type="ctrTitle" sz="full" idx="4294967295"/>
          </p:nvPr>
        </p:nvSpPr>
        <p:spPr>
          <a:xfrm rot="0">
            <a:off x="990600" y="1676400"/>
            <a:ext cx="7772400" cy="1462087"/>
          </a:xfrm>
          <a:prstGeom prst="rect"/>
          <a:noFill/>
          <a:ln>
            <a:noFill/>
          </a:ln>
        </p:spPr>
        <p:txBody>
          <a:bodyPr anchor="b" bIns="45720" lIns="91440" rIns="91440" tIns="45720" vert="horz"/>
          <a:lstStyle>
            <a:lvl1pPr algn="l">
              <a:defRPr sz="4400"/>
            </a:lvl1pPr>
          </a:lstStyle>
          <a:p>
            <a:pPr algn="r" eaLnBrk="1" hangingPunct="1" indent="-685800" latinLnBrk="1" lvl="0" marL="685800"/>
            <a:r>
              <a:rPr altLang="en-US" b="1" sz="6000" lang="zh-CN">
                <a:ea typeface="华文楷体" pitchFamily="2" charset="-122"/>
              </a:rPr>
              <a:t>数据和函数的可视化</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1">
  <p:cSld>
    <p:spTree>
      <p:nvGrpSpPr>
        <p:cNvPr id="326" name=""/>
        <p:cNvGrpSpPr/>
        <p:nvPr/>
      </p:nvGrpSpPr>
      <p:grpSpPr>
        <a:xfrm rot="0">
          <a:off x="0" y="0"/>
          <a:ext cx="0" cy="0"/>
          <a:chOff x="0" y="0"/>
          <a:chExt cx="0" cy="0"/>
        </a:xfrm>
      </p:grpSpPr>
      <p:sp>
        <p:nvSpPr>
          <p:cNvPr id="1049192" name="标题 295937"/>
          <p:cNvSpPr/>
          <p:nvPr>
            <p:ph type="title" sz="full" idx="0"/>
          </p:nvPr>
        </p:nvSpPr>
        <p:spPr>
          <a:xfrm rot="0">
            <a:off x="1042987" y="26035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buClr>
                <a:schemeClr val="dk2"/>
              </a:buClr>
              <a:buFont typeface="Wingdings" pitchFamily="2" charset="2"/>
              <a:buChar char="]"/>
            </a:pPr>
            <a:r>
              <a:rPr altLang="en-US" b="1" sz="3600" lang="zh-CN">
                <a:ea typeface="华文楷体" pitchFamily="2" charset="-122"/>
              </a:rPr>
              <a:t>图形标识</a:t>
            </a:r>
            <a:r>
              <a:rPr altLang="en-US" lang="zh-CN"/>
              <a:t> </a:t>
            </a:r>
          </a:p>
        </p:txBody>
      </p:sp>
      <p:sp>
        <p:nvSpPr>
          <p:cNvPr id="1049193" name="文本占位符 295938"/>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b="1" sz="2800" lang="zh-CN">
                <a:latin typeface="Times New Roman" pitchFamily="18" charset="0"/>
                <a:ea typeface="华文楷体" pitchFamily="2" charset="-122"/>
              </a:rPr>
              <a:t>图形标识包括：</a:t>
            </a:r>
          </a:p>
          <a:p>
            <a:pPr eaLnBrk="1" hangingPunct="1" latinLnBrk="1" lvl="1"/>
            <a:r>
              <a:rPr altLang="zh-CN" b="1" sz="2400" lang="en-US">
                <a:latin typeface="Times New Roman" pitchFamily="18" charset="0"/>
                <a:ea typeface="华文楷体" pitchFamily="2" charset="-122"/>
              </a:rPr>
              <a:t>图名（title</a:t>
            </a:r>
            <a:r>
              <a:rPr altLang="en-US" b="1" sz="2400" lang="zh-CN">
                <a:latin typeface="Times New Roman" pitchFamily="18" charset="0"/>
                <a:ea typeface="华文楷体" pitchFamily="2" charset="-122"/>
              </a:rPr>
              <a:t>）</a:t>
            </a:r>
          </a:p>
          <a:p>
            <a:pPr eaLnBrk="1" hangingPunct="1" latinLnBrk="1" lvl="1"/>
            <a:r>
              <a:rPr altLang="en-US" b="1" sz="2400" lang="zh-CN">
                <a:latin typeface="Times New Roman" pitchFamily="18" charset="0"/>
                <a:ea typeface="华文楷体" pitchFamily="2" charset="-122"/>
              </a:rPr>
              <a:t>坐标轴名（</a:t>
            </a:r>
            <a:r>
              <a:rPr altLang="zh-CN" b="1" sz="2400" lang="en-US">
                <a:latin typeface="Times New Roman" pitchFamily="18" charset="0"/>
                <a:ea typeface="华文楷体" pitchFamily="2" charset="-122"/>
              </a:rPr>
              <a:t>xlabel</a:t>
            </a:r>
            <a:r>
              <a:rPr altLang="en-US" b="1" sz="2400" lang="zh-CN">
                <a:latin typeface="Times New Roman" pitchFamily="18" charset="0"/>
                <a:ea typeface="华文楷体" pitchFamily="2" charset="-122"/>
              </a:rPr>
              <a:t>、</a:t>
            </a:r>
            <a:r>
              <a:rPr altLang="zh-CN" b="1" sz="2400" lang="en-US">
                <a:latin typeface="Times New Roman" pitchFamily="18" charset="0"/>
                <a:ea typeface="华文楷体" pitchFamily="2" charset="-122"/>
              </a:rPr>
              <a:t>ylabel</a:t>
            </a:r>
            <a:r>
              <a:rPr altLang="en-US" b="1" sz="2400" lang="zh-CN">
                <a:latin typeface="Times New Roman" pitchFamily="18" charset="0"/>
                <a:ea typeface="华文楷体" pitchFamily="2" charset="-122"/>
              </a:rPr>
              <a:t>）</a:t>
            </a:r>
          </a:p>
          <a:p>
            <a:pPr eaLnBrk="1" hangingPunct="1" latinLnBrk="1" lvl="1"/>
            <a:r>
              <a:rPr altLang="en-US" b="1" sz="2400" lang="zh-CN">
                <a:latin typeface="Times New Roman" pitchFamily="18" charset="0"/>
                <a:ea typeface="华文楷体" pitchFamily="2" charset="-122"/>
              </a:rPr>
              <a:t>图形文本注释（</a:t>
            </a:r>
            <a:r>
              <a:rPr altLang="zh-CN" b="1" sz="2400" lang="en-US">
                <a:latin typeface="Times New Roman" pitchFamily="18" charset="0"/>
                <a:ea typeface="华文楷体" pitchFamily="2" charset="-122"/>
              </a:rPr>
              <a:t>text</a:t>
            </a:r>
            <a:r>
              <a:rPr altLang="en-US" b="1" sz="2400" lang="zh-CN">
                <a:latin typeface="Times New Roman" pitchFamily="18" charset="0"/>
                <a:ea typeface="华文楷体" pitchFamily="2" charset="-122"/>
              </a:rPr>
              <a:t>）</a:t>
            </a:r>
          </a:p>
          <a:p>
            <a:pPr eaLnBrk="1" hangingPunct="1" latinLnBrk="1" lvl="1"/>
            <a:r>
              <a:rPr altLang="en-US" b="1" sz="2400" lang="zh-CN">
                <a:latin typeface="Times New Roman" pitchFamily="18" charset="0"/>
                <a:ea typeface="华文楷体" pitchFamily="2" charset="-122"/>
              </a:rPr>
              <a:t>图例（</a:t>
            </a:r>
            <a:r>
              <a:rPr altLang="zh-CN" b="1" sz="2400" lang="en-US">
                <a:latin typeface="Times New Roman" pitchFamily="18" charset="0"/>
                <a:ea typeface="华文楷体" pitchFamily="2" charset="-122"/>
              </a:rPr>
              <a:t>legend</a:t>
            </a:r>
            <a:r>
              <a:rPr altLang="en-US" b="1" sz="2400" lang="zh-CN">
                <a:latin typeface="Times New Roman" pitchFamily="18" charset="0"/>
                <a:ea typeface="华文楷体" pitchFamily="2" charset="-122"/>
              </a:rPr>
              <a:t>）</a:t>
            </a:r>
          </a:p>
          <a:p>
            <a:pPr eaLnBrk="1" hangingPunct="1" latinLnBrk="1" lvl="0"/>
            <a:r>
              <a:rPr altLang="en-US" b="1" sz="2800" lang="zh-CN">
                <a:latin typeface="Times New Roman" pitchFamily="18" charset="0"/>
                <a:ea typeface="华文楷体" pitchFamily="2" charset="-122"/>
              </a:rPr>
              <a:t>简捷使用格式 </a:t>
            </a:r>
          </a:p>
          <a:p>
            <a:pPr eaLnBrk="1" hangingPunct="1" latinLnBrk="1" lvl="1"/>
            <a:r>
              <a:rPr altLang="zh-CN" b="1" sz="2400" lang="en-US">
                <a:latin typeface="Times New Roman" pitchFamily="18" charset="0"/>
                <a:ea typeface="华文楷体" pitchFamily="2" charset="-122"/>
              </a:rPr>
              <a:t>title(s)		</a:t>
            </a:r>
            <a:r>
              <a:rPr altLang="en-US" b="1" sz="2400" lang="zh-CN">
                <a:solidFill>
                  <a:srgbClr val="006600"/>
                </a:solidFill>
                <a:latin typeface="Times New Roman" pitchFamily="18" charset="0"/>
                <a:ea typeface="华文楷体" pitchFamily="2" charset="-122"/>
              </a:rPr>
              <a:t>% s为字符串变量或常量</a:t>
            </a:r>
          </a:p>
          <a:p>
            <a:pPr eaLnBrk="1" hangingPunct="1" latinLnBrk="1" lvl="1"/>
            <a:r>
              <a:rPr altLang="zh-CN" b="1" sz="2400" lang="en-US">
                <a:latin typeface="Times New Roman" pitchFamily="18" charset="0"/>
                <a:ea typeface="华文楷体" pitchFamily="2" charset="-122"/>
              </a:rPr>
              <a:t>xlabel(s)</a:t>
            </a:r>
          </a:p>
          <a:p>
            <a:pPr eaLnBrk="1" hangingPunct="1" latinLnBrk="1" lvl="1"/>
            <a:r>
              <a:rPr altLang="zh-CN" b="1" sz="2400" lang="en-US">
                <a:latin typeface="Times New Roman" pitchFamily="18" charset="0"/>
                <a:ea typeface="华文楷体" pitchFamily="2" charset="-122"/>
              </a:rPr>
              <a:t>ylabel(s)</a:t>
            </a:r>
          </a:p>
          <a:p>
            <a:pPr eaLnBrk="1" hangingPunct="1" latinLnBrk="1" lvl="1"/>
            <a:r>
              <a:rPr altLang="zh-CN" b="1" sz="2400" lang="en-US">
                <a:latin typeface="Times New Roman" pitchFamily="18" charset="0"/>
                <a:ea typeface="华文楷体" pitchFamily="2" charset="-122"/>
              </a:rPr>
              <a:t>legend(s)</a:t>
            </a:r>
          </a:p>
          <a:p>
            <a:pPr eaLnBrk="1" hangingPunct="1" latinLnBrk="1" lvl="1"/>
            <a:r>
              <a:rPr altLang="zh-CN" b="1" sz="2400" lang="en-US">
                <a:latin typeface="Times New Roman" pitchFamily="18" charset="0"/>
                <a:ea typeface="华文楷体" pitchFamily="2" charset="-122"/>
              </a:rPr>
              <a:t>text(x, y, s)	</a:t>
            </a:r>
            <a:r>
              <a:rPr altLang="en-US" b="1" sz="2400" lang="zh-CN">
                <a:solidFill>
                  <a:srgbClr val="006600"/>
                </a:solidFill>
                <a:latin typeface="Times New Roman" pitchFamily="18" charset="0"/>
                <a:ea typeface="华文楷体" pitchFamily="2" charset="-122"/>
              </a:rPr>
              <a:t>% 指定坐标（</a:t>
            </a:r>
            <a:r>
              <a:rPr altLang="zh-CN" b="1" sz="2400" lang="en-US">
                <a:solidFill>
                  <a:srgbClr val="006600"/>
                </a:solidFill>
                <a:latin typeface="Times New Roman" pitchFamily="18" charset="0"/>
                <a:ea typeface="华文楷体" pitchFamily="2" charset="-122"/>
              </a:rPr>
              <a:t>x, y</a:t>
            </a:r>
            <a:r>
              <a:rPr altLang="en-US" b="1" sz="2400" lang="zh-CN">
                <a:solidFill>
                  <a:srgbClr val="006600"/>
                </a:solidFill>
                <a:latin typeface="Times New Roman" pitchFamily="18" charset="0"/>
                <a:ea typeface="华文楷体" pitchFamily="2" charset="-122"/>
              </a:rPr>
              <a:t>）处加注文字</a:t>
            </a:r>
            <a:r>
              <a:rPr altLang="en-US" b="1" sz="2400" lang="zh-CN">
                <a:latin typeface="Times New Roman" pitchFamily="18" charset="0"/>
                <a:ea typeface="华文楷体" pitchFamily="2" charset="-122"/>
              </a:rPr>
              <a:t> </a:t>
            </a:r>
          </a:p>
        </p:txBody>
      </p:sp>
      <p:sp>
        <p:nvSpPr>
          <p:cNvPr id="1049194"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195"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196"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84</a:t>
            </a:fld>
            <a:r>
              <a:rPr altLang="zh-CN" sz="1400" lang="en-US">
                <a:solidFill>
                  <a:schemeClr val="accent2"/>
                </a:solidFill>
              </a:rPr>
              <a:t>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1">
  <p:cSld>
    <p:spTree>
      <p:nvGrpSpPr>
        <p:cNvPr id="327" name=""/>
        <p:cNvGrpSpPr/>
        <p:nvPr/>
      </p:nvGrpSpPr>
      <p:grpSpPr>
        <a:xfrm rot="0">
          <a:off x="0" y="0"/>
          <a:ext cx="0" cy="0"/>
          <a:chOff x="0" y="0"/>
          <a:chExt cx="0" cy="0"/>
        </a:xfrm>
      </p:grpSpPr>
      <p:sp>
        <p:nvSpPr>
          <p:cNvPr id="1049197" name="标题 296961"/>
          <p:cNvSpPr/>
          <p:nvPr>
            <p:ph type="title" sz="full" idx="0"/>
          </p:nvPr>
        </p:nvSpPr>
        <p:spPr>
          <a:xfrm rot="0">
            <a:off x="1350962" y="404812"/>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buClr>
                <a:schemeClr val="dk2"/>
              </a:buClr>
              <a:buFont typeface="Wingdings" pitchFamily="2" charset="2"/>
              <a:buChar char="]"/>
            </a:pPr>
            <a:r>
              <a:rPr altLang="en-US" b="1" sz="3600" lang="zh-CN">
                <a:ea typeface="华文楷体" pitchFamily="2" charset="-122"/>
              </a:rPr>
              <a:t>图形标识</a:t>
            </a:r>
            <a:r>
              <a:rPr altLang="en-US" b="1" sz="3200" lang="zh-CN">
                <a:ea typeface="华文楷体" pitchFamily="2" charset="-122"/>
              </a:rPr>
              <a:t>（续）</a:t>
            </a:r>
          </a:p>
        </p:txBody>
      </p:sp>
      <p:sp>
        <p:nvSpPr>
          <p:cNvPr id="1049198" name="文本占位符 296962"/>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b="1" sz="2400" lang="zh-CN">
                <a:latin typeface="Times New Roman" pitchFamily="18" charset="0"/>
                <a:ea typeface="华文楷体" pitchFamily="2" charset="-122"/>
              </a:rPr>
              <a:t>精细指令形式 </a:t>
            </a:r>
          </a:p>
          <a:p>
            <a:pPr eaLnBrk="1" hangingPunct="1" latinLnBrk="1" lvl="1"/>
            <a:r>
              <a:rPr altLang="en-US" b="1" sz="2400" lang="zh-CN">
                <a:latin typeface="Times New Roman" pitchFamily="18" charset="0"/>
                <a:ea typeface="华文楷体" pitchFamily="2" charset="-122"/>
              </a:rPr>
              <a:t>字体样式设置：</a:t>
            </a:r>
          </a:p>
          <a:p>
            <a:pPr eaLnBrk="1" hangingPunct="1" latinLnBrk="1" lvl="1">
              <a:buNone/>
            </a:pPr>
            <a:r>
              <a:rPr altLang="en-US" b="1" sz="2400" lang="zh-CN">
                <a:latin typeface="Times New Roman" pitchFamily="18" charset="0"/>
                <a:ea typeface="华文楷体" pitchFamily="2" charset="-122"/>
              </a:rPr>
              <a:t>   </a:t>
            </a:r>
            <a:r>
              <a:rPr altLang="zh-CN" b="1" sz="2400" lang="en-US">
                <a:solidFill>
                  <a:srgbClr val="FF0000"/>
                </a:solidFill>
                <a:latin typeface="Times New Roman" pitchFamily="18" charset="0"/>
                <a:ea typeface="华文楷体" pitchFamily="2" charset="-122"/>
              </a:rPr>
              <a:t>\fontname{arg} \arg \fontsize {arg} </a:t>
            </a:r>
            <a:r>
              <a:rPr altLang="zh-CN" b="1" sz="2400" lang="en-US">
                <a:solidFill>
                  <a:schemeClr val="dk2"/>
                </a:solidFill>
                <a:latin typeface="Times New Roman" pitchFamily="18" charset="0"/>
                <a:ea typeface="华文楷体" pitchFamily="2" charset="-122"/>
              </a:rPr>
              <a:t>string</a:t>
            </a:r>
          </a:p>
          <a:p>
            <a:pPr eaLnBrk="1" hangingPunct="1" latinLnBrk="1" lvl="1">
              <a:buNone/>
            </a:pPr>
            <a:r>
              <a:rPr altLang="en-US" b="1" sz="2400" lang="zh-CN">
                <a:latin typeface="Times New Roman" pitchFamily="18" charset="0"/>
                <a:ea typeface="华文楷体" pitchFamily="2" charset="-122"/>
              </a:rPr>
              <a:t>  其中，</a:t>
            </a:r>
            <a:r>
              <a:rPr altLang="zh-CN" b="1" sz="2400" lang="en-US">
                <a:latin typeface="Times New Roman" pitchFamily="18" charset="0"/>
                <a:ea typeface="华文楷体" pitchFamily="2" charset="-122"/>
              </a:rPr>
              <a:t>String</a:t>
            </a:r>
            <a:r>
              <a:rPr altLang="en-US" b="1" sz="2400" lang="zh-CN">
                <a:latin typeface="Times New Roman" pitchFamily="18" charset="0"/>
                <a:ea typeface="华文楷体" pitchFamily="2" charset="-122"/>
              </a:rPr>
              <a:t>为要输出的字符串，其前面的均为</a:t>
            </a:r>
            <a:r>
              <a:rPr altLang="en-US" b="1" sz="2400" lang="zh-CN">
                <a:solidFill>
                  <a:srgbClr val="FF0000"/>
                </a:solidFill>
                <a:latin typeface="Times New Roman" pitchFamily="18" charset="0"/>
                <a:ea typeface="华文楷体" pitchFamily="2" charset="-122"/>
              </a:rPr>
              <a:t>属性控制</a:t>
            </a:r>
            <a:r>
              <a:rPr altLang="en-US" b="1" sz="2400" lang="zh-CN">
                <a:latin typeface="Times New Roman" pitchFamily="18" charset="0"/>
                <a:ea typeface="华文楷体" pitchFamily="2" charset="-122"/>
              </a:rPr>
              <a:t>，使用方法见下表。 </a:t>
            </a:r>
          </a:p>
        </p:txBody>
      </p:sp>
      <p:pic>
        <p:nvPicPr>
          <p:cNvPr id="2097192" name="图片 296963"/>
          <p:cNvPicPr>
            <a:picLocks/>
          </p:cNvPicPr>
          <p:nvPr/>
        </p:nvPicPr>
        <p:blipFill>
          <a:blip xmlns:r="http://schemas.openxmlformats.org/officeDocument/2006/relationships" r:embed="rId1"/>
          <a:srcRect l="26384" t="47955" r="28596" b="28595"/>
          <a:stretch>
            <a:fillRect/>
          </a:stretch>
        </p:blipFill>
        <p:spPr>
          <a:xfrm rot="0">
            <a:off x="1187450" y="3494087"/>
            <a:ext cx="6697662" cy="2527300"/>
          </a:xfrm>
          <a:prstGeom prst="rect"/>
          <a:noFill/>
          <a:ln>
            <a:noFill/>
          </a:ln>
        </p:spPr>
      </p:pic>
      <p:sp>
        <p:nvSpPr>
          <p:cNvPr id="1049199"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00"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01"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85</a:t>
            </a:fld>
            <a:r>
              <a:rPr altLang="zh-CN" sz="1400" lang="en-US">
                <a:solidFill>
                  <a:schemeClr val="accent2"/>
                </a:solidFill>
              </a:rPr>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1">
  <p:cSld>
    <p:spTree>
      <p:nvGrpSpPr>
        <p:cNvPr id="328" name=""/>
        <p:cNvGrpSpPr/>
        <p:nvPr/>
      </p:nvGrpSpPr>
      <p:grpSpPr>
        <a:xfrm rot="0">
          <a:off x="0" y="0"/>
          <a:ext cx="0" cy="0"/>
          <a:chOff x="0" y="0"/>
          <a:chExt cx="0" cy="0"/>
        </a:xfrm>
      </p:grpSpPr>
      <p:sp>
        <p:nvSpPr>
          <p:cNvPr id="1049202" name="标题 297985"/>
          <p:cNvSpPr/>
          <p:nvPr>
            <p:ph type="title" sz="full" idx="0"/>
          </p:nvPr>
        </p:nvSpPr>
        <p:spPr>
          <a:xfrm rot="0">
            <a:off x="1008062" y="36830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buClr>
                <a:schemeClr val="dk2"/>
              </a:buClr>
              <a:buFont typeface="Wingdings" pitchFamily="2" charset="2"/>
              <a:buChar char="]"/>
            </a:pPr>
            <a:r>
              <a:rPr altLang="en-US" b="1" sz="3600" lang="zh-CN">
                <a:ea typeface="华文楷体" pitchFamily="2" charset="-122"/>
              </a:rPr>
              <a:t>图形标识</a:t>
            </a:r>
            <a:r>
              <a:rPr altLang="en-US" b="1" sz="3200" lang="zh-CN">
                <a:ea typeface="华文楷体" pitchFamily="2" charset="-122"/>
              </a:rPr>
              <a:t>（续）</a:t>
            </a:r>
          </a:p>
        </p:txBody>
      </p:sp>
      <p:pic>
        <p:nvPicPr>
          <p:cNvPr id="2097193" name="图片 297986"/>
          <p:cNvPicPr>
            <a:picLocks/>
          </p:cNvPicPr>
          <p:nvPr/>
        </p:nvPicPr>
        <p:blipFill>
          <a:blip xmlns:r="http://schemas.openxmlformats.org/officeDocument/2006/relationships" r:embed="rId1"/>
          <a:srcRect l="25635" t="41846" r="30811" b="40836"/>
          <a:stretch>
            <a:fillRect/>
          </a:stretch>
        </p:blipFill>
        <p:spPr>
          <a:xfrm rot="0">
            <a:off x="900112" y="1268412"/>
            <a:ext cx="6048375" cy="2049462"/>
          </a:xfrm>
          <a:prstGeom prst="rect"/>
          <a:noFill/>
          <a:ln>
            <a:noFill/>
          </a:ln>
        </p:spPr>
      </p:pic>
      <p:pic>
        <p:nvPicPr>
          <p:cNvPr id="2097194" name="图片 297987"/>
          <p:cNvPicPr>
            <a:picLocks/>
          </p:cNvPicPr>
          <p:nvPr/>
        </p:nvPicPr>
        <p:blipFill>
          <a:blip xmlns:r="http://schemas.openxmlformats.org/officeDocument/2006/relationships" r:embed="rId2"/>
          <a:srcRect l="24902" t="40836" r="24153" b="32681"/>
          <a:stretch>
            <a:fillRect/>
          </a:stretch>
        </p:blipFill>
        <p:spPr>
          <a:xfrm rot="0">
            <a:off x="971550" y="3381375"/>
            <a:ext cx="7200900" cy="2711450"/>
          </a:xfrm>
          <a:prstGeom prst="rect"/>
          <a:noFill/>
          <a:ln>
            <a:noFill/>
          </a:ln>
        </p:spPr>
      </p:pic>
      <p:sp>
        <p:nvSpPr>
          <p:cNvPr id="104920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0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0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86</a:t>
            </a:fld>
            <a:r>
              <a:rPr altLang="zh-CN" sz="1400" lang="en-US">
                <a:solidFill>
                  <a:schemeClr val="accent2"/>
                </a:solidFill>
              </a:rPr>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1">
  <p:cSld>
    <p:spTree>
      <p:nvGrpSpPr>
        <p:cNvPr id="329" name=""/>
        <p:cNvGrpSpPr/>
        <p:nvPr/>
      </p:nvGrpSpPr>
      <p:grpSpPr>
        <a:xfrm rot="0">
          <a:off x="0" y="0"/>
          <a:ext cx="0" cy="0"/>
          <a:chOff x="0" y="0"/>
          <a:chExt cx="0" cy="0"/>
        </a:xfrm>
      </p:grpSpPr>
      <p:sp>
        <p:nvSpPr>
          <p:cNvPr id="1049206" name="标题 299009"/>
          <p:cNvSpPr/>
          <p:nvPr>
            <p:ph type="title" sz="full" idx="0"/>
          </p:nvPr>
        </p:nvSpPr>
        <p:spPr>
          <a:xfrm rot="0">
            <a:off x="1350962" y="36830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sz="3600" lang="zh-CN">
                <a:latin typeface="Times New Roman" pitchFamily="18" charset="0"/>
                <a:ea typeface="华文楷体" pitchFamily="2" charset="-122"/>
              </a:rPr>
              <a:t>例</a:t>
            </a:r>
            <a:r>
              <a:rPr altLang="zh-CN" b="1" sz="3600" lang="en-US">
                <a:latin typeface="Times New Roman" pitchFamily="18" charset="0"/>
                <a:ea typeface="华文楷体" pitchFamily="2" charset="-122"/>
              </a:rPr>
              <a:t>3.12</a:t>
            </a:r>
            <a:r>
              <a:rPr altLang="en-US" b="1" sz="3600" lang="zh-CN">
                <a:latin typeface="Times New Roman" pitchFamily="18" charset="0"/>
                <a:ea typeface="华文楷体" pitchFamily="2" charset="-122"/>
              </a:rPr>
              <a:t>在正弦曲线上标注特殊值</a:t>
            </a:r>
          </a:p>
        </p:txBody>
      </p:sp>
      <p:sp>
        <p:nvSpPr>
          <p:cNvPr id="1049207" name="文本占位符 299010"/>
          <p:cNvSpPr/>
          <p:nvPr>
            <p:ph type="body" sz="full" idx="1"/>
          </p:nvPr>
        </p:nvSpPr>
        <p:spPr>
          <a:xfrm rot="0">
            <a:off x="250825" y="1120775"/>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lnSpc>
                <a:spcPct val="90000"/>
              </a:lnSpc>
              <a:spcBef>
                <a:spcPct val="100000"/>
              </a:spcBef>
              <a:buNone/>
            </a:pPr>
            <a:endParaRPr altLang="zh-CN" b="1" sz="2400" lang="en-US">
              <a:latin typeface="Times New Roman" pitchFamily="18" charset="0"/>
              <a:ea typeface="华文楷体" pitchFamily="2" charset="-122"/>
            </a:endParaRPr>
          </a:p>
          <a:p>
            <a:pPr eaLnBrk="1" hangingPunct="1" latinLnBrk="1" lvl="1">
              <a:lnSpc>
                <a:spcPct val="90000"/>
              </a:lnSpc>
              <a:spcBef>
                <a:spcPct val="100000"/>
              </a:spcBef>
              <a:buNone/>
            </a:pPr>
            <a:r>
              <a:rPr altLang="zh-CN" b="1" sz="2200" lang="en-US">
                <a:latin typeface="Times New Roman" pitchFamily="18" charset="0"/>
                <a:ea typeface="华文楷体" pitchFamily="2" charset="-122"/>
              </a:rPr>
              <a:t>t=(0:100)/100</a:t>
            </a:r>
            <a:r>
              <a:rPr altLang="zh-CN" b="1" sz="2200" lang="en-US">
                <a:latin typeface="Times New Roman" pitchFamily="18" charset="0"/>
                <a:ea typeface="华文楷体" pitchFamily="2" charset="-122"/>
              </a:rPr>
              <a:t>*2</a:t>
            </a:r>
            <a:r>
              <a:rPr altLang="zh-CN" b="1" sz="2200" lang="en-US">
                <a:latin typeface="Times New Roman" pitchFamily="18" charset="0"/>
                <a:ea typeface="华文楷体" pitchFamily="2" charset="-122"/>
              </a:rPr>
              <a:t>*pi;</a:t>
            </a:r>
          </a:p>
          <a:p>
            <a:pPr eaLnBrk="1" hangingPunct="1" latinLnBrk="1" lvl="1">
              <a:lnSpc>
                <a:spcPct val="90000"/>
              </a:lnSpc>
              <a:buNone/>
            </a:pPr>
            <a:r>
              <a:rPr altLang="zh-CN" b="1" sz="2200" lang="en-US">
                <a:latin typeface="Times New Roman" pitchFamily="18" charset="0"/>
                <a:ea typeface="华文楷体" pitchFamily="2" charset="-122"/>
              </a:rPr>
              <a:t>y=sin(t);</a:t>
            </a:r>
          </a:p>
          <a:p>
            <a:pPr eaLnBrk="1" hangingPunct="1" latinLnBrk="1" lvl="1">
              <a:lnSpc>
                <a:spcPct val="90000"/>
              </a:lnSpc>
              <a:buNone/>
            </a:pPr>
            <a:r>
              <a:rPr altLang="zh-CN" b="1" sz="2200" lang="en-US">
                <a:solidFill>
                  <a:srgbClr val="FF0000"/>
                </a:solidFill>
                <a:latin typeface="Times New Roman" pitchFamily="18" charset="0"/>
                <a:ea typeface="华文楷体" pitchFamily="2" charset="-122"/>
              </a:rPr>
              <a:t>plot(t, y)</a:t>
            </a:r>
          </a:p>
          <a:p>
            <a:pPr eaLnBrk="1" hangingPunct="1" latinLnBrk="1" lvl="1">
              <a:lnSpc>
                <a:spcPct val="90000"/>
              </a:lnSpc>
              <a:buNone/>
            </a:pPr>
            <a:r>
              <a:rPr altLang="zh-CN" b="1" sz="2200" lang="en-US">
                <a:solidFill>
                  <a:srgbClr val="FF0000"/>
                </a:solidFill>
                <a:latin typeface="Times New Roman" pitchFamily="18" charset="0"/>
                <a:ea typeface="华文楷体" pitchFamily="2" charset="-122"/>
              </a:rPr>
              <a:t>text(3</a:t>
            </a:r>
            <a:r>
              <a:rPr altLang="zh-CN" b="1" sz="2200" lang="en-US">
                <a:solidFill>
                  <a:srgbClr val="FF0000"/>
                </a:solidFill>
                <a:latin typeface="Times New Roman" pitchFamily="18" charset="0"/>
                <a:ea typeface="华文楷体" pitchFamily="2" charset="-122"/>
              </a:rPr>
              <a:t>*pi/4,sin(3</a:t>
            </a:r>
            <a:r>
              <a:rPr altLang="zh-CN" b="1" sz="2200" lang="en-US">
                <a:solidFill>
                  <a:srgbClr val="FF0000"/>
                </a:solidFill>
                <a:latin typeface="Times New Roman" pitchFamily="18" charset="0"/>
                <a:ea typeface="华文楷体" pitchFamily="2" charset="-122"/>
              </a:rPr>
              <a:t>*pi/4), '\fontsize{16}\leftarrowsin(t) = .707 ')</a:t>
            </a:r>
          </a:p>
          <a:p>
            <a:pPr eaLnBrk="1" hangingPunct="1" latinLnBrk="1" lvl="1">
              <a:lnSpc>
                <a:spcPct val="90000"/>
              </a:lnSpc>
              <a:buNone/>
            </a:pPr>
            <a:r>
              <a:rPr altLang="zh-CN" b="1" sz="2200" lang="en-US">
                <a:solidFill>
                  <a:srgbClr val="FF0000"/>
                </a:solidFill>
                <a:latin typeface="Times New Roman" pitchFamily="18" charset="0"/>
                <a:ea typeface="华文楷体" pitchFamily="2" charset="-122"/>
              </a:rPr>
              <a:t>text(pi, sin(pi), '\fontsize{16}\leftarrowsin(t) = 0 ')</a:t>
            </a:r>
          </a:p>
          <a:p>
            <a:pPr eaLnBrk="1" hangingPunct="1" latinLnBrk="1" lvl="1">
              <a:lnSpc>
                <a:spcPct val="90000"/>
              </a:lnSpc>
              <a:buNone/>
            </a:pPr>
            <a:r>
              <a:rPr altLang="zh-CN" b="1" sz="2200" lang="en-US">
                <a:solidFill>
                  <a:srgbClr val="FF0000"/>
                </a:solidFill>
                <a:latin typeface="Times New Roman" pitchFamily="18" charset="0"/>
                <a:ea typeface="华文楷体" pitchFamily="2" charset="-122"/>
              </a:rPr>
              <a:t>text(5</a:t>
            </a:r>
            <a:r>
              <a:rPr altLang="zh-CN" b="1" sz="2200" lang="en-US">
                <a:solidFill>
                  <a:srgbClr val="FF0000"/>
                </a:solidFill>
                <a:latin typeface="Times New Roman" pitchFamily="18" charset="0"/>
                <a:ea typeface="华文楷体" pitchFamily="2" charset="-122"/>
              </a:rPr>
              <a:t>*pi/4, sin(5</a:t>
            </a:r>
            <a:r>
              <a:rPr altLang="zh-CN" b="1" sz="2200" lang="en-US">
                <a:solidFill>
                  <a:srgbClr val="FF0000"/>
                </a:solidFill>
                <a:latin typeface="Times New Roman" pitchFamily="18" charset="0"/>
                <a:ea typeface="华文楷体" pitchFamily="2" charset="-122"/>
              </a:rPr>
              <a:t>*pi/4), '\fontsize{16}sin(t) = -.707\rightarrow',...</a:t>
            </a:r>
          </a:p>
          <a:p>
            <a:pPr eaLnBrk="1" hangingPunct="1" latinLnBrk="1" lvl="1">
              <a:lnSpc>
                <a:spcPct val="90000"/>
              </a:lnSpc>
              <a:buNone/>
            </a:pPr>
            <a:r>
              <a:rPr altLang="zh-CN" b="1" sz="2200" lang="en-US">
                <a:solidFill>
                  <a:srgbClr val="FF0000"/>
                </a:solidFill>
                <a:latin typeface="Times New Roman" pitchFamily="18" charset="0"/>
                <a:ea typeface="华文楷体" pitchFamily="2" charset="-122"/>
              </a:rPr>
              <a:t>       'HorizontalAlignment','right')</a:t>
            </a:r>
          </a:p>
          <a:p>
            <a:pPr eaLnBrk="1" hangingPunct="1" latinLnBrk="1" lvl="1">
              <a:lnSpc>
                <a:spcPct val="90000"/>
              </a:lnSpc>
              <a:buNone/>
            </a:pPr>
            <a:endParaRPr altLang="zh-CN" b="1" sz="2200" lang="en-US">
              <a:solidFill>
                <a:srgbClr val="FF0000"/>
              </a:solidFill>
              <a:latin typeface="Times New Roman" pitchFamily="18" charset="0"/>
              <a:ea typeface="华文楷体" pitchFamily="2" charset="-122"/>
            </a:endParaRPr>
          </a:p>
          <a:p>
            <a:pPr eaLnBrk="1" hangingPunct="1" latinLnBrk="1" lvl="1">
              <a:lnSpc>
                <a:spcPct val="90000"/>
              </a:lnSpc>
              <a:buNone/>
            </a:pPr>
            <a:r>
              <a:rPr altLang="en-US" b="1" sz="2200" lang="zh-CN">
                <a:latin typeface="Times New Roman" pitchFamily="18" charset="0"/>
                <a:ea typeface="华文楷体" pitchFamily="2" charset="-122"/>
              </a:rPr>
              <a:t>其中，‘</a:t>
            </a:r>
            <a:r>
              <a:rPr altLang="zh-CN" b="1" sz="2200" lang="en-US">
                <a:latin typeface="Times New Roman" pitchFamily="18" charset="0"/>
                <a:ea typeface="华文楷体" pitchFamily="2" charset="-122"/>
              </a:rPr>
              <a:t>HorizontalAlignment’, ‘right’</a:t>
            </a:r>
            <a:r>
              <a:rPr altLang="en-US" b="1" sz="2200" lang="zh-CN">
                <a:latin typeface="Times New Roman" pitchFamily="18" charset="0"/>
                <a:ea typeface="华文楷体" pitchFamily="2" charset="-122"/>
              </a:rPr>
              <a:t>设置图形标识为水平右对齐</a:t>
            </a:r>
          </a:p>
          <a:p>
            <a:pPr eaLnBrk="1" hangingPunct="1" latinLnBrk="1" lvl="0">
              <a:lnSpc>
                <a:spcPct val="90000"/>
              </a:lnSpc>
              <a:buNone/>
            </a:pPr>
            <a:endParaRPr altLang="en-US" b="1" sz="2400" lang="zh-CN">
              <a:latin typeface="Times New Roman" pitchFamily="18" charset="0"/>
              <a:ea typeface="华文楷体" pitchFamily="2" charset="-122"/>
            </a:endParaRPr>
          </a:p>
        </p:txBody>
      </p:sp>
      <p:pic>
        <p:nvPicPr>
          <p:cNvPr id="2097195" name="图片 299011"/>
          <p:cNvPicPr>
            <a:picLocks/>
          </p:cNvPicPr>
          <p:nvPr/>
        </p:nvPicPr>
        <p:blipFill>
          <a:blip xmlns:r="http://schemas.openxmlformats.org/officeDocument/2006/relationships" r:embed="rId1"/>
          <a:srcRect l="5461" t="23499" r="5261" b="0"/>
          <a:stretch>
            <a:fillRect/>
          </a:stretch>
        </p:blipFill>
        <p:spPr>
          <a:xfrm rot="0">
            <a:off x="5616575" y="1125537"/>
            <a:ext cx="2738437" cy="1820862"/>
          </a:xfrm>
          <a:prstGeom prst="rect"/>
          <a:noFill/>
          <a:ln>
            <a:noFill/>
          </a:ln>
        </p:spPr>
      </p:pic>
      <p:sp>
        <p:nvSpPr>
          <p:cNvPr id="104920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0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1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87</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2">
                                  <p:stCondLst>
                                    <p:cond delay="0"/>
                                  </p:stCondLst>
                                  <p:childTnLst>
                                    <p:set>
                                      <p:cBhvr>
                                        <p:cTn dur="1" fill="hold" id="6">
                                          <p:stCondLst>
                                            <p:cond delay="0"/>
                                          </p:stCondLst>
                                        </p:cTn>
                                        <p:tgtEl>
                                          <p:spTgt spid="2097195"/>
                                        </p:tgtEl>
                                        <p:attrNameLst>
                                          <p:attrName>style.visibility</p:attrName>
                                        </p:attrNameLst>
                                      </p:cBhvr>
                                      <p:to>
                                        <p:strVal val="visible"/>
                                      </p:to>
                                    </p:set>
                                    <p:anim calcmode="lin" valueType="num">
                                      <p:cBhvr additive="base">
                                        <p:cTn dur="500" fill="hold" id="7"/>
                                        <p:tgtEl>
                                          <p:spTgt spid="2097195"/>
                                        </p:tgtEl>
                                        <p:attrNameLst>
                                          <p:attrName>ppt_x</p:attrName>
                                        </p:attrNameLst>
                                      </p:cBhvr>
                                      <p:tavLst>
                                        <p:tav tm="0">
                                          <p:val>
                                            <p:strVal val="1+#ppt_w/2"/>
                                          </p:val>
                                        </p:tav>
                                        <p:tav tm="100000">
                                          <p:val>
                                            <p:strVal val="#ppt_x"/>
                                          </p:val>
                                        </p:tav>
                                      </p:tavLst>
                                    </p:anim>
                                    <p:anim calcmode="lin" valueType="num">
                                      <p:cBhvr additive="base">
                                        <p:cTn dur="500" fill="hold" id="8"/>
                                        <p:tgtEl>
                                          <p:spTgt spid="20971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MasterSp="1">
  <p:cSld>
    <p:spTree>
      <p:nvGrpSpPr>
        <p:cNvPr id="330" name=""/>
        <p:cNvGrpSpPr/>
        <p:nvPr/>
      </p:nvGrpSpPr>
      <p:grpSpPr>
        <a:xfrm rot="0">
          <a:off x="0" y="0"/>
          <a:ext cx="0" cy="0"/>
          <a:chOff x="0" y="0"/>
          <a:chExt cx="0" cy="0"/>
        </a:xfrm>
      </p:grpSpPr>
      <p:sp>
        <p:nvSpPr>
          <p:cNvPr id="1049211" name="标题 300033"/>
          <p:cNvSpPr/>
          <p:nvPr>
            <p:ph type="title" sz="full" idx="0"/>
          </p:nvPr>
        </p:nvSpPr>
        <p:spPr>
          <a:xfrm rot="0">
            <a:off x="1350962" y="36830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sz="3600" lang="zh-CN">
                <a:latin typeface="Times New Roman" pitchFamily="18" charset="0"/>
              </a:rPr>
              <a:t>例</a:t>
            </a:r>
            <a:r>
              <a:rPr altLang="zh-CN" b="1" sz="3600" lang="en-US">
                <a:latin typeface="Times New Roman" pitchFamily="18" charset="0"/>
              </a:rPr>
              <a:t>3.13</a:t>
            </a:r>
          </a:p>
        </p:txBody>
      </p:sp>
      <p:sp>
        <p:nvSpPr>
          <p:cNvPr id="1049212" name="文本占位符 300034"/>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b="1" lang="en-US">
                <a:solidFill>
                  <a:schemeClr val="dk2"/>
                </a:solidFill>
                <a:latin typeface="Times New Roman" pitchFamily="18" charset="0"/>
              </a:rPr>
              <a:t>    </a:t>
            </a:r>
            <a:r>
              <a:rPr altLang="zh-CN" b="1" sz="2400" lang="en-US">
                <a:solidFill>
                  <a:schemeClr val="dk2"/>
                </a:solidFill>
                <a:latin typeface="Times New Roman" pitchFamily="18" charset="0"/>
              </a:rPr>
              <a:t>t = 0:900;</a:t>
            </a:r>
          </a:p>
          <a:p>
            <a:pPr eaLnBrk="1" hangingPunct="1" latinLnBrk="1" lvl="1">
              <a:buNone/>
            </a:pPr>
            <a:r>
              <a:rPr altLang="zh-CN" b="1" sz="2400" lang="en-US">
                <a:solidFill>
                  <a:srgbClr val="FF0000"/>
                </a:solidFill>
                <a:latin typeface="Times New Roman" pitchFamily="18" charset="0"/>
              </a:rPr>
              <a:t>plot(t,0.25</a:t>
            </a:r>
            <a:r>
              <a:rPr altLang="zh-CN" b="1" sz="2400" lang="en-US">
                <a:solidFill>
                  <a:srgbClr val="FF0000"/>
                </a:solidFill>
                <a:latin typeface="Times New Roman" pitchFamily="18" charset="0"/>
              </a:rPr>
              <a:t>*exp(-0.005</a:t>
            </a:r>
            <a:r>
              <a:rPr altLang="zh-CN" b="1" sz="2400" lang="en-US">
                <a:solidFill>
                  <a:srgbClr val="FF0000"/>
                </a:solidFill>
                <a:latin typeface="Times New Roman" pitchFamily="18" charset="0"/>
              </a:rPr>
              <a:t>*t))</a:t>
            </a:r>
          </a:p>
          <a:p>
            <a:pPr eaLnBrk="1" hangingPunct="1" latinLnBrk="1" lvl="1">
              <a:buNone/>
            </a:pPr>
            <a:r>
              <a:rPr altLang="zh-CN" b="1" sz="2400" lang="en-US">
                <a:solidFill>
                  <a:schemeClr val="dk2"/>
                </a:solidFill>
                <a:latin typeface="Times New Roman" pitchFamily="18" charset="0"/>
              </a:rPr>
              <a:t>title('\fontsize{16}\itAe^{\alphat}');</a:t>
            </a:r>
          </a:p>
          <a:p>
            <a:pPr eaLnBrk="1" hangingPunct="1" latinLnBrk="1" lvl="1">
              <a:buNone/>
            </a:pPr>
            <a:r>
              <a:rPr altLang="zh-CN" b="1" sz="2400" lang="en-US">
                <a:solidFill>
                  <a:schemeClr val="dk2"/>
                </a:solidFill>
                <a:latin typeface="Times New Roman" pitchFamily="18" charset="0"/>
              </a:rPr>
              <a:t>text(300,.25</a:t>
            </a:r>
            <a:r>
              <a:rPr altLang="zh-CN" b="1" sz="2400" lang="en-US">
                <a:solidFill>
                  <a:schemeClr val="dk2"/>
                </a:solidFill>
                <a:latin typeface="Times New Roman" pitchFamily="18" charset="0"/>
              </a:rPr>
              <a:t>*exp(-0.005</a:t>
            </a:r>
            <a:r>
              <a:rPr altLang="zh-CN" b="1" sz="2400" lang="en-US">
                <a:solidFill>
                  <a:schemeClr val="dk2"/>
                </a:solidFill>
                <a:latin typeface="Times New Roman" pitchFamily="18" charset="0"/>
              </a:rPr>
              <a:t>*300),...</a:t>
            </a:r>
          </a:p>
          <a:p>
            <a:pPr eaLnBrk="1" hangingPunct="1" latinLnBrk="1" lvl="1">
              <a:buNone/>
            </a:pPr>
            <a:r>
              <a:rPr altLang="zh-CN" b="1" sz="2400" lang="en-US">
                <a:solidFill>
                  <a:schemeClr val="dk2"/>
                </a:solidFill>
                <a:latin typeface="Times New Roman" pitchFamily="18" charset="0"/>
              </a:rPr>
              <a:t>    '\fontsize{14}\leftarrow0.25\ite^-0.005\itt at \itt = 300');</a:t>
            </a:r>
          </a:p>
          <a:p>
            <a:pPr eaLnBrk="1" hangingPunct="1" latinLnBrk="1" lvl="0"/>
            <a:endParaRPr altLang="zh-CN" b="1" sz="2400" lang="en-US">
              <a:solidFill>
                <a:schemeClr val="dk2"/>
              </a:solidFill>
              <a:latin typeface="Times New Roman" pitchFamily="18" charset="0"/>
            </a:endParaRPr>
          </a:p>
        </p:txBody>
      </p:sp>
      <p:pic>
        <p:nvPicPr>
          <p:cNvPr id="2097196" name="图片 300035"/>
          <p:cNvPicPr>
            <a:picLocks/>
          </p:cNvPicPr>
          <p:nvPr/>
        </p:nvPicPr>
        <p:blipFill>
          <a:blip xmlns:r="http://schemas.openxmlformats.org/officeDocument/2006/relationships" r:embed="rId1"/>
          <a:srcRect l="0" t="0" r="0" b="0"/>
          <a:stretch>
            <a:fillRect/>
          </a:stretch>
        </p:blipFill>
        <p:spPr>
          <a:xfrm rot="0">
            <a:off x="4787900" y="3783012"/>
            <a:ext cx="3313112" cy="2484437"/>
          </a:xfrm>
          <a:prstGeom prst="rect"/>
          <a:noFill/>
          <a:ln>
            <a:noFill/>
          </a:ln>
        </p:spPr>
      </p:pic>
      <p:sp>
        <p:nvSpPr>
          <p:cNvPr id="104921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1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1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88</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2">
                                  <p:stCondLst>
                                    <p:cond delay="0"/>
                                  </p:stCondLst>
                                  <p:childTnLst>
                                    <p:set>
                                      <p:cBhvr>
                                        <p:cTn dur="1" fill="hold" id="6">
                                          <p:stCondLst>
                                            <p:cond delay="0"/>
                                          </p:stCondLst>
                                        </p:cTn>
                                        <p:tgtEl>
                                          <p:spTgt spid="2097196"/>
                                        </p:tgtEl>
                                        <p:attrNameLst>
                                          <p:attrName>style.visibility</p:attrName>
                                        </p:attrNameLst>
                                      </p:cBhvr>
                                      <p:to>
                                        <p:strVal val="visible"/>
                                      </p:to>
                                    </p:set>
                                    <p:anim calcmode="lin" valueType="num">
                                      <p:cBhvr additive="base">
                                        <p:cTn dur="500" fill="hold" id="7"/>
                                        <p:tgtEl>
                                          <p:spTgt spid="2097196"/>
                                        </p:tgtEl>
                                        <p:attrNameLst>
                                          <p:attrName>ppt_x</p:attrName>
                                        </p:attrNameLst>
                                      </p:cBhvr>
                                      <p:tavLst>
                                        <p:tav tm="0">
                                          <p:val>
                                            <p:strVal val="1+#ppt_w/2"/>
                                          </p:val>
                                        </p:tav>
                                        <p:tav tm="100000">
                                          <p:val>
                                            <p:strVal val="#ppt_x"/>
                                          </p:val>
                                        </p:tav>
                                      </p:tavLst>
                                    </p:anim>
                                    <p:anim calcmode="lin" valueType="num">
                                      <p:cBhvr additive="base">
                                        <p:cTn dur="500" fill="hold" id="8"/>
                                        <p:tgtEl>
                                          <p:spTgt spid="2097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Sp="1">
  <p:cSld>
    <p:spTree>
      <p:nvGrpSpPr>
        <p:cNvPr id="331" name=""/>
        <p:cNvGrpSpPr/>
        <p:nvPr/>
      </p:nvGrpSpPr>
      <p:grpSpPr>
        <a:xfrm rot="0">
          <a:off x="0" y="0"/>
          <a:ext cx="0" cy="0"/>
          <a:chOff x="0" y="0"/>
          <a:chExt cx="0" cy="0"/>
        </a:xfrm>
      </p:grpSpPr>
      <p:sp>
        <p:nvSpPr>
          <p:cNvPr id="1049216" name="标题 301057"/>
          <p:cNvSpPr/>
          <p:nvPr>
            <p:ph type="title" sz="full" idx="0"/>
          </p:nvPr>
        </p:nvSpPr>
        <p:spPr>
          <a:xfrm rot="0">
            <a:off x="1079500"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zh-CN" b="1" sz="3600" lang="en-US">
                <a:latin typeface="Times New Roman" pitchFamily="18" charset="0"/>
                <a:ea typeface="华文楷体" pitchFamily="2" charset="-122"/>
              </a:rPr>
              <a:t>2. </a:t>
            </a:r>
            <a:r>
              <a:rPr altLang="en-US" b="1" sz="3600" lang="zh-CN">
                <a:latin typeface="Times New Roman" pitchFamily="18" charset="0"/>
                <a:ea typeface="华文楷体" pitchFamily="2" charset="-122"/>
              </a:rPr>
              <a:t>特殊图形</a:t>
            </a:r>
          </a:p>
        </p:txBody>
      </p:sp>
      <p:sp>
        <p:nvSpPr>
          <p:cNvPr id="1049217" name="文本占位符 301058"/>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10000"/>
              </a:lnSpc>
            </a:pPr>
            <a:r>
              <a:rPr altLang="en-US" b="1" sz="2800" lang="zh-CN">
                <a:latin typeface="Times New Roman" pitchFamily="18" charset="0"/>
                <a:ea typeface="华文楷体" pitchFamily="2" charset="-122"/>
              </a:rPr>
              <a:t>直方图</a:t>
            </a:r>
            <a:r>
              <a:rPr altLang="zh-CN" b="1" sz="2800" lang="en-US">
                <a:latin typeface="Times New Roman" pitchFamily="18" charset="0"/>
                <a:ea typeface="华文楷体" pitchFamily="2" charset="-122"/>
              </a:rPr>
              <a:t>(</a:t>
            </a:r>
            <a:r>
              <a:rPr altLang="en-US" b="1" sz="2800" lang="zh-CN">
                <a:latin typeface="Times New Roman" pitchFamily="18" charset="0"/>
                <a:ea typeface="华文楷体" pitchFamily="2" charset="-122"/>
              </a:rPr>
              <a:t>柱形图</a:t>
            </a:r>
            <a:r>
              <a:rPr altLang="zh-CN" b="1" sz="2800" lang="en-US">
                <a:latin typeface="Times New Roman" pitchFamily="18" charset="0"/>
                <a:ea typeface="华文楷体" pitchFamily="2" charset="-122"/>
              </a:rPr>
              <a:t>)bar</a:t>
            </a:r>
          </a:p>
          <a:p>
            <a:pPr eaLnBrk="1" hangingPunct="1" latinLnBrk="1" lvl="1">
              <a:lnSpc>
                <a:spcPct val="110000"/>
              </a:lnSpc>
            </a:pPr>
            <a:r>
              <a:rPr altLang="en-US" b="1" lang="zh-CN">
                <a:latin typeface="Times New Roman" pitchFamily="18" charset="0"/>
                <a:ea typeface="华文楷体" pitchFamily="2" charset="-122"/>
              </a:rPr>
              <a:t>垂直直方图</a:t>
            </a:r>
          </a:p>
          <a:p>
            <a:pPr eaLnBrk="1" hangingPunct="1" latinLnBrk="1" lvl="2">
              <a:lnSpc>
                <a:spcPct val="110000"/>
              </a:lnSpc>
            </a:pPr>
            <a:r>
              <a:rPr altLang="en-US" b="1" sz="2800" lang="zh-CN">
                <a:latin typeface="Times New Roman" pitchFamily="18" charset="0"/>
                <a:ea typeface="华文楷体" pitchFamily="2" charset="-122"/>
              </a:rPr>
              <a:t>累计式</a:t>
            </a:r>
          </a:p>
          <a:p>
            <a:pPr eaLnBrk="1" hangingPunct="1" latinLnBrk="1" lvl="2">
              <a:lnSpc>
                <a:spcPct val="110000"/>
              </a:lnSpc>
            </a:pPr>
            <a:r>
              <a:rPr altLang="en-US" b="1" sz="2800" lang="zh-CN">
                <a:latin typeface="Times New Roman" pitchFamily="18" charset="0"/>
                <a:ea typeface="华文楷体" pitchFamily="2" charset="-122"/>
              </a:rPr>
              <a:t>分组式</a:t>
            </a:r>
          </a:p>
          <a:p>
            <a:pPr eaLnBrk="1" hangingPunct="1" latinLnBrk="1" lvl="1">
              <a:lnSpc>
                <a:spcPct val="110000"/>
              </a:lnSpc>
            </a:pPr>
            <a:r>
              <a:rPr altLang="en-US" b="1" lang="zh-CN">
                <a:latin typeface="Times New Roman" pitchFamily="18" charset="0"/>
                <a:ea typeface="华文楷体" pitchFamily="2" charset="-122"/>
              </a:rPr>
              <a:t>水平直方图</a:t>
            </a:r>
          </a:p>
          <a:p>
            <a:pPr eaLnBrk="1" hangingPunct="1" latinLnBrk="1" lvl="2">
              <a:lnSpc>
                <a:spcPct val="110000"/>
              </a:lnSpc>
            </a:pPr>
            <a:r>
              <a:rPr altLang="en-US" b="1" sz="2800" lang="zh-CN">
                <a:latin typeface="Times New Roman" pitchFamily="18" charset="0"/>
                <a:ea typeface="华文楷体" pitchFamily="2" charset="-122"/>
              </a:rPr>
              <a:t>累计式</a:t>
            </a:r>
          </a:p>
          <a:p>
            <a:pPr eaLnBrk="1" hangingPunct="1" latinLnBrk="1" lvl="2">
              <a:lnSpc>
                <a:spcPct val="110000"/>
              </a:lnSpc>
            </a:pPr>
            <a:r>
              <a:rPr altLang="en-US" b="1" sz="2800" lang="zh-CN">
                <a:latin typeface="Times New Roman" pitchFamily="18" charset="0"/>
                <a:ea typeface="华文楷体" pitchFamily="2" charset="-122"/>
              </a:rPr>
              <a:t>分组式</a:t>
            </a:r>
          </a:p>
        </p:txBody>
      </p:sp>
      <p:sp>
        <p:nvSpPr>
          <p:cNvPr id="104921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1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2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89</a:t>
            </a:fld>
            <a:r>
              <a:rPr altLang="zh-CN" sz="1400" lang="en-US">
                <a:solidFill>
                  <a:schemeClr val="accent2"/>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231" name=""/>
        <p:cNvGrpSpPr/>
        <p:nvPr/>
      </p:nvGrpSpPr>
      <p:grpSpPr>
        <a:xfrm rot="0">
          <a:off x="0" y="0"/>
          <a:ext cx="0" cy="0"/>
          <a:chOff x="0" y="0"/>
          <a:chExt cx="0" cy="0"/>
        </a:xfrm>
      </p:grpSpPr>
      <p:sp>
        <p:nvSpPr>
          <p:cNvPr id="1048682" name="标题 69633"/>
          <p:cNvSpPr/>
          <p:nvPr>
            <p:ph type="title" sz="full" idx="0"/>
          </p:nvPr>
        </p:nvSpPr>
        <p:spPr>
          <a:xfrm rot="0">
            <a:off x="1116012" y="0"/>
            <a:ext cx="7793037" cy="982662"/>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indent="-838200" latinLnBrk="1" lvl="0" marL="838200"/>
            <a:r>
              <a:rPr altLang="zh-CN" b="1" sz="3200" lang="en-US">
                <a:solidFill>
                  <a:srgbClr val="4D009A"/>
                </a:solidFill>
                <a:latin typeface="华文楷体" pitchFamily="2" charset="-122"/>
                <a:ea typeface="华文楷体" pitchFamily="2" charset="-122"/>
              </a:rPr>
              <a:t>2.2 </a:t>
            </a:r>
            <a:r>
              <a:rPr altLang="en-US" b="1" sz="3200" lang="zh-CN">
                <a:solidFill>
                  <a:srgbClr val="4D009A"/>
                </a:solidFill>
                <a:latin typeface="华文楷体" pitchFamily="2" charset="-122"/>
                <a:ea typeface="华文楷体" pitchFamily="2" charset="-122"/>
              </a:rPr>
              <a:t>命令窗口</a:t>
            </a:r>
            <a:r>
              <a:rPr altLang="en-US" b="1" sz="3600" lang="zh-CN">
                <a:solidFill>
                  <a:srgbClr val="4D009A"/>
                </a:solidFill>
                <a:latin typeface="华文楷体" pitchFamily="2" charset="-122"/>
                <a:ea typeface="华文楷体" pitchFamily="2" charset="-122"/>
              </a:rPr>
              <a:t> </a:t>
            </a:r>
            <a:r>
              <a:rPr altLang="en-US" b="1" sz="2600" lang="zh-CN">
                <a:solidFill>
                  <a:srgbClr val="4D009A"/>
                </a:solidFill>
                <a:latin typeface="华文楷体" pitchFamily="2" charset="-122"/>
                <a:ea typeface="华文楷体" pitchFamily="2" charset="-122"/>
              </a:rPr>
              <a:t>（续）</a:t>
            </a:r>
          </a:p>
        </p:txBody>
      </p:sp>
      <p:sp>
        <p:nvSpPr>
          <p:cNvPr id="1048683" name="文本占位符 69634"/>
          <p:cNvSpPr/>
          <p:nvPr>
            <p:ph type="body" sz="full" idx="1"/>
          </p:nvPr>
        </p:nvSpPr>
        <p:spPr>
          <a:xfrm rot="0">
            <a:off x="1182687" y="1341437"/>
            <a:ext cx="7061200" cy="143986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b="1" sz="2600" lang="zh-CN">
                <a:solidFill>
                  <a:srgbClr val="4D009A"/>
                </a:solidFill>
                <a:latin typeface="华文楷体" pitchFamily="2" charset="-122"/>
                <a:ea typeface="华文楷体" pitchFamily="2" charset="-122"/>
              </a:rPr>
              <a:t>【例</a:t>
            </a:r>
            <a:r>
              <a:rPr altLang="zh-CN" b="1" sz="2600" lang="en-US">
                <a:solidFill>
                  <a:srgbClr val="4D009A"/>
                </a:solidFill>
                <a:latin typeface="华文楷体" pitchFamily="2" charset="-122"/>
                <a:ea typeface="华文楷体" pitchFamily="2" charset="-122"/>
              </a:rPr>
              <a:t>2.2-5</a:t>
            </a:r>
            <a:r>
              <a:rPr altLang="en-US" b="1" sz="2600" lang="zh-CN">
                <a:solidFill>
                  <a:srgbClr val="4D009A"/>
                </a:solidFill>
                <a:latin typeface="华文楷体" pitchFamily="2" charset="-122"/>
                <a:ea typeface="华文楷体" pitchFamily="2" charset="-122"/>
              </a:rPr>
              <a:t>】计算半径为</a:t>
            </a:r>
            <a:r>
              <a:rPr altLang="zh-CN" b="1" sz="2600" lang="en-US">
                <a:solidFill>
                  <a:srgbClr val="4D009A"/>
                </a:solidFill>
                <a:latin typeface="华文楷体" pitchFamily="2" charset="-122"/>
                <a:ea typeface="华文楷体" pitchFamily="2" charset="-122"/>
              </a:rPr>
              <a:t>5.2m</a:t>
            </a:r>
            <a:r>
              <a:rPr altLang="en-US" b="1" sz="2600" lang="zh-CN">
                <a:solidFill>
                  <a:srgbClr val="4D009A"/>
                </a:solidFill>
                <a:latin typeface="华文楷体" pitchFamily="2" charset="-122"/>
                <a:ea typeface="华文楷体" pitchFamily="2" charset="-122"/>
              </a:rPr>
              <a:t>的圆的周长和面积。</a:t>
            </a:r>
          </a:p>
          <a:p>
            <a:pPr eaLnBrk="1" hangingPunct="1" latinLnBrk="1" lvl="0">
              <a:buNone/>
            </a:pPr>
            <a:r>
              <a:rPr altLang="zh-CN" b="1" sz="2200" lang="en-US">
                <a:solidFill>
                  <a:srgbClr val="4D009A"/>
                </a:solidFill>
                <a:latin typeface="华文楷体" pitchFamily="2" charset="-122"/>
                <a:ea typeface="华文楷体" pitchFamily="2" charset="-122"/>
              </a:rPr>
              <a:t>&gt;&gt;radius=5.2;  %</a:t>
            </a:r>
            <a:r>
              <a:rPr altLang="en-US" b="1" sz="2200" lang="zh-CN">
                <a:solidFill>
                  <a:srgbClr val="4D009A"/>
                </a:solidFill>
                <a:latin typeface="华文楷体" pitchFamily="2" charset="-122"/>
                <a:ea typeface="华文楷体" pitchFamily="2" charset="-122"/>
              </a:rPr>
              <a:t>圆的半径</a:t>
            </a:r>
          </a:p>
          <a:p>
            <a:pPr eaLnBrk="1" hangingPunct="1" latinLnBrk="1" lvl="0">
              <a:buNone/>
            </a:pPr>
            <a:r>
              <a:rPr altLang="zh-CN" b="1" sz="2200" lang="en-US">
                <a:solidFill>
                  <a:srgbClr val="4D009A"/>
                </a:solidFill>
                <a:latin typeface="华文楷体" pitchFamily="2" charset="-122"/>
                <a:ea typeface="华文楷体" pitchFamily="2" charset="-122"/>
              </a:rPr>
              <a:t>&gt;&gt;area=pi</a:t>
            </a:r>
            <a:r>
              <a:rPr altLang="zh-CN" b="1" sz="2200" lang="en-US">
                <a:solidFill>
                  <a:srgbClr val="4D009A"/>
                </a:solidFill>
                <a:latin typeface="华文楷体" pitchFamily="2" charset="-122"/>
                <a:ea typeface="华文楷体" pitchFamily="2" charset="-122"/>
              </a:rPr>
              <a:t>*5.2^2,</a:t>
            </a:r>
            <a:r>
              <a:rPr altLang="zh-CN" b="1" sz="2200" lang="en-US">
                <a:latin typeface="华文楷体" pitchFamily="2" charset="-122"/>
                <a:ea typeface="华文楷体" pitchFamily="2" charset="-122"/>
              </a:rPr>
              <a:t> </a:t>
            </a:r>
            <a:r>
              <a:rPr altLang="zh-CN" b="1" sz="2200" lang="en-US">
                <a:solidFill>
                  <a:srgbClr val="4D009A"/>
                </a:solidFill>
                <a:latin typeface="华文楷体" pitchFamily="2" charset="-122"/>
                <a:ea typeface="华文楷体" pitchFamily="2" charset="-122"/>
              </a:rPr>
              <a:t>circle_len=2</a:t>
            </a:r>
            <a:r>
              <a:rPr altLang="zh-CN" b="1" sz="2200" lang="en-US">
                <a:solidFill>
                  <a:srgbClr val="4D009A"/>
                </a:solidFill>
                <a:latin typeface="华文楷体" pitchFamily="2" charset="-122"/>
                <a:ea typeface="华文楷体" pitchFamily="2" charset="-122"/>
              </a:rPr>
              <a:t>*pi</a:t>
            </a:r>
            <a:r>
              <a:rPr altLang="zh-CN" b="1" sz="2200" lang="en-US">
                <a:solidFill>
                  <a:srgbClr val="4D009A"/>
                </a:solidFill>
                <a:latin typeface="华文楷体" pitchFamily="2" charset="-122"/>
                <a:ea typeface="华文楷体" pitchFamily="2" charset="-122"/>
              </a:rPr>
              <a:t>*5.2</a:t>
            </a:r>
          </a:p>
          <a:p>
            <a:pPr eaLnBrk="1" hangingPunct="1" latinLnBrk="1" lvl="0">
              <a:buNone/>
            </a:pPr>
            <a:endParaRPr altLang="zh-CN" b="1" sz="2600" lang="en-US">
              <a:solidFill>
                <a:srgbClr val="4D009A"/>
              </a:solidFill>
              <a:latin typeface="华文楷体" pitchFamily="2" charset="-122"/>
              <a:ea typeface="华文楷体" pitchFamily="2" charset="-122"/>
            </a:endParaRPr>
          </a:p>
        </p:txBody>
      </p:sp>
      <p:sp>
        <p:nvSpPr>
          <p:cNvPr id="1048684" name="矩形 69635"/>
          <p:cNvSpPr/>
          <p:nvPr/>
        </p:nvSpPr>
        <p:spPr>
          <a:xfrm rot="0">
            <a:off x="1182687" y="2708275"/>
            <a:ext cx="7061200" cy="165576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609600" latinLnBrk="1" lvl="0" marL="609600">
              <a:buNone/>
            </a:pPr>
            <a:r>
              <a:rPr altLang="en-US" sz="2200" lang="en-US">
                <a:solidFill>
                  <a:srgbClr val="003300"/>
                </a:solidFill>
              </a:rPr>
              <a:t>area =</a:t>
            </a:r>
          </a:p>
          <a:p>
            <a:pPr eaLnBrk="1" hangingPunct="1" indent="-609600" latinLnBrk="1" lvl="0" marL="609600">
              <a:buNone/>
            </a:pPr>
            <a:r>
              <a:rPr altLang="en-US" sz="2200" lang="en-US">
                <a:solidFill>
                  <a:srgbClr val="003300"/>
                </a:solidFill>
              </a:rPr>
              <a:t>       84.9487</a:t>
            </a:r>
          </a:p>
          <a:p>
            <a:pPr eaLnBrk="1" hangingPunct="1" indent="-609600" latinLnBrk="1" lvl="0" marL="609600">
              <a:buNone/>
            </a:pPr>
            <a:r>
              <a:rPr altLang="en-US" sz="2200" lang="en-US">
                <a:solidFill>
                  <a:srgbClr val="003300"/>
                </a:solidFill>
              </a:rPr>
              <a:t>circle_len =</a:t>
            </a:r>
          </a:p>
          <a:p>
            <a:pPr eaLnBrk="1" hangingPunct="1" indent="-609600" latinLnBrk="1" lvl="0" marL="609600">
              <a:buNone/>
            </a:pPr>
            <a:r>
              <a:rPr altLang="en-US" sz="2200" lang="en-US">
                <a:solidFill>
                  <a:srgbClr val="003300"/>
                </a:solidFill>
              </a:rPr>
              <a:t>             32.6726</a:t>
            </a:r>
          </a:p>
          <a:p>
            <a:pPr eaLnBrk="1" hangingPunct="1" indent="-609600" latinLnBrk="1" lvl="0" marL="609600">
              <a:buNone/>
            </a:pPr>
            <a:endParaRPr altLang="zh-CN" sz="2200" lang="en-US">
              <a:solidFill>
                <a:srgbClr val="003300"/>
              </a:solidFill>
            </a:endParaRPr>
          </a:p>
        </p:txBody>
      </p:sp>
      <p:sp>
        <p:nvSpPr>
          <p:cNvPr id="1048685" name="文本框 69636"/>
          <p:cNvSpPr txBox="1"/>
          <p:nvPr/>
        </p:nvSpPr>
        <p:spPr>
          <a:xfrm rot="0">
            <a:off x="3924300" y="3141662"/>
            <a:ext cx="4465637" cy="2806700"/>
          </a:xfrm>
          <a:prstGeom prst="rect"/>
          <a:solidFill>
            <a:schemeClr val="lt1"/>
          </a:solidFill>
          <a:ln w="9525" cap="flat" cmpd="sng">
            <a:solidFill>
              <a:srgbClr val="FF6600">
                <a:alpha val="100000"/>
              </a:srgbClr>
            </a:solidFill>
            <a:prstDash val="solid"/>
            <a:round/>
          </a:ln>
        </p:spPr>
        <p:txBody>
          <a:bodyPr anchor="t" bIns="45720" lIns="91440" rIns="91440" tIns="45720" vert="horz">
            <a:spAutoFit/>
          </a:bodyPr>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indent="-342900" latinLnBrk="1" lvl="0" marL="342900">
              <a:buClr>
                <a:srgbClr val="0000FF"/>
              </a:buClr>
              <a:buChar char="l"/>
            </a:pPr>
            <a:r>
              <a:rPr altLang="en-US" b="1" sz="1800" lang="zh-CN">
                <a:solidFill>
                  <a:srgbClr val="4D009A"/>
                </a:solidFill>
              </a:rPr>
              <a:t>以上两例，命令行中用到了等号“</a:t>
            </a:r>
            <a:r>
              <a:rPr altLang="zh-CN" b="1" sz="1800" lang="en-US">
                <a:solidFill>
                  <a:srgbClr val="4D009A"/>
                </a:solidFill>
              </a:rPr>
              <a:t>=”</a:t>
            </a:r>
            <a:r>
              <a:rPr altLang="en-US" b="1" sz="1800" lang="zh-CN">
                <a:solidFill>
                  <a:srgbClr val="4D009A"/>
                </a:solidFill>
              </a:rPr>
              <a:t>。</a:t>
            </a:r>
          </a:p>
          <a:p>
            <a:pPr eaLnBrk="1" hangingPunct="1" indent="-342900" latinLnBrk="1" lvl="0" marL="342900">
              <a:buClr>
                <a:srgbClr val="0000FF"/>
              </a:buClr>
              <a:buChar char="l"/>
            </a:pPr>
            <a:r>
              <a:rPr altLang="en-US" b="1" sz="1800" lang="zh-CN">
                <a:solidFill>
                  <a:srgbClr val="4D009A"/>
                </a:solidFill>
              </a:rPr>
              <a:t>计算结果不再赋给“</a:t>
            </a:r>
            <a:r>
              <a:rPr altLang="zh-CN" b="1" sz="1800" lang="en-US">
                <a:solidFill>
                  <a:srgbClr val="4D009A"/>
                </a:solidFill>
              </a:rPr>
              <a:t>ans”</a:t>
            </a:r>
            <a:r>
              <a:rPr altLang="en-US" b="1" sz="1800" lang="zh-CN">
                <a:solidFill>
                  <a:srgbClr val="4D009A"/>
                </a:solidFill>
              </a:rPr>
              <a:t>，而是赋给用户指定的变量</a:t>
            </a:r>
            <a:r>
              <a:rPr altLang="zh-CN" b="1" sz="1800" lang="en-US">
                <a:solidFill>
                  <a:srgbClr val="4D009A"/>
                </a:solidFill>
              </a:rPr>
              <a:t>y</a:t>
            </a:r>
            <a:r>
              <a:rPr altLang="en-US" b="1" sz="1800" lang="zh-CN">
                <a:solidFill>
                  <a:srgbClr val="4D009A"/>
                </a:solidFill>
              </a:rPr>
              <a:t>、</a:t>
            </a:r>
            <a:r>
              <a:rPr altLang="zh-CN" b="1" sz="1800" lang="en-US">
                <a:solidFill>
                  <a:srgbClr val="4D009A"/>
                </a:solidFill>
              </a:rPr>
              <a:t>area</a:t>
            </a:r>
            <a:r>
              <a:rPr altLang="en-US" b="1" sz="1800" lang="zh-CN">
                <a:solidFill>
                  <a:srgbClr val="4D009A"/>
                </a:solidFill>
              </a:rPr>
              <a:t>、</a:t>
            </a:r>
            <a:r>
              <a:rPr altLang="zh-CN" b="1" sz="1800" lang="en-US">
                <a:solidFill>
                  <a:srgbClr val="4D009A"/>
                </a:solidFill>
              </a:rPr>
              <a:t>circle_len</a:t>
            </a:r>
            <a:r>
              <a:rPr altLang="en-US" b="1" sz="1800" lang="zh-CN">
                <a:solidFill>
                  <a:srgbClr val="4D009A"/>
                </a:solidFill>
              </a:rPr>
              <a:t>。</a:t>
            </a:r>
          </a:p>
          <a:p>
            <a:pPr eaLnBrk="1" hangingPunct="1" indent="-342900" latinLnBrk="1" lvl="0" marL="342900">
              <a:buClr>
                <a:srgbClr val="0000FF"/>
              </a:buClr>
              <a:buChar char="l"/>
            </a:pPr>
            <a:r>
              <a:rPr altLang="en-US" b="1" sz="1800" lang="zh-CN">
                <a:solidFill>
                  <a:srgbClr val="4D009A"/>
                </a:solidFill>
              </a:rPr>
              <a:t>无论是预定义变量还是用户自定义变量都被存储在系统的工作空间内，即系统定义的一个存储窗口变量的内存空间。</a:t>
            </a:r>
          </a:p>
          <a:p>
            <a:pPr eaLnBrk="1" hangingPunct="1" indent="-342900" latinLnBrk="1" lvl="0" marL="342900">
              <a:buClr>
                <a:srgbClr val="0000FF"/>
              </a:buClr>
              <a:buChar char="l"/>
            </a:pPr>
            <a:r>
              <a:rPr altLang="zh-CN" b="1" sz="1800" lang="en-US">
                <a:solidFill>
                  <a:srgbClr val="4D009A"/>
                </a:solidFill>
              </a:rPr>
              <a:t>Who</a:t>
            </a:r>
            <a:r>
              <a:rPr altLang="en-US" b="1" sz="1800" lang="zh-CN">
                <a:solidFill>
                  <a:srgbClr val="4D009A"/>
                </a:solidFill>
              </a:rPr>
              <a:t>、</a:t>
            </a:r>
            <a:r>
              <a:rPr altLang="zh-CN" b="1" sz="1800" lang="en-US">
                <a:solidFill>
                  <a:srgbClr val="4D009A"/>
                </a:solidFill>
              </a:rPr>
              <a:t>whos</a:t>
            </a:r>
            <a:r>
              <a:rPr altLang="en-US" b="1" sz="1800" lang="zh-CN">
                <a:solidFill>
                  <a:srgbClr val="4D009A"/>
                </a:solidFill>
              </a:rPr>
              <a:t>命令用来显示工作空间的变量</a:t>
            </a:r>
          </a:p>
          <a:p>
            <a:pPr eaLnBrk="1" hangingPunct="1" indent="-342900" latinLnBrk="1" lvl="0" marL="342900">
              <a:buClr>
                <a:srgbClr val="0000FF"/>
              </a:buClr>
              <a:buChar char="l"/>
            </a:pPr>
            <a:r>
              <a:rPr altLang="zh-CN" b="1" sz="1800" lang="en-US">
                <a:solidFill>
                  <a:srgbClr val="4D009A"/>
                </a:solidFill>
              </a:rPr>
              <a:t>clear</a:t>
            </a:r>
            <a:r>
              <a:rPr altLang="en-US" b="1" sz="1800" lang="zh-CN">
                <a:solidFill>
                  <a:srgbClr val="4D009A"/>
                </a:solidFill>
              </a:rPr>
              <a:t>命令用来清除工作空间的变量。</a:t>
            </a:r>
          </a:p>
        </p:txBody>
      </p:sp>
      <p:sp>
        <p:nvSpPr>
          <p:cNvPr id="1048686"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8687"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8688"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9</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5" grpId="0" uiExpand="0" build="whole" animBg="1"/>
    </p:bldLst>
  </p:timing>
</p:sld>
</file>

<file path=ppt/slides/slide90.xml><?xml version="1.0" encoding="utf-8"?>
<p:sld xmlns:a="http://schemas.openxmlformats.org/drawingml/2006/main" xmlns:r="http://schemas.openxmlformats.org/officeDocument/2006/relationships" xmlns:p="http://schemas.openxmlformats.org/presentationml/2006/main" showMasterSp="1">
  <p:cSld>
    <p:spTree>
      <p:nvGrpSpPr>
        <p:cNvPr id="332" name=""/>
        <p:cNvGrpSpPr/>
        <p:nvPr/>
      </p:nvGrpSpPr>
      <p:grpSpPr>
        <a:xfrm rot="0">
          <a:off x="0" y="0"/>
          <a:ext cx="0" cy="0"/>
          <a:chOff x="0" y="0"/>
          <a:chExt cx="0" cy="0"/>
        </a:xfrm>
      </p:grpSpPr>
      <p:sp>
        <p:nvSpPr>
          <p:cNvPr id="1049221" name="标题 302081"/>
          <p:cNvSpPr/>
          <p:nvPr>
            <p:ph type="title" sz="full" idx="0"/>
          </p:nvPr>
        </p:nvSpPr>
        <p:spPr>
          <a:xfrm rot="0">
            <a:off x="1079500" y="333375"/>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sz="3600" lang="zh-CN">
                <a:latin typeface="Times New Roman" pitchFamily="18" charset="0"/>
                <a:ea typeface="华文楷体" pitchFamily="2" charset="-122"/>
              </a:rPr>
              <a:t>例</a:t>
            </a:r>
            <a:r>
              <a:rPr altLang="zh-CN" b="1" sz="3600" lang="en-US">
                <a:latin typeface="Times New Roman" pitchFamily="18" charset="0"/>
                <a:ea typeface="华文楷体" pitchFamily="2" charset="-122"/>
              </a:rPr>
              <a:t>3.15</a:t>
            </a:r>
          </a:p>
        </p:txBody>
      </p:sp>
      <p:sp>
        <p:nvSpPr>
          <p:cNvPr id="1049222" name="文本占位符 302082"/>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buNone/>
            </a:pPr>
            <a:r>
              <a:rPr altLang="zh-CN" b="1" lang="en-US">
                <a:latin typeface="Times New Roman" pitchFamily="18" charset="0"/>
              </a:rPr>
              <a:t>x = -2.9:0.2:2.9;</a:t>
            </a:r>
          </a:p>
          <a:p>
            <a:pPr eaLnBrk="1" hangingPunct="1" latinLnBrk="1" lvl="1">
              <a:buNone/>
            </a:pPr>
            <a:r>
              <a:rPr altLang="zh-CN" b="1" lang="en-US">
                <a:solidFill>
                  <a:srgbClr val="0000FF"/>
                </a:solidFill>
                <a:latin typeface="Times New Roman" pitchFamily="18" charset="0"/>
              </a:rPr>
              <a:t>bar(x,exp(-x.</a:t>
            </a:r>
            <a:r>
              <a:rPr altLang="zh-CN" b="1" lang="en-US">
                <a:solidFill>
                  <a:srgbClr val="0000FF"/>
                </a:solidFill>
                <a:latin typeface="Times New Roman" pitchFamily="18" charset="0"/>
              </a:rPr>
              <a:t>*x),'r')</a:t>
            </a:r>
          </a:p>
        </p:txBody>
      </p:sp>
      <p:pic>
        <p:nvPicPr>
          <p:cNvPr id="2097197" name="图片 302083"/>
          <p:cNvPicPr>
            <a:picLocks/>
          </p:cNvPicPr>
          <p:nvPr/>
        </p:nvPicPr>
        <p:blipFill>
          <a:blip xmlns:r="http://schemas.openxmlformats.org/officeDocument/2006/relationships" r:embed="rId1"/>
          <a:srcRect l="0" t="17062" r="0" b="5083"/>
          <a:stretch>
            <a:fillRect/>
          </a:stretch>
        </p:blipFill>
        <p:spPr>
          <a:xfrm rot="0">
            <a:off x="1908175" y="2465387"/>
            <a:ext cx="5507037" cy="3627437"/>
          </a:xfrm>
          <a:prstGeom prst="rect"/>
          <a:noFill/>
          <a:ln>
            <a:noFill/>
          </a:ln>
        </p:spPr>
      </p:pic>
      <p:sp>
        <p:nvSpPr>
          <p:cNvPr id="104922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2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2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90</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2097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Sp="1">
  <p:cSld>
    <p:spTree>
      <p:nvGrpSpPr>
        <p:cNvPr id="333" name=""/>
        <p:cNvGrpSpPr/>
        <p:nvPr/>
      </p:nvGrpSpPr>
      <p:grpSpPr>
        <a:xfrm rot="0">
          <a:off x="0" y="0"/>
          <a:ext cx="0" cy="0"/>
          <a:chOff x="0" y="0"/>
          <a:chExt cx="0" cy="0"/>
        </a:xfrm>
      </p:grpSpPr>
      <p:sp>
        <p:nvSpPr>
          <p:cNvPr id="1049226" name="标题 303105"/>
          <p:cNvSpPr/>
          <p:nvPr>
            <p:ph type="title" sz="full" idx="0"/>
          </p:nvPr>
        </p:nvSpPr>
        <p:spPr>
          <a:xfrm rot="0">
            <a:off x="1008062" y="296862"/>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sz="3600" lang="zh-CN">
                <a:latin typeface="Times New Roman" pitchFamily="18" charset="0"/>
                <a:ea typeface="华文楷体" pitchFamily="2" charset="-122"/>
              </a:rPr>
              <a:t>例</a:t>
            </a:r>
            <a:r>
              <a:rPr altLang="zh-CN" b="1" sz="3600" lang="en-US">
                <a:latin typeface="Times New Roman" pitchFamily="18" charset="0"/>
                <a:ea typeface="华文楷体" pitchFamily="2" charset="-122"/>
              </a:rPr>
              <a:t>3.16</a:t>
            </a:r>
          </a:p>
        </p:txBody>
      </p:sp>
      <p:sp>
        <p:nvSpPr>
          <p:cNvPr id="1049227" name="文本占位符 303106"/>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b="1" sz="2000" lang="zh-CN">
                <a:latin typeface="Times New Roman" pitchFamily="18" charset="0"/>
                <a:ea typeface="华文楷体" pitchFamily="2" charset="-122"/>
              </a:rPr>
              <a:t>北京市从业人员统计</a:t>
            </a:r>
          </a:p>
          <a:p>
            <a:pPr eaLnBrk="1" hangingPunct="1" latinLnBrk="1" lvl="4">
              <a:buNone/>
            </a:pPr>
            <a:r>
              <a:rPr altLang="zh-CN" b="1" lang="en-US">
                <a:latin typeface="Times New Roman" pitchFamily="18" charset="0"/>
                <a:ea typeface="华文楷体" pitchFamily="2" charset="-122"/>
              </a:rPr>
              <a:t>	1990</a:t>
            </a:r>
            <a:r>
              <a:rPr altLang="en-US" b="1" lang="zh-CN">
                <a:latin typeface="Times New Roman" pitchFamily="18" charset="0"/>
                <a:ea typeface="华文楷体" pitchFamily="2" charset="-122"/>
              </a:rPr>
              <a:t>年	</a:t>
            </a:r>
            <a:r>
              <a:rPr altLang="zh-CN" b="1" lang="en-US">
                <a:latin typeface="Times New Roman" pitchFamily="18" charset="0"/>
                <a:ea typeface="华文楷体" pitchFamily="2" charset="-122"/>
              </a:rPr>
              <a:t>1995</a:t>
            </a:r>
            <a:r>
              <a:rPr altLang="en-US" b="1" lang="zh-CN">
                <a:latin typeface="Times New Roman" pitchFamily="18" charset="0"/>
                <a:ea typeface="华文楷体" pitchFamily="2" charset="-122"/>
              </a:rPr>
              <a:t>年	              </a:t>
            </a:r>
            <a:r>
              <a:rPr altLang="zh-CN" b="1" lang="en-US">
                <a:latin typeface="Times New Roman" pitchFamily="18" charset="0"/>
                <a:ea typeface="华文楷体" pitchFamily="2" charset="-122"/>
              </a:rPr>
              <a:t>2000</a:t>
            </a:r>
            <a:r>
              <a:rPr altLang="en-US" b="1" lang="zh-CN">
                <a:latin typeface="Times New Roman" pitchFamily="18" charset="0"/>
                <a:ea typeface="华文楷体" pitchFamily="2" charset="-122"/>
              </a:rPr>
              <a:t>年</a:t>
            </a:r>
          </a:p>
          <a:p>
            <a:pPr eaLnBrk="1" hangingPunct="1" latinLnBrk="1" lvl="0">
              <a:buNone/>
            </a:pPr>
            <a:r>
              <a:rPr altLang="zh-CN" b="1" sz="2000" lang="en-US">
                <a:latin typeface="Times New Roman" pitchFamily="18" charset="0"/>
                <a:ea typeface="华文楷体" pitchFamily="2" charset="-122"/>
              </a:rPr>
              <a:t>第一产业 	       90.7		70.6		73.9</a:t>
            </a:r>
            <a:r>
              <a:rPr altLang="en-US" b="1" sz="2000" lang="zh-CN">
                <a:latin typeface="Times New Roman" pitchFamily="18" charset="0"/>
                <a:ea typeface="华文楷体" pitchFamily="2" charset="-122"/>
              </a:rPr>
              <a:t>（万人）</a:t>
            </a:r>
          </a:p>
          <a:p>
            <a:pPr eaLnBrk="1" hangingPunct="1" latinLnBrk="1" lvl="0">
              <a:buNone/>
            </a:pPr>
            <a:r>
              <a:rPr altLang="en-US" b="1" sz="2000" lang="zh-CN">
                <a:latin typeface="Times New Roman" pitchFamily="18" charset="0"/>
                <a:ea typeface="华文楷体" pitchFamily="2" charset="-122"/>
              </a:rPr>
              <a:t>第二产业	      </a:t>
            </a:r>
            <a:r>
              <a:rPr altLang="zh-CN" b="1" sz="2000" lang="en-US">
                <a:latin typeface="Times New Roman" pitchFamily="18" charset="0"/>
                <a:ea typeface="华文楷体" pitchFamily="2" charset="-122"/>
              </a:rPr>
              <a:t>281.6 	271 		214.6</a:t>
            </a:r>
          </a:p>
          <a:p>
            <a:pPr eaLnBrk="1" hangingPunct="1" latinLnBrk="1" lvl="0">
              <a:buNone/>
            </a:pPr>
            <a:r>
              <a:rPr altLang="en-US" b="1" sz="2000" lang="zh-CN">
                <a:latin typeface="Times New Roman" pitchFamily="18" charset="0"/>
                <a:ea typeface="华文楷体" pitchFamily="2" charset="-122"/>
              </a:rPr>
              <a:t>第三产业	      </a:t>
            </a:r>
            <a:r>
              <a:rPr altLang="zh-CN" b="1" sz="2000" lang="en-US">
                <a:latin typeface="Times New Roman" pitchFamily="18" charset="0"/>
                <a:ea typeface="华文楷体" pitchFamily="2" charset="-122"/>
              </a:rPr>
              <a:t>254.8 	323.7 		326.5</a:t>
            </a:r>
          </a:p>
          <a:p>
            <a:pPr eaLnBrk="1" hangingPunct="1" latinLnBrk="1" lvl="1">
              <a:buNone/>
            </a:pPr>
            <a:r>
              <a:rPr altLang="en-US" b="1" sz="2000" lang="zh-CN">
                <a:latin typeface="Times New Roman" pitchFamily="18" charset="0"/>
                <a:ea typeface="华文楷体" pitchFamily="2" charset="-122"/>
              </a:rPr>
              <a:t>执行以下语句：</a:t>
            </a:r>
          </a:p>
          <a:p>
            <a:pPr eaLnBrk="1" hangingPunct="1" latinLnBrk="1" lvl="1">
              <a:buNone/>
            </a:pPr>
            <a:r>
              <a:rPr altLang="zh-CN" b="1" sz="2000" lang="en-US">
                <a:solidFill>
                  <a:schemeClr val="dk2"/>
                </a:solidFill>
                <a:latin typeface="Times New Roman" pitchFamily="18" charset="0"/>
                <a:ea typeface="华文楷体" pitchFamily="2" charset="-122"/>
              </a:rPr>
              <a:t>year=[1990 1995 2000];</a:t>
            </a:r>
          </a:p>
          <a:p>
            <a:pPr eaLnBrk="1" hangingPunct="1" latinLnBrk="1" lvl="1">
              <a:buNone/>
            </a:pPr>
            <a:r>
              <a:rPr altLang="zh-CN" b="1" sz="2000" lang="en-US">
                <a:solidFill>
                  <a:schemeClr val="dk2"/>
                </a:solidFill>
                <a:latin typeface="Times New Roman" pitchFamily="18" charset="0"/>
                <a:ea typeface="华文楷体" pitchFamily="2" charset="-122"/>
              </a:rPr>
              <a:t>people=[90.7 281.6 254.8; 70.6 271 323.7; 73.9 214.6 326.5];</a:t>
            </a:r>
          </a:p>
          <a:p>
            <a:pPr eaLnBrk="1" hangingPunct="1" latinLnBrk="1" lvl="1">
              <a:buNone/>
            </a:pPr>
            <a:r>
              <a:rPr altLang="zh-CN" b="1" sz="2000" lang="en-US">
                <a:solidFill>
                  <a:srgbClr val="FF0000"/>
                </a:solidFill>
                <a:latin typeface="Times New Roman" pitchFamily="18" charset="0"/>
                <a:ea typeface="华文楷体" pitchFamily="2" charset="-122"/>
              </a:rPr>
              <a:t>bar(year, people, ‘stack’);</a:t>
            </a:r>
          </a:p>
          <a:p>
            <a:pPr eaLnBrk="1" hangingPunct="1" latinLnBrk="1" lvl="1">
              <a:buNone/>
            </a:pPr>
            <a:r>
              <a:rPr altLang="zh-CN" b="1" sz="2000" lang="en-US">
                <a:solidFill>
                  <a:srgbClr val="FF0000"/>
                </a:solidFill>
                <a:latin typeface="Times New Roman" pitchFamily="18" charset="0"/>
                <a:ea typeface="华文楷体" pitchFamily="2" charset="-122"/>
              </a:rPr>
              <a:t>legend</a:t>
            </a:r>
            <a:r>
              <a:rPr altLang="en-US" b="1" sz="2000" lang="zh-CN">
                <a:solidFill>
                  <a:schemeClr val="dk2"/>
                </a:solidFill>
                <a:latin typeface="Times New Roman" pitchFamily="18" charset="0"/>
                <a:ea typeface="华文楷体" pitchFamily="2" charset="-122"/>
              </a:rPr>
              <a:t>(‘\fontsize{6}第一产业’</a:t>
            </a:r>
            <a:r>
              <a:rPr altLang="zh-CN" b="1" sz="2000" lang="en-US">
                <a:solidFill>
                  <a:schemeClr val="dk2"/>
                </a:solidFill>
                <a:latin typeface="Times New Roman" pitchFamily="18" charset="0"/>
                <a:ea typeface="华文楷体" pitchFamily="2" charset="-122"/>
              </a:rPr>
              <a:t>, ‘\fontsize{6}</a:t>
            </a:r>
            <a:r>
              <a:rPr altLang="en-US" b="1" sz="2000" lang="zh-CN">
                <a:solidFill>
                  <a:schemeClr val="dk2"/>
                </a:solidFill>
                <a:latin typeface="Times New Roman" pitchFamily="18" charset="0"/>
                <a:ea typeface="华文楷体" pitchFamily="2" charset="-122"/>
              </a:rPr>
              <a:t>第二产业’</a:t>
            </a:r>
            <a:r>
              <a:rPr altLang="zh-CN" b="1" sz="2000" lang="en-US">
                <a:solidFill>
                  <a:schemeClr val="dk2"/>
                </a:solidFill>
                <a:latin typeface="Times New Roman" pitchFamily="18" charset="0"/>
                <a:ea typeface="华文楷体" pitchFamily="2" charset="-122"/>
              </a:rPr>
              <a:t>, ‘\fontsize{6}</a:t>
            </a:r>
            <a:r>
              <a:rPr altLang="en-US" b="1" sz="2000" lang="zh-CN">
                <a:solidFill>
                  <a:schemeClr val="dk2"/>
                </a:solidFill>
                <a:latin typeface="Times New Roman" pitchFamily="18" charset="0"/>
                <a:ea typeface="华文楷体" pitchFamily="2" charset="-122"/>
              </a:rPr>
              <a:t>第三产业</a:t>
            </a:r>
            <a:r>
              <a:rPr altLang="zh-CN" b="1" sz="2000" lang="en-US">
                <a:solidFill>
                  <a:schemeClr val="dk2"/>
                </a:solidFill>
                <a:latin typeface="Times New Roman" pitchFamily="18" charset="0"/>
                <a:ea typeface="华文楷体" pitchFamily="2" charset="-122"/>
              </a:rPr>
              <a:t>');</a:t>
            </a:r>
          </a:p>
        </p:txBody>
      </p:sp>
      <p:sp>
        <p:nvSpPr>
          <p:cNvPr id="104922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2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3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91</a:t>
            </a:fld>
            <a:r>
              <a:rPr altLang="zh-CN" sz="1400" lang="en-US">
                <a:solidFill>
                  <a:schemeClr val="accent2"/>
                </a:solidFill>
              </a:rPr>
              <a: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1">
  <p:cSld>
    <p:spTree>
      <p:nvGrpSpPr>
        <p:cNvPr id="334" name=""/>
        <p:cNvGrpSpPr/>
        <p:nvPr/>
      </p:nvGrpSpPr>
      <p:grpSpPr>
        <a:xfrm rot="0">
          <a:off x="0" y="0"/>
          <a:ext cx="0" cy="0"/>
          <a:chOff x="0" y="0"/>
          <a:chExt cx="0" cy="0"/>
        </a:xfrm>
      </p:grpSpPr>
      <p:sp>
        <p:nvSpPr>
          <p:cNvPr id="1049231" name="标题 304129"/>
          <p:cNvSpPr/>
          <p:nvPr>
            <p:ph type="title" sz="full" idx="0"/>
          </p:nvPr>
        </p:nvSpPr>
        <p:spPr>
          <a:xfrm rot="0">
            <a:off x="1042987" y="26035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endParaRPr altLang="zh-CN" lang="zh-CN"/>
          </a:p>
        </p:txBody>
      </p:sp>
      <p:sp>
        <p:nvSpPr>
          <p:cNvPr id="1049232" name="文本占位符 304130"/>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b="1" sz="2800" lang="zh-CN">
                <a:ea typeface="华文楷体" pitchFamily="2" charset="-122"/>
              </a:rPr>
              <a:t>累计式直方图</a:t>
            </a:r>
          </a:p>
        </p:txBody>
      </p:sp>
      <p:pic>
        <p:nvPicPr>
          <p:cNvPr id="2097198" name="图片 304131"/>
          <p:cNvPicPr>
            <a:picLocks/>
          </p:cNvPicPr>
          <p:nvPr/>
        </p:nvPicPr>
        <p:blipFill>
          <a:blip xmlns:r="http://schemas.openxmlformats.org/officeDocument/2006/relationships" r:embed="rId1"/>
          <a:srcRect l="0" t="14882" r="0" b="4175"/>
          <a:stretch>
            <a:fillRect/>
          </a:stretch>
        </p:blipFill>
        <p:spPr>
          <a:xfrm rot="0">
            <a:off x="1866900" y="2133600"/>
            <a:ext cx="5410200" cy="3816350"/>
          </a:xfrm>
          <a:prstGeom prst="rect"/>
          <a:noFill/>
          <a:ln>
            <a:noFill/>
          </a:ln>
        </p:spPr>
      </p:pic>
      <p:sp>
        <p:nvSpPr>
          <p:cNvPr id="104923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3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3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92</a:t>
            </a:fld>
            <a:r>
              <a:rPr altLang="zh-CN" sz="1400" lang="en-US">
                <a:solidFill>
                  <a:schemeClr val="accent2"/>
                </a:solidFill>
              </a:rPr>
              <a: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1">
  <p:cSld>
    <p:spTree>
      <p:nvGrpSpPr>
        <p:cNvPr id="335" name=""/>
        <p:cNvGrpSpPr/>
        <p:nvPr/>
      </p:nvGrpSpPr>
      <p:grpSpPr>
        <a:xfrm rot="0">
          <a:off x="0" y="0"/>
          <a:ext cx="0" cy="0"/>
          <a:chOff x="0" y="0"/>
          <a:chExt cx="0" cy="0"/>
        </a:xfrm>
      </p:grpSpPr>
      <p:sp>
        <p:nvSpPr>
          <p:cNvPr id="1049236" name="文本占位符 305153"/>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1">
              <a:buNone/>
            </a:pPr>
            <a:r>
              <a:rPr altLang="zh-CN" b="1" sz="2000" lang="en-US">
                <a:solidFill>
                  <a:srgbClr val="FF0000"/>
                </a:solidFill>
                <a:latin typeface="Times New Roman" pitchFamily="18" charset="0"/>
                <a:ea typeface="华文楷体" pitchFamily="2" charset="-122"/>
              </a:rPr>
              <a:t>bar(year, people, ‘group’);</a:t>
            </a:r>
            <a:r>
              <a:rPr altLang="zh-CN" b="1" sz="2000" lang="en-US">
                <a:latin typeface="Times New Roman" pitchFamily="18" charset="0"/>
                <a:ea typeface="华文楷体" pitchFamily="2" charset="-122"/>
              </a:rPr>
              <a:t>    </a:t>
            </a:r>
            <a:r>
              <a:rPr altLang="en-US" b="1" sz="2000" lang="zh-CN">
                <a:solidFill>
                  <a:srgbClr val="006600"/>
                </a:solidFill>
                <a:latin typeface="Times New Roman" pitchFamily="18" charset="0"/>
                <a:ea typeface="华文楷体" pitchFamily="2" charset="-122"/>
              </a:rPr>
              <a:t>% 分组式直方图</a:t>
            </a:r>
          </a:p>
          <a:p>
            <a:pPr eaLnBrk="1" hangingPunct="1" latinLnBrk="1" lvl="1">
              <a:buNone/>
            </a:pPr>
            <a:r>
              <a:rPr altLang="zh-CN" b="1" sz="2000" lang="en-US">
                <a:latin typeface="Times New Roman" pitchFamily="18" charset="0"/>
                <a:ea typeface="华文楷体" pitchFamily="2" charset="-122"/>
              </a:rPr>
              <a:t>legend(‘\fontsize{6}</a:t>
            </a:r>
            <a:r>
              <a:rPr altLang="en-US" b="1" sz="2000" lang="zh-CN">
                <a:latin typeface="Times New Roman" pitchFamily="18" charset="0"/>
                <a:ea typeface="华文楷体" pitchFamily="2" charset="-122"/>
              </a:rPr>
              <a:t>第一产业’</a:t>
            </a:r>
            <a:r>
              <a:rPr altLang="zh-CN" b="1" sz="2000" lang="en-US">
                <a:latin typeface="Times New Roman" pitchFamily="18" charset="0"/>
                <a:ea typeface="华文楷体" pitchFamily="2" charset="-122"/>
              </a:rPr>
              <a:t>, ‘\fontsize{6}</a:t>
            </a:r>
            <a:r>
              <a:rPr altLang="en-US" b="1" sz="2000" lang="zh-CN">
                <a:latin typeface="Times New Roman" pitchFamily="18" charset="0"/>
                <a:ea typeface="华文楷体" pitchFamily="2" charset="-122"/>
              </a:rPr>
              <a:t>第二产业’</a:t>
            </a:r>
            <a:r>
              <a:rPr altLang="zh-CN" b="1" sz="2000" lang="en-US">
                <a:latin typeface="Times New Roman" pitchFamily="18" charset="0"/>
                <a:ea typeface="华文楷体" pitchFamily="2" charset="-122"/>
              </a:rPr>
              <a:t>, ‘\fontsize{6}</a:t>
            </a:r>
            <a:r>
              <a:rPr altLang="en-US" b="1" sz="2000" lang="zh-CN">
                <a:latin typeface="Times New Roman" pitchFamily="18" charset="0"/>
                <a:ea typeface="华文楷体" pitchFamily="2" charset="-122"/>
              </a:rPr>
              <a:t>第三产业</a:t>
            </a:r>
            <a:r>
              <a:rPr altLang="zh-CN" b="1" sz="2000" lang="en-US">
                <a:latin typeface="Times New Roman" pitchFamily="18" charset="0"/>
                <a:ea typeface="华文楷体" pitchFamily="2" charset="-122"/>
              </a:rPr>
              <a:t>');</a:t>
            </a:r>
          </a:p>
        </p:txBody>
      </p:sp>
      <p:pic>
        <p:nvPicPr>
          <p:cNvPr id="2097199" name="图片 305154"/>
          <p:cNvPicPr>
            <a:picLocks/>
          </p:cNvPicPr>
          <p:nvPr/>
        </p:nvPicPr>
        <p:blipFill>
          <a:blip xmlns:r="http://schemas.openxmlformats.org/officeDocument/2006/relationships" r:embed="rId1"/>
          <a:srcRect l="0" t="16397" r="0" b="4175"/>
          <a:stretch>
            <a:fillRect/>
          </a:stretch>
        </p:blipFill>
        <p:spPr>
          <a:xfrm rot="0">
            <a:off x="2546350" y="2347912"/>
            <a:ext cx="5410200" cy="3744912"/>
          </a:xfrm>
          <a:prstGeom prst="rect"/>
          <a:noFill/>
          <a:ln>
            <a:noFill/>
          </a:ln>
        </p:spPr>
      </p:pic>
      <p:sp>
        <p:nvSpPr>
          <p:cNvPr id="1049237"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38"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39"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93</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2097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Sp="1">
  <p:cSld>
    <p:spTree>
      <p:nvGrpSpPr>
        <p:cNvPr id="336" name=""/>
        <p:cNvGrpSpPr/>
        <p:nvPr/>
      </p:nvGrpSpPr>
      <p:grpSpPr>
        <a:xfrm rot="0">
          <a:off x="0" y="0"/>
          <a:ext cx="0" cy="0"/>
          <a:chOff x="0" y="0"/>
          <a:chExt cx="0" cy="0"/>
        </a:xfrm>
      </p:grpSpPr>
      <p:sp>
        <p:nvSpPr>
          <p:cNvPr id="1049240" name="文本占位符 306177"/>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b="1" sz="2000" lang="en-US">
                <a:solidFill>
                  <a:srgbClr val="FF0000"/>
                </a:solidFill>
                <a:latin typeface="Times New Roman" pitchFamily="18" charset="0"/>
                <a:ea typeface="华文楷体" pitchFamily="2" charset="-122"/>
              </a:rPr>
              <a:t>barh(year, people, ‘group’);</a:t>
            </a:r>
            <a:r>
              <a:rPr altLang="zh-CN" b="1" sz="2000" lang="en-US">
                <a:latin typeface="Times New Roman" pitchFamily="18" charset="0"/>
                <a:ea typeface="华文楷体" pitchFamily="2" charset="-122"/>
              </a:rPr>
              <a:t>    </a:t>
            </a:r>
            <a:r>
              <a:rPr altLang="en-US" b="1" sz="2000" lang="zh-CN">
                <a:solidFill>
                  <a:srgbClr val="006600"/>
                </a:solidFill>
                <a:latin typeface="Times New Roman" pitchFamily="18" charset="0"/>
                <a:ea typeface="华文楷体" pitchFamily="2" charset="-122"/>
              </a:rPr>
              <a:t>% 分组式直方图</a:t>
            </a:r>
          </a:p>
          <a:p>
            <a:pPr eaLnBrk="1" hangingPunct="1" latinLnBrk="1" lvl="0">
              <a:buNone/>
            </a:pPr>
            <a:r>
              <a:rPr altLang="zh-CN" b="1" sz="2000" lang="en-US">
                <a:latin typeface="Times New Roman" pitchFamily="18" charset="0"/>
                <a:ea typeface="华文楷体" pitchFamily="2" charset="-122"/>
              </a:rPr>
              <a:t>legend(‘\fontsize{6}first’, ‘\fontsize{6}second’, ‘\fontsize{6}third');</a:t>
            </a:r>
          </a:p>
        </p:txBody>
      </p:sp>
      <p:pic>
        <p:nvPicPr>
          <p:cNvPr id="2097200" name="图片 306178"/>
          <p:cNvPicPr>
            <a:picLocks/>
          </p:cNvPicPr>
          <p:nvPr/>
        </p:nvPicPr>
        <p:blipFill>
          <a:blip xmlns:r="http://schemas.openxmlformats.org/officeDocument/2006/relationships" r:embed="rId1"/>
          <a:srcRect l="0" t="19611" r="0" b="3766"/>
          <a:stretch>
            <a:fillRect/>
          </a:stretch>
        </p:blipFill>
        <p:spPr>
          <a:xfrm rot="0">
            <a:off x="1908175" y="2276475"/>
            <a:ext cx="5329237" cy="3744912"/>
          </a:xfrm>
          <a:prstGeom prst="rect"/>
          <a:noFill/>
          <a:ln>
            <a:noFill/>
          </a:ln>
        </p:spPr>
      </p:pic>
      <p:sp>
        <p:nvSpPr>
          <p:cNvPr id="1049241"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42"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43"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94</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2097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MasterSp="1">
  <p:cSld>
    <p:spTree>
      <p:nvGrpSpPr>
        <p:cNvPr id="337" name=""/>
        <p:cNvGrpSpPr/>
        <p:nvPr/>
      </p:nvGrpSpPr>
      <p:grpSpPr>
        <a:xfrm rot="0">
          <a:off x="0" y="0"/>
          <a:ext cx="0" cy="0"/>
          <a:chOff x="0" y="0"/>
          <a:chExt cx="0" cy="0"/>
        </a:xfrm>
      </p:grpSpPr>
      <p:sp>
        <p:nvSpPr>
          <p:cNvPr id="1049244" name="文本占位符 307201"/>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zh-CN" b="1" sz="2000" lang="en-US">
                <a:solidFill>
                  <a:srgbClr val="FF0000"/>
                </a:solidFill>
                <a:latin typeface="Times New Roman" pitchFamily="18" charset="0"/>
                <a:ea typeface="华文楷体" pitchFamily="2" charset="-122"/>
              </a:rPr>
              <a:t>barh(year, people, ‘stack’);</a:t>
            </a:r>
            <a:r>
              <a:rPr altLang="zh-CN" b="1" sz="2000" lang="en-US">
                <a:latin typeface="Times New Roman" pitchFamily="18" charset="0"/>
                <a:ea typeface="华文楷体" pitchFamily="2" charset="-122"/>
              </a:rPr>
              <a:t>    </a:t>
            </a:r>
            <a:r>
              <a:rPr altLang="en-US" b="1" sz="2000" lang="zh-CN">
                <a:solidFill>
                  <a:srgbClr val="006600"/>
                </a:solidFill>
                <a:latin typeface="Times New Roman" pitchFamily="18" charset="0"/>
                <a:ea typeface="华文楷体" pitchFamily="2" charset="-122"/>
              </a:rPr>
              <a:t>% 累积式直方图</a:t>
            </a:r>
          </a:p>
          <a:p>
            <a:pPr eaLnBrk="1" hangingPunct="1" latinLnBrk="1" lvl="0">
              <a:buNone/>
            </a:pPr>
            <a:r>
              <a:rPr altLang="zh-CN" b="1" sz="2000" lang="zh-CN">
                <a:latin typeface="Times New Roman" pitchFamily="18" charset="0"/>
                <a:ea typeface="华文楷体" pitchFamily="2" charset="-122"/>
              </a:rPr>
              <a:t>legend(‘\fontsize{6} first</a:t>
            </a:r>
            <a:r>
              <a:rPr altLang="en-US" b="1" sz="2000" lang="zh-CN">
                <a:latin typeface="Times New Roman" pitchFamily="18" charset="0"/>
                <a:ea typeface="华文楷体" pitchFamily="2" charset="-122"/>
              </a:rPr>
              <a:t>’</a:t>
            </a:r>
            <a:r>
              <a:rPr altLang="zh-CN" b="1" sz="2000" lang="en-US">
                <a:latin typeface="Times New Roman" pitchFamily="18" charset="0"/>
                <a:ea typeface="华文楷体" pitchFamily="2" charset="-122"/>
              </a:rPr>
              <a:t>, ‘\fontsize{6}second’, ‘\fontsize{6}third');</a:t>
            </a:r>
          </a:p>
        </p:txBody>
      </p:sp>
      <p:pic>
        <p:nvPicPr>
          <p:cNvPr id="2097201" name="图片 307202"/>
          <p:cNvPicPr>
            <a:picLocks/>
          </p:cNvPicPr>
          <p:nvPr/>
        </p:nvPicPr>
        <p:blipFill>
          <a:blip xmlns:r="http://schemas.openxmlformats.org/officeDocument/2006/relationships" r:embed="rId1"/>
          <a:srcRect l="0" t="17616" r="0" b="0"/>
          <a:stretch>
            <a:fillRect/>
          </a:stretch>
        </p:blipFill>
        <p:spPr>
          <a:xfrm rot="0">
            <a:off x="1979612" y="2349500"/>
            <a:ext cx="5472112" cy="3679825"/>
          </a:xfrm>
          <a:prstGeom prst="rect"/>
          <a:noFill/>
          <a:ln>
            <a:noFill/>
          </a:ln>
        </p:spPr>
      </p:pic>
      <p:sp>
        <p:nvSpPr>
          <p:cNvPr id="1049245"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46"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47"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95</a:t>
            </a:fld>
            <a:r>
              <a:rPr altLang="zh-CN" sz="1400" lang="en-US">
                <a:solidFill>
                  <a:schemeClr val="accent2"/>
                </a:solidFill>
              </a:rPr>
              <a:t>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1">
  <p:cSld>
    <p:spTree>
      <p:nvGrpSpPr>
        <p:cNvPr id="338" name=""/>
        <p:cNvGrpSpPr/>
        <p:nvPr/>
      </p:nvGrpSpPr>
      <p:grpSpPr>
        <a:xfrm rot="0">
          <a:off x="0" y="0"/>
          <a:ext cx="0" cy="0"/>
          <a:chOff x="0" y="0"/>
          <a:chExt cx="0" cy="0"/>
        </a:xfrm>
      </p:grpSpPr>
      <p:sp>
        <p:nvSpPr>
          <p:cNvPr id="1049248" name="标题 308225"/>
          <p:cNvSpPr/>
          <p:nvPr>
            <p:ph type="title" sz="full" idx="0"/>
          </p:nvPr>
        </p:nvSpPr>
        <p:spPr>
          <a:xfrm rot="0">
            <a:off x="1079500" y="296862"/>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sz="3600" lang="zh-CN">
                <a:latin typeface="Times New Roman" pitchFamily="18" charset="0"/>
                <a:ea typeface="华文楷体" pitchFamily="2" charset="-122"/>
              </a:rPr>
              <a:t>饼图指令</a:t>
            </a:r>
            <a:r>
              <a:rPr altLang="zh-CN" b="1" sz="3600" lang="en-US">
                <a:latin typeface="Times New Roman" pitchFamily="18" charset="0"/>
                <a:ea typeface="华文楷体" pitchFamily="2" charset="-122"/>
              </a:rPr>
              <a:t>pie</a:t>
            </a:r>
            <a:r>
              <a:rPr altLang="zh-CN" sz="3600" lang="en-US"/>
              <a:t> </a:t>
            </a:r>
          </a:p>
        </p:txBody>
      </p:sp>
      <p:sp>
        <p:nvSpPr>
          <p:cNvPr id="1049249" name="文本占位符 308226"/>
          <p:cNvSpPr/>
          <p:nvPr>
            <p:ph type="body" sz="full" idx="1"/>
          </p:nvPr>
        </p:nvSpPr>
        <p:spPr>
          <a:xfrm rot="0">
            <a:off x="457200" y="1412875"/>
            <a:ext cx="8686800" cy="4608512"/>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r>
              <a:rPr altLang="en-US" b="1" sz="2800" lang="zh-CN">
                <a:latin typeface="Times New Roman" pitchFamily="18" charset="0"/>
                <a:ea typeface="华文楷体" pitchFamily="2" charset="-122"/>
              </a:rPr>
              <a:t>饼图指令</a:t>
            </a:r>
            <a:r>
              <a:rPr altLang="zh-CN" b="1" sz="2800" lang="en-US">
                <a:latin typeface="Times New Roman" pitchFamily="18" charset="0"/>
                <a:ea typeface="华文楷体" pitchFamily="2" charset="-122"/>
              </a:rPr>
              <a:t>pie </a:t>
            </a:r>
            <a:r>
              <a:rPr altLang="en-US" b="1" sz="2800" lang="zh-CN">
                <a:latin typeface="Times New Roman" pitchFamily="18" charset="0"/>
                <a:ea typeface="华文楷体" pitchFamily="2" charset="-122"/>
              </a:rPr>
              <a:t>用来</a:t>
            </a:r>
            <a:r>
              <a:rPr altLang="en-US" b="1" sz="2800" lang="zh-CN">
                <a:solidFill>
                  <a:srgbClr val="FF0000"/>
                </a:solidFill>
                <a:latin typeface="Times New Roman" pitchFamily="18" charset="0"/>
                <a:ea typeface="华文楷体" pitchFamily="2" charset="-122"/>
              </a:rPr>
              <a:t>表示各元素占总和的百分数</a:t>
            </a:r>
            <a:r>
              <a:rPr altLang="zh-CN" b="1" sz="2800" lang="en-US">
                <a:latin typeface="Times New Roman" pitchFamily="18" charset="0"/>
                <a:ea typeface="华文楷体" pitchFamily="2" charset="-122"/>
              </a:rPr>
              <a:t>。该指令第二输入变量是与第一变量同长的0-1</a:t>
            </a:r>
            <a:r>
              <a:rPr altLang="en-US" b="1" sz="2800" lang="zh-CN">
                <a:latin typeface="Times New Roman" pitchFamily="18" charset="0"/>
                <a:ea typeface="华文楷体" pitchFamily="2" charset="-122"/>
              </a:rPr>
              <a:t>向量，</a:t>
            </a:r>
            <a:r>
              <a:rPr altLang="zh-CN" b="1" sz="2800" lang="en-US">
                <a:latin typeface="Times New Roman" pitchFamily="18" charset="0"/>
                <a:ea typeface="华文楷体" pitchFamily="2" charset="-122"/>
              </a:rPr>
              <a:t>1</a:t>
            </a:r>
            <a:r>
              <a:rPr altLang="en-US" b="1" sz="2800" lang="zh-CN">
                <a:latin typeface="Times New Roman" pitchFamily="18" charset="0"/>
                <a:ea typeface="华文楷体" pitchFamily="2" charset="-122"/>
              </a:rPr>
              <a:t>使对应扇块突出。</a:t>
            </a:r>
          </a:p>
          <a:p>
            <a:pPr eaLnBrk="1" hangingPunct="1" latinLnBrk="1" lvl="0">
              <a:buNone/>
            </a:pPr>
            <a:r>
              <a:rPr altLang="zh-CN" b="1" sz="2800" lang="en-US">
                <a:latin typeface="Times New Roman" pitchFamily="18" charset="0"/>
              </a:rPr>
              <a:t>a=[1,1.6,1.2,0.8,2.1];</a:t>
            </a:r>
          </a:p>
          <a:p>
            <a:pPr eaLnBrk="1" hangingPunct="1" latinLnBrk="1" lvl="0">
              <a:buNone/>
            </a:pPr>
            <a:r>
              <a:rPr altLang="zh-CN" b="1" sz="2800" lang="en-US">
                <a:solidFill>
                  <a:srgbClr val="FF0000"/>
                </a:solidFill>
                <a:latin typeface="Times New Roman" pitchFamily="18" charset="0"/>
              </a:rPr>
              <a:t>subplot(1,2,1),pie(a,[1 0 1 0 0]),</a:t>
            </a:r>
          </a:p>
          <a:p>
            <a:pPr eaLnBrk="1" hangingPunct="1" latinLnBrk="1" lvl="0">
              <a:buNone/>
            </a:pPr>
            <a:r>
              <a:rPr altLang="zh-CN" b="1" sz="2800" lang="en-US">
                <a:latin typeface="Times New Roman" pitchFamily="18" charset="0"/>
              </a:rPr>
              <a:t>legend({'1','2','3','4','5'})</a:t>
            </a:r>
          </a:p>
          <a:p>
            <a:pPr eaLnBrk="1" hangingPunct="1" latinLnBrk="1" lvl="0">
              <a:buNone/>
            </a:pPr>
            <a:r>
              <a:rPr altLang="zh-CN" b="1" sz="2800" lang="en-US">
                <a:solidFill>
                  <a:srgbClr val="FF0000"/>
                </a:solidFill>
                <a:latin typeface="Times New Roman" pitchFamily="18" charset="0"/>
              </a:rPr>
              <a:t>subplot(1,2,2), b=int8(a==min(a))</a:t>
            </a:r>
          </a:p>
          <a:p>
            <a:pPr eaLnBrk="1" hangingPunct="1" latinLnBrk="1" lvl="0">
              <a:buNone/>
            </a:pPr>
            <a:r>
              <a:rPr altLang="zh-CN" b="1" sz="2800" lang="en-US">
                <a:solidFill>
                  <a:srgbClr val="FF0000"/>
                </a:solidFill>
                <a:latin typeface="Times New Roman" pitchFamily="18" charset="0"/>
              </a:rPr>
              <a:t>pie3(a,b)</a:t>
            </a:r>
          </a:p>
          <a:p>
            <a:pPr eaLnBrk="1" hangingPunct="1" latinLnBrk="1" lvl="0">
              <a:buNone/>
            </a:pPr>
            <a:r>
              <a:rPr altLang="zh-CN" b="1" sz="2800" lang="en-US">
                <a:solidFill>
                  <a:srgbClr val="FF0000"/>
                </a:solidFill>
                <a:latin typeface="Times New Roman" pitchFamily="18" charset="0"/>
              </a:rPr>
              <a:t>colormap(cool)</a:t>
            </a:r>
            <a:r>
              <a:rPr altLang="zh-CN" b="1" lang="en-US">
                <a:solidFill>
                  <a:srgbClr val="FF0000"/>
                </a:solidFill>
                <a:latin typeface="Times New Roman" pitchFamily="18" charset="0"/>
              </a:rPr>
              <a:t>  </a:t>
            </a:r>
          </a:p>
        </p:txBody>
      </p:sp>
      <p:sp>
        <p:nvSpPr>
          <p:cNvPr id="1049250"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51"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52"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96</a:t>
            </a:fld>
            <a:r>
              <a:rPr altLang="zh-CN" sz="1400" lang="en-US">
                <a:solidFill>
                  <a:schemeClr val="accent2"/>
                </a:solidFill>
              </a:rPr>
              <a: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1">
  <p:cSld>
    <p:spTree>
      <p:nvGrpSpPr>
        <p:cNvPr id="339" name=""/>
        <p:cNvGrpSpPr/>
        <p:nvPr/>
      </p:nvGrpSpPr>
      <p:grpSpPr>
        <a:xfrm rot="0">
          <a:off x="0" y="0"/>
          <a:ext cx="0" cy="0"/>
          <a:chOff x="0" y="0"/>
          <a:chExt cx="0" cy="0"/>
        </a:xfrm>
      </p:grpSpPr>
      <p:pic>
        <p:nvPicPr>
          <p:cNvPr id="2097202" name="文本占位符 309249"/>
          <p:cNvPicPr>
            <a:picLocks/>
          </p:cNvPicPr>
          <p:nvPr>
            <p:ph type="body" sz="full" idx="1"/>
          </p:nvPr>
        </p:nvPicPr>
        <p:blipFill>
          <a:blip xmlns:r="http://schemas.openxmlformats.org/officeDocument/2006/relationships" r:embed="rId1"/>
          <a:srcRect l="0" t="0" r="0" b="0"/>
          <a:stretch>
            <a:fillRect/>
          </a:stretch>
        </p:blipFill>
        <p:spPr>
          <a:xfrm rot="0">
            <a:off x="1943100" y="1520825"/>
            <a:ext cx="5038725" cy="3713162"/>
          </a:xfrm>
          <a:prstGeom prst="rect"/>
          <a:noFill/>
          <a:ln>
            <a:noFill/>
          </a:ln>
        </p:spPr>
      </p:pic>
      <p:sp>
        <p:nvSpPr>
          <p:cNvPr id="104925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5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5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97</a:t>
            </a:fld>
            <a:r>
              <a:rPr altLang="zh-CN" sz="1400" lang="en-US">
                <a:solidFill>
                  <a:schemeClr val="accent2"/>
                </a:solidFill>
              </a:rPr>
              <a:t>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1">
  <p:cSld>
    <p:spTree>
      <p:nvGrpSpPr>
        <p:cNvPr id="340" name=""/>
        <p:cNvGrpSpPr/>
        <p:nvPr/>
      </p:nvGrpSpPr>
      <p:grpSpPr>
        <a:xfrm rot="0">
          <a:off x="0" y="0"/>
          <a:ext cx="0" cy="0"/>
          <a:chOff x="0" y="0"/>
          <a:chExt cx="0" cy="0"/>
        </a:xfrm>
      </p:grpSpPr>
      <p:sp>
        <p:nvSpPr>
          <p:cNvPr id="1049256" name="标题 310273"/>
          <p:cNvSpPr/>
          <p:nvPr>
            <p:ph type="title" sz="full" idx="0"/>
          </p:nvPr>
        </p:nvSpPr>
        <p:spPr>
          <a:xfrm rot="0">
            <a:off x="1116012" y="296862"/>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lang="zh-CN">
                <a:latin typeface="Times New Roman" pitchFamily="18" charset="0"/>
                <a:ea typeface="华文楷体" pitchFamily="2" charset="-122"/>
              </a:rPr>
              <a:t>离散杆图</a:t>
            </a:r>
            <a:r>
              <a:rPr altLang="zh-CN" b="1" lang="en-US">
                <a:latin typeface="Times New Roman" pitchFamily="18" charset="0"/>
                <a:ea typeface="华文楷体" pitchFamily="2" charset="-122"/>
              </a:rPr>
              <a:t>stem</a:t>
            </a:r>
            <a:r>
              <a:rPr altLang="zh-CN" lang="en-US"/>
              <a:t> </a:t>
            </a:r>
          </a:p>
        </p:txBody>
      </p:sp>
      <p:sp>
        <p:nvSpPr>
          <p:cNvPr id="1049257" name="文本占位符 310274"/>
          <p:cNvSpPr/>
          <p:nvPr>
            <p:ph type="body" sz="full" idx="1"/>
          </p:nvPr>
        </p:nvSpPr>
        <p:spPr>
          <a:xfrm rot="0">
            <a:off x="1182687" y="1341437"/>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buNone/>
            </a:pPr>
            <a:r>
              <a:rPr altLang="en-US" b="1" lang="zh-CN">
                <a:latin typeface="Times New Roman" pitchFamily="18" charset="0"/>
                <a:ea typeface="华文楷体" pitchFamily="2" charset="-122"/>
              </a:rPr>
              <a:t>余弦波的采样信号图</a:t>
            </a:r>
          </a:p>
          <a:p>
            <a:pPr eaLnBrk="1" hangingPunct="1" latinLnBrk="1" lvl="0">
              <a:buNone/>
            </a:pPr>
            <a:r>
              <a:rPr altLang="zh-CN" b="1" sz="2800" lang="fr-FR">
                <a:latin typeface="Times New Roman" pitchFamily="18" charset="0"/>
              </a:rPr>
              <a:t>t = linspace(-2</a:t>
            </a:r>
            <a:r>
              <a:rPr altLang="zh-CN" b="1" sz="2800" lang="fr-FR">
                <a:latin typeface="Times New Roman" pitchFamily="18" charset="0"/>
              </a:rPr>
              <a:t>*pi,2</a:t>
            </a:r>
            <a:r>
              <a:rPr altLang="zh-CN" b="1" sz="2800" lang="fr-FR">
                <a:latin typeface="Times New Roman" pitchFamily="18" charset="0"/>
              </a:rPr>
              <a:t>*pi,20);</a:t>
            </a:r>
          </a:p>
          <a:p>
            <a:pPr eaLnBrk="1" hangingPunct="1" latinLnBrk="1" lvl="0">
              <a:buNone/>
            </a:pPr>
            <a:r>
              <a:rPr altLang="en-US" b="1" sz="2800" lang="zh-CN">
                <a:solidFill>
                  <a:schemeClr val="hlink"/>
                </a:solidFill>
                <a:latin typeface="Times New Roman" pitchFamily="18" charset="0"/>
              </a:rPr>
              <a:t>h = stem(t,cos(t));</a:t>
            </a:r>
          </a:p>
        </p:txBody>
      </p:sp>
      <p:pic>
        <p:nvPicPr>
          <p:cNvPr id="2097203" name="图片 310275"/>
          <p:cNvPicPr>
            <a:picLocks/>
          </p:cNvPicPr>
          <p:nvPr/>
        </p:nvPicPr>
        <p:blipFill>
          <a:blip xmlns:r="http://schemas.openxmlformats.org/officeDocument/2006/relationships" r:embed="rId1"/>
          <a:srcRect l="0" t="22375" r="0" b="0"/>
          <a:stretch>
            <a:fillRect/>
          </a:stretch>
        </p:blipFill>
        <p:spPr>
          <a:xfrm rot="0">
            <a:off x="2484437" y="3068637"/>
            <a:ext cx="4897437" cy="2997200"/>
          </a:xfrm>
          <a:prstGeom prst="rect"/>
          <a:noFill/>
          <a:ln>
            <a:noFill/>
          </a:ln>
        </p:spPr>
      </p:pic>
      <p:sp>
        <p:nvSpPr>
          <p:cNvPr id="1049258"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59"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60"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98</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2097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MasterSp="1">
  <p:cSld>
    <p:spTree>
      <p:nvGrpSpPr>
        <p:cNvPr id="341" name=""/>
        <p:cNvGrpSpPr/>
        <p:nvPr/>
      </p:nvGrpSpPr>
      <p:grpSpPr>
        <a:xfrm rot="0">
          <a:off x="0" y="0"/>
          <a:ext cx="0" cy="0"/>
          <a:chOff x="0" y="0"/>
          <a:chExt cx="0" cy="0"/>
        </a:xfrm>
      </p:grpSpPr>
      <p:sp>
        <p:nvSpPr>
          <p:cNvPr id="1049261" name="标题 311297"/>
          <p:cNvSpPr/>
          <p:nvPr>
            <p:ph type="title" sz="full" idx="0"/>
          </p:nvPr>
        </p:nvSpPr>
        <p:spPr>
          <a:xfrm rot="0">
            <a:off x="1116012" y="260350"/>
            <a:ext cx="7793037" cy="6477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 typeface="Arial" pitchFamily="34" charset="0"/>
              <a:buNone/>
              <a:defRPr baseline="0" b="0" sz="4400" i="0" u="none">
                <a:solidFill>
                  <a:schemeClr val="lt2"/>
                </a:solidFill>
                <a:latin typeface="Tahoma" pitchFamily="34" charset="0"/>
                <a:ea typeface="宋体" pitchFamily="2" charset="-122"/>
                <a:sym typeface="Tahoma" pitchFamily="34" charset="0"/>
              </a:defRPr>
            </a:lvl1pPr>
          </a:lstStyle>
          <a:p>
            <a:pPr eaLnBrk="1" hangingPunct="1" latinLnBrk="1" lvl="0"/>
            <a:r>
              <a:rPr altLang="en-US" b="1" sz="2400" lang="zh-CN">
                <a:latin typeface="Times New Roman" pitchFamily="18" charset="0"/>
                <a:ea typeface="华文楷体" pitchFamily="2" charset="-122"/>
              </a:rPr>
              <a:t>例</a:t>
            </a:r>
            <a:r>
              <a:rPr altLang="zh-CN" b="1" sz="2400" lang="en-US">
                <a:latin typeface="Times New Roman" pitchFamily="18" charset="0"/>
                <a:ea typeface="华文楷体" pitchFamily="2" charset="-122"/>
              </a:rPr>
              <a:t>3.17 </a:t>
            </a:r>
            <a:r>
              <a:rPr altLang="en-US" b="1" sz="2400" lang="zh-CN">
                <a:latin typeface="Times New Roman" pitchFamily="18" charset="0"/>
                <a:ea typeface="华文楷体" pitchFamily="2" charset="-122"/>
              </a:rPr>
              <a:t>分别以条形图、填充图、阶梯图和杆图形式绘图</a:t>
            </a:r>
          </a:p>
        </p:txBody>
      </p:sp>
      <p:sp>
        <p:nvSpPr>
          <p:cNvPr id="1049262" name="文本占位符 311298"/>
          <p:cNvSpPr/>
          <p:nvPr>
            <p:ph type="body" sz="full" idx="1"/>
          </p:nvPr>
        </p:nvSpPr>
        <p:spPr>
          <a:xfrm rot="0">
            <a:off x="611187" y="1260475"/>
            <a:ext cx="7772400" cy="4791075"/>
          </a:xfrm>
          <a:prstGeom prst="rect"/>
          <a:noFill/>
          <a:ln>
            <a:noFill/>
          </a:ln>
        </p:spPr>
        <p:txBody>
          <a:bodyPr anchor="t"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eaLnBrk="1" hangingPunct="1" latinLnBrk="1" lvl="0">
              <a:lnSpc>
                <a:spcPct val="110000"/>
              </a:lnSpc>
              <a:buNone/>
            </a:pPr>
            <a:r>
              <a:rPr altLang="zh-CN" b="1" sz="2400" lang="en-US">
                <a:latin typeface="Times New Roman" pitchFamily="18" charset="0"/>
              </a:rPr>
              <a:t>x = 0:0.35:7;</a:t>
            </a:r>
          </a:p>
          <a:p>
            <a:pPr eaLnBrk="1" hangingPunct="1" latinLnBrk="1" lvl="0">
              <a:lnSpc>
                <a:spcPct val="110000"/>
              </a:lnSpc>
              <a:buNone/>
            </a:pPr>
            <a:r>
              <a:rPr altLang="zh-CN" b="1" sz="2400" lang="en-US">
                <a:latin typeface="Times New Roman" pitchFamily="18" charset="0"/>
              </a:rPr>
              <a:t>y = 2</a:t>
            </a:r>
            <a:r>
              <a:rPr altLang="zh-CN" b="1" sz="2400" lang="en-US">
                <a:latin typeface="Times New Roman" pitchFamily="18" charset="0"/>
              </a:rPr>
              <a:t>*exp(-0.5</a:t>
            </a:r>
            <a:r>
              <a:rPr altLang="zh-CN" b="1" sz="2400" lang="en-US">
                <a:latin typeface="Times New Roman" pitchFamily="18" charset="0"/>
              </a:rPr>
              <a:t>*x);</a:t>
            </a:r>
          </a:p>
          <a:p>
            <a:pPr eaLnBrk="1" hangingPunct="1" latinLnBrk="1" lvl="0">
              <a:lnSpc>
                <a:spcPct val="110000"/>
              </a:lnSpc>
              <a:buNone/>
            </a:pPr>
            <a:r>
              <a:rPr altLang="zh-CN" b="1" sz="2400" lang="en-US">
                <a:latin typeface="Times New Roman" pitchFamily="18" charset="0"/>
              </a:rPr>
              <a:t>subplot(221);bar(x,y,'g');</a:t>
            </a:r>
          </a:p>
          <a:p>
            <a:pPr eaLnBrk="1" hangingPunct="1" latinLnBrk="1" lvl="0">
              <a:lnSpc>
                <a:spcPct val="110000"/>
              </a:lnSpc>
              <a:buNone/>
            </a:pPr>
            <a:r>
              <a:rPr altLang="zh-CN" b="1" sz="2400" lang="en-US">
                <a:latin typeface="Times New Roman" pitchFamily="18" charset="0"/>
              </a:rPr>
              <a:t>title('bar(x,y,''g'')');axis([0,7,0,2]);</a:t>
            </a:r>
          </a:p>
          <a:p>
            <a:pPr eaLnBrk="1" hangingPunct="1" latinLnBrk="1" lvl="0">
              <a:lnSpc>
                <a:spcPct val="110000"/>
              </a:lnSpc>
              <a:buNone/>
            </a:pPr>
            <a:r>
              <a:rPr altLang="zh-CN" b="1" sz="2400" lang="en-US">
                <a:latin typeface="Times New Roman" pitchFamily="18" charset="0"/>
              </a:rPr>
              <a:t>subplot(222);fill(x,y,'r');</a:t>
            </a:r>
          </a:p>
          <a:p>
            <a:pPr eaLnBrk="1" hangingPunct="1" latinLnBrk="1" lvl="0">
              <a:lnSpc>
                <a:spcPct val="110000"/>
              </a:lnSpc>
              <a:buNone/>
            </a:pPr>
            <a:r>
              <a:rPr altLang="zh-CN" b="1" sz="2400" lang="en-US">
                <a:latin typeface="Times New Roman" pitchFamily="18" charset="0"/>
              </a:rPr>
              <a:t>title('fill(x,y,''r'')');axis([0,7,0,2]);</a:t>
            </a:r>
          </a:p>
          <a:p>
            <a:pPr eaLnBrk="1" hangingPunct="1" latinLnBrk="1" lvl="0">
              <a:lnSpc>
                <a:spcPct val="110000"/>
              </a:lnSpc>
              <a:buNone/>
            </a:pPr>
            <a:r>
              <a:rPr altLang="zh-CN" b="1" sz="2400" lang="en-US">
                <a:latin typeface="Times New Roman" pitchFamily="18" charset="0"/>
              </a:rPr>
              <a:t>subplot(223);stairs(x,y,'b');</a:t>
            </a:r>
          </a:p>
          <a:p>
            <a:pPr eaLnBrk="1" hangingPunct="1" latinLnBrk="1" lvl="0">
              <a:lnSpc>
                <a:spcPct val="110000"/>
              </a:lnSpc>
              <a:buNone/>
            </a:pPr>
            <a:r>
              <a:rPr altLang="zh-CN" b="1" sz="2400" lang="en-US">
                <a:latin typeface="Times New Roman" pitchFamily="18" charset="0"/>
              </a:rPr>
              <a:t>title('stairs(x,y,''b'')');axis([0,7,0,2]);</a:t>
            </a:r>
          </a:p>
          <a:p>
            <a:pPr eaLnBrk="1" hangingPunct="1" latinLnBrk="1" lvl="0">
              <a:lnSpc>
                <a:spcPct val="110000"/>
              </a:lnSpc>
              <a:buNone/>
            </a:pPr>
            <a:r>
              <a:rPr altLang="zh-CN" b="1" sz="2400" lang="en-US">
                <a:latin typeface="Times New Roman" pitchFamily="18" charset="0"/>
              </a:rPr>
              <a:t>subplot(224);stem(x,y,'k');</a:t>
            </a:r>
          </a:p>
          <a:p>
            <a:pPr eaLnBrk="1" hangingPunct="1" latinLnBrk="1" lvl="0">
              <a:lnSpc>
                <a:spcPct val="110000"/>
              </a:lnSpc>
              <a:buNone/>
            </a:pPr>
            <a:r>
              <a:rPr altLang="zh-CN" b="1" sz="2400" lang="en-US">
                <a:latin typeface="Times New Roman" pitchFamily="18" charset="0"/>
              </a:rPr>
              <a:t>title('stem(x,y,''k'')');axis([0,7,0,2]);</a:t>
            </a:r>
          </a:p>
        </p:txBody>
      </p:sp>
      <p:pic>
        <p:nvPicPr>
          <p:cNvPr id="2097204" name="图片 311299"/>
          <p:cNvPicPr>
            <a:picLocks/>
          </p:cNvPicPr>
          <p:nvPr/>
        </p:nvPicPr>
        <p:blipFill>
          <a:blip xmlns:r="http://schemas.openxmlformats.org/officeDocument/2006/relationships" r:embed="rId1"/>
          <a:srcRect l="0" t="0" r="0" b="0"/>
          <a:stretch>
            <a:fillRect/>
          </a:stretch>
        </p:blipFill>
        <p:spPr>
          <a:xfrm rot="0">
            <a:off x="5416550" y="1557337"/>
            <a:ext cx="3492500" cy="2740025"/>
          </a:xfrm>
          <a:prstGeom prst="rect"/>
          <a:noFill/>
          <a:ln>
            <a:noFill/>
          </a:ln>
        </p:spPr>
      </p:pic>
      <p:sp>
        <p:nvSpPr>
          <p:cNvPr id="1049263" name="日期占位符 1"/>
          <p:cNvSpPr txBox="1"/>
          <p:nvPr/>
        </p:nvSpPr>
        <p:spPr>
          <a:xfrm rot="0">
            <a:off x="1162050" y="6243637"/>
            <a:ext cx="1905000"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eaLnBrk="1" hangingPunct="1" latinLnBrk="1" lvl="0">
              <a:spcBef>
                <a:spcPct val="20000"/>
              </a:spcBef>
              <a:buNone/>
            </a:pPr>
            <a:r>
              <a:rPr altLang="zh-CN" sz="1400" lang="zh-CN">
                <a:solidFill>
                  <a:schemeClr val="accent2"/>
                </a:solidFill>
                <a:ea typeface="宋体" pitchFamily="2" charset="-122"/>
              </a:rPr>
              <a:t> </a:t>
            </a:r>
            <a:fld id="{566ABCEB-ACFC-4714-9973-3DA970169C29}" type="datetime1">
              <a:rPr altLang="en-US" sz="1400" lang="zh-CN">
                <a:solidFill>
                  <a:srgbClr val="45516B"/>
                </a:solidFill>
                <a:ea typeface="宋体" pitchFamily="2" charset="-122"/>
              </a:rPr>
              <a:pPr eaLnBrk="1" hangingPunct="1" latinLnBrk="1" lvl="0">
                <a:spcBef>
                  <a:spcPct val="20000"/>
                </a:spcBef>
                <a:buNone/>
              </a:pPr>
              <a:t>2021/9/8</a:t>
            </a:fld>
            <a:endParaRPr altLang="en-US" sz="1400" lang="zh-CN">
              <a:solidFill>
                <a:srgbClr val="45516B"/>
              </a:solidFill>
              <a:ea typeface="宋体" pitchFamily="2" charset="-122"/>
            </a:endParaRPr>
          </a:p>
        </p:txBody>
      </p:sp>
      <p:sp>
        <p:nvSpPr>
          <p:cNvPr id="1049264" name="页脚占位符 2"/>
          <p:cNvSpPr txBox="1"/>
          <p:nvPr/>
        </p:nvSpPr>
        <p:spPr>
          <a:xfrm rot="0">
            <a:off x="3348037" y="6243637"/>
            <a:ext cx="3240087" cy="457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宋体" pitchFamily="2" charset="-122"/>
                <a:sym typeface="Tahoma" pitchFamily="34" charset="0"/>
              </a:defRPr>
            </a:lvl5pPr>
          </a:lstStyle>
          <a:p>
            <a:pPr algn="ctr" eaLnBrk="1" hangingPunct="1" latinLnBrk="1" lvl="0">
              <a:spcBef>
                <a:spcPct val="20000"/>
              </a:spcBef>
              <a:buNone/>
            </a:pPr>
            <a:r>
              <a:rPr altLang="zh-CN" sz="1400" lang="zh-CN">
                <a:solidFill>
                  <a:srgbClr val="45516B"/>
                </a:solidFill>
                <a:ea typeface="宋体" pitchFamily="2" charset="-122"/>
              </a:rPr>
              <a:t>Application of </a:t>
            </a:r>
            <a:r>
              <a:rPr altLang="zh-CN" sz="1400" lang="zh-CN">
                <a:solidFill>
                  <a:srgbClr val="45516B"/>
                </a:solidFill>
                <a:latin typeface="ESSTIXThirteen" pitchFamily="0" charset="1"/>
                <a:ea typeface="宋体" pitchFamily="2" charset="-122"/>
              </a:rPr>
              <a:t>Matlab Language</a:t>
            </a:r>
          </a:p>
        </p:txBody>
      </p:sp>
      <p:sp>
        <p:nvSpPr>
          <p:cNvPr id="1049265" name="灯片编号占位符 3"/>
          <p:cNvSpPr txBox="1"/>
          <p:nvPr/>
        </p:nvSpPr>
        <p:spPr>
          <a:xfrm rot="0">
            <a:off x="6877050" y="6243637"/>
            <a:ext cx="2070100" cy="457200"/>
          </a:xfrm>
          <a:prstGeom prst="rect"/>
          <a:noFill/>
          <a:ln>
            <a:noFill/>
          </a:ln>
        </p:spPr>
        <p:txBody>
          <a:bodyPr anchor="b" bIns="45720" lIns="91440" rIns="91440" tIns="45720" vert="horz"/>
          <a:lstStyle>
            <a:lvl1pPr algn="l" fontAlgn="base" indent="-609600" latinLnBrk="1" marL="609600" rtl="0">
              <a:lnSpc>
                <a:spcPct val="100000"/>
              </a:lnSpc>
              <a:spcBef>
                <a:spcPct val="20000"/>
              </a:spcBef>
              <a:spcAft>
                <a:spcPct val="0"/>
              </a:spcAft>
              <a:buClr>
                <a:srgbClr val="4D009A"/>
              </a:buClr>
              <a:buSzPct val="100000"/>
              <a:buFont typeface="Wingdings" pitchFamily="2" charset="2"/>
              <a:buChar char="n"/>
              <a:defRPr baseline="0" b="0" sz="3200" i="0" u="none">
                <a:solidFill>
                  <a:schemeClr val="dk1"/>
                </a:solidFill>
                <a:latin typeface="Tahoma" pitchFamily="34" charset="0"/>
                <a:ea typeface="宋体" pitchFamily="2" charset="-122"/>
                <a:sym typeface="Tahoma" pitchFamily="34" charset="0"/>
              </a:defRPr>
            </a:lvl1pPr>
            <a:lvl2pPr algn="l" fontAlgn="base" indent="-533400" latinLnBrk="1" marL="990600" rtl="0">
              <a:lnSpc>
                <a:spcPct val="100000"/>
              </a:lnSpc>
              <a:spcBef>
                <a:spcPct val="20000"/>
              </a:spcBef>
              <a:spcAft>
                <a:spcPct val="0"/>
              </a:spcAft>
              <a:buClr>
                <a:srgbClr val="0000FF"/>
              </a:buClr>
              <a:buSzPct val="100000"/>
              <a:buFont typeface="Wingdings" pitchFamily="2" charset="2"/>
              <a:buChar char="n"/>
              <a:defRPr baseline="0" b="0" sz="2800" i="0" u="none">
                <a:solidFill>
                  <a:schemeClr val="dk1"/>
                </a:solidFill>
                <a:latin typeface="Tahoma" pitchFamily="34" charset="0"/>
                <a:ea typeface="宋体" pitchFamily="2" charset="-122"/>
                <a:sym typeface="Tahoma" pitchFamily="34" charset="0"/>
              </a:defRPr>
            </a:lvl2pPr>
            <a:lvl3pPr algn="l" fontAlgn="base" indent="-457200" latinLnBrk="1" marL="1371600" rtl="0">
              <a:lnSpc>
                <a:spcPct val="100000"/>
              </a:lnSpc>
              <a:spcBef>
                <a:spcPct val="20000"/>
              </a:spcBef>
              <a:spcAft>
                <a:spcPct val="0"/>
              </a:spcAft>
              <a:buClr>
                <a:schemeClr val="folHlink"/>
              </a:buClr>
              <a:buSzPct val="100000"/>
              <a:buFont typeface="Wingdings" pitchFamily="2" charset="2"/>
              <a:buChar char="Ø"/>
              <a:defRPr baseline="0" b="0" sz="2400" i="0" u="none">
                <a:solidFill>
                  <a:schemeClr val="dk1"/>
                </a:solidFill>
                <a:latin typeface="Tahoma" pitchFamily="34" charset="0"/>
                <a:ea typeface="宋体" pitchFamily="2" charset="-122"/>
                <a:sym typeface="Tahoma" pitchFamily="34" charset="0"/>
              </a:defRPr>
            </a:lvl3pPr>
            <a:lvl4pPr algn="l" fontAlgn="base" indent="-381000" latinLnBrk="1" marL="1752600" rtl="0">
              <a:lnSpc>
                <a:spcPct val="100000"/>
              </a:lnSpc>
              <a:spcBef>
                <a:spcPct val="20000"/>
              </a:spcBef>
              <a:spcAft>
                <a:spcPct val="0"/>
              </a:spcAft>
              <a:buClr>
                <a:schemeClr val="accent2"/>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4pPr>
            <a:lvl5pPr algn="l" fontAlgn="base" indent="-381000" latinLnBrk="1" marL="2209800" rtl="0">
              <a:lnSpc>
                <a:spcPct val="100000"/>
              </a:lnSpc>
              <a:spcBef>
                <a:spcPct val="20000"/>
              </a:spcBef>
              <a:spcAft>
                <a:spcPct val="0"/>
              </a:spcAft>
              <a:buClr>
                <a:schemeClr val="accent1"/>
              </a:buClr>
              <a:buSzPct val="100000"/>
              <a:buFont typeface="Wingdings" pitchFamily="2" charset="2"/>
              <a:buChar char="Ø"/>
              <a:defRPr baseline="0" b="0" sz="2000" i="0" u="none">
                <a:solidFill>
                  <a:schemeClr val="dk1"/>
                </a:solidFill>
                <a:latin typeface="Tahoma" pitchFamily="34" charset="0"/>
                <a:ea typeface="宋体" pitchFamily="2" charset="-122"/>
                <a:sym typeface="Tahoma" pitchFamily="34" charset="0"/>
              </a:defRPr>
            </a:lvl5pPr>
          </a:lstStyle>
          <a:p>
            <a:pPr algn="r" eaLnBrk="1" hangingPunct="1" indent="0" latinLnBrk="1" lvl="0" marL="0">
              <a:buFont typeface="Arial" pitchFamily="34" charset="0"/>
              <a:buNone/>
            </a:pPr>
            <a:fld id="{566ABCEB-ACFC-4714-9973-3DA970169C29}" type="slidenum">
              <a:rPr altLang="en-US" sz="1400" lang="zh-CN">
                <a:solidFill>
                  <a:srgbClr val="45516B"/>
                </a:solidFill>
                <a:latin typeface="Arial" pitchFamily="34" charset="0"/>
              </a:rPr>
              <a:pPr algn="r" eaLnBrk="1" hangingPunct="1" indent="0" latinLnBrk="1" lvl="0" marL="0">
                <a:buFont typeface="Arial" pitchFamily="34" charset="0"/>
                <a:buNone/>
              </a:pPr>
              <a:t>99</a:t>
            </a:fld>
            <a:r>
              <a:rPr altLang="zh-CN" sz="1400" lang="en-US">
                <a:solidFill>
                  <a:schemeClr val="accent2"/>
                </a:solidFill>
              </a:rPr>
              <a:t>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204"/>
                                        </p:tgtEl>
                                        <p:attrNameLst>
                                          <p:attrName>style.visibility</p:attrName>
                                        </p:attrNameLst>
                                      </p:cBhvr>
                                      <p:to>
                                        <p:strVal val="visible"/>
                                      </p:to>
                                    </p:set>
                                    <p:animEffect transition="in" filter="blinds(horizontal)">
                                      <p:cBhvr>
                                        <p:cTn dur="500" id="7"/>
                                        <p:tgtEl>
                                          <p:spTgt spid="2097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Default Color Scheme">
      <a:dk1>
        <a:srgbClr val="000000"/>
      </a:dk1>
      <a:lt1>
        <a:srgbClr val="FFFFFF"/>
      </a:lt1>
      <a:dk2>
        <a:srgbClr val="1C1C1C"/>
      </a:dk2>
      <a:lt2>
        <a:srgbClr val="333399"/>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000000"/>
        </a:lt1>
        <a:dk2>
          <a:srgbClr val="969696"/>
        </a:dk2>
        <a:lt2>
          <a:srgbClr val="DDDDDD"/>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extraClrScheme>
    <a:extraClrScheme>
      <a:clrScheme name="Default Color Scheme 2">
        <a:dk1>
          <a:srgbClr val="FFFFFF"/>
        </a:dk1>
        <a:lt1>
          <a:srgbClr val="0000CC"/>
        </a:lt1>
        <a:dk2>
          <a:srgbClr val="000094"/>
        </a:dk2>
        <a:lt2>
          <a:srgbClr val="FFFFCC"/>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extraClrScheme>
    <a:extraClrScheme>
      <a:clrScheme name="Default Color Scheme 3">
        <a:dk1>
          <a:srgbClr val="000000"/>
        </a:dk1>
        <a:lt1>
          <a:srgbClr val="FFFFFF"/>
        </a:lt1>
        <a:dk2>
          <a:srgbClr val="1C1C1C"/>
        </a:dk2>
        <a:lt2>
          <a:srgbClr val="333399"/>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extraClrScheme>
    <a:extraClrScheme>
      <a:clrScheme name="Default Color Scheme 4">
        <a:dk1>
          <a:srgbClr val="000000"/>
        </a:dk1>
        <a:lt1>
          <a:srgbClr val="FFFFFF"/>
        </a:lt1>
        <a:dk2>
          <a:srgbClr val="808080"/>
        </a:dk2>
        <a:lt2>
          <a:srgbClr val="515F7B"/>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extraClrScheme>
    <a:extraClrScheme>
      <a:clrScheme name="Default Color Scheme 5">
        <a:dk1>
          <a:srgbClr val="000000"/>
        </a:dk1>
        <a:lt1>
          <a:srgbClr val="FFFFFF"/>
        </a:lt1>
        <a:dk2>
          <a:srgbClr val="333333"/>
        </a:dk2>
        <a:lt2>
          <a:srgbClr val="000066"/>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extraClrScheme>
    <a:extraClrScheme>
      <a:clrScheme name="Default Color Scheme 6">
        <a:dk1>
          <a:srgbClr val="000000"/>
        </a:dk1>
        <a:lt1>
          <a:srgbClr val="FFFFFF"/>
        </a:lt1>
        <a:dk2>
          <a:srgbClr val="969696"/>
        </a:dk2>
        <a:lt2>
          <a:srgbClr val="6A407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MATLAB 语言及其应用</dc:title>
  <dc:creator>LYJ</dc:creator>
  <cp:lastModifiedBy>Li Yanjie</cp:lastModifiedBy>
  <dcterms:created xsi:type="dcterms:W3CDTF">2021-09-08T00:29:51Z</dcterms:created>
  <dcterms:modified xsi:type="dcterms:W3CDTF">2021-09-08T00:29:51Z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bd90ef792c4841469e6692d89d2342c8</vt:lpwstr>
  </property>
</Properties>
</file>