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2.xml" ContentType="application/vnd.ms-office.drawingml.diagramDrawing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colors2.xml" ContentType="application/vnd.openxmlformats-officedocument.drawingml.diagramColor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3.png" ContentType="image/png"/>
  <Override PartName="/ppt/media/image2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D71452-EAE0-4969-B806-D6F2D3AF04DB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80F09E-2E33-4255-B399-3BB119FB70A2}">
      <dgm:prSet phldr="0"/>
      <dgm:spPr/>
      <dgm:t>
        <a:bodyPr/>
        <a:lstStyle/>
        <a:p>
          <a:pPr rtl="0"/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Evaluation: </a:t>
          </a:r>
        </a:p>
      </dgm:t>
    </dgm:pt>
    <dgm:pt modelId="{F2931886-622A-45C9-92FD-6CBEA479FBF3}" type="parTrans" cxnId="{35FD2F88-155D-49C0-83BF-C4D90E27E455}">
      <dgm:prSet/>
      <dgm:spPr/>
    </dgm:pt>
    <dgm:pt modelId="{A013CF94-8498-47F3-B7B5-B0CC5C92AC55}" type="sibTrans" cxnId="{35FD2F88-155D-49C0-83BF-C4D90E27E455}">
      <dgm:prSet/>
      <dgm:spPr/>
    </dgm:pt>
    <dgm:pt modelId="{868A266B-83AC-42B0-B9B0-FBF8C7CA1166}">
      <dgm:prSet phldr="0"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Quantitative: MTTD/MTTR.</a:t>
          </a:r>
        </a:p>
      </dgm:t>
    </dgm:pt>
    <dgm:pt modelId="{CF3E04DE-A07A-4B1D-9A8D-AB5538C2F6C3}" type="parTrans" cxnId="{6463D047-745B-44F0-936A-B8F20822E615}">
      <dgm:prSet/>
      <dgm:spPr/>
    </dgm:pt>
    <dgm:pt modelId="{55D371EC-CF71-4CBF-AF42-865CA2649D5D}" type="sibTrans" cxnId="{6463D047-745B-44F0-936A-B8F20822E615}">
      <dgm:prSet/>
      <dgm:spPr/>
    </dgm:pt>
    <dgm:pt modelId="{3A235886-29F5-44B8-9B20-5744D8B85597}">
      <dgm:prSet phldr="0"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Qualitative: Structured interviews guided by a non-technical skills framework.</a:t>
          </a:r>
        </a:p>
      </dgm:t>
    </dgm:pt>
    <dgm:pt modelId="{57ABEF8C-5B9A-4977-8298-19A04B31403B}" type="parTrans" cxnId="{2068C8E9-8854-4979-81B3-9367BF6EF40F}">
      <dgm:prSet/>
      <dgm:spPr/>
    </dgm:pt>
    <dgm:pt modelId="{76B80291-40F4-434B-8971-90900769CB40}" type="sibTrans" cxnId="{2068C8E9-8854-4979-81B3-9367BF6EF40F}">
      <dgm:prSet/>
      <dgm:spPr/>
    </dgm:pt>
    <dgm:pt modelId="{7DAB49B3-1166-495F-BA3F-2E0E5628C5DF}">
      <dgm:prSet phldr="0"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Cognitive: Standardized NASA-TLX survey.</a:t>
          </a:r>
        </a:p>
      </dgm:t>
    </dgm:pt>
    <dgm:pt modelId="{D98B2985-2A88-46DA-8F59-E9C60B8ED1B6}" type="parTrans" cxnId="{E2D66542-9FE0-4222-860B-BF78D8D578F4}">
      <dgm:prSet/>
      <dgm:spPr/>
    </dgm:pt>
    <dgm:pt modelId="{FC98BFC5-BA18-4FD6-8C64-5E923161399A}" type="sibTrans" cxnId="{E2D66542-9FE0-4222-860B-BF78D8D578F4}">
      <dgm:prSet/>
      <dgm:spPr/>
    </dgm:pt>
    <dgm:pt modelId="{DC28828D-9C79-412B-8F70-C620CB231C47}">
      <dgm:prSet phldr="0"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Anticipated Challenges &amp; Mitigations: .</a:t>
          </a:r>
        </a:p>
      </dgm:t>
    </dgm:pt>
    <dgm:pt modelId="{FA905228-E907-4722-A630-41D2609C2DAD}" type="parTrans" cxnId="{7E58E8A5-6688-40AE-9B5D-0D2808C22CAC}">
      <dgm:prSet/>
      <dgm:spPr/>
    </dgm:pt>
    <dgm:pt modelId="{0FB883A5-BBBB-42A2-BA8A-10E68995CD50}" type="sibTrans" cxnId="{7E58E8A5-6688-40AE-9B5D-0D2808C22CAC}">
      <dgm:prSet/>
      <dgm:spPr/>
    </dgm:pt>
    <dgm:pt modelId="{89C67221-8196-4995-9252-6E7EC743362F}">
      <dgm:prSet phldr="0"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Technical Complexity.   </a:t>
          </a:r>
        </a:p>
      </dgm:t>
    </dgm:pt>
    <dgm:pt modelId="{33E4B1D1-69D4-4407-A66C-14D466A4DD29}" type="parTrans" cxnId="{4BC2BEDD-9BF2-4D45-970E-925E8552947A}">
      <dgm:prSet/>
      <dgm:spPr/>
    </dgm:pt>
    <dgm:pt modelId="{83602891-4CED-48CB-90BC-34EF34C6F169}" type="sibTrans" cxnId="{4BC2BEDD-9BF2-4D45-970E-925E8552947A}">
      <dgm:prSet/>
      <dgm:spPr/>
    </dgm:pt>
    <dgm:pt modelId="{6E5CCD12-9E4E-4EE6-A20B-CF7A89511BA0}">
      <dgm:prSet phldr="0"/>
      <dgm:spPr/>
      <dgm:t>
        <a:bodyPr/>
        <a:lstStyle/>
        <a:p>
          <a:pPr rtl="0"/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Participant Recruiting</a:t>
          </a:r>
        </a:p>
      </dgm:t>
    </dgm:pt>
    <dgm:pt modelId="{8364D60A-C110-45CA-B7AE-DDA34FA6BA2F}" type="parTrans" cxnId="{A78E8E7B-AC5F-402A-888E-D13AAD7A217B}">
      <dgm:prSet/>
      <dgm:spPr/>
    </dgm:pt>
    <dgm:pt modelId="{99043650-0617-456F-BFFA-1F9E9054FE4E}" type="sibTrans" cxnId="{A78E8E7B-AC5F-402A-888E-D13AAD7A217B}">
      <dgm:prSet/>
      <dgm:spPr/>
    </dgm:pt>
    <dgm:pt modelId="{12CCF902-B0DB-40B7-BD42-393BAAEF2D72}">
      <dgm:prSet phldr="0"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LLM Unpredictability.</a:t>
          </a:r>
        </a:p>
      </dgm:t>
    </dgm:pt>
    <dgm:pt modelId="{21D485FD-00D5-4CA0-8608-46C34217136B}" type="parTrans" cxnId="{3A4EA143-4382-49FF-A2EB-C98539F66A7C}">
      <dgm:prSet/>
      <dgm:spPr/>
    </dgm:pt>
    <dgm:pt modelId="{CF8C726B-5077-483F-A4FB-E6D9D1D6BAE5}" type="sibTrans" cxnId="{3A4EA143-4382-49FF-A2EB-C98539F66A7C}">
      <dgm:prSet/>
      <dgm:spPr/>
    </dgm:pt>
    <dgm:pt modelId="{64760DFE-B524-4757-ACE7-8962B4BB7588}">
      <dgm:prSet phldr="0"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Cost/Time Restraints</a:t>
          </a:r>
        </a:p>
      </dgm:t>
    </dgm:pt>
    <dgm:pt modelId="{55EA72A1-7ECF-4D8E-8811-0847CEE4AFD8}" type="parTrans" cxnId="{FBCBB5B9-1939-486D-8D1D-38308B402D17}">
      <dgm:prSet/>
      <dgm:spPr/>
    </dgm:pt>
    <dgm:pt modelId="{771D71FB-41E9-47BF-A669-B7DBB1979030}" type="sibTrans" cxnId="{FBCBB5B9-1939-486D-8D1D-38308B402D17}">
      <dgm:prSet/>
      <dgm:spPr/>
    </dgm:pt>
    <dgm:pt modelId="{F9F0D45E-570D-4F67-93F8-0599D9CB6CFA}">
      <dgm:prSet phldr="0"/>
      <dgm:spPr/>
      <dgm:t>
        <a:bodyPr/>
        <a:lstStyle/>
        <a:p>
          <a:r>
            <a:rPr lang="en-US" dirty="0">
              <a:solidFill>
                <a:srgbClr val="444444"/>
              </a:solidFill>
              <a:latin typeface="Calibri"/>
              <a:ea typeface="Calibri"/>
              <a:cs typeface="Calibri"/>
            </a:rPr>
            <a:t>Artefacts</a:t>
          </a:r>
        </a:p>
      </dgm:t>
    </dgm:pt>
    <dgm:pt modelId="{0F9C728D-204F-4C0A-8342-78003D440D8A}" type="parTrans" cxnId="{B86B170C-47A7-431F-8D52-009C0C2D617A}">
      <dgm:prSet/>
      <dgm:spPr/>
    </dgm:pt>
    <dgm:pt modelId="{7E879F6A-C61D-4559-8599-B8C49247DD44}" type="sibTrans" cxnId="{B86B170C-47A7-431F-8D52-009C0C2D617A}">
      <dgm:prSet/>
      <dgm:spPr/>
    </dgm:pt>
    <dgm:pt modelId="{3FAB5086-C82A-4FC8-8F6D-09E1AE5487CF}">
      <dgm:prSet phldr="0"/>
      <dgm:spPr/>
      <dgm:t>
        <a:bodyPr/>
        <a:lstStyle/>
        <a:p>
          <a:pPr rtl="0"/>
          <a:r>
            <a:rPr lang="en-US" dirty="0">
              <a:latin typeface="Calibri"/>
              <a:ea typeface="Calibri"/>
              <a:cs typeface="Calibri"/>
            </a:rPr>
            <a:t>Lab configurations</a:t>
          </a:r>
        </a:p>
      </dgm:t>
    </dgm:pt>
    <dgm:pt modelId="{41D5EF3A-8E85-453D-9DBE-34E7AAC05FAD}" type="parTrans" cxnId="{221D06B5-997D-4688-B3B9-153B53CA02C5}">
      <dgm:prSet/>
      <dgm:spPr/>
    </dgm:pt>
    <dgm:pt modelId="{C251A9B9-616A-42C3-BAA1-FC3AE821F110}" type="sibTrans" cxnId="{221D06B5-997D-4688-B3B9-153B53CA02C5}">
      <dgm:prSet/>
      <dgm:spPr/>
    </dgm:pt>
    <dgm:pt modelId="{0039755A-51C6-4942-9CAB-312C901C4D5D}">
      <dgm:prSet phldr="0"/>
      <dgm:spPr/>
      <dgm:t>
        <a:bodyPr/>
        <a:lstStyle/>
        <a:p>
          <a:pPr rtl="0"/>
          <a:r>
            <a:rPr lang="en-US" dirty="0">
              <a:latin typeface="Calibri"/>
              <a:ea typeface="Calibri"/>
              <a:cs typeface="Calibri"/>
            </a:rPr>
            <a:t>SIEM Configurations</a:t>
          </a:r>
        </a:p>
      </dgm:t>
    </dgm:pt>
    <dgm:pt modelId="{D13EB894-1ABA-40A1-B051-95C46FB4644E}" type="parTrans" cxnId="{D1F2D7B6-3D7A-4CD8-AF86-3A752545DA89}">
      <dgm:prSet/>
      <dgm:spPr/>
    </dgm:pt>
    <dgm:pt modelId="{6712F866-4072-4CE1-8D18-9E4FFEECEDF0}" type="sibTrans" cxnId="{D1F2D7B6-3D7A-4CD8-AF86-3A752545DA89}">
      <dgm:prSet/>
      <dgm:spPr/>
    </dgm:pt>
    <dgm:pt modelId="{3A0EB29D-52FE-4089-8554-E3A44FE97714}">
      <dgm:prSet phldr="0"/>
      <dgm:spPr/>
      <dgm:t>
        <a:bodyPr/>
        <a:lstStyle/>
        <a:p>
          <a:pPr rtl="0"/>
          <a:r>
            <a:rPr lang="en-US" dirty="0">
              <a:latin typeface="Calibri"/>
              <a:ea typeface="Calibri"/>
              <a:cs typeface="Calibri"/>
            </a:rPr>
            <a:t>XAI Script</a:t>
          </a:r>
        </a:p>
      </dgm:t>
    </dgm:pt>
    <dgm:pt modelId="{C761D939-CA46-4909-9617-1332042BEEC8}" type="parTrans" cxnId="{9CA5B5C4-C3A9-47D3-8929-D0244361EE5D}">
      <dgm:prSet/>
      <dgm:spPr/>
    </dgm:pt>
    <dgm:pt modelId="{4FDF1A6B-8BF3-422B-AB24-B1837C95AE52}" type="sibTrans" cxnId="{9CA5B5C4-C3A9-47D3-8929-D0244361EE5D}">
      <dgm:prSet/>
      <dgm:spPr/>
    </dgm:pt>
    <dgm:pt modelId="{DE12F835-44D1-4A3C-AD0C-5BC548A1A892}">
      <dgm:prSet phldr="0"/>
      <dgm:spPr/>
      <dgm:t>
        <a:bodyPr/>
        <a:lstStyle/>
        <a:p>
          <a:pPr rtl="0"/>
          <a:r>
            <a:rPr lang="en-US" dirty="0">
              <a:latin typeface="Calibri"/>
              <a:ea typeface="Calibri"/>
              <a:cs typeface="Calibri"/>
            </a:rPr>
            <a:t>Data Analysis Results and Findings</a:t>
          </a:r>
        </a:p>
      </dgm:t>
    </dgm:pt>
    <dgm:pt modelId="{D4B0DE59-F255-4DFE-9C51-D63533D7B5FA}" type="parTrans" cxnId="{CA1271AF-D700-41A7-B50B-4F4107F3B51A}">
      <dgm:prSet/>
      <dgm:spPr/>
    </dgm:pt>
    <dgm:pt modelId="{828CF3F4-35A8-40A4-B18C-7248BA668CE4}" type="sibTrans" cxnId="{CA1271AF-D700-41A7-B50B-4F4107F3B51A}">
      <dgm:prSet/>
      <dgm:spPr/>
    </dgm:pt>
    <dgm:pt modelId="{7FFE8FF4-1197-4E6C-86E3-B932A37AA7FE}" type="pres">
      <dgm:prSet presAssocID="{24D71452-EAE0-4969-B806-D6F2D3AF04DB}" presName="Name0" presStyleCnt="0">
        <dgm:presLayoutVars>
          <dgm:dir/>
          <dgm:animLvl val="lvl"/>
          <dgm:resizeHandles val="exact"/>
        </dgm:presLayoutVars>
      </dgm:prSet>
      <dgm:spPr/>
    </dgm:pt>
    <dgm:pt modelId="{FB74569A-E93B-4DAF-8C1C-D7D038E04A2E}" type="pres">
      <dgm:prSet presAssocID="{2480F09E-2E33-4255-B399-3BB119FB70A2}" presName="composite" presStyleCnt="0"/>
      <dgm:spPr/>
    </dgm:pt>
    <dgm:pt modelId="{0E208F99-7706-426C-977F-D9AC19BDE3F9}" type="pres">
      <dgm:prSet presAssocID="{2480F09E-2E33-4255-B399-3BB119FB70A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D8B9058-1942-4179-8E1E-5AF0B13C2E32}" type="pres">
      <dgm:prSet presAssocID="{2480F09E-2E33-4255-B399-3BB119FB70A2}" presName="desTx" presStyleLbl="alignAccFollowNode1" presStyleIdx="0" presStyleCnt="3">
        <dgm:presLayoutVars>
          <dgm:bulletEnabled val="1"/>
        </dgm:presLayoutVars>
      </dgm:prSet>
      <dgm:spPr/>
    </dgm:pt>
    <dgm:pt modelId="{289B5330-A683-4720-B2A9-0B9A9E6A4A85}" type="pres">
      <dgm:prSet presAssocID="{A013CF94-8498-47F3-B7B5-B0CC5C92AC55}" presName="space" presStyleCnt="0"/>
      <dgm:spPr/>
    </dgm:pt>
    <dgm:pt modelId="{262747AF-8CD1-4DAC-A81A-1F7A8C10845A}" type="pres">
      <dgm:prSet presAssocID="{DC28828D-9C79-412B-8F70-C620CB231C47}" presName="composite" presStyleCnt="0"/>
      <dgm:spPr/>
    </dgm:pt>
    <dgm:pt modelId="{32BEB367-0561-47D8-BA25-693D5A3FC87E}" type="pres">
      <dgm:prSet presAssocID="{DC28828D-9C79-412B-8F70-C620CB231C4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AF3294B-8B84-4E82-B5F6-70BE04266DE2}" type="pres">
      <dgm:prSet presAssocID="{DC28828D-9C79-412B-8F70-C620CB231C47}" presName="desTx" presStyleLbl="alignAccFollowNode1" presStyleIdx="1" presStyleCnt="3">
        <dgm:presLayoutVars>
          <dgm:bulletEnabled val="1"/>
        </dgm:presLayoutVars>
      </dgm:prSet>
      <dgm:spPr/>
    </dgm:pt>
    <dgm:pt modelId="{1D532A44-9481-48CD-8C4D-0EED9E606F65}" type="pres">
      <dgm:prSet presAssocID="{0FB883A5-BBBB-42A2-BA8A-10E68995CD50}" presName="space" presStyleCnt="0"/>
      <dgm:spPr/>
    </dgm:pt>
    <dgm:pt modelId="{AF1827A3-6458-4832-AA4B-4C1036F310F8}" type="pres">
      <dgm:prSet presAssocID="{F9F0D45E-570D-4F67-93F8-0599D9CB6CFA}" presName="composite" presStyleCnt="0"/>
      <dgm:spPr/>
    </dgm:pt>
    <dgm:pt modelId="{9B72C2CC-158C-4C31-8CA2-EA04D16FFAC1}" type="pres">
      <dgm:prSet presAssocID="{F9F0D45E-570D-4F67-93F8-0599D9CB6CF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0C0DDA0-35FC-469B-A1BF-1BC94C8071B3}" type="pres">
      <dgm:prSet presAssocID="{F9F0D45E-570D-4F67-93F8-0599D9CB6CF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C0E7904-E34B-41E6-AF4C-7284C6318ADE}" type="presOf" srcId="{DC28828D-9C79-412B-8F70-C620CB231C47}" destId="{32BEB367-0561-47D8-BA25-693D5A3FC87E}" srcOrd="0" destOrd="0" presId="urn:microsoft.com/office/officeart/2005/8/layout/hList1"/>
    <dgm:cxn modelId="{C5FB6E0B-98DD-48D9-BFCB-62B54C378691}" type="presOf" srcId="{6E5CCD12-9E4E-4EE6-A20B-CF7A89511BA0}" destId="{FAF3294B-8B84-4E82-B5F6-70BE04266DE2}" srcOrd="0" destOrd="1" presId="urn:microsoft.com/office/officeart/2005/8/layout/hList1"/>
    <dgm:cxn modelId="{B86B170C-47A7-431F-8D52-009C0C2D617A}" srcId="{24D71452-EAE0-4969-B806-D6F2D3AF04DB}" destId="{F9F0D45E-570D-4F67-93F8-0599D9CB6CFA}" srcOrd="2" destOrd="0" parTransId="{0F9C728D-204F-4C0A-8342-78003D440D8A}" sibTransId="{7E879F6A-C61D-4559-8599-B8C49247DD44}"/>
    <dgm:cxn modelId="{38DA0833-90BD-40C8-BB8A-756EB2556EEE}" type="presOf" srcId="{12CCF902-B0DB-40B7-BD42-393BAAEF2D72}" destId="{FAF3294B-8B84-4E82-B5F6-70BE04266DE2}" srcOrd="0" destOrd="2" presId="urn:microsoft.com/office/officeart/2005/8/layout/hList1"/>
    <dgm:cxn modelId="{A1955A5C-3C28-46C7-93DE-60AFC8FFBB45}" type="presOf" srcId="{7DAB49B3-1166-495F-BA3F-2E0E5628C5DF}" destId="{9D8B9058-1942-4179-8E1E-5AF0B13C2E32}" srcOrd="0" destOrd="2" presId="urn:microsoft.com/office/officeart/2005/8/layout/hList1"/>
    <dgm:cxn modelId="{AC57C761-537D-4F34-A789-E071D41B738C}" type="presOf" srcId="{3A235886-29F5-44B8-9B20-5744D8B85597}" destId="{9D8B9058-1942-4179-8E1E-5AF0B13C2E32}" srcOrd="0" destOrd="1" presId="urn:microsoft.com/office/officeart/2005/8/layout/hList1"/>
    <dgm:cxn modelId="{9A3EFF61-4385-43E6-9CB9-C8F85801F856}" type="presOf" srcId="{868A266B-83AC-42B0-B9B0-FBF8C7CA1166}" destId="{9D8B9058-1942-4179-8E1E-5AF0B13C2E32}" srcOrd="0" destOrd="0" presId="urn:microsoft.com/office/officeart/2005/8/layout/hList1"/>
    <dgm:cxn modelId="{E2D66542-9FE0-4222-860B-BF78D8D578F4}" srcId="{2480F09E-2E33-4255-B399-3BB119FB70A2}" destId="{7DAB49B3-1166-495F-BA3F-2E0E5628C5DF}" srcOrd="2" destOrd="0" parTransId="{D98B2985-2A88-46DA-8F59-E9C60B8ED1B6}" sibTransId="{FC98BFC5-BA18-4FD6-8C64-5E923161399A}"/>
    <dgm:cxn modelId="{3A4EA143-4382-49FF-A2EB-C98539F66A7C}" srcId="{DC28828D-9C79-412B-8F70-C620CB231C47}" destId="{12CCF902-B0DB-40B7-BD42-393BAAEF2D72}" srcOrd="2" destOrd="0" parTransId="{21D485FD-00D5-4CA0-8608-46C34217136B}" sibTransId="{CF8C726B-5077-483F-A4FB-E6D9D1D6BAE5}"/>
    <dgm:cxn modelId="{6463D047-745B-44F0-936A-B8F20822E615}" srcId="{2480F09E-2E33-4255-B399-3BB119FB70A2}" destId="{868A266B-83AC-42B0-B9B0-FBF8C7CA1166}" srcOrd="0" destOrd="0" parTransId="{CF3E04DE-A07A-4B1D-9A8D-AB5538C2F6C3}" sibTransId="{55D371EC-CF71-4CBF-AF42-865CA2649D5D}"/>
    <dgm:cxn modelId="{12B2D849-93B7-42A9-9DD1-C23422E6D143}" type="presOf" srcId="{24D71452-EAE0-4969-B806-D6F2D3AF04DB}" destId="{7FFE8FF4-1197-4E6C-86E3-B932A37AA7FE}" srcOrd="0" destOrd="0" presId="urn:microsoft.com/office/officeart/2005/8/layout/hList1"/>
    <dgm:cxn modelId="{17B2BA4A-FD00-4930-9A53-74C14F42F588}" type="presOf" srcId="{F9F0D45E-570D-4F67-93F8-0599D9CB6CFA}" destId="{9B72C2CC-158C-4C31-8CA2-EA04D16FFAC1}" srcOrd="0" destOrd="0" presId="urn:microsoft.com/office/officeart/2005/8/layout/hList1"/>
    <dgm:cxn modelId="{28540854-903C-44A9-B2A6-0F69E7BCAB99}" type="presOf" srcId="{DE12F835-44D1-4A3C-AD0C-5BC548A1A892}" destId="{B0C0DDA0-35FC-469B-A1BF-1BC94C8071B3}" srcOrd="0" destOrd="3" presId="urn:microsoft.com/office/officeart/2005/8/layout/hList1"/>
    <dgm:cxn modelId="{A78E8E7B-AC5F-402A-888E-D13AAD7A217B}" srcId="{DC28828D-9C79-412B-8F70-C620CB231C47}" destId="{6E5CCD12-9E4E-4EE6-A20B-CF7A89511BA0}" srcOrd="1" destOrd="0" parTransId="{8364D60A-C110-45CA-B7AE-DDA34FA6BA2F}" sibTransId="{99043650-0617-456F-BFFA-1F9E9054FE4E}"/>
    <dgm:cxn modelId="{35FD2F88-155D-49C0-83BF-C4D90E27E455}" srcId="{24D71452-EAE0-4969-B806-D6F2D3AF04DB}" destId="{2480F09E-2E33-4255-B399-3BB119FB70A2}" srcOrd="0" destOrd="0" parTransId="{F2931886-622A-45C9-92FD-6CBEA479FBF3}" sibTransId="{A013CF94-8498-47F3-B7B5-B0CC5C92AC55}"/>
    <dgm:cxn modelId="{BF624892-8F52-4C19-8B17-CBBA0E713590}" type="presOf" srcId="{64760DFE-B524-4757-ACE7-8962B4BB7588}" destId="{FAF3294B-8B84-4E82-B5F6-70BE04266DE2}" srcOrd="0" destOrd="3" presId="urn:microsoft.com/office/officeart/2005/8/layout/hList1"/>
    <dgm:cxn modelId="{DA77FDA2-2920-4C0C-B6B6-B7C3AEDA3385}" type="presOf" srcId="{0039755A-51C6-4942-9CAB-312C901C4D5D}" destId="{B0C0DDA0-35FC-469B-A1BF-1BC94C8071B3}" srcOrd="0" destOrd="1" presId="urn:microsoft.com/office/officeart/2005/8/layout/hList1"/>
    <dgm:cxn modelId="{7E58E8A5-6688-40AE-9B5D-0D2808C22CAC}" srcId="{24D71452-EAE0-4969-B806-D6F2D3AF04DB}" destId="{DC28828D-9C79-412B-8F70-C620CB231C47}" srcOrd="1" destOrd="0" parTransId="{FA905228-E907-4722-A630-41D2609C2DAD}" sibTransId="{0FB883A5-BBBB-42A2-BA8A-10E68995CD50}"/>
    <dgm:cxn modelId="{CA1271AF-D700-41A7-B50B-4F4107F3B51A}" srcId="{F9F0D45E-570D-4F67-93F8-0599D9CB6CFA}" destId="{DE12F835-44D1-4A3C-AD0C-5BC548A1A892}" srcOrd="3" destOrd="0" parTransId="{D4B0DE59-F255-4DFE-9C51-D63533D7B5FA}" sibTransId="{828CF3F4-35A8-40A4-B18C-7248BA668CE4}"/>
    <dgm:cxn modelId="{1BB28DB2-5D46-424E-899D-64C1B9202A4A}" type="presOf" srcId="{2480F09E-2E33-4255-B399-3BB119FB70A2}" destId="{0E208F99-7706-426C-977F-D9AC19BDE3F9}" srcOrd="0" destOrd="0" presId="urn:microsoft.com/office/officeart/2005/8/layout/hList1"/>
    <dgm:cxn modelId="{221D06B5-997D-4688-B3B9-153B53CA02C5}" srcId="{F9F0D45E-570D-4F67-93F8-0599D9CB6CFA}" destId="{3FAB5086-C82A-4FC8-8F6D-09E1AE5487CF}" srcOrd="0" destOrd="0" parTransId="{41D5EF3A-8E85-453D-9DBE-34E7AAC05FAD}" sibTransId="{C251A9B9-616A-42C3-BAA1-FC3AE821F110}"/>
    <dgm:cxn modelId="{D1F2D7B6-3D7A-4CD8-AF86-3A752545DA89}" srcId="{F9F0D45E-570D-4F67-93F8-0599D9CB6CFA}" destId="{0039755A-51C6-4942-9CAB-312C901C4D5D}" srcOrd="1" destOrd="0" parTransId="{D13EB894-1ABA-40A1-B051-95C46FB4644E}" sibTransId="{6712F866-4072-4CE1-8D18-9E4FFEECEDF0}"/>
    <dgm:cxn modelId="{FBCBB5B9-1939-486D-8D1D-38308B402D17}" srcId="{DC28828D-9C79-412B-8F70-C620CB231C47}" destId="{64760DFE-B524-4757-ACE7-8962B4BB7588}" srcOrd="3" destOrd="0" parTransId="{55EA72A1-7ECF-4D8E-8811-0847CEE4AFD8}" sibTransId="{771D71FB-41E9-47BF-A669-B7DBB1979030}"/>
    <dgm:cxn modelId="{9CA5B5C4-C3A9-47D3-8929-D0244361EE5D}" srcId="{F9F0D45E-570D-4F67-93F8-0599D9CB6CFA}" destId="{3A0EB29D-52FE-4089-8554-E3A44FE97714}" srcOrd="2" destOrd="0" parTransId="{C761D939-CA46-4909-9617-1332042BEEC8}" sibTransId="{4FDF1A6B-8BF3-422B-AB24-B1837C95AE52}"/>
    <dgm:cxn modelId="{9F5B23C5-0DA9-4867-A6D2-95E8504CC0A4}" type="presOf" srcId="{3A0EB29D-52FE-4089-8554-E3A44FE97714}" destId="{B0C0DDA0-35FC-469B-A1BF-1BC94C8071B3}" srcOrd="0" destOrd="2" presId="urn:microsoft.com/office/officeart/2005/8/layout/hList1"/>
    <dgm:cxn modelId="{0A3E12C7-E2C3-4A12-95C9-8D4F1CFAA2EC}" type="presOf" srcId="{3FAB5086-C82A-4FC8-8F6D-09E1AE5487CF}" destId="{B0C0DDA0-35FC-469B-A1BF-1BC94C8071B3}" srcOrd="0" destOrd="0" presId="urn:microsoft.com/office/officeart/2005/8/layout/hList1"/>
    <dgm:cxn modelId="{5D974FD5-38A5-4BD4-9EAF-6F1B0E11F766}" type="presOf" srcId="{89C67221-8196-4995-9252-6E7EC743362F}" destId="{FAF3294B-8B84-4E82-B5F6-70BE04266DE2}" srcOrd="0" destOrd="0" presId="urn:microsoft.com/office/officeart/2005/8/layout/hList1"/>
    <dgm:cxn modelId="{4BC2BEDD-9BF2-4D45-970E-925E8552947A}" srcId="{DC28828D-9C79-412B-8F70-C620CB231C47}" destId="{89C67221-8196-4995-9252-6E7EC743362F}" srcOrd="0" destOrd="0" parTransId="{33E4B1D1-69D4-4407-A66C-14D466A4DD29}" sibTransId="{83602891-4CED-48CB-90BC-34EF34C6F169}"/>
    <dgm:cxn modelId="{2068C8E9-8854-4979-81B3-9367BF6EF40F}" srcId="{2480F09E-2E33-4255-B399-3BB119FB70A2}" destId="{3A235886-29F5-44B8-9B20-5744D8B85597}" srcOrd="1" destOrd="0" parTransId="{57ABEF8C-5B9A-4977-8298-19A04B31403B}" sibTransId="{76B80291-40F4-434B-8971-90900769CB40}"/>
    <dgm:cxn modelId="{63DB6F8E-C8E1-498F-A208-6A4091E48F9B}" type="presParOf" srcId="{7FFE8FF4-1197-4E6C-86E3-B932A37AA7FE}" destId="{FB74569A-E93B-4DAF-8C1C-D7D038E04A2E}" srcOrd="0" destOrd="0" presId="urn:microsoft.com/office/officeart/2005/8/layout/hList1"/>
    <dgm:cxn modelId="{BFC2E451-146F-4F69-8F47-ECD3E45E1A7D}" type="presParOf" srcId="{FB74569A-E93B-4DAF-8C1C-D7D038E04A2E}" destId="{0E208F99-7706-426C-977F-D9AC19BDE3F9}" srcOrd="0" destOrd="0" presId="urn:microsoft.com/office/officeart/2005/8/layout/hList1"/>
    <dgm:cxn modelId="{5161F8A7-9D55-476B-9F32-A6EDD13CDA1E}" type="presParOf" srcId="{FB74569A-E93B-4DAF-8C1C-D7D038E04A2E}" destId="{9D8B9058-1942-4179-8E1E-5AF0B13C2E32}" srcOrd="1" destOrd="0" presId="urn:microsoft.com/office/officeart/2005/8/layout/hList1"/>
    <dgm:cxn modelId="{110E4D9E-EC49-4A7C-B262-797FCA6EF17C}" type="presParOf" srcId="{7FFE8FF4-1197-4E6C-86E3-B932A37AA7FE}" destId="{289B5330-A683-4720-B2A9-0B9A9E6A4A85}" srcOrd="1" destOrd="0" presId="urn:microsoft.com/office/officeart/2005/8/layout/hList1"/>
    <dgm:cxn modelId="{B3C3863A-D01C-42FD-B7BF-A11EEBDD0B4B}" type="presParOf" srcId="{7FFE8FF4-1197-4E6C-86E3-B932A37AA7FE}" destId="{262747AF-8CD1-4DAC-A81A-1F7A8C10845A}" srcOrd="2" destOrd="0" presId="urn:microsoft.com/office/officeart/2005/8/layout/hList1"/>
    <dgm:cxn modelId="{FDB99FB9-E51D-46E2-A5FA-73BD44136210}" type="presParOf" srcId="{262747AF-8CD1-4DAC-A81A-1F7A8C10845A}" destId="{32BEB367-0561-47D8-BA25-693D5A3FC87E}" srcOrd="0" destOrd="0" presId="urn:microsoft.com/office/officeart/2005/8/layout/hList1"/>
    <dgm:cxn modelId="{5E0482B8-7B45-469E-B2CC-9DCD7156F981}" type="presParOf" srcId="{262747AF-8CD1-4DAC-A81A-1F7A8C10845A}" destId="{FAF3294B-8B84-4E82-B5F6-70BE04266DE2}" srcOrd="1" destOrd="0" presId="urn:microsoft.com/office/officeart/2005/8/layout/hList1"/>
    <dgm:cxn modelId="{CBDAE489-7346-492C-B325-28A98831D609}" type="presParOf" srcId="{7FFE8FF4-1197-4E6C-86E3-B932A37AA7FE}" destId="{1D532A44-9481-48CD-8C4D-0EED9E606F65}" srcOrd="3" destOrd="0" presId="urn:microsoft.com/office/officeart/2005/8/layout/hList1"/>
    <dgm:cxn modelId="{39A189E9-E9DC-48AA-A315-D3DFB79E9C8E}" type="presParOf" srcId="{7FFE8FF4-1197-4E6C-86E3-B932A37AA7FE}" destId="{AF1827A3-6458-4832-AA4B-4C1036F310F8}" srcOrd="4" destOrd="0" presId="urn:microsoft.com/office/officeart/2005/8/layout/hList1"/>
    <dgm:cxn modelId="{60969242-9D4A-4216-8E98-E24D1D683AD8}" type="presParOf" srcId="{AF1827A3-6458-4832-AA4B-4C1036F310F8}" destId="{9B72C2CC-158C-4C31-8CA2-EA04D16FFAC1}" srcOrd="0" destOrd="0" presId="urn:microsoft.com/office/officeart/2005/8/layout/hList1"/>
    <dgm:cxn modelId="{9F136805-CEF0-4551-BB23-2510EA66852E}" type="presParOf" srcId="{AF1827A3-6458-4832-AA4B-4C1036F310F8}" destId="{B0C0DDA0-35FC-469B-A1BF-1BC94C8071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58C593-87F6-4602-BF09-5C199A6ADB6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DDC567-9F86-4F6D-A52B-32D4E7BD1265}">
      <dgm:prSet/>
      <dgm:spPr/>
      <dgm:t>
        <a:bodyPr/>
        <a:lstStyle/>
        <a:p>
          <a:r>
            <a:rPr lang="en-US"/>
            <a:t>Weeks 1 to 4 will be dedicated to the setup of the lab and tools.</a:t>
          </a:r>
        </a:p>
      </dgm:t>
    </dgm:pt>
    <dgm:pt modelId="{58E71DA9-82E2-4786-9426-5D2B8AB04084}" type="parTrans" cxnId="{EF8EAE87-31EC-4721-8F10-BC107CCD1EAE}">
      <dgm:prSet/>
      <dgm:spPr/>
      <dgm:t>
        <a:bodyPr/>
        <a:lstStyle/>
        <a:p>
          <a:endParaRPr lang="en-US"/>
        </a:p>
      </dgm:t>
    </dgm:pt>
    <dgm:pt modelId="{59C510FB-A53B-4195-AE78-41440163A6D2}" type="sibTrans" cxnId="{EF8EAE87-31EC-4721-8F10-BC107CCD1EAE}">
      <dgm:prSet/>
      <dgm:spPr/>
      <dgm:t>
        <a:bodyPr/>
        <a:lstStyle/>
        <a:p>
          <a:endParaRPr lang="en-US"/>
        </a:p>
      </dgm:t>
    </dgm:pt>
    <dgm:pt modelId="{8B5EDC58-39D3-40E8-9655-732A2629A24D}">
      <dgm:prSet/>
      <dgm:spPr/>
      <dgm:t>
        <a:bodyPr/>
        <a:lstStyle/>
        <a:p>
          <a:r>
            <a:rPr lang="en-US"/>
            <a:t>Weeks 4 to 7 will focus on the creation of the XAI script and creating the attack scenarios in Caldera.</a:t>
          </a:r>
        </a:p>
      </dgm:t>
    </dgm:pt>
    <dgm:pt modelId="{8A9C4626-7377-4FBE-BFBA-4CDB87417091}" type="parTrans" cxnId="{C23470E0-EDFA-497B-8DFF-F1DB15F566CE}">
      <dgm:prSet/>
      <dgm:spPr/>
      <dgm:t>
        <a:bodyPr/>
        <a:lstStyle/>
        <a:p>
          <a:endParaRPr lang="en-US"/>
        </a:p>
      </dgm:t>
    </dgm:pt>
    <dgm:pt modelId="{A26C3F76-DD66-46EE-81B2-D34E4CD0097F}" type="sibTrans" cxnId="{C23470E0-EDFA-497B-8DFF-F1DB15F566CE}">
      <dgm:prSet/>
      <dgm:spPr/>
      <dgm:t>
        <a:bodyPr/>
        <a:lstStyle/>
        <a:p>
          <a:endParaRPr lang="en-US"/>
        </a:p>
      </dgm:t>
    </dgm:pt>
    <dgm:pt modelId="{65CF030A-A945-4A2E-A298-C9A2BDF9B84B}">
      <dgm:prSet/>
      <dgm:spPr/>
      <dgm:t>
        <a:bodyPr/>
        <a:lstStyle/>
        <a:p>
          <a:r>
            <a:rPr lang="en-US"/>
            <a:t>Week 8 will involve a pilot study where I run through the scenarios on my own to identify potential issues</a:t>
          </a:r>
        </a:p>
      </dgm:t>
    </dgm:pt>
    <dgm:pt modelId="{727D008A-6916-4049-91F9-0966739742EA}" type="parTrans" cxnId="{AC7CBD6A-8719-443B-B14E-4FFE25F12F6A}">
      <dgm:prSet/>
      <dgm:spPr/>
      <dgm:t>
        <a:bodyPr/>
        <a:lstStyle/>
        <a:p>
          <a:endParaRPr lang="en-US"/>
        </a:p>
      </dgm:t>
    </dgm:pt>
    <dgm:pt modelId="{6255B551-4BE4-4F83-B3D2-8511E30A8EDD}" type="sibTrans" cxnId="{AC7CBD6A-8719-443B-B14E-4FFE25F12F6A}">
      <dgm:prSet/>
      <dgm:spPr/>
      <dgm:t>
        <a:bodyPr/>
        <a:lstStyle/>
        <a:p>
          <a:endParaRPr lang="en-US"/>
        </a:p>
      </dgm:t>
    </dgm:pt>
    <dgm:pt modelId="{110C9D5F-A6DF-442F-9648-CF14BED11C87}">
      <dgm:prSet/>
      <dgm:spPr/>
      <dgm:t>
        <a:bodyPr/>
        <a:lstStyle/>
        <a:p>
          <a:r>
            <a:rPr lang="en-US"/>
            <a:t>Weeks 9  to 11 are the main Data Collection window, where I will work with the three+ participants.</a:t>
          </a:r>
        </a:p>
      </dgm:t>
    </dgm:pt>
    <dgm:pt modelId="{16C0932F-301B-42C8-8832-70E84BA2D96B}" type="parTrans" cxnId="{59C72ED4-3F8B-48D2-BB89-00C8442EB8AA}">
      <dgm:prSet/>
      <dgm:spPr/>
      <dgm:t>
        <a:bodyPr/>
        <a:lstStyle/>
        <a:p>
          <a:endParaRPr lang="en-US"/>
        </a:p>
      </dgm:t>
    </dgm:pt>
    <dgm:pt modelId="{7D7B3DC3-E3DF-4497-B0EF-BFA472778483}" type="sibTrans" cxnId="{59C72ED4-3F8B-48D2-BB89-00C8442EB8AA}">
      <dgm:prSet/>
      <dgm:spPr/>
      <dgm:t>
        <a:bodyPr/>
        <a:lstStyle/>
        <a:p>
          <a:endParaRPr lang="en-US"/>
        </a:p>
      </dgm:t>
    </dgm:pt>
    <dgm:pt modelId="{3E2E35B5-B6AA-44C4-995F-9392C1C3D696}">
      <dgm:prSet/>
      <dgm:spPr/>
      <dgm:t>
        <a:bodyPr/>
        <a:lstStyle/>
        <a:p>
          <a:r>
            <a:rPr lang="en-US"/>
            <a:t>Weeks 12 to 14 will be for Data Analysis, where I will process the quantitative and qualitative data.</a:t>
          </a:r>
        </a:p>
      </dgm:t>
    </dgm:pt>
    <dgm:pt modelId="{CE439BBC-F550-4107-96E8-A43CB5BEF850}" type="parTrans" cxnId="{A81FBBA8-C087-4FD4-A901-828BDFE47A96}">
      <dgm:prSet/>
      <dgm:spPr/>
      <dgm:t>
        <a:bodyPr/>
        <a:lstStyle/>
        <a:p>
          <a:endParaRPr lang="en-US"/>
        </a:p>
      </dgm:t>
    </dgm:pt>
    <dgm:pt modelId="{F7961ACD-1811-4704-B9A6-F02ED20A43D9}" type="sibTrans" cxnId="{A81FBBA8-C087-4FD4-A901-828BDFE47A96}">
      <dgm:prSet/>
      <dgm:spPr/>
      <dgm:t>
        <a:bodyPr/>
        <a:lstStyle/>
        <a:p>
          <a:endParaRPr lang="en-US"/>
        </a:p>
      </dgm:t>
    </dgm:pt>
    <dgm:pt modelId="{2E209D85-BC5C-4CD4-8061-88B0DCC923D5}">
      <dgm:prSet/>
      <dgm:spPr/>
      <dgm:t>
        <a:bodyPr/>
        <a:lstStyle/>
        <a:p>
          <a:r>
            <a:rPr lang="en-US"/>
            <a:t>Weeks 15 and 16 will be for the Final Report write-up and project submission.</a:t>
          </a:r>
        </a:p>
      </dgm:t>
    </dgm:pt>
    <dgm:pt modelId="{DAEB9966-3DD7-4E6F-A0F9-4C07E24B8A7D}" type="parTrans" cxnId="{E775E5B6-0202-4F0B-B059-B78A1F7C28D5}">
      <dgm:prSet/>
      <dgm:spPr/>
      <dgm:t>
        <a:bodyPr/>
        <a:lstStyle/>
        <a:p>
          <a:endParaRPr lang="en-US"/>
        </a:p>
      </dgm:t>
    </dgm:pt>
    <dgm:pt modelId="{433636A6-C380-40BB-B2AF-CF03929F645F}" type="sibTrans" cxnId="{E775E5B6-0202-4F0B-B059-B78A1F7C28D5}">
      <dgm:prSet/>
      <dgm:spPr/>
      <dgm:t>
        <a:bodyPr/>
        <a:lstStyle/>
        <a:p>
          <a:endParaRPr lang="en-US"/>
        </a:p>
      </dgm:t>
    </dgm:pt>
    <dgm:pt modelId="{2E61E9DC-06C6-4503-B188-51BA9CEB0EC0}" type="pres">
      <dgm:prSet presAssocID="{C958C593-87F6-4602-BF09-5C199A6ADB6A}" presName="Name0" presStyleCnt="0">
        <dgm:presLayoutVars>
          <dgm:dir/>
          <dgm:resizeHandles val="exact"/>
        </dgm:presLayoutVars>
      </dgm:prSet>
      <dgm:spPr/>
    </dgm:pt>
    <dgm:pt modelId="{9C08A8D4-0F6A-4F3A-B1FB-531DDAA48513}" type="pres">
      <dgm:prSet presAssocID="{D2DDC567-9F86-4F6D-A52B-32D4E7BD1265}" presName="node" presStyleLbl="node1" presStyleIdx="0" presStyleCnt="6">
        <dgm:presLayoutVars>
          <dgm:bulletEnabled val="1"/>
        </dgm:presLayoutVars>
      </dgm:prSet>
      <dgm:spPr/>
    </dgm:pt>
    <dgm:pt modelId="{6BF9B65F-BE21-4E8B-A625-F3049825D15E}" type="pres">
      <dgm:prSet presAssocID="{59C510FB-A53B-4195-AE78-41440163A6D2}" presName="sibTrans" presStyleLbl="sibTrans1D1" presStyleIdx="0" presStyleCnt="5"/>
      <dgm:spPr/>
    </dgm:pt>
    <dgm:pt modelId="{EC9490EE-3FD2-471C-AD93-876E5A08572F}" type="pres">
      <dgm:prSet presAssocID="{59C510FB-A53B-4195-AE78-41440163A6D2}" presName="connectorText" presStyleLbl="sibTrans1D1" presStyleIdx="0" presStyleCnt="5"/>
      <dgm:spPr/>
    </dgm:pt>
    <dgm:pt modelId="{F876BFB0-9E00-43C1-9ED5-D8654349F689}" type="pres">
      <dgm:prSet presAssocID="{8B5EDC58-39D3-40E8-9655-732A2629A24D}" presName="node" presStyleLbl="node1" presStyleIdx="1" presStyleCnt="6">
        <dgm:presLayoutVars>
          <dgm:bulletEnabled val="1"/>
        </dgm:presLayoutVars>
      </dgm:prSet>
      <dgm:spPr/>
    </dgm:pt>
    <dgm:pt modelId="{8C19BB83-E877-4E02-B488-C13945861492}" type="pres">
      <dgm:prSet presAssocID="{A26C3F76-DD66-46EE-81B2-D34E4CD0097F}" presName="sibTrans" presStyleLbl="sibTrans1D1" presStyleIdx="1" presStyleCnt="5"/>
      <dgm:spPr/>
    </dgm:pt>
    <dgm:pt modelId="{A7A23909-BE63-4961-BA86-6D8ADA934F9B}" type="pres">
      <dgm:prSet presAssocID="{A26C3F76-DD66-46EE-81B2-D34E4CD0097F}" presName="connectorText" presStyleLbl="sibTrans1D1" presStyleIdx="1" presStyleCnt="5"/>
      <dgm:spPr/>
    </dgm:pt>
    <dgm:pt modelId="{97CA7DBE-B3DB-4653-9FAD-D2CD58DCF8FD}" type="pres">
      <dgm:prSet presAssocID="{65CF030A-A945-4A2E-A298-C9A2BDF9B84B}" presName="node" presStyleLbl="node1" presStyleIdx="2" presStyleCnt="6">
        <dgm:presLayoutVars>
          <dgm:bulletEnabled val="1"/>
        </dgm:presLayoutVars>
      </dgm:prSet>
      <dgm:spPr/>
    </dgm:pt>
    <dgm:pt modelId="{DB01C1C5-AFDE-438F-BC89-7EB2FCF90E5E}" type="pres">
      <dgm:prSet presAssocID="{6255B551-4BE4-4F83-B3D2-8511E30A8EDD}" presName="sibTrans" presStyleLbl="sibTrans1D1" presStyleIdx="2" presStyleCnt="5"/>
      <dgm:spPr/>
    </dgm:pt>
    <dgm:pt modelId="{6EA5F491-C46F-4E3F-95BF-A9974EFBC004}" type="pres">
      <dgm:prSet presAssocID="{6255B551-4BE4-4F83-B3D2-8511E30A8EDD}" presName="connectorText" presStyleLbl="sibTrans1D1" presStyleIdx="2" presStyleCnt="5"/>
      <dgm:spPr/>
    </dgm:pt>
    <dgm:pt modelId="{0E9FC737-230B-40D0-90FE-CB7B040B5323}" type="pres">
      <dgm:prSet presAssocID="{110C9D5F-A6DF-442F-9648-CF14BED11C87}" presName="node" presStyleLbl="node1" presStyleIdx="3" presStyleCnt="6">
        <dgm:presLayoutVars>
          <dgm:bulletEnabled val="1"/>
        </dgm:presLayoutVars>
      </dgm:prSet>
      <dgm:spPr/>
    </dgm:pt>
    <dgm:pt modelId="{F051ED09-027A-4F3D-B6F1-D17DA0229B58}" type="pres">
      <dgm:prSet presAssocID="{7D7B3DC3-E3DF-4497-B0EF-BFA472778483}" presName="sibTrans" presStyleLbl="sibTrans1D1" presStyleIdx="3" presStyleCnt="5"/>
      <dgm:spPr/>
    </dgm:pt>
    <dgm:pt modelId="{2A18EFD8-B67B-4440-AB68-71C86F9148FC}" type="pres">
      <dgm:prSet presAssocID="{7D7B3DC3-E3DF-4497-B0EF-BFA472778483}" presName="connectorText" presStyleLbl="sibTrans1D1" presStyleIdx="3" presStyleCnt="5"/>
      <dgm:spPr/>
    </dgm:pt>
    <dgm:pt modelId="{A11F7BC3-AD07-4503-BCA3-6418B32146CE}" type="pres">
      <dgm:prSet presAssocID="{3E2E35B5-B6AA-44C4-995F-9392C1C3D696}" presName="node" presStyleLbl="node1" presStyleIdx="4" presStyleCnt="6">
        <dgm:presLayoutVars>
          <dgm:bulletEnabled val="1"/>
        </dgm:presLayoutVars>
      </dgm:prSet>
      <dgm:spPr/>
    </dgm:pt>
    <dgm:pt modelId="{B4D22C68-6953-42DF-B84D-7A3CEEBC8204}" type="pres">
      <dgm:prSet presAssocID="{F7961ACD-1811-4704-B9A6-F02ED20A43D9}" presName="sibTrans" presStyleLbl="sibTrans1D1" presStyleIdx="4" presStyleCnt="5"/>
      <dgm:spPr/>
    </dgm:pt>
    <dgm:pt modelId="{87560209-0B01-4978-A061-D94FDE46A93A}" type="pres">
      <dgm:prSet presAssocID="{F7961ACD-1811-4704-B9A6-F02ED20A43D9}" presName="connectorText" presStyleLbl="sibTrans1D1" presStyleIdx="4" presStyleCnt="5"/>
      <dgm:spPr/>
    </dgm:pt>
    <dgm:pt modelId="{33AB765D-F4B1-499E-9F78-76C78A988B67}" type="pres">
      <dgm:prSet presAssocID="{2E209D85-BC5C-4CD4-8061-88B0DCC923D5}" presName="node" presStyleLbl="node1" presStyleIdx="5" presStyleCnt="6">
        <dgm:presLayoutVars>
          <dgm:bulletEnabled val="1"/>
        </dgm:presLayoutVars>
      </dgm:prSet>
      <dgm:spPr/>
    </dgm:pt>
  </dgm:ptLst>
  <dgm:cxnLst>
    <dgm:cxn modelId="{E0DE2604-2491-4137-8868-F8E1374458F4}" type="presOf" srcId="{A26C3F76-DD66-46EE-81B2-D34E4CD0097F}" destId="{8C19BB83-E877-4E02-B488-C13945861492}" srcOrd="0" destOrd="0" presId="urn:microsoft.com/office/officeart/2016/7/layout/RepeatingBendingProcessNew"/>
    <dgm:cxn modelId="{C20DD608-3B46-4018-A245-F204ABAB8D9E}" type="presOf" srcId="{3E2E35B5-B6AA-44C4-995F-9392C1C3D696}" destId="{A11F7BC3-AD07-4503-BCA3-6418B32146CE}" srcOrd="0" destOrd="0" presId="urn:microsoft.com/office/officeart/2016/7/layout/RepeatingBendingProcessNew"/>
    <dgm:cxn modelId="{30F93A0E-9D28-4DD8-B4F1-4428FF0729CD}" type="presOf" srcId="{F7961ACD-1811-4704-B9A6-F02ED20A43D9}" destId="{87560209-0B01-4978-A061-D94FDE46A93A}" srcOrd="1" destOrd="0" presId="urn:microsoft.com/office/officeart/2016/7/layout/RepeatingBendingProcessNew"/>
    <dgm:cxn modelId="{1EC2B016-89B6-4194-9DA0-2B2F1F0E4B02}" type="presOf" srcId="{59C510FB-A53B-4195-AE78-41440163A6D2}" destId="{EC9490EE-3FD2-471C-AD93-876E5A08572F}" srcOrd="1" destOrd="0" presId="urn:microsoft.com/office/officeart/2016/7/layout/RepeatingBendingProcessNew"/>
    <dgm:cxn modelId="{6D3F5328-046A-4CA2-B902-0A1A37DE5C15}" type="presOf" srcId="{7D7B3DC3-E3DF-4497-B0EF-BFA472778483}" destId="{2A18EFD8-B67B-4440-AB68-71C86F9148FC}" srcOrd="1" destOrd="0" presId="urn:microsoft.com/office/officeart/2016/7/layout/RepeatingBendingProcessNew"/>
    <dgm:cxn modelId="{EE11DC2A-AAAF-4E8F-9738-531CBBCDD518}" type="presOf" srcId="{2E209D85-BC5C-4CD4-8061-88B0DCC923D5}" destId="{33AB765D-F4B1-499E-9F78-76C78A988B67}" srcOrd="0" destOrd="0" presId="urn:microsoft.com/office/officeart/2016/7/layout/RepeatingBendingProcessNew"/>
    <dgm:cxn modelId="{1B872830-2888-437F-92F4-2BE7D7882695}" type="presOf" srcId="{110C9D5F-A6DF-442F-9648-CF14BED11C87}" destId="{0E9FC737-230B-40D0-90FE-CB7B040B5323}" srcOrd="0" destOrd="0" presId="urn:microsoft.com/office/officeart/2016/7/layout/RepeatingBendingProcessNew"/>
    <dgm:cxn modelId="{8D383D36-8AF1-4AF9-B6FD-F121368FD340}" type="presOf" srcId="{6255B551-4BE4-4F83-B3D2-8511E30A8EDD}" destId="{6EA5F491-C46F-4E3F-95BF-A9974EFBC004}" srcOrd="1" destOrd="0" presId="urn:microsoft.com/office/officeart/2016/7/layout/RepeatingBendingProcessNew"/>
    <dgm:cxn modelId="{AC7CBD6A-8719-443B-B14E-4FFE25F12F6A}" srcId="{C958C593-87F6-4602-BF09-5C199A6ADB6A}" destId="{65CF030A-A945-4A2E-A298-C9A2BDF9B84B}" srcOrd="2" destOrd="0" parTransId="{727D008A-6916-4049-91F9-0966739742EA}" sibTransId="{6255B551-4BE4-4F83-B3D2-8511E30A8EDD}"/>
    <dgm:cxn modelId="{E8240B4C-8E11-4F34-A2AF-FCE519E473A7}" type="presOf" srcId="{6255B551-4BE4-4F83-B3D2-8511E30A8EDD}" destId="{DB01C1C5-AFDE-438F-BC89-7EB2FCF90E5E}" srcOrd="0" destOrd="0" presId="urn:microsoft.com/office/officeart/2016/7/layout/RepeatingBendingProcessNew"/>
    <dgm:cxn modelId="{29DD8E75-C56F-4C5E-84C7-6E3844FE857F}" type="presOf" srcId="{8B5EDC58-39D3-40E8-9655-732A2629A24D}" destId="{F876BFB0-9E00-43C1-9ED5-D8654349F689}" srcOrd="0" destOrd="0" presId="urn:microsoft.com/office/officeart/2016/7/layout/RepeatingBendingProcessNew"/>
    <dgm:cxn modelId="{16CCDE77-BEC5-4E0A-8BC3-6364F9B474D1}" type="presOf" srcId="{D2DDC567-9F86-4F6D-A52B-32D4E7BD1265}" destId="{9C08A8D4-0F6A-4F3A-B1FB-531DDAA48513}" srcOrd="0" destOrd="0" presId="urn:microsoft.com/office/officeart/2016/7/layout/RepeatingBendingProcessNew"/>
    <dgm:cxn modelId="{4FAD1A58-6387-4C36-89BF-DB7303F9DCD8}" type="presOf" srcId="{7D7B3DC3-E3DF-4497-B0EF-BFA472778483}" destId="{F051ED09-027A-4F3D-B6F1-D17DA0229B58}" srcOrd="0" destOrd="0" presId="urn:microsoft.com/office/officeart/2016/7/layout/RepeatingBendingProcessNew"/>
    <dgm:cxn modelId="{EF8EAE87-31EC-4721-8F10-BC107CCD1EAE}" srcId="{C958C593-87F6-4602-BF09-5C199A6ADB6A}" destId="{D2DDC567-9F86-4F6D-A52B-32D4E7BD1265}" srcOrd="0" destOrd="0" parTransId="{58E71DA9-82E2-4786-9426-5D2B8AB04084}" sibTransId="{59C510FB-A53B-4195-AE78-41440163A6D2}"/>
    <dgm:cxn modelId="{B1F3438E-9FDA-45DB-A2D6-FD86E1C41A73}" type="presOf" srcId="{A26C3F76-DD66-46EE-81B2-D34E4CD0097F}" destId="{A7A23909-BE63-4961-BA86-6D8ADA934F9B}" srcOrd="1" destOrd="0" presId="urn:microsoft.com/office/officeart/2016/7/layout/RepeatingBendingProcessNew"/>
    <dgm:cxn modelId="{1E67E1A1-7A41-420E-B538-727E5C0AFA75}" type="presOf" srcId="{65CF030A-A945-4A2E-A298-C9A2BDF9B84B}" destId="{97CA7DBE-B3DB-4653-9FAD-D2CD58DCF8FD}" srcOrd="0" destOrd="0" presId="urn:microsoft.com/office/officeart/2016/7/layout/RepeatingBendingProcessNew"/>
    <dgm:cxn modelId="{A81FBBA8-C087-4FD4-A901-828BDFE47A96}" srcId="{C958C593-87F6-4602-BF09-5C199A6ADB6A}" destId="{3E2E35B5-B6AA-44C4-995F-9392C1C3D696}" srcOrd="4" destOrd="0" parTransId="{CE439BBC-F550-4107-96E8-A43CB5BEF850}" sibTransId="{F7961ACD-1811-4704-B9A6-F02ED20A43D9}"/>
    <dgm:cxn modelId="{E775E5B6-0202-4F0B-B059-B78A1F7C28D5}" srcId="{C958C593-87F6-4602-BF09-5C199A6ADB6A}" destId="{2E209D85-BC5C-4CD4-8061-88B0DCC923D5}" srcOrd="5" destOrd="0" parTransId="{DAEB9966-3DD7-4E6F-A0F9-4C07E24B8A7D}" sibTransId="{433636A6-C380-40BB-B2AF-CF03929F645F}"/>
    <dgm:cxn modelId="{D4DC9CB9-318E-4DDC-8B75-68AA0CA67AA4}" type="presOf" srcId="{F7961ACD-1811-4704-B9A6-F02ED20A43D9}" destId="{B4D22C68-6953-42DF-B84D-7A3CEEBC8204}" srcOrd="0" destOrd="0" presId="urn:microsoft.com/office/officeart/2016/7/layout/RepeatingBendingProcessNew"/>
    <dgm:cxn modelId="{59C72ED4-3F8B-48D2-BB89-00C8442EB8AA}" srcId="{C958C593-87F6-4602-BF09-5C199A6ADB6A}" destId="{110C9D5F-A6DF-442F-9648-CF14BED11C87}" srcOrd="3" destOrd="0" parTransId="{16C0932F-301B-42C8-8832-70E84BA2D96B}" sibTransId="{7D7B3DC3-E3DF-4497-B0EF-BFA472778483}"/>
    <dgm:cxn modelId="{7D8C71D9-747D-4357-BFB0-DF68229ECDAF}" type="presOf" srcId="{C958C593-87F6-4602-BF09-5C199A6ADB6A}" destId="{2E61E9DC-06C6-4503-B188-51BA9CEB0EC0}" srcOrd="0" destOrd="0" presId="urn:microsoft.com/office/officeart/2016/7/layout/RepeatingBendingProcessNew"/>
    <dgm:cxn modelId="{C23470E0-EDFA-497B-8DFF-F1DB15F566CE}" srcId="{C958C593-87F6-4602-BF09-5C199A6ADB6A}" destId="{8B5EDC58-39D3-40E8-9655-732A2629A24D}" srcOrd="1" destOrd="0" parTransId="{8A9C4626-7377-4FBE-BFBA-4CDB87417091}" sibTransId="{A26C3F76-DD66-46EE-81B2-D34E4CD0097F}"/>
    <dgm:cxn modelId="{C0AAFEF6-34B4-4578-BA68-78A613F45375}" type="presOf" srcId="{59C510FB-A53B-4195-AE78-41440163A6D2}" destId="{6BF9B65F-BE21-4E8B-A625-F3049825D15E}" srcOrd="0" destOrd="0" presId="urn:microsoft.com/office/officeart/2016/7/layout/RepeatingBendingProcessNew"/>
    <dgm:cxn modelId="{39462AB6-5F0C-4AB3-A0F0-71337EB69993}" type="presParOf" srcId="{2E61E9DC-06C6-4503-B188-51BA9CEB0EC0}" destId="{9C08A8D4-0F6A-4F3A-B1FB-531DDAA48513}" srcOrd="0" destOrd="0" presId="urn:microsoft.com/office/officeart/2016/7/layout/RepeatingBendingProcessNew"/>
    <dgm:cxn modelId="{0B7825DF-D802-40A5-B5A3-19347AE36D4D}" type="presParOf" srcId="{2E61E9DC-06C6-4503-B188-51BA9CEB0EC0}" destId="{6BF9B65F-BE21-4E8B-A625-F3049825D15E}" srcOrd="1" destOrd="0" presId="urn:microsoft.com/office/officeart/2016/7/layout/RepeatingBendingProcessNew"/>
    <dgm:cxn modelId="{3EFFD64C-BD5C-43F7-8510-CC8CD84B4450}" type="presParOf" srcId="{6BF9B65F-BE21-4E8B-A625-F3049825D15E}" destId="{EC9490EE-3FD2-471C-AD93-876E5A08572F}" srcOrd="0" destOrd="0" presId="urn:microsoft.com/office/officeart/2016/7/layout/RepeatingBendingProcessNew"/>
    <dgm:cxn modelId="{8B105EC6-5A58-4828-B9D1-6154EF7F8243}" type="presParOf" srcId="{2E61E9DC-06C6-4503-B188-51BA9CEB0EC0}" destId="{F876BFB0-9E00-43C1-9ED5-D8654349F689}" srcOrd="2" destOrd="0" presId="urn:microsoft.com/office/officeart/2016/7/layout/RepeatingBendingProcessNew"/>
    <dgm:cxn modelId="{3A1D6158-9583-4F77-A8A5-A98056894A76}" type="presParOf" srcId="{2E61E9DC-06C6-4503-B188-51BA9CEB0EC0}" destId="{8C19BB83-E877-4E02-B488-C13945861492}" srcOrd="3" destOrd="0" presId="urn:microsoft.com/office/officeart/2016/7/layout/RepeatingBendingProcessNew"/>
    <dgm:cxn modelId="{EC7E37AB-2D38-44D6-94A5-9755B0B9FB1B}" type="presParOf" srcId="{8C19BB83-E877-4E02-B488-C13945861492}" destId="{A7A23909-BE63-4961-BA86-6D8ADA934F9B}" srcOrd="0" destOrd="0" presId="urn:microsoft.com/office/officeart/2016/7/layout/RepeatingBendingProcessNew"/>
    <dgm:cxn modelId="{0B89AE84-2D9D-4141-8757-2691F77ABD90}" type="presParOf" srcId="{2E61E9DC-06C6-4503-B188-51BA9CEB0EC0}" destId="{97CA7DBE-B3DB-4653-9FAD-D2CD58DCF8FD}" srcOrd="4" destOrd="0" presId="urn:microsoft.com/office/officeart/2016/7/layout/RepeatingBendingProcessNew"/>
    <dgm:cxn modelId="{9B042D33-A467-4E19-9C66-ED17EC1D48D6}" type="presParOf" srcId="{2E61E9DC-06C6-4503-B188-51BA9CEB0EC0}" destId="{DB01C1C5-AFDE-438F-BC89-7EB2FCF90E5E}" srcOrd="5" destOrd="0" presId="urn:microsoft.com/office/officeart/2016/7/layout/RepeatingBendingProcessNew"/>
    <dgm:cxn modelId="{FF117CD8-F964-4131-8DB5-3AB02C9FDC38}" type="presParOf" srcId="{DB01C1C5-AFDE-438F-BC89-7EB2FCF90E5E}" destId="{6EA5F491-C46F-4E3F-95BF-A9974EFBC004}" srcOrd="0" destOrd="0" presId="urn:microsoft.com/office/officeart/2016/7/layout/RepeatingBendingProcessNew"/>
    <dgm:cxn modelId="{5CEBA23B-CCDE-4AD4-8B0D-232233016080}" type="presParOf" srcId="{2E61E9DC-06C6-4503-B188-51BA9CEB0EC0}" destId="{0E9FC737-230B-40D0-90FE-CB7B040B5323}" srcOrd="6" destOrd="0" presId="urn:microsoft.com/office/officeart/2016/7/layout/RepeatingBendingProcessNew"/>
    <dgm:cxn modelId="{090BE6B9-5273-4742-A4FF-90DF4D7B211D}" type="presParOf" srcId="{2E61E9DC-06C6-4503-B188-51BA9CEB0EC0}" destId="{F051ED09-027A-4F3D-B6F1-D17DA0229B58}" srcOrd="7" destOrd="0" presId="urn:microsoft.com/office/officeart/2016/7/layout/RepeatingBendingProcessNew"/>
    <dgm:cxn modelId="{CD025E41-BDE4-40E0-8A39-53D95FDA08EA}" type="presParOf" srcId="{F051ED09-027A-4F3D-B6F1-D17DA0229B58}" destId="{2A18EFD8-B67B-4440-AB68-71C86F9148FC}" srcOrd="0" destOrd="0" presId="urn:microsoft.com/office/officeart/2016/7/layout/RepeatingBendingProcessNew"/>
    <dgm:cxn modelId="{A2D71754-8842-4167-AFAC-00B81C2A2C6F}" type="presParOf" srcId="{2E61E9DC-06C6-4503-B188-51BA9CEB0EC0}" destId="{A11F7BC3-AD07-4503-BCA3-6418B32146CE}" srcOrd="8" destOrd="0" presId="urn:microsoft.com/office/officeart/2016/7/layout/RepeatingBendingProcessNew"/>
    <dgm:cxn modelId="{8B52A6D4-0CC1-4906-BFD5-04094EAE3C1E}" type="presParOf" srcId="{2E61E9DC-06C6-4503-B188-51BA9CEB0EC0}" destId="{B4D22C68-6953-42DF-B84D-7A3CEEBC8204}" srcOrd="9" destOrd="0" presId="urn:microsoft.com/office/officeart/2016/7/layout/RepeatingBendingProcessNew"/>
    <dgm:cxn modelId="{D2DBB210-B682-47C4-BC64-CE371044486D}" type="presParOf" srcId="{B4D22C68-6953-42DF-B84D-7A3CEEBC8204}" destId="{87560209-0B01-4978-A061-D94FDE46A93A}" srcOrd="0" destOrd="0" presId="urn:microsoft.com/office/officeart/2016/7/layout/RepeatingBendingProcessNew"/>
    <dgm:cxn modelId="{811CF3A0-4B41-4191-A73A-DC9197009716}" type="presParOf" srcId="{2E61E9DC-06C6-4503-B188-51BA9CEB0EC0}" destId="{33AB765D-F4B1-499E-9F78-76C78A988B67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208F99-7706-426C-977F-D9AC19BDE3F9}">
      <dsp:nvSpPr>
        <dsp:cNvPr id="0" name=""/>
        <dsp:cNvSpPr/>
      </dsp:nvSpPr>
      <dsp:spPr>
        <a:xfrm>
          <a:off x="2965" y="73341"/>
          <a:ext cx="2891023" cy="6995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Evaluation: </a:t>
          </a:r>
        </a:p>
      </dsp:txBody>
      <dsp:txXfrm>
        <a:off x="2965" y="73341"/>
        <a:ext cx="2891023" cy="699502"/>
      </dsp:txXfrm>
    </dsp:sp>
    <dsp:sp modelId="{9D8B9058-1942-4179-8E1E-5AF0B13C2E32}">
      <dsp:nvSpPr>
        <dsp:cNvPr id="0" name=""/>
        <dsp:cNvSpPr/>
      </dsp:nvSpPr>
      <dsp:spPr>
        <a:xfrm>
          <a:off x="2965" y="772843"/>
          <a:ext cx="2891023" cy="250343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Quantitative: MTTD/MTTR.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Qualitative: Structured interviews guided by a non-technical skills framework.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Cognitive: Standardized NASA-TLX survey.</a:t>
          </a:r>
        </a:p>
      </dsp:txBody>
      <dsp:txXfrm>
        <a:off x="2965" y="772843"/>
        <a:ext cx="2891023" cy="2503439"/>
      </dsp:txXfrm>
    </dsp:sp>
    <dsp:sp modelId="{32BEB367-0561-47D8-BA25-693D5A3FC87E}">
      <dsp:nvSpPr>
        <dsp:cNvPr id="0" name=""/>
        <dsp:cNvSpPr/>
      </dsp:nvSpPr>
      <dsp:spPr>
        <a:xfrm>
          <a:off x="3298732" y="73341"/>
          <a:ext cx="2891023" cy="699502"/>
        </a:xfrm>
        <a:prstGeom prst="rect">
          <a:avLst/>
        </a:prstGeom>
        <a:solidFill>
          <a:schemeClr val="accent2">
            <a:hueOff val="-5127329"/>
            <a:satOff val="15367"/>
            <a:lumOff val="15784"/>
            <a:alphaOff val="0"/>
          </a:schemeClr>
        </a:solidFill>
        <a:ln w="12700" cap="flat" cmpd="sng" algn="ctr">
          <a:solidFill>
            <a:schemeClr val="accent2">
              <a:hueOff val="-5127329"/>
              <a:satOff val="15367"/>
              <a:lumOff val="15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Anticipated Challenges &amp; Mitigations: .</a:t>
          </a:r>
        </a:p>
      </dsp:txBody>
      <dsp:txXfrm>
        <a:off x="3298732" y="73341"/>
        <a:ext cx="2891023" cy="699502"/>
      </dsp:txXfrm>
    </dsp:sp>
    <dsp:sp modelId="{FAF3294B-8B84-4E82-B5F6-70BE04266DE2}">
      <dsp:nvSpPr>
        <dsp:cNvPr id="0" name=""/>
        <dsp:cNvSpPr/>
      </dsp:nvSpPr>
      <dsp:spPr>
        <a:xfrm>
          <a:off x="3298732" y="772843"/>
          <a:ext cx="2891023" cy="2503439"/>
        </a:xfrm>
        <a:prstGeom prst="rect">
          <a:avLst/>
        </a:prstGeom>
        <a:solidFill>
          <a:schemeClr val="accent2">
            <a:tint val="40000"/>
            <a:alpha val="90000"/>
            <a:hueOff val="-5040686"/>
            <a:satOff val="26476"/>
            <a:lumOff val="372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040686"/>
              <a:satOff val="26476"/>
              <a:lumOff val="37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Technical Complexity.   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Participant Recruiting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LLM Unpredictability.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Cost/Time Restraints</a:t>
          </a:r>
        </a:p>
      </dsp:txBody>
      <dsp:txXfrm>
        <a:off x="3298732" y="772843"/>
        <a:ext cx="2891023" cy="2503439"/>
      </dsp:txXfrm>
    </dsp:sp>
    <dsp:sp modelId="{9B72C2CC-158C-4C31-8CA2-EA04D16FFAC1}">
      <dsp:nvSpPr>
        <dsp:cNvPr id="0" name=""/>
        <dsp:cNvSpPr/>
      </dsp:nvSpPr>
      <dsp:spPr>
        <a:xfrm>
          <a:off x="6594499" y="73341"/>
          <a:ext cx="2891023" cy="699502"/>
        </a:xfrm>
        <a:prstGeom prst="rect">
          <a:avLst/>
        </a:prstGeom>
        <a:solidFill>
          <a:schemeClr val="accent2">
            <a:hueOff val="-10254659"/>
            <a:satOff val="30733"/>
            <a:lumOff val="31568"/>
            <a:alphaOff val="0"/>
          </a:schemeClr>
        </a:solidFill>
        <a:ln w="12700" cap="flat" cmpd="sng" algn="ctr">
          <a:solidFill>
            <a:schemeClr val="accent2">
              <a:hueOff val="-10254659"/>
              <a:satOff val="30733"/>
              <a:lumOff val="315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Artefacts</a:t>
          </a:r>
        </a:p>
      </dsp:txBody>
      <dsp:txXfrm>
        <a:off x="6594499" y="73341"/>
        <a:ext cx="2891023" cy="699502"/>
      </dsp:txXfrm>
    </dsp:sp>
    <dsp:sp modelId="{B0C0DDA0-35FC-469B-A1BF-1BC94C8071B3}">
      <dsp:nvSpPr>
        <dsp:cNvPr id="0" name=""/>
        <dsp:cNvSpPr/>
      </dsp:nvSpPr>
      <dsp:spPr>
        <a:xfrm>
          <a:off x="6594499" y="772843"/>
          <a:ext cx="2891023" cy="2503439"/>
        </a:xfrm>
        <a:prstGeom prst="rect">
          <a:avLst/>
        </a:prstGeom>
        <a:solidFill>
          <a:schemeClr val="accent2">
            <a:tint val="40000"/>
            <a:alpha val="90000"/>
            <a:hueOff val="-10081371"/>
            <a:satOff val="52952"/>
            <a:lumOff val="744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081371"/>
              <a:satOff val="52952"/>
              <a:lumOff val="74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"/>
              <a:ea typeface="Calibri"/>
              <a:cs typeface="Calibri"/>
            </a:rPr>
            <a:t>Lab configurations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"/>
              <a:ea typeface="Calibri"/>
              <a:cs typeface="Calibri"/>
            </a:rPr>
            <a:t>SIEM Configurations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"/>
              <a:ea typeface="Calibri"/>
              <a:cs typeface="Calibri"/>
            </a:rPr>
            <a:t>XAI Script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"/>
              <a:ea typeface="Calibri"/>
              <a:cs typeface="Calibri"/>
            </a:rPr>
            <a:t>Data Analysis Results and Findings</a:t>
          </a:r>
        </a:p>
      </dsp:txBody>
      <dsp:txXfrm>
        <a:off x="6594499" y="772843"/>
        <a:ext cx="2891023" cy="2503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9B65F-BE21-4E8B-A625-F3049825D15E}">
      <dsp:nvSpPr>
        <dsp:cNvPr id="0" name=""/>
        <dsp:cNvSpPr/>
      </dsp:nvSpPr>
      <dsp:spPr>
        <a:xfrm>
          <a:off x="2397722" y="587565"/>
          <a:ext cx="4535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35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12396" y="630864"/>
        <a:ext cx="24207" cy="4841"/>
      </dsp:txXfrm>
    </dsp:sp>
    <dsp:sp modelId="{9C08A8D4-0F6A-4F3A-B1FB-531DDAA48513}">
      <dsp:nvSpPr>
        <dsp:cNvPr id="0" name=""/>
        <dsp:cNvSpPr/>
      </dsp:nvSpPr>
      <dsp:spPr>
        <a:xfrm>
          <a:off x="294497" y="1777"/>
          <a:ext cx="2105024" cy="1263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48" tIns="108272" rIns="103148" bIns="10827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Weeks 1 to 4 will be dedicated to the setup of the lab and tools.</a:t>
          </a:r>
        </a:p>
      </dsp:txBody>
      <dsp:txXfrm>
        <a:off x="294497" y="1777"/>
        <a:ext cx="2105024" cy="1263014"/>
      </dsp:txXfrm>
    </dsp:sp>
    <dsp:sp modelId="{8C19BB83-E877-4E02-B488-C13945861492}">
      <dsp:nvSpPr>
        <dsp:cNvPr id="0" name=""/>
        <dsp:cNvSpPr/>
      </dsp:nvSpPr>
      <dsp:spPr>
        <a:xfrm>
          <a:off x="1347009" y="1262992"/>
          <a:ext cx="2589180" cy="453555"/>
        </a:xfrm>
        <a:custGeom>
          <a:avLst/>
          <a:gdLst/>
          <a:ahLst/>
          <a:cxnLst/>
          <a:rect l="0" t="0" r="0" b="0"/>
          <a:pathLst>
            <a:path>
              <a:moveTo>
                <a:pt x="2589180" y="0"/>
              </a:moveTo>
              <a:lnTo>
                <a:pt x="2589180" y="243877"/>
              </a:lnTo>
              <a:lnTo>
                <a:pt x="0" y="243877"/>
              </a:lnTo>
              <a:lnTo>
                <a:pt x="0" y="45355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5748" y="1487349"/>
        <a:ext cx="131702" cy="4841"/>
      </dsp:txXfrm>
    </dsp:sp>
    <dsp:sp modelId="{F876BFB0-9E00-43C1-9ED5-D8654349F689}">
      <dsp:nvSpPr>
        <dsp:cNvPr id="0" name=""/>
        <dsp:cNvSpPr/>
      </dsp:nvSpPr>
      <dsp:spPr>
        <a:xfrm>
          <a:off x="2883677" y="1777"/>
          <a:ext cx="2105024" cy="1263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48" tIns="108272" rIns="103148" bIns="10827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Weeks 4 to 7 will focus on the creation of the XAI script and creating the attack scenarios in Caldera.</a:t>
          </a:r>
        </a:p>
      </dsp:txBody>
      <dsp:txXfrm>
        <a:off x="2883677" y="1777"/>
        <a:ext cx="2105024" cy="1263014"/>
      </dsp:txXfrm>
    </dsp:sp>
    <dsp:sp modelId="{DB01C1C5-AFDE-438F-BC89-7EB2FCF90E5E}">
      <dsp:nvSpPr>
        <dsp:cNvPr id="0" name=""/>
        <dsp:cNvSpPr/>
      </dsp:nvSpPr>
      <dsp:spPr>
        <a:xfrm>
          <a:off x="2397722" y="2334736"/>
          <a:ext cx="4535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35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12396" y="2378035"/>
        <a:ext cx="24207" cy="4841"/>
      </dsp:txXfrm>
    </dsp:sp>
    <dsp:sp modelId="{97CA7DBE-B3DB-4653-9FAD-D2CD58DCF8FD}">
      <dsp:nvSpPr>
        <dsp:cNvPr id="0" name=""/>
        <dsp:cNvSpPr/>
      </dsp:nvSpPr>
      <dsp:spPr>
        <a:xfrm>
          <a:off x="294497" y="1748948"/>
          <a:ext cx="2105024" cy="1263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48" tIns="108272" rIns="103148" bIns="10827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Week 8 will involve a pilot study where I run through the scenarios on my own to identify potential issues</a:t>
          </a:r>
        </a:p>
      </dsp:txBody>
      <dsp:txXfrm>
        <a:off x="294497" y="1748948"/>
        <a:ext cx="2105024" cy="1263014"/>
      </dsp:txXfrm>
    </dsp:sp>
    <dsp:sp modelId="{F051ED09-027A-4F3D-B6F1-D17DA0229B58}">
      <dsp:nvSpPr>
        <dsp:cNvPr id="0" name=""/>
        <dsp:cNvSpPr/>
      </dsp:nvSpPr>
      <dsp:spPr>
        <a:xfrm>
          <a:off x="1347009" y="3010163"/>
          <a:ext cx="2589180" cy="453555"/>
        </a:xfrm>
        <a:custGeom>
          <a:avLst/>
          <a:gdLst/>
          <a:ahLst/>
          <a:cxnLst/>
          <a:rect l="0" t="0" r="0" b="0"/>
          <a:pathLst>
            <a:path>
              <a:moveTo>
                <a:pt x="2589180" y="0"/>
              </a:moveTo>
              <a:lnTo>
                <a:pt x="2589180" y="243877"/>
              </a:lnTo>
              <a:lnTo>
                <a:pt x="0" y="243877"/>
              </a:lnTo>
              <a:lnTo>
                <a:pt x="0" y="45355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5748" y="3234520"/>
        <a:ext cx="131702" cy="4841"/>
      </dsp:txXfrm>
    </dsp:sp>
    <dsp:sp modelId="{0E9FC737-230B-40D0-90FE-CB7B040B5323}">
      <dsp:nvSpPr>
        <dsp:cNvPr id="0" name=""/>
        <dsp:cNvSpPr/>
      </dsp:nvSpPr>
      <dsp:spPr>
        <a:xfrm>
          <a:off x="2883677" y="1748948"/>
          <a:ext cx="2105024" cy="1263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48" tIns="108272" rIns="103148" bIns="10827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Weeks 9  to 11 are the main Data Collection window, where I will work with the three+ participants.</a:t>
          </a:r>
        </a:p>
      </dsp:txBody>
      <dsp:txXfrm>
        <a:off x="2883677" y="1748948"/>
        <a:ext cx="2105024" cy="1263014"/>
      </dsp:txXfrm>
    </dsp:sp>
    <dsp:sp modelId="{B4D22C68-6953-42DF-B84D-7A3CEEBC8204}">
      <dsp:nvSpPr>
        <dsp:cNvPr id="0" name=""/>
        <dsp:cNvSpPr/>
      </dsp:nvSpPr>
      <dsp:spPr>
        <a:xfrm>
          <a:off x="2397722" y="4081906"/>
          <a:ext cx="4535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355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12396" y="4125205"/>
        <a:ext cx="24207" cy="4841"/>
      </dsp:txXfrm>
    </dsp:sp>
    <dsp:sp modelId="{A11F7BC3-AD07-4503-BCA3-6418B32146CE}">
      <dsp:nvSpPr>
        <dsp:cNvPr id="0" name=""/>
        <dsp:cNvSpPr/>
      </dsp:nvSpPr>
      <dsp:spPr>
        <a:xfrm>
          <a:off x="294497" y="3496119"/>
          <a:ext cx="2105024" cy="1263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48" tIns="108272" rIns="103148" bIns="10827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Weeks 12 to 14 will be for Data Analysis, where I will process the quantitative and qualitative data.</a:t>
          </a:r>
        </a:p>
      </dsp:txBody>
      <dsp:txXfrm>
        <a:off x="294497" y="3496119"/>
        <a:ext cx="2105024" cy="1263014"/>
      </dsp:txXfrm>
    </dsp:sp>
    <dsp:sp modelId="{33AB765D-F4B1-499E-9F78-76C78A988B67}">
      <dsp:nvSpPr>
        <dsp:cNvPr id="0" name=""/>
        <dsp:cNvSpPr/>
      </dsp:nvSpPr>
      <dsp:spPr>
        <a:xfrm>
          <a:off x="2883677" y="3496119"/>
          <a:ext cx="2105024" cy="12630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48" tIns="108272" rIns="103148" bIns="10827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Weeks 15 and 16 will be for the Final Report write-up and project submission.</a:t>
          </a:r>
        </a:p>
      </dsp:txBody>
      <dsp:txXfrm>
        <a:off x="2883677" y="3496119"/>
        <a:ext cx="2105024" cy="1263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/>
          <p:cNvSpPr/>
          <p:nvPr/>
        </p:nvSpPr>
        <p:spPr>
          <a:xfrm>
            <a:off x="367920" y="334800"/>
            <a:ext cx="11456280" cy="6187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Univers Condensed"/>
            </a:endParaRPr>
          </a:p>
        </p:txBody>
      </p:sp>
      <p:cxnSp>
        <p:nvCxnSpPr>
          <p:cNvPr id="1" name="Straight Connector 7"/>
          <p:cNvCxnSpPr/>
          <p:nvPr/>
        </p:nvCxnSpPr>
        <p:spPr>
          <a:xfrm>
            <a:off x="10748520" y="334800"/>
            <a:ext cx="360" cy="618840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2" name="Straight Connector 8"/>
          <p:cNvCxnSpPr/>
          <p:nvPr/>
        </p:nvCxnSpPr>
        <p:spPr>
          <a:xfrm>
            <a:off x="372960" y="6047280"/>
            <a:ext cx="1037592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41320" y="663840"/>
            <a:ext cx="9455760" cy="359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5400" strike="noStrike" u="none">
                <a:solidFill>
                  <a:schemeClr val="dk1"/>
                </a:solidFill>
                <a:effectLst/>
                <a:uFillTx/>
                <a:latin typeface="Elephant"/>
              </a:rPr>
              <a:t>Click to edit Master title style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dt" idx="1"/>
          </p:nvPr>
        </p:nvSpPr>
        <p:spPr>
          <a:xfrm>
            <a:off x="841320" y="61027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en-US" sz="10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1" lang="en-US" sz="10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&lt;date/time&gt;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ftr" idx="2"/>
          </p:nvPr>
        </p:nvSpPr>
        <p:spPr>
          <a:xfrm rot="5400000">
            <a:off x="9234720" y="242784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sldNum" idx="3"/>
          </p:nvPr>
        </p:nvSpPr>
        <p:spPr>
          <a:xfrm>
            <a:off x="10815480" y="5878440"/>
            <a:ext cx="951840" cy="42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US" sz="32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6E56FAAA-D3B8-43B5-96ED-7021983B3267}" type="slidenum">
              <a:rPr b="1" lang="en-US" sz="32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&lt;number&gt;</a:t>
            </a:fld>
            <a:endParaRPr b="0" lang="en-US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60000" y="4495680"/>
            <a:ext cx="1037592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3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the outline text format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1" marL="864000" indent="-324000">
              <a:lnSpc>
                <a:spcPct val="13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Second Outline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2" marL="1296000" indent="-288000">
              <a:lnSpc>
                <a:spcPct val="13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Third Outline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3" marL="1728000" indent="-216000">
              <a:lnSpc>
                <a:spcPct val="13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Fourth Outline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4" marL="2160000" indent="-216000">
              <a:lnSpc>
                <a:spcPct val="13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5" marL="2592000" indent="-216000">
              <a:lnSpc>
                <a:spcPct val="13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6" marL="3024000" indent="-216000">
              <a:lnSpc>
                <a:spcPct val="13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Seventh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6"/>
          <p:cNvSpPr/>
          <p:nvPr/>
        </p:nvSpPr>
        <p:spPr>
          <a:xfrm>
            <a:off x="367920" y="334800"/>
            <a:ext cx="11456280" cy="6187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Univers Condensed"/>
            </a:endParaRPr>
          </a:p>
        </p:txBody>
      </p:sp>
      <p:cxnSp>
        <p:nvCxnSpPr>
          <p:cNvPr id="80" name="Straight Connector 7"/>
          <p:cNvCxnSpPr/>
          <p:nvPr/>
        </p:nvCxnSpPr>
        <p:spPr>
          <a:xfrm>
            <a:off x="10748520" y="334800"/>
            <a:ext cx="360" cy="618840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81" name="Straight Connector 8"/>
          <p:cNvCxnSpPr/>
          <p:nvPr/>
        </p:nvCxnSpPr>
        <p:spPr>
          <a:xfrm>
            <a:off x="372960" y="6047280"/>
            <a:ext cx="1037592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41320" y="549360"/>
            <a:ext cx="4603680" cy="257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Elephan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870880" y="549360"/>
            <a:ext cx="4455000" cy="531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1" marL="457200" indent="-228600" defTabSz="9144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2" marL="914400" indent="-228600" defTabSz="9144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3" marL="1371600" indent="-228600" defTabSz="9144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4" marL="1828800" indent="-228600" defTabSz="9144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841320" y="3296520"/>
            <a:ext cx="4603680" cy="257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3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28"/>
          </p:nvPr>
        </p:nvSpPr>
        <p:spPr>
          <a:xfrm>
            <a:off x="841320" y="61027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en-US" sz="10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1" lang="en-US" sz="10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&lt;date/time&gt;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29"/>
          </p:nvPr>
        </p:nvSpPr>
        <p:spPr>
          <a:xfrm rot="5400000">
            <a:off x="9234720" y="242784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30"/>
          </p:nvPr>
        </p:nvSpPr>
        <p:spPr>
          <a:xfrm>
            <a:off x="10815480" y="5878440"/>
            <a:ext cx="951840" cy="42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US" sz="32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8C1631DD-78E4-438F-81B5-F3114C5D5652}" type="slidenum">
              <a:rPr b="1" lang="en-US" sz="32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&lt;number&gt;</a:t>
            </a:fld>
            <a:endParaRPr b="0" lang="en-US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6"/>
          <p:cNvSpPr/>
          <p:nvPr/>
        </p:nvSpPr>
        <p:spPr>
          <a:xfrm>
            <a:off x="367920" y="334800"/>
            <a:ext cx="11456280" cy="6187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Univers Condensed"/>
            </a:endParaRPr>
          </a:p>
        </p:txBody>
      </p:sp>
      <p:cxnSp>
        <p:nvCxnSpPr>
          <p:cNvPr id="89" name="Straight Connector 7"/>
          <p:cNvCxnSpPr/>
          <p:nvPr/>
        </p:nvCxnSpPr>
        <p:spPr>
          <a:xfrm>
            <a:off x="10748520" y="334800"/>
            <a:ext cx="360" cy="618840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90" name="Straight Connector 8"/>
          <p:cNvCxnSpPr/>
          <p:nvPr/>
        </p:nvCxnSpPr>
        <p:spPr>
          <a:xfrm>
            <a:off x="372960" y="6047280"/>
            <a:ext cx="1037592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41320" y="552960"/>
            <a:ext cx="4608360" cy="256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Elephan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825880" y="552960"/>
            <a:ext cx="4663080" cy="530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Click icon to add picture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841320" y="3300840"/>
            <a:ext cx="4608360" cy="256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3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 idx="31"/>
          </p:nvPr>
        </p:nvSpPr>
        <p:spPr>
          <a:xfrm>
            <a:off x="841320" y="61027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en-US" sz="10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1" lang="en-US" sz="10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&lt;date/time&gt;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ftr" idx="32"/>
          </p:nvPr>
        </p:nvSpPr>
        <p:spPr>
          <a:xfrm rot="5400000">
            <a:off x="9234720" y="242784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sldNum" idx="33"/>
          </p:nvPr>
        </p:nvSpPr>
        <p:spPr>
          <a:xfrm>
            <a:off x="10815480" y="5878440"/>
            <a:ext cx="951840" cy="42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US" sz="32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270AA5BC-1B7A-4A08-98C9-7D300261F172}" type="slidenum">
              <a:rPr b="1" lang="en-US" sz="32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&lt;number&gt;</a:t>
            </a:fld>
            <a:endParaRPr b="0" lang="en-US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/>
          <p:nvPr/>
        </p:nvSpPr>
        <p:spPr>
          <a:xfrm>
            <a:off x="367920" y="334800"/>
            <a:ext cx="11456280" cy="6187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Univers Condensed"/>
            </a:endParaRPr>
          </a:p>
        </p:txBody>
      </p:sp>
      <p:cxnSp>
        <p:nvCxnSpPr>
          <p:cNvPr id="10" name="Straight Connector 7"/>
          <p:cNvCxnSpPr/>
          <p:nvPr/>
        </p:nvCxnSpPr>
        <p:spPr>
          <a:xfrm>
            <a:off x="10748520" y="334800"/>
            <a:ext cx="360" cy="618840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11" name="Straight Connector 8"/>
          <p:cNvCxnSpPr/>
          <p:nvPr/>
        </p:nvCxnSpPr>
        <p:spPr>
          <a:xfrm>
            <a:off x="372960" y="6047280"/>
            <a:ext cx="1037592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41320" y="552960"/>
            <a:ext cx="9488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Elephan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41320" y="2096280"/>
            <a:ext cx="9488520" cy="3746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1" marL="457200" indent="-228600" defTabSz="9144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2" marL="914400" indent="-228600" defTabSz="9144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Third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3" marL="1371600" indent="-228600" defTabSz="9144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Fourth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4" marL="1828800" indent="-228600" defTabSz="9144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Fifth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4"/>
          </p:nvPr>
        </p:nvSpPr>
        <p:spPr>
          <a:xfrm>
            <a:off x="841320" y="61027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en-US" sz="10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1" lang="en-US" sz="10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&lt;date/time&gt;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5"/>
          </p:nvPr>
        </p:nvSpPr>
        <p:spPr>
          <a:xfrm rot="5400000">
            <a:off x="9234720" y="242784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6"/>
          </p:nvPr>
        </p:nvSpPr>
        <p:spPr>
          <a:xfrm>
            <a:off x="10815480" y="5878440"/>
            <a:ext cx="951840" cy="42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US" sz="32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E4A5CB13-A9EF-4283-8D94-6D81C5930B3A}" type="slidenum">
              <a:rPr b="1" lang="en-US" sz="32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&lt;number&gt;</a:t>
            </a:fld>
            <a:endParaRPr b="0" lang="en-US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/>
          <p:cNvSpPr/>
          <p:nvPr/>
        </p:nvSpPr>
        <p:spPr>
          <a:xfrm>
            <a:off x="367920" y="334800"/>
            <a:ext cx="11456280" cy="6187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Univers Condensed"/>
            </a:endParaRPr>
          </a:p>
        </p:txBody>
      </p:sp>
      <p:cxnSp>
        <p:nvCxnSpPr>
          <p:cNvPr id="18" name="Straight Connector 7"/>
          <p:cNvCxnSpPr/>
          <p:nvPr/>
        </p:nvCxnSpPr>
        <p:spPr>
          <a:xfrm>
            <a:off x="10748520" y="334800"/>
            <a:ext cx="360" cy="618840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19" name="Straight Connector 8"/>
          <p:cNvCxnSpPr/>
          <p:nvPr/>
        </p:nvCxnSpPr>
        <p:spPr>
          <a:xfrm>
            <a:off x="372960" y="6047280"/>
            <a:ext cx="1037592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874280" y="552960"/>
            <a:ext cx="2620440" cy="529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Elephan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552960"/>
            <a:ext cx="6802920" cy="529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C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l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i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c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k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t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o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e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d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i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t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M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a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s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t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e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r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t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e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x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t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s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t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y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l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e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1" marL="457200" indent="-228600" defTabSz="9144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S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e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c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o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n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d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l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e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v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e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2" marL="914400" indent="-228600" defTabSz="9144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T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h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i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r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d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 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l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e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v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e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3" marL="1371600" indent="-228600" defTabSz="9144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F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o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u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r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t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h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 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l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e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v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e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4" marL="1828800" indent="-228600" defTabSz="9144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F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i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f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t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h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 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l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e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v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e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7"/>
          </p:nvPr>
        </p:nvSpPr>
        <p:spPr>
          <a:xfrm>
            <a:off x="841320" y="61027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en-US" sz="10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1" lang="en-US" sz="10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&lt;date/time&gt;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8"/>
          </p:nvPr>
        </p:nvSpPr>
        <p:spPr>
          <a:xfrm rot="5400000">
            <a:off x="9234720" y="242784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9"/>
          </p:nvPr>
        </p:nvSpPr>
        <p:spPr>
          <a:xfrm>
            <a:off x="10815480" y="5878440"/>
            <a:ext cx="951840" cy="42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US" sz="32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8A00A1C6-5821-4D49-A22F-68249F9655A9}" type="slidenum">
              <a:rPr b="1" lang="en-US" sz="32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&lt;number&gt;</a:t>
            </a:fld>
            <a:endParaRPr b="0" lang="en-US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"/>
          <p:cNvSpPr/>
          <p:nvPr/>
        </p:nvSpPr>
        <p:spPr>
          <a:xfrm>
            <a:off x="367920" y="334800"/>
            <a:ext cx="11456280" cy="6187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Univers Condensed"/>
            </a:endParaRPr>
          </a:p>
        </p:txBody>
      </p:sp>
      <p:cxnSp>
        <p:nvCxnSpPr>
          <p:cNvPr id="26" name="Straight Connector 7"/>
          <p:cNvCxnSpPr/>
          <p:nvPr/>
        </p:nvCxnSpPr>
        <p:spPr>
          <a:xfrm>
            <a:off x="10748520" y="334800"/>
            <a:ext cx="360" cy="618840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27" name="Straight Connector 8"/>
          <p:cNvCxnSpPr/>
          <p:nvPr/>
        </p:nvCxnSpPr>
        <p:spPr>
          <a:xfrm>
            <a:off x="372960" y="6047280"/>
            <a:ext cx="1037592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41320" y="552960"/>
            <a:ext cx="9488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Elephan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41320" y="2096280"/>
            <a:ext cx="9488520" cy="3746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1" marL="457200" indent="-228600" defTabSz="9144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2" marL="914400" indent="-228600" defTabSz="9144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Third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3" marL="1371600" indent="-228600" defTabSz="9144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Fourth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4" marL="1828800" indent="-228600" defTabSz="9144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Fifth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dt" idx="10"/>
          </p:nvPr>
        </p:nvSpPr>
        <p:spPr>
          <a:xfrm>
            <a:off x="841320" y="61027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en-US" sz="10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1" lang="en-US" sz="10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&lt;date/time&gt;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ftr" idx="11"/>
          </p:nvPr>
        </p:nvSpPr>
        <p:spPr>
          <a:xfrm rot="5400000">
            <a:off x="9234720" y="242784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sldNum" idx="12"/>
          </p:nvPr>
        </p:nvSpPr>
        <p:spPr>
          <a:xfrm>
            <a:off x="10815480" y="5878440"/>
            <a:ext cx="951840" cy="42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US" sz="32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FAC192C2-1F3A-4400-BFA6-5176A7FFBBC9}" type="slidenum">
              <a:rPr b="1" lang="en-US" sz="32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&lt;number&gt;</a:t>
            </a:fld>
            <a:endParaRPr b="0" lang="en-US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/>
          <p:cNvSpPr/>
          <p:nvPr/>
        </p:nvSpPr>
        <p:spPr>
          <a:xfrm>
            <a:off x="367920" y="334800"/>
            <a:ext cx="11456280" cy="6187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Univers Condensed"/>
            </a:endParaRPr>
          </a:p>
        </p:txBody>
      </p:sp>
      <p:cxnSp>
        <p:nvCxnSpPr>
          <p:cNvPr id="34" name="Straight Connector 7"/>
          <p:cNvCxnSpPr/>
          <p:nvPr/>
        </p:nvCxnSpPr>
        <p:spPr>
          <a:xfrm>
            <a:off x="10748520" y="334800"/>
            <a:ext cx="360" cy="618840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35" name="Straight Connector 8"/>
          <p:cNvCxnSpPr/>
          <p:nvPr/>
        </p:nvCxnSpPr>
        <p:spPr>
          <a:xfrm>
            <a:off x="372960" y="6047280"/>
            <a:ext cx="1037592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41320" y="552960"/>
            <a:ext cx="9538200" cy="371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5400" strike="noStrike" u="none">
                <a:solidFill>
                  <a:schemeClr val="dk1"/>
                </a:solidFill>
                <a:effectLst/>
                <a:uFillTx/>
                <a:latin typeface="Elephant"/>
              </a:rPr>
              <a:t>Click to edit Master title style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41320" y="4672440"/>
            <a:ext cx="9538200" cy="114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3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13"/>
          </p:nvPr>
        </p:nvSpPr>
        <p:spPr>
          <a:xfrm>
            <a:off x="841320" y="61027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en-US" sz="10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1" lang="en-US" sz="10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&lt;date/time&gt;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 idx="14"/>
          </p:nvPr>
        </p:nvSpPr>
        <p:spPr>
          <a:xfrm rot="5400000">
            <a:off x="9234720" y="242784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 idx="15"/>
          </p:nvPr>
        </p:nvSpPr>
        <p:spPr>
          <a:xfrm>
            <a:off x="10815480" y="5878440"/>
            <a:ext cx="951840" cy="42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US" sz="32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2F394F5E-EF7C-4917-9796-4401F2C24C11}" type="slidenum">
              <a:rPr b="1" lang="en-US" sz="32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&lt;number&gt;</a:t>
            </a:fld>
            <a:endParaRPr b="0" lang="en-US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41" name="Straight Connector 6"/>
          <p:cNvCxnSpPr/>
          <p:nvPr/>
        </p:nvCxnSpPr>
        <p:spPr>
          <a:xfrm>
            <a:off x="360000" y="4495680"/>
            <a:ext cx="1037592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6"/>
          <p:cNvSpPr/>
          <p:nvPr/>
        </p:nvSpPr>
        <p:spPr>
          <a:xfrm>
            <a:off x="367920" y="334800"/>
            <a:ext cx="11456280" cy="6187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Univers Condensed"/>
            </a:endParaRPr>
          </a:p>
        </p:txBody>
      </p:sp>
      <p:cxnSp>
        <p:nvCxnSpPr>
          <p:cNvPr id="43" name="Straight Connector 7"/>
          <p:cNvCxnSpPr/>
          <p:nvPr/>
        </p:nvCxnSpPr>
        <p:spPr>
          <a:xfrm>
            <a:off x="10748520" y="334800"/>
            <a:ext cx="360" cy="618840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44" name="Straight Connector 8"/>
          <p:cNvCxnSpPr/>
          <p:nvPr/>
        </p:nvCxnSpPr>
        <p:spPr>
          <a:xfrm>
            <a:off x="372960" y="6047280"/>
            <a:ext cx="1037592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41320" y="552960"/>
            <a:ext cx="9683640" cy="132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Elephan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841320" y="2108520"/>
            <a:ext cx="4507560" cy="372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1" marL="457200" indent="-228600" defTabSz="9144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2" marL="914400" indent="-228600" defTabSz="9144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Third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3" marL="1371600" indent="-228600" defTabSz="9144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Fourth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4" marL="1828800" indent="-228600" defTabSz="9144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Fifth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699160" y="2108520"/>
            <a:ext cx="4825440" cy="372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1" marL="457200" indent="-228600" defTabSz="9144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2" marL="914400" indent="-228600" defTabSz="9144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Third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3" marL="1371600" indent="-228600" defTabSz="9144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Fourth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4" marL="1828800" indent="-228600" defTabSz="9144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Fifth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 idx="16"/>
          </p:nvPr>
        </p:nvSpPr>
        <p:spPr>
          <a:xfrm>
            <a:off x="841320" y="61027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en-US" sz="10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1" lang="en-US" sz="10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&lt;date/time&gt;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 idx="17"/>
          </p:nvPr>
        </p:nvSpPr>
        <p:spPr>
          <a:xfrm rot="5400000">
            <a:off x="9234720" y="242784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 idx="18"/>
          </p:nvPr>
        </p:nvSpPr>
        <p:spPr>
          <a:xfrm>
            <a:off x="10815480" y="5878440"/>
            <a:ext cx="951840" cy="42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US" sz="32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AF718091-58BF-4D1D-B80B-025025A6E775}" type="slidenum">
              <a:rPr b="1" lang="en-US" sz="32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&lt;number&gt;</a:t>
            </a:fld>
            <a:endParaRPr b="0" lang="en-US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51" name="Straight Connector 7"/>
          <p:cNvCxnSpPr/>
          <p:nvPr/>
        </p:nvCxnSpPr>
        <p:spPr>
          <a:xfrm>
            <a:off x="375480" y="2003760"/>
            <a:ext cx="1037592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52" name="Straight Connector 8"/>
          <p:cNvCxnSpPr/>
          <p:nvPr/>
        </p:nvCxnSpPr>
        <p:spPr>
          <a:xfrm>
            <a:off x="5563080" y="2003760"/>
            <a:ext cx="360" cy="404928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"/>
          <p:cNvSpPr/>
          <p:nvPr/>
        </p:nvSpPr>
        <p:spPr>
          <a:xfrm>
            <a:off x="367920" y="334800"/>
            <a:ext cx="11456280" cy="6187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Univers Condensed"/>
            </a:endParaRPr>
          </a:p>
        </p:txBody>
      </p:sp>
      <p:cxnSp>
        <p:nvCxnSpPr>
          <p:cNvPr id="54" name="Straight Connector 7"/>
          <p:cNvCxnSpPr/>
          <p:nvPr/>
        </p:nvCxnSpPr>
        <p:spPr>
          <a:xfrm>
            <a:off x="10748520" y="334800"/>
            <a:ext cx="360" cy="618840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55" name="Straight Connector 8"/>
          <p:cNvCxnSpPr/>
          <p:nvPr/>
        </p:nvCxnSpPr>
        <p:spPr>
          <a:xfrm>
            <a:off x="372960" y="6047280"/>
            <a:ext cx="1037592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41320" y="557640"/>
            <a:ext cx="94392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Elephan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41320" y="2114280"/>
            <a:ext cx="4438440" cy="69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3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841320" y="2900520"/>
            <a:ext cx="4438440" cy="302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1" marL="457200" indent="-228600" defTabSz="9144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2" marL="914400" indent="-228600" defTabSz="9144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Third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3" marL="1371600" indent="-228600" defTabSz="9144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Fourth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4" marL="1828800" indent="-228600" defTabSz="9144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Fifth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794920" y="2114280"/>
            <a:ext cx="4485240" cy="69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3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5794920" y="2900520"/>
            <a:ext cx="4485240" cy="302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1" marL="457200" indent="-228600" defTabSz="9144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2" marL="914400" indent="-228600" defTabSz="9144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Third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3" marL="1371600" indent="-228600" defTabSz="9144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Fourth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4" marL="1828800" indent="-228600" defTabSz="9144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Fifth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dt" idx="19"/>
          </p:nvPr>
        </p:nvSpPr>
        <p:spPr>
          <a:xfrm>
            <a:off x="841320" y="61027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en-US" sz="10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1" lang="en-US" sz="10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&lt;date/time&gt;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ftr" idx="20"/>
          </p:nvPr>
        </p:nvSpPr>
        <p:spPr>
          <a:xfrm rot="5400000">
            <a:off x="9234720" y="242784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8"/>
          <p:cNvSpPr>
            <a:spLocks noGrp="1"/>
          </p:cNvSpPr>
          <p:nvPr>
            <p:ph type="sldNum" idx="21"/>
          </p:nvPr>
        </p:nvSpPr>
        <p:spPr>
          <a:xfrm>
            <a:off x="10815480" y="5878440"/>
            <a:ext cx="951840" cy="42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US" sz="32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0C89573E-2337-455C-AF97-945EEF04CE9A}" type="slidenum">
              <a:rPr b="1" lang="en-US" sz="32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&lt;number&gt;</a:t>
            </a:fld>
            <a:endParaRPr b="0" lang="en-US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64" name="Straight Connector 11"/>
          <p:cNvCxnSpPr/>
          <p:nvPr/>
        </p:nvCxnSpPr>
        <p:spPr>
          <a:xfrm>
            <a:off x="375480" y="2003760"/>
            <a:ext cx="1037592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65" name="Straight Connector 12"/>
          <p:cNvCxnSpPr/>
          <p:nvPr/>
        </p:nvCxnSpPr>
        <p:spPr>
          <a:xfrm>
            <a:off x="5563080" y="2003760"/>
            <a:ext cx="360" cy="404928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"/>
          <p:cNvSpPr/>
          <p:nvPr/>
        </p:nvSpPr>
        <p:spPr>
          <a:xfrm>
            <a:off x="367920" y="334800"/>
            <a:ext cx="11456280" cy="6187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Univers Condensed"/>
            </a:endParaRPr>
          </a:p>
        </p:txBody>
      </p:sp>
      <p:cxnSp>
        <p:nvCxnSpPr>
          <p:cNvPr id="67" name="Straight Connector 7"/>
          <p:cNvCxnSpPr/>
          <p:nvPr/>
        </p:nvCxnSpPr>
        <p:spPr>
          <a:xfrm>
            <a:off x="10748520" y="334800"/>
            <a:ext cx="360" cy="618840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68" name="Straight Connector 8"/>
          <p:cNvCxnSpPr/>
          <p:nvPr/>
        </p:nvCxnSpPr>
        <p:spPr>
          <a:xfrm>
            <a:off x="372960" y="6047280"/>
            <a:ext cx="1037592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41320" y="552960"/>
            <a:ext cx="9488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Elephan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dt" idx="22"/>
          </p:nvPr>
        </p:nvSpPr>
        <p:spPr>
          <a:xfrm>
            <a:off x="841320" y="61027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en-US" sz="10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1" lang="en-US" sz="10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&lt;date/time&gt;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ftr" idx="23"/>
          </p:nvPr>
        </p:nvSpPr>
        <p:spPr>
          <a:xfrm rot="5400000">
            <a:off x="9234720" y="242784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sldNum" idx="24"/>
          </p:nvPr>
        </p:nvSpPr>
        <p:spPr>
          <a:xfrm>
            <a:off x="10815480" y="5878440"/>
            <a:ext cx="951840" cy="42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US" sz="32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498149D3-E98F-435A-B8D0-2AFC4BF6F199}" type="slidenum">
              <a:rPr b="1" lang="en-US" sz="32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&lt;number&gt;</a:t>
            </a:fld>
            <a:endParaRPr b="0" lang="en-US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6"/>
          <p:cNvSpPr/>
          <p:nvPr/>
        </p:nvSpPr>
        <p:spPr>
          <a:xfrm>
            <a:off x="367920" y="334800"/>
            <a:ext cx="11456280" cy="6187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Univers Condensed"/>
            </a:endParaRPr>
          </a:p>
        </p:txBody>
      </p:sp>
      <p:cxnSp>
        <p:nvCxnSpPr>
          <p:cNvPr id="74" name="Straight Connector 7"/>
          <p:cNvCxnSpPr/>
          <p:nvPr/>
        </p:nvCxnSpPr>
        <p:spPr>
          <a:xfrm>
            <a:off x="10748520" y="334800"/>
            <a:ext cx="360" cy="618840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75" name="Straight Connector 8"/>
          <p:cNvCxnSpPr/>
          <p:nvPr/>
        </p:nvCxnSpPr>
        <p:spPr>
          <a:xfrm>
            <a:off x="372960" y="6047280"/>
            <a:ext cx="1037592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76" name="PlaceHolder 1"/>
          <p:cNvSpPr>
            <a:spLocks noGrp="1"/>
          </p:cNvSpPr>
          <p:nvPr>
            <p:ph type="dt" idx="25"/>
          </p:nvPr>
        </p:nvSpPr>
        <p:spPr>
          <a:xfrm>
            <a:off x="841320" y="61027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en-US" sz="10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1" lang="en-US" sz="10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&lt;date/time&gt;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ftr" idx="26"/>
          </p:nvPr>
        </p:nvSpPr>
        <p:spPr>
          <a:xfrm rot="5400000">
            <a:off x="9234720" y="242784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sldNum" idx="27"/>
          </p:nvPr>
        </p:nvSpPr>
        <p:spPr>
          <a:xfrm>
            <a:off x="10815480" y="5878440"/>
            <a:ext cx="951840" cy="42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1" lang="en-US" sz="32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025505C6-4A50-47E1-802A-DABFB2CD2C1B}" type="slidenum">
              <a:rPr b="1" lang="en-US" sz="3200" spc="300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&lt;number&gt;</a:t>
            </a:fld>
            <a:endParaRPr b="0" lang="en-US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Background Fill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Univers Condensed"/>
            </a:endParaRPr>
          </a:p>
        </p:txBody>
      </p:sp>
      <p:sp>
        <p:nvSpPr>
          <p:cNvPr id="98" name="Black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Univers Condensed"/>
            </a:endParaRPr>
          </a:p>
        </p:txBody>
      </p:sp>
      <p:pic>
        <p:nvPicPr>
          <p:cNvPr id="99" name="Picture 6" descr=""/>
          <p:cNvPicPr/>
          <p:nvPr/>
        </p:nvPicPr>
        <p:blipFill>
          <a:blip r:embed="rId1">
            <a:alphaModFix amt="40000"/>
          </a:blip>
          <a:srcRect l="0" t="7900" r="6" b="1658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0" name="Main Fram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920" y="334800"/>
            <a:ext cx="11456280" cy="61876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Univers Condensed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41320" y="663840"/>
            <a:ext cx="6070680" cy="504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5000" strike="noStrike" u="none">
                <a:solidFill>
                  <a:srgbClr val="ffffff"/>
                </a:solidFill>
                <a:effectLst/>
                <a:uFillTx/>
                <a:latin typeface="Aptos Display"/>
              </a:rPr>
              <a:t>The Augmented Analyst: A Simulated Study Evaluating the Impact of Explainable AI on Security Operations Centre Workflow.</a:t>
            </a:r>
            <a:endParaRPr b="0" lang="en-US" sz="50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7637400" y="663840"/>
            <a:ext cx="2659320" cy="504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3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Univers Condensed"/>
              </a:rPr>
              <a:t>Presenter: Cristhian M. Faria-Sanchez.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3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Univers Condensed"/>
              </a:rPr>
              <a:t>Student ID: 12693874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3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Univers Condensed"/>
              </a:rPr>
              <a:t>Class: Research Methods and Professional Practice April 2025 B 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3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Univers Condensed"/>
              </a:rPr>
              <a:t>Professor: Dr Diego Navarra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03" name="Main Horizontal Connecto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72960" y="6047280"/>
            <a:ext cx="10375920" cy="360"/>
          </a:xfrm>
          <a:prstGeom prst="straightConnector1">
            <a:avLst/>
          </a:prstGeom>
          <a:ln w="12700">
            <a:solidFill>
              <a:srgbClr val="ffffff"/>
            </a:solidFill>
          </a:ln>
        </p:spPr>
      </p:cxnSp>
      <p:cxnSp>
        <p:nvCxnSpPr>
          <p:cNvPr id="104" name="Straight Connector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7277040" y="335520"/>
            <a:ext cx="360" cy="5712120"/>
          </a:xfrm>
          <a:prstGeom prst="straightConnector1">
            <a:avLst/>
          </a:prstGeom>
          <a:ln w="12700">
            <a:solidFill>
              <a:srgbClr val="ffffff"/>
            </a:solidFill>
          </a:ln>
        </p:spPr>
      </p:cxnSp>
      <p:cxnSp>
        <p:nvCxnSpPr>
          <p:cNvPr id="105" name="Main Vertical Connecto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748520" y="334800"/>
            <a:ext cx="360" cy="6188400"/>
          </a:xfrm>
          <a:prstGeom prst="straightConnector1">
            <a:avLst/>
          </a:prstGeom>
          <a:ln w="12700">
            <a:solidFill>
              <a:srgbClr val="ffffff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920" y="334800"/>
            <a:ext cx="11456280" cy="61876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Univers Condensed"/>
            </a:endParaRPr>
          </a:p>
        </p:txBody>
      </p:sp>
      <p:cxnSp>
        <p:nvCxnSpPr>
          <p:cNvPr id="154" name="Straight Connecto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748520" y="334800"/>
            <a:ext cx="360" cy="6188400"/>
          </a:xfrm>
          <a:prstGeom prst="straightConnector1">
            <a:avLst/>
          </a:prstGeom>
          <a:ln w="12700">
            <a:solidFill>
              <a:srgbClr val="ffffff"/>
            </a:solidFill>
          </a:ln>
        </p:spPr>
      </p:cxnSp>
      <p:cxnSp>
        <p:nvCxnSpPr>
          <p:cNvPr id="155" name="Straight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72960" y="6047280"/>
            <a:ext cx="10375920" cy="360"/>
          </a:xfrm>
          <a:prstGeom prst="straightConnector1">
            <a:avLst/>
          </a:prstGeom>
          <a:ln w="12700">
            <a:solidFill>
              <a:srgbClr val="ffffff"/>
            </a:solidFill>
          </a:ln>
        </p:spPr>
      </p:cxnSp>
      <p:cxnSp>
        <p:nvCxnSpPr>
          <p:cNvPr id="156" name="Straight Connecto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60000" y="4495680"/>
            <a:ext cx="10375920" cy="360"/>
          </a:xfrm>
          <a:prstGeom prst="straightConnector1">
            <a:avLst/>
          </a:prstGeom>
          <a:ln w="12700">
            <a:solidFill>
              <a:srgbClr val="ffffff"/>
            </a:solidFill>
          </a:ln>
        </p:spPr>
      </p:cxnSp>
      <p:sp useBgFill="1">
        <p:nvSpPr>
          <p:cNvPr id="157" name="Background Fill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Univers Condensed"/>
            </a:endParaRPr>
          </a:p>
        </p:txBody>
      </p:sp>
      <p:pic>
        <p:nvPicPr>
          <p:cNvPr id="158" name="Picture 4" descr="Close up image of hands applauding"/>
          <p:cNvPicPr/>
          <p:nvPr/>
        </p:nvPicPr>
        <p:blipFill>
          <a:blip r:embed="rId1"/>
          <a:srcRect l="0" t="0" r="6" b="15712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1555560" y="-1555200"/>
            <a:ext cx="6857640" cy="99691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0">
                <a:srgbClr val="000000">
                  <a:alpha val="56000"/>
                </a:srgbClr>
              </a:gs>
              <a:gs pos="4100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Univers Condensed"/>
            </a:endParaRPr>
          </a:p>
        </p:txBody>
      </p:sp>
      <p:cxnSp>
        <p:nvCxnSpPr>
          <p:cNvPr id="160" name="Straight Connector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70440" y="1913760"/>
            <a:ext cx="10378440" cy="360"/>
          </a:xfrm>
          <a:prstGeom prst="straightConnector1">
            <a:avLst/>
          </a:prstGeom>
          <a:ln w="12700">
            <a:solidFill>
              <a:srgbClr val="ffffff"/>
            </a:solidFill>
          </a:ln>
        </p:spPr>
      </p:cxnSp>
      <p:sp>
        <p:nvSpPr>
          <p:cNvPr id="161" name="Main Fram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920" y="334800"/>
            <a:ext cx="11456280" cy="61876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Univers Condensed"/>
            </a:endParaRPr>
          </a:p>
        </p:txBody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841320" y="663840"/>
            <a:ext cx="7434720" cy="106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5400" strike="noStrike" u="none">
                <a:solidFill>
                  <a:srgbClr val="ffffff"/>
                </a:solidFill>
                <a:effectLst/>
                <a:uFillTx/>
                <a:latin typeface="Elephant"/>
              </a:rPr>
              <a:t>Conclusion 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841320" y="3891960"/>
            <a:ext cx="5254560" cy="197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3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Univers Condensed"/>
              </a:rPr>
              <a:t>Thank you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  <p:cxnSp>
        <p:nvCxnSpPr>
          <p:cNvPr id="164" name="Main Horizontal Connecto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72960" y="6047280"/>
            <a:ext cx="10375920" cy="360"/>
          </a:xfrm>
          <a:prstGeom prst="straightConnector1">
            <a:avLst/>
          </a:prstGeom>
          <a:ln w="12700">
            <a:solidFill>
              <a:srgbClr val="ffffff"/>
            </a:solidFill>
          </a:ln>
        </p:spPr>
      </p:cxnSp>
      <p:cxnSp>
        <p:nvCxnSpPr>
          <p:cNvPr id="165" name="Main Vertical Connecto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748520" y="334800"/>
            <a:ext cx="360" cy="6188400"/>
          </a:xfrm>
          <a:prstGeom prst="straightConnector1">
            <a:avLst/>
          </a:prstGeom>
          <a:ln w="12700">
            <a:solidFill>
              <a:srgbClr val="ffffff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Background Fill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Univers Condensed"/>
            </a:endParaRPr>
          </a:p>
        </p:txBody>
      </p: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41320" y="552960"/>
            <a:ext cx="9488520" cy="112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700" strike="noStrike" u="none">
                <a:solidFill>
                  <a:schemeClr val="dk1"/>
                </a:solidFill>
                <a:effectLst/>
                <a:uFillTx/>
                <a:latin typeface="Elephant"/>
              </a:rPr>
              <a:t>The SOC in Crisis: Problem &amp; Significance </a:t>
            </a:r>
            <a:endParaRPr b="0" lang="en-US" sz="37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841320" y="2391840"/>
            <a:ext cx="3480120" cy="317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3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1" marL="457200" indent="-228600" defTabSz="9144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Univers Condensed"/>
                <a:ea typeface="Univers Condensed"/>
              </a:rPr>
              <a:t>The Chronic Crisis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1" marL="457200" indent="-228600" defTabSz="9144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Univers Condensed"/>
                <a:ea typeface="Univers Condensed"/>
              </a:rPr>
              <a:t>The "AI Paradox"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1" marL="457200" indent="-228600" defTabSz="9144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Univers Condensed"/>
                <a:ea typeface="Univers Condensed"/>
              </a:rPr>
              <a:t>The Critical Risk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1" marL="457200" indent="-228600" defTabSz="91440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Univers Condensed"/>
                <a:ea typeface="Univers Condensed"/>
              </a:rPr>
              <a:t>The Research Gap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indent="0" defTabSz="914400">
              <a:lnSpc>
                <a:spcPct val="13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indent="0" defTabSz="914400">
              <a:lnSpc>
                <a:spcPct val="13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  <p:pic>
        <p:nvPicPr>
          <p:cNvPr id="109" name="Picture 4" descr="SIEM Dashboards: Invaluable Data Sources for Incident Investigations — MCSI  Library"/>
          <p:cNvPicPr/>
          <p:nvPr/>
        </p:nvPicPr>
        <p:blipFill>
          <a:blip r:embed="rId1"/>
          <a:stretch/>
        </p:blipFill>
        <p:spPr>
          <a:xfrm>
            <a:off x="4694760" y="2063880"/>
            <a:ext cx="6090480" cy="3505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0" name="Main Fram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920" y="334800"/>
            <a:ext cx="11456280" cy="6187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Univers Condensed"/>
            </a:endParaRPr>
          </a:p>
        </p:txBody>
      </p:sp>
      <p:cxnSp>
        <p:nvCxnSpPr>
          <p:cNvPr id="111" name="Main Horizontal Connecto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72960" y="6047280"/>
            <a:ext cx="1037592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112" name="Main Vertical Connecto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748520" y="334800"/>
            <a:ext cx="360" cy="618840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113" name="Straight Connector 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67560" y="1911240"/>
            <a:ext cx="1038132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114" name="Straight Connector 4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686120" y="1904760"/>
            <a:ext cx="360" cy="414288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Background Fill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Univers Condensed"/>
            </a:endParaRPr>
          </a:p>
        </p:txBody>
      </p:sp>
      <p:cxnSp>
        <p:nvCxnSpPr>
          <p:cNvPr id="116" name="Main Vertical Connecto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748520" y="334800"/>
            <a:ext cx="360" cy="618840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17" name="Main Fram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560" y="334800"/>
            <a:ext cx="6263280" cy="6187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Univers Condensed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906880" y="552960"/>
            <a:ext cx="4422960" cy="164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700" strike="noStrike" u="none">
                <a:solidFill>
                  <a:schemeClr val="dk1"/>
                </a:solidFill>
                <a:effectLst/>
                <a:uFillTx/>
                <a:latin typeface="Elephant"/>
              </a:rPr>
              <a:t> Research Question &amp; Objectives</a:t>
            </a:r>
            <a:endParaRPr b="0" lang="en-US" sz="37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  <p:pic>
        <p:nvPicPr>
          <p:cNvPr id="119" name="Picture 3" descr="Metrics That Matter - TAKSATI"/>
          <p:cNvPicPr/>
          <p:nvPr/>
        </p:nvPicPr>
        <p:blipFill>
          <a:blip r:embed="rId1"/>
          <a:stretch/>
        </p:blipFill>
        <p:spPr>
          <a:xfrm>
            <a:off x="367920" y="556560"/>
            <a:ext cx="4842360" cy="234828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20" name="Straight Connector 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562000" y="2400120"/>
            <a:ext cx="51868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pic>
        <p:nvPicPr>
          <p:cNvPr id="121" name="Picture 4" descr="TYPE TITLE HERE"/>
          <p:cNvPicPr/>
          <p:nvPr/>
        </p:nvPicPr>
        <p:blipFill>
          <a:blip r:embed="rId2"/>
          <a:stretch/>
        </p:blipFill>
        <p:spPr>
          <a:xfrm>
            <a:off x="1517760" y="3187440"/>
            <a:ext cx="2338200" cy="3093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5906880" y="2735280"/>
            <a:ext cx="4422960" cy="310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12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Central Question</a:t>
            </a: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: Can the integration of Explainable AI (XAI) into an analyst's workflow improve the performance, efficiency and confidence of a SOC analyst during a live-fire attack simulation?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2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Objectives</a:t>
            </a: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: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marL="457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1" lang="en-US" sz="12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Quantify Performance</a:t>
            </a: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: Measure Mean Time to Detect (MTTD) and Mean Time to Respond (MTTR), with and the XAI output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1" marL="457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1" lang="en-US" sz="12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Evaluate Decisions:</a:t>
            </a: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 Assess the accuracy and soundness of analyst decisions using a non-technical skills framework. Currently I plan to adapt on the UK Rail Safety and Standards framework.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1" marL="457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 </a:t>
            </a:r>
            <a:r>
              <a:rPr b="1" lang="en-US" sz="12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Analyze Human Factor:</a:t>
            </a: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 Measure cognitive load with the NASA Task Load Index (NASA-TLX) and qualitatively assess trust and situational awareness.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  <p:cxnSp>
        <p:nvCxnSpPr>
          <p:cNvPr id="123" name="Main Horizontal Connecto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560200" y="6047280"/>
            <a:ext cx="51886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41320" y="552960"/>
            <a:ext cx="9488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Elephant"/>
              </a:rPr>
              <a:t>Methodology Part 1 - The Experimental Environment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700200" y="1366560"/>
            <a:ext cx="9488520" cy="4118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30000"/>
              </a:lnSpc>
              <a:spcBef>
                <a:spcPts val="1001"/>
              </a:spcBef>
              <a:buNone/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marL="228600" indent="-228600" defTabSz="9144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This will involve a virtual environment with a simulated attack. 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marL="228600" indent="-228600" defTabSz="9144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Two snapshots will be taken, one without XAI enrichment and a slightly different simulation without.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indent="0" defTabSz="914400">
              <a:lnSpc>
                <a:spcPct val="13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Components: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marL="228600" indent="-228600" defTabSz="9144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A Windows Desktop virtual machine, which will serve as the target endpoint for the simulated attack.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marL="228600" indent="-228600" defTabSz="9144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A GNU/Linux Server VM(likely Ubuntu), which will host both the SIEM for security monitoring and the MITRE Caldera server for adversary emulation.  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marL="228600" indent="-228600" defTabSz="9144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An internet gateway VM that will act as a firewall, logging proxy and potentially; as a parser for logs towards the LLM API  if this cannot be performed at the log forwarder on the linux system.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indent="0" defTabSz="914400">
              <a:lnSpc>
                <a:spcPct val="13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41320" y="557640"/>
            <a:ext cx="94392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Elephant"/>
              </a:rPr>
              <a:t> Methodology Part 2 - The Experiment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41320" y="2114280"/>
            <a:ext cx="4438440" cy="69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3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sng">
                <a:solidFill>
                  <a:schemeClr val="dk1"/>
                </a:solidFill>
                <a:effectLst/>
                <a:uFillTx/>
                <a:latin typeface="Univers Condensed"/>
              </a:rPr>
              <a:t>Phase 1: The Baseline: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841320" y="2900520"/>
            <a:ext cx="4438440" cy="302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lvl="1" marL="457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Courier New,monospace"/>
              <a:buChar char="o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Action: A pre-defined, scripted attack is executed using MITRE Caldera.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1" marL="457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Courier New,monospace"/>
              <a:buChar char="o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Analyst Task: The participant investigates the incident using SIEM interface with ML based alerts.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1" marL="457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Courier New,monospace"/>
              <a:buChar char="o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Purpose: To establish baseline metrics for performance and cognitive load.   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5794920" y="2114280"/>
            <a:ext cx="4485240" cy="69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3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sng">
                <a:solidFill>
                  <a:schemeClr val="dk1"/>
                </a:solidFill>
                <a:effectLst/>
                <a:uFillTx/>
                <a:latin typeface="Univers Condensed"/>
              </a:rPr>
              <a:t>Phase 2: The XAI Enhancement: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5794920" y="2900520"/>
            <a:ext cx="4485240" cy="302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lvl="1" marL="457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Courier New,monospace"/>
              <a:buChar char="o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Action: Another very similar lab, using the same attack techniques but different order and IOC's is started. 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1" marL="457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Courier New,monospace"/>
              <a:buChar char="o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The Experimental Variable: The inclusion of an LLM tuned with XAI in mind, potentially following frameworks like </a:t>
            </a: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Univers Condensed"/>
              </a:rPr>
              <a:t>"SHAP".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lvl="1" marL="457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Courier New,monospace"/>
              <a:buChar char="o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Analyst Task: The participant investigates the same incident, but now with the aid of the XAI-enhanced alerts.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</a:pPr>
            <a:endParaRPr b="0" lang="en-US" sz="15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indent="0" defTabSz="914400">
              <a:lnSpc>
                <a:spcPct val="130000"/>
              </a:lnSpc>
              <a:spcBef>
                <a:spcPts val="1001"/>
              </a:spcBef>
              <a:buNone/>
            </a:pPr>
            <a:endParaRPr b="0" lang="en-US" sz="20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Background Fill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Univers Condensed"/>
            </a:endParaRPr>
          </a:p>
        </p:txBody>
      </p: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906880" y="552960"/>
            <a:ext cx="4422960" cy="164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2400" strike="noStrike" u="none">
                <a:solidFill>
                  <a:schemeClr val="dk1"/>
                </a:solidFill>
                <a:effectLst/>
                <a:uFillTx/>
                <a:latin typeface="Elephant"/>
              </a:rPr>
              <a:t>Methodology Part 3 - Evaluation Frameworks &amp; Challenges</a:t>
            </a:r>
            <a:br>
              <a:rPr sz="2400"/>
            </a:br>
            <a:endParaRPr b="0" lang="en-US" sz="2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  <p:pic>
        <p:nvPicPr>
          <p:cNvPr id="133" name="Picture 21" descr=""/>
          <p:cNvPicPr/>
          <p:nvPr/>
        </p:nvPicPr>
        <p:blipFill>
          <a:blip r:embed="rId1"/>
          <a:srcRect l="37121" t="0" r="15614" b="0"/>
          <a:stretch/>
        </p:blipFill>
        <p:spPr>
          <a:xfrm>
            <a:off x="0" y="0"/>
            <a:ext cx="521028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563080" y="2400840"/>
            <a:ext cx="5231160" cy="3637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12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Quantitative Performance: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2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I'll measure the Mean Time to Detect and Respond. Likely in the form of set goals, e.g. identifying the C2 channel; which will be done while I record.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12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For Cognitive Load: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2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I will administer the NASA-TLX, a standardized survey that quantifies the mental workload experienced by the analysts in each phase. I am currently considering allowing for short breaks between sections which will be where I will perform the survey. 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12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For Qualitative Analysis: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2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 I will conduct structured interviews guided by a the modified non-technical skills framework, focusing on the analysts' situational awareness and decision-making processes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  <p:cxnSp>
        <p:nvCxnSpPr>
          <p:cNvPr id="135" name="Main Vertical Connecto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748520" y="334800"/>
            <a:ext cx="360" cy="618840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36" name="Main Fram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560" y="334800"/>
            <a:ext cx="6263280" cy="6187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Univers Condensed"/>
            </a:endParaRPr>
          </a:p>
        </p:txBody>
      </p:sp>
      <p:cxnSp>
        <p:nvCxnSpPr>
          <p:cNvPr id="137" name="Straight Connector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562000" y="2400120"/>
            <a:ext cx="51868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138" name="Main Horizontal Connecto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560200" y="6047280"/>
            <a:ext cx="51886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Background Fill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Univers Condensed"/>
            </a:endParaRPr>
          </a:p>
        </p:txBody>
      </p:sp>
      <p:sp>
        <p:nvSpPr>
          <p:cNvPr id="140" name="Main Fram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920" y="334800"/>
            <a:ext cx="11456280" cy="6187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Univers Condensed"/>
            </a:endParaRPr>
          </a:p>
        </p:txBody>
      </p:sp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41320" y="810720"/>
            <a:ext cx="9488520" cy="936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9999"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700" strike="noStrike" u="none">
                <a:solidFill>
                  <a:schemeClr val="dk1"/>
                </a:solidFill>
                <a:effectLst/>
                <a:uFillTx/>
                <a:latin typeface="Elephant"/>
                <a:ea typeface="Elephant"/>
              </a:rPr>
              <a:t>Evaluation Framework, Challenges and Artefacts</a:t>
            </a:r>
            <a:endParaRPr b="0" lang="en-US" sz="37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  <p:cxnSp>
        <p:nvCxnSpPr>
          <p:cNvPr id="142" name="Straight Connector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67560" y="2027160"/>
            <a:ext cx="1038132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143" name="Main Horizontal Connecto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72960" y="6047280"/>
            <a:ext cx="1037592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144" name="Main Vertical Connecto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748520" y="334800"/>
            <a:ext cx="360" cy="618840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59517425"/>
              </p:ext>
            </p:extLst>
          </p:nvPr>
        </p:nvGraphicFramePr>
        <p:xfrm>
          <a:off x="841320" y="2362320"/>
          <a:ext cx="9488160" cy="3349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41320" y="552960"/>
            <a:ext cx="9488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4400" strike="noStrike" u="none">
                <a:solidFill>
                  <a:schemeClr val="dk1"/>
                </a:solidFill>
                <a:effectLst/>
                <a:uFillTx/>
                <a:latin typeface="Elephant"/>
              </a:rPr>
              <a:t>Ethical Considerations 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41320" y="2096280"/>
            <a:ext cx="9488520" cy="3746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Informed Consent: All participants will be fully briefed on the study's purpose, procedures, and their rights. They will be required to sign a consent form before participation.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marL="228600" indent="-228600" defTabSz="9144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Anonymity and Confidentiality: All collected data, from performance metrics to interview recordings, will be fully anonymized to protect the identity of the participants and their employers.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  <a:p>
            <a:pPr marL="228600" indent="-228600" defTabSz="914400">
              <a:lnSpc>
                <a:spcPct val="13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trike="noStrike" u="none">
                <a:solidFill>
                  <a:schemeClr val="dk1"/>
                </a:solidFill>
                <a:effectLst/>
                <a:uFillTx/>
                <a:latin typeface="Univers Condensed"/>
              </a:rPr>
              <a:t>Data Security: All research data will be stored on an encrypted drive, accessible only by myself, to ensure its security and integrity.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7" name="Background Fill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Univers Condensed"/>
            </a:endParaRPr>
          </a:p>
        </p:txBody>
      </p:sp>
      <p:sp>
        <p:nvSpPr>
          <p:cNvPr id="148" name="Main Fram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920" y="334800"/>
            <a:ext cx="11456280" cy="61876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Univers Condensed"/>
            </a:endParaRPr>
          </a:p>
        </p:txBody>
      </p:sp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41320" y="810720"/>
            <a:ext cx="3426120" cy="476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Elephant"/>
              </a:rPr>
              <a:t>Timeline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Univers Condensed"/>
            </a:endParaRPr>
          </a:p>
        </p:txBody>
      </p:sp>
      <p:cxnSp>
        <p:nvCxnSpPr>
          <p:cNvPr id="150" name="Main Horizontal Connecto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72960" y="6047280"/>
            <a:ext cx="1037592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151" name="Straight Connector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686120" y="340560"/>
            <a:ext cx="360" cy="570168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152" name="Main Vertical Connecto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748520" y="334800"/>
            <a:ext cx="360" cy="618840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3625358210"/>
              </p:ext>
            </p:extLst>
          </p:nvPr>
        </p:nvGraphicFramePr>
        <p:xfrm>
          <a:off x="5046840" y="811080"/>
          <a:ext cx="5283000" cy="4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imeoVTI">
  <a:themeElements>
    <a:clrScheme name="Mimeo">
      <a:dk1>
        <a:srgbClr val="000000"/>
      </a:dk1>
      <a:lt1>
        <a:srgbClr val="ffffff"/>
      </a:lt1>
      <a:dk2>
        <a:srgbClr val="011e31"/>
      </a:dk2>
      <a:lt2>
        <a:srgbClr val="fdf3e6"/>
      </a:lt2>
      <a:accent1>
        <a:srgbClr val="005e9e"/>
      </a:accent1>
      <a:accent2>
        <a:srgbClr val="38998d"/>
      </a:accent2>
      <a:accent3>
        <a:srgbClr val="ef8683"/>
      </a:accent3>
      <a:accent4>
        <a:srgbClr val="f04e28"/>
      </a:accent4>
      <a:accent5>
        <a:srgbClr val="dd992c"/>
      </a:accent5>
      <a:accent6>
        <a:srgbClr val="136e65"/>
      </a:accent6>
      <a:hlink>
        <a:srgbClr val="38998d"/>
      </a:hlink>
      <a:folHlink>
        <a:srgbClr val="f04e28"/>
      </a:folHlink>
    </a:clrScheme>
    <a:fontScheme name="Custom 3">
      <a:majorFont>
        <a:latin typeface="Elephant" pitchFamily="0" charset="1"/>
        <a:ea typeface=""/>
        <a:cs typeface=""/>
      </a:majorFont>
      <a:minorFont>
        <a:latin typeface="Univers Condensed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Application>LibreOffice/25.2.4.3$Windows_X86_64 LibreOffice_project/33e196637044ead23f5c3226cde09b47731f7e27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  <dc:creator/>
  <dc:description/>
  <dc:language>en-US</dc:language>
  <cp:lastModifiedBy/>
  <dcterms:modified xsi:type="dcterms:W3CDTF">2025-07-21T14:56:41Z</dcterms:modified>
  <cp:revision>272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r8>10</vt:r8>
  </property>
</Properties>
</file>