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wQg9fgU5fVgcrXFk1BOIN1Z35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company/trinion/blog/533786/" TargetMode="External"/><Relationship Id="rId3" Type="http://schemas.openxmlformats.org/officeDocument/2006/relationships/hyperlink" Target="https://habr.com/ru/company/trinion/blog/331254/" TargetMode="External"/><Relationship Id="rId4" Type="http://schemas.openxmlformats.org/officeDocument/2006/relationships/hyperlink" Target="https://www.comindware.com/ru/blog-%d0%bd%d0%be%d1%82%d0%b0%d1%86%d0%b8%d1%8f-bpmn-2-0-%d1%8d%d0%bb%d0%b5%d0%bc%d0%b5%d0%bd%d1%82%d1%8b-%d0%b8-%d0%be%d0%bf%d0%b8%d1%81%d0%b0%d0%bd%d0%b8%d0%b5/" TargetMode="External"/><Relationship Id="rId5" Type="http://schemas.openxmlformats.org/officeDocument/2006/relationships/hyperlink" Target="https://camundarus.ru/bpmn/examples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dd648ff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7dd648ff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d648ff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7dd648ff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dd648ff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dd648ff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dd648ff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7dd648ff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dd648ff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7dd648ff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dd648ff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7dd648ff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Как преобразовать, чтобы не рисовать стрелочку к каждому ЯП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d648ff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7dd648ff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Как преобразовать, чтобы не рисовать стрелочку к каждому ЯП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d648ff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7dd648ff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dd648ffb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7dd648ffb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dd648ffb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7dd648ffb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dd648ff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dd648ff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https://habr.com/ru/company/trinion/blog/533786/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https://habr.com/ru/company/trinion/blog/331254/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https://www.comindware.com/ru/blog-%d0%bd%d0%be%d1%82%d0%b0%d1%86%d0%b8%d1%8f-bpmn-2-0-%d1%8d%d0%bb%d0%b5%d0%bc%d0%b5%d0%bd%d1%82%d1%8b-%d0%b8-%d0%be%d0%bf%d0%b8%d1%81%d0%b0%d0%bd%d0%b8%d0%b5/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https://camundarus.ru/bpmn/examples/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dd648f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7dd648f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dd648ffb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7dd648ffb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d648ffb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7dd648ff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d648ff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dd648ff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dd648ff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dd648ff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dd648ff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7dd648ff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dd648ff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7dd648ff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dd648ff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dd648ff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habr.com/ru/post/440556/" TargetMode="External"/><Relationship Id="rId4" Type="http://schemas.openxmlformats.org/officeDocument/2006/relationships/hyperlink" Target="https://bpmn.io/" TargetMode="External"/><Relationship Id="rId5" Type="http://schemas.openxmlformats.org/officeDocument/2006/relationships/hyperlink" Target="https://app.diagrams.net/" TargetMode="External"/><Relationship Id="rId6" Type="http://schemas.openxmlformats.org/officeDocument/2006/relationships/hyperlink" Target="https://www.comindware.ru/blog/%d0%bd%d0%be%d1%82%d0%b0%d1%86%d0%b8%d1%8f-bpmn-2-0-%d1%8d%d0%bb%d0%b5%d0%bc%d0%b5%d0%bd%d1%82%d1%8b-%d0%b8-%d0%be%d0%bf%d0%b8%d1%81%d0%b0%d0%bd%d0%b8%d0%b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Абстрактные уровни системы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09" name="Google Shape;109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rgbClr val="202122"/>
                </a:solidFill>
              </a:rPr>
              <a:t>Entity Relationship Diagram</a:t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dd648ffbe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Сущности и связи</a:t>
            </a:r>
            <a:endParaRPr/>
          </a:p>
        </p:txBody>
      </p:sp>
      <p:sp>
        <p:nvSpPr>
          <p:cNvPr id="115" name="Google Shape;115;g27dd648ffbe_0_55"/>
          <p:cNvSpPr txBox="1"/>
          <p:nvPr>
            <p:ph idx="1" type="body"/>
          </p:nvPr>
        </p:nvSpPr>
        <p:spPr>
          <a:xfrm>
            <a:off x="311700" y="1152475"/>
            <a:ext cx="852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сущность</a:t>
            </a:r>
            <a:r>
              <a:rPr lang="ru">
                <a:solidFill>
                  <a:schemeClr val="dk1"/>
                </a:solidFill>
              </a:rPr>
              <a:t> — </a:t>
            </a:r>
            <a:r>
              <a:rPr b="1" lang="ru">
                <a:solidFill>
                  <a:schemeClr val="dk1"/>
                </a:solidFill>
              </a:rPr>
              <a:t>существительное</a:t>
            </a:r>
            <a:r>
              <a:rPr lang="ru">
                <a:solidFill>
                  <a:schemeClr val="dk1"/>
                </a:solidFill>
              </a:rPr>
              <a:t>, которое находится в </a:t>
            </a:r>
            <a:r>
              <a:rPr b="1" lang="ru">
                <a:solidFill>
                  <a:schemeClr val="dk1"/>
                </a:solidFill>
              </a:rPr>
              <a:t>прямоугольнике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связь</a:t>
            </a:r>
            <a:r>
              <a:rPr lang="ru">
                <a:solidFill>
                  <a:schemeClr val="dk1"/>
                </a:solidFill>
              </a:rPr>
              <a:t> — </a:t>
            </a:r>
            <a:r>
              <a:rPr b="1" lang="ru">
                <a:solidFill>
                  <a:schemeClr val="dk1"/>
                </a:solidFill>
              </a:rPr>
              <a:t>глагол</a:t>
            </a:r>
            <a:r>
              <a:rPr lang="ru">
                <a:solidFill>
                  <a:schemeClr val="dk1"/>
                </a:solidFill>
              </a:rPr>
              <a:t>, который находится в </a:t>
            </a:r>
            <a:r>
              <a:rPr b="1" lang="ru">
                <a:solidFill>
                  <a:schemeClr val="dk1"/>
                </a:solidFill>
              </a:rPr>
              <a:t>ромбе.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6" name="Google Shape;116;g27dd648ffb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025"/>
            <a:ext cx="8839201" cy="108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7dd648ffb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70216"/>
            <a:ext cx="8839201" cy="108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dd648ffbe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Атрибуты</a:t>
            </a:r>
            <a:endParaRPr/>
          </a:p>
        </p:txBody>
      </p:sp>
      <p:sp>
        <p:nvSpPr>
          <p:cNvPr id="123" name="Google Shape;123;g27dd648ffbe_0_63"/>
          <p:cNvSpPr txBox="1"/>
          <p:nvPr>
            <p:ph idx="1" type="body"/>
          </p:nvPr>
        </p:nvSpPr>
        <p:spPr>
          <a:xfrm>
            <a:off x="311700" y="1152475"/>
            <a:ext cx="82425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атрибут</a:t>
            </a:r>
            <a:r>
              <a:rPr lang="ru">
                <a:solidFill>
                  <a:schemeClr val="dk1"/>
                </a:solidFill>
              </a:rPr>
              <a:t> — данные, описывающие сущность, рисуются в </a:t>
            </a:r>
            <a:r>
              <a:rPr b="1" lang="ru">
                <a:solidFill>
                  <a:schemeClr val="dk1"/>
                </a:solidFill>
              </a:rPr>
              <a:t>овале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пустой атрибут </a:t>
            </a:r>
            <a:r>
              <a:rPr lang="ru">
                <a:solidFill>
                  <a:schemeClr val="dk1"/>
                </a:solidFill>
              </a:rPr>
              <a:t>— не обязательные данные, рисуются в </a:t>
            </a:r>
            <a:r>
              <a:rPr b="1" lang="ru">
                <a:solidFill>
                  <a:schemeClr val="dk1"/>
                </a:solidFill>
              </a:rPr>
              <a:t>двух овалах;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идентифицирующий атрибут </a:t>
            </a:r>
            <a:r>
              <a:rPr lang="ru">
                <a:solidFill>
                  <a:schemeClr val="dk1"/>
                </a:solidFill>
              </a:rPr>
              <a:t>— данные, указывающие на уникальность сущность, рисуются в овале, название подчеркивается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4" name="Google Shape;124;g27dd648ffbe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25" y="2932675"/>
            <a:ext cx="4637150" cy="19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dd648ffbe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Составные атрибуты</a:t>
            </a:r>
            <a:endParaRPr/>
          </a:p>
        </p:txBody>
      </p:sp>
      <p:pic>
        <p:nvPicPr>
          <p:cNvPr id="130" name="Google Shape;130;g27dd648ffbe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625"/>
            <a:ext cx="8839196" cy="327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dd648ffbe_0_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Атрибуты у связей</a:t>
            </a:r>
            <a:endParaRPr/>
          </a:p>
        </p:txBody>
      </p:sp>
      <p:pic>
        <p:nvPicPr>
          <p:cNvPr id="136" name="Google Shape;136;g27dd648ffbe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34401" cy="29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dd648ffbe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Типы связей</a:t>
            </a:r>
            <a:endParaRPr/>
          </a:p>
        </p:txBody>
      </p:sp>
      <p:sp>
        <p:nvSpPr>
          <p:cNvPr id="142" name="Google Shape;142;g27dd648ffbe_0_89"/>
          <p:cNvSpPr txBox="1"/>
          <p:nvPr>
            <p:ph idx="1" type="body"/>
          </p:nvPr>
        </p:nvSpPr>
        <p:spPr>
          <a:xfrm>
            <a:off x="311700" y="1152475"/>
            <a:ext cx="82425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1 : 1 - </a:t>
            </a:r>
            <a:r>
              <a:rPr lang="ru">
                <a:solidFill>
                  <a:schemeClr val="dk1"/>
                </a:solidFill>
              </a:rPr>
              <a:t>один к одному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1 : N - </a:t>
            </a:r>
            <a:r>
              <a:rPr lang="ru">
                <a:solidFill>
                  <a:schemeClr val="dk1"/>
                </a:solidFill>
              </a:rPr>
              <a:t>один ко многим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N : 1 - </a:t>
            </a:r>
            <a:r>
              <a:rPr lang="ru">
                <a:solidFill>
                  <a:schemeClr val="dk1"/>
                </a:solidFill>
              </a:rPr>
              <a:t>многие ко одному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N : M - </a:t>
            </a:r>
            <a:r>
              <a:rPr lang="ru">
                <a:solidFill>
                  <a:schemeClr val="dk1"/>
                </a:solidFill>
              </a:rPr>
              <a:t>многие ко многим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dd648ffbe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1 : N, N : 1</a:t>
            </a:r>
            <a:endParaRPr/>
          </a:p>
        </p:txBody>
      </p:sp>
      <p:pic>
        <p:nvPicPr>
          <p:cNvPr id="148" name="Google Shape;148;g27dd648ffb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26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dd648ffbe_0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Ответ</a:t>
            </a:r>
            <a:endParaRPr/>
          </a:p>
        </p:txBody>
      </p:sp>
      <p:pic>
        <p:nvPicPr>
          <p:cNvPr id="154" name="Google Shape;154;g27dd648ffbe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5" y="1170125"/>
            <a:ext cx="8879676" cy="24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dd648ffbe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</a:t>
            </a:r>
            <a:r>
              <a:rPr lang="ru"/>
              <a:t> : N</a:t>
            </a:r>
            <a:endParaRPr/>
          </a:p>
        </p:txBody>
      </p:sp>
      <p:pic>
        <p:nvPicPr>
          <p:cNvPr id="160" name="Google Shape;160;g27dd648ffbe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8775"/>
            <a:ext cx="8839197" cy="97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dd648ffbe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7959"/>
            <a:ext cx="8839200" cy="236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7dd648ffbe_0_96"/>
          <p:cNvSpPr txBox="1"/>
          <p:nvPr/>
        </p:nvSpPr>
        <p:spPr>
          <a:xfrm>
            <a:off x="239025" y="1967300"/>
            <a:ext cx="489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 M : N = 1 : N + N : 1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d648ffbe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Опциональные и обязательные связи</a:t>
            </a:r>
            <a:endParaRPr/>
          </a:p>
        </p:txBody>
      </p:sp>
      <p:pic>
        <p:nvPicPr>
          <p:cNvPr id="168" name="Google Shape;168;g27dd648ffb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809"/>
            <a:ext cx="8839200" cy="236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Разделение по степени детализации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Концептуальный уровень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Логический уровень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Физический уровень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dd648ffbe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Слабые сущности</a:t>
            </a:r>
            <a:endParaRPr/>
          </a:p>
        </p:txBody>
      </p:sp>
      <p:sp>
        <p:nvSpPr>
          <p:cNvPr id="174" name="Google Shape;174;g27dd648ffbe_0_132"/>
          <p:cNvSpPr txBox="1"/>
          <p:nvPr>
            <p:ph idx="1" type="body"/>
          </p:nvPr>
        </p:nvSpPr>
        <p:spPr>
          <a:xfrm>
            <a:off x="311700" y="1152475"/>
            <a:ext cx="82425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Слабые сущности — это те сущности, которые не могут существовать без другой сущности. Рисуются в двух прямоугольниках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Компонент ключа слабой сущности - атрибут, отличающий одну слабую сущность от другой. Название подобных атрибутов подчеркиваются пунктиром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g27dd648ffbe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50" y="2823050"/>
            <a:ext cx="8394302" cy="22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dd648ffbe_0_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Язык (нотация) BPMN</a:t>
            </a:r>
            <a:endParaRPr/>
          </a:p>
        </p:txBody>
      </p:sp>
      <p:sp>
        <p:nvSpPr>
          <p:cNvPr id="181" name="Google Shape;181;g27dd648ffbe_0_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rgbClr val="202122"/>
                </a:solidFill>
              </a:rPr>
              <a:t>Business Process Model and Notation</a:t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Бизнес-процесс</a:t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основном описывается на концептуальном уровне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При описании для организации, бизнес-процесс - это набор действий, который сотрудники совершают для достижения той или иной цели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Бизнес-логика</a:t>
            </a:r>
            <a:r>
              <a:rPr lang="ru">
                <a:solidFill>
                  <a:schemeClr val="dk1"/>
                </a:solidFill>
              </a:rPr>
              <a:t> (деловые регламенты, доменные модели)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это моделирование объектов и процессов предметной области (т.е. реального мира). Это то, что программа должна делать (“дело” -&gt; “business”), и ради чего она создается.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Логика приложения</a:t>
            </a:r>
            <a:r>
              <a:rPr lang="ru">
                <a:solidFill>
                  <a:schemeClr val="dk1"/>
                </a:solidFill>
              </a:rPr>
              <a:t>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это то, что обеспечивает и координирует работу Бизнес-Логики.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Элементы BPMN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Объекты потока управления: события, действия и логические операторы (развилки)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Соединяющие объекты: поток управления, поток сообщений и ассоциации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Роли: пулы и дорожки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Артефакты: данные, группы и текстовые аннотации.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0262"/>
            <a:ext cx="9144000" cy="43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События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311700" y="1152475"/>
            <a:ext cx="377348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5095975" y="1115325"/>
            <a:ext cx="3773474" cy="341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Действия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712" y="1130487"/>
            <a:ext cx="4598571" cy="34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Логические операторы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760" y="1017725"/>
            <a:ext cx="4858477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Соединяющие элементы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67437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7663" y="2608263"/>
            <a:ext cx="27717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3168688"/>
            <a:ext cx="65341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Роли</a:t>
            </a:r>
            <a:endParaRPr/>
          </a:p>
        </p:txBody>
      </p:sp>
      <p:sp>
        <p:nvSpPr>
          <p:cNvPr id="237" name="Google Shape;23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287" y="1152475"/>
            <a:ext cx="43574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dd648ffb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Концептуальный уровень</a:t>
            </a:r>
            <a:endParaRPr/>
          </a:p>
        </p:txBody>
      </p:sp>
      <p:sp>
        <p:nvSpPr>
          <p:cNvPr id="67" name="Google Shape;67;g27dd648ffb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Этот уровень описывает систему с высокой степенью абстракции, сосредотачиваясь на ее общей концепции и целях.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Здесь определяются основные идеи и концепции, на которых базируется система, без углубления в детали реализации.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Важно для понимания того, что система должна достичь и какие цели должны быть достигнуты.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</a:rPr>
              <a:t>Кто делает? С чем делает? С какой целью? 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638" y="1651164"/>
            <a:ext cx="6072725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1" name="Google Shape;25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7175"/>
            <a:ext cx="79248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100" y="266200"/>
            <a:ext cx="6999801" cy="4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dd648ffbe_0_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265" name="Google Shape;265;g27dd648ffbe_0_144"/>
          <p:cNvSpPr txBox="1"/>
          <p:nvPr>
            <p:ph idx="1" type="body"/>
          </p:nvPr>
        </p:nvSpPr>
        <p:spPr>
          <a:xfrm>
            <a:off x="311700" y="1152475"/>
            <a:ext cx="82425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https://habr.com/ru/post/440556/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https://bpmn.io/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https://app.diagrams.net/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https://www.comindware.ru/blog/%d0%bd%d0%be%d1%82%d0%b0%d1%86%d0%b8%d1%8f-bpmn-2-0-%d1%8d%d0%bb%d0%b5%d0%bc%d0%b5%d0%bd%d1%82%d1%8b-%d0%b8-%d0%be%d0%bf%d0%b8%d1%81%d0%b0%d0%bd%d0%b8%d0%b5/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dd648ffbe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Концептуальный уровень</a:t>
            </a:r>
            <a:endParaRPr/>
          </a:p>
        </p:txBody>
      </p:sp>
      <p:pic>
        <p:nvPicPr>
          <p:cNvPr id="73" name="Google Shape;73;g27dd648ffb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5" y="1114950"/>
            <a:ext cx="5902824" cy="3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dd648ffbe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Логический уровень</a:t>
            </a:r>
            <a:endParaRPr/>
          </a:p>
        </p:txBody>
      </p:sp>
      <p:sp>
        <p:nvSpPr>
          <p:cNvPr id="79" name="Google Shape;79;g27dd648ffbe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этом уровне система описывается более подробно, учитывая структуру и функциональность.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Здесь определяются алгоритмы, структуры данных и логические модели, которые будут использоваться в системе.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Логический уровень обеспечивает более конкретное представление системы, но все еще не углубляется в детали реализации на физическом уровне.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</a:rPr>
              <a:t>Как делает? Чем делает?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dd648ffbe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Логический уровень</a:t>
            </a:r>
            <a:endParaRPr/>
          </a:p>
        </p:txBody>
      </p:sp>
      <p:pic>
        <p:nvPicPr>
          <p:cNvPr id="85" name="Google Shape;85;g27dd648ffbe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073575"/>
            <a:ext cx="7048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dd648ffbe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Физический</a:t>
            </a:r>
            <a:r>
              <a:rPr lang="ru"/>
              <a:t> уровень</a:t>
            </a:r>
            <a:endParaRPr/>
          </a:p>
        </p:txBody>
      </p:sp>
      <p:sp>
        <p:nvSpPr>
          <p:cNvPr id="91" name="Google Shape;91;g27dd648ffbe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Этот уровень сосредотачивается на конкретных физических аспектах системы, таких как аппаратное обеспечение (компьютеры, серверы, сетевое оборудование) и программное обеспечение (операционные системы, приложения).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Здесь определяются детали реализации, аппаратные требования и конфигурация системы.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Физический уровень включает в себя конкретные технологии и ресурсы, необходимые для работы системы.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</a:rPr>
              <a:t>Где делает? С помощью чего? 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dd648ffbe_0_48"/>
          <p:cNvSpPr txBox="1"/>
          <p:nvPr>
            <p:ph type="title"/>
          </p:nvPr>
        </p:nvSpPr>
        <p:spPr>
          <a:xfrm>
            <a:off x="772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Физический уровень</a:t>
            </a:r>
            <a:endParaRPr/>
          </a:p>
        </p:txBody>
      </p:sp>
      <p:pic>
        <p:nvPicPr>
          <p:cNvPr id="97" name="Google Shape;97;g27dd648ffb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00" y="572700"/>
            <a:ext cx="6769549" cy="45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d648ffbe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Концептуальный уровень</a:t>
            </a:r>
            <a:endParaRPr/>
          </a:p>
        </p:txBody>
      </p:sp>
      <p:sp>
        <p:nvSpPr>
          <p:cNvPr id="103" name="Google Shape;103;g27dd648ffbe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Способы описания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Текстовое описание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ER-диаграмма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BPMN-диаграмма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Диаграмма вариантов использования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