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sdn.microsoft.com/en-us/library/system.windows.input.icommand.aspx" TargetMode="External"/><Relationship Id="rId3" Type="http://schemas.openxmlformats.org/officeDocument/2006/relationships/hyperlink" Target="https://knockoutjs.com/examples/helloWorld.html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msdn.microsoft.com/en-us/library/system.windows.input.icommand.aspx" TargetMode="External"/><Relationship Id="rId3" Type="http://schemas.openxmlformats.org/officeDocument/2006/relationships/hyperlink" Target="https://knockoutjs.com/examples/helloWorld.html" TargetMode="Externa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2c54754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2c54754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82c547545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82c547545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2c54754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2c54754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2c547545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2c547545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2c54754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82c54754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2c547545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82c547545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82c547545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82c547545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82c547545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82c54754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82c547545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82c547545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82c547545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82c54754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82c547545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82c547545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8428ce84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8428ce84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Model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Модель – это данные вашего приложения, логика их получения и сохранения. Зачастую это модель предметной области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domain model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), основанная на базе данных или на результатах от веб-сервисов. В некоторых случаях 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domain model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 хорошо проецируется на то, что вы видите на экране. Но иногда перед использованием ее необходимо адаптировать, изменить или расширить.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 отвечала за отображение UI на экране. Без библиотек виджетов, это означало самостоятельную отрисовку блоков, кнопок, полей ввода и т. п. View также может наблюдать за моделью и отображать данные из неё.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Controller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Controller обрабатывает действия пользователя и затем обновляет Model или View. Если пользователь взаимодействует с приложением (нажимает кнопки на клавиатуре, передвигает курсор мыши), контроллер получает уведомление об этих действиях и решает, что с ними делать.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8428ce847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8428ce847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Model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Модель – это данные вашего приложения, логика их получения и сохранения. Зачастую это модель предметной области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domain model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), основанная на базе данных или на результатах от веб-сервисов. В некоторых случаях 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domain model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 хорошо проецируется на то, что вы видите на экране. Но иногда перед использованием ее необходимо адаптировать, изменить или расширить.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 отвечала за отображение UI на экране. Без библиотек виджетов, это означало самостоятельную отрисовку блоков, кнопок, полей ввода и т. п. View также может наблюдать за моделью и отображать данные из неё.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Controller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Controller обрабатывает действия пользователя и затем обновляет Model или View. Если пользователь взаимодействует с приложением (нажимает кнопки на клавиатуре, передвигает курсор мыши), контроллер получает уведомление об этих действиях и решает, что с ними делать.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8428ce84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8428ce84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Model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Это данные вашего приложения, логика их получения и сохранения. Зачастую она основана на базе данных или на результатах от веб-сервисов. В некоторых случаях потребуется ее адаптировать, изменить или расширить перед использованием во View.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Обычно представляет собой форму с виджетами. Пользователь может взаимодействовать с ее элементами, но когда какое-нибудь событие виджета будет затрагивать логику интерфейса, View будет направлять его презентеру.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Presenter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Презентер содержит всю логику пользовательского интерфейса и отвечает за синхронизацию модели и представления. Когда представление уведомляет презентер, что пользователь что-то сделал (например, нажал кнопку), презентер принимает решение об обновлении модели и синхронизирует все изменения между моделью и представлением.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2c547545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2c547545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8428ce847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8428ce847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Содержит логику пользовательского интерфейса: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Так же, как и презентер, PresentationModel содержит логику пользовательского интерфейса. Когда вы нажимаете на кнопку, это событие направляется в PresentationModel, которая затем решает, что с ним делать.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Предоставляет данные из модели для отображения на экране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PresentationModel может преобразовывать данные из модели так, чтобы они были легко отображены на экране. Часто информация, содержащаяся в модели, не может непосредственно использоваться на экране. Вам, возможно, сначала потребуется преобразовать данные, их дополнить или собрать из нескольких источников. Это наиболее вероятно, когда у вас нет полного контроля над моделью. Например, если вы получаете данные от сторонних веб-сервисов или же из базы данных существующего приложения.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Хранит состояние пользовательского интерфейса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Зачастую пользовательский интерфейс должен хранить дополнительную информацию, которая не имеет ничего общего с моделью. Например, какой элемент выбран в данный момент на экране? Какие ошибки валидации произошли? PresentationModel может хранить эту информацию в свойствах.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8428ce84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8428ce84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ViewModel не может общаться со View напрямую. Вместо этого она представляет легко связываемые свойства и методы в виде </a:t>
            </a:r>
            <a:r>
              <a:rPr lang="ru" sz="1200">
                <a:solidFill>
                  <a:srgbClr val="548EAA"/>
                </a:solidFill>
                <a:highlight>
                  <a:schemeClr val="lt2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команд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. View может привязываться к этим свойствам, чтобы получать информацию из ViewModel и вызывать на ней команды (методы). Это не требует того, чтобы View знала о ViewModel. XAML Databinding использует рефлексию, чтобы связать View и ViewModel. Таким образом, вы можете использовать любую ViewModel для View, которая предоставляет нужные свойства.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Некоторые из вещей, которые мне действительно нравится в этом паттерне, когда он применяется к Silverlight или WPF: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Вы получаете полностью тестируемую логическую модель вашего приложения.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Поскольку ViewModel предоставляет View всю необходимую информацию в удобном виде, то само представление может быть довольно простым. А дизайнер может экспериментировать с внешним видом и стилем в редакторе Expression Blend и изменять его, не влияя на пользовательский интерфейс.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И, наконец, вы можете избежать написания кода для View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code behind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). Теперь это повод для споров среди поклонников паттерна MVVM. Я лично считаю, что, как правило, вам не нужно писать дополнительный код для View, и найдется решение лучше. Да, иногда нужно проделать некоторые трюки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такие как создание attached behaviors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), но они обеспечивают хорошие и переиспользуемые решения. Тем не менее я также признаю, что не все любят XAML разметку и связывание данных в XAML. Паттерн ViewModel не заставляет вас использовать или избегать 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code behind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. Делайте то, что кажется вам правильным.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ighlight>
                  <a:schemeClr val="lt2"/>
                </a:highlight>
                <a:hlinkClick r:id="rId3"/>
              </a:rPr>
              <a:t>https://knockoutjs.com/examples/helloWorld.html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 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036dd9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036dd9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ViewModel не может общаться со View напрямую. Вместо этого она представляет легко связываемые свойства и методы в виде </a:t>
            </a:r>
            <a:r>
              <a:rPr lang="ru" sz="1200">
                <a:solidFill>
                  <a:srgbClr val="548EAA"/>
                </a:solidFill>
                <a:highlight>
                  <a:schemeClr val="lt2"/>
                </a:highlight>
                <a:uFill>
                  <a:noFill/>
                </a:u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команд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. View может привязываться к этим свойствам, чтобы получать информацию из ViewModel и вызывать на ней команды (методы). Это не требует того, чтобы View знала о ViewModel. XAML Databinding использует рефлексию, чтобы связать View и ViewModel. Таким образом, вы можете использовать любую ViewModel для View, которая предоставляет нужные свойства.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Некоторые из вещей, которые мне действительно нравится в этом паттерне, когда он применяется к Silverlight или WPF:</a:t>
            </a:r>
            <a:endParaRPr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Вы получаете полностью тестируемую логическую модель вашего приложения.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Поскольку ViewModel предоставляет View всю необходимую информацию в удобном виде, то само представление может быть довольно простым. А дизайнер может экспериментировать с внешним видом и стилем в редакторе Expression Blend и изменять его, не влияя на пользовательский интерфейс.</a:t>
            </a:r>
            <a:b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</a:b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-3048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Char char="●"/>
            </a:pP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И, наконец, вы можете избежать написания кода для View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code behind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). Теперь это повод для споров среди поклонников паттерна MVVM. Я лично считаю, что, как правило, вам не нужно писать дополнительный код для View, и найдется решение лучше. Да, иногда нужно проделать некоторые трюки (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такие как создание attached behaviors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), но они обеспечивают хорошие и переиспользуемые решения. Тем не менее я также признаю, что не все любят XAML разметку и связывание данных в XAML. Паттерн ViewModel не заставляет вас использовать или избегать </a:t>
            </a:r>
            <a:r>
              <a:rPr i="1" lang="ru" sz="1200">
                <a:solidFill>
                  <a:srgbClr val="333333"/>
                </a:solidFill>
                <a:highlight>
                  <a:schemeClr val="lt2"/>
                </a:highlight>
              </a:rPr>
              <a:t>code behind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. Делайте то, что кажется вам правильным.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 u="sng">
                <a:solidFill>
                  <a:schemeClr val="hlink"/>
                </a:solidFill>
                <a:highlight>
                  <a:schemeClr val="lt2"/>
                </a:highlight>
                <a:hlinkClick r:id="rId3"/>
              </a:rPr>
              <a:t>https://knockoutjs.com/examples/helloWorld.html</a:t>
            </a:r>
            <a:r>
              <a:rPr lang="ru" sz="1200">
                <a:solidFill>
                  <a:srgbClr val="333333"/>
                </a:solidFill>
                <a:highlight>
                  <a:schemeClr val="lt2"/>
                </a:highlight>
              </a:rPr>
              <a:t> </a:t>
            </a:r>
            <a:endParaRPr sz="1200">
              <a:solidFill>
                <a:srgbClr val="333333"/>
              </a:solidFill>
              <a:highlight>
                <a:schemeClr val="l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2"/>
              </a:highlight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8428ce84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28428ce84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82c547545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82c547545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83d6fef3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83d6fef3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2c54754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82c54754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82c547545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82c54754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82c547545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82c547545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3d6fef32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3d6fef32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2c547545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2c547545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83d6fef32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83d6fef32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3d6fef3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3d6fef3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3d6fef3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3d6fef3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3d6fef3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3d6fef3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83d6fef3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83d6fef3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3d6fef32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3d6fef32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9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Архитектура</a:t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Политика и детали</a:t>
            </a:r>
            <a:endParaRPr/>
          </a:p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Политика воплощает все бизнес-правила и процедуры . Политика — вот истинная ценность системы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Детали — это все остальное, что позволяет людям, другим системам и программистам взаимодействовать с политикой, никак не влияя на ее поведение. К ним можно отнести устройства ввода/вывода, базы данных, веб-системы, серверы, фреймворки, протоколы обмена данными и т. д.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Политика и детали</a:t>
            </a:r>
            <a:endParaRPr/>
          </a:p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архитектора — создать такую форму для системы, которая сделает политику самым важным элементом, а детали — не относящимися к политике. Это позволит откладывать и задерживать принятие решений о деталях.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Чем дольше вы сможете откладывать решения, тем большим объемом информации вы будете обладать, чтобы сделать правильный выбор.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Хороший архитектор максимизирует количество непринятых решений.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530" y="0"/>
            <a:ext cx="720694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Часто используемые архитектурные шаблоны</a:t>
            </a:r>
            <a:endParaRPr/>
          </a:p>
        </p:txBody>
      </p:sp>
      <p:sp>
        <p:nvSpPr>
          <p:cNvPr id="129" name="Google Shape;12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Layered Architecture(Многослойная архитектура)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Multi-Tier Pattern(</a:t>
            </a:r>
            <a:r>
              <a:rPr lang="ru"/>
              <a:t>Многоуровневая</a:t>
            </a:r>
            <a:r>
              <a:rPr lang="ru"/>
              <a:t> архитектура)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Pipe and 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Client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Model View * - Patterns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Event Driven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Microservices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Синхронные и асинхронные архитектуры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Многослойная архитектура</a:t>
            </a:r>
            <a:endParaRPr/>
          </a:p>
        </p:txBody>
      </p:sp>
      <p:sp>
        <p:nvSpPr>
          <p:cNvPr id="135" name="Google Shape;135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Layered Architecture</a:t>
            </a:r>
            <a:endParaRPr/>
          </a:p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Eric Evans, Domain-Driven Design: Tackling Complexity in the Heart of Software [Предметно-ориентированное проектирование (DDD). Структуризация сложных программных систем]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User Interface (or Presentation Layer)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Application Layer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Domain Layer (or Model Layer)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Infrastructure Layer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Интерфейс пользователя (</a:t>
            </a:r>
            <a:r>
              <a:rPr b="1" lang="ru" sz="1800">
                <a:solidFill>
                  <a:schemeClr val="dk2"/>
                </a:solidFill>
              </a:rPr>
              <a:t>User Interface</a:t>
            </a:r>
            <a:r>
              <a:rPr lang="ru" sz="1800">
                <a:solidFill>
                  <a:schemeClr val="dk2"/>
                </a:solidFill>
              </a:rPr>
              <a:t>)</a:t>
            </a:r>
            <a:endParaRPr/>
          </a:p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или Слой представления (</a:t>
            </a:r>
            <a:r>
              <a:rPr b="1" lang="ru"/>
              <a:t>Presentation Layer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/>
              <a:t>Отвечает за вывод информации пользователю и интерпре­тирование его команд. Внешним действующим субъектом может быть не человек, а другая компьютерная система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Операционный слой</a:t>
            </a:r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или Слой прикладных операций (</a:t>
            </a:r>
            <a:r>
              <a:rPr b="1" lang="ru"/>
              <a:t>Application Layer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Определяет задачи, которые должна решить система, и распре­деляет их между объектами, выражающими суть предметной области. Задания, выполняемые этим уровнем, имеют смысл для пользователя-специалиста или же необходимы для инте­рактивного взаимодействия с операционными уровнями дру­гих систем.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Операционный слой</a:t>
            </a:r>
            <a:endParaRPr/>
          </a:p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В нем не со­держатся ни знания, ни бизнес правила, а только выполняется координирование задач и распределе­ние работы между совокупностями объектов предметной об­ласти на следующем, более низком уровне.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/>
              <a:t>В нем не отражает­ся состояние объектов прикладной модели, но зато он может содержать состояние, информирующее пользователя о степе­ни выполнения задачи для информирования пользователя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Слой предметной области (</a:t>
            </a:r>
            <a:r>
              <a:rPr b="1" lang="ru"/>
              <a:t>Domain Layer</a:t>
            </a:r>
            <a:r>
              <a:rPr lang="ru"/>
              <a:t>)</a:t>
            </a:r>
            <a:endParaRPr/>
          </a:p>
        </p:txBody>
      </p:sp>
      <p:sp>
        <p:nvSpPr>
          <p:cNvPr id="165" name="Google Shape;16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/>
              <a:t>или слой модели (</a:t>
            </a:r>
            <a:r>
              <a:rPr b="1" lang="ru"/>
              <a:t>Model Layer</a:t>
            </a:r>
            <a:r>
              <a:rPr lang="ru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/>
              <a:t>Отвечает за представление понятий прикладной предметной области, рабочие состояния, бизнес правила. Именно здесь контролируется и используется текущее состояние прикладной модели, пусть даже технические подробности манипуляций данными делегируются инфраструктуре.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b="1" i="1" lang="ru"/>
              <a:t>Этот уровень является главной, алгоритмической частью nрограммы</a:t>
            </a:r>
            <a:endParaRPr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этапы</a:t>
            </a:r>
            <a:endParaRPr/>
          </a:p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Анализ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ru" sz="2200"/>
              <a:t>Проектирование</a:t>
            </a:r>
            <a:endParaRPr b="1"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Разработка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Тестирование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ru" sz="2200"/>
              <a:t>Внедрение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Инфраструктурный слой (</a:t>
            </a:r>
            <a:r>
              <a:rPr b="1" lang="ru"/>
              <a:t>Infrаstruсtиrе Layer</a:t>
            </a:r>
            <a:r>
              <a:rPr lang="ru"/>
              <a:t>)</a:t>
            </a:r>
            <a:endParaRPr/>
          </a:p>
        </p:txBody>
      </p:sp>
      <p:sp>
        <p:nvSpPr>
          <p:cNvPr id="171" name="Google Shape;17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ru"/>
              <a:t>Обеспечивает непосредственную техническую поддержку для верхних уровней: передачу сообщений на операционном уровне, непрерывность существования объектов на уровне модели, вывод элементов управления на уровне пользова­тельского интерфейса и т.д. Инфраструктурный уровень может также брать на себя поддержку схемы взаимосвязей между четырьмя уровнями через архитектурную среду при­ложения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8" name="Google Shape;17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5913" y="445025"/>
            <a:ext cx="6072176" cy="43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Layered Architecture</a:t>
            </a:r>
            <a:endParaRPr/>
          </a:p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89" y="1152475"/>
            <a:ext cx="709341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Multi-Tier Pattern</a:t>
            </a:r>
            <a:endParaRPr/>
          </a:p>
        </p:txBody>
      </p:sp>
      <p:sp>
        <p:nvSpPr>
          <p:cNvPr id="191" name="Google Shape;19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92" y="1152475"/>
            <a:ext cx="709341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Pipe and Filter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6050"/>
            <a:ext cx="6433801" cy="361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125" y="3836150"/>
            <a:ext cx="31051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Client Server</a:t>
            </a:r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92" y="1152475"/>
            <a:ext cx="7093410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 View Controller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528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Модель</a:t>
            </a:r>
            <a:r>
              <a:rPr lang="ru"/>
              <a:t> (Model) предоставляет данные и реагирует на команды контроллера, изменяя своё состояние.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Представление</a:t>
            </a:r>
            <a:r>
              <a:rPr lang="ru"/>
              <a:t> (View) отвечает за отображение данных модели пользователю, реагируя на изменения модели.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Контроллер</a:t>
            </a:r>
            <a:r>
              <a:rPr lang="ru"/>
              <a:t> (Controller) интерпретирует действия пользователя, оповещая модель о необходимости изменений</a:t>
            </a:r>
            <a:endParaRPr/>
          </a:p>
        </p:txBody>
      </p:sp>
      <p:pic>
        <p:nvPicPr>
          <p:cNvPr id="213" name="Google Shape;21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950" y="1017725"/>
            <a:ext cx="304800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Model-View-Controller</a:t>
            </a: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5788" y="1017725"/>
            <a:ext cx="5792426" cy="400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Model-View-Controller</a:t>
            </a:r>
            <a:endParaRPr/>
          </a:p>
        </p:txBody>
      </p:sp>
      <p:pic>
        <p:nvPicPr>
          <p:cNvPr id="225" name="Google Shape;22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25" y="923450"/>
            <a:ext cx="4501226" cy="406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Model-View-Presenter</a:t>
            </a:r>
            <a:endParaRPr/>
          </a:p>
        </p:txBody>
      </p:sp>
      <p:pic>
        <p:nvPicPr>
          <p:cNvPr id="231" name="Google Shape;2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638" y="955775"/>
            <a:ext cx="5230725" cy="404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программной системы</a:t>
            </a:r>
            <a:endParaRPr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Архитектура программной системы — это форма, которая придается системе ее создателями . Эта форма образуется делением системы на компоненты, их организацией и определением способов взаимодействий между ними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Цель формы — упростить разработку, развертывание и сопровождение про- граммной системы, содержащейся в ней 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Главная стратегия такого упрощения в том, чтобы как можно дольше иметь как можно больше вариантов.</a:t>
            </a:r>
            <a:endParaRPr i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Presentation Model</a:t>
            </a:r>
            <a:endParaRPr/>
          </a:p>
        </p:txBody>
      </p:sp>
      <p:pic>
        <p:nvPicPr>
          <p:cNvPr id="237" name="Google Shape;23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300" y="1066825"/>
            <a:ext cx="8091650" cy="377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Model-View-ViewModel</a:t>
            </a:r>
            <a:endParaRPr/>
          </a:p>
        </p:txBody>
      </p:sp>
      <p:pic>
        <p:nvPicPr>
          <p:cNvPr id="243" name="Google Shape;24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4538" y="968375"/>
            <a:ext cx="6274924" cy="4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Model-View-ViewModel. Data Binding</a:t>
            </a:r>
            <a:endParaRPr/>
          </a:p>
        </p:txBody>
      </p:sp>
      <p:pic>
        <p:nvPicPr>
          <p:cNvPr id="249" name="Google Shape;249;p45"/>
          <p:cNvPicPr preferRelativeResize="0"/>
          <p:nvPr/>
        </p:nvPicPr>
        <p:blipFill rotWithShape="1">
          <a:blip r:embed="rId3">
            <a:alphaModFix/>
          </a:blip>
          <a:srcRect b="0" l="-700" r="699" t="0"/>
          <a:stretch/>
        </p:blipFill>
        <p:spPr>
          <a:xfrm>
            <a:off x="1127875" y="1072575"/>
            <a:ext cx="679357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Выводы по MV*-паттернам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155400" y="905350"/>
            <a:ext cx="8833200" cy="41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Модель во всех паттернах выглядит одинаково и имеет одну и ту же цель – получение, обработка, а также сохранение данных.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 классическом MVC пользовательский ввод обрабатывает Controller, а не View.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Цель MV*-паттернов: отделить друг от друга отображение UI, логику интерфейса и данные (их получение и обработку).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Используя MV*-паттерн в своем приложении, вы упрощаете его поддержку и тестирование, отделяете данные от способа их визуализации.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Если в системе присутствует хорошая реализация автоматического связывания данных (databinding), то MVVM – это ваш выбор.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Presentation Model – хорошая альтернатива MVVM, и будет полезна там, где нет автоматического связывания. Но вам придется писать код связывания самостоятельно (это несложный, но рутинный код).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 Driven Architecture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96" y="1152475"/>
            <a:ext cx="709340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Event Driven Architecture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9" name="Google Shape;26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950" y="1090475"/>
            <a:ext cx="6338100" cy="39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9"/>
          <p:cNvSpPr txBox="1"/>
          <p:nvPr>
            <p:ph type="ctrTitle"/>
          </p:nvPr>
        </p:nvSpPr>
        <p:spPr>
          <a:xfrm>
            <a:off x="311700" y="744575"/>
            <a:ext cx="85206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Монолитная и микросервисная архитектура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Microservices Architecture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296" y="1017725"/>
            <a:ext cx="7093403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ctrTitle"/>
          </p:nvPr>
        </p:nvSpPr>
        <p:spPr>
          <a:xfrm>
            <a:off x="311700" y="744575"/>
            <a:ext cx="8520600" cy="268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/>
              <a:t>Синхронные и асинхронные архитектуры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363" y="206575"/>
            <a:ext cx="8087275" cy="487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Архитектура программной системы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Главное предназначение архитектуры — поддержка жизненного цикла системы.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Хорошая архитектура делает систему легкой в освоении, простой в разработке, сопровождении и развертывании.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Конечная ее цель — минимизировать затраты на протяжении срока службы системы и максимизировать продуктивность программиста.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50" y="257175"/>
            <a:ext cx="8382000" cy="46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Описание бизнес-процессов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Языки описания</a:t>
            </a:r>
            <a:endParaRPr/>
          </a:p>
        </p:txBody>
      </p:sp>
      <p:sp>
        <p:nvSpPr>
          <p:cNvPr id="307" name="Google Shape;307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IDEF0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BPMN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UML. Activity Diagram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Методология IDEF0</a:t>
            </a:r>
            <a:endParaRPr/>
          </a:p>
        </p:txBody>
      </p:sp>
      <p:sp>
        <p:nvSpPr>
          <p:cNvPr id="313" name="Google Shape;31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14" name="Google Shape;314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575" y="1208075"/>
            <a:ext cx="6600825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Методология IDEF0</a:t>
            </a:r>
            <a:endParaRPr/>
          </a:p>
        </p:txBody>
      </p:sp>
      <p:sp>
        <p:nvSpPr>
          <p:cNvPr id="320" name="Google Shape;32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1" name="Google Shape;3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0861" y="1152475"/>
            <a:ext cx="3382288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Методология IDEF0</a:t>
            </a:r>
            <a:endParaRPr/>
          </a:p>
        </p:txBody>
      </p:sp>
      <p:sp>
        <p:nvSpPr>
          <p:cNvPr id="327" name="Google Shape;32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28" name="Google Shape;32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075" y="1152475"/>
            <a:ext cx="689583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UML. Activity diagram</a:t>
            </a:r>
            <a:endParaRPr/>
          </a:p>
        </p:txBody>
      </p:sp>
      <p:sp>
        <p:nvSpPr>
          <p:cNvPr id="334" name="Google Shape;334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35" name="Google Shape;335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850" y="1193675"/>
            <a:ext cx="4051733" cy="337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UML. Activity diagram</a:t>
            </a:r>
            <a:endParaRPr/>
          </a:p>
        </p:txBody>
      </p:sp>
      <p:sp>
        <p:nvSpPr>
          <p:cNvPr id="341" name="Google Shape;341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2" name="Google Shape;342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0255" y="1152475"/>
            <a:ext cx="472349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9" name="Google Shape;349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3500" y="445025"/>
            <a:ext cx="6344274" cy="44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/>
              <a:t>BPMN</a:t>
            </a:r>
            <a:endParaRPr/>
          </a:p>
        </p:txBody>
      </p:sp>
      <p:sp>
        <p:nvSpPr>
          <p:cNvPr id="355" name="Google Shape;355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56" name="Google Shape;356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966" y="1138250"/>
            <a:ext cx="61760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Задачи архитектуры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11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Разработка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Развертывание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Эффективность работы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ru"/>
              <a:t>Трехуровневая модель системы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Концептуальный уровень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Логический уровень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Физический уровень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/>
              <a:t>Наиболее часто встречается при описании модели данных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73" name="Google Shape;373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Концептуальный уровень - сущности, атрибуты, связи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Логический уровень - записи, элементы данных, связи между записями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Физический уровень - группирование данных, индексы, методы доступа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Сопровождение</a:t>
            </a:r>
            <a:endParaRPr/>
          </a:p>
        </p:txBody>
      </p:sp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0738" y="932575"/>
            <a:ext cx="5602524" cy="40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Сопровождение</a:t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276" y="1017725"/>
            <a:ext cx="6432525" cy="40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3. Сопровождение</a:t>
            </a:r>
            <a:endParaRPr/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563" y="976400"/>
            <a:ext cx="5844875" cy="402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4</a:t>
            </a:r>
            <a:r>
              <a:rPr lang="ru"/>
              <a:t>. </a:t>
            </a:r>
            <a:r>
              <a:rPr lang="ru"/>
              <a:t>Сохранение разнообразия вариантов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нужно на ранних этапах разработки выбирать тип базы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нужно на ранних этапах разработки выбирать тип веб-сервера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нужно на ранних этапах разработки приспосабливать интерфейс 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 нужно на ранних этапах разработки приспосабливать механизмы внедрения зависимостей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Хороший архитектор максимизирует количество не принятых решений.</a:t>
            </a:r>
            <a:endParaRPr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