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7620000" cx="10160000"/>
  <p:notesSz cx="7620000" cy="10160000"/>
  <p:embeddedFontLs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QfR0lsLypw7sxyyl//3ouMvc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7f88a6e4_0_7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8a7f88a6e4_0_7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7f88a6e4_0_1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a7f88a6e4_0_14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a7f88a6e4_0_25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8a7f88a6e4_0_25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a7f88a6e4_0_16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8a7f88a6e4_0_16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8a7f88a6e4_0_26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28a7f88a6e4_0_26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a7f88a6e4_0_1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a7f88a6e4_0_17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7f88a6e4_0_17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8a7f88a6e4_0_17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8da02f862_0_1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08da02f862_0_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a7f88a6e4_0_18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8a7f88a6e4_0_18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a7f88a6e4_0_15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8a7f88a6e4_0_15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a7f88a6e4_0_267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8a7f88a6e4_0_26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8a7f88a6e4_0_68"/>
          <p:cNvSpPr txBox="1"/>
          <p:nvPr>
            <p:ph type="title"/>
          </p:nvPr>
        </p:nvSpPr>
        <p:spPr>
          <a:xfrm>
            <a:off x="508000" y="5080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g28a7f88a6e4_0_68"/>
          <p:cNvSpPr txBox="1"/>
          <p:nvPr>
            <p:ph idx="1" type="body"/>
          </p:nvPr>
        </p:nvSpPr>
        <p:spPr>
          <a:xfrm>
            <a:off x="508000" y="2201333"/>
            <a:ext cx="91440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1600"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1600"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○"/>
              <a:defRPr sz="16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16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16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○"/>
              <a:defRPr sz="16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1600"/>
            </a:lvl9pPr>
          </a:lstStyle>
          <a:p/>
        </p:txBody>
      </p:sp>
      <p:sp>
        <p:nvSpPr>
          <p:cNvPr id="22" name="Google Shape;22;g28a7f88a6e4_0_68"/>
          <p:cNvSpPr txBox="1"/>
          <p:nvPr>
            <p:ph idx="11" type="ftr"/>
          </p:nvPr>
        </p:nvSpPr>
        <p:spPr>
          <a:xfrm>
            <a:off x="3471333" y="6942667"/>
            <a:ext cx="321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g28a7f88a6e4_0_68"/>
          <p:cNvSpPr txBox="1"/>
          <p:nvPr>
            <p:ph idx="12" type="sldNum"/>
          </p:nvPr>
        </p:nvSpPr>
        <p:spPr>
          <a:xfrm>
            <a:off x="7281333" y="6942667"/>
            <a:ext cx="237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Black"/>
              <a:buNone/>
              <a:defRPr b="0" i="0" sz="1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8a7f88a6e4_0_68"/>
          <p:cNvSpPr txBox="1"/>
          <p:nvPr>
            <p:ph idx="10" type="dt"/>
          </p:nvPr>
        </p:nvSpPr>
        <p:spPr>
          <a:xfrm>
            <a:off x="508000" y="6939139"/>
            <a:ext cx="2370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ctrTitle"/>
          </p:nvPr>
        </p:nvSpPr>
        <p:spPr>
          <a:xfrm>
            <a:off x="864300" y="2418275"/>
            <a:ext cx="8507575" cy="160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88"/>
              <a:buFont typeface="Arial"/>
              <a:buNone/>
            </a:pPr>
            <a:r>
              <a:rPr b="0" i="0" lang="en-US" sz="48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endParaRPr b="0" i="0" sz="4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1626300" y="4369150"/>
            <a:ext cx="6983575" cy="19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5"/>
              <a:buFont typeface="Arial"/>
              <a:buNone/>
            </a:pPr>
            <a:r>
              <a:rPr b="0" i="0" lang="en-US" sz="3555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b="0" i="0" sz="3555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a7f88a6e4_0_74"/>
          <p:cNvSpPr txBox="1"/>
          <p:nvPr>
            <p:ph type="title"/>
          </p:nvPr>
        </p:nvSpPr>
        <p:spPr>
          <a:xfrm>
            <a:off x="508000" y="508000"/>
            <a:ext cx="9144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Отношения между классами</a:t>
            </a:r>
            <a:endParaRPr/>
          </a:p>
        </p:txBody>
      </p:sp>
      <p:sp>
        <p:nvSpPr>
          <p:cNvPr id="84" name="Google Shape;84;g28a7f88a6e4_0_74"/>
          <p:cNvSpPr txBox="1"/>
          <p:nvPr>
            <p:ph idx="1" type="body"/>
          </p:nvPr>
        </p:nvSpPr>
        <p:spPr>
          <a:xfrm>
            <a:off x="359833" y="2049639"/>
            <a:ext cx="94404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Базовыми отношениями на диаграмме классов являются: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отношения </a:t>
            </a: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ассоциации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отношения </a:t>
            </a: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агрегации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отношения </a:t>
            </a: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композиции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отношения </a:t>
            </a: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зависимости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lang="en-US" sz="3100">
                <a:solidFill>
                  <a:schemeClr val="dk1"/>
                </a:solidFill>
              </a:rPr>
              <a:t>отношение </a:t>
            </a:r>
            <a:r>
              <a:rPr b="1" lang="en-US" sz="3100">
                <a:solidFill>
                  <a:schemeClr val="dk1"/>
                </a:solidFill>
              </a:rPr>
              <a:t>реализации</a:t>
            </a:r>
            <a:r>
              <a:rPr lang="en-US" sz="3100">
                <a:solidFill>
                  <a:schemeClr val="dk1"/>
                </a:solidFill>
              </a:rPr>
              <a:t> (realization)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■"/>
            </a:pPr>
            <a:r>
              <a:rPr lang="en-US" sz="3100">
                <a:solidFill>
                  <a:schemeClr val="dk1"/>
                </a:solidFill>
              </a:rPr>
              <a:t>отношения </a:t>
            </a:r>
            <a:r>
              <a:rPr b="1" lang="en-US" sz="3100">
                <a:solidFill>
                  <a:schemeClr val="dk1"/>
                </a:solidFill>
              </a:rPr>
              <a:t>обобщения</a:t>
            </a:r>
            <a:r>
              <a:rPr lang="en-US" sz="3100">
                <a:solidFill>
                  <a:schemeClr val="dk1"/>
                </a:solidFill>
              </a:rPr>
              <a:t> (</a:t>
            </a:r>
            <a:r>
              <a:rPr i="1" lang="en-US" sz="3100">
                <a:solidFill>
                  <a:schemeClr val="dk1"/>
                </a:solidFill>
              </a:rPr>
              <a:t>generalization</a:t>
            </a:r>
            <a:r>
              <a:rPr lang="en-US" sz="3100">
                <a:solidFill>
                  <a:schemeClr val="dk1"/>
                </a:solidFill>
              </a:rPr>
              <a:t>);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a7f88a6e4_0_142"/>
          <p:cNvSpPr txBox="1"/>
          <p:nvPr>
            <p:ph type="title"/>
          </p:nvPr>
        </p:nvSpPr>
        <p:spPr>
          <a:xfrm>
            <a:off x="508000" y="508000"/>
            <a:ext cx="9144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ассоциации</a:t>
            </a:r>
            <a:endParaRPr/>
          </a:p>
        </p:txBody>
      </p:sp>
      <p:sp>
        <p:nvSpPr>
          <p:cNvPr id="90" name="Google Shape;90;g28a7f88a6e4_0_142"/>
          <p:cNvSpPr txBox="1"/>
          <p:nvPr>
            <p:ph idx="1" type="body"/>
          </p:nvPr>
        </p:nvSpPr>
        <p:spPr>
          <a:xfrm>
            <a:off x="278694" y="1809750"/>
            <a:ext cx="96027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8735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■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ассоциации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свидетельствует о наличии произвольного отношения между классами. </a:t>
            </a:r>
            <a:endParaRPr/>
          </a:p>
        </p:txBody>
      </p:sp>
      <p:grpSp>
        <p:nvGrpSpPr>
          <p:cNvPr id="91" name="Google Shape;91;g28a7f88a6e4_0_142"/>
          <p:cNvGrpSpPr/>
          <p:nvPr/>
        </p:nvGrpSpPr>
        <p:grpSpPr>
          <a:xfrm>
            <a:off x="1000124" y="4210402"/>
            <a:ext cx="8069715" cy="1394935"/>
            <a:chOff x="2985" y="10446"/>
            <a:chExt cx="4747" cy="579"/>
          </a:xfrm>
        </p:grpSpPr>
        <p:sp>
          <p:nvSpPr>
            <p:cNvPr id="92" name="Google Shape;92;g28a7f88a6e4_0_142"/>
            <p:cNvSpPr txBox="1"/>
            <p:nvPr/>
          </p:nvSpPr>
          <p:spPr>
            <a:xfrm>
              <a:off x="2985" y="10725"/>
              <a:ext cx="1500" cy="3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Многоугольник</a:t>
              </a:r>
              <a:endParaRPr sz="1600"/>
            </a:p>
          </p:txBody>
        </p:sp>
        <p:sp>
          <p:nvSpPr>
            <p:cNvPr id="93" name="Google Shape;93;g28a7f88a6e4_0_142"/>
            <p:cNvSpPr txBox="1"/>
            <p:nvPr/>
          </p:nvSpPr>
          <p:spPr>
            <a:xfrm>
              <a:off x="6232" y="10725"/>
              <a:ext cx="1500" cy="3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Сторона</a:t>
              </a:r>
              <a:endParaRPr sz="1600"/>
            </a:p>
          </p:txBody>
        </p:sp>
        <p:cxnSp>
          <p:nvCxnSpPr>
            <p:cNvPr id="94" name="Google Shape;94;g28a7f88a6e4_0_142"/>
            <p:cNvCxnSpPr/>
            <p:nvPr/>
          </p:nvCxnSpPr>
          <p:spPr>
            <a:xfrm>
              <a:off x="4538" y="10864"/>
              <a:ext cx="1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5" name="Google Shape;95;g28a7f88a6e4_0_142"/>
            <p:cNvSpPr txBox="1"/>
            <p:nvPr/>
          </p:nvSpPr>
          <p:spPr>
            <a:xfrm>
              <a:off x="4679" y="1044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Содержит</a:t>
              </a:r>
              <a:endParaRPr sz="1600"/>
            </a:p>
          </p:txBody>
        </p:sp>
        <p:sp>
          <p:nvSpPr>
            <p:cNvPr id="96" name="Google Shape;96;g28a7f88a6e4_0_142"/>
            <p:cNvSpPr txBox="1"/>
            <p:nvPr/>
          </p:nvSpPr>
          <p:spPr>
            <a:xfrm>
              <a:off x="4538" y="105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/>
            </a:p>
          </p:txBody>
        </p:sp>
        <p:sp>
          <p:nvSpPr>
            <p:cNvPr id="97" name="Google Shape;97;g28a7f88a6e4_0_142"/>
            <p:cNvSpPr txBox="1"/>
            <p:nvPr/>
          </p:nvSpPr>
          <p:spPr>
            <a:xfrm>
              <a:off x="5808" y="1058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775" lIns="101575" spcFirstLastPara="1" rIns="101575" wrap="square" tIns="5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3..*</a:t>
              </a:r>
              <a:endParaRPr sz="1600"/>
            </a:p>
          </p:txBody>
        </p:sp>
      </p:grpSp>
      <p:sp>
        <p:nvSpPr>
          <p:cNvPr id="98" name="Google Shape;98;g28a7f88a6e4_0_142"/>
          <p:cNvSpPr txBox="1"/>
          <p:nvPr/>
        </p:nvSpPr>
        <p:spPr>
          <a:xfrm>
            <a:off x="3720041" y="6210652"/>
            <a:ext cx="2463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Кратность ассоциации</a:t>
            </a:r>
            <a:endParaRPr sz="1600"/>
          </a:p>
        </p:txBody>
      </p:sp>
      <p:cxnSp>
        <p:nvCxnSpPr>
          <p:cNvPr id="99" name="Google Shape;99;g28a7f88a6e4_0_142"/>
          <p:cNvCxnSpPr/>
          <p:nvPr/>
        </p:nvCxnSpPr>
        <p:spPr>
          <a:xfrm flipH="1" rot="10800000">
            <a:off x="5559778" y="5409952"/>
            <a:ext cx="640200" cy="8007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" name="Google Shape;100;g28a7f88a6e4_0_142"/>
          <p:cNvCxnSpPr/>
          <p:nvPr/>
        </p:nvCxnSpPr>
        <p:spPr>
          <a:xfrm rot="10800000">
            <a:off x="3880494" y="5409813"/>
            <a:ext cx="398700" cy="7197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" name="Google Shape;101;g28a7f88a6e4_0_142"/>
          <p:cNvSpPr txBox="1"/>
          <p:nvPr/>
        </p:nvSpPr>
        <p:spPr>
          <a:xfrm>
            <a:off x="7080250" y="3330222"/>
            <a:ext cx="2463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ассоциации</a:t>
            </a:r>
            <a:endParaRPr sz="1600"/>
          </a:p>
        </p:txBody>
      </p:sp>
      <p:cxnSp>
        <p:nvCxnSpPr>
          <p:cNvPr id="102" name="Google Shape;102;g28a7f88a6e4_0_142"/>
          <p:cNvCxnSpPr/>
          <p:nvPr/>
        </p:nvCxnSpPr>
        <p:spPr>
          <a:xfrm flipH="1">
            <a:off x="5559739" y="3649486"/>
            <a:ext cx="1760400" cy="5610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610300" y="356300"/>
            <a:ext cx="9015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ассоциации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10300" y="1400525"/>
            <a:ext cx="90156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4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ассоциации 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соответствует наличию некоторого отношения между классами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4" lvl="0" marL="38100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Навигация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4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Видимость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4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Квалификатор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4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Классы-ассоциации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11"/>
          </a:p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11"/>
              <a:t>Пример: Студент записан на курс. Этот курс может быть важной частью сущности студента, и студент может многократно взаимодействовать с ним. Даже если связь выражена через метод, это долговременная связь.</a:t>
            </a:r>
            <a:endParaRPr i="1" sz="201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10300" y="356300"/>
            <a:ext cx="9015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Навигация и видимость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" y="1233575"/>
            <a:ext cx="8817803" cy="617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Квалификатор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Как, зная объект на одном конце ассоциации, можно определить объект или группу объектов на другом ее конце?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на одном конце ассоциации можно поместить поисковую структуру данных (например, хэш-таблицу или в-дерево), то объявляйте индекс, по которому производится поиск, как квалификатор.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квалификатора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19800" y="4099275"/>
            <a:ext cx="9396575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Font typeface="Arial"/>
              <a:buNone/>
            </a:pPr>
            <a:r>
              <a:rPr b="0" i="0" lang="en-US" sz="2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Order ... </a:t>
            </a:r>
            <a:endParaRPr b="0" i="0" sz="2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ts val="2222"/>
              <a:buFont typeface="Arial"/>
              <a:buNone/>
            </a:pPr>
            <a:r>
              <a:rPr b="0" i="0" lang="en-US" sz="2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OrderLine getLineItem(</a:t>
            </a:r>
            <a:r>
              <a:rPr b="0" i="0" lang="en-US" sz="2222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aProduct</a:t>
            </a:r>
            <a:r>
              <a:rPr b="0" i="0" lang="en-US" sz="2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2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ts val="2222"/>
              <a:buFont typeface="Arial"/>
              <a:buNone/>
            </a:pPr>
            <a:r>
              <a:rPr b="0" i="0" lang="en-US" sz="2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addLineItem(Number amount, </a:t>
            </a:r>
            <a:r>
              <a:rPr b="0" i="0" lang="en-US" sz="2222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forProduct</a:t>
            </a:r>
            <a:r>
              <a:rPr b="0" i="0" lang="en-US" sz="2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b="0" i="0" sz="2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675"/>
            <a:ext cx="9855199" cy="192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Классы-ассоциации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10300" y="1400525"/>
            <a:ext cx="9015575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ассоциации между двумя классами сама ассоциация также может иметь свойства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00" y="2642800"/>
            <a:ext cx="6672775" cy="48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a7f88a6e4_0_252"/>
          <p:cNvSpPr txBox="1"/>
          <p:nvPr>
            <p:ph type="title"/>
          </p:nvPr>
        </p:nvSpPr>
        <p:spPr>
          <a:xfrm>
            <a:off x="610300" y="356300"/>
            <a:ext cx="9015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Классы-ассоциации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8a7f88a6e4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700"/>
            <a:ext cx="9855200" cy="57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a7f88a6e4_0_165"/>
          <p:cNvSpPr txBox="1"/>
          <p:nvPr>
            <p:ph type="title"/>
          </p:nvPr>
        </p:nvSpPr>
        <p:spPr>
          <a:xfrm>
            <a:off x="508000" y="508000"/>
            <a:ext cx="91440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агрегации</a:t>
            </a:r>
            <a:endParaRPr/>
          </a:p>
        </p:txBody>
      </p:sp>
      <p:sp>
        <p:nvSpPr>
          <p:cNvPr id="146" name="Google Shape;146;g28a7f88a6e4_0_165"/>
          <p:cNvSpPr txBox="1"/>
          <p:nvPr>
            <p:ph idx="1" type="body"/>
          </p:nvPr>
        </p:nvSpPr>
        <p:spPr>
          <a:xfrm>
            <a:off x="199319" y="1490486"/>
            <a:ext cx="101601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7465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Смысл: один из классов представляет собой некоторую сущность, которая </a:t>
            </a: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включает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себя в качестве составных частей другие сущности.</a:t>
            </a:r>
            <a:endParaRPr/>
          </a:p>
          <a:p>
            <a:pPr indent="-374650" lvl="0" marL="3810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Применяется для представления системных взаимосвязей типа «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часть-целое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».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47" name="Google Shape;147;g28a7f88a6e4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0972" y="3730624"/>
            <a:ext cx="10960803" cy="367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агрегации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675"/>
            <a:ext cx="9855200" cy="57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g28a7f88a6e4_0_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75" y="159225"/>
            <a:ext cx="7234450" cy="73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7f88a6e4_0_171"/>
          <p:cNvSpPr txBox="1"/>
          <p:nvPr>
            <p:ph type="title"/>
          </p:nvPr>
        </p:nvSpPr>
        <p:spPr>
          <a:xfrm>
            <a:off x="508000" y="508000"/>
            <a:ext cx="9144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композиции</a:t>
            </a:r>
            <a:endParaRPr/>
          </a:p>
        </p:txBody>
      </p:sp>
      <p:sp>
        <p:nvSpPr>
          <p:cNvPr id="159" name="Google Shape;159;g28a7f88a6e4_0_171"/>
          <p:cNvSpPr txBox="1"/>
          <p:nvPr>
            <p:ph idx="1" type="body"/>
          </p:nvPr>
        </p:nvSpPr>
        <p:spPr>
          <a:xfrm>
            <a:off x="495652" y="1730374"/>
            <a:ext cx="91440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8735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Является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частным случаем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отношения агрегации. </a:t>
            </a:r>
            <a:endParaRPr/>
          </a:p>
          <a:p>
            <a:pPr indent="-38735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Части не могут выступать в отрыве от целого, т.е. с уничтожением целого уничтожаются составные части. </a:t>
            </a:r>
            <a:endParaRPr/>
          </a:p>
        </p:txBody>
      </p:sp>
      <p:sp>
        <p:nvSpPr>
          <p:cNvPr id="160" name="Google Shape;160;g28a7f88a6e4_0_171"/>
          <p:cNvSpPr txBox="1"/>
          <p:nvPr/>
        </p:nvSpPr>
        <p:spPr>
          <a:xfrm>
            <a:off x="0" y="3053291"/>
            <a:ext cx="101601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28a7f88a6e4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19" y="3548944"/>
            <a:ext cx="9800165" cy="290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композиции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675"/>
            <a:ext cx="9855201" cy="596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общем случае указывает некоторое семантическое отношение между двумя элементами модели или двумя множествами таких элементов, которое </a:t>
            </a:r>
            <a:r>
              <a:rPr b="0" i="0" lang="en-US" sz="3111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является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отношением ассоциации, обобщения или реализации.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 используется в такой ситуации, когда некоторое изменение одного элемента модели </a:t>
            </a: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потребовать изменения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другого зависимого от него элемента модели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a7f88a6e4_0_178"/>
          <p:cNvSpPr txBox="1"/>
          <p:nvPr>
            <p:ph type="title"/>
          </p:nvPr>
        </p:nvSpPr>
        <p:spPr>
          <a:xfrm>
            <a:off x="508000" y="508000"/>
            <a:ext cx="914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</a:t>
            </a:r>
            <a:endParaRPr/>
          </a:p>
        </p:txBody>
      </p:sp>
      <p:sp>
        <p:nvSpPr>
          <p:cNvPr id="179" name="Google Shape;179;g28a7f88a6e4_0_178"/>
          <p:cNvSpPr txBox="1"/>
          <p:nvPr>
            <p:ph idx="1" type="body"/>
          </p:nvPr>
        </p:nvSpPr>
        <p:spPr>
          <a:xfrm>
            <a:off x="520347" y="1490486"/>
            <a:ext cx="91440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7465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в такой ситуации, когда некоторое изменение одного элемента модели может потребовать изменения другого элемента. </a:t>
            </a:r>
            <a:endParaRPr/>
          </a:p>
        </p:txBody>
      </p:sp>
      <p:pic>
        <p:nvPicPr>
          <p:cNvPr id="180" name="Google Shape;180;g28a7f88a6e4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4049889"/>
            <a:ext cx="8082142" cy="11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8a7f88a6e4_0_178"/>
          <p:cNvSpPr txBox="1"/>
          <p:nvPr/>
        </p:nvSpPr>
        <p:spPr>
          <a:xfrm>
            <a:off x="6439958" y="6050139"/>
            <a:ext cx="2561400" cy="9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775" lIns="101575" spcFirstLastPara="1" rIns="101575" wrap="square" tIns="5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 зависимости</a:t>
            </a:r>
            <a:endParaRPr sz="1600"/>
          </a:p>
        </p:txBody>
      </p:sp>
      <p:sp>
        <p:nvSpPr>
          <p:cNvPr id="182" name="Google Shape;182;g28a7f88a6e4_0_178"/>
          <p:cNvSpPr txBox="1"/>
          <p:nvPr/>
        </p:nvSpPr>
        <p:spPr>
          <a:xfrm>
            <a:off x="1398763" y="6050139"/>
            <a:ext cx="2400600" cy="9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775" lIns="101575" spcFirstLastPara="1" rIns="101575" wrap="square" tIns="5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зависимости</a:t>
            </a:r>
            <a:endParaRPr sz="1600"/>
          </a:p>
        </p:txBody>
      </p:sp>
      <p:sp>
        <p:nvSpPr>
          <p:cNvPr id="183" name="Google Shape;183;g28a7f88a6e4_0_178"/>
          <p:cNvSpPr/>
          <p:nvPr/>
        </p:nvSpPr>
        <p:spPr>
          <a:xfrm>
            <a:off x="2439458" y="5169958"/>
            <a:ext cx="400200" cy="721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8a7f88a6e4_0_178"/>
          <p:cNvSpPr/>
          <p:nvPr/>
        </p:nvSpPr>
        <p:spPr>
          <a:xfrm>
            <a:off x="7560028" y="5169958"/>
            <a:ext cx="400200" cy="721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610300" y="1094325"/>
            <a:ext cx="90156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"access"</a:t>
            </a:r>
            <a:r>
              <a:rPr b="0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служит для обозначения доступности открытых атрибутов и операций класса-источника для классов-клиентов; </a:t>
            </a:r>
            <a:endParaRPr b="0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"bind"</a:t>
            </a:r>
            <a:r>
              <a:rPr b="0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класс-клиент может использовать некоторый шаблон для своей последующей параметризации; </a:t>
            </a:r>
            <a:endParaRPr b="0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"derive"</a:t>
            </a:r>
            <a:r>
              <a:rPr b="0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атрибуты класса-клиента могут быть вычислены по атрибутам класса-источника; </a:t>
            </a:r>
            <a:endParaRPr b="0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"import"</a:t>
            </a:r>
            <a:r>
              <a:rPr b="0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открытые атрибуты и операции класса-источника становятся частью класса-клиента, как если бы они были объявлены непосредственно в нем; </a:t>
            </a:r>
            <a:endParaRPr b="0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"refine"</a:t>
            </a:r>
            <a:r>
              <a:rPr b="0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указывает, что класс-клиент служит уточнением класса-источника в силу причин исторического характера, когда появляется дополнительная информация в ходе работы над проектом. </a:t>
            </a:r>
            <a:endParaRPr b="0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43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Char char="●"/>
            </a:pPr>
            <a:r>
              <a:rPr b="1" i="0" lang="en-US" sz="24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др.</a:t>
            </a:r>
            <a:endParaRPr b="1" i="0" sz="24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8da02f862_0_10"/>
          <p:cNvSpPr txBox="1"/>
          <p:nvPr>
            <p:ph type="title"/>
          </p:nvPr>
        </p:nvSpPr>
        <p:spPr>
          <a:xfrm>
            <a:off x="610300" y="356300"/>
            <a:ext cx="9015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зависимости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08da02f862_0_10"/>
          <p:cNvSpPr txBox="1"/>
          <p:nvPr/>
        </p:nvSpPr>
        <p:spPr>
          <a:xfrm>
            <a:off x="610300" y="1094325"/>
            <a:ext cx="90156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108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Char char="●"/>
            </a:pPr>
            <a:r>
              <a:rPr b="1" lang="en-US" sz="2366"/>
              <a:t>Кратковременная связь.</a:t>
            </a:r>
            <a:r>
              <a:rPr lang="en-US" sz="2366"/>
              <a:t> Зависимость предполагает временное использование объекта одного класса другим классом для выполнения конкретной задачи. Связь между объектами обычно существует только на время выполнения метода и не сохраняется. </a:t>
            </a:r>
            <a:endParaRPr sz="2366"/>
          </a:p>
          <a:p>
            <a:pPr indent="-20108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Char char="●"/>
            </a:pPr>
            <a:r>
              <a:rPr b="1" lang="en-US" sz="2366"/>
              <a:t>Одноразовое взаимодействие.</a:t>
            </a:r>
            <a:r>
              <a:rPr lang="en-US" sz="2366"/>
              <a:t> При зависимости объект используется как временный ресурс для выполнения задачи. После выполнения задачи, объект "забывается", и класс, который использовал его, не хранит на него ссылок. </a:t>
            </a:r>
            <a:endParaRPr sz="2366"/>
          </a:p>
          <a:p>
            <a:pPr indent="-20108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Char char="●"/>
            </a:pPr>
            <a:r>
              <a:rPr b="1" lang="en-US" sz="2366"/>
              <a:t>Отсутствие "владения".</a:t>
            </a:r>
            <a:r>
              <a:rPr lang="en-US" sz="2366"/>
              <a:t> В зависимости один объект не владеет другим. Это означает, что объект не хранится в виде поля и не сохраняется для дальнейшего использования. </a:t>
            </a:r>
            <a:endParaRPr sz="2366"/>
          </a:p>
          <a:p>
            <a:pPr indent="-201082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Char char="●"/>
            </a:pPr>
            <a:r>
              <a:rPr b="1" lang="en-US" sz="2366"/>
              <a:t>Пример.</a:t>
            </a:r>
            <a:r>
              <a:rPr lang="en-US" sz="2366"/>
              <a:t> Программа, которая временно использует принтер для печати отчета, а затем не взаимодействует с ним до следующего вызова.</a:t>
            </a:r>
            <a:endParaRPr i="0" sz="2366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a7f88a6e4_0_188"/>
          <p:cNvSpPr txBox="1"/>
          <p:nvPr>
            <p:ph type="title"/>
          </p:nvPr>
        </p:nvSpPr>
        <p:spPr>
          <a:xfrm>
            <a:off x="508000" y="50800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диаграммы классов</a:t>
            </a:r>
            <a:endParaRPr/>
          </a:p>
        </p:txBody>
      </p:sp>
      <p:pic>
        <p:nvPicPr>
          <p:cNvPr id="202" name="Google Shape;202;g28a7f88a6e4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0458" y="1169458"/>
            <a:ext cx="10840862" cy="661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a7f88a6e4_0_159"/>
          <p:cNvSpPr txBox="1"/>
          <p:nvPr>
            <p:ph type="title"/>
          </p:nvPr>
        </p:nvSpPr>
        <p:spPr>
          <a:xfrm>
            <a:off x="508000" y="50800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Отношение обобщения</a:t>
            </a:r>
            <a:endParaRPr/>
          </a:p>
        </p:txBody>
      </p:sp>
      <p:sp>
        <p:nvSpPr>
          <p:cNvPr id="208" name="Google Shape;208;g28a7f88a6e4_0_159"/>
          <p:cNvSpPr txBox="1"/>
          <p:nvPr>
            <p:ph idx="1" type="body"/>
          </p:nvPr>
        </p:nvSpPr>
        <p:spPr>
          <a:xfrm>
            <a:off x="520347" y="1329972"/>
            <a:ext cx="91440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7465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Является отношением 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классификации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между более общим элементом (родителем или предком) и более частным или специальным элементом (дочерним или потомком) </a:t>
            </a:r>
            <a:endParaRPr/>
          </a:p>
        </p:txBody>
      </p:sp>
      <p:pic>
        <p:nvPicPr>
          <p:cNvPr id="209" name="Google Shape;209;g28a7f88a6e4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083" y="3090333"/>
            <a:ext cx="10641540" cy="410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обобщения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222475"/>
            <a:ext cx="63923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650" y="4127500"/>
            <a:ext cx="857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Элемент. Интерфейс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10300" y="1400525"/>
            <a:ext cx="9015575" cy="251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Интерфейсом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(Interface) называется набор операций, используемый для специфицирования услуг, предоставляемых классом или компонентом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0" y="4603750"/>
            <a:ext cx="3545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классов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(class diagram) — диаграмма языка UML, на которой представлена совокупность декларативных или </a:t>
            </a:r>
            <a:r>
              <a:rPr b="0" i="1" lang="en-US" sz="3111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статических элементов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модели, таких как </a:t>
            </a:r>
            <a:r>
              <a:rPr b="0" i="0" lang="en-US" sz="3111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классы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b="0" i="0" lang="en-US" sz="3111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атрибутами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0" lang="en-US" sz="3111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операциями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 также связывающие их </a:t>
            </a:r>
            <a:r>
              <a:rPr b="0" i="0" lang="en-US" sz="3111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отношения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Отношение реализации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Реализацией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(Realization) называется семантическое отношение между классификаторами, при котором один из них описывает контракт, а другой гарантирует его выполнение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Семантически реализация - это нечто среднее между обобщением и зависимостью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88" y="152400"/>
            <a:ext cx="8047814" cy="731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Параметризованный класс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10300" y="1400525"/>
            <a:ext cx="9015575" cy="2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Параметризованный класс (parametrized class) предназначен для обозначения такого класса, который имеет один (или более) нефиксированный формальный параметр.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650" y="3566575"/>
            <a:ext cx="5058825" cy="3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Параметризованный класс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325" y="2137825"/>
            <a:ext cx="7143750" cy="33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28a7f88a6e4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75" y="159225"/>
            <a:ext cx="7234450" cy="73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Элемент. Класс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610300" y="1400525"/>
            <a:ext cx="9015575" cy="2196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(class) — абстрактное описание множества однородных объектов, имеющих </a:t>
            </a:r>
            <a:r>
              <a:rPr b="0" i="0" lang="en-US" sz="3111" u="sng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одинаковые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атрибуты, операции и отношения с объектами других классов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88" y="3528000"/>
            <a:ext cx="8725005" cy="37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 класса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Должно быть уникальным в пределах пакета, который может содержать одну или несколько диаграмм классов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Должно начинаться с заглавной буквы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Конкретный класс (concrete class) и абстрактный класс (abstract class) – используется курсив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нужно указать пакет, то </a:t>
            </a:r>
            <a:b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11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&lt;Имя пакета&gt;::&lt;Имя класса&gt;</a:t>
            </a:r>
            <a:endParaRPr b="0" i="0" sz="3111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Стереотип или ссылка на стандартный шаблон указывается как </a:t>
            </a:r>
            <a:r>
              <a:rPr b="0" i="0" lang="en-US" sz="3111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&lt;&lt;singleton&gt;&gt;</a:t>
            </a:r>
            <a:endParaRPr b="0" i="0" sz="3111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стереотипов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3" y="1316775"/>
            <a:ext cx="9835777" cy="49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стереотипов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88" y="1233575"/>
            <a:ext cx="9855202" cy="4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Атрибуты класса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(attribute) — содержательная характеристика класса, описывающая множество значений, которые могут принимать отдельные объекты этого класса.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[visibility] [/] name [: type] [multiplicity] [= default] [{property-string}]</a:t>
            </a:r>
            <a:endParaRPr b="0" i="0" sz="3111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Символ "+" обозначает атрибут с областью видимости типа общедоступный (public), 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Символ "#" - защищенный (protected), 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Char char="●"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Символ "-" - закрытый (private)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t/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610300" y="356300"/>
            <a:ext cx="9015575" cy="77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Операции класса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Операция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(operation) - это сервис, предоставляемый каждым экземпляром или объектом класса по требованию своих клиентов, в качестве которых могут выступать другие объекты, в том числе и экземпляры данного класса.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[visibility] name [(parameter-list)] [{property-string}]</a:t>
            </a:r>
            <a:endParaRPr b="0" i="0" sz="3111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параметров: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[direction] name : type [multiplicity] [= default-value] </a:t>
            </a:r>
            <a:endParaRPr b="0" i="0" sz="3111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t/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