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Lst>
  <p:sldSz cy="5143500" cx="9144000"/>
  <p:notesSz cx="6858000" cy="9144000"/>
  <p:embeddedFontLst>
    <p:embeddedFont>
      <p:font typeface="Roboto Mono"/>
      <p:regular r:id="rId130"/>
      <p:bold r:id="rId131"/>
      <p:italic r:id="rId132"/>
      <p:boldItalic r:id="rId1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2" Type="http://schemas.openxmlformats.org/officeDocument/2006/relationships/font" Target="fonts/RobotoMono-italic.fntdata"/><Relationship Id="rId131" Type="http://schemas.openxmlformats.org/officeDocument/2006/relationships/font" Target="fonts/RobotoMono-bold.fntdata"/><Relationship Id="rId130" Type="http://schemas.openxmlformats.org/officeDocument/2006/relationships/font" Target="fonts/RobotoMono-regular.fntdata"/><Relationship Id="rId133" Type="http://schemas.openxmlformats.org/officeDocument/2006/relationships/font" Target="fonts/RobotoMono-boldItalic.fntdata"/><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9c56293d6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9c56293d6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9d6322e24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9d6322e24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9d6322e24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9d6322e24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9d6322e24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9d6322e24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9d6322e24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9d6322e24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f911a928c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f911a928c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9d6322e24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9d6322e24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9d6322e24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9d6322e24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9d6322e249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9d6322e249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9d6322e24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9d6322e24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9d6322e24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9d6322e24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c56293d6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9c56293d6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9d6322e249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9d6322e249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9d6322e249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9d6322e24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9d6322e24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9d6322e24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9d6322e249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9d6322e249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9d6322e249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9d6322e249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9d6322e249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9d6322e249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9d6322e249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9d6322e249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9d6322e249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9d6322e249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9d6322e249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9d6322e249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9d6322e249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9d6322e249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c56293d6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c56293d6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9d6322e249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9d6322e249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9d6322e249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9d6322e249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f911a928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f911a928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f911a928c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f911a928c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29b1eb28c5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29b1eb28c5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9c56293d69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9c56293d69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c56293d69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c56293d69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c56293d69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c56293d69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c56293d69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9c56293d69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c56293d69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c56293d69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9c56293d6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9c56293d6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c56293d69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9c56293d6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9c56293d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9c56293d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9c56293d69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9c56293d69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c56293d69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c56293d69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3e17710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3e17710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3e177108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3e17710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1398dafc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1398dafc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1398dafc7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1398dafc7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1398dafc7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1398dafc7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1398dafc7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1398dafc7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1398dafc7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1398dafc7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1398dafc7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1398dafc7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c56293d6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c56293d6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1398dafc7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1398dafc7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1398dafc7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1398dafc7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1398dafc7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1398dafc7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1398dafc7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1398dafc7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9c56293d69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9c56293d69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a3e177108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a3e177108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1398dafc7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1398dafc7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a3e177108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a3e177108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1398dafc7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1398dafc7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1398dafc7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1398dafc7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c56293d6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9c56293d6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3e177108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3e177108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a3e177108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a3e177108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a3e177108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a3e177108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1398dafc7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1398dafc7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1398dafc7c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1398dafc7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a3e177108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a3e177108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1398dafc7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1398dafc7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a3e177108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a3e177108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1398dafc7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1398dafc7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1398dafc7c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1398dafc7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9c56293d6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9c56293d6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1398dafc7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31398dafc7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1398dafc7c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1398dafc7c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a3e177108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a3e177108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1398dafc7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1398dafc7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31398dafc7c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31398dafc7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1398dafc7c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31398dafc7c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1398dafc7c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1398dafc7c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1398dafc7c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1398dafc7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a3e177108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a3e177108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1398dafc7c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1398dafc7c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9c56293d6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9c56293d6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1398dafc7c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1398dafc7c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31398dafc7c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31398dafc7c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44444"/>
                </a:solidFill>
                <a:highlight>
                  <a:srgbClr val="FFFFFF"/>
                </a:highlight>
              </a:rPr>
              <a:t>Эта реализация базируется на наследовании: адаптер наследует оба интерфейса одновременно. Такой подход возможен только в языках, поддерживающих множественное наследование, например, C++.</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31398dafc7c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31398dafc7c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31398dafc7c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31398dafc7c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1398dafc7c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31398dafc7c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a3e177108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a3e177108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31398dafc7c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31398dafc7c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a3e177108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a3e177108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a3e177108f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a3e177108f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31398dafc7c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31398dafc7c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9c56293d6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9c56293d6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31398dafc7c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31398dafc7c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31398dafc7c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31398dafc7c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31398dafc7c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31398dafc7c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31398dafc7c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31398dafc7c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31398dafc7c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31398dafc7c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31398dafc7c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31398dafc7c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31398dafc7c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31398dafc7c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31398dafc7c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31398dafc7c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31398dafc7c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31398dafc7c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31398dafc7c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31398dafc7c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c56293d6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c56293d6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31398dafc7c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31398dafc7c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31398dafc7c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31398dafc7c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31398dafc7c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31398dafc7c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31398dafc7c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31398dafc7c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31398dafc7c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31398dafc7c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31398dafc7c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31398dafc7c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31398dafc7c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31398dafc7c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a3e177108f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a3e177108f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9d6322e2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9d6322e2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9d6322e24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9d6322e2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c56293d6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c56293d6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9d6322e24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9d6322e24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9d6322e24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9d6322e24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9d6322e24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9d6322e24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9d6322e24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9d6322e24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9d6322e24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9d6322e24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9d6322e24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9d6322e24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9d6322e24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9d6322e24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9d6322e24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9d6322e24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9d6322e24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9d6322e24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9d6322e24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9d6322e24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800"/>
              <a:buNone/>
              <a:defRPr sz="2800">
                <a:solidFill>
                  <a:srgbClr val="000000"/>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rgbClr val="000000"/>
              </a:buClr>
              <a:buSzPts val="1800"/>
              <a:buChar char="●"/>
              <a:defRPr>
                <a:solidFill>
                  <a:srgbClr val="000000"/>
                </a:solidFill>
              </a:defRPr>
            </a:lvl1pPr>
            <a:lvl2pPr indent="-317500" lvl="1" marL="914400">
              <a:spcBef>
                <a:spcPts val="1600"/>
              </a:spcBef>
              <a:spcAft>
                <a:spcPts val="0"/>
              </a:spcAft>
              <a:buClr>
                <a:srgbClr val="000000"/>
              </a:buClr>
              <a:buSzPts val="1400"/>
              <a:buChar char="○"/>
              <a:defRPr>
                <a:solidFill>
                  <a:srgbClr val="000000"/>
                </a:solidFill>
              </a:defRPr>
            </a:lvl2pPr>
            <a:lvl3pPr indent="-317500" lvl="2" marL="1371600">
              <a:spcBef>
                <a:spcPts val="1600"/>
              </a:spcBef>
              <a:spcAft>
                <a:spcPts val="0"/>
              </a:spcAft>
              <a:buClr>
                <a:srgbClr val="000000"/>
              </a:buClr>
              <a:buSzPts val="1400"/>
              <a:buChar char="■"/>
              <a:defRPr>
                <a:solidFill>
                  <a:srgbClr val="000000"/>
                </a:solidFill>
              </a:defRPr>
            </a:lvl3pPr>
            <a:lvl4pPr indent="-317500" lvl="3" marL="1828800">
              <a:spcBef>
                <a:spcPts val="1600"/>
              </a:spcBef>
              <a:spcAft>
                <a:spcPts val="0"/>
              </a:spcAft>
              <a:buClr>
                <a:srgbClr val="000000"/>
              </a:buClr>
              <a:buSzPts val="1400"/>
              <a:buChar char="●"/>
              <a:defRPr>
                <a:solidFill>
                  <a:srgbClr val="000000"/>
                </a:solidFill>
              </a:defRPr>
            </a:lvl4pPr>
            <a:lvl5pPr indent="-317500" lvl="4" marL="2286000">
              <a:spcBef>
                <a:spcPts val="1600"/>
              </a:spcBef>
              <a:spcAft>
                <a:spcPts val="0"/>
              </a:spcAft>
              <a:buClr>
                <a:srgbClr val="000000"/>
              </a:buClr>
              <a:buSzPts val="1400"/>
              <a:buChar char="○"/>
              <a:defRPr>
                <a:solidFill>
                  <a:srgbClr val="000000"/>
                </a:solidFill>
              </a:defRPr>
            </a:lvl5pPr>
            <a:lvl6pPr indent="-317500" lvl="5" marL="2743200">
              <a:spcBef>
                <a:spcPts val="1600"/>
              </a:spcBef>
              <a:spcAft>
                <a:spcPts val="0"/>
              </a:spcAft>
              <a:buClr>
                <a:srgbClr val="000000"/>
              </a:buClr>
              <a:buSzPts val="1400"/>
              <a:buChar char="■"/>
              <a:defRPr>
                <a:solidFill>
                  <a:srgbClr val="000000"/>
                </a:solidFill>
              </a:defRPr>
            </a:lvl6pPr>
            <a:lvl7pPr indent="-317500" lvl="6" marL="3200400">
              <a:spcBef>
                <a:spcPts val="1600"/>
              </a:spcBef>
              <a:spcAft>
                <a:spcPts val="0"/>
              </a:spcAft>
              <a:buClr>
                <a:srgbClr val="000000"/>
              </a:buClr>
              <a:buSzPts val="1400"/>
              <a:buChar char="●"/>
              <a:defRPr>
                <a:solidFill>
                  <a:srgbClr val="000000"/>
                </a:solidFill>
              </a:defRPr>
            </a:lvl7pPr>
            <a:lvl8pPr indent="-317500" lvl="7" marL="3657600">
              <a:spcBef>
                <a:spcPts val="1600"/>
              </a:spcBef>
              <a:spcAft>
                <a:spcPts val="0"/>
              </a:spcAft>
              <a:buClr>
                <a:srgbClr val="000000"/>
              </a:buClr>
              <a:buSzPts val="1400"/>
              <a:buChar char="○"/>
              <a:defRPr>
                <a:solidFill>
                  <a:srgbClr val="000000"/>
                </a:solidFill>
              </a:defRPr>
            </a:lvl8pPr>
            <a:lvl9pPr indent="-317500" lvl="8" marL="4114800">
              <a:spcBef>
                <a:spcPts val="1600"/>
              </a:spcBef>
              <a:spcAft>
                <a:spcPts val="1600"/>
              </a:spcAft>
              <a:buClr>
                <a:srgbClr val="000000"/>
              </a:buClr>
              <a:buSzPts val="1400"/>
              <a:buChar char="■"/>
              <a:defRPr>
                <a:solidFill>
                  <a:srgbClr val="000000"/>
                </a:solidFill>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00"/>
              </a:buClr>
              <a:buSzPts val="1400"/>
              <a:buChar char="●"/>
              <a:defRPr sz="1400">
                <a:solidFill>
                  <a:srgbClr val="000000"/>
                </a:solidFill>
              </a:defRPr>
            </a:lvl1pPr>
            <a:lvl2pPr indent="-304800" lvl="1" marL="914400">
              <a:spcBef>
                <a:spcPts val="1600"/>
              </a:spcBef>
              <a:spcAft>
                <a:spcPts val="0"/>
              </a:spcAft>
              <a:buClr>
                <a:srgbClr val="000000"/>
              </a:buClr>
              <a:buSzPts val="1200"/>
              <a:buChar char="○"/>
              <a:defRPr sz="1200">
                <a:solidFill>
                  <a:srgbClr val="000000"/>
                </a:solidFill>
              </a:defRPr>
            </a:lvl2pPr>
            <a:lvl3pPr indent="-304800" lvl="2" marL="1371600">
              <a:spcBef>
                <a:spcPts val="1600"/>
              </a:spcBef>
              <a:spcAft>
                <a:spcPts val="0"/>
              </a:spcAft>
              <a:buClr>
                <a:srgbClr val="000000"/>
              </a:buClr>
              <a:buSzPts val="1200"/>
              <a:buChar char="■"/>
              <a:defRPr sz="1200">
                <a:solidFill>
                  <a:srgbClr val="000000"/>
                </a:solidFill>
              </a:defRPr>
            </a:lvl3pPr>
            <a:lvl4pPr indent="-304800" lvl="3" marL="1828800">
              <a:spcBef>
                <a:spcPts val="1600"/>
              </a:spcBef>
              <a:spcAft>
                <a:spcPts val="0"/>
              </a:spcAft>
              <a:buClr>
                <a:srgbClr val="000000"/>
              </a:buClr>
              <a:buSzPts val="1200"/>
              <a:buChar char="●"/>
              <a:defRPr sz="1200">
                <a:solidFill>
                  <a:srgbClr val="000000"/>
                </a:solidFill>
              </a:defRPr>
            </a:lvl4pPr>
            <a:lvl5pPr indent="-304800" lvl="4" marL="2286000">
              <a:spcBef>
                <a:spcPts val="1600"/>
              </a:spcBef>
              <a:spcAft>
                <a:spcPts val="0"/>
              </a:spcAft>
              <a:buClr>
                <a:srgbClr val="000000"/>
              </a:buClr>
              <a:buSzPts val="1200"/>
              <a:buChar char="○"/>
              <a:defRPr sz="1200">
                <a:solidFill>
                  <a:srgbClr val="000000"/>
                </a:solidFill>
              </a:defRPr>
            </a:lvl5pPr>
            <a:lvl6pPr indent="-304800" lvl="5" marL="2743200">
              <a:spcBef>
                <a:spcPts val="1600"/>
              </a:spcBef>
              <a:spcAft>
                <a:spcPts val="0"/>
              </a:spcAft>
              <a:buClr>
                <a:srgbClr val="000000"/>
              </a:buClr>
              <a:buSzPts val="1200"/>
              <a:buChar char="■"/>
              <a:defRPr sz="1200">
                <a:solidFill>
                  <a:srgbClr val="000000"/>
                </a:solidFill>
              </a:defRPr>
            </a:lvl6pPr>
            <a:lvl7pPr indent="-304800" lvl="6" marL="3200400">
              <a:spcBef>
                <a:spcPts val="1600"/>
              </a:spcBef>
              <a:spcAft>
                <a:spcPts val="0"/>
              </a:spcAft>
              <a:buClr>
                <a:srgbClr val="000000"/>
              </a:buClr>
              <a:buSzPts val="1200"/>
              <a:buChar char="●"/>
              <a:defRPr sz="1200">
                <a:solidFill>
                  <a:srgbClr val="000000"/>
                </a:solidFill>
              </a:defRPr>
            </a:lvl7pPr>
            <a:lvl8pPr indent="-304800" lvl="7" marL="3657600">
              <a:spcBef>
                <a:spcPts val="1600"/>
              </a:spcBef>
              <a:spcAft>
                <a:spcPts val="0"/>
              </a:spcAft>
              <a:buClr>
                <a:srgbClr val="000000"/>
              </a:buClr>
              <a:buSzPts val="1200"/>
              <a:buChar char="○"/>
              <a:defRPr sz="1200">
                <a:solidFill>
                  <a:srgbClr val="000000"/>
                </a:solidFill>
              </a:defRPr>
            </a:lvl8pPr>
            <a:lvl9pPr indent="-304800" lvl="8" marL="4114800">
              <a:spcBef>
                <a:spcPts val="1600"/>
              </a:spcBef>
              <a:spcAft>
                <a:spcPts val="1600"/>
              </a:spcAft>
              <a:buClr>
                <a:srgbClr val="000000"/>
              </a:buClr>
              <a:buSzPts val="1200"/>
              <a:buChar char="■"/>
              <a:defRPr sz="1200">
                <a:solidFill>
                  <a:srgbClr val="000000"/>
                </a:solidFill>
              </a:defRPr>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00"/>
              </a:buClr>
              <a:buSzPts val="1400"/>
              <a:buChar char="●"/>
              <a:defRPr sz="1400">
                <a:solidFill>
                  <a:srgbClr val="000000"/>
                </a:solidFill>
              </a:defRPr>
            </a:lvl1pPr>
            <a:lvl2pPr indent="-304800" lvl="1" marL="914400">
              <a:spcBef>
                <a:spcPts val="1600"/>
              </a:spcBef>
              <a:spcAft>
                <a:spcPts val="0"/>
              </a:spcAft>
              <a:buClr>
                <a:srgbClr val="000000"/>
              </a:buClr>
              <a:buSzPts val="1200"/>
              <a:buChar char="○"/>
              <a:defRPr sz="1200">
                <a:solidFill>
                  <a:srgbClr val="000000"/>
                </a:solidFill>
              </a:defRPr>
            </a:lvl2pPr>
            <a:lvl3pPr indent="-304800" lvl="2" marL="1371600">
              <a:spcBef>
                <a:spcPts val="1600"/>
              </a:spcBef>
              <a:spcAft>
                <a:spcPts val="0"/>
              </a:spcAft>
              <a:buClr>
                <a:srgbClr val="000000"/>
              </a:buClr>
              <a:buSzPts val="1200"/>
              <a:buChar char="■"/>
              <a:defRPr sz="1200">
                <a:solidFill>
                  <a:srgbClr val="000000"/>
                </a:solidFill>
              </a:defRPr>
            </a:lvl3pPr>
            <a:lvl4pPr indent="-304800" lvl="3" marL="1828800">
              <a:spcBef>
                <a:spcPts val="1600"/>
              </a:spcBef>
              <a:spcAft>
                <a:spcPts val="0"/>
              </a:spcAft>
              <a:buClr>
                <a:srgbClr val="000000"/>
              </a:buClr>
              <a:buSzPts val="1200"/>
              <a:buChar char="●"/>
              <a:defRPr sz="1200">
                <a:solidFill>
                  <a:srgbClr val="000000"/>
                </a:solidFill>
              </a:defRPr>
            </a:lvl4pPr>
            <a:lvl5pPr indent="-304800" lvl="4" marL="2286000">
              <a:spcBef>
                <a:spcPts val="1600"/>
              </a:spcBef>
              <a:spcAft>
                <a:spcPts val="0"/>
              </a:spcAft>
              <a:buClr>
                <a:srgbClr val="000000"/>
              </a:buClr>
              <a:buSzPts val="1200"/>
              <a:buChar char="○"/>
              <a:defRPr sz="1200">
                <a:solidFill>
                  <a:srgbClr val="000000"/>
                </a:solidFill>
              </a:defRPr>
            </a:lvl5pPr>
            <a:lvl6pPr indent="-304800" lvl="5" marL="2743200">
              <a:spcBef>
                <a:spcPts val="1600"/>
              </a:spcBef>
              <a:spcAft>
                <a:spcPts val="0"/>
              </a:spcAft>
              <a:buClr>
                <a:srgbClr val="000000"/>
              </a:buClr>
              <a:buSzPts val="1200"/>
              <a:buChar char="■"/>
              <a:defRPr sz="1200">
                <a:solidFill>
                  <a:srgbClr val="000000"/>
                </a:solidFill>
              </a:defRPr>
            </a:lvl6pPr>
            <a:lvl7pPr indent="-304800" lvl="6" marL="3200400">
              <a:spcBef>
                <a:spcPts val="1600"/>
              </a:spcBef>
              <a:spcAft>
                <a:spcPts val="0"/>
              </a:spcAft>
              <a:buClr>
                <a:srgbClr val="000000"/>
              </a:buClr>
              <a:buSzPts val="1200"/>
              <a:buChar char="●"/>
              <a:defRPr sz="1200">
                <a:solidFill>
                  <a:srgbClr val="000000"/>
                </a:solidFill>
              </a:defRPr>
            </a:lvl7pPr>
            <a:lvl8pPr indent="-304800" lvl="7" marL="3657600">
              <a:spcBef>
                <a:spcPts val="1600"/>
              </a:spcBef>
              <a:spcAft>
                <a:spcPts val="0"/>
              </a:spcAft>
              <a:buClr>
                <a:srgbClr val="000000"/>
              </a:buClr>
              <a:buSzPts val="1200"/>
              <a:buChar char="○"/>
              <a:defRPr sz="1200">
                <a:solidFill>
                  <a:srgbClr val="000000"/>
                </a:solidFill>
              </a:defRPr>
            </a:lvl8pPr>
            <a:lvl9pPr indent="-304800" lvl="8" marL="4114800">
              <a:spcBef>
                <a:spcPts val="1600"/>
              </a:spcBef>
              <a:spcAft>
                <a:spcPts val="1600"/>
              </a:spcAft>
              <a:buClr>
                <a:srgbClr val="000000"/>
              </a:buClr>
              <a:buSzPts val="1200"/>
              <a:buChar char="■"/>
              <a:defRPr sz="1200">
                <a:solidFill>
                  <a:srgbClr val="000000"/>
                </a:solidFill>
              </a:defRPr>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rgbClr val="000000"/>
              </a:buClr>
              <a:buSzPts val="1200"/>
              <a:buChar char="●"/>
              <a:defRPr sz="1200">
                <a:solidFill>
                  <a:srgbClr val="000000"/>
                </a:solidFill>
              </a:defRPr>
            </a:lvl1pPr>
            <a:lvl2pPr indent="-304800" lvl="1" marL="914400">
              <a:spcBef>
                <a:spcPts val="1600"/>
              </a:spcBef>
              <a:spcAft>
                <a:spcPts val="0"/>
              </a:spcAft>
              <a:buClr>
                <a:srgbClr val="000000"/>
              </a:buClr>
              <a:buSzPts val="1200"/>
              <a:buChar char="○"/>
              <a:defRPr sz="1200">
                <a:solidFill>
                  <a:srgbClr val="000000"/>
                </a:solidFill>
              </a:defRPr>
            </a:lvl2pPr>
            <a:lvl3pPr indent="-304800" lvl="2" marL="1371600">
              <a:spcBef>
                <a:spcPts val="1600"/>
              </a:spcBef>
              <a:spcAft>
                <a:spcPts val="0"/>
              </a:spcAft>
              <a:buClr>
                <a:srgbClr val="000000"/>
              </a:buClr>
              <a:buSzPts val="1200"/>
              <a:buChar char="■"/>
              <a:defRPr sz="1200">
                <a:solidFill>
                  <a:srgbClr val="000000"/>
                </a:solidFill>
              </a:defRPr>
            </a:lvl3pPr>
            <a:lvl4pPr indent="-304800" lvl="3" marL="1828800">
              <a:spcBef>
                <a:spcPts val="1600"/>
              </a:spcBef>
              <a:spcAft>
                <a:spcPts val="0"/>
              </a:spcAft>
              <a:buClr>
                <a:srgbClr val="000000"/>
              </a:buClr>
              <a:buSzPts val="1200"/>
              <a:buChar char="●"/>
              <a:defRPr sz="1200">
                <a:solidFill>
                  <a:srgbClr val="000000"/>
                </a:solidFill>
              </a:defRPr>
            </a:lvl4pPr>
            <a:lvl5pPr indent="-304800" lvl="4" marL="2286000">
              <a:spcBef>
                <a:spcPts val="1600"/>
              </a:spcBef>
              <a:spcAft>
                <a:spcPts val="0"/>
              </a:spcAft>
              <a:buClr>
                <a:srgbClr val="000000"/>
              </a:buClr>
              <a:buSzPts val="1200"/>
              <a:buChar char="○"/>
              <a:defRPr sz="1200">
                <a:solidFill>
                  <a:srgbClr val="000000"/>
                </a:solidFill>
              </a:defRPr>
            </a:lvl5pPr>
            <a:lvl6pPr indent="-304800" lvl="5" marL="2743200">
              <a:spcBef>
                <a:spcPts val="1600"/>
              </a:spcBef>
              <a:spcAft>
                <a:spcPts val="0"/>
              </a:spcAft>
              <a:buClr>
                <a:srgbClr val="000000"/>
              </a:buClr>
              <a:buSzPts val="1200"/>
              <a:buChar char="■"/>
              <a:defRPr sz="1200">
                <a:solidFill>
                  <a:srgbClr val="000000"/>
                </a:solidFill>
              </a:defRPr>
            </a:lvl6pPr>
            <a:lvl7pPr indent="-304800" lvl="6" marL="3200400">
              <a:spcBef>
                <a:spcPts val="1600"/>
              </a:spcBef>
              <a:spcAft>
                <a:spcPts val="0"/>
              </a:spcAft>
              <a:buClr>
                <a:srgbClr val="000000"/>
              </a:buClr>
              <a:buSzPts val="1200"/>
              <a:buChar char="●"/>
              <a:defRPr sz="1200">
                <a:solidFill>
                  <a:srgbClr val="000000"/>
                </a:solidFill>
              </a:defRPr>
            </a:lvl7pPr>
            <a:lvl8pPr indent="-304800" lvl="7" marL="3657600">
              <a:spcBef>
                <a:spcPts val="1600"/>
              </a:spcBef>
              <a:spcAft>
                <a:spcPts val="0"/>
              </a:spcAft>
              <a:buClr>
                <a:srgbClr val="000000"/>
              </a:buClr>
              <a:buSzPts val="1200"/>
              <a:buChar char="○"/>
              <a:defRPr sz="1200">
                <a:solidFill>
                  <a:srgbClr val="000000"/>
                </a:solidFill>
              </a:defRPr>
            </a:lvl8pPr>
            <a:lvl9pPr indent="-304800" lvl="8" marL="4114800">
              <a:spcBef>
                <a:spcPts val="1600"/>
              </a:spcBef>
              <a:spcAft>
                <a:spcPts val="1600"/>
              </a:spcAft>
              <a:buClr>
                <a:srgbClr val="000000"/>
              </a:buClr>
              <a:buSzPts val="1200"/>
              <a:buChar char="■"/>
              <a:defRPr sz="1200">
                <a:solidFill>
                  <a:srgbClr val="000000"/>
                </a:solidFill>
              </a:defRPr>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100"/>
              <a:buNone/>
              <a:defRPr sz="2100">
                <a:solidFill>
                  <a:srgbClr val="00000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rgbClr val="000000"/>
              </a:buClr>
              <a:buSzPts val="1800"/>
              <a:buChar char="●"/>
              <a:defRPr>
                <a:solidFill>
                  <a:srgbClr val="000000"/>
                </a:solidFill>
              </a:defRPr>
            </a:lvl1pPr>
            <a:lvl2pPr indent="-317500" lvl="1" marL="914400">
              <a:spcBef>
                <a:spcPts val="1600"/>
              </a:spcBef>
              <a:spcAft>
                <a:spcPts val="0"/>
              </a:spcAft>
              <a:buClr>
                <a:srgbClr val="000000"/>
              </a:buClr>
              <a:buSzPts val="1400"/>
              <a:buChar char="○"/>
              <a:defRPr>
                <a:solidFill>
                  <a:srgbClr val="000000"/>
                </a:solidFill>
              </a:defRPr>
            </a:lvl2pPr>
            <a:lvl3pPr indent="-317500" lvl="2" marL="1371600">
              <a:spcBef>
                <a:spcPts val="1600"/>
              </a:spcBef>
              <a:spcAft>
                <a:spcPts val="0"/>
              </a:spcAft>
              <a:buClr>
                <a:srgbClr val="000000"/>
              </a:buClr>
              <a:buSzPts val="1400"/>
              <a:buChar char="■"/>
              <a:defRPr>
                <a:solidFill>
                  <a:srgbClr val="000000"/>
                </a:solidFill>
              </a:defRPr>
            </a:lvl3pPr>
            <a:lvl4pPr indent="-317500" lvl="3" marL="1828800">
              <a:spcBef>
                <a:spcPts val="1600"/>
              </a:spcBef>
              <a:spcAft>
                <a:spcPts val="0"/>
              </a:spcAft>
              <a:buClr>
                <a:srgbClr val="000000"/>
              </a:buClr>
              <a:buSzPts val="1400"/>
              <a:buChar char="●"/>
              <a:defRPr>
                <a:solidFill>
                  <a:srgbClr val="000000"/>
                </a:solidFill>
              </a:defRPr>
            </a:lvl4pPr>
            <a:lvl5pPr indent="-317500" lvl="4" marL="2286000">
              <a:spcBef>
                <a:spcPts val="1600"/>
              </a:spcBef>
              <a:spcAft>
                <a:spcPts val="0"/>
              </a:spcAft>
              <a:buClr>
                <a:srgbClr val="000000"/>
              </a:buClr>
              <a:buSzPts val="1400"/>
              <a:buChar char="○"/>
              <a:defRPr>
                <a:solidFill>
                  <a:srgbClr val="000000"/>
                </a:solidFill>
              </a:defRPr>
            </a:lvl5pPr>
            <a:lvl6pPr indent="-317500" lvl="5" marL="2743200">
              <a:spcBef>
                <a:spcPts val="1600"/>
              </a:spcBef>
              <a:spcAft>
                <a:spcPts val="0"/>
              </a:spcAft>
              <a:buClr>
                <a:srgbClr val="000000"/>
              </a:buClr>
              <a:buSzPts val="1400"/>
              <a:buChar char="■"/>
              <a:defRPr>
                <a:solidFill>
                  <a:srgbClr val="000000"/>
                </a:solidFill>
              </a:defRPr>
            </a:lvl6pPr>
            <a:lvl7pPr indent="-317500" lvl="6" marL="3200400">
              <a:spcBef>
                <a:spcPts val="1600"/>
              </a:spcBef>
              <a:spcAft>
                <a:spcPts val="0"/>
              </a:spcAft>
              <a:buClr>
                <a:srgbClr val="000000"/>
              </a:buClr>
              <a:buSzPts val="1400"/>
              <a:buChar char="●"/>
              <a:defRPr>
                <a:solidFill>
                  <a:srgbClr val="000000"/>
                </a:solidFill>
              </a:defRPr>
            </a:lvl7pPr>
            <a:lvl8pPr indent="-317500" lvl="7" marL="3657600">
              <a:spcBef>
                <a:spcPts val="1600"/>
              </a:spcBef>
              <a:spcAft>
                <a:spcPts val="0"/>
              </a:spcAft>
              <a:buClr>
                <a:srgbClr val="000000"/>
              </a:buClr>
              <a:buSzPts val="1400"/>
              <a:buChar char="○"/>
              <a:defRPr>
                <a:solidFill>
                  <a:srgbClr val="000000"/>
                </a:solidFill>
              </a:defRPr>
            </a:lvl8pPr>
            <a:lvl9pPr indent="-317500" lvl="8" marL="4114800">
              <a:spcBef>
                <a:spcPts val="1600"/>
              </a:spcBef>
              <a:spcAft>
                <a:spcPts val="1600"/>
              </a:spcAft>
              <a:buClr>
                <a:srgbClr val="000000"/>
              </a:buClr>
              <a:buSzPts val="1400"/>
              <a:buChar char="■"/>
              <a:defRPr>
                <a:solidFill>
                  <a:srgbClr val="000000"/>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rgbClr val="000000"/>
              </a:buClr>
              <a:buSzPts val="1800"/>
              <a:buNone/>
              <a:defRPr>
                <a:solidFill>
                  <a:srgbClr val="000000"/>
                </a:solidFill>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hyperlink" Target="https://refactoring.guru/ru/design-patterns" TargetMode="Externa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53.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5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3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3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3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3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2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3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2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2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4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2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4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3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39.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4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38.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49.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50.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4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40.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46.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4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52.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47.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48.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Паттерны проектирования</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Абстрактная фабрика мебели</a:t>
            </a:r>
            <a:endParaRPr/>
          </a:p>
        </p:txBody>
      </p:sp>
      <p:sp>
        <p:nvSpPr>
          <p:cNvPr id="107" name="Google Shape;10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2600"/>
          </a:p>
        </p:txBody>
      </p:sp>
      <p:pic>
        <p:nvPicPr>
          <p:cNvPr id="108" name="Google Shape;108;p22"/>
          <p:cNvPicPr preferRelativeResize="0"/>
          <p:nvPr/>
        </p:nvPicPr>
        <p:blipFill>
          <a:blip r:embed="rId3">
            <a:alphaModFix/>
          </a:blip>
          <a:stretch>
            <a:fillRect/>
          </a:stretch>
        </p:blipFill>
        <p:spPr>
          <a:xfrm>
            <a:off x="1524000" y="1336675"/>
            <a:ext cx="6096000" cy="3048000"/>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Посетитель фигур</a:t>
            </a:r>
            <a:endParaRPr/>
          </a:p>
        </p:txBody>
      </p:sp>
      <p:sp>
        <p:nvSpPr>
          <p:cNvPr id="632" name="Google Shape;632;p1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200">
                <a:latin typeface="Roboto Mono"/>
                <a:ea typeface="Roboto Mono"/>
                <a:cs typeface="Roboto Mono"/>
                <a:sym typeface="Roboto Mono"/>
              </a:rPr>
              <a:t>class IShapeVisitor {</a:t>
            </a:r>
            <a:endParaRPr sz="22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2200">
                <a:latin typeface="Roboto Mono"/>
                <a:ea typeface="Roboto Mono"/>
                <a:cs typeface="Roboto Mono"/>
                <a:sym typeface="Roboto Mono"/>
              </a:rPr>
              <a:t>  </a:t>
            </a:r>
            <a:r>
              <a:rPr lang="en" sz="2200">
                <a:latin typeface="Roboto Mono"/>
                <a:ea typeface="Roboto Mono"/>
                <a:cs typeface="Roboto Mono"/>
                <a:sym typeface="Roboto Mono"/>
              </a:rPr>
              <a:t> v</a:t>
            </a:r>
            <a:r>
              <a:rPr lang="en" sz="2200">
                <a:latin typeface="Roboto Mono"/>
                <a:ea typeface="Roboto Mono"/>
                <a:cs typeface="Roboto Mono"/>
                <a:sym typeface="Roboto Mono"/>
              </a:rPr>
              <a:t>irtual void VisitCircle(Circle c) = 0;</a:t>
            </a:r>
            <a:endParaRPr sz="22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2200">
                <a:latin typeface="Roboto Mono"/>
                <a:ea typeface="Roboto Mono"/>
                <a:cs typeface="Roboto Mono"/>
                <a:sym typeface="Roboto Mono"/>
              </a:rPr>
              <a:t>  </a:t>
            </a:r>
            <a:r>
              <a:rPr lang="en" sz="2200">
                <a:latin typeface="Roboto Mono"/>
                <a:ea typeface="Roboto Mono"/>
                <a:cs typeface="Roboto Mono"/>
                <a:sym typeface="Roboto Mono"/>
              </a:rPr>
              <a:t> </a:t>
            </a:r>
            <a:r>
              <a:rPr lang="en" sz="2200">
                <a:latin typeface="Roboto Mono"/>
                <a:ea typeface="Roboto Mono"/>
                <a:cs typeface="Roboto Mono"/>
                <a:sym typeface="Roboto Mono"/>
              </a:rPr>
              <a:t>virtual void VisitRectangle(Rectangle r) = 0;</a:t>
            </a:r>
            <a:endParaRPr sz="22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2200">
                <a:latin typeface="Roboto Mono"/>
                <a:ea typeface="Roboto Mono"/>
                <a:cs typeface="Roboto Mono"/>
                <a:sym typeface="Roboto Mono"/>
              </a:rPr>
              <a:t>}</a:t>
            </a:r>
            <a:endParaRPr sz="22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t/>
            </a:r>
            <a:endParaRPr sz="22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2200">
                <a:latin typeface="Roboto Mono"/>
                <a:ea typeface="Roboto Mono"/>
                <a:cs typeface="Roboto Mono"/>
                <a:sym typeface="Roboto Mono"/>
              </a:rPr>
              <a:t>Class IShape {</a:t>
            </a:r>
            <a:endParaRPr sz="22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2200">
                <a:latin typeface="Roboto Mono"/>
                <a:ea typeface="Roboto Mono"/>
                <a:cs typeface="Roboto Mono"/>
                <a:sym typeface="Roboto Mono"/>
              </a:rPr>
              <a:t>   </a:t>
            </a:r>
            <a:r>
              <a:rPr lang="en" sz="2200">
                <a:solidFill>
                  <a:schemeClr val="dk1"/>
                </a:solidFill>
                <a:latin typeface="Roboto Mono"/>
                <a:ea typeface="Roboto Mono"/>
                <a:cs typeface="Roboto Mono"/>
                <a:sym typeface="Roboto Mono"/>
              </a:rPr>
              <a:t>virtual </a:t>
            </a:r>
            <a:r>
              <a:rPr lang="en" sz="2200">
                <a:latin typeface="Roboto Mono"/>
                <a:ea typeface="Roboto Mono"/>
                <a:cs typeface="Roboto Mono"/>
                <a:sym typeface="Roboto Mono"/>
              </a:rPr>
              <a:t>void Visit(IShapeVisitor visitor) = 0;</a:t>
            </a:r>
            <a:endParaRPr sz="22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2200">
                <a:latin typeface="Roboto Mono"/>
                <a:ea typeface="Roboto Mono"/>
                <a:cs typeface="Roboto Mono"/>
                <a:sym typeface="Roboto Mono"/>
              </a:rPr>
              <a:t>}</a:t>
            </a:r>
            <a:endParaRPr sz="22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2200">
              <a:latin typeface="Roboto Mono"/>
              <a:ea typeface="Roboto Mono"/>
              <a:cs typeface="Roboto Mono"/>
              <a:sym typeface="Roboto Mono"/>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1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Посетитель фигур</a:t>
            </a:r>
            <a:endParaRPr/>
          </a:p>
        </p:txBody>
      </p:sp>
      <p:sp>
        <p:nvSpPr>
          <p:cNvPr id="638" name="Google Shape;638;p1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latin typeface="Roboto Mono"/>
                <a:ea typeface="Roboto Mono"/>
                <a:cs typeface="Roboto Mono"/>
                <a:sym typeface="Roboto Mono"/>
              </a:rPr>
              <a:t>class Circle : IShape {</a:t>
            </a:r>
            <a:endParaRPr sz="2400">
              <a:latin typeface="Roboto Mono"/>
              <a:ea typeface="Roboto Mono"/>
              <a:cs typeface="Roboto Mono"/>
              <a:sym typeface="Roboto Mono"/>
            </a:endParaRPr>
          </a:p>
          <a:p>
            <a:pPr indent="0" lvl="0" marL="0" rtl="0" algn="l">
              <a:lnSpc>
                <a:spcPct val="100000"/>
              </a:lnSpc>
              <a:spcBef>
                <a:spcPts val="0"/>
              </a:spcBef>
              <a:spcAft>
                <a:spcPts val="0"/>
              </a:spcAft>
              <a:buNone/>
            </a:pPr>
            <a:r>
              <a:rPr lang="en" sz="2400">
                <a:latin typeface="Roboto Mono"/>
                <a:ea typeface="Roboto Mono"/>
                <a:cs typeface="Roboto Mono"/>
                <a:sym typeface="Roboto Mono"/>
              </a:rPr>
              <a:t> </a:t>
            </a:r>
            <a:r>
              <a:rPr lang="en" sz="2400">
                <a:solidFill>
                  <a:schemeClr val="dk1"/>
                </a:solidFill>
                <a:latin typeface="Roboto Mono"/>
                <a:ea typeface="Roboto Mono"/>
                <a:cs typeface="Roboto Mono"/>
                <a:sym typeface="Roboto Mono"/>
              </a:rPr>
              <a:t>public:</a:t>
            </a:r>
            <a:endParaRPr sz="2400">
              <a:latin typeface="Roboto Mono"/>
              <a:ea typeface="Roboto Mono"/>
              <a:cs typeface="Roboto Mono"/>
              <a:sym typeface="Roboto Mono"/>
            </a:endParaRPr>
          </a:p>
          <a:p>
            <a:pPr indent="0" lvl="0" marL="0" rtl="0" algn="l">
              <a:lnSpc>
                <a:spcPct val="100000"/>
              </a:lnSpc>
              <a:spcBef>
                <a:spcPts val="0"/>
              </a:spcBef>
              <a:spcAft>
                <a:spcPts val="0"/>
              </a:spcAft>
              <a:buNone/>
            </a:pPr>
            <a:r>
              <a:rPr lang="en" sz="2400">
                <a:latin typeface="Roboto Mono"/>
                <a:ea typeface="Roboto Mono"/>
                <a:cs typeface="Roboto Mono"/>
                <a:sym typeface="Roboto Mono"/>
              </a:rPr>
              <a:t>    double radius;</a:t>
            </a:r>
            <a:endParaRPr sz="2400">
              <a:latin typeface="Roboto Mono"/>
              <a:ea typeface="Roboto Mono"/>
              <a:cs typeface="Roboto Mono"/>
              <a:sym typeface="Roboto Mono"/>
            </a:endParaRPr>
          </a:p>
          <a:p>
            <a:pPr indent="0" lvl="0" marL="0" rtl="0" algn="l">
              <a:lnSpc>
                <a:spcPct val="100000"/>
              </a:lnSpc>
              <a:spcBef>
                <a:spcPts val="0"/>
              </a:spcBef>
              <a:spcAft>
                <a:spcPts val="0"/>
              </a:spcAft>
              <a:buNone/>
            </a:pPr>
            <a:r>
              <a:rPr lang="en" sz="2400">
                <a:latin typeface="Roboto Mono"/>
                <a:ea typeface="Roboto Mono"/>
                <a:cs typeface="Roboto Mono"/>
                <a:sym typeface="Roboto Mono"/>
              </a:rPr>
              <a:t>    Point center;</a:t>
            </a:r>
            <a:endParaRPr sz="24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2400">
              <a:latin typeface="Roboto Mono"/>
              <a:ea typeface="Roboto Mono"/>
              <a:cs typeface="Roboto Mono"/>
              <a:sym typeface="Roboto Mono"/>
            </a:endParaRPr>
          </a:p>
          <a:p>
            <a:pPr indent="0" lvl="0" marL="0" rtl="0" algn="l">
              <a:lnSpc>
                <a:spcPct val="100000"/>
              </a:lnSpc>
              <a:spcBef>
                <a:spcPts val="0"/>
              </a:spcBef>
              <a:spcAft>
                <a:spcPts val="0"/>
              </a:spcAft>
              <a:buNone/>
            </a:pPr>
            <a:r>
              <a:rPr lang="en" sz="2400">
                <a:latin typeface="Roboto Mono"/>
                <a:ea typeface="Roboto Mono"/>
                <a:cs typeface="Roboto Mono"/>
                <a:sym typeface="Roboto Mono"/>
              </a:rPr>
              <a:t>    void Visit(IShapeVisitor visitor) {</a:t>
            </a:r>
            <a:endParaRPr sz="2400">
              <a:latin typeface="Roboto Mono"/>
              <a:ea typeface="Roboto Mono"/>
              <a:cs typeface="Roboto Mono"/>
              <a:sym typeface="Roboto Mono"/>
            </a:endParaRPr>
          </a:p>
          <a:p>
            <a:pPr indent="0" lvl="0" marL="0" rtl="0" algn="l">
              <a:lnSpc>
                <a:spcPct val="100000"/>
              </a:lnSpc>
              <a:spcBef>
                <a:spcPts val="0"/>
              </a:spcBef>
              <a:spcAft>
                <a:spcPts val="0"/>
              </a:spcAft>
              <a:buNone/>
            </a:pPr>
            <a:r>
              <a:rPr lang="en" sz="2400">
                <a:latin typeface="Roboto Mono"/>
                <a:ea typeface="Roboto Mono"/>
                <a:cs typeface="Roboto Mono"/>
                <a:sym typeface="Roboto Mono"/>
              </a:rPr>
              <a:t>        visitor.VisitCircle(this);</a:t>
            </a:r>
            <a:endParaRPr sz="2400">
              <a:latin typeface="Roboto Mono"/>
              <a:ea typeface="Roboto Mono"/>
              <a:cs typeface="Roboto Mono"/>
              <a:sym typeface="Roboto Mono"/>
            </a:endParaRPr>
          </a:p>
          <a:p>
            <a:pPr indent="0" lvl="0" marL="0" rtl="0" algn="l">
              <a:lnSpc>
                <a:spcPct val="100000"/>
              </a:lnSpc>
              <a:spcBef>
                <a:spcPts val="0"/>
              </a:spcBef>
              <a:spcAft>
                <a:spcPts val="0"/>
              </a:spcAft>
              <a:buNone/>
            </a:pPr>
            <a:r>
              <a:rPr lang="en" sz="2400">
                <a:latin typeface="Roboto Mono"/>
                <a:ea typeface="Roboto Mono"/>
                <a:cs typeface="Roboto Mono"/>
                <a:sym typeface="Roboto Mono"/>
              </a:rPr>
              <a:t>    }</a:t>
            </a:r>
            <a:endParaRPr sz="2400">
              <a:latin typeface="Roboto Mono"/>
              <a:ea typeface="Roboto Mono"/>
              <a:cs typeface="Roboto Mono"/>
              <a:sym typeface="Roboto Mono"/>
            </a:endParaRPr>
          </a:p>
          <a:p>
            <a:pPr indent="0" lvl="0" marL="0" rtl="0" algn="l">
              <a:lnSpc>
                <a:spcPct val="100000"/>
              </a:lnSpc>
              <a:spcBef>
                <a:spcPts val="0"/>
              </a:spcBef>
              <a:spcAft>
                <a:spcPts val="0"/>
              </a:spcAft>
              <a:buNone/>
            </a:pPr>
            <a:r>
              <a:rPr lang="en" sz="2400">
                <a:latin typeface="Roboto Mono"/>
                <a:ea typeface="Roboto Mono"/>
                <a:cs typeface="Roboto Mono"/>
                <a:sym typeface="Roboto Mono"/>
              </a:rPr>
              <a:t>}</a:t>
            </a:r>
            <a:endParaRPr sz="24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24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2400">
              <a:latin typeface="Roboto Mono"/>
              <a:ea typeface="Roboto Mono"/>
              <a:cs typeface="Roboto Mono"/>
              <a:sym typeface="Roboto Mono"/>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1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Посетитель фигур</a:t>
            </a:r>
            <a:endParaRPr/>
          </a:p>
        </p:txBody>
      </p:sp>
      <p:sp>
        <p:nvSpPr>
          <p:cNvPr id="644" name="Google Shape;644;p1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200">
                <a:solidFill>
                  <a:schemeClr val="dk1"/>
                </a:solidFill>
                <a:latin typeface="Roboto Mono"/>
                <a:ea typeface="Roboto Mono"/>
                <a:cs typeface="Roboto Mono"/>
                <a:sym typeface="Roboto Mono"/>
              </a:rPr>
              <a:t>class Rectangle : IShape {</a:t>
            </a:r>
            <a:endParaRPr sz="22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2200">
                <a:solidFill>
                  <a:schemeClr val="dk1"/>
                </a:solidFill>
                <a:latin typeface="Roboto Mono"/>
                <a:ea typeface="Roboto Mono"/>
                <a:cs typeface="Roboto Mono"/>
                <a:sym typeface="Roboto Mono"/>
              </a:rPr>
              <a:t> public:</a:t>
            </a:r>
            <a:endParaRPr sz="22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2200">
                <a:solidFill>
                  <a:schemeClr val="dk1"/>
                </a:solidFill>
                <a:latin typeface="Roboto Mono"/>
                <a:ea typeface="Roboto Mono"/>
                <a:cs typeface="Roboto Mono"/>
                <a:sym typeface="Roboto Mono"/>
              </a:rPr>
              <a:t>    Point topLeft;</a:t>
            </a:r>
            <a:endParaRPr sz="22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2200">
                <a:solidFill>
                  <a:schemeClr val="dk1"/>
                </a:solidFill>
                <a:latin typeface="Roboto Mono"/>
                <a:ea typeface="Roboto Mono"/>
                <a:cs typeface="Roboto Mono"/>
                <a:sym typeface="Roboto Mono"/>
              </a:rPr>
              <a:t>    virtual double GetWidth { }</a:t>
            </a:r>
            <a:endParaRPr sz="22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2200">
                <a:solidFill>
                  <a:schemeClr val="dk1"/>
                </a:solidFill>
                <a:latin typeface="Roboto Mono"/>
                <a:ea typeface="Roboto Mono"/>
                <a:cs typeface="Roboto Mono"/>
                <a:sym typeface="Roboto Mono"/>
              </a:rPr>
              <a:t>    virtual double GetHeight { }</a:t>
            </a:r>
            <a:endParaRPr sz="22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22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2200">
                <a:solidFill>
                  <a:schemeClr val="dk1"/>
                </a:solidFill>
                <a:latin typeface="Roboto Mono"/>
                <a:ea typeface="Roboto Mono"/>
                <a:cs typeface="Roboto Mono"/>
                <a:sym typeface="Roboto Mono"/>
              </a:rPr>
              <a:t>    void Visit(IShapeVisitor visitor) {</a:t>
            </a:r>
            <a:endParaRPr sz="22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2200">
                <a:solidFill>
                  <a:schemeClr val="dk1"/>
                </a:solidFill>
                <a:latin typeface="Roboto Mono"/>
                <a:ea typeface="Roboto Mono"/>
                <a:cs typeface="Roboto Mono"/>
                <a:sym typeface="Roboto Mono"/>
              </a:rPr>
              <a:t>        visitor.VisitRectangle(this);</a:t>
            </a:r>
            <a:endParaRPr sz="22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2200">
                <a:solidFill>
                  <a:schemeClr val="dk1"/>
                </a:solidFill>
                <a:latin typeface="Roboto Mono"/>
                <a:ea typeface="Roboto Mono"/>
                <a:cs typeface="Roboto Mono"/>
                <a:sym typeface="Roboto Mono"/>
              </a:rPr>
              <a:t>    }</a:t>
            </a:r>
            <a:endParaRPr sz="22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2200">
                <a:solidFill>
                  <a:schemeClr val="dk1"/>
                </a:solidFill>
                <a:latin typeface="Roboto Mono"/>
                <a:ea typeface="Roboto Mono"/>
                <a:cs typeface="Roboto Mono"/>
                <a:sym typeface="Roboto Mono"/>
              </a:rPr>
              <a:t>}</a:t>
            </a:r>
            <a:endParaRPr sz="22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22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2200">
              <a:latin typeface="Roboto Mono"/>
              <a:ea typeface="Roboto Mono"/>
              <a:cs typeface="Roboto Mono"/>
              <a:sym typeface="Roboto Mono"/>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1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Посетитель фигур</a:t>
            </a:r>
            <a:endParaRPr/>
          </a:p>
        </p:txBody>
      </p:sp>
      <p:sp>
        <p:nvSpPr>
          <p:cNvPr id="650" name="Google Shape;650;p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chemeClr val="dk1"/>
                </a:solidFill>
                <a:latin typeface="Roboto Mono"/>
                <a:ea typeface="Roboto Mono"/>
                <a:cs typeface="Roboto Mono"/>
                <a:sym typeface="Roboto Mono"/>
              </a:rPr>
              <a:t>class ShapeDrawer : IShapeVisitor {</a:t>
            </a:r>
            <a:endParaRPr sz="13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00">
                <a:solidFill>
                  <a:schemeClr val="dk1"/>
                </a:solidFill>
                <a:latin typeface="Roboto Mono"/>
                <a:ea typeface="Roboto Mono"/>
                <a:cs typeface="Roboto Mono"/>
                <a:sym typeface="Roboto Mono"/>
              </a:rPr>
              <a:t> </a:t>
            </a:r>
            <a:r>
              <a:rPr lang="en" sz="1300">
                <a:solidFill>
                  <a:schemeClr val="dk1"/>
                </a:solidFill>
                <a:latin typeface="Roboto Mono"/>
                <a:ea typeface="Roboto Mono"/>
                <a:cs typeface="Roboto Mono"/>
                <a:sym typeface="Roboto Mono"/>
              </a:rPr>
              <a:t>private:</a:t>
            </a:r>
            <a:endParaRPr sz="13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00">
                <a:solidFill>
                  <a:schemeClr val="dk1"/>
                </a:solidFill>
                <a:latin typeface="Roboto Mono"/>
                <a:ea typeface="Roboto Mono"/>
                <a:cs typeface="Roboto Mono"/>
                <a:sym typeface="Roboto Mono"/>
              </a:rPr>
              <a:t>    ICanvas canvas;</a:t>
            </a:r>
            <a:endParaRPr sz="13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3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00">
                <a:solidFill>
                  <a:schemeClr val="dk1"/>
                </a:solidFill>
                <a:latin typeface="Roboto Mono"/>
                <a:ea typeface="Roboto Mono"/>
                <a:cs typeface="Roboto Mono"/>
                <a:sym typeface="Roboto Mono"/>
              </a:rPr>
              <a:t> </a:t>
            </a:r>
            <a:r>
              <a:rPr lang="en" sz="1300">
                <a:solidFill>
                  <a:schemeClr val="dk1"/>
                </a:solidFill>
                <a:latin typeface="Roboto Mono"/>
                <a:ea typeface="Roboto Mono"/>
                <a:cs typeface="Roboto Mono"/>
                <a:sym typeface="Roboto Mono"/>
              </a:rPr>
              <a:t>public:</a:t>
            </a:r>
            <a:endParaRPr sz="13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00">
                <a:solidFill>
                  <a:schemeClr val="dk1"/>
                </a:solidFill>
                <a:latin typeface="Roboto Mono"/>
                <a:ea typeface="Roboto Mono"/>
                <a:cs typeface="Roboto Mono"/>
                <a:sym typeface="Roboto Mono"/>
              </a:rPr>
              <a:t>    ShapeDrawer(ICanvas canvas) {</a:t>
            </a:r>
            <a:endParaRPr sz="13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00">
                <a:solidFill>
                  <a:schemeClr val="dk1"/>
                </a:solidFill>
                <a:latin typeface="Roboto Mono"/>
                <a:ea typeface="Roboto Mono"/>
                <a:cs typeface="Roboto Mono"/>
                <a:sym typeface="Roboto Mono"/>
              </a:rPr>
              <a:t>        this.canvas = canvas;</a:t>
            </a:r>
            <a:endParaRPr sz="13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00">
                <a:solidFill>
                  <a:schemeClr val="dk1"/>
                </a:solidFill>
                <a:latin typeface="Roboto Mono"/>
                <a:ea typeface="Roboto Mono"/>
                <a:cs typeface="Roboto Mono"/>
                <a:sym typeface="Roboto Mono"/>
              </a:rPr>
              <a:t>    }</a:t>
            </a:r>
            <a:endParaRPr sz="13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3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00">
                <a:solidFill>
                  <a:schemeClr val="dk1"/>
                </a:solidFill>
                <a:latin typeface="Roboto Mono"/>
                <a:ea typeface="Roboto Mono"/>
                <a:cs typeface="Roboto Mono"/>
                <a:sym typeface="Roboto Mono"/>
              </a:rPr>
              <a:t>    void VisitCircle(Circle c) {</a:t>
            </a:r>
            <a:endParaRPr sz="13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00">
                <a:solidFill>
                  <a:schemeClr val="dk1"/>
                </a:solidFill>
                <a:latin typeface="Roboto Mono"/>
                <a:ea typeface="Roboto Mono"/>
                <a:cs typeface="Roboto Mono"/>
                <a:sym typeface="Roboto Mono"/>
              </a:rPr>
              <a:t>        // Рисует круг на canvas</a:t>
            </a:r>
            <a:endParaRPr sz="13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00">
                <a:solidFill>
                  <a:schemeClr val="dk1"/>
                </a:solidFill>
                <a:latin typeface="Roboto Mono"/>
                <a:ea typeface="Roboto Mono"/>
                <a:cs typeface="Roboto Mono"/>
                <a:sym typeface="Roboto Mono"/>
              </a:rPr>
              <a:t>    }</a:t>
            </a:r>
            <a:endParaRPr sz="13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3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00">
                <a:solidFill>
                  <a:schemeClr val="dk1"/>
                </a:solidFill>
                <a:latin typeface="Roboto Mono"/>
                <a:ea typeface="Roboto Mono"/>
                <a:cs typeface="Roboto Mono"/>
                <a:sym typeface="Roboto Mono"/>
              </a:rPr>
              <a:t>    void VisitRectangle(Rectangle r) {</a:t>
            </a:r>
            <a:endParaRPr sz="13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00">
                <a:solidFill>
                  <a:schemeClr val="dk1"/>
                </a:solidFill>
                <a:latin typeface="Roboto Mono"/>
                <a:ea typeface="Roboto Mono"/>
                <a:cs typeface="Roboto Mono"/>
                <a:sym typeface="Roboto Mono"/>
              </a:rPr>
              <a:t>        // Рисует прямоугольник на canvas</a:t>
            </a:r>
            <a:endParaRPr sz="13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00">
                <a:solidFill>
                  <a:schemeClr val="dk1"/>
                </a:solidFill>
                <a:latin typeface="Roboto Mono"/>
                <a:ea typeface="Roboto Mono"/>
                <a:cs typeface="Roboto Mono"/>
                <a:sym typeface="Roboto Mono"/>
              </a:rPr>
              <a:t>    }</a:t>
            </a:r>
            <a:endParaRPr sz="13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00">
                <a:solidFill>
                  <a:schemeClr val="dk1"/>
                </a:solidFill>
                <a:latin typeface="Roboto Mono"/>
                <a:ea typeface="Roboto Mono"/>
                <a:cs typeface="Roboto Mono"/>
                <a:sym typeface="Roboto Mono"/>
              </a:rPr>
              <a:t>}</a:t>
            </a:r>
            <a:endParaRPr sz="13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3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3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300">
              <a:latin typeface="Roboto Mono"/>
              <a:ea typeface="Roboto Mono"/>
              <a:cs typeface="Roboto Mono"/>
              <a:sym typeface="Roboto Mono"/>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1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Посетитель фигур</a:t>
            </a:r>
            <a:endParaRPr/>
          </a:p>
        </p:txBody>
      </p:sp>
      <p:sp>
        <p:nvSpPr>
          <p:cNvPr id="656" name="Google Shape;656;p1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chemeClr val="dk1"/>
                </a:solidFill>
                <a:latin typeface="Roboto Mono"/>
                <a:ea typeface="Roboto Mono"/>
                <a:cs typeface="Roboto Mono"/>
                <a:sym typeface="Roboto Mono"/>
              </a:rPr>
              <a:t>class ShapeLogger : IShapeVisitor {</a:t>
            </a:r>
            <a:endParaRPr sz="13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300">
                <a:solidFill>
                  <a:schemeClr val="dk1"/>
                </a:solidFill>
                <a:latin typeface="Roboto Mono"/>
                <a:ea typeface="Roboto Mono"/>
                <a:cs typeface="Roboto Mono"/>
                <a:sym typeface="Roboto Mono"/>
              </a:rPr>
              <a:t> </a:t>
            </a:r>
            <a:r>
              <a:rPr lang="en" sz="1300">
                <a:solidFill>
                  <a:schemeClr val="dk1"/>
                </a:solidFill>
                <a:latin typeface="Roboto Mono"/>
                <a:ea typeface="Roboto Mono"/>
                <a:cs typeface="Roboto Mono"/>
                <a:sym typeface="Roboto Mono"/>
              </a:rPr>
              <a:t>public:</a:t>
            </a:r>
            <a:endParaRPr sz="13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00">
                <a:solidFill>
                  <a:schemeClr val="dk1"/>
                </a:solidFill>
                <a:latin typeface="Roboto Mono"/>
                <a:ea typeface="Roboto Mono"/>
                <a:cs typeface="Roboto Mono"/>
                <a:sym typeface="Roboto Mono"/>
              </a:rPr>
              <a:t>    void VisitCircle(Circle c) {</a:t>
            </a:r>
            <a:endParaRPr sz="13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00">
                <a:solidFill>
                  <a:schemeClr val="dk1"/>
                </a:solidFill>
                <a:latin typeface="Roboto Mono"/>
                <a:ea typeface="Roboto Mono"/>
                <a:cs typeface="Roboto Mono"/>
                <a:sym typeface="Roboto Mono"/>
              </a:rPr>
              <a:t>        // Выводит информацию о круге в консоль</a:t>
            </a:r>
            <a:endParaRPr sz="13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00">
                <a:solidFill>
                  <a:schemeClr val="dk1"/>
                </a:solidFill>
                <a:latin typeface="Roboto Mono"/>
                <a:ea typeface="Roboto Mono"/>
                <a:cs typeface="Roboto Mono"/>
                <a:sym typeface="Roboto Mono"/>
              </a:rPr>
              <a:t>    }</a:t>
            </a:r>
            <a:endParaRPr sz="13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3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00">
                <a:solidFill>
                  <a:schemeClr val="dk1"/>
                </a:solidFill>
                <a:latin typeface="Roboto Mono"/>
                <a:ea typeface="Roboto Mono"/>
                <a:cs typeface="Roboto Mono"/>
                <a:sym typeface="Roboto Mono"/>
              </a:rPr>
              <a:t>    void VisitRectangle(Rectangle r) {</a:t>
            </a:r>
            <a:endParaRPr sz="13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00">
                <a:solidFill>
                  <a:schemeClr val="dk1"/>
                </a:solidFill>
                <a:latin typeface="Roboto Mono"/>
                <a:ea typeface="Roboto Mono"/>
                <a:cs typeface="Roboto Mono"/>
                <a:sym typeface="Roboto Mono"/>
              </a:rPr>
              <a:t>        // Выводит информацию о прямоугольнике в консоль</a:t>
            </a:r>
            <a:endParaRPr sz="13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00">
                <a:solidFill>
                  <a:schemeClr val="dk1"/>
                </a:solidFill>
                <a:latin typeface="Roboto Mono"/>
                <a:ea typeface="Roboto Mono"/>
                <a:cs typeface="Roboto Mono"/>
                <a:sym typeface="Roboto Mono"/>
              </a:rPr>
              <a:t>    }</a:t>
            </a:r>
            <a:endParaRPr sz="13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00">
                <a:solidFill>
                  <a:schemeClr val="dk1"/>
                </a:solidFill>
                <a:latin typeface="Roboto Mono"/>
                <a:ea typeface="Roboto Mono"/>
                <a:cs typeface="Roboto Mono"/>
                <a:sym typeface="Roboto Mono"/>
              </a:rPr>
              <a:t>}</a:t>
            </a:r>
            <a:endParaRPr sz="13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3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3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300">
              <a:latin typeface="Roboto Mono"/>
              <a:ea typeface="Roboto Mono"/>
              <a:cs typeface="Roboto Mono"/>
              <a:sym typeface="Roboto Mono"/>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1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Посетитель </a:t>
            </a:r>
            <a:r>
              <a:rPr lang="en"/>
              <a:t>и OCP</a:t>
            </a:r>
            <a:endParaRPr/>
          </a:p>
        </p:txBody>
      </p:sp>
      <p:sp>
        <p:nvSpPr>
          <p:cNvPr id="662" name="Google Shape;662;p1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Принцип OCP говорит, что мы должны добавлять в программу новые сущности, не трогая существующий код действий над ними.</a:t>
            </a:r>
            <a:endParaRPr sz="2600"/>
          </a:p>
          <a:p>
            <a:pPr indent="0" lvl="0" marL="0" rtl="0" algn="l">
              <a:spcBef>
                <a:spcPts val="1600"/>
              </a:spcBef>
              <a:spcAft>
                <a:spcPts val="1600"/>
              </a:spcAft>
              <a:buNone/>
            </a:pPr>
            <a:r>
              <a:rPr lang="en" sz="2600"/>
              <a:t>С помощью паттерна Посетитель можно добавлять в программу новые действия над сущностями, не трогая код сущностей.</a:t>
            </a:r>
            <a:endParaRPr sz="2600"/>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1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Наблюдатель (Observer)</a:t>
            </a:r>
            <a:endParaRPr/>
          </a:p>
        </p:txBody>
      </p:sp>
      <p:sp>
        <p:nvSpPr>
          <p:cNvPr id="668" name="Google Shape;668;p1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600"/>
              <a:t>Позволяет «вывернуть» отношение зависимости между двумя классами.</a:t>
            </a:r>
            <a:endParaRPr sz="2600"/>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1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Прямая зависимость (без наблюдателя)</a:t>
            </a:r>
            <a:endParaRPr/>
          </a:p>
        </p:txBody>
      </p:sp>
      <p:sp>
        <p:nvSpPr>
          <p:cNvPr id="674" name="Google Shape;674;p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latin typeface="Roboto Mono"/>
                <a:ea typeface="Roboto Mono"/>
                <a:cs typeface="Roboto Mono"/>
                <a:sym typeface="Roboto Mono"/>
              </a:rPr>
              <a:t>class UserCreator {</a:t>
            </a:r>
            <a:endParaRPr sz="1600">
              <a:latin typeface="Roboto Mono"/>
              <a:ea typeface="Roboto Mono"/>
              <a:cs typeface="Roboto Mono"/>
              <a:sym typeface="Roboto Mono"/>
            </a:endParaRPr>
          </a:p>
          <a:p>
            <a:pPr indent="0" lvl="0" marL="0" rtl="0" algn="l">
              <a:lnSpc>
                <a:spcPct val="100000"/>
              </a:lnSpc>
              <a:spcBef>
                <a:spcPts val="0"/>
              </a:spcBef>
              <a:spcAft>
                <a:spcPts val="0"/>
              </a:spcAft>
              <a:buNone/>
            </a:pPr>
            <a:r>
              <a:rPr lang="en" sz="1600">
                <a:latin typeface="Roboto Mono"/>
                <a:ea typeface="Roboto Mono"/>
                <a:cs typeface="Roboto Mono"/>
                <a:sym typeface="Roboto Mono"/>
              </a:rPr>
              <a:t> </a:t>
            </a:r>
            <a:r>
              <a:rPr lang="en" sz="1600">
                <a:solidFill>
                  <a:schemeClr val="dk1"/>
                </a:solidFill>
                <a:latin typeface="Roboto Mono"/>
                <a:ea typeface="Roboto Mono"/>
                <a:cs typeface="Roboto Mono"/>
                <a:sym typeface="Roboto Mono"/>
              </a:rPr>
              <a:t>private:</a:t>
            </a:r>
            <a:endParaRPr sz="1600">
              <a:latin typeface="Roboto Mono"/>
              <a:ea typeface="Roboto Mono"/>
              <a:cs typeface="Roboto Mono"/>
              <a:sym typeface="Roboto Mono"/>
            </a:endParaRPr>
          </a:p>
          <a:p>
            <a:pPr indent="0" lvl="0" marL="0" rtl="0" algn="l">
              <a:lnSpc>
                <a:spcPct val="100000"/>
              </a:lnSpc>
              <a:spcBef>
                <a:spcPts val="0"/>
              </a:spcBef>
              <a:spcAft>
                <a:spcPts val="0"/>
              </a:spcAft>
              <a:buNone/>
            </a:pPr>
            <a:r>
              <a:rPr lang="en" sz="1600">
                <a:latin typeface="Roboto Mono"/>
                <a:ea typeface="Roboto Mono"/>
                <a:cs typeface="Roboto Mono"/>
                <a:sym typeface="Roboto Mono"/>
              </a:rPr>
              <a:t>    CrmApi crmApi;</a:t>
            </a:r>
            <a:endParaRPr sz="1600">
              <a:latin typeface="Roboto Mono"/>
              <a:ea typeface="Roboto Mono"/>
              <a:cs typeface="Roboto Mono"/>
              <a:sym typeface="Roboto Mono"/>
            </a:endParaRPr>
          </a:p>
          <a:p>
            <a:pPr indent="0" lvl="0" marL="0" rtl="0" algn="l">
              <a:lnSpc>
                <a:spcPct val="100000"/>
              </a:lnSpc>
              <a:spcBef>
                <a:spcPts val="0"/>
              </a:spcBef>
              <a:spcAft>
                <a:spcPts val="0"/>
              </a:spcAft>
              <a:buNone/>
            </a:pPr>
            <a:r>
              <a:rPr lang="en" sz="1600">
                <a:latin typeface="Roboto Mono"/>
                <a:ea typeface="Roboto Mono"/>
                <a:cs typeface="Roboto Mono"/>
                <a:sym typeface="Roboto Mono"/>
              </a:rPr>
              <a:t>    EmailService emailService;</a:t>
            </a:r>
            <a:endParaRPr sz="1600">
              <a:latin typeface="Roboto Mono"/>
              <a:ea typeface="Roboto Mono"/>
              <a:cs typeface="Roboto Mono"/>
              <a:sym typeface="Roboto Mono"/>
            </a:endParaRPr>
          </a:p>
          <a:p>
            <a:pPr indent="0" lvl="0" marL="0" rtl="0" algn="l">
              <a:lnSpc>
                <a:spcPct val="100000"/>
              </a:lnSpc>
              <a:spcBef>
                <a:spcPts val="0"/>
              </a:spcBef>
              <a:spcAft>
                <a:spcPts val="0"/>
              </a:spcAft>
              <a:buNone/>
            </a:pPr>
            <a:r>
              <a:rPr lang="en" sz="1600">
                <a:latin typeface="Roboto Mono"/>
                <a:ea typeface="Roboto Mono"/>
                <a:cs typeface="Roboto Mono"/>
                <a:sym typeface="Roboto Mono"/>
              </a:rPr>
              <a:t>    SlackNotifier slackNotifier;</a:t>
            </a:r>
            <a:endParaRPr sz="16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600">
              <a:latin typeface="Roboto Mono"/>
              <a:ea typeface="Roboto Mono"/>
              <a:cs typeface="Roboto Mono"/>
              <a:sym typeface="Roboto Mono"/>
            </a:endParaRPr>
          </a:p>
          <a:p>
            <a:pPr indent="0" lvl="0" marL="0" rtl="0" algn="l">
              <a:lnSpc>
                <a:spcPct val="100000"/>
              </a:lnSpc>
              <a:spcBef>
                <a:spcPts val="0"/>
              </a:spcBef>
              <a:spcAft>
                <a:spcPts val="0"/>
              </a:spcAft>
              <a:buNone/>
            </a:pPr>
            <a:r>
              <a:rPr lang="en" sz="1600">
                <a:latin typeface="Roboto Mono"/>
                <a:ea typeface="Roboto Mono"/>
                <a:cs typeface="Roboto Mono"/>
                <a:sym typeface="Roboto Mono"/>
              </a:rPr>
              <a:t> </a:t>
            </a:r>
            <a:r>
              <a:rPr lang="en" sz="1600">
                <a:solidFill>
                  <a:schemeClr val="dk1"/>
                </a:solidFill>
                <a:latin typeface="Roboto Mono"/>
                <a:ea typeface="Roboto Mono"/>
                <a:cs typeface="Roboto Mono"/>
                <a:sym typeface="Roboto Mono"/>
              </a:rPr>
              <a:t>private:</a:t>
            </a:r>
            <a:endParaRPr sz="1600">
              <a:latin typeface="Roboto Mono"/>
              <a:ea typeface="Roboto Mono"/>
              <a:cs typeface="Roboto Mono"/>
              <a:sym typeface="Roboto Mono"/>
            </a:endParaRPr>
          </a:p>
          <a:p>
            <a:pPr indent="0" lvl="0" marL="0" rtl="0" algn="l">
              <a:lnSpc>
                <a:spcPct val="100000"/>
              </a:lnSpc>
              <a:spcBef>
                <a:spcPts val="0"/>
              </a:spcBef>
              <a:spcAft>
                <a:spcPts val="0"/>
              </a:spcAft>
              <a:buNone/>
            </a:pPr>
            <a:r>
              <a:rPr lang="en" sz="1600">
                <a:latin typeface="Roboto Mono"/>
                <a:ea typeface="Roboto Mono"/>
                <a:cs typeface="Roboto Mono"/>
                <a:sym typeface="Roboto Mono"/>
              </a:rPr>
              <a:t>    CreateUser(UserData data) {</a:t>
            </a:r>
            <a:endParaRPr sz="1600">
              <a:latin typeface="Roboto Mono"/>
              <a:ea typeface="Roboto Mono"/>
              <a:cs typeface="Roboto Mono"/>
              <a:sym typeface="Roboto Mono"/>
            </a:endParaRPr>
          </a:p>
          <a:p>
            <a:pPr indent="0" lvl="0" marL="0" rtl="0" algn="l">
              <a:lnSpc>
                <a:spcPct val="100000"/>
              </a:lnSpc>
              <a:spcBef>
                <a:spcPts val="0"/>
              </a:spcBef>
              <a:spcAft>
                <a:spcPts val="0"/>
              </a:spcAft>
              <a:buNone/>
            </a:pPr>
            <a:r>
              <a:rPr lang="en" sz="1600">
                <a:latin typeface="Roboto Mono"/>
                <a:ea typeface="Roboto Mono"/>
                <a:cs typeface="Roboto Mono"/>
                <a:sym typeface="Roboto Mono"/>
              </a:rPr>
              <a:t>        // Создаем пользователя</a:t>
            </a:r>
            <a:endParaRPr sz="1600">
              <a:latin typeface="Roboto Mono"/>
              <a:ea typeface="Roboto Mono"/>
              <a:cs typeface="Roboto Mono"/>
              <a:sym typeface="Roboto Mono"/>
            </a:endParaRPr>
          </a:p>
          <a:p>
            <a:pPr indent="0" lvl="0" marL="0" rtl="0" algn="l">
              <a:lnSpc>
                <a:spcPct val="100000"/>
              </a:lnSpc>
              <a:spcBef>
                <a:spcPts val="0"/>
              </a:spcBef>
              <a:spcAft>
                <a:spcPts val="0"/>
              </a:spcAft>
              <a:buNone/>
            </a:pPr>
            <a:r>
              <a:rPr lang="en" sz="1600">
                <a:latin typeface="Roboto Mono"/>
                <a:ea typeface="Roboto Mono"/>
                <a:cs typeface="Roboto Mono"/>
                <a:sym typeface="Roboto Mono"/>
              </a:rPr>
              <a:t>        crmApi.AddContact(data.Email);</a:t>
            </a:r>
            <a:endParaRPr sz="1600">
              <a:latin typeface="Roboto Mono"/>
              <a:ea typeface="Roboto Mono"/>
              <a:cs typeface="Roboto Mono"/>
              <a:sym typeface="Roboto Mono"/>
            </a:endParaRPr>
          </a:p>
          <a:p>
            <a:pPr indent="0" lvl="0" marL="0" rtl="0" algn="l">
              <a:lnSpc>
                <a:spcPct val="100000"/>
              </a:lnSpc>
              <a:spcBef>
                <a:spcPts val="0"/>
              </a:spcBef>
              <a:spcAft>
                <a:spcPts val="0"/>
              </a:spcAft>
              <a:buNone/>
            </a:pPr>
            <a:r>
              <a:rPr lang="en" sz="1600">
                <a:latin typeface="Roboto Mono"/>
                <a:ea typeface="Roboto Mono"/>
                <a:cs typeface="Roboto Mono"/>
                <a:sym typeface="Roboto Mono"/>
              </a:rPr>
              <a:t>        emailService.AddToList(data.Email);</a:t>
            </a:r>
            <a:endParaRPr sz="1600">
              <a:latin typeface="Roboto Mono"/>
              <a:ea typeface="Roboto Mono"/>
              <a:cs typeface="Roboto Mono"/>
              <a:sym typeface="Roboto Mono"/>
            </a:endParaRPr>
          </a:p>
          <a:p>
            <a:pPr indent="0" lvl="0" marL="0" rtl="0" algn="l">
              <a:lnSpc>
                <a:spcPct val="100000"/>
              </a:lnSpc>
              <a:spcBef>
                <a:spcPts val="0"/>
              </a:spcBef>
              <a:spcAft>
                <a:spcPts val="0"/>
              </a:spcAft>
              <a:buNone/>
            </a:pPr>
            <a:r>
              <a:rPr lang="en" sz="1600">
                <a:latin typeface="Roboto Mono"/>
                <a:ea typeface="Roboto Mono"/>
                <a:cs typeface="Roboto Mono"/>
                <a:sym typeface="Roboto Mono"/>
              </a:rPr>
              <a:t>        slackNotifier.SendNewUserNotification(data.UserName);</a:t>
            </a:r>
            <a:endParaRPr sz="1600">
              <a:latin typeface="Roboto Mono"/>
              <a:ea typeface="Roboto Mono"/>
              <a:cs typeface="Roboto Mono"/>
              <a:sym typeface="Roboto Mono"/>
            </a:endParaRPr>
          </a:p>
          <a:p>
            <a:pPr indent="0" lvl="0" marL="0" rtl="0" algn="l">
              <a:lnSpc>
                <a:spcPct val="100000"/>
              </a:lnSpc>
              <a:spcBef>
                <a:spcPts val="0"/>
              </a:spcBef>
              <a:spcAft>
                <a:spcPts val="0"/>
              </a:spcAft>
              <a:buNone/>
            </a:pPr>
            <a:r>
              <a:rPr lang="en" sz="1600">
                <a:latin typeface="Roboto Mono"/>
                <a:ea typeface="Roboto Mono"/>
                <a:cs typeface="Roboto Mono"/>
                <a:sym typeface="Roboto Mono"/>
              </a:rPr>
              <a:t>    }</a:t>
            </a:r>
            <a:endParaRPr sz="1600">
              <a:latin typeface="Roboto Mono"/>
              <a:ea typeface="Roboto Mono"/>
              <a:cs typeface="Roboto Mono"/>
              <a:sym typeface="Roboto Mono"/>
            </a:endParaRPr>
          </a:p>
          <a:p>
            <a:pPr indent="0" lvl="0" marL="0" rtl="0" algn="l">
              <a:lnSpc>
                <a:spcPct val="100000"/>
              </a:lnSpc>
              <a:spcBef>
                <a:spcPts val="0"/>
              </a:spcBef>
              <a:spcAft>
                <a:spcPts val="0"/>
              </a:spcAft>
              <a:buNone/>
            </a:pPr>
            <a:r>
              <a:rPr lang="en" sz="1600">
                <a:latin typeface="Roboto Mono"/>
                <a:ea typeface="Roboto Mono"/>
                <a:cs typeface="Roboto Mono"/>
                <a:sym typeface="Roboto Mono"/>
              </a:rPr>
              <a:t>}</a:t>
            </a:r>
            <a:endParaRPr sz="16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600">
              <a:latin typeface="Roboto Mono"/>
              <a:ea typeface="Roboto Mono"/>
              <a:cs typeface="Roboto Mono"/>
              <a:sym typeface="Roboto Mono"/>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1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Наблюдатель за созданием пользователей</a:t>
            </a:r>
            <a:endParaRPr/>
          </a:p>
        </p:txBody>
      </p:sp>
      <p:sp>
        <p:nvSpPr>
          <p:cNvPr id="680" name="Google Shape;680;p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600">
                <a:latin typeface="Roboto Mono"/>
                <a:ea typeface="Roboto Mono"/>
                <a:cs typeface="Roboto Mono"/>
                <a:sym typeface="Roboto Mono"/>
              </a:rPr>
              <a:t>class IUserCreatedSubscriber {</a:t>
            </a:r>
            <a:endParaRPr sz="2600">
              <a:latin typeface="Roboto Mono"/>
              <a:ea typeface="Roboto Mono"/>
              <a:cs typeface="Roboto Mono"/>
              <a:sym typeface="Roboto Mono"/>
            </a:endParaRPr>
          </a:p>
          <a:p>
            <a:pPr indent="0" lvl="0" marL="0" rtl="0" algn="l">
              <a:lnSpc>
                <a:spcPct val="100000"/>
              </a:lnSpc>
              <a:spcBef>
                <a:spcPts val="0"/>
              </a:spcBef>
              <a:spcAft>
                <a:spcPts val="0"/>
              </a:spcAft>
              <a:buNone/>
            </a:pPr>
            <a:r>
              <a:rPr lang="en" sz="2600">
                <a:latin typeface="Roboto Mono"/>
                <a:ea typeface="Roboto Mono"/>
                <a:cs typeface="Roboto Mono"/>
                <a:sym typeface="Roboto Mono"/>
              </a:rPr>
              <a:t>   </a:t>
            </a:r>
            <a:r>
              <a:rPr lang="en" sz="2600">
                <a:latin typeface="Roboto Mono"/>
                <a:ea typeface="Roboto Mono"/>
                <a:cs typeface="Roboto Mono"/>
                <a:sym typeface="Roboto Mono"/>
              </a:rPr>
              <a:t>v</a:t>
            </a:r>
            <a:r>
              <a:rPr lang="en" sz="2600">
                <a:latin typeface="Roboto Mono"/>
                <a:ea typeface="Roboto Mono"/>
                <a:cs typeface="Roboto Mono"/>
                <a:sym typeface="Roboto Mono"/>
              </a:rPr>
              <a:t>irtual void Notify(UserData data) = 0;</a:t>
            </a:r>
            <a:endParaRPr sz="2600">
              <a:latin typeface="Roboto Mono"/>
              <a:ea typeface="Roboto Mono"/>
              <a:cs typeface="Roboto Mono"/>
              <a:sym typeface="Roboto Mono"/>
            </a:endParaRPr>
          </a:p>
          <a:p>
            <a:pPr indent="0" lvl="0" marL="0" rtl="0" algn="l">
              <a:lnSpc>
                <a:spcPct val="100000"/>
              </a:lnSpc>
              <a:spcBef>
                <a:spcPts val="0"/>
              </a:spcBef>
              <a:spcAft>
                <a:spcPts val="0"/>
              </a:spcAft>
              <a:buNone/>
            </a:pPr>
            <a:r>
              <a:rPr lang="en" sz="2600">
                <a:latin typeface="Roboto Mono"/>
                <a:ea typeface="Roboto Mono"/>
                <a:cs typeface="Roboto Mono"/>
                <a:sym typeface="Roboto Mono"/>
              </a:rPr>
              <a:t>}</a:t>
            </a:r>
            <a:endParaRPr sz="26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26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2600">
              <a:latin typeface="Roboto Mono"/>
              <a:ea typeface="Roboto Mono"/>
              <a:cs typeface="Roboto Mono"/>
              <a:sym typeface="Roboto Mono"/>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1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Наблюдатель за созданием пользователей</a:t>
            </a:r>
            <a:endParaRPr/>
          </a:p>
        </p:txBody>
      </p:sp>
      <p:sp>
        <p:nvSpPr>
          <p:cNvPr id="686" name="Google Shape;686;p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300">
                <a:latin typeface="Roboto Mono"/>
                <a:ea typeface="Roboto Mono"/>
                <a:cs typeface="Roboto Mono"/>
                <a:sym typeface="Roboto Mono"/>
              </a:rPr>
              <a:t>class CrmContactAdder : IUserCreatedSubscriber {</a:t>
            </a:r>
            <a:endParaRPr sz="2300">
              <a:latin typeface="Roboto Mono"/>
              <a:ea typeface="Roboto Mono"/>
              <a:cs typeface="Roboto Mono"/>
              <a:sym typeface="Roboto Mono"/>
            </a:endParaRPr>
          </a:p>
          <a:p>
            <a:pPr indent="0" lvl="0" marL="0" rtl="0" algn="l">
              <a:lnSpc>
                <a:spcPct val="100000"/>
              </a:lnSpc>
              <a:spcBef>
                <a:spcPts val="0"/>
              </a:spcBef>
              <a:spcAft>
                <a:spcPts val="0"/>
              </a:spcAft>
              <a:buNone/>
            </a:pPr>
            <a:r>
              <a:rPr lang="en" sz="2300">
                <a:latin typeface="Roboto Mono"/>
                <a:ea typeface="Roboto Mono"/>
                <a:cs typeface="Roboto Mono"/>
                <a:sym typeface="Roboto Mono"/>
              </a:rPr>
              <a:t>  </a:t>
            </a:r>
            <a:r>
              <a:rPr lang="en" sz="2300">
                <a:solidFill>
                  <a:schemeClr val="dk1"/>
                </a:solidFill>
                <a:latin typeface="Roboto Mono"/>
                <a:ea typeface="Roboto Mono"/>
                <a:cs typeface="Roboto Mono"/>
                <a:sym typeface="Roboto Mono"/>
              </a:rPr>
              <a:t>private:</a:t>
            </a:r>
            <a:endParaRPr sz="2300">
              <a:latin typeface="Roboto Mono"/>
              <a:ea typeface="Roboto Mono"/>
              <a:cs typeface="Roboto Mono"/>
              <a:sym typeface="Roboto Mono"/>
            </a:endParaRPr>
          </a:p>
          <a:p>
            <a:pPr indent="0" lvl="0" marL="0" rtl="0" algn="l">
              <a:lnSpc>
                <a:spcPct val="100000"/>
              </a:lnSpc>
              <a:spcBef>
                <a:spcPts val="0"/>
              </a:spcBef>
              <a:spcAft>
                <a:spcPts val="0"/>
              </a:spcAft>
              <a:buNone/>
            </a:pPr>
            <a:r>
              <a:rPr lang="en" sz="2300">
                <a:latin typeface="Roboto Mono"/>
                <a:ea typeface="Roboto Mono"/>
                <a:cs typeface="Roboto Mono"/>
                <a:sym typeface="Roboto Mono"/>
              </a:rPr>
              <a:t>    CrmApi crmApi;</a:t>
            </a:r>
            <a:endParaRPr sz="23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2300">
              <a:latin typeface="Roboto Mono"/>
              <a:ea typeface="Roboto Mono"/>
              <a:cs typeface="Roboto Mono"/>
              <a:sym typeface="Roboto Mono"/>
            </a:endParaRPr>
          </a:p>
          <a:p>
            <a:pPr indent="0" lvl="0" marL="0" rtl="0" algn="l">
              <a:lnSpc>
                <a:spcPct val="100000"/>
              </a:lnSpc>
              <a:spcBef>
                <a:spcPts val="0"/>
              </a:spcBef>
              <a:spcAft>
                <a:spcPts val="0"/>
              </a:spcAft>
              <a:buNone/>
            </a:pPr>
            <a:r>
              <a:rPr lang="en" sz="2300">
                <a:latin typeface="Roboto Mono"/>
                <a:ea typeface="Roboto Mono"/>
                <a:cs typeface="Roboto Mono"/>
                <a:sym typeface="Roboto Mono"/>
              </a:rPr>
              <a:t>  </a:t>
            </a:r>
            <a:r>
              <a:rPr lang="en" sz="2300">
                <a:solidFill>
                  <a:schemeClr val="dk1"/>
                </a:solidFill>
                <a:latin typeface="Roboto Mono"/>
                <a:ea typeface="Roboto Mono"/>
                <a:cs typeface="Roboto Mono"/>
                <a:sym typeface="Roboto Mono"/>
              </a:rPr>
              <a:t>public:</a:t>
            </a:r>
            <a:endParaRPr sz="2300">
              <a:latin typeface="Roboto Mono"/>
              <a:ea typeface="Roboto Mono"/>
              <a:cs typeface="Roboto Mono"/>
              <a:sym typeface="Roboto Mono"/>
            </a:endParaRPr>
          </a:p>
          <a:p>
            <a:pPr indent="0" lvl="0" marL="0" rtl="0" algn="l">
              <a:lnSpc>
                <a:spcPct val="100000"/>
              </a:lnSpc>
              <a:spcBef>
                <a:spcPts val="0"/>
              </a:spcBef>
              <a:spcAft>
                <a:spcPts val="0"/>
              </a:spcAft>
              <a:buNone/>
            </a:pPr>
            <a:r>
              <a:rPr lang="en" sz="2300">
                <a:latin typeface="Roboto Mono"/>
                <a:ea typeface="Roboto Mono"/>
                <a:cs typeface="Roboto Mono"/>
                <a:sym typeface="Roboto Mono"/>
              </a:rPr>
              <a:t>    void Notify(UserData data) {</a:t>
            </a:r>
            <a:endParaRPr sz="2300">
              <a:latin typeface="Roboto Mono"/>
              <a:ea typeface="Roboto Mono"/>
              <a:cs typeface="Roboto Mono"/>
              <a:sym typeface="Roboto Mono"/>
            </a:endParaRPr>
          </a:p>
          <a:p>
            <a:pPr indent="0" lvl="0" marL="0" rtl="0" algn="l">
              <a:lnSpc>
                <a:spcPct val="100000"/>
              </a:lnSpc>
              <a:spcBef>
                <a:spcPts val="0"/>
              </a:spcBef>
              <a:spcAft>
                <a:spcPts val="0"/>
              </a:spcAft>
              <a:buNone/>
            </a:pPr>
            <a:r>
              <a:rPr lang="en" sz="2300">
                <a:latin typeface="Roboto Mono"/>
                <a:ea typeface="Roboto Mono"/>
                <a:cs typeface="Roboto Mono"/>
                <a:sym typeface="Roboto Mono"/>
              </a:rPr>
              <a:t>        crmApi.AddContact(data.Email);</a:t>
            </a:r>
            <a:endParaRPr sz="2300">
              <a:latin typeface="Roboto Mono"/>
              <a:ea typeface="Roboto Mono"/>
              <a:cs typeface="Roboto Mono"/>
              <a:sym typeface="Roboto Mono"/>
            </a:endParaRPr>
          </a:p>
          <a:p>
            <a:pPr indent="0" lvl="0" marL="0" rtl="0" algn="l">
              <a:lnSpc>
                <a:spcPct val="100000"/>
              </a:lnSpc>
              <a:spcBef>
                <a:spcPts val="0"/>
              </a:spcBef>
              <a:spcAft>
                <a:spcPts val="0"/>
              </a:spcAft>
              <a:buNone/>
            </a:pPr>
            <a:r>
              <a:rPr lang="en" sz="2300">
                <a:latin typeface="Roboto Mono"/>
                <a:ea typeface="Roboto Mono"/>
                <a:cs typeface="Roboto Mono"/>
                <a:sym typeface="Roboto Mono"/>
              </a:rPr>
              <a:t>    }</a:t>
            </a:r>
            <a:endParaRPr sz="2300">
              <a:latin typeface="Roboto Mono"/>
              <a:ea typeface="Roboto Mono"/>
              <a:cs typeface="Roboto Mono"/>
              <a:sym typeface="Roboto Mono"/>
            </a:endParaRPr>
          </a:p>
          <a:p>
            <a:pPr indent="0" lvl="0" marL="0" rtl="0" algn="l">
              <a:lnSpc>
                <a:spcPct val="100000"/>
              </a:lnSpc>
              <a:spcBef>
                <a:spcPts val="0"/>
              </a:spcBef>
              <a:spcAft>
                <a:spcPts val="0"/>
              </a:spcAft>
              <a:buNone/>
            </a:pPr>
            <a:r>
              <a:rPr lang="en" sz="2300">
                <a:latin typeface="Roboto Mono"/>
                <a:ea typeface="Roboto Mono"/>
                <a:cs typeface="Roboto Mono"/>
                <a:sym typeface="Roboto Mono"/>
              </a:rPr>
              <a:t>}</a:t>
            </a:r>
            <a:endParaRPr sz="23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23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23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2300">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descr="Структура классов примера паттерна Абстрактной фабрики" id="113" name="Google Shape;113;p23"/>
          <p:cNvPicPr preferRelativeResize="0"/>
          <p:nvPr/>
        </p:nvPicPr>
        <p:blipFill>
          <a:blip r:embed="rId3">
            <a:alphaModFix/>
          </a:blip>
          <a:stretch>
            <a:fillRect/>
          </a:stretch>
        </p:blipFill>
        <p:spPr>
          <a:xfrm>
            <a:off x="1524000" y="428625"/>
            <a:ext cx="6096000" cy="428625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1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Наблюдатель за созданием пользователей</a:t>
            </a:r>
            <a:endParaRPr/>
          </a:p>
        </p:txBody>
      </p:sp>
      <p:sp>
        <p:nvSpPr>
          <p:cNvPr id="692" name="Google Shape;692;p1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latin typeface="Roboto Mono"/>
                <a:ea typeface="Roboto Mono"/>
                <a:cs typeface="Roboto Mono"/>
                <a:sym typeface="Roboto Mono"/>
              </a:rPr>
              <a:t>class UserCreatorSubscriptionManager : IUserCreatedSubscriber {</a:t>
            </a:r>
            <a:endParaRPr sz="1700">
              <a:latin typeface="Roboto Mono"/>
              <a:ea typeface="Roboto Mono"/>
              <a:cs typeface="Roboto Mono"/>
              <a:sym typeface="Roboto Mono"/>
            </a:endParaRPr>
          </a:p>
          <a:p>
            <a:pPr indent="0" lvl="0" marL="0" rtl="0" algn="l">
              <a:lnSpc>
                <a:spcPct val="100000"/>
              </a:lnSpc>
              <a:spcBef>
                <a:spcPts val="0"/>
              </a:spcBef>
              <a:spcAft>
                <a:spcPts val="0"/>
              </a:spcAft>
              <a:buNone/>
            </a:pPr>
            <a:r>
              <a:rPr lang="en" sz="1700">
                <a:latin typeface="Roboto Mono"/>
                <a:ea typeface="Roboto Mono"/>
                <a:cs typeface="Roboto Mono"/>
                <a:sym typeface="Roboto Mono"/>
              </a:rPr>
              <a:t>  </a:t>
            </a:r>
            <a:r>
              <a:rPr lang="en" sz="1700">
                <a:solidFill>
                  <a:schemeClr val="dk1"/>
                </a:solidFill>
                <a:latin typeface="Roboto Mono"/>
                <a:ea typeface="Roboto Mono"/>
                <a:cs typeface="Roboto Mono"/>
                <a:sym typeface="Roboto Mono"/>
              </a:rPr>
              <a:t>private:</a:t>
            </a:r>
            <a:endParaRPr sz="1700">
              <a:latin typeface="Roboto Mono"/>
              <a:ea typeface="Roboto Mono"/>
              <a:cs typeface="Roboto Mono"/>
              <a:sym typeface="Roboto Mono"/>
            </a:endParaRPr>
          </a:p>
          <a:p>
            <a:pPr indent="0" lvl="0" marL="0" rtl="0" algn="l">
              <a:lnSpc>
                <a:spcPct val="100000"/>
              </a:lnSpc>
              <a:spcBef>
                <a:spcPts val="0"/>
              </a:spcBef>
              <a:spcAft>
                <a:spcPts val="0"/>
              </a:spcAft>
              <a:buNone/>
            </a:pPr>
            <a:r>
              <a:rPr lang="en" sz="1700">
                <a:latin typeface="Roboto Mono"/>
                <a:ea typeface="Roboto Mono"/>
                <a:cs typeface="Roboto Mono"/>
                <a:sym typeface="Roboto Mono"/>
              </a:rPr>
              <a:t>    std::list&lt;IUserCreatedSubscriber&gt; subscribers</a:t>
            </a:r>
            <a:endParaRPr sz="1700">
              <a:latin typeface="Roboto Mono"/>
              <a:ea typeface="Roboto Mono"/>
              <a:cs typeface="Roboto Mono"/>
              <a:sym typeface="Roboto Mono"/>
            </a:endParaRPr>
          </a:p>
          <a:p>
            <a:pPr indent="0" lvl="0" marL="0" rtl="0" algn="l">
              <a:lnSpc>
                <a:spcPct val="100000"/>
              </a:lnSpc>
              <a:spcBef>
                <a:spcPts val="0"/>
              </a:spcBef>
              <a:spcAft>
                <a:spcPts val="0"/>
              </a:spcAft>
              <a:buNone/>
            </a:pPr>
            <a:r>
              <a:rPr lang="en" sz="1700">
                <a:latin typeface="Roboto Mono"/>
                <a:ea typeface="Roboto Mono"/>
                <a:cs typeface="Roboto Mono"/>
                <a:sym typeface="Roboto Mono"/>
              </a:rPr>
              <a:t>        = std::list&lt;IUserCreatedSubscriber&gt;();</a:t>
            </a:r>
            <a:endParaRPr sz="17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700">
              <a:latin typeface="Roboto Mono"/>
              <a:ea typeface="Roboto Mono"/>
              <a:cs typeface="Roboto Mono"/>
              <a:sym typeface="Roboto Mono"/>
            </a:endParaRPr>
          </a:p>
          <a:p>
            <a:pPr indent="0" lvl="0" marL="0" rtl="0" algn="l">
              <a:lnSpc>
                <a:spcPct val="100000"/>
              </a:lnSpc>
              <a:spcBef>
                <a:spcPts val="0"/>
              </a:spcBef>
              <a:spcAft>
                <a:spcPts val="0"/>
              </a:spcAft>
              <a:buNone/>
            </a:pPr>
            <a:r>
              <a:rPr lang="en" sz="1700">
                <a:latin typeface="Roboto Mono"/>
                <a:ea typeface="Roboto Mono"/>
                <a:cs typeface="Roboto Mono"/>
                <a:sym typeface="Roboto Mono"/>
              </a:rPr>
              <a:t>  </a:t>
            </a:r>
            <a:r>
              <a:rPr lang="en" sz="1700">
                <a:solidFill>
                  <a:schemeClr val="dk1"/>
                </a:solidFill>
                <a:latin typeface="Roboto Mono"/>
                <a:ea typeface="Roboto Mono"/>
                <a:cs typeface="Roboto Mono"/>
                <a:sym typeface="Roboto Mono"/>
              </a:rPr>
              <a:t>public:</a:t>
            </a:r>
            <a:endParaRPr sz="1700">
              <a:latin typeface="Roboto Mono"/>
              <a:ea typeface="Roboto Mono"/>
              <a:cs typeface="Roboto Mono"/>
              <a:sym typeface="Roboto Mono"/>
            </a:endParaRPr>
          </a:p>
          <a:p>
            <a:pPr indent="0" lvl="0" marL="0" rtl="0" algn="l">
              <a:lnSpc>
                <a:spcPct val="100000"/>
              </a:lnSpc>
              <a:spcBef>
                <a:spcPts val="0"/>
              </a:spcBef>
              <a:spcAft>
                <a:spcPts val="0"/>
              </a:spcAft>
              <a:buNone/>
            </a:pPr>
            <a:r>
              <a:rPr lang="en" sz="1700">
                <a:latin typeface="Roboto Mono"/>
                <a:ea typeface="Roboto Mono"/>
                <a:cs typeface="Roboto Mono"/>
                <a:sym typeface="Roboto Mono"/>
              </a:rPr>
              <a:t>    void Notify(UserData data) {</a:t>
            </a:r>
            <a:endParaRPr sz="1700">
              <a:latin typeface="Roboto Mono"/>
              <a:ea typeface="Roboto Mono"/>
              <a:cs typeface="Roboto Mono"/>
              <a:sym typeface="Roboto Mono"/>
            </a:endParaRPr>
          </a:p>
          <a:p>
            <a:pPr indent="457200" lvl="0" marL="457200" rtl="0" algn="l">
              <a:lnSpc>
                <a:spcPct val="100000"/>
              </a:lnSpc>
              <a:spcBef>
                <a:spcPts val="0"/>
              </a:spcBef>
              <a:spcAft>
                <a:spcPts val="0"/>
              </a:spcAft>
              <a:buNone/>
            </a:pPr>
            <a:r>
              <a:rPr lang="en" sz="1700">
                <a:solidFill>
                  <a:schemeClr val="dk1"/>
                </a:solidFill>
                <a:latin typeface="Roboto Mono"/>
                <a:ea typeface="Roboto Mono"/>
                <a:cs typeface="Roboto Mono"/>
                <a:sym typeface="Roboto Mono"/>
              </a:rPr>
              <a:t>std::</a:t>
            </a:r>
            <a:r>
              <a:rPr lang="en" sz="1700">
                <a:solidFill>
                  <a:schemeClr val="dk1"/>
                </a:solidFill>
                <a:latin typeface="Roboto Mono"/>
                <a:ea typeface="Roboto Mono"/>
                <a:cs typeface="Roboto Mono"/>
                <a:sym typeface="Roboto Mono"/>
              </a:rPr>
              <a:t>foreach(</a:t>
            </a:r>
            <a:r>
              <a:rPr lang="en" sz="1700">
                <a:latin typeface="Roboto Mono"/>
                <a:ea typeface="Roboto Mono"/>
                <a:cs typeface="Roboto Mono"/>
                <a:sym typeface="Roboto Mono"/>
              </a:rPr>
              <a:t>subscribers.cbegin(), subscribers.cend(),</a:t>
            </a:r>
            <a:endParaRPr sz="1700">
              <a:latin typeface="Roboto Mono"/>
              <a:ea typeface="Roboto Mono"/>
              <a:cs typeface="Roboto Mono"/>
              <a:sym typeface="Roboto Mono"/>
            </a:endParaRPr>
          </a:p>
          <a:p>
            <a:pPr indent="457200" lvl="0" marL="457200" rtl="0" algn="l">
              <a:lnSpc>
                <a:spcPct val="100000"/>
              </a:lnSpc>
              <a:spcBef>
                <a:spcPts val="0"/>
              </a:spcBef>
              <a:spcAft>
                <a:spcPts val="0"/>
              </a:spcAft>
              <a:buNone/>
            </a:pPr>
            <a:r>
              <a:rPr lang="en" sz="1700">
                <a:latin typeface="Roboto Mono"/>
                <a:ea typeface="Roboto Mono"/>
                <a:cs typeface="Roboto Mono"/>
                <a:sym typeface="Roboto Mono"/>
              </a:rPr>
              <a:t>  [&amp;data](auto const &amp; s) { s.Notify(data); });</a:t>
            </a:r>
            <a:endParaRPr sz="1700">
              <a:latin typeface="Roboto Mono"/>
              <a:ea typeface="Roboto Mono"/>
              <a:cs typeface="Roboto Mono"/>
              <a:sym typeface="Roboto Mono"/>
            </a:endParaRPr>
          </a:p>
          <a:p>
            <a:pPr indent="0" lvl="0" marL="457200" rtl="0" algn="l">
              <a:lnSpc>
                <a:spcPct val="100000"/>
              </a:lnSpc>
              <a:spcBef>
                <a:spcPts val="0"/>
              </a:spcBef>
              <a:spcAft>
                <a:spcPts val="0"/>
              </a:spcAft>
              <a:buNone/>
            </a:pPr>
            <a:r>
              <a:rPr lang="en" sz="1700">
                <a:latin typeface="Roboto Mono"/>
                <a:ea typeface="Roboto Mono"/>
                <a:cs typeface="Roboto Mono"/>
                <a:sym typeface="Roboto Mono"/>
              </a:rPr>
              <a:t>}</a:t>
            </a:r>
            <a:endParaRPr sz="17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700">
              <a:latin typeface="Roboto Mono"/>
              <a:ea typeface="Roboto Mono"/>
              <a:cs typeface="Roboto Mono"/>
              <a:sym typeface="Roboto Mono"/>
            </a:endParaRPr>
          </a:p>
          <a:p>
            <a:pPr indent="0" lvl="0" marL="0" rtl="0" algn="l">
              <a:lnSpc>
                <a:spcPct val="100000"/>
              </a:lnSpc>
              <a:spcBef>
                <a:spcPts val="0"/>
              </a:spcBef>
              <a:spcAft>
                <a:spcPts val="0"/>
              </a:spcAft>
              <a:buNone/>
            </a:pPr>
            <a:r>
              <a:rPr lang="en" sz="1700">
                <a:latin typeface="Roboto Mono"/>
                <a:ea typeface="Roboto Mono"/>
                <a:cs typeface="Roboto Mono"/>
                <a:sym typeface="Roboto Mono"/>
              </a:rPr>
              <a:t>    void Subscribe(IUserCreatedSubscriber subscriber) {</a:t>
            </a:r>
            <a:endParaRPr sz="1700">
              <a:latin typeface="Roboto Mono"/>
              <a:ea typeface="Roboto Mono"/>
              <a:cs typeface="Roboto Mono"/>
              <a:sym typeface="Roboto Mono"/>
            </a:endParaRPr>
          </a:p>
          <a:p>
            <a:pPr indent="0" lvl="0" marL="0" rtl="0" algn="l">
              <a:lnSpc>
                <a:spcPct val="100000"/>
              </a:lnSpc>
              <a:spcBef>
                <a:spcPts val="0"/>
              </a:spcBef>
              <a:spcAft>
                <a:spcPts val="0"/>
              </a:spcAft>
              <a:buNone/>
            </a:pPr>
            <a:r>
              <a:rPr lang="en" sz="1700">
                <a:latin typeface="Roboto Mono"/>
                <a:ea typeface="Roboto Mono"/>
                <a:cs typeface="Roboto Mono"/>
                <a:sym typeface="Roboto Mono"/>
              </a:rPr>
              <a:t>       subscribers.Add(subscriber);</a:t>
            </a:r>
            <a:endParaRPr sz="1700">
              <a:latin typeface="Roboto Mono"/>
              <a:ea typeface="Roboto Mono"/>
              <a:cs typeface="Roboto Mono"/>
              <a:sym typeface="Roboto Mono"/>
            </a:endParaRPr>
          </a:p>
          <a:p>
            <a:pPr indent="0" lvl="0" marL="0" rtl="0" algn="l">
              <a:lnSpc>
                <a:spcPct val="100000"/>
              </a:lnSpc>
              <a:spcBef>
                <a:spcPts val="0"/>
              </a:spcBef>
              <a:spcAft>
                <a:spcPts val="0"/>
              </a:spcAft>
              <a:buNone/>
            </a:pPr>
            <a:r>
              <a:rPr lang="en" sz="1700">
                <a:latin typeface="Roboto Mono"/>
                <a:ea typeface="Roboto Mono"/>
                <a:cs typeface="Roboto Mono"/>
                <a:sym typeface="Roboto Mono"/>
              </a:rPr>
              <a:t>	}</a:t>
            </a:r>
            <a:endParaRPr sz="1700">
              <a:latin typeface="Roboto Mono"/>
              <a:ea typeface="Roboto Mono"/>
              <a:cs typeface="Roboto Mono"/>
              <a:sym typeface="Roboto Mono"/>
            </a:endParaRPr>
          </a:p>
          <a:p>
            <a:pPr indent="0" lvl="0" marL="0" rtl="0" algn="l">
              <a:lnSpc>
                <a:spcPct val="100000"/>
              </a:lnSpc>
              <a:spcBef>
                <a:spcPts val="0"/>
              </a:spcBef>
              <a:spcAft>
                <a:spcPts val="0"/>
              </a:spcAft>
              <a:buNone/>
            </a:pPr>
            <a:r>
              <a:rPr lang="en" sz="1700">
                <a:latin typeface="Roboto Mono"/>
                <a:ea typeface="Roboto Mono"/>
                <a:cs typeface="Roboto Mono"/>
                <a:sym typeface="Roboto Mono"/>
              </a:rPr>
              <a:t>}</a:t>
            </a:r>
            <a:endParaRPr sz="17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7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7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7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700">
              <a:latin typeface="Roboto Mono"/>
              <a:ea typeface="Roboto Mono"/>
              <a:cs typeface="Roboto Mono"/>
              <a:sym typeface="Roboto Mono"/>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1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Наблюдатель за созданием пользователей</a:t>
            </a:r>
            <a:endParaRPr/>
          </a:p>
        </p:txBody>
      </p:sp>
      <p:sp>
        <p:nvSpPr>
          <p:cNvPr id="698" name="Google Shape;698;p1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latin typeface="Roboto Mono"/>
                <a:ea typeface="Roboto Mono"/>
                <a:cs typeface="Roboto Mono"/>
                <a:sym typeface="Roboto Mono"/>
              </a:rPr>
              <a:t>class UserCreator {</a:t>
            </a:r>
            <a:endParaRPr sz="1700">
              <a:latin typeface="Roboto Mono"/>
              <a:ea typeface="Roboto Mono"/>
              <a:cs typeface="Roboto Mono"/>
              <a:sym typeface="Roboto Mono"/>
            </a:endParaRPr>
          </a:p>
          <a:p>
            <a:pPr indent="0" lvl="0" marL="0" rtl="0" algn="l">
              <a:lnSpc>
                <a:spcPct val="100000"/>
              </a:lnSpc>
              <a:spcBef>
                <a:spcPts val="0"/>
              </a:spcBef>
              <a:spcAft>
                <a:spcPts val="0"/>
              </a:spcAft>
              <a:buNone/>
            </a:pPr>
            <a:r>
              <a:rPr lang="en" sz="1700">
                <a:latin typeface="Roboto Mono"/>
                <a:ea typeface="Roboto Mono"/>
                <a:cs typeface="Roboto Mono"/>
                <a:sym typeface="Roboto Mono"/>
              </a:rPr>
              <a:t>  </a:t>
            </a:r>
            <a:r>
              <a:rPr lang="en" sz="1700">
                <a:solidFill>
                  <a:schemeClr val="dk1"/>
                </a:solidFill>
                <a:latin typeface="Roboto Mono"/>
                <a:ea typeface="Roboto Mono"/>
                <a:cs typeface="Roboto Mono"/>
                <a:sym typeface="Roboto Mono"/>
              </a:rPr>
              <a:t>private:</a:t>
            </a:r>
            <a:r>
              <a:rPr lang="en" sz="1700">
                <a:latin typeface="Roboto Mono"/>
                <a:ea typeface="Roboto Mono"/>
                <a:cs typeface="Roboto Mono"/>
                <a:sym typeface="Roboto Mono"/>
              </a:rPr>
              <a:t>  </a:t>
            </a:r>
            <a:endParaRPr sz="1700">
              <a:latin typeface="Roboto Mono"/>
              <a:ea typeface="Roboto Mono"/>
              <a:cs typeface="Roboto Mono"/>
              <a:sym typeface="Roboto Mono"/>
            </a:endParaRPr>
          </a:p>
          <a:p>
            <a:pPr indent="0" lvl="0" marL="0" rtl="0" algn="l">
              <a:lnSpc>
                <a:spcPct val="100000"/>
              </a:lnSpc>
              <a:spcBef>
                <a:spcPts val="0"/>
              </a:spcBef>
              <a:spcAft>
                <a:spcPts val="0"/>
              </a:spcAft>
              <a:buNone/>
            </a:pPr>
            <a:r>
              <a:rPr lang="en" sz="1700">
                <a:latin typeface="Roboto Mono"/>
                <a:ea typeface="Roboto Mono"/>
                <a:cs typeface="Roboto Mono"/>
                <a:sym typeface="Roboto Mono"/>
              </a:rPr>
              <a:t>    IUserCreatedSubscriber subscriptionManager;</a:t>
            </a:r>
            <a:endParaRPr sz="17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700">
              <a:latin typeface="Roboto Mono"/>
              <a:ea typeface="Roboto Mono"/>
              <a:cs typeface="Roboto Mono"/>
              <a:sym typeface="Roboto Mono"/>
            </a:endParaRPr>
          </a:p>
          <a:p>
            <a:pPr indent="0" lvl="0" marL="0" rtl="0" algn="l">
              <a:lnSpc>
                <a:spcPct val="100000"/>
              </a:lnSpc>
              <a:spcBef>
                <a:spcPts val="0"/>
              </a:spcBef>
              <a:spcAft>
                <a:spcPts val="0"/>
              </a:spcAft>
              <a:buNone/>
            </a:pPr>
            <a:r>
              <a:rPr lang="en" sz="1700">
                <a:latin typeface="Roboto Mono"/>
                <a:ea typeface="Roboto Mono"/>
                <a:cs typeface="Roboto Mono"/>
                <a:sym typeface="Roboto Mono"/>
              </a:rPr>
              <a:t>  </a:t>
            </a:r>
            <a:r>
              <a:rPr lang="en" sz="1700">
                <a:solidFill>
                  <a:schemeClr val="dk1"/>
                </a:solidFill>
                <a:latin typeface="Roboto Mono"/>
                <a:ea typeface="Roboto Mono"/>
                <a:cs typeface="Roboto Mono"/>
                <a:sym typeface="Roboto Mono"/>
              </a:rPr>
              <a:t>private:</a:t>
            </a:r>
            <a:endParaRPr sz="1700">
              <a:latin typeface="Roboto Mono"/>
              <a:ea typeface="Roboto Mono"/>
              <a:cs typeface="Roboto Mono"/>
              <a:sym typeface="Roboto Mono"/>
            </a:endParaRPr>
          </a:p>
          <a:p>
            <a:pPr indent="0" lvl="0" marL="0" rtl="0" algn="l">
              <a:lnSpc>
                <a:spcPct val="100000"/>
              </a:lnSpc>
              <a:spcBef>
                <a:spcPts val="0"/>
              </a:spcBef>
              <a:spcAft>
                <a:spcPts val="0"/>
              </a:spcAft>
              <a:buNone/>
            </a:pPr>
            <a:r>
              <a:rPr lang="en" sz="1700">
                <a:latin typeface="Roboto Mono"/>
                <a:ea typeface="Roboto Mono"/>
                <a:cs typeface="Roboto Mono"/>
                <a:sym typeface="Roboto Mono"/>
              </a:rPr>
              <a:t>    CreateUser(UserData data) {</a:t>
            </a:r>
            <a:endParaRPr sz="1700">
              <a:latin typeface="Roboto Mono"/>
              <a:ea typeface="Roboto Mono"/>
              <a:cs typeface="Roboto Mono"/>
              <a:sym typeface="Roboto Mono"/>
            </a:endParaRPr>
          </a:p>
          <a:p>
            <a:pPr indent="0" lvl="0" marL="0" rtl="0" algn="l">
              <a:lnSpc>
                <a:spcPct val="100000"/>
              </a:lnSpc>
              <a:spcBef>
                <a:spcPts val="0"/>
              </a:spcBef>
              <a:spcAft>
                <a:spcPts val="0"/>
              </a:spcAft>
              <a:buNone/>
            </a:pPr>
            <a:r>
              <a:rPr lang="en" sz="1700">
                <a:latin typeface="Roboto Mono"/>
                <a:ea typeface="Roboto Mono"/>
                <a:cs typeface="Roboto Mono"/>
                <a:sym typeface="Roboto Mono"/>
              </a:rPr>
              <a:t>        // Создаем пользователя</a:t>
            </a:r>
            <a:endParaRPr sz="17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700">
              <a:latin typeface="Roboto Mono"/>
              <a:ea typeface="Roboto Mono"/>
              <a:cs typeface="Roboto Mono"/>
              <a:sym typeface="Roboto Mono"/>
            </a:endParaRPr>
          </a:p>
          <a:p>
            <a:pPr indent="0" lvl="0" marL="0" rtl="0" algn="l">
              <a:lnSpc>
                <a:spcPct val="100000"/>
              </a:lnSpc>
              <a:spcBef>
                <a:spcPts val="0"/>
              </a:spcBef>
              <a:spcAft>
                <a:spcPts val="0"/>
              </a:spcAft>
              <a:buNone/>
            </a:pPr>
            <a:r>
              <a:rPr lang="en" sz="1700">
                <a:latin typeface="Roboto Mono"/>
                <a:ea typeface="Roboto Mono"/>
                <a:cs typeface="Roboto Mono"/>
                <a:sym typeface="Roboto Mono"/>
              </a:rPr>
              <a:t>        subscriptionManager.Notify(data);</a:t>
            </a:r>
            <a:endParaRPr sz="1700">
              <a:latin typeface="Roboto Mono"/>
              <a:ea typeface="Roboto Mono"/>
              <a:cs typeface="Roboto Mono"/>
              <a:sym typeface="Roboto Mono"/>
            </a:endParaRPr>
          </a:p>
          <a:p>
            <a:pPr indent="0" lvl="0" marL="0" rtl="0" algn="l">
              <a:lnSpc>
                <a:spcPct val="100000"/>
              </a:lnSpc>
              <a:spcBef>
                <a:spcPts val="0"/>
              </a:spcBef>
              <a:spcAft>
                <a:spcPts val="0"/>
              </a:spcAft>
              <a:buNone/>
            </a:pPr>
            <a:r>
              <a:rPr lang="en" sz="1700">
                <a:latin typeface="Roboto Mono"/>
                <a:ea typeface="Roboto Mono"/>
                <a:cs typeface="Roboto Mono"/>
                <a:sym typeface="Roboto Mono"/>
              </a:rPr>
              <a:t>    }</a:t>
            </a:r>
            <a:endParaRPr sz="1700">
              <a:latin typeface="Roboto Mono"/>
              <a:ea typeface="Roboto Mono"/>
              <a:cs typeface="Roboto Mono"/>
              <a:sym typeface="Roboto Mono"/>
            </a:endParaRPr>
          </a:p>
          <a:p>
            <a:pPr indent="0" lvl="0" marL="0" rtl="0" algn="l">
              <a:lnSpc>
                <a:spcPct val="100000"/>
              </a:lnSpc>
              <a:spcBef>
                <a:spcPts val="0"/>
              </a:spcBef>
              <a:spcAft>
                <a:spcPts val="0"/>
              </a:spcAft>
              <a:buNone/>
            </a:pPr>
            <a:r>
              <a:rPr lang="en" sz="1700">
                <a:latin typeface="Roboto Mono"/>
                <a:ea typeface="Roboto Mono"/>
                <a:cs typeface="Roboto Mono"/>
                <a:sym typeface="Roboto Mono"/>
              </a:rPr>
              <a:t>}</a:t>
            </a:r>
            <a:endParaRPr sz="17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7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7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7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700">
              <a:latin typeface="Roboto Mono"/>
              <a:ea typeface="Roboto Mono"/>
              <a:cs typeface="Roboto Mono"/>
              <a:sym typeface="Roboto Mono"/>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1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Посредник </a:t>
            </a:r>
            <a:r>
              <a:rPr lang="en"/>
              <a:t>(Mediator)</a:t>
            </a:r>
            <a:endParaRPr/>
          </a:p>
        </p:txBody>
      </p:sp>
      <p:sp>
        <p:nvSpPr>
          <p:cNvPr id="704" name="Google Shape;704;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600"/>
              <a:t>Избавляет множество классов от зависимости друг от друга.</a:t>
            </a:r>
            <a:endParaRPr sz="2600"/>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1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Посредник для пользовательских событий</a:t>
            </a:r>
            <a:endParaRPr/>
          </a:p>
        </p:txBody>
      </p:sp>
      <p:sp>
        <p:nvSpPr>
          <p:cNvPr id="710" name="Google Shape;710;p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200">
                <a:latin typeface="Roboto Mono"/>
                <a:ea typeface="Roboto Mono"/>
                <a:cs typeface="Roboto Mono"/>
                <a:sym typeface="Roboto Mono"/>
              </a:rPr>
              <a:t>enum Event {</a:t>
            </a:r>
            <a:endParaRPr sz="2200">
              <a:latin typeface="Roboto Mono"/>
              <a:ea typeface="Roboto Mono"/>
              <a:cs typeface="Roboto Mono"/>
              <a:sym typeface="Roboto Mono"/>
            </a:endParaRPr>
          </a:p>
          <a:p>
            <a:pPr indent="0" lvl="0" marL="0" rtl="0" algn="l">
              <a:lnSpc>
                <a:spcPct val="100000"/>
              </a:lnSpc>
              <a:spcBef>
                <a:spcPts val="0"/>
              </a:spcBef>
              <a:spcAft>
                <a:spcPts val="0"/>
              </a:spcAft>
              <a:buNone/>
            </a:pPr>
            <a:r>
              <a:rPr lang="en" sz="2200">
                <a:latin typeface="Roboto Mono"/>
                <a:ea typeface="Roboto Mono"/>
                <a:cs typeface="Roboto Mono"/>
                <a:sym typeface="Roboto Mono"/>
              </a:rPr>
              <a:t>    UserCreated,</a:t>
            </a:r>
            <a:endParaRPr sz="2200">
              <a:latin typeface="Roboto Mono"/>
              <a:ea typeface="Roboto Mono"/>
              <a:cs typeface="Roboto Mono"/>
              <a:sym typeface="Roboto Mono"/>
            </a:endParaRPr>
          </a:p>
          <a:p>
            <a:pPr indent="0" lvl="0" marL="0" rtl="0" algn="l">
              <a:lnSpc>
                <a:spcPct val="100000"/>
              </a:lnSpc>
              <a:spcBef>
                <a:spcPts val="0"/>
              </a:spcBef>
              <a:spcAft>
                <a:spcPts val="0"/>
              </a:spcAft>
              <a:buNone/>
            </a:pPr>
            <a:r>
              <a:rPr lang="en" sz="2200">
                <a:latin typeface="Roboto Mono"/>
                <a:ea typeface="Roboto Mono"/>
                <a:cs typeface="Roboto Mono"/>
                <a:sym typeface="Roboto Mono"/>
              </a:rPr>
              <a:t>    UserUpdated,</a:t>
            </a:r>
            <a:endParaRPr sz="2200">
              <a:latin typeface="Roboto Mono"/>
              <a:ea typeface="Roboto Mono"/>
              <a:cs typeface="Roboto Mono"/>
              <a:sym typeface="Roboto Mono"/>
            </a:endParaRPr>
          </a:p>
          <a:p>
            <a:pPr indent="0" lvl="0" marL="0" rtl="0" algn="l">
              <a:lnSpc>
                <a:spcPct val="100000"/>
              </a:lnSpc>
              <a:spcBef>
                <a:spcPts val="0"/>
              </a:spcBef>
              <a:spcAft>
                <a:spcPts val="0"/>
              </a:spcAft>
              <a:buNone/>
            </a:pPr>
            <a:r>
              <a:rPr lang="en" sz="2200">
                <a:latin typeface="Roboto Mono"/>
                <a:ea typeface="Roboto Mono"/>
                <a:cs typeface="Roboto Mono"/>
                <a:sym typeface="Roboto Mono"/>
              </a:rPr>
              <a:t>    UserDeleted</a:t>
            </a:r>
            <a:endParaRPr sz="2200">
              <a:latin typeface="Roboto Mono"/>
              <a:ea typeface="Roboto Mono"/>
              <a:cs typeface="Roboto Mono"/>
              <a:sym typeface="Roboto Mono"/>
            </a:endParaRPr>
          </a:p>
          <a:p>
            <a:pPr indent="0" lvl="0" marL="0" rtl="0" algn="l">
              <a:lnSpc>
                <a:spcPct val="100000"/>
              </a:lnSpc>
              <a:spcBef>
                <a:spcPts val="0"/>
              </a:spcBef>
              <a:spcAft>
                <a:spcPts val="0"/>
              </a:spcAft>
              <a:buNone/>
            </a:pPr>
            <a:r>
              <a:rPr lang="en" sz="2200">
                <a:latin typeface="Roboto Mono"/>
                <a:ea typeface="Roboto Mono"/>
                <a:cs typeface="Roboto Mono"/>
                <a:sym typeface="Roboto Mono"/>
              </a:rPr>
              <a:t>}</a:t>
            </a:r>
            <a:endParaRPr sz="22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2200">
              <a:latin typeface="Roboto Mono"/>
              <a:ea typeface="Roboto Mono"/>
              <a:cs typeface="Roboto Mono"/>
              <a:sym typeface="Roboto Mono"/>
            </a:endParaRPr>
          </a:p>
          <a:p>
            <a:pPr indent="0" lvl="0" marL="0" rtl="0" algn="l">
              <a:lnSpc>
                <a:spcPct val="100000"/>
              </a:lnSpc>
              <a:spcBef>
                <a:spcPts val="0"/>
              </a:spcBef>
              <a:spcAft>
                <a:spcPts val="0"/>
              </a:spcAft>
              <a:buNone/>
            </a:pPr>
            <a:r>
              <a:rPr lang="en" sz="2200">
                <a:latin typeface="Roboto Mono"/>
                <a:ea typeface="Roboto Mono"/>
                <a:cs typeface="Roboto Mono"/>
                <a:sym typeface="Roboto Mono"/>
              </a:rPr>
              <a:t>class</a:t>
            </a:r>
            <a:r>
              <a:rPr lang="en" sz="2200">
                <a:latin typeface="Roboto Mono"/>
                <a:ea typeface="Roboto Mono"/>
                <a:cs typeface="Roboto Mono"/>
                <a:sym typeface="Roboto Mono"/>
              </a:rPr>
              <a:t> IEventSubscriber {</a:t>
            </a:r>
            <a:endParaRPr sz="2200">
              <a:latin typeface="Roboto Mono"/>
              <a:ea typeface="Roboto Mono"/>
              <a:cs typeface="Roboto Mono"/>
              <a:sym typeface="Roboto Mono"/>
            </a:endParaRPr>
          </a:p>
          <a:p>
            <a:pPr indent="0" lvl="0" marL="0" rtl="0" algn="l">
              <a:lnSpc>
                <a:spcPct val="100000"/>
              </a:lnSpc>
              <a:spcBef>
                <a:spcPts val="0"/>
              </a:spcBef>
              <a:spcAft>
                <a:spcPts val="0"/>
              </a:spcAft>
              <a:buNone/>
            </a:pPr>
            <a:r>
              <a:rPr lang="en" sz="2200">
                <a:latin typeface="Roboto Mono"/>
                <a:ea typeface="Roboto Mono"/>
                <a:cs typeface="Roboto Mono"/>
                <a:sym typeface="Roboto Mono"/>
              </a:rPr>
              <a:t>    virtual void Notify(object data) = 0;</a:t>
            </a:r>
            <a:endParaRPr sz="2200">
              <a:latin typeface="Roboto Mono"/>
              <a:ea typeface="Roboto Mono"/>
              <a:cs typeface="Roboto Mono"/>
              <a:sym typeface="Roboto Mono"/>
            </a:endParaRPr>
          </a:p>
          <a:p>
            <a:pPr indent="0" lvl="0" marL="0" rtl="0" algn="l">
              <a:lnSpc>
                <a:spcPct val="100000"/>
              </a:lnSpc>
              <a:spcBef>
                <a:spcPts val="0"/>
              </a:spcBef>
              <a:spcAft>
                <a:spcPts val="0"/>
              </a:spcAft>
              <a:buNone/>
            </a:pPr>
            <a:r>
              <a:rPr lang="en" sz="2200">
                <a:latin typeface="Roboto Mono"/>
                <a:ea typeface="Roboto Mono"/>
                <a:cs typeface="Roboto Mono"/>
                <a:sym typeface="Roboto Mono"/>
              </a:rPr>
              <a:t>}</a:t>
            </a:r>
            <a:endParaRPr sz="22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22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2200">
              <a:latin typeface="Roboto Mono"/>
              <a:ea typeface="Roboto Mono"/>
              <a:cs typeface="Roboto Mono"/>
              <a:sym typeface="Roboto Mono"/>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1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Посредник для пользовательских событий</a:t>
            </a:r>
            <a:endParaRPr/>
          </a:p>
        </p:txBody>
      </p:sp>
      <p:sp>
        <p:nvSpPr>
          <p:cNvPr id="716" name="Google Shape;716;p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latin typeface="Roboto Mono"/>
                <a:ea typeface="Roboto Mono"/>
                <a:cs typeface="Roboto Mono"/>
                <a:sym typeface="Roboto Mono"/>
              </a:rPr>
              <a:t>class UserEventMediator : IUserEventMediator {</a:t>
            </a:r>
            <a:endParaRPr sz="1500">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latin typeface="Roboto Mono"/>
                <a:ea typeface="Roboto Mono"/>
                <a:cs typeface="Roboto Mono"/>
                <a:sym typeface="Roboto Mono"/>
              </a:rPr>
              <a:t> private:</a:t>
            </a:r>
            <a:endParaRPr sz="1500">
              <a:latin typeface="Roboto Mono"/>
              <a:ea typeface="Roboto Mono"/>
              <a:cs typeface="Roboto Mono"/>
              <a:sym typeface="Roboto Mono"/>
            </a:endParaRPr>
          </a:p>
          <a:p>
            <a:pPr indent="457200" lvl="0" marL="0" rtl="0" algn="l">
              <a:lnSpc>
                <a:spcPct val="100000"/>
              </a:lnSpc>
              <a:spcBef>
                <a:spcPts val="0"/>
              </a:spcBef>
              <a:spcAft>
                <a:spcPts val="0"/>
              </a:spcAft>
              <a:buNone/>
            </a:pPr>
            <a:r>
              <a:rPr lang="en" sz="1500">
                <a:latin typeface="Roboto Mono"/>
                <a:ea typeface="Roboto Mono"/>
                <a:cs typeface="Roboto Mono"/>
                <a:sym typeface="Roboto Mono"/>
              </a:rPr>
              <a:t>std::map&lt;Event, std::list&lt;IEventSubscriber&gt;&gt; subscriptions;</a:t>
            </a:r>
            <a:endParaRPr sz="15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500">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latin typeface="Roboto Mono"/>
                <a:ea typeface="Roboto Mono"/>
                <a:cs typeface="Roboto Mono"/>
                <a:sym typeface="Roboto Mono"/>
              </a:rPr>
              <a:t> </a:t>
            </a:r>
            <a:r>
              <a:rPr lang="en" sz="1500">
                <a:solidFill>
                  <a:schemeClr val="dk1"/>
                </a:solidFill>
                <a:latin typeface="Roboto Mono"/>
                <a:ea typeface="Roboto Mono"/>
                <a:cs typeface="Roboto Mono"/>
                <a:sym typeface="Roboto Mono"/>
              </a:rPr>
              <a:t>public:</a:t>
            </a:r>
            <a:endParaRPr sz="1500">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latin typeface="Roboto Mono"/>
                <a:ea typeface="Roboto Mono"/>
                <a:cs typeface="Roboto Mono"/>
                <a:sym typeface="Roboto Mono"/>
              </a:rPr>
              <a:t>    void Subscribe(Event eventType, IEventSubscriber subscriber) {</a:t>
            </a:r>
            <a:endParaRPr sz="1500">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latin typeface="Roboto Mono"/>
                <a:ea typeface="Roboto Mono"/>
                <a:cs typeface="Roboto Mono"/>
                <a:sym typeface="Roboto Mono"/>
              </a:rPr>
              <a:t>        </a:t>
            </a:r>
            <a:r>
              <a:rPr lang="en" sz="1500">
                <a:latin typeface="Roboto Mono"/>
                <a:ea typeface="Roboto Mono"/>
                <a:cs typeface="Roboto Mono"/>
                <a:sym typeface="Roboto Mono"/>
              </a:rPr>
              <a:t>subscriptions</a:t>
            </a:r>
            <a:r>
              <a:rPr lang="en" sz="1500">
                <a:latin typeface="Roboto Mono"/>
                <a:ea typeface="Roboto Mono"/>
                <a:cs typeface="Roboto Mono"/>
                <a:sym typeface="Roboto Mono"/>
              </a:rPr>
              <a:t>[eventType].Add(subscriber);</a:t>
            </a:r>
            <a:endParaRPr sz="1500">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latin typeface="Roboto Mono"/>
                <a:ea typeface="Roboto Mono"/>
                <a:cs typeface="Roboto Mono"/>
                <a:sym typeface="Roboto Mono"/>
              </a:rPr>
              <a:t>    }</a:t>
            </a:r>
            <a:endParaRPr sz="15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500">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latin typeface="Roboto Mono"/>
                <a:ea typeface="Roboto Mono"/>
                <a:cs typeface="Roboto Mono"/>
                <a:sym typeface="Roboto Mono"/>
              </a:rPr>
              <a:t>    void Notify(Event eventType, object data) {</a:t>
            </a:r>
            <a:endParaRPr sz="1500">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latin typeface="Roboto Mono"/>
                <a:ea typeface="Roboto Mono"/>
                <a:cs typeface="Roboto Mono"/>
                <a:sym typeface="Roboto Mono"/>
              </a:rPr>
              <a:t>        std::list&lt;IEventSubscriber&gt; l = </a:t>
            </a:r>
            <a:r>
              <a:rPr lang="en" sz="1500">
                <a:solidFill>
                  <a:schemeClr val="dk1"/>
                </a:solidFill>
                <a:latin typeface="Roboto Mono"/>
                <a:ea typeface="Roboto Mono"/>
                <a:cs typeface="Roboto Mono"/>
                <a:sym typeface="Roboto Mono"/>
              </a:rPr>
              <a:t>subscriptions[eventType];</a:t>
            </a:r>
            <a:endParaRPr sz="1500">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latin typeface="Roboto Mono"/>
                <a:ea typeface="Roboto Mono"/>
                <a:cs typeface="Roboto Mono"/>
                <a:sym typeface="Roboto Mono"/>
              </a:rPr>
              <a:t>        std::foreach(</a:t>
            </a:r>
            <a:r>
              <a:rPr lang="en" sz="1500">
                <a:solidFill>
                  <a:schemeClr val="dk1"/>
                </a:solidFill>
                <a:latin typeface="Roboto Mono"/>
                <a:ea typeface="Roboto Mono"/>
                <a:cs typeface="Roboto Mono"/>
                <a:sym typeface="Roboto Mono"/>
              </a:rPr>
              <a:t>l</a:t>
            </a:r>
            <a:r>
              <a:rPr lang="en" sz="1500">
                <a:latin typeface="Roboto Mono"/>
                <a:ea typeface="Roboto Mono"/>
                <a:cs typeface="Roboto Mono"/>
                <a:sym typeface="Roboto Mono"/>
              </a:rPr>
              <a:t>.cbegin(), </a:t>
            </a:r>
            <a:r>
              <a:rPr lang="en" sz="1500">
                <a:solidFill>
                  <a:schemeClr val="dk1"/>
                </a:solidFill>
                <a:latin typeface="Roboto Mono"/>
                <a:ea typeface="Roboto Mono"/>
                <a:cs typeface="Roboto Mono"/>
                <a:sym typeface="Roboto Mono"/>
              </a:rPr>
              <a:t>l</a:t>
            </a:r>
            <a:r>
              <a:rPr lang="en" sz="1500">
                <a:latin typeface="Roboto Mono"/>
                <a:ea typeface="Roboto Mono"/>
                <a:cs typeface="Roboto Mono"/>
                <a:sym typeface="Roboto Mono"/>
              </a:rPr>
              <a:t>.cend(), </a:t>
            </a:r>
            <a:endParaRPr sz="1500">
              <a:latin typeface="Roboto Mono"/>
              <a:ea typeface="Roboto Mono"/>
              <a:cs typeface="Roboto Mono"/>
              <a:sym typeface="Roboto Mono"/>
            </a:endParaRPr>
          </a:p>
          <a:p>
            <a:pPr indent="457200" lvl="0" marL="914400" rtl="0" algn="l">
              <a:lnSpc>
                <a:spcPct val="100000"/>
              </a:lnSpc>
              <a:spcBef>
                <a:spcPts val="0"/>
              </a:spcBef>
              <a:spcAft>
                <a:spcPts val="0"/>
              </a:spcAft>
              <a:buNone/>
            </a:pPr>
            <a:r>
              <a:rPr lang="en" sz="1500">
                <a:latin typeface="Roboto Mono"/>
                <a:ea typeface="Roboto Mono"/>
                <a:cs typeface="Roboto Mono"/>
                <a:sym typeface="Roboto Mono"/>
              </a:rPr>
              <a:t>[&amp;data]() { s.Notify(data); });</a:t>
            </a:r>
            <a:endParaRPr sz="1500">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latin typeface="Roboto Mono"/>
                <a:ea typeface="Roboto Mono"/>
                <a:cs typeface="Roboto Mono"/>
                <a:sym typeface="Roboto Mono"/>
              </a:rPr>
              <a:t>    }</a:t>
            </a:r>
            <a:endParaRPr sz="1500">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latin typeface="Roboto Mono"/>
                <a:ea typeface="Roboto Mono"/>
                <a:cs typeface="Roboto Mono"/>
                <a:sym typeface="Roboto Mono"/>
              </a:rPr>
              <a:t>}</a:t>
            </a:r>
            <a:endParaRPr sz="15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5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5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500">
              <a:latin typeface="Roboto Mono"/>
              <a:ea typeface="Roboto Mono"/>
              <a:cs typeface="Roboto Mono"/>
              <a:sym typeface="Roboto Mono"/>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1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Посредник для пользовательских событий</a:t>
            </a:r>
            <a:endParaRPr/>
          </a:p>
        </p:txBody>
      </p:sp>
      <p:sp>
        <p:nvSpPr>
          <p:cNvPr id="722" name="Google Shape;722;p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900">
                <a:latin typeface="Roboto Mono"/>
                <a:ea typeface="Roboto Mono"/>
                <a:cs typeface="Roboto Mono"/>
                <a:sym typeface="Roboto Mono"/>
              </a:rPr>
              <a:t>class UserCreator {</a:t>
            </a:r>
            <a:endParaRPr sz="1900">
              <a:latin typeface="Roboto Mono"/>
              <a:ea typeface="Roboto Mono"/>
              <a:cs typeface="Roboto Mono"/>
              <a:sym typeface="Roboto Mono"/>
            </a:endParaRPr>
          </a:p>
          <a:p>
            <a:pPr indent="0" lvl="0" marL="0" rtl="0" algn="l">
              <a:lnSpc>
                <a:spcPct val="100000"/>
              </a:lnSpc>
              <a:spcBef>
                <a:spcPts val="0"/>
              </a:spcBef>
              <a:spcAft>
                <a:spcPts val="0"/>
              </a:spcAft>
              <a:buNone/>
            </a:pPr>
            <a:r>
              <a:rPr lang="en" sz="1900">
                <a:latin typeface="Roboto Mono"/>
                <a:ea typeface="Roboto Mono"/>
                <a:cs typeface="Roboto Mono"/>
                <a:sym typeface="Roboto Mono"/>
              </a:rPr>
              <a:t>  </a:t>
            </a:r>
            <a:r>
              <a:rPr lang="en" sz="1900">
                <a:solidFill>
                  <a:schemeClr val="dk1"/>
                </a:solidFill>
                <a:latin typeface="Roboto Mono"/>
                <a:ea typeface="Roboto Mono"/>
                <a:cs typeface="Roboto Mono"/>
                <a:sym typeface="Roboto Mono"/>
              </a:rPr>
              <a:t>private:</a:t>
            </a:r>
            <a:endParaRPr sz="1900">
              <a:latin typeface="Roboto Mono"/>
              <a:ea typeface="Roboto Mono"/>
              <a:cs typeface="Roboto Mono"/>
              <a:sym typeface="Roboto Mono"/>
            </a:endParaRPr>
          </a:p>
          <a:p>
            <a:pPr indent="0" lvl="0" marL="0" rtl="0" algn="l">
              <a:lnSpc>
                <a:spcPct val="100000"/>
              </a:lnSpc>
              <a:spcBef>
                <a:spcPts val="0"/>
              </a:spcBef>
              <a:spcAft>
                <a:spcPts val="0"/>
              </a:spcAft>
              <a:buNone/>
            </a:pPr>
            <a:r>
              <a:rPr lang="en" sz="1900">
                <a:latin typeface="Roboto Mono"/>
                <a:ea typeface="Roboto Mono"/>
                <a:cs typeface="Roboto Mono"/>
                <a:sym typeface="Roboto Mono"/>
              </a:rPr>
              <a:t>    IUserEventMediator eventMediator;</a:t>
            </a:r>
            <a:endParaRPr sz="19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900">
              <a:latin typeface="Roboto Mono"/>
              <a:ea typeface="Roboto Mono"/>
              <a:cs typeface="Roboto Mono"/>
              <a:sym typeface="Roboto Mono"/>
            </a:endParaRPr>
          </a:p>
          <a:p>
            <a:pPr indent="0" lvl="0" marL="0" rtl="0" algn="l">
              <a:lnSpc>
                <a:spcPct val="100000"/>
              </a:lnSpc>
              <a:spcBef>
                <a:spcPts val="0"/>
              </a:spcBef>
              <a:spcAft>
                <a:spcPts val="0"/>
              </a:spcAft>
              <a:buNone/>
            </a:pPr>
            <a:r>
              <a:rPr lang="en" sz="1900">
                <a:latin typeface="Roboto Mono"/>
                <a:ea typeface="Roboto Mono"/>
                <a:cs typeface="Roboto Mono"/>
                <a:sym typeface="Roboto Mono"/>
              </a:rPr>
              <a:t>  </a:t>
            </a:r>
            <a:r>
              <a:rPr lang="en" sz="1900">
                <a:solidFill>
                  <a:schemeClr val="dk1"/>
                </a:solidFill>
                <a:latin typeface="Roboto Mono"/>
                <a:ea typeface="Roboto Mono"/>
                <a:cs typeface="Roboto Mono"/>
                <a:sym typeface="Roboto Mono"/>
              </a:rPr>
              <a:t>private:</a:t>
            </a:r>
            <a:endParaRPr sz="1900">
              <a:latin typeface="Roboto Mono"/>
              <a:ea typeface="Roboto Mono"/>
              <a:cs typeface="Roboto Mono"/>
              <a:sym typeface="Roboto Mono"/>
            </a:endParaRPr>
          </a:p>
          <a:p>
            <a:pPr indent="0" lvl="0" marL="0" rtl="0" algn="l">
              <a:lnSpc>
                <a:spcPct val="100000"/>
              </a:lnSpc>
              <a:spcBef>
                <a:spcPts val="0"/>
              </a:spcBef>
              <a:spcAft>
                <a:spcPts val="0"/>
              </a:spcAft>
              <a:buNone/>
            </a:pPr>
            <a:r>
              <a:rPr lang="en" sz="1900">
                <a:latin typeface="Roboto Mono"/>
                <a:ea typeface="Roboto Mono"/>
                <a:cs typeface="Roboto Mono"/>
                <a:sym typeface="Roboto Mono"/>
              </a:rPr>
              <a:t>    CreateUser(UserData data) {</a:t>
            </a:r>
            <a:endParaRPr sz="1900">
              <a:latin typeface="Roboto Mono"/>
              <a:ea typeface="Roboto Mono"/>
              <a:cs typeface="Roboto Mono"/>
              <a:sym typeface="Roboto Mono"/>
            </a:endParaRPr>
          </a:p>
          <a:p>
            <a:pPr indent="0" lvl="0" marL="0" rtl="0" algn="l">
              <a:lnSpc>
                <a:spcPct val="100000"/>
              </a:lnSpc>
              <a:spcBef>
                <a:spcPts val="0"/>
              </a:spcBef>
              <a:spcAft>
                <a:spcPts val="0"/>
              </a:spcAft>
              <a:buNone/>
            </a:pPr>
            <a:r>
              <a:rPr lang="en" sz="1900">
                <a:latin typeface="Roboto Mono"/>
                <a:ea typeface="Roboto Mono"/>
                <a:cs typeface="Roboto Mono"/>
                <a:sym typeface="Roboto Mono"/>
              </a:rPr>
              <a:t>        // Создаем пользователя</a:t>
            </a:r>
            <a:endParaRPr sz="19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900">
              <a:latin typeface="Roboto Mono"/>
              <a:ea typeface="Roboto Mono"/>
              <a:cs typeface="Roboto Mono"/>
              <a:sym typeface="Roboto Mono"/>
            </a:endParaRPr>
          </a:p>
          <a:p>
            <a:pPr indent="0" lvl="0" marL="0" rtl="0" algn="l">
              <a:lnSpc>
                <a:spcPct val="100000"/>
              </a:lnSpc>
              <a:spcBef>
                <a:spcPts val="0"/>
              </a:spcBef>
              <a:spcAft>
                <a:spcPts val="0"/>
              </a:spcAft>
              <a:buNone/>
            </a:pPr>
            <a:r>
              <a:rPr lang="en" sz="1900">
                <a:latin typeface="Roboto Mono"/>
                <a:ea typeface="Roboto Mono"/>
                <a:cs typeface="Roboto Mono"/>
                <a:sym typeface="Roboto Mono"/>
              </a:rPr>
              <a:t>        eventMediator.Notify(Event.UserCreated, data);</a:t>
            </a:r>
            <a:endParaRPr sz="1900">
              <a:latin typeface="Roboto Mono"/>
              <a:ea typeface="Roboto Mono"/>
              <a:cs typeface="Roboto Mono"/>
              <a:sym typeface="Roboto Mono"/>
            </a:endParaRPr>
          </a:p>
          <a:p>
            <a:pPr indent="0" lvl="0" marL="0" rtl="0" algn="l">
              <a:lnSpc>
                <a:spcPct val="100000"/>
              </a:lnSpc>
              <a:spcBef>
                <a:spcPts val="0"/>
              </a:spcBef>
              <a:spcAft>
                <a:spcPts val="0"/>
              </a:spcAft>
              <a:buNone/>
            </a:pPr>
            <a:r>
              <a:rPr lang="en" sz="1900">
                <a:latin typeface="Roboto Mono"/>
                <a:ea typeface="Roboto Mono"/>
                <a:cs typeface="Roboto Mono"/>
                <a:sym typeface="Roboto Mono"/>
              </a:rPr>
              <a:t>    }</a:t>
            </a:r>
            <a:endParaRPr sz="1900">
              <a:latin typeface="Roboto Mono"/>
              <a:ea typeface="Roboto Mono"/>
              <a:cs typeface="Roboto Mono"/>
              <a:sym typeface="Roboto Mono"/>
            </a:endParaRPr>
          </a:p>
          <a:p>
            <a:pPr indent="0" lvl="0" marL="0" rtl="0" algn="l">
              <a:lnSpc>
                <a:spcPct val="100000"/>
              </a:lnSpc>
              <a:spcBef>
                <a:spcPts val="0"/>
              </a:spcBef>
              <a:spcAft>
                <a:spcPts val="0"/>
              </a:spcAft>
              <a:buNone/>
            </a:pPr>
            <a:r>
              <a:rPr lang="en" sz="1900">
                <a:latin typeface="Roboto Mono"/>
                <a:ea typeface="Roboto Mono"/>
                <a:cs typeface="Roboto Mono"/>
                <a:sym typeface="Roboto Mono"/>
              </a:rPr>
              <a:t>}</a:t>
            </a:r>
            <a:endParaRPr sz="19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9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9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9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900">
              <a:latin typeface="Roboto Mono"/>
              <a:ea typeface="Roboto Mono"/>
              <a:cs typeface="Roboto Mono"/>
              <a:sym typeface="Roboto Mono"/>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1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Посредник и Наблюдатель</a:t>
            </a:r>
            <a:endParaRPr/>
          </a:p>
        </p:txBody>
      </p:sp>
      <p:sp>
        <p:nvSpPr>
          <p:cNvPr id="728" name="Google Shape;728;p1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Такая реализация Посредника похожа на Наблюдателя.</a:t>
            </a:r>
            <a:endParaRPr sz="2600"/>
          </a:p>
          <a:p>
            <a:pPr indent="0" lvl="0" marL="0" rtl="0" algn="l">
              <a:spcBef>
                <a:spcPts val="1600"/>
              </a:spcBef>
              <a:spcAft>
                <a:spcPts val="1600"/>
              </a:spcAft>
              <a:buNone/>
            </a:pPr>
            <a:r>
              <a:rPr lang="en" sz="2600"/>
              <a:t>Посредник не обязательно должен быть динамическим, он может создаваться сразу с ссылками на конкретные экземпляры объектов.</a:t>
            </a:r>
            <a:endParaRPr sz="2600"/>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1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Пропущенные паттерны</a:t>
            </a:r>
            <a:endParaRPr/>
          </a:p>
        </p:txBody>
      </p:sp>
      <p:sp>
        <p:nvSpPr>
          <p:cNvPr id="734" name="Google Shape;734;p1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Порождающие</a:t>
            </a:r>
            <a:endParaRPr sz="2300"/>
          </a:p>
          <a:p>
            <a:pPr indent="-374650" lvl="1" marL="914400" rtl="0" algn="l">
              <a:spcBef>
                <a:spcPts val="0"/>
              </a:spcBef>
              <a:spcAft>
                <a:spcPts val="0"/>
              </a:spcAft>
              <a:buSzPts val="2300"/>
              <a:buChar char="○"/>
            </a:pPr>
            <a:r>
              <a:rPr lang="en" sz="2300"/>
              <a:t>Прототип (Prototype)</a:t>
            </a:r>
            <a:endParaRPr sz="2300"/>
          </a:p>
          <a:p>
            <a:pPr indent="-374650" lvl="0" marL="457200" rtl="0" algn="l">
              <a:spcBef>
                <a:spcPts val="0"/>
              </a:spcBef>
              <a:spcAft>
                <a:spcPts val="0"/>
              </a:spcAft>
              <a:buSzPts val="2300"/>
              <a:buChar char="●"/>
            </a:pPr>
            <a:r>
              <a:rPr lang="en" sz="2300"/>
              <a:t>Структурные</a:t>
            </a:r>
            <a:endParaRPr sz="2300"/>
          </a:p>
          <a:p>
            <a:pPr indent="-374650" lvl="1" marL="914400" rtl="0" algn="l">
              <a:spcBef>
                <a:spcPts val="0"/>
              </a:spcBef>
              <a:spcAft>
                <a:spcPts val="0"/>
              </a:spcAft>
              <a:buSzPts val="2300"/>
              <a:buChar char="○"/>
            </a:pPr>
            <a:r>
              <a:rPr lang="en" sz="2300"/>
              <a:t>Мост (Bridge)</a:t>
            </a:r>
            <a:endParaRPr sz="2300"/>
          </a:p>
          <a:p>
            <a:pPr indent="-374650" lvl="1" marL="914400" rtl="0" algn="l">
              <a:spcBef>
                <a:spcPts val="0"/>
              </a:spcBef>
              <a:spcAft>
                <a:spcPts val="0"/>
              </a:spcAft>
              <a:buSzPts val="2300"/>
              <a:buChar char="○"/>
            </a:pPr>
            <a:r>
              <a:rPr lang="en" sz="2300"/>
              <a:t>Приспособленец (Flyweight)</a:t>
            </a:r>
            <a:endParaRPr sz="2300"/>
          </a:p>
          <a:p>
            <a:pPr indent="-374650" lvl="0" marL="457200" rtl="0" algn="l">
              <a:spcBef>
                <a:spcPts val="0"/>
              </a:spcBef>
              <a:spcAft>
                <a:spcPts val="0"/>
              </a:spcAft>
              <a:buSzPts val="2300"/>
              <a:buChar char="●"/>
            </a:pPr>
            <a:r>
              <a:rPr lang="en" sz="2300"/>
              <a:t>Поведенческие</a:t>
            </a:r>
            <a:endParaRPr sz="2300"/>
          </a:p>
          <a:p>
            <a:pPr indent="-374650" lvl="1" marL="914400" rtl="0" algn="l">
              <a:spcBef>
                <a:spcPts val="0"/>
              </a:spcBef>
              <a:spcAft>
                <a:spcPts val="0"/>
              </a:spcAft>
              <a:buSzPts val="2300"/>
              <a:buChar char="○"/>
            </a:pPr>
            <a:r>
              <a:rPr lang="en" sz="2300"/>
              <a:t>Цепочка ответственности (Chain of Responsibility)</a:t>
            </a:r>
            <a:endParaRPr sz="2300"/>
          </a:p>
          <a:p>
            <a:pPr indent="-374650" lvl="1" marL="914400" rtl="0" algn="l">
              <a:spcBef>
                <a:spcPts val="0"/>
              </a:spcBef>
              <a:spcAft>
                <a:spcPts val="0"/>
              </a:spcAft>
              <a:buSzPts val="2300"/>
              <a:buChar char="○"/>
            </a:pPr>
            <a:r>
              <a:rPr lang="en" sz="2300"/>
              <a:t>Итератор (Iterator)</a:t>
            </a:r>
            <a:endParaRPr sz="2300"/>
          </a:p>
          <a:p>
            <a:pPr indent="-374650" lvl="1" marL="914400" rtl="0" algn="l">
              <a:spcBef>
                <a:spcPts val="0"/>
              </a:spcBef>
              <a:spcAft>
                <a:spcPts val="0"/>
              </a:spcAft>
              <a:buSzPts val="2300"/>
              <a:buChar char="○"/>
            </a:pPr>
            <a:r>
              <a:rPr lang="en" sz="2300"/>
              <a:t>Снимок (Memento)</a:t>
            </a:r>
            <a:endParaRPr sz="2300"/>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1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Критика паттернов</a:t>
            </a:r>
            <a:endParaRPr/>
          </a:p>
        </p:txBody>
      </p:sp>
      <p:sp>
        <p:nvSpPr>
          <p:cNvPr id="740" name="Google Shape;740;p1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lang="en" sz="2600"/>
              <a:t>Паттерны — отсутствующие возможности языка.</a:t>
            </a:r>
            <a:endParaRPr sz="2600"/>
          </a:p>
          <a:p>
            <a:pPr indent="-393700" lvl="0" marL="457200" rtl="0" algn="l">
              <a:spcBef>
                <a:spcPts val="0"/>
              </a:spcBef>
              <a:spcAft>
                <a:spcPts val="0"/>
              </a:spcAft>
              <a:buSzPts val="2600"/>
              <a:buChar char="●"/>
            </a:pPr>
            <a:r>
              <a:rPr lang="en" sz="2600"/>
              <a:t>Паттерны слишком очевидны.</a:t>
            </a:r>
            <a:endParaRPr sz="2600"/>
          </a:p>
          <a:p>
            <a:pPr indent="-393700" lvl="0" marL="457200" rtl="0" algn="l">
              <a:spcBef>
                <a:spcPts val="0"/>
              </a:spcBef>
              <a:spcAft>
                <a:spcPts val="0"/>
              </a:spcAft>
              <a:buSzPts val="2600"/>
              <a:buChar char="●"/>
            </a:pPr>
            <a:r>
              <a:rPr lang="en" sz="2600"/>
              <a:t>Паттерны усложняют программу.</a:t>
            </a:r>
            <a:endParaRPr sz="2600"/>
          </a:p>
          <a:p>
            <a:pPr indent="-393700" lvl="0" marL="457200" rtl="0" algn="l">
              <a:spcBef>
                <a:spcPts val="0"/>
              </a:spcBef>
              <a:spcAft>
                <a:spcPts val="0"/>
              </a:spcAft>
              <a:buSzPts val="2600"/>
              <a:buChar char="●"/>
            </a:pPr>
            <a:r>
              <a:rPr lang="en" sz="2600"/>
              <a:t>Паттерны применяют без причины.</a:t>
            </a:r>
            <a:endParaRPr sz="2600"/>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13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Литература</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Фабричный метод </a:t>
            </a:r>
            <a:r>
              <a:rPr lang="en"/>
              <a:t>(Factory Method)</a:t>
            </a:r>
            <a:endParaRPr/>
          </a:p>
        </p:txBody>
      </p:sp>
      <p:sp>
        <p:nvSpPr>
          <p:cNvPr id="119" name="Google Shape;11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600"/>
              <a:t>Аналогичен абстрактной фабрике, но создание объектов выделяется не в класс, а в метод, переопределяемый потомками.</a:t>
            </a:r>
            <a:endParaRPr sz="2600"/>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pic>
        <p:nvPicPr>
          <p:cNvPr id="750" name="Google Shape;750;p132"/>
          <p:cNvPicPr preferRelativeResize="0"/>
          <p:nvPr/>
        </p:nvPicPr>
        <p:blipFill>
          <a:blip r:embed="rId3">
            <a:alphaModFix/>
          </a:blip>
          <a:stretch>
            <a:fillRect/>
          </a:stretch>
        </p:blipFill>
        <p:spPr>
          <a:xfrm>
            <a:off x="2910650" y="152400"/>
            <a:ext cx="3322712" cy="4838700"/>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1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Литература</a:t>
            </a:r>
            <a:endParaRPr/>
          </a:p>
        </p:txBody>
      </p:sp>
      <p:sp>
        <p:nvSpPr>
          <p:cNvPr id="756" name="Google Shape;756;p1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600" u="sng">
                <a:solidFill>
                  <a:schemeClr val="hlink"/>
                </a:solidFill>
                <a:hlinkClick r:id="rId3"/>
              </a:rPr>
              <a:t>https://refactoring.guru/ru/design-patterns</a:t>
            </a:r>
            <a:r>
              <a:rPr lang="en" sz="2600"/>
              <a:t> </a:t>
            </a:r>
            <a:endParaRPr sz="2600"/>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13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Домашнее задание</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1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Домашняя задача</a:t>
            </a:r>
            <a:r>
              <a:rPr lang="en"/>
              <a:t> №1</a:t>
            </a:r>
            <a:endParaRPr/>
          </a:p>
        </p:txBody>
      </p:sp>
      <p:sp>
        <p:nvSpPr>
          <p:cNvPr id="767" name="Google Shape;767;p1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68" name="Google Shape;768;p135"/>
          <p:cNvPicPr preferRelativeResize="0"/>
          <p:nvPr/>
        </p:nvPicPr>
        <p:blipFill>
          <a:blip r:embed="rId3">
            <a:alphaModFix/>
          </a:blip>
          <a:stretch>
            <a:fillRect/>
          </a:stretch>
        </p:blipFill>
        <p:spPr>
          <a:xfrm>
            <a:off x="2943225" y="1231900"/>
            <a:ext cx="3257550" cy="3257550"/>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Домашняя задача №2</a:t>
            </a:r>
            <a:endParaRPr/>
          </a:p>
        </p:txBody>
      </p:sp>
      <p:sp>
        <p:nvSpPr>
          <p:cNvPr id="774" name="Google Shape;774;p1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75" name="Google Shape;775;p136"/>
          <p:cNvPicPr preferRelativeResize="0"/>
          <p:nvPr/>
        </p:nvPicPr>
        <p:blipFill>
          <a:blip r:embed="rId3">
            <a:alphaModFix/>
          </a:blip>
          <a:stretch>
            <a:fillRect/>
          </a:stretch>
        </p:blipFill>
        <p:spPr>
          <a:xfrm>
            <a:off x="2943225" y="1231900"/>
            <a:ext cx="3257550" cy="3257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Фабричный метод для транспорта</a:t>
            </a:r>
            <a:endParaRPr/>
          </a:p>
        </p:txBody>
      </p:sp>
      <p:sp>
        <p:nvSpPr>
          <p:cNvPr id="125" name="Google Shape;12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2600"/>
          </a:p>
        </p:txBody>
      </p:sp>
      <p:pic>
        <p:nvPicPr>
          <p:cNvPr id="126" name="Google Shape;126;p25"/>
          <p:cNvPicPr preferRelativeResize="0"/>
          <p:nvPr/>
        </p:nvPicPr>
        <p:blipFill>
          <a:blip r:embed="rId3">
            <a:alphaModFix/>
          </a:blip>
          <a:stretch>
            <a:fillRect/>
          </a:stretch>
        </p:blipFill>
        <p:spPr>
          <a:xfrm>
            <a:off x="2238375" y="1670050"/>
            <a:ext cx="4667250" cy="2381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Фабричный метод для транспорта</a:t>
            </a:r>
            <a:endParaRPr/>
          </a:p>
        </p:txBody>
      </p:sp>
      <p:sp>
        <p:nvSpPr>
          <p:cNvPr id="132" name="Google Shape;13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2600"/>
          </a:p>
        </p:txBody>
      </p:sp>
      <p:pic>
        <p:nvPicPr>
          <p:cNvPr id="133" name="Google Shape;133;p26"/>
          <p:cNvPicPr preferRelativeResize="0"/>
          <p:nvPr/>
        </p:nvPicPr>
        <p:blipFill>
          <a:blip r:embed="rId3">
            <a:alphaModFix/>
          </a:blip>
          <a:stretch>
            <a:fillRect/>
          </a:stretch>
        </p:blipFill>
        <p:spPr>
          <a:xfrm>
            <a:off x="1619250" y="1574800"/>
            <a:ext cx="5905500" cy="2571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7"/>
          <p:cNvPicPr preferRelativeResize="0"/>
          <p:nvPr/>
        </p:nvPicPr>
        <p:blipFill>
          <a:blip r:embed="rId3">
            <a:alphaModFix/>
          </a:blip>
          <a:stretch>
            <a:fillRect/>
          </a:stretch>
        </p:blipFill>
        <p:spPr>
          <a:xfrm>
            <a:off x="1524000" y="666750"/>
            <a:ext cx="6096000" cy="3810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Строитель </a:t>
            </a:r>
            <a:r>
              <a:rPr lang="en"/>
              <a:t>(Builder)</a:t>
            </a:r>
            <a:endParaRPr/>
          </a:p>
        </p:txBody>
      </p:sp>
      <p:sp>
        <p:nvSpPr>
          <p:cNvPr id="144" name="Google Shape;14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600"/>
              <a:t>Предназначен для пошаговой сборки сложных объектов.</a:t>
            </a:r>
            <a:endParaRPr sz="2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Строитель для домов</a:t>
            </a:r>
            <a:endParaRPr/>
          </a:p>
        </p:txBody>
      </p:sp>
      <p:sp>
        <p:nvSpPr>
          <p:cNvPr id="150" name="Google Shape;15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2600"/>
          </a:p>
        </p:txBody>
      </p:sp>
      <p:pic>
        <p:nvPicPr>
          <p:cNvPr id="151" name="Google Shape;151;p29"/>
          <p:cNvPicPr preferRelativeResize="0"/>
          <p:nvPr/>
        </p:nvPicPr>
        <p:blipFill>
          <a:blip r:embed="rId3">
            <a:alphaModFix/>
          </a:blip>
          <a:stretch>
            <a:fillRect/>
          </a:stretch>
        </p:blipFill>
        <p:spPr>
          <a:xfrm>
            <a:off x="1714500" y="1193800"/>
            <a:ext cx="5715000" cy="3333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Строитель для домов: конструктор</a:t>
            </a:r>
            <a:endParaRPr/>
          </a:p>
        </p:txBody>
      </p:sp>
      <p:sp>
        <p:nvSpPr>
          <p:cNvPr id="157" name="Google Shape;157;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2600"/>
          </a:p>
        </p:txBody>
      </p:sp>
      <p:pic>
        <p:nvPicPr>
          <p:cNvPr id="158" name="Google Shape;158;p30"/>
          <p:cNvPicPr preferRelativeResize="0"/>
          <p:nvPr/>
        </p:nvPicPr>
        <p:blipFill>
          <a:blip r:embed="rId3">
            <a:alphaModFix/>
          </a:blip>
          <a:stretch>
            <a:fillRect/>
          </a:stretch>
        </p:blipFill>
        <p:spPr>
          <a:xfrm>
            <a:off x="1714500" y="1193800"/>
            <a:ext cx="5715000" cy="3333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Строитель для домов: применение паттерна</a:t>
            </a:r>
            <a:endParaRPr/>
          </a:p>
        </p:txBody>
      </p:sp>
      <p:sp>
        <p:nvSpPr>
          <p:cNvPr id="164" name="Google Shape;164;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2600"/>
          </a:p>
        </p:txBody>
      </p:sp>
      <p:pic>
        <p:nvPicPr>
          <p:cNvPr descr="Применение паттерна Строитель" id="165" name="Google Shape;165;p31"/>
          <p:cNvPicPr preferRelativeResize="0"/>
          <p:nvPr/>
        </p:nvPicPr>
        <p:blipFill>
          <a:blip r:embed="rId3">
            <a:alphaModFix/>
          </a:blip>
          <a:stretch>
            <a:fillRect/>
          </a:stretch>
        </p:blipFill>
        <p:spPr>
          <a:xfrm>
            <a:off x="2619375" y="1527175"/>
            <a:ext cx="3905250" cy="2667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Паттерны проектирования</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600"/>
              <a:t>Набор распространенных архитектурных конструкций при проектировании ПО.</a:t>
            </a:r>
            <a:endParaRPr sz="2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32"/>
          <p:cNvPicPr preferRelativeResize="0"/>
          <p:nvPr/>
        </p:nvPicPr>
        <p:blipFill>
          <a:blip r:embed="rId3">
            <a:alphaModFix/>
          </a:blip>
          <a:stretch>
            <a:fillRect/>
          </a:stretch>
        </p:blipFill>
        <p:spPr>
          <a:xfrm>
            <a:off x="2521700" y="152400"/>
            <a:ext cx="4100594" cy="48387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Fluent-интерфейсы</a:t>
            </a:r>
            <a:endParaRPr/>
          </a:p>
        </p:txBody>
      </p:sp>
      <p:sp>
        <p:nvSpPr>
          <p:cNvPr id="176" name="Google Shape;176;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600">
                <a:latin typeface="Roboto Mono"/>
                <a:ea typeface="Roboto Mono"/>
                <a:cs typeface="Roboto Mono"/>
                <a:sym typeface="Roboto Mono"/>
              </a:rPr>
              <a:t>User * tom = new UserBuilder()</a:t>
            </a:r>
            <a:endParaRPr sz="2600">
              <a:latin typeface="Roboto Mono"/>
              <a:ea typeface="Roboto Mono"/>
              <a:cs typeface="Roboto Mono"/>
              <a:sym typeface="Roboto Mono"/>
            </a:endParaRPr>
          </a:p>
          <a:p>
            <a:pPr indent="0" lvl="0" marL="0" rtl="0" algn="l">
              <a:lnSpc>
                <a:spcPct val="100000"/>
              </a:lnSpc>
              <a:spcBef>
                <a:spcPts val="0"/>
              </a:spcBef>
              <a:spcAft>
                <a:spcPts val="0"/>
              </a:spcAft>
              <a:buNone/>
            </a:pPr>
            <a:r>
              <a:rPr lang="en" sz="2600">
                <a:latin typeface="Roboto Mono"/>
                <a:ea typeface="Roboto Mono"/>
                <a:cs typeface="Roboto Mono"/>
                <a:sym typeface="Roboto Mono"/>
              </a:rPr>
              <a:t>    .WithName("Tom")</a:t>
            </a:r>
            <a:endParaRPr sz="2600">
              <a:latin typeface="Roboto Mono"/>
              <a:ea typeface="Roboto Mono"/>
              <a:cs typeface="Roboto Mono"/>
              <a:sym typeface="Roboto Mono"/>
            </a:endParaRPr>
          </a:p>
          <a:p>
            <a:pPr indent="0" lvl="0" marL="0" rtl="0" algn="l">
              <a:lnSpc>
                <a:spcPct val="100000"/>
              </a:lnSpc>
              <a:spcBef>
                <a:spcPts val="0"/>
              </a:spcBef>
              <a:spcAft>
                <a:spcPts val="0"/>
              </a:spcAft>
              <a:buNone/>
            </a:pPr>
            <a:r>
              <a:rPr lang="en" sz="2600">
                <a:latin typeface="Roboto Mono"/>
                <a:ea typeface="Roboto Mono"/>
                <a:cs typeface="Roboto Mono"/>
                <a:sym typeface="Roboto Mono"/>
              </a:rPr>
              <a:t>    .WithCompany("Microsoft")</a:t>
            </a:r>
            <a:endParaRPr sz="2600">
              <a:latin typeface="Roboto Mono"/>
              <a:ea typeface="Roboto Mono"/>
              <a:cs typeface="Roboto Mono"/>
              <a:sym typeface="Roboto Mono"/>
            </a:endParaRPr>
          </a:p>
          <a:p>
            <a:pPr indent="0" lvl="0" marL="0" rtl="0" algn="l">
              <a:lnSpc>
                <a:spcPct val="100000"/>
              </a:lnSpc>
              <a:spcBef>
                <a:spcPts val="0"/>
              </a:spcBef>
              <a:spcAft>
                <a:spcPts val="0"/>
              </a:spcAft>
              <a:buNone/>
            </a:pPr>
            <a:r>
              <a:rPr lang="en" sz="2600">
                <a:latin typeface="Roboto Mono"/>
                <a:ea typeface="Roboto Mono"/>
                <a:cs typeface="Roboto Mono"/>
                <a:sym typeface="Roboto Mono"/>
              </a:rPr>
              <a:t>    .WithAge(23)</a:t>
            </a:r>
            <a:endParaRPr sz="2600">
              <a:latin typeface="Roboto Mono"/>
              <a:ea typeface="Roboto Mono"/>
              <a:cs typeface="Roboto Mono"/>
              <a:sym typeface="Roboto Mono"/>
            </a:endParaRPr>
          </a:p>
          <a:p>
            <a:pPr indent="0" lvl="0" marL="0" rtl="0" algn="l">
              <a:lnSpc>
                <a:spcPct val="100000"/>
              </a:lnSpc>
              <a:spcBef>
                <a:spcPts val="0"/>
              </a:spcBef>
              <a:spcAft>
                <a:spcPts val="0"/>
              </a:spcAft>
              <a:buNone/>
            </a:pPr>
            <a:r>
              <a:rPr lang="en" sz="2600">
                <a:latin typeface="Roboto Mono"/>
                <a:ea typeface="Roboto Mono"/>
                <a:cs typeface="Roboto Mono"/>
                <a:sym typeface="Roboto Mono"/>
              </a:rPr>
              <a:t>    .Build();</a:t>
            </a:r>
            <a:endParaRPr sz="26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2600">
              <a:latin typeface="Roboto Mono"/>
              <a:ea typeface="Roboto Mono"/>
              <a:cs typeface="Roboto Mono"/>
              <a:sym typeface="Roboto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Одиночка</a:t>
            </a:r>
            <a:r>
              <a:rPr lang="en"/>
              <a:t> (Singleton)</a:t>
            </a:r>
            <a:endParaRPr/>
          </a:p>
        </p:txBody>
      </p:sp>
      <p:sp>
        <p:nvSpPr>
          <p:cNvPr id="182" name="Google Shape;182;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600"/>
              <a:t>Представляет объект, который может существовать только в одном экземпляре на всю программу.</a:t>
            </a:r>
            <a:endParaRPr sz="2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Синглетон: реализация</a:t>
            </a:r>
            <a:endParaRPr/>
          </a:p>
        </p:txBody>
      </p:sp>
      <p:sp>
        <p:nvSpPr>
          <p:cNvPr id="188" name="Google Shape;188;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900">
                <a:latin typeface="Roboto Mono"/>
                <a:ea typeface="Roboto Mono"/>
                <a:cs typeface="Roboto Mono"/>
                <a:sym typeface="Roboto Mono"/>
              </a:rPr>
              <a:t>class DbConnection {</a:t>
            </a:r>
            <a:endParaRPr sz="19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900">
                <a:latin typeface="Roboto Mono"/>
                <a:ea typeface="Roboto Mono"/>
                <a:cs typeface="Roboto Mono"/>
                <a:sym typeface="Roboto Mono"/>
              </a:rPr>
              <a:t> private:</a:t>
            </a:r>
            <a:endParaRPr sz="19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900">
                <a:latin typeface="Roboto Mono"/>
                <a:ea typeface="Roboto Mono"/>
                <a:cs typeface="Roboto Mono"/>
                <a:sym typeface="Roboto Mono"/>
              </a:rPr>
              <a:t>    static DbConnection * _instance;</a:t>
            </a:r>
            <a:endParaRPr sz="19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900">
                <a:latin typeface="Roboto Mono"/>
                <a:ea typeface="Roboto Mono"/>
                <a:cs typeface="Roboto Mono"/>
                <a:sym typeface="Roboto Mono"/>
              </a:rPr>
              <a:t>    DbConnection() { ... }</a:t>
            </a:r>
            <a:endParaRPr sz="19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t/>
            </a:r>
            <a:endParaRPr sz="19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latin typeface="Roboto Mono"/>
                <a:ea typeface="Roboto Mono"/>
                <a:cs typeface="Roboto Mono"/>
                <a:sym typeface="Roboto Mono"/>
              </a:rPr>
              <a:t> </a:t>
            </a:r>
            <a:r>
              <a:rPr lang="en" sz="1900">
                <a:solidFill>
                  <a:schemeClr val="dk1"/>
                </a:solidFill>
                <a:latin typeface="Roboto Mono"/>
                <a:ea typeface="Roboto Mono"/>
                <a:cs typeface="Roboto Mono"/>
                <a:sym typeface="Roboto Mono"/>
              </a:rPr>
              <a:t>public:</a:t>
            </a:r>
            <a:endParaRPr sz="19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900">
                <a:latin typeface="Roboto Mono"/>
                <a:ea typeface="Roboto Mono"/>
                <a:cs typeface="Roboto Mono"/>
                <a:sym typeface="Roboto Mono"/>
              </a:rPr>
              <a:t>    static DbConnection GetInstance() {</a:t>
            </a:r>
            <a:endParaRPr sz="19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900">
                <a:latin typeface="Roboto Mono"/>
                <a:ea typeface="Roboto Mono"/>
                <a:cs typeface="Roboto Mono"/>
                <a:sym typeface="Roboto Mono"/>
              </a:rPr>
              <a:t>        if (_instance == null_ptr)</a:t>
            </a:r>
            <a:endParaRPr sz="19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900">
                <a:latin typeface="Roboto Mono"/>
                <a:ea typeface="Roboto Mono"/>
                <a:cs typeface="Roboto Mono"/>
                <a:sym typeface="Roboto Mono"/>
              </a:rPr>
              <a:t>            _instance = new DbConnection();</a:t>
            </a:r>
            <a:endParaRPr sz="19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900">
                <a:latin typeface="Roboto Mono"/>
                <a:ea typeface="Roboto Mono"/>
                <a:cs typeface="Roboto Mono"/>
                <a:sym typeface="Roboto Mono"/>
              </a:rPr>
              <a:t>        return _instance;</a:t>
            </a:r>
            <a:endParaRPr sz="19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900">
                <a:latin typeface="Roboto Mono"/>
                <a:ea typeface="Roboto Mono"/>
                <a:cs typeface="Roboto Mono"/>
                <a:sym typeface="Roboto Mono"/>
              </a:rPr>
              <a:t>    }</a:t>
            </a:r>
            <a:endParaRPr sz="19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900">
                <a:latin typeface="Roboto Mono"/>
                <a:ea typeface="Roboto Mono"/>
                <a:cs typeface="Roboto Mono"/>
                <a:sym typeface="Roboto Mono"/>
              </a:rPr>
              <a:t>}</a:t>
            </a:r>
            <a:endParaRPr sz="19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9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900">
              <a:latin typeface="Roboto Mono"/>
              <a:ea typeface="Roboto Mono"/>
              <a:cs typeface="Roboto Mono"/>
              <a:sym typeface="Roboto Mono"/>
            </a:endParaRPr>
          </a:p>
        </p:txBody>
      </p:sp>
      <p:pic>
        <p:nvPicPr>
          <p:cNvPr id="189" name="Google Shape;189;p35"/>
          <p:cNvPicPr preferRelativeResize="0"/>
          <p:nvPr/>
        </p:nvPicPr>
        <p:blipFill>
          <a:blip r:embed="rId3">
            <a:alphaModFix/>
          </a:blip>
          <a:stretch>
            <a:fillRect/>
          </a:stretch>
        </p:blipFill>
        <p:spPr>
          <a:xfrm>
            <a:off x="5048250" y="0"/>
            <a:ext cx="4095750" cy="2762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Когда использовать Одиночку?</a:t>
            </a:r>
            <a:endParaRPr/>
          </a:p>
        </p:txBody>
      </p:sp>
      <p:sp>
        <p:nvSpPr>
          <p:cNvPr id="195" name="Google Shape;195;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2600"/>
              <a:t>Одиночку стоит применять, если:</a:t>
            </a:r>
            <a:endParaRPr sz="2600"/>
          </a:p>
          <a:p>
            <a:pPr indent="-298450" lvl="0" marL="457200" rtl="0" algn="l">
              <a:spcBef>
                <a:spcPts val="1200"/>
              </a:spcBef>
              <a:spcAft>
                <a:spcPts val="0"/>
              </a:spcAft>
              <a:buClr>
                <a:schemeClr val="dk1"/>
              </a:buClr>
              <a:buSzPts val="1100"/>
              <a:buChar char="●"/>
            </a:pPr>
            <a:r>
              <a:rPr lang="en" sz="2600"/>
              <a:t>Нужно ограничить создание класса одним экземпляром, и это важно для корректной работы системы.</a:t>
            </a:r>
            <a:endParaRPr sz="2600"/>
          </a:p>
          <a:p>
            <a:pPr indent="-298450" lvl="0" marL="457200" rtl="0" algn="l">
              <a:spcBef>
                <a:spcPts val="0"/>
              </a:spcBef>
              <a:spcAft>
                <a:spcPts val="0"/>
              </a:spcAft>
              <a:buClr>
                <a:schemeClr val="dk1"/>
              </a:buClr>
              <a:buSzPts val="1100"/>
              <a:buChar char="●"/>
            </a:pPr>
            <a:r>
              <a:rPr lang="en" sz="2600"/>
              <a:t>Требуется централизованный доступ к общему ресурсу, например, к конфигурационному файлу, базе данных, логам и т.д.</a:t>
            </a:r>
            <a:endParaRPr sz="2600"/>
          </a:p>
          <a:p>
            <a:pPr indent="0" lvl="0" marL="0" rtl="0" algn="l">
              <a:spcBef>
                <a:spcPts val="1200"/>
              </a:spcBef>
              <a:spcAft>
                <a:spcPts val="1600"/>
              </a:spcAft>
              <a:buNone/>
            </a:pPr>
            <a:r>
              <a:t/>
            </a:r>
            <a:endParaRPr sz="2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37"/>
          <p:cNvPicPr preferRelativeResize="0"/>
          <p:nvPr/>
        </p:nvPicPr>
        <p:blipFill>
          <a:blip r:embed="rId3">
            <a:alphaModFix/>
          </a:blip>
          <a:stretch>
            <a:fillRect/>
          </a:stretch>
        </p:blipFill>
        <p:spPr>
          <a:xfrm>
            <a:off x="466063" y="388700"/>
            <a:ext cx="8211875" cy="4105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8"/>
          <p:cNvPicPr preferRelativeResize="0"/>
          <p:nvPr/>
        </p:nvPicPr>
        <p:blipFill>
          <a:blip r:embed="rId3">
            <a:alphaModFix/>
          </a:blip>
          <a:stretch>
            <a:fillRect/>
          </a:stretch>
        </p:blipFill>
        <p:spPr>
          <a:xfrm>
            <a:off x="301900" y="338363"/>
            <a:ext cx="8643649" cy="44667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Одиночка (Singleton)</a:t>
            </a:r>
            <a:endParaRPr/>
          </a:p>
          <a:p>
            <a:pPr indent="0" lvl="0" marL="0" rtl="0" algn="l">
              <a:spcBef>
                <a:spcPts val="0"/>
              </a:spcBef>
              <a:spcAft>
                <a:spcPts val="0"/>
              </a:spcAft>
              <a:buNone/>
            </a:pPr>
            <a:r>
              <a:t/>
            </a:r>
            <a:endParaRPr/>
          </a:p>
        </p:txBody>
      </p:sp>
      <p:sp>
        <p:nvSpPr>
          <p:cNvPr id="211" name="Google Shape;211;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4000"/>
              <a:t>Демонстрация</a:t>
            </a:r>
            <a:endParaRPr sz="4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Прототип (Prototype)</a:t>
            </a:r>
            <a:endParaRPr/>
          </a:p>
        </p:txBody>
      </p:sp>
      <p:sp>
        <p:nvSpPr>
          <p:cNvPr id="217" name="Google Shape;217;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600"/>
              <a:t>Шаблон Прототип (Prototype) - это поведенческий шаблон проектирования, который используется для создания новых объектов путем клонирования существующего экземпляра (прототипа). Вместо того чтобы создавать новый объект с нуля, этот шаблон позволяет копировать уже существующий объект и изменять его копию, если требуется.</a:t>
            </a:r>
            <a:endParaRPr sz="2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41"/>
          <p:cNvPicPr preferRelativeResize="0"/>
          <p:nvPr/>
        </p:nvPicPr>
        <p:blipFill>
          <a:blip r:embed="rId3">
            <a:alphaModFix/>
          </a:blip>
          <a:stretch>
            <a:fillRect/>
          </a:stretch>
        </p:blipFill>
        <p:spPr>
          <a:xfrm>
            <a:off x="1332838" y="93575"/>
            <a:ext cx="6478325" cy="4794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История</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1960-e — Кристофер Александр составил набор шаблонов проектирования зданий.</a:t>
            </a:r>
            <a:endParaRPr sz="2600"/>
          </a:p>
          <a:p>
            <a:pPr indent="0" lvl="0" marL="0" rtl="0" algn="l">
              <a:spcBef>
                <a:spcPts val="1600"/>
              </a:spcBef>
              <a:spcAft>
                <a:spcPts val="0"/>
              </a:spcAft>
              <a:buNone/>
            </a:pPr>
            <a:r>
              <a:rPr lang="en" sz="2600"/>
              <a:t>1980-е — Эрих Гамма начал изучать паттерны проектирования ПО</a:t>
            </a:r>
            <a:endParaRPr sz="2600"/>
          </a:p>
          <a:p>
            <a:pPr indent="0" lvl="0" marL="0" rtl="0" algn="l">
              <a:spcBef>
                <a:spcPts val="1600"/>
              </a:spcBef>
              <a:spcAft>
                <a:spcPts val="1600"/>
              </a:spcAft>
              <a:buNone/>
            </a:pPr>
            <a:r>
              <a:rPr lang="en" sz="2600"/>
              <a:t>1991 — книга «Приёмы объектно-ориентированного проектирования. Паттерны проектирования»</a:t>
            </a:r>
            <a:endParaRPr sz="2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42"/>
          <p:cNvPicPr preferRelativeResize="0"/>
          <p:nvPr/>
        </p:nvPicPr>
        <p:blipFill>
          <a:blip r:embed="rId3">
            <a:alphaModFix/>
          </a:blip>
          <a:stretch>
            <a:fillRect/>
          </a:stretch>
        </p:blipFill>
        <p:spPr>
          <a:xfrm>
            <a:off x="1606950" y="81750"/>
            <a:ext cx="5930101" cy="4980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Когда использовать шаблон Прототип?</a:t>
            </a:r>
            <a:endParaRPr/>
          </a:p>
        </p:txBody>
      </p:sp>
      <p:sp>
        <p:nvSpPr>
          <p:cNvPr id="233" name="Google Shape;233;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73050" lvl="0" marL="457200" rtl="0" algn="l">
              <a:spcBef>
                <a:spcPts val="1200"/>
              </a:spcBef>
              <a:spcAft>
                <a:spcPts val="0"/>
              </a:spcAft>
              <a:buClr>
                <a:schemeClr val="dk1"/>
              </a:buClr>
              <a:buSzPts val="700"/>
              <a:buChar char="●"/>
            </a:pPr>
            <a:r>
              <a:rPr lang="en" sz="2200"/>
              <a:t>Когда процесс создания объекта требует значительных затрат (время или ресурсы), и создание нового объекта с нуля является дорогим.</a:t>
            </a:r>
            <a:endParaRPr sz="2200"/>
          </a:p>
          <a:p>
            <a:pPr indent="-273050" lvl="0" marL="457200" rtl="0" algn="l">
              <a:spcBef>
                <a:spcPts val="0"/>
              </a:spcBef>
              <a:spcAft>
                <a:spcPts val="0"/>
              </a:spcAft>
              <a:buClr>
                <a:schemeClr val="dk1"/>
              </a:buClr>
              <a:buSzPts val="700"/>
              <a:buChar char="●"/>
            </a:pPr>
            <a:r>
              <a:rPr lang="en" sz="2200"/>
              <a:t>Когда нужно создавать много объектов, схожих по структуре, но с некоторыми отличиями.</a:t>
            </a:r>
            <a:endParaRPr sz="2200"/>
          </a:p>
          <a:p>
            <a:pPr indent="-273050" lvl="0" marL="457200" rtl="0" algn="l">
              <a:spcBef>
                <a:spcPts val="0"/>
              </a:spcBef>
              <a:spcAft>
                <a:spcPts val="0"/>
              </a:spcAft>
              <a:buClr>
                <a:schemeClr val="dk1"/>
              </a:buClr>
              <a:buSzPts val="700"/>
              <a:buChar char="●"/>
            </a:pPr>
            <a:r>
              <a:rPr lang="en" sz="2200"/>
              <a:t>Когда необходимо предоставлять пользователю возможность создавать копии объектов с изменениями без явного указания того, какие именно детали объекта должны быть скопированы.</a:t>
            </a:r>
            <a:endParaRPr sz="2200"/>
          </a:p>
          <a:p>
            <a:pPr indent="0" lvl="0" marL="0" rtl="0" algn="l">
              <a:spcBef>
                <a:spcPts val="1200"/>
              </a:spcBef>
              <a:spcAft>
                <a:spcPts val="1600"/>
              </a:spcAft>
              <a:buNone/>
            </a:pPr>
            <a:r>
              <a:t/>
            </a:r>
            <a:endParaRPr sz="22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Прототип (Prototype)</a:t>
            </a:r>
            <a:endParaRPr/>
          </a:p>
        </p:txBody>
      </p:sp>
      <p:sp>
        <p:nvSpPr>
          <p:cNvPr id="239" name="Google Shape;239;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4000"/>
              <a:t>Демонстрация</a:t>
            </a:r>
            <a:endParaRPr sz="4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45"/>
          <p:cNvPicPr preferRelativeResize="0"/>
          <p:nvPr/>
        </p:nvPicPr>
        <p:blipFill>
          <a:blip r:embed="rId3">
            <a:alphaModFix/>
          </a:blip>
          <a:stretch>
            <a:fillRect/>
          </a:stretch>
        </p:blipFill>
        <p:spPr>
          <a:xfrm>
            <a:off x="475575" y="142425"/>
            <a:ext cx="8192849" cy="47750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Структурные </a:t>
            </a:r>
            <a:r>
              <a:rPr lang="en"/>
              <a:t>паттерны</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Делегирование</a:t>
            </a:r>
            <a:endParaRPr/>
          </a:p>
        </p:txBody>
      </p:sp>
      <p:sp>
        <p:nvSpPr>
          <p:cNvPr id="255" name="Google Shape;255;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Объект внешне выражает некоторое поведение, но в реальности передает ответственность за выполнение этого поведения связанному объекту.</a:t>
            </a:r>
            <a:endParaRPr sz="2600"/>
          </a:p>
          <a:p>
            <a:pPr indent="0" lvl="0" marL="0" rtl="0" algn="l">
              <a:spcBef>
                <a:spcPts val="1600"/>
              </a:spcBef>
              <a:spcAft>
                <a:spcPts val="0"/>
              </a:spcAft>
              <a:buNone/>
            </a:pPr>
            <a:r>
              <a:rPr lang="en" sz="2600"/>
              <a:t>В контексте шаблонов проектирования, </a:t>
            </a:r>
            <a:r>
              <a:rPr b="1" lang="en" sz="2600"/>
              <a:t>Делегат</a:t>
            </a:r>
            <a:r>
              <a:rPr lang="en" sz="2600"/>
              <a:t> — это не отдельный шаблон, а скорее концепция, которая используется в нескольких других известных шаблонах.</a:t>
            </a:r>
            <a:endParaRPr sz="2600"/>
          </a:p>
          <a:p>
            <a:pPr indent="0" lvl="0" marL="0" rtl="0" algn="l">
              <a:spcBef>
                <a:spcPts val="1600"/>
              </a:spcBef>
              <a:spcAft>
                <a:spcPts val="1600"/>
              </a:spcAft>
              <a:buNone/>
            </a:pPr>
            <a:r>
              <a:t/>
            </a:r>
            <a:endParaRPr sz="26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Делегат (Delegate)</a:t>
            </a:r>
            <a:endParaRPr/>
          </a:p>
        </p:txBody>
      </p:sp>
      <p:sp>
        <p:nvSpPr>
          <p:cNvPr id="261" name="Google Shape;261;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4000"/>
              <a:t>Демонстрация</a:t>
            </a:r>
            <a:endParaRPr sz="40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Заместитель</a:t>
            </a:r>
            <a:r>
              <a:rPr lang="en"/>
              <a:t> (Proxy)</a:t>
            </a:r>
            <a:endParaRPr/>
          </a:p>
        </p:txBody>
      </p:sp>
      <p:sp>
        <p:nvSpPr>
          <p:cNvPr id="267" name="Google Shape;267;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Позволяет подставлять вместо реальных объектов объекты-заместители.</a:t>
            </a:r>
            <a:endParaRPr sz="2600"/>
          </a:p>
          <a:p>
            <a:pPr indent="0" lvl="0" marL="0" rtl="0" algn="l">
              <a:spcBef>
                <a:spcPts val="1600"/>
              </a:spcBef>
              <a:spcAft>
                <a:spcPts val="1600"/>
              </a:spcAft>
              <a:buNone/>
            </a:pPr>
            <a:r>
              <a:rPr lang="en" sz="2600"/>
              <a:t>Заместители реализуют тот же интерфейс, но перехватывают управление и добавляют свой логику до или после обращения к исходному объекту.</a:t>
            </a:r>
            <a:endParaRPr sz="26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50"/>
          <p:cNvPicPr preferRelativeResize="0"/>
          <p:nvPr/>
        </p:nvPicPr>
        <p:blipFill rotWithShape="1">
          <a:blip r:embed="rId3">
            <a:alphaModFix/>
          </a:blip>
          <a:srcRect b="0" l="-3971" r="0" t="-7712"/>
          <a:stretch/>
        </p:blipFill>
        <p:spPr>
          <a:xfrm>
            <a:off x="1192050" y="2695575"/>
            <a:ext cx="6714576" cy="2182525"/>
          </a:xfrm>
          <a:prstGeom prst="rect">
            <a:avLst/>
          </a:prstGeom>
          <a:noFill/>
          <a:ln>
            <a:noFill/>
          </a:ln>
        </p:spPr>
      </p:pic>
      <p:pic>
        <p:nvPicPr>
          <p:cNvPr id="273" name="Google Shape;273;p50"/>
          <p:cNvPicPr preferRelativeResize="0"/>
          <p:nvPr/>
        </p:nvPicPr>
        <p:blipFill>
          <a:blip r:embed="rId4">
            <a:alphaModFix/>
          </a:blip>
          <a:stretch>
            <a:fillRect/>
          </a:stretch>
        </p:blipFill>
        <p:spPr>
          <a:xfrm>
            <a:off x="1093600" y="389225"/>
            <a:ext cx="6956800" cy="21825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51"/>
          <p:cNvPicPr preferRelativeResize="0"/>
          <p:nvPr/>
        </p:nvPicPr>
        <p:blipFill>
          <a:blip r:embed="rId3">
            <a:alphaModFix/>
          </a:blip>
          <a:stretch>
            <a:fillRect/>
          </a:stretch>
        </p:blipFill>
        <p:spPr>
          <a:xfrm>
            <a:off x="2152650" y="152400"/>
            <a:ext cx="4838699" cy="4838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6"/>
          <p:cNvPicPr preferRelativeResize="0"/>
          <p:nvPr/>
        </p:nvPicPr>
        <p:blipFill>
          <a:blip r:embed="rId3">
            <a:alphaModFix/>
          </a:blip>
          <a:stretch>
            <a:fillRect/>
          </a:stretch>
        </p:blipFill>
        <p:spPr>
          <a:xfrm>
            <a:off x="2910650" y="152400"/>
            <a:ext cx="3322712" cy="48387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Заместитель</a:t>
            </a:r>
            <a:r>
              <a:rPr lang="en"/>
              <a:t>: пример</a:t>
            </a:r>
            <a:endParaRPr/>
          </a:p>
        </p:txBody>
      </p:sp>
      <p:sp>
        <p:nvSpPr>
          <p:cNvPr id="284" name="Google Shape;284;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900">
                <a:latin typeface="Roboto Mono"/>
                <a:ea typeface="Roboto Mono"/>
                <a:cs typeface="Roboto Mono"/>
                <a:sym typeface="Roboto Mono"/>
              </a:rPr>
              <a:t>class IUserService {</a:t>
            </a:r>
            <a:endParaRPr sz="1900">
              <a:latin typeface="Roboto Mono"/>
              <a:ea typeface="Roboto Mono"/>
              <a:cs typeface="Roboto Mono"/>
              <a:sym typeface="Roboto Mono"/>
            </a:endParaRPr>
          </a:p>
          <a:p>
            <a:pPr indent="0" lvl="0" marL="0" rtl="0" algn="l">
              <a:lnSpc>
                <a:spcPct val="100000"/>
              </a:lnSpc>
              <a:spcBef>
                <a:spcPts val="0"/>
              </a:spcBef>
              <a:spcAft>
                <a:spcPts val="0"/>
              </a:spcAft>
              <a:buNone/>
            </a:pPr>
            <a:r>
              <a:rPr lang="en" sz="1900">
                <a:latin typeface="Roboto Mono"/>
                <a:ea typeface="Roboto Mono"/>
                <a:cs typeface="Roboto Mono"/>
                <a:sym typeface="Roboto Mono"/>
              </a:rPr>
              <a:t> </a:t>
            </a:r>
            <a:r>
              <a:rPr lang="en" sz="1900">
                <a:solidFill>
                  <a:schemeClr val="dk1"/>
                </a:solidFill>
                <a:latin typeface="Roboto Mono"/>
                <a:ea typeface="Roboto Mono"/>
                <a:cs typeface="Roboto Mono"/>
                <a:sym typeface="Roboto Mono"/>
              </a:rPr>
              <a:t>public:</a:t>
            </a:r>
            <a:endParaRPr sz="1900">
              <a:latin typeface="Roboto Mono"/>
              <a:ea typeface="Roboto Mono"/>
              <a:cs typeface="Roboto Mono"/>
              <a:sym typeface="Roboto Mono"/>
            </a:endParaRPr>
          </a:p>
          <a:p>
            <a:pPr indent="0" lvl="0" marL="0" rtl="0" algn="l">
              <a:lnSpc>
                <a:spcPct val="100000"/>
              </a:lnSpc>
              <a:spcBef>
                <a:spcPts val="0"/>
              </a:spcBef>
              <a:spcAft>
                <a:spcPts val="0"/>
              </a:spcAft>
              <a:buNone/>
            </a:pPr>
            <a:r>
              <a:rPr lang="en" sz="1900">
                <a:latin typeface="Roboto Mono"/>
                <a:ea typeface="Roboto Mono"/>
                <a:cs typeface="Roboto Mono"/>
                <a:sym typeface="Roboto Mono"/>
              </a:rPr>
              <a:t>    </a:t>
            </a:r>
            <a:r>
              <a:rPr lang="en" sz="1900">
                <a:latin typeface="Roboto Mono"/>
                <a:ea typeface="Roboto Mono"/>
                <a:cs typeface="Roboto Mono"/>
                <a:sym typeface="Roboto Mono"/>
              </a:rPr>
              <a:t>v</a:t>
            </a:r>
            <a:r>
              <a:rPr lang="en" sz="1900">
                <a:latin typeface="Roboto Mono"/>
                <a:ea typeface="Roboto Mono"/>
                <a:cs typeface="Roboto Mono"/>
                <a:sym typeface="Roboto Mono"/>
              </a:rPr>
              <a:t>irtual User GetUser(int userId) = 0;</a:t>
            </a:r>
            <a:endParaRPr sz="1900">
              <a:latin typeface="Roboto Mono"/>
              <a:ea typeface="Roboto Mono"/>
              <a:cs typeface="Roboto Mono"/>
              <a:sym typeface="Roboto Mono"/>
            </a:endParaRPr>
          </a:p>
          <a:p>
            <a:pPr indent="0" lvl="0" marL="0" rtl="0" algn="l">
              <a:lnSpc>
                <a:spcPct val="100000"/>
              </a:lnSpc>
              <a:spcBef>
                <a:spcPts val="0"/>
              </a:spcBef>
              <a:spcAft>
                <a:spcPts val="0"/>
              </a:spcAft>
              <a:buNone/>
            </a:pPr>
            <a:r>
              <a:rPr lang="en" sz="1900">
                <a:latin typeface="Roboto Mono"/>
                <a:ea typeface="Roboto Mono"/>
                <a:cs typeface="Roboto Mono"/>
                <a:sym typeface="Roboto Mono"/>
              </a:rPr>
              <a:t>}</a:t>
            </a:r>
            <a:endParaRPr sz="19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900">
              <a:latin typeface="Roboto Mono"/>
              <a:ea typeface="Roboto Mono"/>
              <a:cs typeface="Roboto Mono"/>
              <a:sym typeface="Roboto Mono"/>
            </a:endParaRPr>
          </a:p>
          <a:p>
            <a:pPr indent="0" lvl="0" marL="0" rtl="0" algn="l">
              <a:lnSpc>
                <a:spcPct val="100000"/>
              </a:lnSpc>
              <a:spcBef>
                <a:spcPts val="0"/>
              </a:spcBef>
              <a:spcAft>
                <a:spcPts val="0"/>
              </a:spcAft>
              <a:buNone/>
            </a:pPr>
            <a:r>
              <a:rPr lang="en" sz="1900">
                <a:latin typeface="Roboto Mono"/>
                <a:ea typeface="Roboto Mono"/>
                <a:cs typeface="Roboto Mono"/>
                <a:sym typeface="Roboto Mono"/>
              </a:rPr>
              <a:t>class UserService : IUserService {</a:t>
            </a:r>
            <a:endParaRPr sz="19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latin typeface="Roboto Mono"/>
                <a:ea typeface="Roboto Mono"/>
                <a:cs typeface="Roboto Mono"/>
                <a:sym typeface="Roboto Mono"/>
              </a:rPr>
              <a:t> </a:t>
            </a:r>
            <a:r>
              <a:rPr lang="en" sz="1900">
                <a:solidFill>
                  <a:schemeClr val="dk1"/>
                </a:solidFill>
                <a:latin typeface="Roboto Mono"/>
                <a:ea typeface="Roboto Mono"/>
                <a:cs typeface="Roboto Mono"/>
                <a:sym typeface="Roboto Mono"/>
              </a:rPr>
              <a:t>public:</a:t>
            </a:r>
            <a:endParaRPr sz="1900">
              <a:latin typeface="Roboto Mono"/>
              <a:ea typeface="Roboto Mono"/>
              <a:cs typeface="Roboto Mono"/>
              <a:sym typeface="Roboto Mono"/>
            </a:endParaRPr>
          </a:p>
          <a:p>
            <a:pPr indent="0" lvl="0" marL="0" rtl="0" algn="l">
              <a:lnSpc>
                <a:spcPct val="100000"/>
              </a:lnSpc>
              <a:spcBef>
                <a:spcPts val="0"/>
              </a:spcBef>
              <a:spcAft>
                <a:spcPts val="0"/>
              </a:spcAft>
              <a:buNone/>
            </a:pPr>
            <a:r>
              <a:rPr lang="en" sz="1900">
                <a:latin typeface="Roboto Mono"/>
                <a:ea typeface="Roboto Mono"/>
                <a:cs typeface="Roboto Mono"/>
                <a:sym typeface="Roboto Mono"/>
              </a:rPr>
              <a:t>    User GetUser(int userId) {</a:t>
            </a:r>
            <a:endParaRPr sz="1900">
              <a:latin typeface="Roboto Mono"/>
              <a:ea typeface="Roboto Mono"/>
              <a:cs typeface="Roboto Mono"/>
              <a:sym typeface="Roboto Mono"/>
            </a:endParaRPr>
          </a:p>
          <a:p>
            <a:pPr indent="0" lvl="0" marL="0" rtl="0" algn="l">
              <a:lnSpc>
                <a:spcPct val="100000"/>
              </a:lnSpc>
              <a:spcBef>
                <a:spcPts val="0"/>
              </a:spcBef>
              <a:spcAft>
                <a:spcPts val="0"/>
              </a:spcAft>
              <a:buNone/>
            </a:pPr>
            <a:r>
              <a:rPr lang="en" sz="1900">
                <a:latin typeface="Roboto Mono"/>
                <a:ea typeface="Roboto Mono"/>
                <a:cs typeface="Roboto Mono"/>
                <a:sym typeface="Roboto Mono"/>
              </a:rPr>
              <a:t>        // идем за пользователем в БД</a:t>
            </a:r>
            <a:endParaRPr sz="1900">
              <a:latin typeface="Roboto Mono"/>
              <a:ea typeface="Roboto Mono"/>
              <a:cs typeface="Roboto Mono"/>
              <a:sym typeface="Roboto Mono"/>
            </a:endParaRPr>
          </a:p>
          <a:p>
            <a:pPr indent="0" lvl="0" marL="0" rtl="0" algn="l">
              <a:lnSpc>
                <a:spcPct val="100000"/>
              </a:lnSpc>
              <a:spcBef>
                <a:spcPts val="0"/>
              </a:spcBef>
              <a:spcAft>
                <a:spcPts val="0"/>
              </a:spcAft>
              <a:buNone/>
            </a:pPr>
            <a:r>
              <a:rPr lang="en" sz="1900">
                <a:latin typeface="Roboto Mono"/>
                <a:ea typeface="Roboto Mono"/>
                <a:cs typeface="Roboto Mono"/>
                <a:sym typeface="Roboto Mono"/>
              </a:rPr>
              <a:t>    }</a:t>
            </a:r>
            <a:endParaRPr sz="1900">
              <a:latin typeface="Roboto Mono"/>
              <a:ea typeface="Roboto Mono"/>
              <a:cs typeface="Roboto Mono"/>
              <a:sym typeface="Roboto Mono"/>
            </a:endParaRPr>
          </a:p>
          <a:p>
            <a:pPr indent="0" lvl="0" marL="0" rtl="0" algn="l">
              <a:lnSpc>
                <a:spcPct val="100000"/>
              </a:lnSpc>
              <a:spcBef>
                <a:spcPts val="0"/>
              </a:spcBef>
              <a:spcAft>
                <a:spcPts val="0"/>
              </a:spcAft>
              <a:buNone/>
            </a:pPr>
            <a:r>
              <a:rPr lang="en" sz="1900">
                <a:latin typeface="Roboto Mono"/>
                <a:ea typeface="Roboto Mono"/>
                <a:cs typeface="Roboto Mono"/>
                <a:sym typeface="Roboto Mono"/>
              </a:rPr>
              <a:t>}</a:t>
            </a:r>
            <a:endParaRPr sz="19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9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9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900">
              <a:latin typeface="Roboto Mono"/>
              <a:ea typeface="Roboto Mono"/>
              <a:cs typeface="Roboto Mono"/>
              <a:sym typeface="Roboto Mon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Заместитель</a:t>
            </a:r>
            <a:r>
              <a:rPr lang="en"/>
              <a:t>: пример</a:t>
            </a:r>
            <a:endParaRPr/>
          </a:p>
        </p:txBody>
      </p:sp>
      <p:sp>
        <p:nvSpPr>
          <p:cNvPr id="290" name="Google Shape;290;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latin typeface="Roboto Mono"/>
                <a:ea typeface="Roboto Mono"/>
                <a:cs typeface="Roboto Mono"/>
                <a:sym typeface="Roboto Mono"/>
              </a:rPr>
              <a:t>class CachingUserService : IUserService {</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private:</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UserService * userService;</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std::map&lt;int, User&gt; users;</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a:t>
            </a:r>
            <a:r>
              <a:rPr lang="en" sz="1400">
                <a:solidFill>
                  <a:schemeClr val="dk1"/>
                </a:solidFill>
                <a:latin typeface="Roboto Mono"/>
                <a:ea typeface="Roboto Mono"/>
                <a:cs typeface="Roboto Mono"/>
                <a:sym typeface="Roboto Mono"/>
              </a:rPr>
              <a:t>public:</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CachingUserService() {</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userService = new UserService();</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users = std::map&lt;int, User&gt;();</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User GetUser(int userId) </a:t>
            </a:r>
            <a:r>
              <a:rPr lang="en" sz="1400">
                <a:latin typeface="Roboto Mono"/>
                <a:ea typeface="Roboto Mono"/>
                <a:cs typeface="Roboto Mono"/>
                <a:sym typeface="Roboto Mono"/>
              </a:rPr>
              <a:t>{</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if (!users.has(userId))</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users[userId] = userService-&gt;GetUser(userId);</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return users[userId];</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400">
              <a:latin typeface="Roboto Mono"/>
              <a:ea typeface="Roboto Mono"/>
              <a:cs typeface="Roboto Mono"/>
              <a:sym typeface="Roboto Mon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Заместитель</a:t>
            </a:r>
            <a:r>
              <a:rPr lang="en"/>
              <a:t>: пример</a:t>
            </a:r>
            <a:endParaRPr/>
          </a:p>
        </p:txBody>
      </p:sp>
      <p:sp>
        <p:nvSpPr>
          <p:cNvPr id="296" name="Google Shape;296;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latin typeface="Roboto Mono"/>
                <a:ea typeface="Roboto Mono"/>
                <a:cs typeface="Roboto Mono"/>
                <a:sym typeface="Roboto Mono"/>
              </a:rPr>
              <a:t>class LazyUserService : IUserService {</a:t>
            </a:r>
            <a:endParaRPr sz="2000">
              <a:latin typeface="Roboto Mono"/>
              <a:ea typeface="Roboto Mono"/>
              <a:cs typeface="Roboto Mono"/>
              <a:sym typeface="Roboto Mono"/>
            </a:endParaRPr>
          </a:p>
          <a:p>
            <a:pPr indent="0" lvl="0" marL="0" rtl="0" algn="l">
              <a:lnSpc>
                <a:spcPct val="100000"/>
              </a:lnSpc>
              <a:spcBef>
                <a:spcPts val="0"/>
              </a:spcBef>
              <a:spcAft>
                <a:spcPts val="0"/>
              </a:spcAft>
              <a:buNone/>
            </a:pPr>
            <a:r>
              <a:rPr lang="en" sz="2000">
                <a:latin typeface="Roboto Mono"/>
                <a:ea typeface="Roboto Mono"/>
                <a:cs typeface="Roboto Mono"/>
                <a:sym typeface="Roboto Mono"/>
              </a:rPr>
              <a:t> </a:t>
            </a:r>
            <a:r>
              <a:rPr lang="en" sz="2000">
                <a:solidFill>
                  <a:schemeClr val="dk1"/>
                </a:solidFill>
                <a:latin typeface="Roboto Mono"/>
                <a:ea typeface="Roboto Mono"/>
                <a:cs typeface="Roboto Mono"/>
                <a:sym typeface="Roboto Mono"/>
              </a:rPr>
              <a:t>private:</a:t>
            </a:r>
            <a:endParaRPr sz="2000">
              <a:latin typeface="Roboto Mono"/>
              <a:ea typeface="Roboto Mono"/>
              <a:cs typeface="Roboto Mono"/>
              <a:sym typeface="Roboto Mono"/>
            </a:endParaRPr>
          </a:p>
          <a:p>
            <a:pPr indent="0" lvl="0" marL="0" rtl="0" algn="l">
              <a:lnSpc>
                <a:spcPct val="100000"/>
              </a:lnSpc>
              <a:spcBef>
                <a:spcPts val="0"/>
              </a:spcBef>
              <a:spcAft>
                <a:spcPts val="0"/>
              </a:spcAft>
              <a:buNone/>
            </a:pPr>
            <a:r>
              <a:rPr lang="en" sz="2000">
                <a:latin typeface="Roboto Mono"/>
                <a:ea typeface="Roboto Mono"/>
                <a:cs typeface="Roboto Mono"/>
                <a:sym typeface="Roboto Mono"/>
              </a:rPr>
              <a:t>    UserService * userService;</a:t>
            </a:r>
            <a:endParaRPr sz="20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2000">
              <a:latin typeface="Roboto Mono"/>
              <a:ea typeface="Roboto Mono"/>
              <a:cs typeface="Roboto Mono"/>
              <a:sym typeface="Roboto Mono"/>
            </a:endParaRPr>
          </a:p>
          <a:p>
            <a:pPr indent="0" lvl="0" marL="0" rtl="0" algn="l">
              <a:lnSpc>
                <a:spcPct val="100000"/>
              </a:lnSpc>
              <a:spcBef>
                <a:spcPts val="0"/>
              </a:spcBef>
              <a:spcAft>
                <a:spcPts val="0"/>
              </a:spcAft>
              <a:buNone/>
            </a:pPr>
            <a:r>
              <a:rPr lang="en" sz="2000">
                <a:latin typeface="Roboto Mono"/>
                <a:ea typeface="Roboto Mono"/>
                <a:cs typeface="Roboto Mono"/>
                <a:sym typeface="Roboto Mono"/>
              </a:rPr>
              <a:t> </a:t>
            </a:r>
            <a:r>
              <a:rPr lang="en" sz="2000">
                <a:solidFill>
                  <a:schemeClr val="dk1"/>
                </a:solidFill>
                <a:latin typeface="Roboto Mono"/>
                <a:ea typeface="Roboto Mono"/>
                <a:cs typeface="Roboto Mono"/>
                <a:sym typeface="Roboto Mono"/>
              </a:rPr>
              <a:t>public:</a:t>
            </a:r>
            <a:endParaRPr sz="2000">
              <a:latin typeface="Roboto Mono"/>
              <a:ea typeface="Roboto Mono"/>
              <a:cs typeface="Roboto Mono"/>
              <a:sym typeface="Roboto Mono"/>
            </a:endParaRPr>
          </a:p>
          <a:p>
            <a:pPr indent="0" lvl="0" marL="0" rtl="0" algn="l">
              <a:lnSpc>
                <a:spcPct val="100000"/>
              </a:lnSpc>
              <a:spcBef>
                <a:spcPts val="0"/>
              </a:spcBef>
              <a:spcAft>
                <a:spcPts val="0"/>
              </a:spcAft>
              <a:buNone/>
            </a:pPr>
            <a:r>
              <a:rPr lang="en" sz="2000">
                <a:latin typeface="Roboto Mono"/>
                <a:ea typeface="Roboto Mono"/>
                <a:cs typeface="Roboto Mono"/>
                <a:sym typeface="Roboto Mono"/>
              </a:rPr>
              <a:t>    User GetUser(int userId) {</a:t>
            </a:r>
            <a:endParaRPr sz="2000">
              <a:latin typeface="Roboto Mono"/>
              <a:ea typeface="Roboto Mono"/>
              <a:cs typeface="Roboto Mono"/>
              <a:sym typeface="Roboto Mono"/>
            </a:endParaRPr>
          </a:p>
          <a:p>
            <a:pPr indent="0" lvl="0" marL="0" rtl="0" algn="l">
              <a:lnSpc>
                <a:spcPct val="100000"/>
              </a:lnSpc>
              <a:spcBef>
                <a:spcPts val="0"/>
              </a:spcBef>
              <a:spcAft>
                <a:spcPts val="0"/>
              </a:spcAft>
              <a:buNone/>
            </a:pPr>
            <a:r>
              <a:rPr lang="en" sz="2000">
                <a:latin typeface="Roboto Mono"/>
                <a:ea typeface="Roboto Mono"/>
                <a:cs typeface="Roboto Mono"/>
                <a:sym typeface="Roboto Mono"/>
              </a:rPr>
              <a:t>        if (userService == null_ptr)</a:t>
            </a:r>
            <a:endParaRPr sz="2000">
              <a:latin typeface="Roboto Mono"/>
              <a:ea typeface="Roboto Mono"/>
              <a:cs typeface="Roboto Mono"/>
              <a:sym typeface="Roboto Mono"/>
            </a:endParaRPr>
          </a:p>
          <a:p>
            <a:pPr indent="0" lvl="0" marL="0" rtl="0" algn="l">
              <a:lnSpc>
                <a:spcPct val="100000"/>
              </a:lnSpc>
              <a:spcBef>
                <a:spcPts val="0"/>
              </a:spcBef>
              <a:spcAft>
                <a:spcPts val="0"/>
              </a:spcAft>
              <a:buNone/>
            </a:pPr>
            <a:r>
              <a:rPr lang="en" sz="2000">
                <a:latin typeface="Roboto Mono"/>
                <a:ea typeface="Roboto Mono"/>
                <a:cs typeface="Roboto Mono"/>
                <a:sym typeface="Roboto Mono"/>
              </a:rPr>
              <a:t>            userService = new UserService();</a:t>
            </a:r>
            <a:endParaRPr sz="2000">
              <a:latin typeface="Roboto Mono"/>
              <a:ea typeface="Roboto Mono"/>
              <a:cs typeface="Roboto Mono"/>
              <a:sym typeface="Roboto Mono"/>
            </a:endParaRPr>
          </a:p>
          <a:p>
            <a:pPr indent="0" lvl="0" marL="0" rtl="0" algn="l">
              <a:lnSpc>
                <a:spcPct val="100000"/>
              </a:lnSpc>
              <a:spcBef>
                <a:spcPts val="0"/>
              </a:spcBef>
              <a:spcAft>
                <a:spcPts val="0"/>
              </a:spcAft>
              <a:buNone/>
            </a:pPr>
            <a:r>
              <a:rPr lang="en" sz="2000">
                <a:latin typeface="Roboto Mono"/>
                <a:ea typeface="Roboto Mono"/>
                <a:cs typeface="Roboto Mono"/>
                <a:sym typeface="Roboto Mono"/>
              </a:rPr>
              <a:t>        return userService-&gt;GetUser(userId);</a:t>
            </a:r>
            <a:endParaRPr sz="2000">
              <a:latin typeface="Roboto Mono"/>
              <a:ea typeface="Roboto Mono"/>
              <a:cs typeface="Roboto Mono"/>
              <a:sym typeface="Roboto Mono"/>
            </a:endParaRPr>
          </a:p>
          <a:p>
            <a:pPr indent="0" lvl="0" marL="0" rtl="0" algn="l">
              <a:lnSpc>
                <a:spcPct val="100000"/>
              </a:lnSpc>
              <a:spcBef>
                <a:spcPts val="0"/>
              </a:spcBef>
              <a:spcAft>
                <a:spcPts val="0"/>
              </a:spcAft>
              <a:buNone/>
            </a:pPr>
            <a:r>
              <a:rPr lang="en" sz="2000">
                <a:latin typeface="Roboto Mono"/>
                <a:ea typeface="Roboto Mono"/>
                <a:cs typeface="Roboto Mono"/>
                <a:sym typeface="Roboto Mono"/>
              </a:rPr>
              <a:t>    }</a:t>
            </a:r>
            <a:endParaRPr sz="2000">
              <a:latin typeface="Roboto Mono"/>
              <a:ea typeface="Roboto Mono"/>
              <a:cs typeface="Roboto Mono"/>
              <a:sym typeface="Roboto Mono"/>
            </a:endParaRPr>
          </a:p>
          <a:p>
            <a:pPr indent="0" lvl="0" marL="0" rtl="0" algn="l">
              <a:lnSpc>
                <a:spcPct val="100000"/>
              </a:lnSpc>
              <a:spcBef>
                <a:spcPts val="0"/>
              </a:spcBef>
              <a:spcAft>
                <a:spcPts val="0"/>
              </a:spcAft>
              <a:buNone/>
            </a:pPr>
            <a:r>
              <a:rPr lang="en" sz="2000">
                <a:latin typeface="Roboto Mono"/>
                <a:ea typeface="Roboto Mono"/>
                <a:cs typeface="Roboto Mono"/>
                <a:sym typeface="Roboto Mono"/>
              </a:rPr>
              <a:t>}</a:t>
            </a:r>
            <a:endParaRPr sz="20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20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20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20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20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2000">
              <a:latin typeface="Roboto Mono"/>
              <a:ea typeface="Roboto Mono"/>
              <a:cs typeface="Roboto Mono"/>
              <a:sym typeface="Roboto Mon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Заместитель (Proxy). Применимость</a:t>
            </a:r>
            <a:endParaRPr/>
          </a:p>
        </p:txBody>
      </p:sp>
      <p:sp>
        <p:nvSpPr>
          <p:cNvPr id="302" name="Google Shape;302;p55"/>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AutoNum type="arabicPeriod"/>
            </a:pPr>
            <a:r>
              <a:rPr b="1" lang="en" sz="1700">
                <a:solidFill>
                  <a:schemeClr val="dk1"/>
                </a:solidFill>
                <a:highlight>
                  <a:srgbClr val="FFFFFF"/>
                </a:highlight>
              </a:rPr>
              <a:t>Ленивая инициализация (виртуальный прокси)</a:t>
            </a:r>
            <a:r>
              <a:rPr lang="en" sz="1700">
                <a:solidFill>
                  <a:schemeClr val="dk1"/>
                </a:solidFill>
                <a:highlight>
                  <a:srgbClr val="FFFFFF"/>
                </a:highlight>
              </a:rPr>
              <a:t>. Когда у вас есть тяжёлый объект, грузящий данные из файловой системы или базы данных.</a:t>
            </a:r>
            <a:endParaRPr sz="1700">
              <a:solidFill>
                <a:schemeClr val="dk1"/>
              </a:solidFill>
              <a:highlight>
                <a:srgbClr val="FFFFFF"/>
              </a:highlight>
            </a:endParaRPr>
          </a:p>
          <a:p>
            <a:pPr indent="-336550" lvl="0" marL="457200" rtl="0" algn="l">
              <a:spcBef>
                <a:spcPts val="0"/>
              </a:spcBef>
              <a:spcAft>
                <a:spcPts val="0"/>
              </a:spcAft>
              <a:buClr>
                <a:schemeClr val="dk1"/>
              </a:buClr>
              <a:buSzPts val="1700"/>
              <a:buAutoNum type="arabicPeriod"/>
            </a:pPr>
            <a:r>
              <a:rPr b="1" lang="en" sz="1700">
                <a:solidFill>
                  <a:schemeClr val="dk1"/>
                </a:solidFill>
                <a:highlight>
                  <a:srgbClr val="FFFFFF"/>
                </a:highlight>
              </a:rPr>
              <a:t>Защита доступа</a:t>
            </a:r>
            <a:r>
              <a:rPr lang="en" sz="1700">
                <a:solidFill>
                  <a:schemeClr val="dk1"/>
                </a:solidFill>
                <a:highlight>
                  <a:srgbClr val="FFFFFF"/>
                </a:highlight>
              </a:rPr>
              <a:t> </a:t>
            </a:r>
            <a:r>
              <a:rPr b="1" lang="en" sz="1700">
                <a:solidFill>
                  <a:schemeClr val="dk1"/>
                </a:solidFill>
                <a:highlight>
                  <a:srgbClr val="FFFFFF"/>
                </a:highlight>
              </a:rPr>
              <a:t>(защищающий прокси)</a:t>
            </a:r>
            <a:r>
              <a:rPr lang="en" sz="1700">
                <a:solidFill>
                  <a:schemeClr val="dk1"/>
                </a:solidFill>
                <a:highlight>
                  <a:srgbClr val="FFFFFF"/>
                </a:highlight>
              </a:rPr>
              <a:t>. Когда в программе есть разные типы пользователей, и вам хочется защищать объект от неавторизованного доступа. Например, если ваши объекты — это важная часть операционной системы, а пользователи — сторонние программы (хорошие или вредоносные).</a:t>
            </a:r>
            <a:endParaRPr sz="1700">
              <a:solidFill>
                <a:schemeClr val="dk1"/>
              </a:solidFill>
              <a:highlight>
                <a:srgbClr val="FFFFFF"/>
              </a:highlight>
            </a:endParaRPr>
          </a:p>
          <a:p>
            <a:pPr indent="-336550" lvl="0" marL="457200" rtl="0" algn="l">
              <a:spcBef>
                <a:spcPts val="0"/>
              </a:spcBef>
              <a:spcAft>
                <a:spcPts val="0"/>
              </a:spcAft>
              <a:buClr>
                <a:schemeClr val="dk1"/>
              </a:buClr>
              <a:buSzPts val="1700"/>
              <a:buAutoNum type="arabicPeriod"/>
            </a:pPr>
            <a:r>
              <a:rPr b="1" lang="en" sz="1700">
                <a:solidFill>
                  <a:schemeClr val="dk1"/>
                </a:solidFill>
                <a:highlight>
                  <a:srgbClr val="FFFFFF"/>
                </a:highlight>
              </a:rPr>
              <a:t>Локальный запуск сервиса (удалённый прокси)</a:t>
            </a:r>
            <a:r>
              <a:rPr lang="en" sz="1700">
                <a:solidFill>
                  <a:schemeClr val="dk1"/>
                </a:solidFill>
                <a:highlight>
                  <a:srgbClr val="FFFFFF"/>
                </a:highlight>
              </a:rPr>
              <a:t>. Когда настоящий сервисный объект находится на удалённом сервере.</a:t>
            </a:r>
            <a:endParaRPr sz="1700">
              <a:solidFill>
                <a:schemeClr val="dk1"/>
              </a:solidFill>
              <a:highlight>
                <a:srgbClr val="FFFFFF"/>
              </a:highlight>
            </a:endParaRPr>
          </a:p>
          <a:p>
            <a:pPr indent="-336550" lvl="0" marL="457200" rtl="0" algn="l">
              <a:spcBef>
                <a:spcPts val="0"/>
              </a:spcBef>
              <a:spcAft>
                <a:spcPts val="0"/>
              </a:spcAft>
              <a:buClr>
                <a:schemeClr val="dk1"/>
              </a:buClr>
              <a:buSzPts val="1700"/>
              <a:buAutoNum type="arabicPeriod"/>
            </a:pPr>
            <a:r>
              <a:rPr b="1" lang="en" sz="1700">
                <a:solidFill>
                  <a:schemeClr val="dk1"/>
                </a:solidFill>
                <a:highlight>
                  <a:srgbClr val="FFFFFF"/>
                </a:highlight>
              </a:rPr>
              <a:t>Логирование запросов</a:t>
            </a:r>
            <a:r>
              <a:rPr lang="en" sz="1700">
                <a:solidFill>
                  <a:schemeClr val="dk1"/>
                </a:solidFill>
                <a:highlight>
                  <a:srgbClr val="FFFFFF"/>
                </a:highlight>
              </a:rPr>
              <a:t> </a:t>
            </a:r>
            <a:r>
              <a:rPr b="1" lang="en" sz="1700">
                <a:solidFill>
                  <a:schemeClr val="dk1"/>
                </a:solidFill>
                <a:highlight>
                  <a:srgbClr val="FFFFFF"/>
                </a:highlight>
              </a:rPr>
              <a:t>(логирующий прокси)</a:t>
            </a:r>
            <a:r>
              <a:rPr lang="en" sz="1700">
                <a:solidFill>
                  <a:schemeClr val="dk1"/>
                </a:solidFill>
                <a:highlight>
                  <a:srgbClr val="FFFFFF"/>
                </a:highlight>
              </a:rPr>
              <a:t>. Когда требуется хранить историю обращений к сервисному объекту.</a:t>
            </a:r>
            <a:endParaRPr sz="1700">
              <a:solidFill>
                <a:schemeClr val="dk1"/>
              </a:solidFill>
              <a:highlight>
                <a:srgbClr val="FFFFFF"/>
              </a:highlight>
            </a:endParaRPr>
          </a:p>
          <a:p>
            <a:pPr indent="-336550" lvl="0" marL="457200" rtl="0" algn="l">
              <a:spcBef>
                <a:spcPts val="0"/>
              </a:spcBef>
              <a:spcAft>
                <a:spcPts val="0"/>
              </a:spcAft>
              <a:buClr>
                <a:schemeClr val="dk1"/>
              </a:buClr>
              <a:buSzPts val="1700"/>
              <a:buAutoNum type="arabicPeriod"/>
            </a:pPr>
            <a:r>
              <a:rPr b="1" lang="en" sz="1700">
                <a:solidFill>
                  <a:schemeClr val="dk1"/>
                </a:solidFill>
                <a:highlight>
                  <a:srgbClr val="FFFFFF"/>
                </a:highlight>
              </a:rPr>
              <a:t>Кеширование объектов («умная» ссылка)</a:t>
            </a:r>
            <a:r>
              <a:rPr lang="en" sz="1700">
                <a:solidFill>
                  <a:schemeClr val="dk1"/>
                </a:solidFill>
                <a:highlight>
                  <a:srgbClr val="FFFFFF"/>
                </a:highlight>
              </a:rPr>
              <a:t>. Когда нужно кешировать результаты запросов клиентов и управлять их жизненным циклом.</a:t>
            </a:r>
            <a:endParaRPr sz="1700">
              <a:solidFill>
                <a:schemeClr val="dk1"/>
              </a:solidFill>
              <a:highlight>
                <a:srgbClr val="FFFFFF"/>
              </a:high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56"/>
          <p:cNvPicPr preferRelativeResize="0"/>
          <p:nvPr/>
        </p:nvPicPr>
        <p:blipFill>
          <a:blip r:embed="rId3">
            <a:alphaModFix/>
          </a:blip>
          <a:stretch>
            <a:fillRect/>
          </a:stretch>
        </p:blipFill>
        <p:spPr>
          <a:xfrm>
            <a:off x="152400" y="1418350"/>
            <a:ext cx="8839199" cy="2830613"/>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Декоратор</a:t>
            </a:r>
            <a:r>
              <a:rPr lang="en"/>
              <a:t> (</a:t>
            </a:r>
            <a:r>
              <a:rPr lang="en"/>
              <a:t>Decorator</a:t>
            </a:r>
            <a:r>
              <a:rPr lang="en"/>
              <a:t>)</a:t>
            </a:r>
            <a:endParaRPr/>
          </a:p>
        </p:txBody>
      </p:sp>
      <p:sp>
        <p:nvSpPr>
          <p:cNvPr id="313" name="Google Shape;313;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Оборачивает объект, расширяя его функциональность с сохранением интерфейса.</a:t>
            </a:r>
            <a:endParaRPr sz="2600"/>
          </a:p>
          <a:p>
            <a:pPr indent="0" lvl="0" marL="0" rtl="0" algn="l">
              <a:spcBef>
                <a:spcPts val="1600"/>
              </a:spcBef>
              <a:spcAft>
                <a:spcPts val="1600"/>
              </a:spcAft>
              <a:buNone/>
            </a:pPr>
            <a:r>
              <a:rPr lang="en" sz="2600"/>
              <a:t>Очень похож на Прокси, реализация может выглядеть точно такой же. Но фокус Декоратора — на расширении функциональности, а не на управлении доступом к объекту.</a:t>
            </a:r>
            <a:endParaRPr sz="26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58"/>
          <p:cNvPicPr preferRelativeResize="0"/>
          <p:nvPr/>
        </p:nvPicPr>
        <p:blipFill>
          <a:blip r:embed="rId3">
            <a:alphaModFix/>
          </a:blip>
          <a:stretch>
            <a:fillRect/>
          </a:stretch>
        </p:blipFill>
        <p:spPr>
          <a:xfrm>
            <a:off x="2405175" y="152400"/>
            <a:ext cx="4466491" cy="483869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Декоратор</a:t>
            </a:r>
            <a:r>
              <a:rPr lang="en"/>
              <a:t>: пример</a:t>
            </a:r>
            <a:endParaRPr/>
          </a:p>
        </p:txBody>
      </p:sp>
      <p:sp>
        <p:nvSpPr>
          <p:cNvPr id="324" name="Google Shape;324;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latin typeface="Roboto Mono"/>
                <a:ea typeface="Roboto Mono"/>
                <a:cs typeface="Roboto Mono"/>
                <a:sym typeface="Roboto Mono"/>
              </a:rPr>
              <a:t>class LoggingUserService : IUserService {</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a:t>
            </a:r>
            <a:r>
              <a:rPr lang="en" sz="1400">
                <a:solidFill>
                  <a:schemeClr val="dk1"/>
                </a:solidFill>
                <a:latin typeface="Roboto Mono"/>
                <a:ea typeface="Roboto Mono"/>
                <a:cs typeface="Roboto Mono"/>
                <a:sym typeface="Roboto Mono"/>
              </a:rPr>
              <a:t>private:</a:t>
            </a:r>
            <a:r>
              <a:rPr lang="en" sz="1400">
                <a:latin typeface="Roboto Mono"/>
                <a:ea typeface="Roboto Mono"/>
                <a:cs typeface="Roboto Mono"/>
                <a:sym typeface="Roboto Mono"/>
              </a:rPr>
              <a:t>  </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IUserService userService;</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ILogger logger;</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4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Roboto Mono"/>
                <a:ea typeface="Roboto Mono"/>
                <a:cs typeface="Roboto Mono"/>
                <a:sym typeface="Roboto Mono"/>
              </a:rPr>
              <a:t>  </a:t>
            </a:r>
            <a:r>
              <a:rPr lang="en" sz="1400">
                <a:solidFill>
                  <a:schemeClr val="dk1"/>
                </a:solidFill>
                <a:latin typeface="Roboto Mono"/>
                <a:ea typeface="Roboto Mono"/>
                <a:cs typeface="Roboto Mono"/>
                <a:sym typeface="Roboto Mono"/>
              </a:rPr>
              <a:t>public:</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LoggingUserService(IUserService userService, ILogger logger) {</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this.userService = userService;</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this.logger = logger;</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public User GetUser(int userId) {</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std::cout &lt;&lt; "Loading user\n”;</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return userService.GetUser(userId);</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400">
              <a:latin typeface="Roboto Mono"/>
              <a:ea typeface="Roboto Mono"/>
              <a:cs typeface="Roboto Mono"/>
              <a:sym typeface="Roboto Mon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Декоратор</a:t>
            </a:r>
            <a:endParaRPr/>
          </a:p>
        </p:txBody>
      </p:sp>
      <p:sp>
        <p:nvSpPr>
          <p:cNvPr id="330" name="Google Shape;330;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4000"/>
              <a:t>Демонстрация</a:t>
            </a:r>
            <a:endParaRPr sz="4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Функции-декораторы в Python</a:t>
            </a:r>
            <a:endParaRPr/>
          </a:p>
        </p:txBody>
      </p:sp>
      <p:sp>
        <p:nvSpPr>
          <p:cNvPr id="336" name="Google Shape;336;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900">
                <a:latin typeface="Roboto Mono"/>
                <a:ea typeface="Roboto Mono"/>
                <a:cs typeface="Roboto Mono"/>
                <a:sym typeface="Roboto Mono"/>
              </a:rPr>
              <a:t>def decorator(func):</a:t>
            </a:r>
            <a:endParaRPr sz="19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900">
                <a:latin typeface="Roboto Mono"/>
                <a:ea typeface="Roboto Mono"/>
                <a:cs typeface="Roboto Mono"/>
                <a:sym typeface="Roboto Mono"/>
              </a:rPr>
              <a:t>    def wrapper():</a:t>
            </a:r>
            <a:endParaRPr sz="19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900">
                <a:latin typeface="Roboto Mono"/>
                <a:ea typeface="Roboto Mono"/>
                <a:cs typeface="Roboto Mono"/>
                <a:sym typeface="Roboto Mono"/>
              </a:rPr>
              <a:t>        print("Перед вызовом функции")</a:t>
            </a:r>
            <a:endParaRPr sz="19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900">
                <a:latin typeface="Roboto Mono"/>
                <a:ea typeface="Roboto Mono"/>
                <a:cs typeface="Roboto Mono"/>
                <a:sym typeface="Roboto Mono"/>
              </a:rPr>
              <a:t>        func()  # Вызов исходной функции</a:t>
            </a:r>
            <a:endParaRPr sz="19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900">
                <a:latin typeface="Roboto Mono"/>
                <a:ea typeface="Roboto Mono"/>
                <a:cs typeface="Roboto Mono"/>
                <a:sym typeface="Roboto Mono"/>
              </a:rPr>
              <a:t>        print("После вызова функции")</a:t>
            </a:r>
            <a:endParaRPr sz="19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900">
                <a:latin typeface="Roboto Mono"/>
                <a:ea typeface="Roboto Mono"/>
                <a:cs typeface="Roboto Mono"/>
                <a:sym typeface="Roboto Mono"/>
              </a:rPr>
              <a:t>    return wrapper</a:t>
            </a:r>
            <a:endParaRPr sz="19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t/>
            </a:r>
            <a:endParaRPr sz="19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900">
                <a:latin typeface="Roboto Mono"/>
                <a:ea typeface="Roboto Mono"/>
                <a:cs typeface="Roboto Mono"/>
                <a:sym typeface="Roboto Mono"/>
              </a:rPr>
              <a:t># Применение декоратора</a:t>
            </a:r>
            <a:endParaRPr sz="19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900">
                <a:latin typeface="Roboto Mono"/>
                <a:ea typeface="Roboto Mono"/>
                <a:cs typeface="Roboto Mono"/>
                <a:sym typeface="Roboto Mono"/>
              </a:rPr>
              <a:t>@decorator</a:t>
            </a:r>
            <a:endParaRPr sz="19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900">
                <a:latin typeface="Roboto Mono"/>
                <a:ea typeface="Roboto Mono"/>
                <a:cs typeface="Roboto Mono"/>
                <a:sym typeface="Roboto Mono"/>
              </a:rPr>
              <a:t>def say_hello():</a:t>
            </a:r>
            <a:endParaRPr sz="19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900">
                <a:latin typeface="Roboto Mono"/>
                <a:ea typeface="Roboto Mono"/>
                <a:cs typeface="Roboto Mono"/>
                <a:sym typeface="Roboto Mono"/>
              </a:rPr>
              <a:t>    print("Привет!")</a:t>
            </a:r>
            <a:endParaRPr sz="19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t/>
            </a:r>
            <a:endParaRPr sz="19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900">
                <a:latin typeface="Roboto Mono"/>
                <a:ea typeface="Roboto Mono"/>
                <a:cs typeface="Roboto Mono"/>
                <a:sym typeface="Roboto Mono"/>
              </a:rPr>
              <a:t>say_hello()</a:t>
            </a:r>
            <a:endParaRPr sz="19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t/>
            </a:r>
            <a:endParaRPr sz="19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900">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Зачем изучать паттерны</a:t>
            </a:r>
            <a:endParaRPr/>
          </a:p>
        </p:txBody>
      </p:sp>
      <p:sp>
        <p:nvSpPr>
          <p:cNvPr id="77" name="Google Shape;7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lang="en" sz="2600"/>
              <a:t>Общий язык при обсуждении с другими разработчиками.</a:t>
            </a:r>
            <a:endParaRPr sz="2600"/>
          </a:p>
          <a:p>
            <a:pPr indent="-393700" lvl="0" marL="457200" rtl="0" algn="l">
              <a:spcBef>
                <a:spcPts val="0"/>
              </a:spcBef>
              <a:spcAft>
                <a:spcPts val="0"/>
              </a:spcAft>
              <a:buSzPts val="2600"/>
              <a:buChar char="●"/>
            </a:pPr>
            <a:r>
              <a:rPr lang="en" sz="2600"/>
              <a:t>Общий подход при решении одинаковых проблем.</a:t>
            </a:r>
            <a:endParaRPr sz="2600"/>
          </a:p>
          <a:p>
            <a:pPr indent="-393700" lvl="0" marL="457200" rtl="0" algn="l">
              <a:spcBef>
                <a:spcPts val="0"/>
              </a:spcBef>
              <a:spcAft>
                <a:spcPts val="0"/>
              </a:spcAft>
              <a:buSzPts val="2600"/>
              <a:buChar char="●"/>
            </a:pPr>
            <a:r>
              <a:rPr lang="en" sz="2600"/>
              <a:t>Возможность познакомиться с проверенными решениями с помощью литературы.</a:t>
            </a:r>
            <a:endParaRPr sz="2600"/>
          </a:p>
          <a:p>
            <a:pPr indent="-393700" lvl="0" marL="457200" rtl="0" algn="l">
              <a:spcBef>
                <a:spcPts val="0"/>
              </a:spcBef>
              <a:spcAft>
                <a:spcPts val="0"/>
              </a:spcAft>
              <a:buSzPts val="2600"/>
              <a:buChar char="●"/>
            </a:pPr>
            <a:r>
              <a:rPr lang="en" sz="2600"/>
              <a:t>Возможность увидеть, как выделять ответственность класса.</a:t>
            </a:r>
            <a:endParaRPr sz="26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Декоратор (Decorator). Применимость</a:t>
            </a:r>
            <a:endParaRPr/>
          </a:p>
        </p:txBody>
      </p:sp>
      <p:sp>
        <p:nvSpPr>
          <p:cNvPr id="342" name="Google Shape;342;p62"/>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AutoNum type="arabicPeriod"/>
            </a:pPr>
            <a:r>
              <a:rPr b="1" lang="en" sz="1700">
                <a:solidFill>
                  <a:schemeClr val="dk1"/>
                </a:solidFill>
                <a:highlight>
                  <a:srgbClr val="FFFFFF"/>
                </a:highlight>
              </a:rPr>
              <a:t>Когда вам нужно добавлять обязанности объектам на лету, незаметно для кода, который их использует. </a:t>
            </a:r>
            <a:r>
              <a:rPr lang="en" sz="1700">
                <a:solidFill>
                  <a:schemeClr val="dk1"/>
                </a:solidFill>
                <a:highlight>
                  <a:srgbClr val="FFFFFF"/>
                </a:highlight>
              </a:rPr>
              <a:t>Объекты помещают в обёртки, имеющие дополнительные поведения. Обёртки и сами объекты имеют одинаковый интерфейс, поэтому клиентам без разницы, с чем работать — с обычным объектом данных или с обёрнутым.</a:t>
            </a:r>
            <a:endParaRPr sz="1700">
              <a:solidFill>
                <a:schemeClr val="dk1"/>
              </a:solidFill>
              <a:highlight>
                <a:srgbClr val="FFFFFF"/>
              </a:highlight>
            </a:endParaRPr>
          </a:p>
          <a:p>
            <a:pPr indent="-336550" lvl="0" marL="457200" rtl="0" algn="l">
              <a:spcBef>
                <a:spcPts val="0"/>
              </a:spcBef>
              <a:spcAft>
                <a:spcPts val="0"/>
              </a:spcAft>
              <a:buClr>
                <a:schemeClr val="dk1"/>
              </a:buClr>
              <a:buSzPts val="1700"/>
              <a:buAutoNum type="arabicPeriod"/>
            </a:pPr>
            <a:r>
              <a:rPr b="1" lang="en" sz="1700">
                <a:solidFill>
                  <a:schemeClr val="dk1"/>
                </a:solidFill>
                <a:highlight>
                  <a:srgbClr val="FFFFFF"/>
                </a:highlight>
              </a:rPr>
              <a:t>Когда нельзя расширить обязанности объекта с помощью наследования. </a:t>
            </a:r>
            <a:r>
              <a:rPr lang="en" sz="1700">
                <a:solidFill>
                  <a:schemeClr val="dk1"/>
                </a:solidFill>
                <a:highlight>
                  <a:srgbClr val="FFFFFF"/>
                </a:highlight>
              </a:rPr>
              <a:t>Во многих языках программирования есть ключевое слово final, которое может заблокировать наследование класса. Расширить такие классы можно только с помощью Декоратора.</a:t>
            </a:r>
            <a:endParaRPr sz="1700">
              <a:solidFill>
                <a:schemeClr val="dk1"/>
              </a:solidFill>
              <a:highlight>
                <a:srgbClr val="FFFFFF"/>
              </a:highligh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63"/>
          <p:cNvPicPr preferRelativeResize="0"/>
          <p:nvPr/>
        </p:nvPicPr>
        <p:blipFill>
          <a:blip r:embed="rId3">
            <a:alphaModFix/>
          </a:blip>
          <a:stretch>
            <a:fillRect/>
          </a:stretch>
        </p:blipFill>
        <p:spPr>
          <a:xfrm>
            <a:off x="152400" y="682038"/>
            <a:ext cx="8839201" cy="3779414"/>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Компоновщик </a:t>
            </a:r>
            <a:r>
              <a:rPr lang="en"/>
              <a:t>(Composite)</a:t>
            </a:r>
            <a:endParaRPr/>
          </a:p>
        </p:txBody>
      </p:sp>
      <p:sp>
        <p:nvSpPr>
          <p:cNvPr id="353" name="Google Shape;353;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600"/>
              <a:t>Позволяет работать со множеством объектов, сохраняя интерфейс одного объекта.</a:t>
            </a:r>
            <a:endParaRPr sz="26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65"/>
          <p:cNvPicPr preferRelativeResize="0"/>
          <p:nvPr/>
        </p:nvPicPr>
        <p:blipFill>
          <a:blip r:embed="rId3">
            <a:alphaModFix/>
          </a:blip>
          <a:stretch>
            <a:fillRect/>
          </a:stretch>
        </p:blipFill>
        <p:spPr>
          <a:xfrm>
            <a:off x="2512975" y="152400"/>
            <a:ext cx="4118042" cy="4838699"/>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66"/>
          <p:cNvPicPr preferRelativeResize="0"/>
          <p:nvPr/>
        </p:nvPicPr>
        <p:blipFill>
          <a:blip r:embed="rId3">
            <a:alphaModFix/>
          </a:blip>
          <a:stretch>
            <a:fillRect/>
          </a:stretch>
        </p:blipFill>
        <p:spPr>
          <a:xfrm>
            <a:off x="2537550" y="152400"/>
            <a:ext cx="4068908" cy="4838702"/>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Компоновщик</a:t>
            </a:r>
            <a:endParaRPr/>
          </a:p>
        </p:txBody>
      </p:sp>
      <p:sp>
        <p:nvSpPr>
          <p:cNvPr id="369" name="Google Shape;369;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4000"/>
              <a:t>Демонстрация</a:t>
            </a:r>
            <a:endParaRPr sz="40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Компоновщик.</a:t>
            </a:r>
            <a:r>
              <a:rPr lang="en"/>
              <a:t> Применимость</a:t>
            </a:r>
            <a:endParaRPr/>
          </a:p>
        </p:txBody>
      </p:sp>
      <p:sp>
        <p:nvSpPr>
          <p:cNvPr id="375" name="Google Shape;375;p68"/>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AutoNum type="arabicPeriod"/>
            </a:pPr>
            <a:r>
              <a:rPr lang="en" sz="1700">
                <a:solidFill>
                  <a:schemeClr val="dk1"/>
                </a:solidFill>
                <a:highlight>
                  <a:srgbClr val="FFFFFF"/>
                </a:highlight>
              </a:rPr>
              <a:t>Когда вам нужно представить древовидную структуру объектов.</a:t>
            </a:r>
            <a:r>
              <a:rPr lang="en" sz="1700">
                <a:solidFill>
                  <a:schemeClr val="dk1"/>
                </a:solidFill>
                <a:highlight>
                  <a:srgbClr val="FFFFFF"/>
                </a:highlight>
              </a:rPr>
              <a:t> </a:t>
            </a:r>
            <a:endParaRPr sz="1700">
              <a:solidFill>
                <a:schemeClr val="dk1"/>
              </a:solidFill>
              <a:highlight>
                <a:srgbClr val="FFFFFF"/>
              </a:highlight>
            </a:endParaRPr>
          </a:p>
          <a:p>
            <a:pPr indent="-336550" lvl="0" marL="457200" rtl="0" algn="l">
              <a:spcBef>
                <a:spcPts val="0"/>
              </a:spcBef>
              <a:spcAft>
                <a:spcPts val="0"/>
              </a:spcAft>
              <a:buClr>
                <a:schemeClr val="dk1"/>
              </a:buClr>
              <a:buSzPts val="1700"/>
              <a:buAutoNum type="arabicPeriod"/>
            </a:pPr>
            <a:r>
              <a:rPr lang="en" sz="1700">
                <a:solidFill>
                  <a:schemeClr val="dk1"/>
                </a:solidFill>
                <a:highlight>
                  <a:srgbClr val="FFFFFF"/>
                </a:highlight>
              </a:rPr>
              <a:t>Когда клиенты должны единообразно трактовать простые и составные объекты.</a:t>
            </a:r>
            <a:endParaRPr sz="1700">
              <a:solidFill>
                <a:schemeClr val="dk1"/>
              </a:solidFill>
              <a:highlight>
                <a:srgbClr val="FFFFFF"/>
              </a:highligh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pic>
        <p:nvPicPr>
          <p:cNvPr id="380" name="Google Shape;380;p69"/>
          <p:cNvPicPr preferRelativeResize="0"/>
          <p:nvPr/>
        </p:nvPicPr>
        <p:blipFill>
          <a:blip r:embed="rId3">
            <a:alphaModFix/>
          </a:blip>
          <a:stretch>
            <a:fillRect/>
          </a:stretch>
        </p:blipFill>
        <p:spPr>
          <a:xfrm>
            <a:off x="152400" y="1228950"/>
            <a:ext cx="8839200" cy="2486961"/>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Адаптер </a:t>
            </a:r>
            <a:r>
              <a:rPr lang="en"/>
              <a:t>(Adapter)</a:t>
            </a:r>
            <a:endParaRPr/>
          </a:p>
        </p:txBody>
      </p:sp>
      <p:sp>
        <p:nvSpPr>
          <p:cNvPr id="386" name="Google Shape;386;p70"/>
          <p:cNvSpPr txBox="1"/>
          <p:nvPr>
            <p:ph idx="1" type="body"/>
          </p:nvPr>
        </p:nvSpPr>
        <p:spPr>
          <a:xfrm>
            <a:off x="271825" y="1017725"/>
            <a:ext cx="8520600" cy="994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600"/>
              <a:t>Приводит интерфейс объекта в соответствие с требованиями клиента.</a:t>
            </a:r>
            <a:endParaRPr sz="2600"/>
          </a:p>
        </p:txBody>
      </p:sp>
      <p:pic>
        <p:nvPicPr>
          <p:cNvPr id="387" name="Google Shape;387;p70"/>
          <p:cNvPicPr preferRelativeResize="0"/>
          <p:nvPr/>
        </p:nvPicPr>
        <p:blipFill>
          <a:blip r:embed="rId3">
            <a:alphaModFix/>
          </a:blip>
          <a:stretch>
            <a:fillRect/>
          </a:stretch>
        </p:blipFill>
        <p:spPr>
          <a:xfrm>
            <a:off x="839300" y="1560801"/>
            <a:ext cx="8424326" cy="34968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id="392" name="Google Shape;392;p71"/>
          <p:cNvPicPr preferRelativeResize="0"/>
          <p:nvPr/>
        </p:nvPicPr>
        <p:blipFill>
          <a:blip r:embed="rId3">
            <a:alphaModFix/>
          </a:blip>
          <a:stretch>
            <a:fillRect/>
          </a:stretch>
        </p:blipFill>
        <p:spPr>
          <a:xfrm>
            <a:off x="908413" y="152400"/>
            <a:ext cx="7327176" cy="4838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Виды паттернов</a:t>
            </a:r>
            <a:endParaRPr/>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b="1" lang="en" sz="2600"/>
              <a:t>Порождающие </a:t>
            </a:r>
            <a:r>
              <a:rPr lang="en" sz="2600"/>
              <a:t>— помогают гибко создавать объекты без внесения в программу лишних зависимостей.</a:t>
            </a:r>
            <a:endParaRPr sz="2600"/>
          </a:p>
          <a:p>
            <a:pPr indent="-393700" lvl="0" marL="457200" rtl="0" algn="l">
              <a:spcBef>
                <a:spcPts val="0"/>
              </a:spcBef>
              <a:spcAft>
                <a:spcPts val="0"/>
              </a:spcAft>
              <a:buSzPts val="2600"/>
              <a:buChar char="●"/>
            </a:pPr>
            <a:r>
              <a:rPr b="1" lang="en" sz="2600"/>
              <a:t>Структурные </a:t>
            </a:r>
            <a:r>
              <a:rPr lang="en" sz="2600"/>
              <a:t>— показывают различные способы построения связей между объектами.</a:t>
            </a:r>
            <a:endParaRPr sz="2600"/>
          </a:p>
          <a:p>
            <a:pPr indent="-393700" lvl="0" marL="457200" rtl="0" algn="l">
              <a:spcBef>
                <a:spcPts val="0"/>
              </a:spcBef>
              <a:spcAft>
                <a:spcPts val="0"/>
              </a:spcAft>
              <a:buSzPts val="2600"/>
              <a:buChar char="●"/>
            </a:pPr>
            <a:r>
              <a:rPr b="1" lang="en" sz="2600"/>
              <a:t>Поведенческие</a:t>
            </a:r>
            <a:r>
              <a:rPr lang="en" sz="2600"/>
              <a:t> — отвечают за эффективную коммуникацию между объектами.</a:t>
            </a:r>
            <a:endParaRPr sz="26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pic>
        <p:nvPicPr>
          <p:cNvPr id="397" name="Google Shape;397;p72"/>
          <p:cNvPicPr preferRelativeResize="0"/>
          <p:nvPr/>
        </p:nvPicPr>
        <p:blipFill>
          <a:blip r:embed="rId3">
            <a:alphaModFix/>
          </a:blip>
          <a:stretch>
            <a:fillRect/>
          </a:stretch>
        </p:blipFill>
        <p:spPr>
          <a:xfrm>
            <a:off x="302563" y="152400"/>
            <a:ext cx="8538882" cy="48387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73"/>
          <p:cNvPicPr preferRelativeResize="0"/>
          <p:nvPr/>
        </p:nvPicPr>
        <p:blipFill>
          <a:blip r:embed="rId3">
            <a:alphaModFix/>
          </a:blip>
          <a:stretch>
            <a:fillRect/>
          </a:stretch>
        </p:blipFill>
        <p:spPr>
          <a:xfrm>
            <a:off x="152400" y="152400"/>
            <a:ext cx="8316517" cy="4838701"/>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Адаптер</a:t>
            </a:r>
            <a:endParaRPr/>
          </a:p>
        </p:txBody>
      </p:sp>
      <p:sp>
        <p:nvSpPr>
          <p:cNvPr id="408" name="Google Shape;408;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4000"/>
              <a:t>Демонстрация</a:t>
            </a:r>
            <a:endParaRPr sz="40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Адаптер</a:t>
            </a:r>
            <a:r>
              <a:rPr lang="en"/>
              <a:t>. Применимость</a:t>
            </a:r>
            <a:endParaRPr/>
          </a:p>
        </p:txBody>
      </p:sp>
      <p:sp>
        <p:nvSpPr>
          <p:cNvPr id="414" name="Google Shape;414;p75"/>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AutoNum type="arabicPeriod"/>
            </a:pPr>
            <a:r>
              <a:rPr lang="en" sz="1700">
                <a:solidFill>
                  <a:schemeClr val="dk1"/>
                </a:solidFill>
                <a:highlight>
                  <a:srgbClr val="FFFFFF"/>
                </a:highlight>
              </a:rPr>
              <a:t>Когда вы хотите использовать сторонний класс, но его интерфейс не соответствует остальному коду приложения.</a:t>
            </a:r>
            <a:endParaRPr sz="1700">
              <a:solidFill>
                <a:schemeClr val="dk1"/>
              </a:solidFill>
              <a:highlight>
                <a:srgbClr val="FFFFFF"/>
              </a:highlight>
            </a:endParaRPr>
          </a:p>
          <a:p>
            <a:pPr indent="-336550" lvl="0" marL="457200" rtl="0" algn="l">
              <a:spcBef>
                <a:spcPts val="0"/>
              </a:spcBef>
              <a:spcAft>
                <a:spcPts val="0"/>
              </a:spcAft>
              <a:buClr>
                <a:schemeClr val="dk1"/>
              </a:buClr>
              <a:buSzPts val="1700"/>
              <a:buAutoNum type="arabicPeriod"/>
            </a:pPr>
            <a:r>
              <a:rPr lang="en" sz="1700">
                <a:solidFill>
                  <a:schemeClr val="dk1"/>
                </a:solidFill>
                <a:highlight>
                  <a:srgbClr val="FFFFFF"/>
                </a:highlight>
              </a:rPr>
              <a:t>Когда вам нужно использовать несколько существующих подклассов, но в них не хватает какой-то общей функциональности, причём расширить суперкласс вы не можете.</a:t>
            </a:r>
            <a:endParaRPr sz="1700">
              <a:solidFill>
                <a:schemeClr val="dk1"/>
              </a:solidFill>
              <a:highlight>
                <a:srgbClr val="FFFFFF"/>
              </a:highligh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pic>
        <p:nvPicPr>
          <p:cNvPr id="419" name="Google Shape;419;p76"/>
          <p:cNvPicPr preferRelativeResize="0"/>
          <p:nvPr/>
        </p:nvPicPr>
        <p:blipFill>
          <a:blip r:embed="rId3">
            <a:alphaModFix/>
          </a:blip>
          <a:stretch>
            <a:fillRect/>
          </a:stretch>
        </p:blipFill>
        <p:spPr>
          <a:xfrm>
            <a:off x="152400" y="680700"/>
            <a:ext cx="8839201" cy="1788194"/>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Фасад </a:t>
            </a:r>
            <a:r>
              <a:rPr lang="en"/>
              <a:t>(Facade)</a:t>
            </a:r>
            <a:endParaRPr/>
          </a:p>
        </p:txBody>
      </p:sp>
      <p:sp>
        <p:nvSpPr>
          <p:cNvPr id="425" name="Google Shape;425;p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600"/>
              <a:t>Предоставляет простой интерфейс к сложной системе классов, библиотеке или фреймворку.</a:t>
            </a:r>
            <a:endParaRPr sz="2600"/>
          </a:p>
        </p:txBody>
      </p:sp>
      <p:pic>
        <p:nvPicPr>
          <p:cNvPr id="426" name="Google Shape;426;p77"/>
          <p:cNvPicPr preferRelativeResize="0"/>
          <p:nvPr/>
        </p:nvPicPr>
        <p:blipFill>
          <a:blip r:embed="rId3">
            <a:alphaModFix/>
          </a:blip>
          <a:stretch>
            <a:fillRect/>
          </a:stretch>
        </p:blipFill>
        <p:spPr>
          <a:xfrm>
            <a:off x="580125" y="2233025"/>
            <a:ext cx="7505925" cy="29104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id="431" name="Google Shape;431;p78"/>
          <p:cNvPicPr preferRelativeResize="0"/>
          <p:nvPr/>
        </p:nvPicPr>
        <p:blipFill>
          <a:blip r:embed="rId3">
            <a:alphaModFix/>
          </a:blip>
          <a:stretch>
            <a:fillRect/>
          </a:stretch>
        </p:blipFill>
        <p:spPr>
          <a:xfrm>
            <a:off x="751975" y="222175"/>
            <a:ext cx="7640052" cy="48387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Фасад для сервиса рассылок</a:t>
            </a:r>
            <a:endParaRPr/>
          </a:p>
        </p:txBody>
      </p:sp>
      <p:sp>
        <p:nvSpPr>
          <p:cNvPr id="437" name="Google Shape;437;p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latin typeface="Roboto Mono"/>
                <a:ea typeface="Roboto Mono"/>
                <a:cs typeface="Roboto Mono"/>
                <a:sym typeface="Roboto Mono"/>
              </a:rPr>
              <a:t>class MailServiceApi {</a:t>
            </a:r>
            <a:endParaRPr sz="17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700">
                <a:latin typeface="Roboto Mono"/>
                <a:ea typeface="Roboto Mono"/>
                <a:cs typeface="Roboto Mono"/>
                <a:sym typeface="Roboto Mono"/>
              </a:rPr>
              <a:t>  </a:t>
            </a:r>
            <a:r>
              <a:rPr lang="en" sz="1700">
                <a:solidFill>
                  <a:schemeClr val="dk1"/>
                </a:solidFill>
                <a:latin typeface="Roboto Mono"/>
                <a:ea typeface="Roboto Mono"/>
                <a:cs typeface="Roboto Mono"/>
                <a:sym typeface="Roboto Mono"/>
              </a:rPr>
              <a:t>public:</a:t>
            </a:r>
            <a:endParaRPr sz="1700">
              <a:latin typeface="Roboto Mono"/>
              <a:ea typeface="Roboto Mono"/>
              <a:cs typeface="Roboto Mono"/>
              <a:sym typeface="Roboto Mono"/>
            </a:endParaRPr>
          </a:p>
          <a:p>
            <a:pPr indent="0" lvl="0" marL="0" rtl="0" algn="l">
              <a:lnSpc>
                <a:spcPct val="100000"/>
              </a:lnSpc>
              <a:spcBef>
                <a:spcPts val="0"/>
              </a:spcBef>
              <a:spcAft>
                <a:spcPts val="0"/>
              </a:spcAft>
              <a:buNone/>
            </a:pPr>
            <a:r>
              <a:rPr lang="en" sz="1700">
                <a:latin typeface="Roboto Mono"/>
                <a:ea typeface="Roboto Mono"/>
                <a:cs typeface="Roboto Mono"/>
                <a:sym typeface="Roboto Mono"/>
              </a:rPr>
              <a:t>    std::string CreateList(std::list&lt;</a:t>
            </a:r>
            <a:r>
              <a:rPr lang="en" sz="1700">
                <a:solidFill>
                  <a:schemeClr val="dk1"/>
                </a:solidFill>
                <a:latin typeface="Roboto Mono"/>
                <a:ea typeface="Roboto Mono"/>
                <a:cs typeface="Roboto Mono"/>
                <a:sym typeface="Roboto Mono"/>
              </a:rPr>
              <a:t>std::</a:t>
            </a:r>
            <a:r>
              <a:rPr lang="en" sz="1700">
                <a:latin typeface="Roboto Mono"/>
                <a:ea typeface="Roboto Mono"/>
                <a:cs typeface="Roboto Mono"/>
                <a:sym typeface="Roboto Mono"/>
              </a:rPr>
              <a:t>string&gt; emails) </a:t>
            </a:r>
            <a:endParaRPr sz="17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700">
                <a:latin typeface="Roboto Mono"/>
                <a:ea typeface="Roboto Mono"/>
                <a:cs typeface="Roboto Mono"/>
                <a:sym typeface="Roboto Mono"/>
              </a:rPr>
              <a:t>    { }</a:t>
            </a:r>
            <a:endParaRPr sz="17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t/>
            </a:r>
            <a:endParaRPr sz="1700">
              <a:latin typeface="Roboto Mono"/>
              <a:ea typeface="Roboto Mono"/>
              <a:cs typeface="Roboto Mono"/>
              <a:sym typeface="Roboto Mono"/>
            </a:endParaRPr>
          </a:p>
          <a:p>
            <a:pPr indent="0" lvl="0" marL="0" rtl="0" algn="l">
              <a:lnSpc>
                <a:spcPct val="100000"/>
              </a:lnSpc>
              <a:spcBef>
                <a:spcPts val="0"/>
              </a:spcBef>
              <a:spcAft>
                <a:spcPts val="0"/>
              </a:spcAft>
              <a:buNone/>
            </a:pPr>
            <a:r>
              <a:rPr lang="en" sz="1700">
                <a:latin typeface="Roboto Mono"/>
                <a:ea typeface="Roboto Mono"/>
                <a:cs typeface="Roboto Mono"/>
                <a:sym typeface="Roboto Mono"/>
              </a:rPr>
              <a:t>    std::string CreateCampaign(</a:t>
            </a:r>
            <a:r>
              <a:rPr lang="en" sz="1700">
                <a:solidFill>
                  <a:schemeClr val="dk1"/>
                </a:solidFill>
                <a:latin typeface="Roboto Mono"/>
                <a:ea typeface="Roboto Mono"/>
                <a:cs typeface="Roboto Mono"/>
                <a:sym typeface="Roboto Mono"/>
              </a:rPr>
              <a:t>std::</a:t>
            </a:r>
            <a:r>
              <a:rPr lang="en" sz="1700">
                <a:latin typeface="Roboto Mono"/>
                <a:ea typeface="Roboto Mono"/>
                <a:cs typeface="Roboto Mono"/>
                <a:sym typeface="Roboto Mono"/>
              </a:rPr>
              <a:t>string subject, </a:t>
            </a:r>
            <a:endParaRPr sz="1700">
              <a:latin typeface="Roboto Mono"/>
              <a:ea typeface="Roboto Mono"/>
              <a:cs typeface="Roboto Mono"/>
              <a:sym typeface="Roboto Mono"/>
            </a:endParaRPr>
          </a:p>
          <a:p>
            <a:pPr indent="457200" lvl="0" marL="457200" rtl="0" algn="l">
              <a:lnSpc>
                <a:spcPct val="100000"/>
              </a:lnSpc>
              <a:spcBef>
                <a:spcPts val="0"/>
              </a:spcBef>
              <a:spcAft>
                <a:spcPts val="0"/>
              </a:spcAft>
              <a:buNone/>
            </a:pPr>
            <a:r>
              <a:rPr lang="en" sz="1700">
                <a:solidFill>
                  <a:schemeClr val="dk1"/>
                </a:solidFill>
                <a:latin typeface="Roboto Mono"/>
                <a:ea typeface="Roboto Mono"/>
                <a:cs typeface="Roboto Mono"/>
                <a:sym typeface="Roboto Mono"/>
              </a:rPr>
              <a:t>std::</a:t>
            </a:r>
            <a:r>
              <a:rPr lang="en" sz="1700">
                <a:latin typeface="Roboto Mono"/>
                <a:ea typeface="Roboto Mono"/>
                <a:cs typeface="Roboto Mono"/>
                <a:sym typeface="Roboto Mono"/>
              </a:rPr>
              <a:t>string body) </a:t>
            </a:r>
            <a:endParaRPr sz="17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700">
                <a:latin typeface="Roboto Mono"/>
                <a:ea typeface="Roboto Mono"/>
                <a:cs typeface="Roboto Mono"/>
                <a:sym typeface="Roboto Mono"/>
              </a:rPr>
              <a:t>    { }</a:t>
            </a:r>
            <a:endParaRPr sz="17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t/>
            </a:r>
            <a:endParaRPr sz="1700">
              <a:latin typeface="Roboto Mono"/>
              <a:ea typeface="Roboto Mono"/>
              <a:cs typeface="Roboto Mono"/>
              <a:sym typeface="Roboto Mono"/>
            </a:endParaRPr>
          </a:p>
          <a:p>
            <a:pPr indent="0" lvl="0" marL="0" rtl="0" algn="l">
              <a:lnSpc>
                <a:spcPct val="100000"/>
              </a:lnSpc>
              <a:spcBef>
                <a:spcPts val="0"/>
              </a:spcBef>
              <a:spcAft>
                <a:spcPts val="0"/>
              </a:spcAft>
              <a:buNone/>
            </a:pPr>
            <a:r>
              <a:rPr lang="en" sz="1700">
                <a:latin typeface="Roboto Mono"/>
                <a:ea typeface="Roboto Mono"/>
                <a:cs typeface="Roboto Mono"/>
                <a:sym typeface="Roboto Mono"/>
              </a:rPr>
              <a:t>    void SendCampaignToList(</a:t>
            </a:r>
            <a:r>
              <a:rPr lang="en" sz="1700">
                <a:solidFill>
                  <a:schemeClr val="dk1"/>
                </a:solidFill>
                <a:latin typeface="Roboto Mono"/>
                <a:ea typeface="Roboto Mono"/>
                <a:cs typeface="Roboto Mono"/>
                <a:sym typeface="Roboto Mono"/>
              </a:rPr>
              <a:t>std::</a:t>
            </a:r>
            <a:r>
              <a:rPr lang="en" sz="1700">
                <a:latin typeface="Roboto Mono"/>
                <a:ea typeface="Roboto Mono"/>
                <a:cs typeface="Roboto Mono"/>
                <a:sym typeface="Roboto Mono"/>
              </a:rPr>
              <a:t>string campaign, </a:t>
            </a:r>
            <a:endParaRPr sz="1700">
              <a:latin typeface="Roboto Mono"/>
              <a:ea typeface="Roboto Mono"/>
              <a:cs typeface="Roboto Mono"/>
              <a:sym typeface="Roboto Mono"/>
            </a:endParaRPr>
          </a:p>
          <a:p>
            <a:pPr indent="457200" lvl="0" marL="457200" rtl="0" algn="l">
              <a:lnSpc>
                <a:spcPct val="100000"/>
              </a:lnSpc>
              <a:spcBef>
                <a:spcPts val="0"/>
              </a:spcBef>
              <a:spcAft>
                <a:spcPts val="0"/>
              </a:spcAft>
              <a:buNone/>
            </a:pPr>
            <a:r>
              <a:rPr lang="en" sz="1700">
                <a:solidFill>
                  <a:schemeClr val="dk1"/>
                </a:solidFill>
                <a:latin typeface="Roboto Mono"/>
                <a:ea typeface="Roboto Mono"/>
                <a:cs typeface="Roboto Mono"/>
                <a:sym typeface="Roboto Mono"/>
              </a:rPr>
              <a:t>std::</a:t>
            </a:r>
            <a:r>
              <a:rPr lang="en" sz="1700">
                <a:latin typeface="Roboto Mono"/>
                <a:ea typeface="Roboto Mono"/>
                <a:cs typeface="Roboto Mono"/>
                <a:sym typeface="Roboto Mono"/>
              </a:rPr>
              <a:t>string list) </a:t>
            </a:r>
            <a:endParaRPr sz="17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700">
                <a:latin typeface="Roboto Mono"/>
                <a:ea typeface="Roboto Mono"/>
                <a:cs typeface="Roboto Mono"/>
                <a:sym typeface="Roboto Mono"/>
              </a:rPr>
              <a:t>    { }</a:t>
            </a:r>
            <a:endParaRPr sz="17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700">
                <a:latin typeface="Roboto Mono"/>
                <a:ea typeface="Roboto Mono"/>
                <a:cs typeface="Roboto Mono"/>
                <a:sym typeface="Roboto Mono"/>
              </a:rPr>
              <a:t>}</a:t>
            </a:r>
            <a:endParaRPr sz="17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700">
              <a:latin typeface="Roboto Mono"/>
              <a:ea typeface="Roboto Mono"/>
              <a:cs typeface="Roboto Mono"/>
              <a:sym typeface="Roboto Mon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Фасад для сервиса рассылок</a:t>
            </a:r>
            <a:endParaRPr/>
          </a:p>
        </p:txBody>
      </p:sp>
      <p:sp>
        <p:nvSpPr>
          <p:cNvPr id="443" name="Google Shape;443;p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latin typeface="Roboto Mono"/>
                <a:ea typeface="Roboto Mono"/>
                <a:cs typeface="Roboto Mono"/>
                <a:sym typeface="Roboto Mono"/>
              </a:rPr>
              <a:t>class MailServiceFacade {</a:t>
            </a:r>
            <a:endParaRPr sz="1500">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latin typeface="Roboto Mono"/>
                <a:ea typeface="Roboto Mono"/>
                <a:cs typeface="Roboto Mono"/>
                <a:sym typeface="Roboto Mono"/>
              </a:rPr>
              <a:t> </a:t>
            </a:r>
            <a:r>
              <a:rPr lang="en" sz="1500">
                <a:solidFill>
                  <a:schemeClr val="dk1"/>
                </a:solidFill>
                <a:latin typeface="Roboto Mono"/>
                <a:ea typeface="Roboto Mono"/>
                <a:cs typeface="Roboto Mono"/>
                <a:sym typeface="Roboto Mono"/>
              </a:rPr>
              <a:t>private:</a:t>
            </a:r>
            <a:endParaRPr sz="1500">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latin typeface="Roboto Mono"/>
                <a:ea typeface="Roboto Mono"/>
                <a:cs typeface="Roboto Mono"/>
                <a:sym typeface="Roboto Mono"/>
              </a:rPr>
              <a:t>    MailServiceApi api;</a:t>
            </a:r>
            <a:endParaRPr sz="15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500">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latin typeface="Roboto Mono"/>
                <a:ea typeface="Roboto Mono"/>
                <a:cs typeface="Roboto Mono"/>
                <a:sym typeface="Roboto Mono"/>
              </a:rPr>
              <a:t> </a:t>
            </a:r>
            <a:r>
              <a:rPr lang="en" sz="1500">
                <a:solidFill>
                  <a:schemeClr val="dk1"/>
                </a:solidFill>
                <a:latin typeface="Roboto Mono"/>
                <a:ea typeface="Roboto Mono"/>
                <a:cs typeface="Roboto Mono"/>
                <a:sym typeface="Roboto Mono"/>
              </a:rPr>
              <a:t>public:</a:t>
            </a:r>
            <a:endParaRPr sz="1500">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latin typeface="Roboto Mono"/>
                <a:ea typeface="Roboto Mono"/>
                <a:cs typeface="Roboto Mono"/>
                <a:sym typeface="Roboto Mono"/>
              </a:rPr>
              <a:t>    MailServiceFacade(MailServiceApi api) {</a:t>
            </a:r>
            <a:endParaRPr sz="1500">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latin typeface="Roboto Mono"/>
                <a:ea typeface="Roboto Mono"/>
                <a:cs typeface="Roboto Mono"/>
                <a:sym typeface="Roboto Mono"/>
              </a:rPr>
              <a:t>        this.api = api;</a:t>
            </a:r>
            <a:endParaRPr sz="1500">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latin typeface="Roboto Mono"/>
                <a:ea typeface="Roboto Mono"/>
                <a:cs typeface="Roboto Mono"/>
                <a:sym typeface="Roboto Mono"/>
              </a:rPr>
              <a:t>    }</a:t>
            </a:r>
            <a:endParaRPr sz="15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500">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latin typeface="Roboto Mono"/>
                <a:ea typeface="Roboto Mono"/>
                <a:cs typeface="Roboto Mono"/>
                <a:sym typeface="Roboto Mono"/>
              </a:rPr>
              <a:t>    void SendEmail(std::string receiver, std::string subject, </a:t>
            </a:r>
            <a:endParaRPr sz="1500">
              <a:latin typeface="Roboto Mono"/>
              <a:ea typeface="Roboto Mono"/>
              <a:cs typeface="Roboto Mono"/>
              <a:sym typeface="Roboto Mono"/>
            </a:endParaRPr>
          </a:p>
          <a:p>
            <a:pPr indent="0" lvl="0" marL="457200" rtl="0" algn="l">
              <a:lnSpc>
                <a:spcPct val="100000"/>
              </a:lnSpc>
              <a:spcBef>
                <a:spcPts val="0"/>
              </a:spcBef>
              <a:spcAft>
                <a:spcPts val="0"/>
              </a:spcAft>
              <a:buNone/>
            </a:pPr>
            <a:r>
              <a:rPr lang="en" sz="1500">
                <a:latin typeface="Roboto Mono"/>
                <a:ea typeface="Roboto Mono"/>
                <a:cs typeface="Roboto Mono"/>
                <a:sym typeface="Roboto Mono"/>
              </a:rPr>
              <a:t>  std::string body) {</a:t>
            </a:r>
            <a:endParaRPr sz="1500">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latin typeface="Roboto Mono"/>
                <a:ea typeface="Roboto Mono"/>
                <a:cs typeface="Roboto Mono"/>
                <a:sym typeface="Roboto Mono"/>
              </a:rPr>
              <a:t>        std::string list = </a:t>
            </a:r>
            <a:endParaRPr sz="1500">
              <a:latin typeface="Roboto Mono"/>
              <a:ea typeface="Roboto Mono"/>
              <a:cs typeface="Roboto Mono"/>
              <a:sym typeface="Roboto Mono"/>
            </a:endParaRPr>
          </a:p>
          <a:p>
            <a:pPr indent="457200" lvl="0" marL="914400" rtl="0" algn="l">
              <a:lnSpc>
                <a:spcPct val="100000"/>
              </a:lnSpc>
              <a:spcBef>
                <a:spcPts val="0"/>
              </a:spcBef>
              <a:spcAft>
                <a:spcPts val="0"/>
              </a:spcAft>
              <a:buNone/>
            </a:pPr>
            <a:r>
              <a:rPr lang="en" sz="1500">
                <a:latin typeface="Roboto Mono"/>
                <a:ea typeface="Roboto Mono"/>
                <a:cs typeface="Roboto Mono"/>
                <a:sym typeface="Roboto Mono"/>
              </a:rPr>
              <a:t>api.CreateList(std::list&lt;std:string&gt;(receiver));</a:t>
            </a:r>
            <a:endParaRPr sz="1500">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latin typeface="Roboto Mono"/>
                <a:ea typeface="Roboto Mono"/>
                <a:cs typeface="Roboto Mono"/>
                <a:sym typeface="Roboto Mono"/>
              </a:rPr>
              <a:t>        std::string campaign = api.CreateCampaign(subject, body);</a:t>
            </a:r>
            <a:endParaRPr sz="1500">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latin typeface="Roboto Mono"/>
                <a:ea typeface="Roboto Mono"/>
                <a:cs typeface="Roboto Mono"/>
                <a:sym typeface="Roboto Mono"/>
              </a:rPr>
              <a:t>        api.SendCampaignToList(campaign, list);</a:t>
            </a:r>
            <a:endParaRPr sz="1500">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latin typeface="Roboto Mono"/>
                <a:ea typeface="Roboto Mono"/>
                <a:cs typeface="Roboto Mono"/>
                <a:sym typeface="Roboto Mono"/>
              </a:rPr>
              <a:t>    }</a:t>
            </a:r>
            <a:endParaRPr sz="1500">
              <a:latin typeface="Roboto Mono"/>
              <a:ea typeface="Roboto Mono"/>
              <a:cs typeface="Roboto Mono"/>
              <a:sym typeface="Roboto Mono"/>
            </a:endParaRPr>
          </a:p>
          <a:p>
            <a:pPr indent="0" lvl="0" marL="0" rtl="0" algn="l">
              <a:lnSpc>
                <a:spcPct val="100000"/>
              </a:lnSpc>
              <a:spcBef>
                <a:spcPts val="0"/>
              </a:spcBef>
              <a:spcAft>
                <a:spcPts val="0"/>
              </a:spcAft>
              <a:buNone/>
            </a:pPr>
            <a:r>
              <a:rPr lang="en" sz="1500">
                <a:latin typeface="Roboto Mono"/>
                <a:ea typeface="Roboto Mono"/>
                <a:cs typeface="Roboto Mono"/>
                <a:sym typeface="Roboto Mono"/>
              </a:rPr>
              <a:t>}</a:t>
            </a:r>
            <a:endParaRPr sz="15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5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500">
              <a:latin typeface="Roboto Mono"/>
              <a:ea typeface="Roboto Mono"/>
              <a:cs typeface="Roboto Mono"/>
              <a:sym typeface="Roboto Mono"/>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Фасад. Применимость</a:t>
            </a:r>
            <a:endParaRPr/>
          </a:p>
        </p:txBody>
      </p:sp>
      <p:sp>
        <p:nvSpPr>
          <p:cNvPr id="449" name="Google Shape;449;p81"/>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Clr>
                <a:schemeClr val="dk1"/>
              </a:buClr>
              <a:buSzPts val="1700"/>
              <a:buAutoNum type="arabicPeriod"/>
            </a:pPr>
            <a:r>
              <a:rPr lang="en" sz="1700">
                <a:solidFill>
                  <a:schemeClr val="dk1"/>
                </a:solidFill>
                <a:highlight>
                  <a:srgbClr val="FFFFFF"/>
                </a:highlight>
              </a:rPr>
              <a:t>Когда вам нужно представить простой или урезанный интерфейс к сложной подсистеме.</a:t>
            </a:r>
            <a:endParaRPr sz="1700">
              <a:solidFill>
                <a:schemeClr val="dk1"/>
              </a:solidFill>
              <a:highlight>
                <a:srgbClr val="FFFFFF"/>
              </a:highlight>
            </a:endParaRPr>
          </a:p>
          <a:p>
            <a:pPr indent="-336550" lvl="0" marL="457200" rtl="0" algn="just">
              <a:spcBef>
                <a:spcPts val="0"/>
              </a:spcBef>
              <a:spcAft>
                <a:spcPts val="0"/>
              </a:spcAft>
              <a:buClr>
                <a:schemeClr val="dk1"/>
              </a:buClr>
              <a:buSzPts val="1700"/>
              <a:buAutoNum type="arabicPeriod"/>
            </a:pPr>
            <a:r>
              <a:rPr lang="en" sz="1700">
                <a:solidFill>
                  <a:schemeClr val="dk1"/>
                </a:solidFill>
                <a:highlight>
                  <a:srgbClr val="FFFFFF"/>
                </a:highlight>
              </a:rPr>
              <a:t>Когда вы хотите разложить подсистему на отдельные слои.Используйте фасады для определения точек входа на каждый уровень подсистемы. Если подсистемы зависят друг от друга, то зависимость можно упростить, разрешив подсистемам обмениваться информацией только через фасады.</a:t>
            </a:r>
            <a:endParaRPr sz="1700">
              <a:solidFill>
                <a:schemeClr val="dk1"/>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Порождающие паттерны</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pic>
        <p:nvPicPr>
          <p:cNvPr id="454" name="Google Shape;454;p82"/>
          <p:cNvPicPr preferRelativeResize="0"/>
          <p:nvPr/>
        </p:nvPicPr>
        <p:blipFill>
          <a:blip r:embed="rId3">
            <a:alphaModFix/>
          </a:blip>
          <a:stretch>
            <a:fillRect/>
          </a:stretch>
        </p:blipFill>
        <p:spPr>
          <a:xfrm>
            <a:off x="152400" y="680700"/>
            <a:ext cx="8839201" cy="1788194"/>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Мост (Bridge)</a:t>
            </a:r>
            <a:endParaRPr/>
          </a:p>
        </p:txBody>
      </p:sp>
      <p:sp>
        <p:nvSpPr>
          <p:cNvPr id="460" name="Google Shape;460;p83"/>
          <p:cNvSpPr txBox="1"/>
          <p:nvPr>
            <p:ph idx="1" type="body"/>
          </p:nvPr>
        </p:nvSpPr>
        <p:spPr>
          <a:xfrm>
            <a:off x="311700" y="1152475"/>
            <a:ext cx="4195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300"/>
              <a:t>Разделяет один или несколько классов на две отдельные иерархии — </a:t>
            </a:r>
            <a:r>
              <a:rPr b="1" lang="en" sz="2300"/>
              <a:t>абстракцию</a:t>
            </a:r>
            <a:r>
              <a:rPr lang="en" sz="2300"/>
              <a:t> и </a:t>
            </a:r>
            <a:r>
              <a:rPr b="1" lang="en" sz="2300"/>
              <a:t>реализацию </a:t>
            </a:r>
            <a:r>
              <a:rPr lang="en" sz="2300"/>
              <a:t>(термины Банды четырех), позволяя изменять их независимо друг от друга.</a:t>
            </a:r>
            <a:endParaRPr sz="2300"/>
          </a:p>
        </p:txBody>
      </p:sp>
      <p:pic>
        <p:nvPicPr>
          <p:cNvPr id="461" name="Google Shape;461;p83"/>
          <p:cNvPicPr preferRelativeResize="0"/>
          <p:nvPr/>
        </p:nvPicPr>
        <p:blipFill>
          <a:blip r:embed="rId3">
            <a:alphaModFix/>
          </a:blip>
          <a:stretch>
            <a:fillRect/>
          </a:stretch>
        </p:blipFill>
        <p:spPr>
          <a:xfrm>
            <a:off x="4395475" y="1193025"/>
            <a:ext cx="4708651" cy="33353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pic>
        <p:nvPicPr>
          <p:cNvPr id="466" name="Google Shape;466;p84"/>
          <p:cNvPicPr preferRelativeResize="0"/>
          <p:nvPr/>
        </p:nvPicPr>
        <p:blipFill>
          <a:blip r:embed="rId3">
            <a:alphaModFix/>
          </a:blip>
          <a:stretch>
            <a:fillRect/>
          </a:stretch>
        </p:blipFill>
        <p:spPr>
          <a:xfrm>
            <a:off x="190500" y="511250"/>
            <a:ext cx="8763000" cy="38100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pic>
        <p:nvPicPr>
          <p:cNvPr id="471" name="Google Shape;471;p85"/>
          <p:cNvPicPr preferRelativeResize="0"/>
          <p:nvPr/>
        </p:nvPicPr>
        <p:blipFill>
          <a:blip r:embed="rId3">
            <a:alphaModFix/>
          </a:blip>
          <a:stretch>
            <a:fillRect/>
          </a:stretch>
        </p:blipFill>
        <p:spPr>
          <a:xfrm>
            <a:off x="1169125" y="112525"/>
            <a:ext cx="6947875" cy="4838699"/>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pic>
        <p:nvPicPr>
          <p:cNvPr id="476" name="Google Shape;476;p86"/>
          <p:cNvPicPr preferRelativeResize="0"/>
          <p:nvPr/>
        </p:nvPicPr>
        <p:blipFill>
          <a:blip r:embed="rId3">
            <a:alphaModFix/>
          </a:blip>
          <a:stretch>
            <a:fillRect/>
          </a:stretch>
        </p:blipFill>
        <p:spPr>
          <a:xfrm>
            <a:off x="1275150" y="99113"/>
            <a:ext cx="6593699" cy="4945274"/>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Мост</a:t>
            </a:r>
            <a:endParaRPr/>
          </a:p>
        </p:txBody>
      </p:sp>
      <p:sp>
        <p:nvSpPr>
          <p:cNvPr id="482" name="Google Shape;482;p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4000"/>
              <a:t>Демонстрация</a:t>
            </a:r>
            <a:endParaRPr sz="400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Мост. Применимость</a:t>
            </a:r>
            <a:endParaRPr/>
          </a:p>
        </p:txBody>
      </p:sp>
      <p:sp>
        <p:nvSpPr>
          <p:cNvPr id="488" name="Google Shape;488;p88"/>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AutoNum type="arabicPeriod"/>
            </a:pPr>
            <a:r>
              <a:rPr b="1" lang="en" sz="1700">
                <a:solidFill>
                  <a:schemeClr val="dk1"/>
                </a:solidFill>
                <a:highlight>
                  <a:srgbClr val="FFFFFF"/>
                </a:highlight>
              </a:rPr>
              <a:t>Когда вы хотите разделить монолитный класс, который содержит несколько различных реализаций какой-то функциональности</a:t>
            </a:r>
            <a:r>
              <a:rPr lang="en" sz="1700">
                <a:solidFill>
                  <a:schemeClr val="dk1"/>
                </a:solidFill>
                <a:highlight>
                  <a:srgbClr val="FFFFFF"/>
                </a:highlight>
              </a:rPr>
              <a:t>. Чем больше класс, тем тяжелее разобраться в его коде, и тем больше это затягивает разработку. Кроме того, изменения, вносимые в одну из реализаций, приводят к редактированию всего класса, что может привести к внесению случайных ошибок в код.</a:t>
            </a:r>
            <a:endParaRPr sz="1700">
              <a:solidFill>
                <a:schemeClr val="dk1"/>
              </a:solidFill>
              <a:highlight>
                <a:srgbClr val="FFFFFF"/>
              </a:highlight>
            </a:endParaRPr>
          </a:p>
          <a:p>
            <a:pPr indent="-336550" lvl="0" marL="457200" rtl="0" algn="l">
              <a:spcBef>
                <a:spcPts val="0"/>
              </a:spcBef>
              <a:spcAft>
                <a:spcPts val="0"/>
              </a:spcAft>
              <a:buClr>
                <a:schemeClr val="dk1"/>
              </a:buClr>
              <a:buSzPts val="1700"/>
              <a:buAutoNum type="arabicPeriod"/>
            </a:pPr>
            <a:r>
              <a:rPr b="1" lang="en" sz="1700">
                <a:solidFill>
                  <a:schemeClr val="dk1"/>
                </a:solidFill>
                <a:highlight>
                  <a:srgbClr val="FFFFFF"/>
                </a:highlight>
              </a:rPr>
              <a:t>Когда класс нужно расширять в двух независимых плоскостях.</a:t>
            </a:r>
            <a:endParaRPr b="1" sz="1700">
              <a:solidFill>
                <a:schemeClr val="dk1"/>
              </a:solidFill>
              <a:highlight>
                <a:srgbClr val="FFFFFF"/>
              </a:highlight>
            </a:endParaRPr>
          </a:p>
          <a:p>
            <a:pPr indent="-336550" lvl="0" marL="457200" rtl="0" algn="l">
              <a:spcBef>
                <a:spcPts val="0"/>
              </a:spcBef>
              <a:spcAft>
                <a:spcPts val="0"/>
              </a:spcAft>
              <a:buClr>
                <a:schemeClr val="dk1"/>
              </a:buClr>
              <a:buSzPts val="1700"/>
              <a:buAutoNum type="arabicPeriod"/>
            </a:pPr>
            <a:r>
              <a:rPr b="1" lang="en" sz="1700">
                <a:solidFill>
                  <a:schemeClr val="dk1"/>
                </a:solidFill>
                <a:highlight>
                  <a:srgbClr val="FFFFFF"/>
                </a:highlight>
              </a:rPr>
              <a:t>Когда вы хотите, чтобы реализацию можно было бы изменять во время выполнения программы.</a:t>
            </a:r>
            <a:r>
              <a:rPr lang="en" sz="1700">
                <a:solidFill>
                  <a:schemeClr val="dk1"/>
                </a:solidFill>
                <a:highlight>
                  <a:srgbClr val="FFFFFF"/>
                </a:highlight>
              </a:rPr>
              <a:t> Мост позволяет заменять реализацию даже во время выполнения программы, так как конкретная реализация не «вшита» в класс абстракции.</a:t>
            </a:r>
            <a:endParaRPr sz="1700">
              <a:solidFill>
                <a:schemeClr val="dk1"/>
              </a:solidFill>
              <a:highlight>
                <a:srgbClr val="FFFFFF"/>
              </a:highligh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pic>
        <p:nvPicPr>
          <p:cNvPr id="493" name="Google Shape;493;p89"/>
          <p:cNvPicPr preferRelativeResize="0"/>
          <p:nvPr/>
        </p:nvPicPr>
        <p:blipFill>
          <a:blip r:embed="rId3">
            <a:alphaModFix/>
          </a:blip>
          <a:stretch>
            <a:fillRect/>
          </a:stretch>
        </p:blipFill>
        <p:spPr>
          <a:xfrm>
            <a:off x="152400" y="471375"/>
            <a:ext cx="8839200" cy="2916788"/>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Легковес, приспособленец (Flyweight)</a:t>
            </a:r>
            <a:endParaRPr/>
          </a:p>
        </p:txBody>
      </p:sp>
      <p:sp>
        <p:nvSpPr>
          <p:cNvPr id="499" name="Google Shape;499;p90"/>
          <p:cNvSpPr txBox="1"/>
          <p:nvPr>
            <p:ph idx="1" type="body"/>
          </p:nvPr>
        </p:nvSpPr>
        <p:spPr>
          <a:xfrm>
            <a:off x="311700" y="1152475"/>
            <a:ext cx="8352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300"/>
              <a:t>Позволяет вместить бóльшее количество объектов в отведённую оперативную память. Легковес экономит память, разделяя общее состояние объектов между собой, вместо хранения одинаковых данных в каждом объекте.</a:t>
            </a:r>
            <a:endParaRPr sz="23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pic>
        <p:nvPicPr>
          <p:cNvPr id="504" name="Google Shape;504;p91"/>
          <p:cNvPicPr preferRelativeResize="0"/>
          <p:nvPr/>
        </p:nvPicPr>
        <p:blipFill>
          <a:blip r:embed="rId3">
            <a:alphaModFix/>
          </a:blip>
          <a:stretch>
            <a:fillRect/>
          </a:stretch>
        </p:blipFill>
        <p:spPr>
          <a:xfrm>
            <a:off x="152400" y="900000"/>
            <a:ext cx="8839198" cy="348210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Абстрактная фабрика (Abstract Factory)</a:t>
            </a:r>
            <a:endParaRPr/>
          </a:p>
        </p:txBody>
      </p:sp>
      <p:sp>
        <p:nvSpPr>
          <p:cNvPr id="94" name="Google Shape;9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600"/>
              <a:t>Изолирует создание объектов с возможностью подменять семейство создаваемых объектов.</a:t>
            </a:r>
            <a:endParaRPr sz="26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pic>
        <p:nvPicPr>
          <p:cNvPr id="509" name="Google Shape;509;p92"/>
          <p:cNvPicPr preferRelativeResize="0"/>
          <p:nvPr/>
        </p:nvPicPr>
        <p:blipFill>
          <a:blip r:embed="rId3">
            <a:alphaModFix/>
          </a:blip>
          <a:stretch>
            <a:fillRect/>
          </a:stretch>
        </p:blipFill>
        <p:spPr>
          <a:xfrm>
            <a:off x="152400" y="152400"/>
            <a:ext cx="8839200" cy="4281488"/>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pic>
        <p:nvPicPr>
          <p:cNvPr id="514" name="Google Shape;514;p93"/>
          <p:cNvPicPr preferRelativeResize="0"/>
          <p:nvPr/>
        </p:nvPicPr>
        <p:blipFill>
          <a:blip r:embed="rId3">
            <a:alphaModFix/>
          </a:blip>
          <a:stretch>
            <a:fillRect/>
          </a:stretch>
        </p:blipFill>
        <p:spPr>
          <a:xfrm>
            <a:off x="2740213" y="152400"/>
            <a:ext cx="3663587" cy="483870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pic>
        <p:nvPicPr>
          <p:cNvPr id="519" name="Google Shape;519;p94"/>
          <p:cNvPicPr preferRelativeResize="0"/>
          <p:nvPr/>
        </p:nvPicPr>
        <p:blipFill>
          <a:blip r:embed="rId3">
            <a:alphaModFix/>
          </a:blip>
          <a:stretch>
            <a:fillRect/>
          </a:stretch>
        </p:blipFill>
        <p:spPr>
          <a:xfrm>
            <a:off x="854463" y="152400"/>
            <a:ext cx="7435074" cy="4838699"/>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95"/>
          <p:cNvSpPr txBox="1"/>
          <p:nvPr>
            <p:ph type="title"/>
          </p:nvPr>
        </p:nvSpPr>
        <p:spPr>
          <a:xfrm>
            <a:off x="311700" y="145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Где здесь легковес?</a:t>
            </a:r>
            <a:endParaRPr/>
          </a:p>
        </p:txBody>
      </p:sp>
      <p:pic>
        <p:nvPicPr>
          <p:cNvPr id="525" name="Google Shape;525;p95"/>
          <p:cNvPicPr preferRelativeResize="0"/>
          <p:nvPr/>
        </p:nvPicPr>
        <p:blipFill>
          <a:blip r:embed="rId3">
            <a:alphaModFix/>
          </a:blip>
          <a:stretch>
            <a:fillRect/>
          </a:stretch>
        </p:blipFill>
        <p:spPr>
          <a:xfrm>
            <a:off x="1043187" y="416725"/>
            <a:ext cx="7057624" cy="457437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Легковес</a:t>
            </a:r>
            <a:endParaRPr/>
          </a:p>
        </p:txBody>
      </p:sp>
      <p:sp>
        <p:nvSpPr>
          <p:cNvPr id="531" name="Google Shape;531;p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4000"/>
              <a:t>Демонстрация</a:t>
            </a:r>
            <a:endParaRPr sz="4000"/>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Легковес. Применимость</a:t>
            </a:r>
            <a:endParaRPr/>
          </a:p>
        </p:txBody>
      </p:sp>
      <p:sp>
        <p:nvSpPr>
          <p:cNvPr id="537" name="Google Shape;537;p97"/>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AutoNum type="arabicPeriod"/>
            </a:pPr>
            <a:r>
              <a:rPr lang="en" sz="1700">
                <a:solidFill>
                  <a:schemeClr val="dk1"/>
                </a:solidFill>
                <a:highlight>
                  <a:srgbClr val="FFFFFF"/>
                </a:highlight>
              </a:rPr>
              <a:t>Когда не хватает оперативной памяти для поддержки всех нужных объектов.</a:t>
            </a:r>
            <a:endParaRPr sz="1700">
              <a:solidFill>
                <a:schemeClr val="dk1"/>
              </a:solidFill>
              <a:highlight>
                <a:srgbClr val="FFFFFF"/>
              </a:highlight>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pic>
        <p:nvPicPr>
          <p:cNvPr id="542" name="Google Shape;542;p98"/>
          <p:cNvPicPr preferRelativeResize="0"/>
          <p:nvPr/>
        </p:nvPicPr>
        <p:blipFill>
          <a:blip r:embed="rId3">
            <a:alphaModFix/>
          </a:blip>
          <a:stretch>
            <a:fillRect/>
          </a:stretch>
        </p:blipFill>
        <p:spPr>
          <a:xfrm>
            <a:off x="152400" y="172350"/>
            <a:ext cx="8839201" cy="2355158"/>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9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Поведенческие </a:t>
            </a:r>
            <a:r>
              <a:rPr lang="en"/>
              <a:t>паттерны</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1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Стратегия </a:t>
            </a:r>
            <a:r>
              <a:rPr lang="en"/>
              <a:t>(Strategy)</a:t>
            </a:r>
            <a:endParaRPr/>
          </a:p>
        </p:txBody>
      </p:sp>
      <p:sp>
        <p:nvSpPr>
          <p:cNvPr id="553" name="Google Shape;553;p1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600"/>
              <a:t>Определяет семейство схожих алгоритмов и помещает каждый из них в отдельный класс.</a:t>
            </a:r>
            <a:endParaRPr sz="2600"/>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Стратегия для навигатора</a:t>
            </a:r>
            <a:endParaRPr/>
          </a:p>
        </p:txBody>
      </p:sp>
      <p:sp>
        <p:nvSpPr>
          <p:cNvPr id="559" name="Google Shape;559;p1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2600"/>
          </a:p>
        </p:txBody>
      </p:sp>
      <p:pic>
        <p:nvPicPr>
          <p:cNvPr id="560" name="Google Shape;560;p101"/>
          <p:cNvPicPr preferRelativeResize="0"/>
          <p:nvPr/>
        </p:nvPicPr>
        <p:blipFill>
          <a:blip r:embed="rId3">
            <a:alphaModFix/>
          </a:blip>
          <a:stretch>
            <a:fillRect/>
          </a:stretch>
        </p:blipFill>
        <p:spPr>
          <a:xfrm>
            <a:off x="1857375" y="1527175"/>
            <a:ext cx="5429250" cy="2667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Абстрактная фабрика мебели</a:t>
            </a:r>
            <a:endParaRPr/>
          </a:p>
        </p:txBody>
      </p:sp>
      <p:sp>
        <p:nvSpPr>
          <p:cNvPr id="100" name="Google Shape;10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2600"/>
          </a:p>
        </p:txBody>
      </p:sp>
      <p:pic>
        <p:nvPicPr>
          <p:cNvPr id="101" name="Google Shape;101;p21"/>
          <p:cNvPicPr preferRelativeResize="0"/>
          <p:nvPr/>
        </p:nvPicPr>
        <p:blipFill>
          <a:blip r:embed="rId3">
            <a:alphaModFix/>
          </a:blip>
          <a:stretch>
            <a:fillRect/>
          </a:stretch>
        </p:blipFill>
        <p:spPr>
          <a:xfrm>
            <a:off x="2571750" y="1527175"/>
            <a:ext cx="4000500" cy="266700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1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Шаблонный метод </a:t>
            </a:r>
            <a:r>
              <a:rPr lang="en"/>
              <a:t>(Template Method)</a:t>
            </a:r>
            <a:endParaRPr/>
          </a:p>
        </p:txBody>
      </p:sp>
      <p:sp>
        <p:nvSpPr>
          <p:cNvPr id="566" name="Google Shape;566;p1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2600">
                <a:solidFill>
                  <a:schemeClr val="dk1"/>
                </a:solidFill>
              </a:rPr>
              <a:t>Аналогичен стратегии, но алгоритм выделяется не в класс, а в метод, переопределяемый потомками.</a:t>
            </a:r>
            <a:endParaRPr sz="2600"/>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1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Шаблонный метод для игрового ИИ</a:t>
            </a:r>
            <a:endParaRPr/>
          </a:p>
        </p:txBody>
      </p:sp>
      <p:sp>
        <p:nvSpPr>
          <p:cNvPr id="572" name="Google Shape;572;p1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2600"/>
          </a:p>
        </p:txBody>
      </p:sp>
      <p:pic>
        <p:nvPicPr>
          <p:cNvPr id="573" name="Google Shape;573;p103"/>
          <p:cNvPicPr preferRelativeResize="0"/>
          <p:nvPr/>
        </p:nvPicPr>
        <p:blipFill>
          <a:blip r:embed="rId3">
            <a:alphaModFix/>
          </a:blip>
          <a:stretch>
            <a:fillRect/>
          </a:stretch>
        </p:blipFill>
        <p:spPr>
          <a:xfrm>
            <a:off x="2524125" y="1017725"/>
            <a:ext cx="4095750" cy="409575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1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Состояние (State)</a:t>
            </a:r>
            <a:endParaRPr/>
          </a:p>
        </p:txBody>
      </p:sp>
      <p:sp>
        <p:nvSpPr>
          <p:cNvPr id="579" name="Google Shape;579;p1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600">
                <a:solidFill>
                  <a:schemeClr val="dk1"/>
                </a:solidFill>
              </a:rPr>
              <a:t>Позволяет объектам менять поведение в зависимости от их состояния.</a:t>
            </a:r>
            <a:endParaRPr sz="2600"/>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Конечный автомат</a:t>
            </a:r>
            <a:endParaRPr/>
          </a:p>
        </p:txBody>
      </p:sp>
      <p:sp>
        <p:nvSpPr>
          <p:cNvPr id="585" name="Google Shape;585;p1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2600"/>
          </a:p>
        </p:txBody>
      </p:sp>
      <p:pic>
        <p:nvPicPr>
          <p:cNvPr id="586" name="Google Shape;586;p105"/>
          <p:cNvPicPr preferRelativeResize="0"/>
          <p:nvPr/>
        </p:nvPicPr>
        <p:blipFill>
          <a:blip r:embed="rId3">
            <a:alphaModFix/>
          </a:blip>
          <a:stretch>
            <a:fillRect/>
          </a:stretch>
        </p:blipFill>
        <p:spPr>
          <a:xfrm>
            <a:off x="3048000" y="1812925"/>
            <a:ext cx="3048000" cy="209550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1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Состояние для музыкального плеера</a:t>
            </a:r>
            <a:endParaRPr/>
          </a:p>
        </p:txBody>
      </p:sp>
      <p:sp>
        <p:nvSpPr>
          <p:cNvPr id="592" name="Google Shape;592;p1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2600"/>
          </a:p>
        </p:txBody>
      </p:sp>
      <p:pic>
        <p:nvPicPr>
          <p:cNvPr id="593" name="Google Shape;593;p106"/>
          <p:cNvPicPr preferRelativeResize="0"/>
          <p:nvPr/>
        </p:nvPicPr>
        <p:blipFill>
          <a:blip r:embed="rId3">
            <a:alphaModFix/>
          </a:blip>
          <a:stretch>
            <a:fillRect/>
          </a:stretch>
        </p:blipFill>
        <p:spPr>
          <a:xfrm>
            <a:off x="1762125" y="1146175"/>
            <a:ext cx="5619750" cy="3429000"/>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Команда (Command)</a:t>
            </a:r>
            <a:endParaRPr/>
          </a:p>
        </p:txBody>
      </p:sp>
      <p:sp>
        <p:nvSpPr>
          <p:cNvPr id="599" name="Google Shape;599;p1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600"/>
              <a:t>Превращает действия в объекты, позволяя передавать их как аргументы, хранить в переменных, сохранять в логах и реализовывать отмену.</a:t>
            </a:r>
            <a:endParaRPr sz="2600"/>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1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Кнопки с разными действиями</a:t>
            </a:r>
            <a:endParaRPr/>
          </a:p>
        </p:txBody>
      </p:sp>
      <p:sp>
        <p:nvSpPr>
          <p:cNvPr id="605" name="Google Shape;605;p1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2600"/>
          </a:p>
        </p:txBody>
      </p:sp>
      <p:pic>
        <p:nvPicPr>
          <p:cNvPr id="606" name="Google Shape;606;p108"/>
          <p:cNvPicPr preferRelativeResize="0"/>
          <p:nvPr/>
        </p:nvPicPr>
        <p:blipFill>
          <a:blip r:embed="rId3">
            <a:alphaModFix/>
          </a:blip>
          <a:stretch>
            <a:fillRect/>
          </a:stretch>
        </p:blipFill>
        <p:spPr>
          <a:xfrm>
            <a:off x="2667000" y="1955800"/>
            <a:ext cx="3810000" cy="1809750"/>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10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Кнопки: дублирование действий</a:t>
            </a:r>
            <a:endParaRPr/>
          </a:p>
        </p:txBody>
      </p:sp>
      <p:sp>
        <p:nvSpPr>
          <p:cNvPr id="612" name="Google Shape;612;p1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2600"/>
          </a:p>
        </p:txBody>
      </p:sp>
      <p:pic>
        <p:nvPicPr>
          <p:cNvPr descr="Несколько классов дублируют одну и ту же функциональность" id="613" name="Google Shape;613;p109"/>
          <p:cNvPicPr preferRelativeResize="0"/>
          <p:nvPr/>
        </p:nvPicPr>
        <p:blipFill>
          <a:blip r:embed="rId3">
            <a:alphaModFix/>
          </a:blip>
          <a:stretch>
            <a:fillRect/>
          </a:stretch>
        </p:blipFill>
        <p:spPr>
          <a:xfrm>
            <a:off x="2286000" y="2336800"/>
            <a:ext cx="4572000" cy="1047750"/>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1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Кнопки: выделение команд</a:t>
            </a:r>
            <a:endParaRPr/>
          </a:p>
        </p:txBody>
      </p:sp>
      <p:sp>
        <p:nvSpPr>
          <p:cNvPr id="619" name="Google Shape;619;p1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2600"/>
          </a:p>
        </p:txBody>
      </p:sp>
      <p:pic>
        <p:nvPicPr>
          <p:cNvPr id="620" name="Google Shape;620;p110"/>
          <p:cNvPicPr preferRelativeResize="0"/>
          <p:nvPr/>
        </p:nvPicPr>
        <p:blipFill>
          <a:blip r:embed="rId3">
            <a:alphaModFix/>
          </a:blip>
          <a:stretch>
            <a:fillRect/>
          </a:stretch>
        </p:blipFill>
        <p:spPr>
          <a:xfrm>
            <a:off x="2476500" y="1717675"/>
            <a:ext cx="4191000" cy="2286000"/>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1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Посетитель </a:t>
            </a:r>
            <a:r>
              <a:rPr lang="en"/>
              <a:t>(Visitor)</a:t>
            </a:r>
            <a:endParaRPr/>
          </a:p>
        </p:txBody>
      </p:sp>
      <p:sp>
        <p:nvSpPr>
          <p:cNvPr id="626" name="Google Shape;626;p1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600"/>
              <a:t>Позволяет добавлять в программу новые действия, не изменяя классы, над которыми они выполняются.</a:t>
            </a:r>
            <a:endParaRPr sz="26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