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6"/>
  </p:notesMasterIdLst>
  <p:handoutMasterIdLst>
    <p:handoutMasterId r:id="rId217"/>
  </p:handoutMasterIdLst>
  <p:sldIdLst>
    <p:sldId id="256" r:id="rId3"/>
    <p:sldId id="263" r:id="rId4"/>
    <p:sldId id="258" r:id="rId5"/>
    <p:sldId id="266" r:id="rId6"/>
    <p:sldId id="267" r:id="rId7"/>
    <p:sldId id="268" r:id="rId8"/>
    <p:sldId id="269" r:id="rId9"/>
    <p:sldId id="272" r:id="rId10"/>
    <p:sldId id="270" r:id="rId11"/>
    <p:sldId id="271" r:id="rId12"/>
    <p:sldId id="273" r:id="rId13"/>
    <p:sldId id="299" r:id="rId14"/>
    <p:sldId id="274" r:id="rId15"/>
    <p:sldId id="275" r:id="rId16"/>
    <p:sldId id="280" r:id="rId17"/>
    <p:sldId id="282" r:id="rId18"/>
    <p:sldId id="283" r:id="rId19"/>
    <p:sldId id="284" r:id="rId20"/>
    <p:sldId id="285" r:id="rId21"/>
    <p:sldId id="286" r:id="rId22"/>
    <p:sldId id="276" r:id="rId23"/>
    <p:sldId id="279" r:id="rId24"/>
    <p:sldId id="281" r:id="rId25"/>
    <p:sldId id="288" r:id="rId26"/>
    <p:sldId id="290" r:id="rId27"/>
    <p:sldId id="291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88" r:id="rId101"/>
    <p:sldId id="389" r:id="rId102"/>
    <p:sldId id="390" r:id="rId103"/>
    <p:sldId id="391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  <p:sldId id="416" r:id="rId129"/>
    <p:sldId id="417" r:id="rId130"/>
    <p:sldId id="418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29" r:id="rId142"/>
    <p:sldId id="430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445" r:id="rId158"/>
    <p:sldId id="446" r:id="rId159"/>
    <p:sldId id="447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455" r:id="rId168"/>
    <p:sldId id="456" r:id="rId169"/>
    <p:sldId id="457" r:id="rId170"/>
    <p:sldId id="458" r:id="rId171"/>
    <p:sldId id="459" r:id="rId172"/>
    <p:sldId id="460" r:id="rId173"/>
    <p:sldId id="461" r:id="rId174"/>
    <p:sldId id="462" r:id="rId175"/>
    <p:sldId id="463" r:id="rId176"/>
    <p:sldId id="464" r:id="rId177"/>
    <p:sldId id="465" r:id="rId178"/>
    <p:sldId id="466" r:id="rId179"/>
    <p:sldId id="467" r:id="rId180"/>
    <p:sldId id="468" r:id="rId181"/>
    <p:sldId id="469" r:id="rId182"/>
    <p:sldId id="470" r:id="rId183"/>
    <p:sldId id="471" r:id="rId184"/>
    <p:sldId id="472" r:id="rId185"/>
    <p:sldId id="473" r:id="rId186"/>
    <p:sldId id="474" r:id="rId187"/>
    <p:sldId id="475" r:id="rId188"/>
    <p:sldId id="476" r:id="rId189"/>
    <p:sldId id="477" r:id="rId190"/>
    <p:sldId id="478" r:id="rId191"/>
    <p:sldId id="479" r:id="rId192"/>
    <p:sldId id="480" r:id="rId193"/>
    <p:sldId id="481" r:id="rId194"/>
    <p:sldId id="482" r:id="rId195"/>
    <p:sldId id="483" r:id="rId196"/>
    <p:sldId id="484" r:id="rId197"/>
    <p:sldId id="485" r:id="rId198"/>
    <p:sldId id="486" r:id="rId199"/>
    <p:sldId id="487" r:id="rId200"/>
    <p:sldId id="488" r:id="rId201"/>
    <p:sldId id="489" r:id="rId202"/>
    <p:sldId id="490" r:id="rId203"/>
    <p:sldId id="491" r:id="rId204"/>
    <p:sldId id="492" r:id="rId205"/>
    <p:sldId id="493" r:id="rId206"/>
    <p:sldId id="494" r:id="rId207"/>
    <p:sldId id="495" r:id="rId208"/>
    <p:sldId id="496" r:id="rId209"/>
    <p:sldId id="497" r:id="rId210"/>
    <p:sldId id="498" r:id="rId211"/>
    <p:sldId id="499" r:id="rId212"/>
    <p:sldId id="500" r:id="rId213"/>
    <p:sldId id="501" r:id="rId214"/>
    <p:sldId id="502" r:id="rId2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7C80"/>
    <a:srgbClr val="FF5050"/>
    <a:srgbClr val="99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0" Type="http://schemas.openxmlformats.org/officeDocument/2006/relationships/tableStyles" Target="tableStyles.xml"/><Relationship Id="rId22" Type="http://schemas.openxmlformats.org/officeDocument/2006/relationships/slide" Target="slides/slide20.xml"/><Relationship Id="rId219" Type="http://schemas.openxmlformats.org/officeDocument/2006/relationships/viewProps" Target="viewProps.xml"/><Relationship Id="rId218" Type="http://schemas.openxmlformats.org/officeDocument/2006/relationships/presProps" Target="presProps.xml"/><Relationship Id="rId217" Type="http://schemas.openxmlformats.org/officeDocument/2006/relationships/handoutMaster" Target="handoutMasters/handoutMaster1.xml"/><Relationship Id="rId216" Type="http://schemas.openxmlformats.org/officeDocument/2006/relationships/notesMaster" Target="notesMasters/notesMaster1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5ADB-1465-4FCF-8D1B-E067E37D3CE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9B2AF-2D09-4280-84D1-4F6D53786F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master_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266D0-D9BD-4D8C-B51B-ED56B12587CF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F6A67-4EBE-4CF0-8183-A42183875A90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486B-4EAB-4BBC-9556-49739D699A99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58CF-D049-454A-9FA9-928D65120EFA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07CB8-6DC3-4718-8093-E4E8F82AF5B1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9B1B3-4CC9-4E7E-BC8D-E8F5892BAD53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CCA18-A6AF-4A19-B470-531039AE99C3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D38DC-BDF3-4AED-A7A9-E9BB48AF31F5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3DE6-E515-43C0-9960-24B128A3287E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FC97F-E5C2-44CC-9944-12242FF05EEC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90825-FB94-4125-A576-106BD239EA89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A8AA8-8A72-4FAB-A3F7-4A0F594F6F63}" type="slidenum">
              <a:rPr lang="en-US" altLang="ru-RU"/>
            </a:fld>
            <a:endParaRPr lang="en-US" altLang="ru-RU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15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ru-RU" sz="1800">
                <a:latin typeface="Arial" panose="020B0604020202020204" pitchFamily="34" charset="0"/>
              </a:endParaRPr>
            </a:p>
          </p:txBody>
        </p:sp>
        <p:pic>
          <p:nvPicPr>
            <p:cNvPr id="1033" name="Picture 4" descr="slidemaster_med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DA01F89-1D79-4172-B54E-5AC2A518B49C}" type="slidenum">
              <a:rPr lang="en-US" altLang="ru-RU"/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.bin"/></Relationships>
</file>

<file path=ppt/slides/_rels/slide1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jpeg"/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image" Target="../media/image5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4.bin"/></Relationships>
</file>

<file path=ppt/slides/_rels/slide1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.bin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7.bin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jpe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jpe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jpeg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jpe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hyperlink" Target="http://cmcons.com/tech_rational/IBM_Rational_ClearCase/" TargetMode="External"/></Relationships>
</file>

<file path=ppt/slides/_rels/slide2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Жизненный цикл 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программных продуктов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ЖЦ ПП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smtClean="0"/>
              <a:t>Жизненный цикл программного обеспечения ИС</a:t>
            </a:r>
            <a:endParaRPr lang="en-US" sz="2000" smtClean="0"/>
          </a:p>
        </p:txBody>
      </p:sp>
      <p:pic>
        <p:nvPicPr>
          <p:cNvPr id="12291" name="Picture 4" descr="Спиральная модель ЖЦ ИС"/>
          <p:cNvPicPr>
            <a:picLocks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058988"/>
            <a:ext cx="5943600" cy="3532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581400" y="5942013"/>
            <a:ext cx="4073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/>
              <a:t>Рис.3.</a:t>
            </a:r>
            <a:r>
              <a:rPr lang="en-US" altLang="ru-RU" sz="1800"/>
              <a:t>  Спиральная модель ЖЦ ИС </a:t>
            </a:r>
            <a:endParaRPr lang="en-US" altLang="ru-RU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28674" name="Picture 2" descr="Рис28"/>
          <p:cNvPicPr>
            <a:picLocks noChangeAspect="1" noChangeArrowheads="1"/>
          </p:cNvPicPr>
          <p:nvPr/>
        </p:nvPicPr>
        <p:blipFill>
          <a:blip r:embed="rId1"/>
          <a:srcRect t="3635" b="12720"/>
          <a:stretch>
            <a:fillRect/>
          </a:stretch>
        </p:blipFill>
        <p:spPr bwMode="auto">
          <a:xfrm>
            <a:off x="2895600" y="258763"/>
            <a:ext cx="5410200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2743200"/>
            <a:ext cx="950843" cy="9144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/>
          <a:lstStyle/>
          <a:p>
            <a:pPr algn="ctr">
              <a:defRPr/>
            </a:pPr>
            <a:endParaRPr lang="ru-RU" sz="1500" b="1" dirty="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defRPr/>
            </a:pPr>
            <a:r>
              <a:rPr lang="ru-RU" sz="15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КАЧЕСТВО</a:t>
            </a:r>
            <a:br>
              <a:rPr lang="ru-RU" sz="15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ru-RU" sz="15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ПП</a:t>
            </a:r>
            <a:endParaRPr lang="ru-RU" sz="1500" b="1" dirty="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43600" y="3404536"/>
            <a:ext cx="2133599" cy="4298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200" b="1" spc="3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2 уровень</a:t>
            </a:r>
            <a:endParaRPr lang="ru-RU" sz="2200" b="1" spc="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86201" y="3373758"/>
            <a:ext cx="2133599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1 уровень</a:t>
            </a:r>
            <a:endParaRPr lang="ru-RU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154488" y="1231900"/>
            <a:ext cx="4048125" cy="12192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4094922" y="533400"/>
            <a:ext cx="1719471" cy="5867400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5824329" y="457200"/>
            <a:ext cx="2378767" cy="6096000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 (</a:t>
            </a:r>
            <a:r>
              <a:rPr lang="ru-RU" i="1" dirty="0" smtClean="0">
                <a:effectLst/>
              </a:rPr>
              <a:t>ГОСТ 28195–99)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006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Рассмотри уровни иерархической модели для </a:t>
            </a:r>
            <a:r>
              <a:rPr lang="ru-RU" dirty="0" smtClean="0">
                <a:solidFill>
                  <a:srgbClr val="C00000"/>
                </a:solidFill>
              </a:rPr>
              <a:t>фактора «</a:t>
            </a:r>
            <a:r>
              <a:rPr lang="ru-RU" dirty="0" err="1" smtClean="0">
                <a:solidFill>
                  <a:srgbClr val="C00000"/>
                </a:solidFill>
              </a:rPr>
              <a:t>Сопровождаемость</a:t>
            </a:r>
            <a:r>
              <a:rPr lang="ru-RU" dirty="0" smtClean="0">
                <a:solidFill>
                  <a:srgbClr val="C00000"/>
                </a:solidFill>
              </a:rPr>
              <a:t>» </a:t>
            </a:r>
            <a:r>
              <a:rPr lang="ru-RU" dirty="0" smtClean="0"/>
              <a:t>на разных фазах ЖЦ.</a:t>
            </a: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solidFill>
                  <a:srgbClr val="CC9B00"/>
                </a:solidFill>
                <a:effectLst/>
              </a:rPr>
              <a:t>Примечание:</a:t>
            </a:r>
            <a:br>
              <a:rPr lang="ru-RU" b="1" i="1" dirty="0" smtClean="0">
                <a:solidFill>
                  <a:srgbClr val="CC9B00"/>
                </a:solidFill>
                <a:effectLst/>
              </a:rPr>
            </a:br>
            <a:r>
              <a:rPr lang="ru-RU" i="1" dirty="0" smtClean="0">
                <a:solidFill>
                  <a:srgbClr val="CC9B00"/>
                </a:solidFill>
                <a:effectLst/>
              </a:rPr>
              <a:t>Номера на рисунках – номера метрик для каждого фактора.</a:t>
            </a:r>
            <a:endParaRPr lang="ru-RU" i="1" dirty="0">
              <a:solidFill>
                <a:srgbClr val="CC9B00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фаза </a:t>
            </a:r>
            <a:r>
              <a:rPr lang="ru-RU" b="1" dirty="0" smtClean="0"/>
              <a:t>анализа</a:t>
            </a:r>
            <a:endParaRPr lang="ru-RU" b="1" dirty="0"/>
          </a:p>
        </p:txBody>
      </p:sp>
      <p:pic>
        <p:nvPicPr>
          <p:cNvPr id="36867" name="Picture 2" descr="Рис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96" b="68242"/>
          <a:stretch>
            <a:fillRect/>
          </a:stretch>
        </p:blipFill>
        <p:spPr bwMode="auto">
          <a:xfrm>
            <a:off x="2606675" y="2590800"/>
            <a:ext cx="63087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19601" y="2073965"/>
            <a:ext cx="2133599" cy="4298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200" b="1" spc="3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2 уровень</a:t>
            </a:r>
            <a:endParaRPr lang="ru-RU" sz="2200" b="1" spc="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62201" y="2057400"/>
            <a:ext cx="2133599" cy="4914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1 уровень</a:t>
            </a:r>
            <a:endParaRPr lang="ru-RU" sz="2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16756" y="2088178"/>
            <a:ext cx="2133599" cy="4298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200" spc="3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3 уровень</a:t>
            </a:r>
            <a:endParaRPr lang="ru-RU" sz="2200" spc="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фаза </a:t>
            </a:r>
            <a:r>
              <a:rPr lang="ru-RU" b="1" dirty="0" smtClean="0"/>
              <a:t>проектирования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7892" name="Picture 2" descr="Рис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96" b="15749"/>
          <a:stretch>
            <a:fillRect/>
          </a:stretch>
        </p:blipFill>
        <p:spPr bwMode="auto">
          <a:xfrm>
            <a:off x="2695575" y="1295400"/>
            <a:ext cx="60674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фаза </a:t>
            </a:r>
            <a:r>
              <a:rPr lang="ru-RU" b="1" dirty="0" smtClean="0"/>
              <a:t>реализации</a:t>
            </a:r>
            <a:endParaRPr lang="ru-RU" b="1" dirty="0"/>
          </a:p>
        </p:txBody>
      </p:sp>
      <p:pic>
        <p:nvPicPr>
          <p:cNvPr id="38915" name="Picture 2" descr="Рис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9232"/>
          <a:stretch>
            <a:fillRect/>
          </a:stretch>
        </p:blipFill>
        <p:spPr bwMode="auto">
          <a:xfrm>
            <a:off x="2781300" y="1600200"/>
            <a:ext cx="5715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4343400" y="5495925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/>
          <a:lstStyle/>
          <a:p>
            <a:pPr>
              <a:defRPr/>
            </a:pPr>
            <a:r>
              <a:rPr lang="ru-RU" sz="3300" dirty="0" smtClean="0"/>
              <a:t>фаза </a:t>
            </a:r>
            <a:r>
              <a:rPr lang="ru-RU" sz="3300" b="1" dirty="0" smtClean="0"/>
              <a:t>реализации</a:t>
            </a:r>
            <a:r>
              <a:rPr lang="ru-RU" sz="3300" dirty="0" smtClean="0"/>
              <a:t> </a:t>
            </a:r>
            <a:r>
              <a:rPr lang="ru-RU" sz="3000" dirty="0" smtClean="0"/>
              <a:t>(продолжение)</a:t>
            </a:r>
            <a:endParaRPr lang="ru-RU" sz="3000" dirty="0"/>
          </a:p>
        </p:txBody>
      </p:sp>
      <p:grpSp>
        <p:nvGrpSpPr>
          <p:cNvPr id="39939" name="Группа 5"/>
          <p:cNvGrpSpPr/>
          <p:nvPr/>
        </p:nvGrpSpPr>
        <p:grpSpPr bwMode="auto">
          <a:xfrm>
            <a:off x="2832100" y="1600200"/>
            <a:ext cx="5702300" cy="5173663"/>
            <a:chOff x="2832653" y="1600200"/>
            <a:chExt cx="5701747" cy="5174309"/>
          </a:xfrm>
        </p:grpSpPr>
        <p:pic>
          <p:nvPicPr>
            <p:cNvPr id="39940" name="Picture 2" descr="Рис3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128"/>
            <a:stretch>
              <a:fillRect/>
            </a:stretch>
          </p:blipFill>
          <p:spPr bwMode="auto">
            <a:xfrm>
              <a:off x="2832653" y="1600200"/>
              <a:ext cx="5410200" cy="3037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1" name="Picture 2" descr="Рис3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70" t="50781"/>
            <a:stretch>
              <a:fillRect/>
            </a:stretch>
          </p:blipFill>
          <p:spPr bwMode="auto">
            <a:xfrm>
              <a:off x="4316896" y="2640497"/>
              <a:ext cx="4217504" cy="413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Прямоугольник 3"/>
            <p:cNvSpPr/>
            <p:nvPr/>
          </p:nvSpPr>
          <p:spPr bwMode="auto">
            <a:xfrm>
              <a:off x="4508890" y="1905038"/>
              <a:ext cx="3885823" cy="774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defRPr/>
              </a:pPr>
              <a:r>
                <a:rPr lang="ru-RU" sz="33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…</a:t>
              </a:r>
              <a:endParaRPr lang="ru-RU" sz="3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фаза </a:t>
            </a:r>
            <a:r>
              <a:rPr lang="ru-RU" b="1" dirty="0" smtClean="0"/>
              <a:t>тестирования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7106" name="Picture 2" descr="Рис32"/>
          <p:cNvPicPr>
            <a:picLocks noChangeAspect="1" noChangeArrowheads="1"/>
          </p:cNvPicPr>
          <p:nvPr/>
        </p:nvPicPr>
        <p:blipFill rotWithShape="1">
          <a:blip r:embed="rId1"/>
          <a:srcRect b="54203"/>
          <a:stretch>
            <a:fillRect/>
          </a:stretch>
        </p:blipFill>
        <p:spPr bwMode="auto">
          <a:xfrm>
            <a:off x="1447800" y="1600200"/>
            <a:ext cx="7553325" cy="4897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3581400" y="6000750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7056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000" dirty="0" smtClean="0"/>
              <a:t>фаза </a:t>
            </a:r>
            <a:r>
              <a:rPr lang="ru-RU" sz="3000" b="1" dirty="0" smtClean="0"/>
              <a:t>тестирования </a:t>
            </a:r>
            <a:r>
              <a:rPr lang="ru-RU" sz="3000" i="1" dirty="0" smtClean="0"/>
              <a:t>(продолжение)</a:t>
            </a:r>
            <a:endParaRPr lang="ru-RU" sz="3000" i="1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447800" y="1392238"/>
            <a:ext cx="7391400" cy="53609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41988" name="Группа 5"/>
          <p:cNvGrpSpPr/>
          <p:nvPr/>
        </p:nvGrpSpPr>
        <p:grpSpPr bwMode="auto">
          <a:xfrm>
            <a:off x="1438275" y="1143000"/>
            <a:ext cx="7553325" cy="1392238"/>
            <a:chOff x="228600" y="1461052"/>
            <a:chExt cx="7553325" cy="1391686"/>
          </a:xfrm>
        </p:grpSpPr>
        <p:pic>
          <p:nvPicPr>
            <p:cNvPr id="41993" name="Picture 2" descr="Рис3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984"/>
            <a:stretch>
              <a:fillRect/>
            </a:stretch>
          </p:blipFill>
          <p:spPr bwMode="auto">
            <a:xfrm>
              <a:off x="228600" y="1461052"/>
              <a:ext cx="7553325" cy="139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Прямоугольник 3"/>
            <p:cNvSpPr/>
            <p:nvPr/>
          </p:nvSpPr>
          <p:spPr bwMode="auto">
            <a:xfrm>
              <a:off x="2514600" y="1753036"/>
              <a:ext cx="5257800" cy="1099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533400" indent="-5334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AutoNum type="arabicPeriod"/>
                <a:defRPr/>
              </a:pPr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pic>
        <p:nvPicPr>
          <p:cNvPr id="41989" name="Picture 2" descr="Рис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0" t="45972" b="28917"/>
          <a:stretch>
            <a:fillRect/>
          </a:stretch>
        </p:blipFill>
        <p:spPr bwMode="auto">
          <a:xfrm>
            <a:off x="3429000" y="2057400"/>
            <a:ext cx="52673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Box 7"/>
          <p:cNvSpPr txBox="1">
            <a:spLocks noChangeArrowheads="1"/>
          </p:cNvSpPr>
          <p:nvPr/>
        </p:nvSpPr>
        <p:spPr bwMode="auto">
          <a:xfrm>
            <a:off x="3714750" y="1576388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5384800" y="1258888"/>
            <a:ext cx="1489075" cy="739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1992" name="Picture 2" descr="Рис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3" b="8475"/>
          <a:stretch>
            <a:fillRect/>
          </a:stretch>
        </p:blipFill>
        <p:spPr bwMode="auto">
          <a:xfrm>
            <a:off x="1438275" y="4572000"/>
            <a:ext cx="7553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Фаза </a:t>
            </a:r>
            <a:r>
              <a:rPr lang="ru-RU" b="1" dirty="0" smtClean="0"/>
              <a:t>изготовления</a:t>
            </a:r>
            <a:endParaRPr lang="ru-RU" b="1" dirty="0"/>
          </a:p>
        </p:txBody>
      </p:sp>
      <p:pic>
        <p:nvPicPr>
          <p:cNvPr id="48130" name="Picture 2" descr="Рис33"/>
          <p:cNvPicPr>
            <a:picLocks noChangeAspect="1" noChangeArrowheads="1"/>
          </p:cNvPicPr>
          <p:nvPr/>
        </p:nvPicPr>
        <p:blipFill rotWithShape="1">
          <a:blip r:embed="rId1"/>
          <a:srcRect l="4767" t="3369" b="57430"/>
          <a:stretch>
            <a:fillRect/>
          </a:stretch>
        </p:blipFill>
        <p:spPr bwMode="auto">
          <a:xfrm>
            <a:off x="1651000" y="1905000"/>
            <a:ext cx="7321550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3810000" y="5648325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grpSp>
        <p:nvGrpSpPr>
          <p:cNvPr id="44035" name="Группа 3"/>
          <p:cNvGrpSpPr/>
          <p:nvPr/>
        </p:nvGrpSpPr>
        <p:grpSpPr bwMode="auto">
          <a:xfrm>
            <a:off x="1524000" y="307975"/>
            <a:ext cx="7467600" cy="1368425"/>
            <a:chOff x="1219200" y="384313"/>
            <a:chExt cx="7467600" cy="1368287"/>
          </a:xfrm>
        </p:grpSpPr>
        <p:pic>
          <p:nvPicPr>
            <p:cNvPr id="44038" name="Picture 2" descr="Рис3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7" t="3369" b="84544"/>
            <a:stretch>
              <a:fillRect/>
            </a:stretch>
          </p:blipFill>
          <p:spPr bwMode="auto">
            <a:xfrm>
              <a:off x="1219200" y="384313"/>
              <a:ext cx="7191375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3505200" y="838292"/>
              <a:ext cx="5181600" cy="9143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533400" indent="-5334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AutoNum type="arabicPeriod"/>
                <a:defRPr/>
              </a:pPr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pic>
        <p:nvPicPr>
          <p:cNvPr id="44036" name="Picture 2" descr="Рис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43530" b="8717"/>
          <a:stretch>
            <a:fillRect/>
          </a:stretch>
        </p:blipFill>
        <p:spPr bwMode="auto">
          <a:xfrm>
            <a:off x="1524000" y="1579563"/>
            <a:ext cx="71913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3800475" y="860425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smtClean="0"/>
              <a:t>Жизненный цикл программного обеспечения ИС</a:t>
            </a:r>
            <a:endParaRPr lang="en-US" sz="20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000" smtClean="0"/>
              <a:t>Положительные стороны </a:t>
            </a:r>
            <a:r>
              <a:rPr lang="ru-RU" sz="2000" i="1" u="sng" smtClean="0"/>
              <a:t>с</a:t>
            </a:r>
            <a:r>
              <a:rPr lang="en-US" sz="2000" i="1" u="sng" smtClean="0"/>
              <a:t>пиральн</a:t>
            </a:r>
            <a:r>
              <a:rPr lang="ru-RU" sz="2000" i="1" u="sng" smtClean="0"/>
              <a:t>ой</a:t>
            </a:r>
            <a:r>
              <a:rPr lang="en-US" sz="2000" i="1" u="sng" smtClean="0"/>
              <a:t> модел</a:t>
            </a:r>
            <a:r>
              <a:rPr lang="ru-RU" sz="2000" i="1" u="sng" smtClean="0"/>
              <a:t>и ЖЦ</a:t>
            </a:r>
            <a:r>
              <a:rPr lang="ru-RU" sz="2000" smtClean="0"/>
              <a:t> :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smtClean="0"/>
              <a:t>Каждый виток спирали соответствует созданию работоспособного фрагмента или версии системы.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smtClean="0"/>
              <a:t>позволяет уточнить требования, цели и характеристики проекта, определить качество разработки, спланировать работы следующего витка спирали.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smtClean="0"/>
              <a:t>углубляются и последовательно конкретизируются детали проекта и в результате выбирается обоснованный вариант.</a:t>
            </a: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000" smtClean="0"/>
              <a:t>Недостаток </a:t>
            </a:r>
            <a:r>
              <a:rPr lang="ru-RU" sz="2000" i="1" u="sng" smtClean="0"/>
              <a:t>с</a:t>
            </a:r>
            <a:r>
              <a:rPr lang="en-US" sz="2000" i="1" u="sng" smtClean="0"/>
              <a:t>пиральн</a:t>
            </a:r>
            <a:r>
              <a:rPr lang="ru-RU" sz="2000" i="1" u="sng" smtClean="0"/>
              <a:t>ой</a:t>
            </a:r>
            <a:r>
              <a:rPr lang="en-US" sz="2000" i="1" u="sng" smtClean="0"/>
              <a:t> модел</a:t>
            </a:r>
            <a:r>
              <a:rPr lang="ru-RU" sz="2000" i="1" u="sng" smtClean="0"/>
              <a:t>и</a:t>
            </a:r>
            <a:r>
              <a:rPr lang="ru-RU" sz="2000" i="1" smtClean="0"/>
              <a:t>:</a:t>
            </a:r>
            <a:endParaRPr lang="ru-RU" sz="2000" i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smtClean="0"/>
              <a:t>проблема в определении момента перехода на следующий этап.</a:t>
            </a:r>
            <a:endParaRPr lang="en-US" sz="2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Фаза </a:t>
            </a:r>
            <a:r>
              <a:rPr lang="ru-RU" b="1" dirty="0" smtClean="0"/>
              <a:t>сопровождения</a:t>
            </a:r>
            <a:endParaRPr lang="ru-RU" b="1" dirty="0"/>
          </a:p>
        </p:txBody>
      </p:sp>
      <p:pic>
        <p:nvPicPr>
          <p:cNvPr id="45059" name="Picture 2" descr="Рис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" b="61475"/>
          <a:stretch>
            <a:fillRect/>
          </a:stretch>
        </p:blipFill>
        <p:spPr bwMode="auto">
          <a:xfrm>
            <a:off x="1600200" y="1971675"/>
            <a:ext cx="73723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733800" y="5648325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grpSp>
        <p:nvGrpSpPr>
          <p:cNvPr id="46083" name="Группа 7"/>
          <p:cNvGrpSpPr/>
          <p:nvPr/>
        </p:nvGrpSpPr>
        <p:grpSpPr bwMode="auto">
          <a:xfrm>
            <a:off x="1600200" y="307975"/>
            <a:ext cx="7391400" cy="1368425"/>
            <a:chOff x="1600200" y="308113"/>
            <a:chExt cx="7391400" cy="1368287"/>
          </a:xfrm>
        </p:grpSpPr>
        <p:pic>
          <p:nvPicPr>
            <p:cNvPr id="46086" name="Picture 2" descr="Рис3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5" t="3369" b="84544"/>
            <a:stretch>
              <a:fillRect/>
            </a:stretch>
          </p:blipFill>
          <p:spPr bwMode="auto">
            <a:xfrm>
              <a:off x="1600200" y="308113"/>
              <a:ext cx="7115175" cy="12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3810000" y="762092"/>
              <a:ext cx="5181600" cy="9143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533400" indent="-5334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AutoNum type="arabicPeriod"/>
                <a:defRPr/>
              </a:pPr>
              <a:endPara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pic>
        <p:nvPicPr>
          <p:cNvPr id="46084" name="Picture 2" descr="Рис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57" r="4767" b="12929"/>
          <a:stretch>
            <a:fillRect/>
          </a:stretch>
        </p:blipFill>
        <p:spPr bwMode="auto">
          <a:xfrm>
            <a:off x="1616075" y="1600200"/>
            <a:ext cx="72231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3810000" y="763588"/>
            <a:ext cx="60198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300" b="1">
                <a:solidFill>
                  <a:srgbClr val="C00000"/>
                </a:solidFill>
              </a:rPr>
              <a:t>…</a:t>
            </a:r>
            <a:endParaRPr lang="ru-RU" altLang="ru-RU" sz="33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Оценочные элементы метрик </a:t>
            </a:r>
            <a:br>
              <a:rPr lang="ru-RU" i="1" dirty="0"/>
            </a:b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953000"/>
          </a:xfrm>
        </p:spPr>
        <p:txBody>
          <a:bodyPr>
            <a:normAutofit fontScale="85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>
                <a:effectLst/>
              </a:rPr>
              <a:t>Выбор оценочных элементов в метрике зависит </a:t>
            </a:r>
            <a:r>
              <a:rPr lang="ru-RU" u="sng" dirty="0">
                <a:effectLst/>
              </a:rPr>
              <a:t>от функционального назначения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ПП.</a:t>
            </a:r>
            <a:endParaRPr lang="ru-RU" dirty="0" smtClean="0">
              <a:effectLst/>
            </a:endParaRPr>
          </a:p>
          <a:p>
            <a:pPr>
              <a:lnSpc>
                <a:spcPct val="110000"/>
              </a:lnSpc>
              <a:defRPr/>
            </a:pPr>
            <a:endParaRPr lang="ru-RU" dirty="0" smtClean="0">
              <a:effectLst/>
            </a:endParaRPr>
          </a:p>
          <a:p>
            <a:pPr>
              <a:lnSpc>
                <a:spcPct val="110000"/>
              </a:lnSpc>
              <a:defRPr/>
            </a:pPr>
            <a:r>
              <a:rPr lang="ru-RU" dirty="0" smtClean="0">
                <a:effectLst/>
              </a:rPr>
              <a:t>Для </a:t>
            </a:r>
            <a:r>
              <a:rPr lang="ru-RU" dirty="0">
                <a:effectLst/>
              </a:rPr>
              <a:t>выбора оценочных элементов </a:t>
            </a:r>
            <a:r>
              <a:rPr lang="ru-RU" i="1" dirty="0">
                <a:effectLst/>
              </a:rPr>
              <a:t>ГОСТ 28195–99 </a:t>
            </a:r>
            <a:r>
              <a:rPr lang="ru-RU" dirty="0">
                <a:effectLst/>
              </a:rPr>
              <a:t>предлагает </a:t>
            </a:r>
            <a:r>
              <a:rPr lang="ru-RU" u="sng" dirty="0">
                <a:effectLst/>
              </a:rPr>
              <a:t>перечень таблиц</a:t>
            </a:r>
            <a:r>
              <a:rPr lang="ru-RU" dirty="0">
                <a:effectLst/>
              </a:rPr>
              <a:t>, содержащих </a:t>
            </a:r>
            <a:r>
              <a:rPr lang="ru-RU" i="1" dirty="0">
                <a:solidFill>
                  <a:srgbClr val="7030A0"/>
                </a:solidFill>
                <a:effectLst/>
              </a:rPr>
              <a:t>наименование элемента, метод оценки и применяемость элемента для различных </a:t>
            </a:r>
            <a:r>
              <a:rPr lang="ru-RU" i="1" dirty="0" smtClean="0">
                <a:solidFill>
                  <a:srgbClr val="7030A0"/>
                </a:solidFill>
                <a:effectLst/>
              </a:rPr>
              <a:t>подклассов.</a:t>
            </a:r>
            <a:endParaRPr lang="ru-RU" i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38400" y="874643"/>
            <a:ext cx="2743200" cy="4914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spc="3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4 уровень</a:t>
            </a:r>
            <a:endParaRPr lang="ru-RU" sz="2600" b="1" spc="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400800" cy="914400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Код оценочного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0" y="1828800"/>
            <a:ext cx="6858000" cy="4876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2300" b="1" dirty="0" smtClean="0">
                <a:effectLst/>
                <a:latin typeface="Calibri" panose="020F0502020204030204" charset="0"/>
                <a:cs typeface="Calibri" panose="020F0502020204030204" charset="0"/>
              </a:rPr>
              <a:t>Первый</a:t>
            </a:r>
            <a:r>
              <a:rPr lang="ru-RU" sz="2300" dirty="0" smtClean="0">
                <a:effectLst/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sz="2300" b="1" dirty="0" smtClean="0">
                <a:effectLst/>
                <a:latin typeface="Calibri" panose="020F0502020204030204" charset="0"/>
                <a:cs typeface="Calibri" panose="020F0502020204030204" charset="0"/>
              </a:rPr>
              <a:t>символ</a:t>
            </a:r>
            <a:r>
              <a:rPr lang="ru-RU" sz="2300" dirty="0" smtClean="0">
                <a:effectLst/>
                <a:latin typeface="Calibri" panose="020F0502020204030204" charset="0"/>
                <a:cs typeface="Calibri" panose="020F0502020204030204" charset="0"/>
              </a:rPr>
              <a:t> (буква) </a:t>
            </a:r>
            <a:r>
              <a:rPr lang="en-US" sz="2300" b="1" spc="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</a:t>
            </a:r>
            <a:r>
              <a:rPr lang="ru-RU" sz="2300" dirty="0" smtClean="0">
                <a:effectLst/>
                <a:latin typeface="Calibri" panose="020F0502020204030204" charset="0"/>
                <a:cs typeface="Calibri" panose="020F0502020204030204" charset="0"/>
              </a:rPr>
              <a:t>указывает на принадлежность элемента фактору </a:t>
            </a:r>
            <a:br>
              <a:rPr lang="ru-RU" sz="2300" dirty="0" smtClean="0"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ru-RU" sz="2300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в ГОСТ 28195–99 приняты обозначения: </a:t>
            </a:r>
            <a:b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ru-RU" sz="2300" b="1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Н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– Надежность; </a:t>
            </a:r>
            <a:r>
              <a:rPr lang="ru-RU" sz="2300" b="1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С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– </a:t>
            </a:r>
            <a:r>
              <a:rPr lang="ru-RU" sz="2300" i="1" dirty="0" err="1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Сопровождаемость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; </a:t>
            </a:r>
            <a:b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ru-RU" sz="2300" b="1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У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– Удобство использования; </a:t>
            </a:r>
            <a:r>
              <a:rPr lang="ru-RU" sz="2300" b="1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Э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– Эффективность; </a:t>
            </a:r>
            <a:b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ru-RU" sz="2300" b="1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Г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– Универсальность; </a:t>
            </a:r>
            <a:r>
              <a:rPr lang="ru-RU" sz="2300" b="1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К</a:t>
            </a:r>
            <a:r>
              <a:rPr lang="ru-RU" sz="2300" i="1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– Функциональность</a:t>
            </a:r>
            <a:r>
              <a:rPr lang="ru-RU" sz="2300" dirty="0" smtClean="0">
                <a:solidFill>
                  <a:srgbClr val="7030A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). </a:t>
            </a:r>
            <a:endParaRPr lang="ru-RU" sz="2300" dirty="0" smtClean="0">
              <a:solidFill>
                <a:srgbClr val="7030A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ru-RU" sz="2300" b="1" dirty="0" smtClean="0">
                <a:effectLst/>
                <a:latin typeface="Calibri" panose="020F0502020204030204" charset="0"/>
                <a:cs typeface="Calibri" panose="020F0502020204030204" charset="0"/>
              </a:rPr>
              <a:t>Два следующих символа </a:t>
            </a:r>
            <a:r>
              <a:rPr lang="en-US" sz="2300" b="1" spc="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NN</a:t>
            </a:r>
            <a:r>
              <a:rPr lang="ru-RU" sz="2300" dirty="0" smtClean="0">
                <a:effectLst/>
                <a:latin typeface="Calibri" panose="020F0502020204030204" charset="0"/>
                <a:cs typeface="Calibri" panose="020F0502020204030204" charset="0"/>
              </a:rPr>
              <a:t>– номер метрики, которой принадлежит оценочный элемент. </a:t>
            </a:r>
            <a:endParaRPr lang="ru-RU" sz="2300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ru-RU" sz="2300" b="1" dirty="0" smtClean="0">
                <a:effectLst/>
                <a:latin typeface="Calibri" panose="020F0502020204030204" charset="0"/>
                <a:cs typeface="Calibri" panose="020F0502020204030204" charset="0"/>
              </a:rPr>
              <a:t>Четвертый и пятый символы </a:t>
            </a:r>
            <a:r>
              <a:rPr lang="en-US" sz="2300" b="1" spc="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PP</a:t>
            </a:r>
            <a:r>
              <a:rPr lang="ru-RU" sz="2300" dirty="0" smtClean="0">
                <a:effectLst/>
                <a:latin typeface="Calibri" panose="020F0502020204030204" charset="0"/>
                <a:cs typeface="Calibri" panose="020F0502020204030204" charset="0"/>
              </a:rPr>
              <a:t>– порядковый номер данного оценочного элемента в метрике.</a:t>
            </a:r>
            <a:endParaRPr lang="ru-RU" sz="230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1066800"/>
            <a:ext cx="5526088" cy="598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200" b="1" dirty="0">
                <a:latin typeface="Calibri" panose="020F0502020204030204" charset="0"/>
                <a:cs typeface="Calibri" panose="020F0502020204030204" charset="0"/>
              </a:rPr>
              <a:t>Пять символов:    </a:t>
            </a:r>
            <a:r>
              <a:rPr lang="en-US" sz="3300" b="1" spc="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</a:t>
            </a:r>
            <a:r>
              <a:rPr lang="en-US" sz="3300" b="1" spc="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NN</a:t>
            </a:r>
            <a:r>
              <a:rPr lang="en-US" sz="3300" b="1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PP</a:t>
            </a:r>
            <a:endParaRPr lang="ru-RU" sz="3300" b="1" spc="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Пример </a:t>
            </a:r>
            <a:r>
              <a:rPr lang="ru-RU" dirty="0" smtClean="0">
                <a:effectLst/>
              </a:rPr>
              <a:t>оценочных элементов </a:t>
            </a:r>
            <a:r>
              <a:rPr lang="ru-RU" dirty="0">
                <a:effectLst/>
              </a:rPr>
              <a:t>фактора </a:t>
            </a:r>
            <a:r>
              <a:rPr lang="ru-RU" dirty="0" smtClean="0">
                <a:effectLst/>
              </a:rPr>
              <a:t>«</a:t>
            </a:r>
            <a:r>
              <a:rPr lang="ru-RU" i="1" dirty="0" err="1" smtClean="0">
                <a:effectLst/>
              </a:rPr>
              <a:t>Сопровождаемость</a:t>
            </a:r>
            <a:r>
              <a:rPr lang="ru-RU" i="1" dirty="0" smtClean="0">
                <a:effectLst/>
              </a:rPr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47800" y="1219200"/>
            <a:ext cx="7696200" cy="5562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00200" y="1371600"/>
          <a:ext cx="7391400" cy="52908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13130"/>
                <a:gridCol w="4925060"/>
                <a:gridCol w="1553210"/>
              </a:tblGrid>
              <a:tr h="5765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Код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элемента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Метод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оценки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С0101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Наличие модульной схемы программы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С0102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программы по числу уникальных модулей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С0201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ограничений на размеры модуля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С0301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проверки корректности передаваемых данных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51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С0302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Оценка простоты программы по числу точек входа и выхода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где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общее число точек входа в программу; </a:t>
                      </a:r>
                      <a:b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общее число точек выхода из программы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Измерительный</a:t>
                      </a:r>
                      <a:b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b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Расчетный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С0303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Осуществляется ли передача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результатов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работы модуля через вызывающий его модуль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С0304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Осуществляется ли контроль за правильностью данных, поступающих в вызывающий модуль от вызываемого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С0305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требований к независимости модулей программы от типов и форматов выходных данных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198" name="Picture 1" descr="Форм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40" b="89240"/>
          <a:stretch>
            <a:fillRect/>
          </a:stretch>
        </p:blipFill>
        <p:spPr bwMode="auto">
          <a:xfrm>
            <a:off x="3624263" y="3581400"/>
            <a:ext cx="1785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Пример </a:t>
            </a:r>
            <a:r>
              <a:rPr lang="ru-RU" dirty="0" smtClean="0">
                <a:effectLst/>
              </a:rPr>
              <a:t>оценочных элементов </a:t>
            </a:r>
            <a:r>
              <a:rPr lang="ru-RU" dirty="0">
                <a:effectLst/>
              </a:rPr>
              <a:t>фактора </a:t>
            </a:r>
            <a:r>
              <a:rPr lang="ru-RU" dirty="0" smtClean="0">
                <a:effectLst/>
              </a:rPr>
              <a:t>«</a:t>
            </a:r>
            <a:r>
              <a:rPr lang="ru-RU" i="1" dirty="0" err="1" smtClean="0">
                <a:effectLst/>
              </a:rPr>
              <a:t>Сопровождаемость</a:t>
            </a:r>
            <a:r>
              <a:rPr lang="ru-RU" i="1" dirty="0" smtClean="0">
                <a:effectLst/>
              </a:rPr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47800" y="1219200"/>
            <a:ext cx="7696200" cy="5562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00200" y="1371600"/>
          <a:ext cx="7391400" cy="52908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13130"/>
                <a:gridCol w="4925060"/>
                <a:gridCol w="1553210"/>
              </a:tblGrid>
              <a:tr h="5765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Код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элемента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Метод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оценки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С0101</a:t>
                      </a:r>
                      <a:endParaRPr lang="ru-RU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Наличие модульной схемы программы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С0102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программы по числу уникальных модулей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С0201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ограничений на размеры модуля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С0301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проверки корректности передаваемых данных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51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С0302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Оценка простоты программы по числу точек входа и выхода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где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общее число точек входа в программу; </a:t>
                      </a:r>
                      <a:b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общее число точек выхода из программы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Измерительный</a:t>
                      </a:r>
                      <a:b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b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Расчетный</a:t>
                      </a:r>
                      <a:endParaRPr lang="ru-RU" sz="1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58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С0303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Осуществляется ли передача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результатов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работы модуля через вызывающий его модуль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С0304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Осуществляется ли контроль за правильностью данных, поступающих в вызывающий модуль от вызываемого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С0305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требований к независимости модулей программы от типов и форматов выходных данных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Экспертный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63" marR="184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0222" name="Picture 1" descr="Форм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40" b="89240"/>
          <a:stretch>
            <a:fillRect/>
          </a:stretch>
        </p:blipFill>
        <p:spPr bwMode="auto">
          <a:xfrm>
            <a:off x="3624263" y="3581400"/>
            <a:ext cx="1785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524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i="1" dirty="0">
                <a:effectLst/>
              </a:rPr>
              <a:t>Оценка качества </a:t>
            </a:r>
            <a:r>
              <a:rPr lang="ru-RU" i="1" dirty="0" smtClean="0">
                <a:effectLst/>
              </a:rPr>
              <a:t>ПП </a:t>
            </a:r>
            <a:r>
              <a:rPr lang="ru-RU" i="1" dirty="0">
                <a:effectLst/>
              </a:rPr>
              <a:t>проводится в следующей </a:t>
            </a:r>
            <a:r>
              <a:rPr lang="ru-RU" i="1" dirty="0" smtClean="0">
                <a:effectLst/>
              </a:rPr>
              <a:t>последовательности: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905000"/>
            <a:ext cx="6400800" cy="48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dirty="0">
                <a:effectLst/>
                <a:latin typeface="Calibri" panose="020F0502020204030204" charset="0"/>
                <a:cs typeface="Calibri" panose="020F0502020204030204" charset="0"/>
              </a:rPr>
              <a:t>На фазе анализа проводится выбор показателей и их базовых </a:t>
            </a: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значений.</a:t>
            </a:r>
            <a:endParaRPr lang="ru-RU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dirty="0">
                <a:effectLst/>
                <a:latin typeface="Calibri" panose="020F0502020204030204" charset="0"/>
                <a:cs typeface="Calibri" panose="020F0502020204030204" charset="0"/>
              </a:rPr>
              <a:t>Для показателей качества на всех уровнях принимается единая шкала оценки </a:t>
            </a: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ru-RU" i="1" dirty="0" smtClean="0">
                <a:effectLst/>
                <a:latin typeface="Calibri" panose="020F0502020204030204" charset="0"/>
                <a:cs typeface="Calibri" panose="020F0502020204030204" charset="0"/>
              </a:rPr>
              <a:t>чаще, от </a:t>
            </a:r>
            <a:r>
              <a:rPr lang="ru-RU" i="1" dirty="0">
                <a:effectLst/>
                <a:latin typeface="Calibri" panose="020F0502020204030204" charset="0"/>
                <a:cs typeface="Calibri" panose="020F0502020204030204" charset="0"/>
              </a:rPr>
              <a:t>0 до 1</a:t>
            </a: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).</a:t>
            </a:r>
            <a:endParaRPr lang="ru-RU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В процессе оценки качества на каждом уровне проводится вычисление двух величин:</a:t>
            </a:r>
            <a:endParaRPr lang="ru-RU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514350">
              <a:lnSpc>
                <a:spcPct val="120000"/>
              </a:lnSpc>
              <a:defRPr/>
            </a:pPr>
            <a:r>
              <a:rPr lang="ru-RU" b="1" dirty="0" smtClean="0">
                <a:solidFill>
                  <a:srgbClr val="0070C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абсолютного показателя качества;</a:t>
            </a:r>
            <a:endParaRPr lang="ru-RU" b="1" dirty="0" smtClean="0">
              <a:solidFill>
                <a:srgbClr val="0070C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514350">
              <a:lnSpc>
                <a:spcPct val="120000"/>
              </a:lnSpc>
              <a:defRPr/>
            </a:pPr>
            <a:r>
              <a:rPr lang="ru-RU" b="1" dirty="0" smtClean="0">
                <a:solidFill>
                  <a:srgbClr val="0070C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относительного показателя качества. </a:t>
            </a:r>
            <a:endParaRPr lang="ru-RU" b="1" dirty="0" smtClean="0">
              <a:solidFill>
                <a:srgbClr val="0070C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2438400" y="914400"/>
            <a:ext cx="6400800" cy="5791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 startAt="4"/>
              <a:defRPr/>
            </a:pPr>
            <a:r>
              <a:rPr lang="ru-RU" dirty="0" smtClean="0">
                <a:effectLst/>
              </a:rPr>
              <a:t>Каждый </a:t>
            </a:r>
            <a:r>
              <a:rPr lang="ru-RU" dirty="0">
                <a:effectLst/>
              </a:rPr>
              <a:t>показатель качества </a:t>
            </a:r>
            <a:r>
              <a:rPr lang="ru-RU" dirty="0" smtClean="0">
                <a:effectLst/>
              </a:rPr>
              <a:t>2-го и 3-го </a:t>
            </a:r>
            <a:r>
              <a:rPr lang="ru-RU" dirty="0">
                <a:effectLst/>
              </a:rPr>
              <a:t>уровней характеризуется двумя </a:t>
            </a:r>
            <a:r>
              <a:rPr lang="ru-RU" dirty="0" smtClean="0">
                <a:effectLst/>
              </a:rPr>
              <a:t>параметрами:</a:t>
            </a:r>
            <a:endParaRPr lang="ru-RU" dirty="0" smtClean="0">
              <a:effectLst/>
            </a:endParaRPr>
          </a:p>
          <a:p>
            <a:pPr lvl="1">
              <a:lnSpc>
                <a:spcPct val="120000"/>
              </a:lnSpc>
              <a:defRPr/>
            </a:pPr>
            <a:r>
              <a:rPr lang="ru-RU" b="1" dirty="0" smtClean="0">
                <a:solidFill>
                  <a:srgbClr val="0070C0"/>
                </a:solidFill>
                <a:effectLst/>
              </a:rPr>
              <a:t>количественным значением;</a:t>
            </a:r>
            <a:endParaRPr lang="ru-RU" b="1" dirty="0" smtClean="0">
              <a:solidFill>
                <a:srgbClr val="0070C0"/>
              </a:solidFill>
              <a:effectLst/>
            </a:endParaRPr>
          </a:p>
          <a:p>
            <a:pPr lvl="1">
              <a:lnSpc>
                <a:spcPct val="120000"/>
              </a:lnSpc>
              <a:defRPr/>
            </a:pPr>
            <a:r>
              <a:rPr lang="ru-RU" b="1" dirty="0" smtClean="0">
                <a:solidFill>
                  <a:srgbClr val="0070C0"/>
                </a:solidFill>
                <a:effectLst/>
              </a:rPr>
              <a:t>весовым коэффициентом.</a:t>
            </a:r>
            <a:endParaRPr lang="ru-RU" b="1" dirty="0" smtClean="0">
              <a:solidFill>
                <a:srgbClr val="0070C0"/>
              </a:solidFill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4"/>
              <a:defRPr/>
            </a:pPr>
            <a:endParaRPr lang="ru-RU" altLang="ru-RU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altLang="ru-RU" b="1" u="sng" dirty="0" smtClean="0">
                <a:effectLst/>
                <a:latin typeface="Calibri" panose="020F0502020204030204" charset="0"/>
                <a:cs typeface="Calibri" panose="020F0502020204030204" charset="0"/>
              </a:rPr>
              <a:t>Примечание: </a:t>
            </a:r>
            <a:endParaRPr lang="ru-RU" altLang="ru-RU" b="1" u="sng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solidFill>
                  <a:srgbClr val="C00000"/>
                </a:solidFill>
                <a:effectLst/>
              </a:rPr>
              <a:t>Сумма весовых коэффициентов всех показателей некоторого уровня постоянна и равна </a:t>
            </a:r>
            <a:r>
              <a:rPr lang="ru-RU" b="1" dirty="0" smtClean="0">
                <a:solidFill>
                  <a:srgbClr val="C00000"/>
                </a:solidFill>
                <a:effectLst/>
              </a:rPr>
              <a:t>1</a:t>
            </a:r>
            <a:r>
              <a:rPr lang="ru-RU" dirty="0" smtClean="0">
                <a:solidFill>
                  <a:srgbClr val="C00000"/>
                </a:solidFill>
                <a:effectLst/>
              </a:rPr>
              <a:t>.</a:t>
            </a:r>
            <a:endParaRPr lang="ru-RU" altLang="ru-RU" dirty="0" smtClean="0">
              <a:solidFill>
                <a:srgbClr val="C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304800"/>
            <a:ext cx="6553200" cy="6324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 startAt="5"/>
              <a:defRPr/>
            </a:pPr>
            <a:r>
              <a:rPr lang="ru-RU" sz="4000" dirty="0" smtClean="0"/>
              <a:t>Определение усредненной оценки</a:t>
            </a:r>
            <a:r>
              <a:rPr lang="en-US" sz="4000" dirty="0" smtClean="0"/>
              <a:t> </a:t>
            </a:r>
            <a:r>
              <a:rPr lang="en-US" sz="4000" b="1" i="1" dirty="0" err="1" smtClean="0">
                <a:solidFill>
                  <a:srgbClr val="C00000"/>
                </a:solidFill>
              </a:rPr>
              <a:t>M</a:t>
            </a:r>
            <a:r>
              <a:rPr lang="en-US" sz="4000" b="1" i="1" baseline="-25000" dirty="0" err="1" smtClean="0">
                <a:solidFill>
                  <a:srgbClr val="C00000"/>
                </a:solidFill>
              </a:rPr>
              <a:t>kq</a:t>
            </a:r>
            <a:r>
              <a:rPr lang="en-US" sz="4000" dirty="0" smtClean="0"/>
              <a:t> </a:t>
            </a:r>
            <a:r>
              <a:rPr lang="ru-RU" sz="4000" dirty="0" smtClean="0"/>
              <a:t>оценочного элемента по нескольким его значениям (измерениям) </a:t>
            </a:r>
            <a:r>
              <a:rPr lang="en-US" sz="4000" b="1" i="1" dirty="0" err="1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4000" b="1" i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qt</a:t>
            </a:r>
            <a:endParaRPr lang="en-US" sz="4000" b="1" i="1" baseline="-2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5"/>
              <a:defRPr/>
            </a:pP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5"/>
              <a:defRPr/>
            </a:pPr>
            <a:endParaRPr lang="en-US" b="1" i="1" baseline="-2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5"/>
              <a:defRPr/>
            </a:pPr>
            <a:endParaRPr lang="en-US" b="1" i="1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5"/>
              <a:defRPr/>
            </a:pPr>
            <a:endParaRPr lang="en-US" b="1" i="1" baseline="-2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 </a:t>
            </a:r>
            <a:endParaRPr lang="en-US" dirty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k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порядковый номер метрики;</a:t>
            </a:r>
            <a:r>
              <a:rPr lang="ru-RU" b="1" i="1" dirty="0">
                <a:effectLst/>
              </a:rPr>
              <a:t> </a:t>
            </a:r>
            <a:br>
              <a:rPr lang="en-US" b="1" i="1" dirty="0" smtClean="0">
                <a:effectLst/>
              </a:rPr>
            </a:br>
            <a:r>
              <a:rPr lang="ru-RU" b="1" i="1" dirty="0" smtClean="0">
                <a:effectLst/>
              </a:rPr>
              <a:t>q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порядковый номер оценочного элемента; </a:t>
            </a:r>
            <a:br>
              <a:rPr lang="en-US" dirty="0" smtClean="0">
                <a:effectLst/>
              </a:rPr>
            </a:br>
            <a:r>
              <a:rPr lang="en-US" b="1" i="1" dirty="0" smtClean="0">
                <a:effectLst/>
              </a:rPr>
              <a:t>T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число значений (измерений) оценочного элемента; </a:t>
            </a:r>
            <a:br>
              <a:rPr lang="en-US" dirty="0" smtClean="0">
                <a:effectLst/>
              </a:rPr>
            </a:br>
            <a:r>
              <a:rPr lang="en-US" b="1" i="1" dirty="0" smtClean="0">
                <a:effectLst/>
              </a:rPr>
              <a:t>t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номер </a:t>
            </a:r>
            <a:r>
              <a:rPr lang="ru-RU" dirty="0" smtClean="0">
                <a:effectLst/>
              </a:rPr>
              <a:t>значения </a:t>
            </a:r>
            <a:r>
              <a:rPr lang="ru-RU" dirty="0">
                <a:effectLst/>
              </a:rPr>
              <a:t>оценочного </a:t>
            </a:r>
            <a:r>
              <a:rPr lang="ru-RU" dirty="0" smtClean="0">
                <a:effectLst/>
              </a:rPr>
              <a:t>элемента</a:t>
            </a:r>
            <a:r>
              <a:rPr lang="en-US" dirty="0">
                <a:effectLst/>
              </a:rPr>
              <a:t>.</a:t>
            </a:r>
            <a:endParaRPr lang="ru-RU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4419600" y="3580448"/>
            <a:ext cx="3098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/>
          </a:p>
        </p:txBody>
      </p:sp>
      <p:graphicFrame>
        <p:nvGraphicFramePr>
          <p:cNvPr id="53252" name="Объект 9"/>
          <p:cNvGraphicFramePr>
            <a:graphicFrameLocks noChangeAspect="1"/>
          </p:cNvGraphicFramePr>
          <p:nvPr/>
        </p:nvGraphicFramePr>
        <p:xfrm>
          <a:off x="3886200" y="2698750"/>
          <a:ext cx="27495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Уравнение" r:id="rId1" imgW="989965" imgH="431800" progId="Equation.3">
                  <p:embed/>
                </p:oleObj>
              </mc:Choice>
              <mc:Fallback>
                <p:oleObj name="Уравнение" r:id="rId1" imgW="989965" imgH="4318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98750"/>
                        <a:ext cx="27495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304800"/>
            <a:ext cx="6629400" cy="64770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 startAt="6"/>
              <a:defRPr/>
            </a:pPr>
            <a:r>
              <a:rPr lang="ru-RU" sz="4000" dirty="0" smtClean="0">
                <a:solidFill>
                  <a:srgbClr val="C00000"/>
                </a:solidFill>
                <a:effectLst/>
              </a:rPr>
              <a:t>Определение итоговой оценки </a:t>
            </a:r>
            <a:br>
              <a:rPr lang="ru-RU" sz="4000" dirty="0" smtClean="0">
                <a:solidFill>
                  <a:srgbClr val="C00000"/>
                </a:solidFill>
                <a:effectLst/>
              </a:rPr>
            </a:br>
            <a:r>
              <a:rPr lang="ru-RU" sz="4000" b="1" i="1" dirty="0" smtClean="0">
                <a:solidFill>
                  <a:srgbClr val="C00000"/>
                </a:solidFill>
                <a:effectLst/>
              </a:rPr>
              <a:t>k</a:t>
            </a:r>
            <a:r>
              <a:rPr lang="ru-RU" sz="4000" dirty="0" smtClean="0">
                <a:solidFill>
                  <a:srgbClr val="C00000"/>
                </a:solidFill>
                <a:effectLst/>
              </a:rPr>
              <a:t>-ой </a:t>
            </a:r>
            <a:r>
              <a:rPr lang="ru-RU" sz="4000" dirty="0">
                <a:solidFill>
                  <a:srgbClr val="C00000"/>
                </a:solidFill>
                <a:effectLst/>
              </a:rPr>
              <a:t>метрики </a:t>
            </a:r>
            <a:r>
              <a:rPr lang="ru-RU" sz="4000" b="1" i="1" dirty="0">
                <a:solidFill>
                  <a:srgbClr val="C00000"/>
                </a:solidFill>
                <a:effectLst/>
              </a:rPr>
              <a:t>j</a:t>
            </a:r>
            <a:r>
              <a:rPr lang="ru-RU" sz="4000" dirty="0">
                <a:solidFill>
                  <a:srgbClr val="C00000"/>
                </a:solidFill>
                <a:effectLst/>
              </a:rPr>
              <a:t>-</a:t>
            </a:r>
            <a:r>
              <a:rPr lang="ru-RU" sz="4000" dirty="0" err="1">
                <a:solidFill>
                  <a:srgbClr val="C00000"/>
                </a:solidFill>
                <a:effectLst/>
              </a:rPr>
              <a:t>го</a:t>
            </a:r>
            <a:r>
              <a:rPr lang="ru-RU" sz="4000" dirty="0">
                <a:solidFill>
                  <a:srgbClr val="C00000"/>
                </a:solidFill>
                <a:effectLst/>
              </a:rPr>
              <a:t> </a:t>
            </a:r>
            <a:r>
              <a:rPr lang="ru-RU" sz="4000" dirty="0" smtClean="0">
                <a:solidFill>
                  <a:srgbClr val="C00000"/>
                </a:solidFill>
                <a:effectLst/>
              </a:rPr>
              <a:t>критерия</a:t>
            </a:r>
            <a:endParaRPr lang="ru-RU" sz="4000" dirty="0" smtClean="0">
              <a:solidFill>
                <a:srgbClr val="C00000"/>
              </a:solidFill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6"/>
              <a:defRPr/>
            </a:pPr>
            <a:endParaRPr lang="ru-RU" dirty="0"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6"/>
              <a:defRPr/>
            </a:pP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М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признак метрики;</a:t>
            </a:r>
            <a:r>
              <a:rPr lang="ru-RU" b="1" i="1" dirty="0">
                <a:effectLst/>
              </a:rPr>
              <a:t> </a:t>
            </a:r>
            <a:endParaRPr lang="ru-RU" b="1" i="1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b="1" i="1" dirty="0" smtClean="0">
                <a:effectLst/>
              </a:rPr>
              <a:t>Q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число оценочных элементов, реально используемых при оценке </a:t>
            </a:r>
            <a:r>
              <a:rPr lang="en-US" b="1" i="1" dirty="0">
                <a:effectLst/>
              </a:rPr>
              <a:t>k</a:t>
            </a:r>
            <a:r>
              <a:rPr lang="ru-RU" dirty="0">
                <a:effectLst/>
              </a:rPr>
              <a:t>-й </a:t>
            </a:r>
            <a:r>
              <a:rPr lang="ru-RU" dirty="0" smtClean="0">
                <a:effectLst/>
              </a:rPr>
              <a:t>метрики.</a:t>
            </a:r>
            <a:endParaRPr lang="ru-RU" dirty="0" smtClean="0">
              <a:effectLst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arenR" startAt="7"/>
              <a:defRPr/>
            </a:pPr>
            <a:r>
              <a:rPr lang="ru-RU" sz="4000" dirty="0" smtClean="0">
                <a:solidFill>
                  <a:srgbClr val="C00000"/>
                </a:solidFill>
                <a:effectLst/>
              </a:rPr>
              <a:t>Вычисление абсолютных показателей </a:t>
            </a:r>
            <a:r>
              <a:rPr lang="en-US" sz="4000" b="1" i="1" dirty="0">
                <a:solidFill>
                  <a:srgbClr val="C00000"/>
                </a:solidFill>
                <a:effectLst/>
              </a:rPr>
              <a:t>j</a:t>
            </a:r>
            <a:r>
              <a:rPr lang="ru-RU" sz="4000" dirty="0">
                <a:solidFill>
                  <a:srgbClr val="C00000"/>
                </a:solidFill>
                <a:effectLst/>
              </a:rPr>
              <a:t>-го критерия </a:t>
            </a:r>
            <a:r>
              <a:rPr lang="en-US" sz="4000" b="1" i="1" dirty="0" err="1">
                <a:solidFill>
                  <a:srgbClr val="C00000"/>
                </a:solidFill>
                <a:effectLst/>
              </a:rPr>
              <a:t>i</a:t>
            </a:r>
            <a:r>
              <a:rPr lang="ru-RU" sz="4000" dirty="0">
                <a:solidFill>
                  <a:srgbClr val="C00000"/>
                </a:solidFill>
                <a:effectLst/>
              </a:rPr>
              <a:t>-го </a:t>
            </a:r>
            <a:r>
              <a:rPr lang="ru-RU" sz="4000" dirty="0" smtClean="0">
                <a:solidFill>
                  <a:srgbClr val="C00000"/>
                </a:solidFill>
                <a:effectLst/>
              </a:rPr>
              <a:t>фактора</a:t>
            </a:r>
            <a:endParaRPr lang="ru-RU" sz="4000" dirty="0" smtClean="0">
              <a:solidFill>
                <a:srgbClr val="C00000"/>
              </a:solidFill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7"/>
              <a:defRPr/>
            </a:pPr>
            <a:endParaRPr lang="ru-RU" dirty="0" smtClean="0"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7"/>
              <a:defRPr/>
            </a:pPr>
            <a:endParaRPr lang="ru-RU" dirty="0" smtClean="0"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7"/>
              <a:defRPr/>
            </a:pPr>
            <a:endParaRPr lang="ru-RU" dirty="0">
              <a:effectLst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arenR" startAt="7"/>
              <a:defRPr/>
            </a:pPr>
            <a:endParaRPr lang="ru-RU" dirty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b="1" i="1" dirty="0" smtClean="0">
                <a:effectLst/>
              </a:rPr>
              <a:t>n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число метрик, относящихся к </a:t>
            </a:r>
            <a:r>
              <a:rPr lang="en-US" b="1" i="1" dirty="0">
                <a:effectLst/>
              </a:rPr>
              <a:t>j</a:t>
            </a:r>
            <a:r>
              <a:rPr lang="ru-RU" dirty="0">
                <a:effectLst/>
              </a:rPr>
              <a:t>-му критерию, реально используемых при </a:t>
            </a:r>
            <a:r>
              <a:rPr lang="ru-RU" dirty="0" smtClean="0">
                <a:effectLst/>
              </a:rPr>
              <a:t>оценке;</a:t>
            </a:r>
            <a:br>
              <a:rPr lang="ru-RU" dirty="0" smtClean="0">
                <a:effectLst/>
              </a:rPr>
            </a:br>
            <a:r>
              <a:rPr lang="ru-RU" b="1" i="1" dirty="0" smtClean="0">
                <a:effectLst/>
              </a:rPr>
              <a:t>К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– признак </a:t>
            </a:r>
            <a:r>
              <a:rPr lang="ru-RU" dirty="0" smtClean="0">
                <a:effectLst/>
              </a:rPr>
              <a:t>критерия; </a:t>
            </a:r>
            <a:r>
              <a:rPr lang="en-US" b="1" i="1" dirty="0" err="1" smtClean="0">
                <a:effectLst/>
              </a:rPr>
              <a:t>V</a:t>
            </a:r>
            <a:r>
              <a:rPr lang="en-US" b="1" i="1" baseline="-25000" dirty="0" err="1" smtClean="0">
                <a:effectLst/>
              </a:rPr>
              <a:t>ij</a:t>
            </a:r>
            <a:r>
              <a:rPr lang="en-US" dirty="0" smtClean="0">
                <a:effectLst/>
              </a:rPr>
              <a:t> – </a:t>
            </a:r>
            <a:r>
              <a:rPr lang="ru-RU" dirty="0" smtClean="0">
                <a:effectLst/>
              </a:rPr>
              <a:t>весовой коэффициент.</a:t>
            </a:r>
            <a:endParaRPr lang="ru-RU" dirty="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0" y="-153352"/>
            <a:ext cx="3098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/>
          </a:p>
        </p:txBody>
      </p:sp>
      <p:graphicFrame>
        <p:nvGraphicFramePr>
          <p:cNvPr id="54276" name="Объект 4"/>
          <p:cNvGraphicFramePr>
            <a:graphicFrameLocks noChangeAspect="1"/>
          </p:cNvGraphicFramePr>
          <p:nvPr/>
        </p:nvGraphicFramePr>
        <p:xfrm>
          <a:off x="4038600" y="1219200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Уравнение" r:id="rId1" imgW="1333500" imgH="622300" progId="Equation.3">
                  <p:embed/>
                </p:oleObj>
              </mc:Choice>
              <mc:Fallback>
                <p:oleObj name="Уравнение" r:id="rId1" imgW="1333500" imgH="6223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266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4"/>
          <p:cNvSpPr>
            <a:spLocks noChangeArrowheads="1"/>
          </p:cNvSpPr>
          <p:nvPr/>
        </p:nvSpPr>
        <p:spPr bwMode="auto">
          <a:xfrm flipV="1">
            <a:off x="4294188" y="3755867"/>
            <a:ext cx="14736762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/>
          </a:p>
        </p:txBody>
      </p:sp>
      <p:graphicFrame>
        <p:nvGraphicFramePr>
          <p:cNvPr id="54278" name="Объект 6"/>
          <p:cNvGraphicFramePr>
            <a:graphicFrameLocks noChangeAspect="1"/>
          </p:cNvGraphicFramePr>
          <p:nvPr/>
        </p:nvGraphicFramePr>
        <p:xfrm>
          <a:off x="3862388" y="3943350"/>
          <a:ext cx="307181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Уравнение" r:id="rId3" imgW="1638300" imgH="1206500" progId="Equation.3">
                  <p:embed/>
                </p:oleObj>
              </mc:Choice>
              <mc:Fallback>
                <p:oleObj name="Уравнение" r:id="rId3" imgW="1638300" imgH="12065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943350"/>
                        <a:ext cx="3071812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Стандарты организации ЖЦ ПП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2200" y="685800"/>
            <a:ext cx="67056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Абсолютные и относительные значения </a:t>
            </a:r>
            <a:r>
              <a:rPr lang="en-US" b="1" i="1" dirty="0" err="1">
                <a:solidFill>
                  <a:srgbClr val="C00000"/>
                </a:solidFill>
                <a:effectLst/>
              </a:rPr>
              <a:t>i</a:t>
            </a:r>
            <a:r>
              <a:rPr lang="ru-RU" dirty="0">
                <a:solidFill>
                  <a:srgbClr val="C00000"/>
                </a:solidFill>
                <a:effectLst/>
              </a:rPr>
              <a:t>-го фактора качества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определяются </a:t>
            </a:r>
            <a:r>
              <a:rPr lang="ru-RU" i="1" dirty="0" smtClean="0">
                <a:effectLst/>
              </a:rPr>
              <a:t>отношением </a:t>
            </a:r>
            <a:br>
              <a:rPr lang="ru-RU" i="1" dirty="0" smtClean="0">
                <a:effectLst/>
              </a:rPr>
            </a:br>
            <a:r>
              <a:rPr lang="ru-RU" dirty="0" smtClean="0">
                <a:effectLst/>
              </a:rPr>
              <a:t>суммы</a:t>
            </a:r>
            <a:r>
              <a:rPr lang="ru-RU" i="1" dirty="0" smtClean="0">
                <a:effectLst/>
              </a:rPr>
              <a:t> </a:t>
            </a:r>
            <a:r>
              <a:rPr lang="ru-RU" dirty="0" smtClean="0">
                <a:effectLst/>
              </a:rPr>
              <a:t>показателей </a:t>
            </a:r>
            <a:r>
              <a:rPr lang="en-US" b="1" i="1" dirty="0" smtClean="0">
                <a:solidFill>
                  <a:srgbClr val="7030A0"/>
                </a:solidFill>
                <a:effectLst/>
              </a:rPr>
              <a:t>N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solidFill>
                  <a:srgbClr val="7030A0"/>
                </a:solidFill>
                <a:effectLst/>
              </a:rPr>
              <a:t>критериев</a:t>
            </a:r>
            <a:r>
              <a:rPr lang="uk-UA" dirty="0" smtClean="0">
                <a:solidFill>
                  <a:srgbClr val="7030A0"/>
                </a:solidFill>
                <a:effectLst/>
              </a:rPr>
              <a:t> </a:t>
            </a:r>
            <a:r>
              <a:rPr lang="ru-RU" i="1" dirty="0" smtClean="0">
                <a:effectLst/>
              </a:rPr>
              <a:t>(абсолютных или относительных), которые относятся к этому фактору, </a:t>
            </a:r>
            <a:r>
              <a:rPr lang="ru-RU" dirty="0" smtClean="0">
                <a:effectLst/>
              </a:rPr>
              <a:t>с учетом их коэффициентов к сумме всех весовых коэффициентов этих критериев.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Общая оценка качества в целом формируется экспертами по набору полученных значений факторов </a:t>
            </a:r>
            <a:r>
              <a:rPr lang="ru-RU" dirty="0" smtClean="0">
                <a:effectLst/>
              </a:rPr>
              <a:t>качества.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6294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600" b="1" i="1" dirty="0" smtClean="0">
                <a:effectLst/>
              </a:rPr>
              <a:t>Достоинства</a:t>
            </a:r>
            <a:r>
              <a:rPr lang="ru-RU" sz="2600" b="1" dirty="0" smtClean="0">
                <a:effectLst/>
              </a:rPr>
              <a:t> метода </a:t>
            </a:r>
            <a:r>
              <a:rPr lang="ru-RU" sz="2600" dirty="0" smtClean="0">
                <a:effectLst/>
              </a:rPr>
              <a:t>оценки качества на основе иерархической модели: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b="1" dirty="0" smtClean="0">
                <a:effectLst/>
              </a:rPr>
              <a:t>Позволяет накапливать </a:t>
            </a:r>
            <a:r>
              <a:rPr lang="ru-RU" b="1" dirty="0">
                <a:effectLst/>
              </a:rPr>
              <a:t>статистический материал </a:t>
            </a:r>
            <a:r>
              <a:rPr lang="ru-RU" dirty="0">
                <a:effectLst/>
              </a:rPr>
              <a:t>о состоянии различных подклассов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в отношении значений метрик и оценочных элементов.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effectLst/>
              </a:rPr>
              <a:t>Списки </a:t>
            </a:r>
            <a:r>
              <a:rPr lang="ru-RU" dirty="0">
                <a:effectLst/>
              </a:rPr>
              <a:t>значений метрик и оценочных элементов </a:t>
            </a:r>
            <a:r>
              <a:rPr lang="ru-RU" b="1" dirty="0">
                <a:effectLst/>
              </a:rPr>
              <a:t>являются основой для деятельности по управлению </a:t>
            </a:r>
            <a:r>
              <a:rPr lang="ru-RU" dirty="0">
                <a:effectLst/>
              </a:rPr>
              <a:t>качеством в процессе разработки </a:t>
            </a:r>
            <a:r>
              <a:rPr lang="ru-RU" dirty="0" smtClean="0">
                <a:effectLst/>
              </a:rPr>
              <a:t>ПП.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Возможно </a:t>
            </a:r>
            <a:r>
              <a:rPr lang="ru-RU" b="1" dirty="0">
                <a:effectLst/>
              </a:rPr>
              <a:t>создание инструментальных средств </a:t>
            </a:r>
            <a:r>
              <a:rPr lang="ru-RU" dirty="0">
                <a:effectLst/>
              </a:rPr>
              <a:t>с целью автоматизации оценки качества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для тех показателей, которые такую оценку допускают.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400800" cy="8667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100" dirty="0">
                <a:effectLst/>
              </a:rPr>
              <a:t>Модель процесса оценки по </a:t>
            </a:r>
            <a:br>
              <a:rPr lang="ru-RU" sz="3100" dirty="0" smtClean="0">
                <a:effectLst/>
              </a:rPr>
            </a:br>
            <a:r>
              <a:rPr lang="ru-RU" sz="3100" b="1" dirty="0" smtClean="0">
                <a:effectLst/>
              </a:rPr>
              <a:t>СТБ </a:t>
            </a:r>
            <a:r>
              <a:rPr lang="ru-RU" sz="3100" b="1" dirty="0">
                <a:effectLst/>
              </a:rPr>
              <a:t>ИСО/МЭК 9126–2003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57348" name="Picture 2" descr="Рис3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" b="47160"/>
          <a:stretch>
            <a:fillRect/>
          </a:stretch>
        </p:blipFill>
        <p:spPr bwMode="auto">
          <a:xfrm>
            <a:off x="1952625" y="1047750"/>
            <a:ext cx="71913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кругленный прямоугольник 3"/>
          <p:cNvSpPr/>
          <p:nvPr/>
        </p:nvSpPr>
        <p:spPr bwMode="auto">
          <a:xfrm>
            <a:off x="1917700" y="1865313"/>
            <a:ext cx="7191375" cy="1371600"/>
          </a:xfrm>
          <a:prstGeom prst="roundRect">
            <a:avLst/>
          </a:prstGeom>
          <a:noFill/>
          <a:ln w="47625" cap="rnd" cmpd="tri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905000" y="3276600"/>
            <a:ext cx="7191375" cy="1752600"/>
          </a:xfrm>
          <a:prstGeom prst="roundRect">
            <a:avLst/>
          </a:prstGeom>
          <a:noFill/>
          <a:ln w="47625" cap="rnd" cmpd="tri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952625" y="5094288"/>
            <a:ext cx="7191375" cy="1382712"/>
          </a:xfrm>
          <a:prstGeom prst="roundRect">
            <a:avLst/>
          </a:prstGeom>
          <a:noFill/>
          <a:ln w="47625" cap="rnd" cmpd="tri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47750"/>
            <a:ext cx="1314450" cy="542925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72000" tIns="36000" rIns="72000" bIns="36000"/>
          <a:lstStyle/>
          <a:p>
            <a:pPr algn="ctr">
              <a:defRPr/>
            </a:pPr>
            <a:endParaRPr lang="ru-RU" sz="1800" b="1" dirty="0"/>
          </a:p>
          <a:p>
            <a:pPr algn="ctr">
              <a:defRPr/>
            </a:pPr>
            <a:endParaRPr lang="ru-RU" sz="1800" b="1" dirty="0"/>
          </a:p>
          <a:p>
            <a:pPr algn="ctr">
              <a:defRPr/>
            </a:pPr>
            <a:r>
              <a:rPr lang="ru-RU" sz="1800" dirty="0"/>
              <a:t>Процесс оценки состоит из </a:t>
            </a:r>
            <a:br>
              <a:rPr lang="ru-RU" sz="1800" dirty="0"/>
            </a:br>
            <a:r>
              <a:rPr lang="ru-RU" sz="1800" b="1" i="1" dirty="0"/>
              <a:t>трех стадий:</a:t>
            </a:r>
            <a:endParaRPr lang="ru-RU" sz="1800" b="1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5" grpId="0" bldLvl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ISO</a:t>
            </a:r>
            <a:r>
              <a:rPr lang="ru-RU" dirty="0">
                <a:effectLst/>
              </a:rPr>
              <a:t>/</a:t>
            </a:r>
            <a:r>
              <a:rPr lang="en-US" dirty="0">
                <a:effectLst/>
              </a:rPr>
              <a:t>IEC</a:t>
            </a:r>
            <a:r>
              <a:rPr lang="ru-RU" dirty="0">
                <a:effectLst/>
              </a:rPr>
              <a:t> 14598–1:1999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effectLst/>
              </a:rPr>
              <a:t>Варианты ранжирования измеренных значений </a:t>
            </a:r>
            <a:r>
              <a:rPr lang="ru-RU" dirty="0" smtClean="0">
                <a:effectLst/>
              </a:rPr>
              <a:t>метрик</a:t>
            </a:r>
            <a:endParaRPr lang="ru-RU" dirty="0"/>
          </a:p>
        </p:txBody>
      </p:sp>
      <p:pic>
        <p:nvPicPr>
          <p:cNvPr id="58372" name="Picture 2" descr="Рис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9" b="67371"/>
          <a:stretch>
            <a:fillRect/>
          </a:stretch>
        </p:blipFill>
        <p:spPr bwMode="auto">
          <a:xfrm>
            <a:off x="2438400" y="2914650"/>
            <a:ext cx="6477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400800" cy="8667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100" dirty="0">
                <a:effectLst/>
              </a:rPr>
              <a:t>Модель процесса оценки по </a:t>
            </a:r>
            <a:br>
              <a:rPr lang="ru-RU" sz="3100" dirty="0" smtClean="0">
                <a:effectLst/>
              </a:rPr>
            </a:br>
            <a:r>
              <a:rPr lang="ru-RU" sz="3100" b="1" dirty="0" smtClean="0">
                <a:effectLst/>
              </a:rPr>
              <a:t>СТБ </a:t>
            </a:r>
            <a:r>
              <a:rPr lang="ru-RU" sz="3100" b="1" dirty="0">
                <a:effectLst/>
              </a:rPr>
              <a:t>ИСО/МЭК 9126–2003</a:t>
            </a:r>
            <a:endParaRPr lang="ru-RU" sz="31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15648" y="1295401"/>
            <a:ext cx="6172200" cy="1523999"/>
          </a:xfrm>
          <a:prstGeom prst="rect">
            <a:avLst/>
          </a:prstGeom>
          <a:gradFill flip="none" rotWithShape="1"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оценки может применяться </a:t>
            </a:r>
            <a:b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любой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подходящей работы ЖЦ</a:t>
            </a:r>
            <a:b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 ПП.</a:t>
            </a:r>
            <a:endParaRPr lang="ru-RU" altLang="ru-RU" sz="2400">
              <a:solidFill>
                <a:srgbClr val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15648" y="4507246"/>
            <a:ext cx="6172200" cy="2007854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35000">
                <a:srgbClr val="FFFF99"/>
              </a:gs>
              <a:gs pos="100000">
                <a:srgbClr val="FFFFCC"/>
              </a:gs>
            </a:gsLst>
            <a:lin ang="16200000" scaled="1"/>
            <a:tileRect/>
          </a:gradFill>
          <a:ln>
            <a:solidFill>
              <a:srgbClr val="FFFF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ts val="0"/>
              </a:spcBef>
              <a:defRPr/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ru-RU" sz="2400" i="1" dirty="0"/>
              <a:t>Недостатки метода</a:t>
            </a:r>
            <a:r>
              <a:rPr lang="ru-RU" sz="2400" dirty="0"/>
              <a:t>: </a:t>
            </a:r>
            <a:endParaRPr lang="ru-RU" sz="2400" dirty="0"/>
          </a:p>
          <a:p>
            <a:pPr algn="ctr">
              <a:spcBef>
                <a:spcPts val="0"/>
              </a:spcBef>
              <a:defRPr/>
            </a:pPr>
            <a:r>
              <a:rPr lang="ru-RU" sz="2400" dirty="0"/>
              <a:t>отсутствие рекомендуемых вариантов метрик и представление метода лишь в общем виде (в виде модели).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615648" y="3059447"/>
            <a:ext cx="6172200" cy="1207753"/>
          </a:xfrm>
          <a:prstGeom prst="rect">
            <a:avLst/>
          </a:prstGeom>
          <a:gradFill flip="none" rotWithShape="1">
            <a:gsLst>
              <a:gs pos="0">
                <a:srgbClr val="43DD89"/>
              </a:gs>
              <a:gs pos="35000">
                <a:srgbClr val="CCFFCC"/>
              </a:gs>
              <a:gs pos="100000">
                <a:srgbClr val="43DD8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ru-RU" sz="2400" dirty="0"/>
              <a:t>Данная модель отражает основные стадии и этапы, требуемые для оценки качества ПП. </a:t>
            </a:r>
            <a:endParaRPr lang="ru-RU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Стандартизация качества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ПО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82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3300" b="1" dirty="0" smtClean="0">
                <a:effectLst/>
              </a:rPr>
              <a:t>Основа </a:t>
            </a:r>
            <a:r>
              <a:rPr lang="ru-RU" sz="3300" b="1" dirty="0" smtClean="0">
                <a:effectLst/>
              </a:rPr>
              <a:t>регламентирования </a:t>
            </a:r>
            <a:r>
              <a:rPr lang="ru-RU" sz="3300" b="1" dirty="0">
                <a:effectLst/>
              </a:rPr>
              <a:t>характеристик качества ПС за рубежом</a:t>
            </a:r>
            <a:endParaRPr lang="ru-RU" sz="3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2438400"/>
            <a:ext cx="6400800" cy="3657600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effectLst/>
              </a:rPr>
              <a:t>международный </a:t>
            </a:r>
            <a:r>
              <a:rPr lang="ru-RU" dirty="0">
                <a:effectLst/>
              </a:rPr>
              <a:t>стандарт</a:t>
            </a:r>
            <a:r>
              <a:rPr lang="ru-RU" b="1" dirty="0">
                <a:effectLst/>
              </a:rPr>
              <a:t> </a:t>
            </a:r>
            <a:r>
              <a:rPr lang="en-US" b="1" i="1" dirty="0">
                <a:effectLst/>
              </a:rPr>
              <a:t>ISO</a:t>
            </a:r>
            <a:r>
              <a:rPr lang="ru-RU" b="1" i="1" dirty="0">
                <a:effectLst/>
              </a:rPr>
              <a:t>/IEC 9126:1991 – Информационная технология – Оценка программного продукта – Характеристики качества и руководства по их применению</a:t>
            </a:r>
            <a:r>
              <a:rPr lang="ru-RU" dirty="0">
                <a:effectLst/>
              </a:rPr>
              <a:t>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300" dirty="0">
                <a:effectLst/>
              </a:rPr>
              <a:t>Стандарты серии </a:t>
            </a:r>
            <a:r>
              <a:rPr lang="ru-RU" sz="3300" b="1" dirty="0">
                <a:effectLst/>
              </a:rPr>
              <a:t>ISO/IEC</a:t>
            </a:r>
            <a:r>
              <a:rPr lang="ru-RU" sz="3300" dirty="0">
                <a:effectLst/>
              </a:rPr>
              <a:t> в области оценки качества </a:t>
            </a:r>
            <a:r>
              <a:rPr lang="ru-RU" sz="3300" dirty="0" smtClean="0">
                <a:effectLst/>
              </a:rPr>
              <a:t>ПС</a:t>
            </a:r>
            <a:endParaRPr lang="ru-RU" sz="3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6294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sz="3300" dirty="0">
                <a:effectLst/>
              </a:rPr>
              <a:t>международный стандарт</a:t>
            </a:r>
            <a:r>
              <a:rPr lang="ru-RU" sz="3300" b="1" dirty="0">
                <a:effectLst/>
              </a:rPr>
              <a:t> </a:t>
            </a:r>
            <a:br>
              <a:rPr lang="ru-RU" sz="3300" b="1" dirty="0" smtClean="0">
                <a:effectLst/>
              </a:rPr>
            </a:br>
            <a:r>
              <a:rPr lang="en-US" sz="3300" b="1" i="1" dirty="0" smtClean="0">
                <a:solidFill>
                  <a:srgbClr val="C00000"/>
                </a:solidFill>
                <a:effectLst/>
              </a:rPr>
              <a:t>ISO</a:t>
            </a:r>
            <a:r>
              <a:rPr lang="ru-RU" sz="3300" b="1" i="1" dirty="0">
                <a:solidFill>
                  <a:srgbClr val="C00000"/>
                </a:solidFill>
                <a:effectLst/>
              </a:rPr>
              <a:t>/IEC 9126:1991 </a:t>
            </a:r>
            <a:r>
              <a:rPr lang="ru-RU" sz="3300" b="1" i="1" dirty="0">
                <a:effectLst/>
              </a:rPr>
              <a:t>– Информационная технология – Оценка программного продукта – Характеристики качества и руководства по их </a:t>
            </a:r>
            <a:r>
              <a:rPr lang="ru-RU" sz="3300" b="1" i="1" dirty="0" smtClean="0">
                <a:effectLst/>
              </a:rPr>
              <a:t>применению</a:t>
            </a:r>
            <a:endParaRPr lang="ru-RU" sz="3300" b="1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endParaRPr lang="ru-RU" sz="3300" b="1" i="1" dirty="0" smtClean="0">
              <a:effectLst/>
            </a:endParaRPr>
          </a:p>
          <a:p>
            <a:pPr marL="1981200" indent="-457200">
              <a:lnSpc>
                <a:spcPct val="160000"/>
              </a:lnSpc>
              <a:spcBef>
                <a:spcPts val="1200"/>
              </a:spcBef>
              <a:defRPr/>
            </a:pPr>
            <a:r>
              <a:rPr lang="en-US" sz="3300" b="1" i="1" dirty="0" smtClean="0">
                <a:solidFill>
                  <a:srgbClr val="C00000"/>
                </a:solidFill>
                <a:effectLst/>
              </a:rPr>
              <a:t>ISO</a:t>
            </a:r>
            <a:r>
              <a:rPr lang="ru-RU" sz="3300" b="1" i="1" dirty="0">
                <a:solidFill>
                  <a:srgbClr val="C00000"/>
                </a:solidFill>
                <a:effectLst/>
              </a:rPr>
              <a:t>/IEC </a:t>
            </a:r>
            <a:r>
              <a:rPr lang="ru-RU" sz="3300" b="1" i="1" dirty="0" smtClean="0">
                <a:solidFill>
                  <a:srgbClr val="C00000"/>
                </a:solidFill>
                <a:effectLst/>
              </a:rPr>
              <a:t>9126–1–4</a:t>
            </a:r>
            <a:r>
              <a:rPr lang="ru-RU" sz="3300" b="1" dirty="0" smtClean="0">
                <a:solidFill>
                  <a:srgbClr val="C00000"/>
                </a:solidFill>
                <a:effectLst/>
              </a:rPr>
              <a:t>	</a:t>
            </a:r>
            <a:endParaRPr lang="ru-RU" sz="3300" b="1" dirty="0" smtClean="0">
              <a:solidFill>
                <a:srgbClr val="C00000"/>
              </a:solidFill>
              <a:effectLst/>
            </a:endParaRPr>
          </a:p>
          <a:p>
            <a:pPr marL="1981200" indent="-457200">
              <a:lnSpc>
                <a:spcPct val="160000"/>
              </a:lnSpc>
              <a:spcBef>
                <a:spcPts val="1200"/>
              </a:spcBef>
              <a:defRPr/>
            </a:pPr>
            <a:r>
              <a:rPr lang="en-US" sz="3300" b="1" i="1" dirty="0" smtClean="0">
                <a:solidFill>
                  <a:srgbClr val="C00000"/>
                </a:solidFill>
                <a:effectLst/>
              </a:rPr>
              <a:t>ISO</a:t>
            </a:r>
            <a:r>
              <a:rPr lang="ru-RU" sz="3300" b="1" i="1" dirty="0">
                <a:solidFill>
                  <a:srgbClr val="C00000"/>
                </a:solidFill>
                <a:effectLst/>
              </a:rPr>
              <a:t>/IEC </a:t>
            </a:r>
            <a:r>
              <a:rPr lang="ru-RU" sz="3300" b="1" i="1" dirty="0" smtClean="0">
                <a:solidFill>
                  <a:srgbClr val="C00000"/>
                </a:solidFill>
                <a:effectLst/>
              </a:rPr>
              <a:t>14598–1–6</a:t>
            </a:r>
            <a:endParaRPr lang="ru-RU" sz="3300" b="1" i="1" dirty="0" smtClean="0">
              <a:solidFill>
                <a:srgbClr val="C00000"/>
              </a:solidFill>
              <a:effectLst/>
            </a:endParaRPr>
          </a:p>
        </p:txBody>
      </p:sp>
      <p:sp>
        <p:nvSpPr>
          <p:cNvPr id="7" name="Выгнутая влево стрелка 6"/>
          <p:cNvSpPr/>
          <p:nvPr/>
        </p:nvSpPr>
        <p:spPr bwMode="auto">
          <a:xfrm>
            <a:off x="1295400" y="2286000"/>
            <a:ext cx="1447800" cy="3733800"/>
          </a:xfrm>
          <a:prstGeom prst="curvedRightArrow">
            <a:avLst>
              <a:gd name="adj1" fmla="val 19563"/>
              <a:gd name="adj2" fmla="val 50000"/>
              <a:gd name="adj3" fmla="val 2500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Левая фигурная скобка 7"/>
          <p:cNvSpPr/>
          <p:nvPr/>
        </p:nvSpPr>
        <p:spPr bwMode="auto">
          <a:xfrm>
            <a:off x="2971800" y="4800600"/>
            <a:ext cx="762000" cy="1676400"/>
          </a:xfrm>
          <a:prstGeom prst="leftBrace">
            <a:avLst>
              <a:gd name="adj1" fmla="val 30072"/>
              <a:gd name="adj2" fmla="val 50000"/>
            </a:avLst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>
                <a:effectLst/>
              </a:rPr>
              <a:t>Программная инженерия – Качество продукта: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629400" cy="4876800"/>
          </a:xfrm>
        </p:spPr>
        <p:txBody>
          <a:bodyPr/>
          <a:lstStyle/>
          <a:p>
            <a:pPr>
              <a:defRPr/>
            </a:pPr>
            <a:r>
              <a:rPr lang="ru-RU" i="1" dirty="0">
                <a:effectLst/>
              </a:rPr>
              <a:t>ISO/IEC 9126–1:2001</a:t>
            </a:r>
            <a:r>
              <a:rPr lang="ru-RU" dirty="0">
                <a:effectLst/>
              </a:rPr>
              <a:t> – </a:t>
            </a:r>
            <a:br>
              <a:rPr lang="en-US" dirty="0" smtClean="0">
                <a:effectLst/>
              </a:rPr>
            </a:br>
            <a:r>
              <a:rPr lang="ru-RU" dirty="0" smtClean="0">
                <a:effectLst/>
              </a:rPr>
              <a:t>Часть </a:t>
            </a:r>
            <a:r>
              <a:rPr lang="ru-RU" dirty="0">
                <a:effectLst/>
              </a:rPr>
              <a:t>1: Модель качества;</a:t>
            </a:r>
            <a:endParaRPr lang="ru-RU" dirty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ISO/IEC TR 9126–2:2003</a:t>
            </a:r>
            <a:r>
              <a:rPr lang="ru-RU" dirty="0">
                <a:effectLst/>
              </a:rPr>
              <a:t> – Часть </a:t>
            </a:r>
            <a:r>
              <a:rPr lang="ru-RU" dirty="0" smtClean="0">
                <a:effectLst/>
              </a:rPr>
              <a:t>: </a:t>
            </a:r>
            <a:r>
              <a:rPr lang="ru-RU" dirty="0">
                <a:effectLst/>
              </a:rPr>
              <a:t>Внешние метрики;</a:t>
            </a:r>
            <a:endParaRPr lang="ru-RU" dirty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ISO/IEC TR 9126–3:2003</a:t>
            </a:r>
            <a:r>
              <a:rPr lang="ru-RU" dirty="0">
                <a:effectLst/>
              </a:rPr>
              <a:t> – Часть 3: Внутренние метрики;</a:t>
            </a:r>
            <a:endParaRPr lang="ru-RU" dirty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ISO/IEC TR 9126–4:2004</a:t>
            </a:r>
            <a:r>
              <a:rPr lang="ru-RU" dirty="0">
                <a:effectLst/>
              </a:rPr>
              <a:t> – Часть 4: Метрики качества в использовании.</a:t>
            </a:r>
            <a:endParaRPr lang="ru-RU" dirty="0">
              <a:effectLst/>
            </a:endParaRP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762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i="1" dirty="0">
                <a:effectLst/>
              </a:rPr>
              <a:t>ISO</a:t>
            </a:r>
            <a:r>
              <a:rPr lang="ru-RU" sz="3200" b="1" i="1" dirty="0">
                <a:effectLst/>
              </a:rPr>
              <a:t>/IEC 14598–1–6</a:t>
            </a:r>
            <a:endParaRPr lang="ru-RU" sz="3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990600"/>
            <a:ext cx="6705600" cy="5867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200" i="1" dirty="0">
                <a:effectLst/>
              </a:rPr>
              <a:t>ISO</a:t>
            </a:r>
            <a:r>
              <a:rPr lang="ru-RU" sz="2200" i="1" dirty="0">
                <a:effectLst/>
              </a:rPr>
              <a:t>/</a:t>
            </a:r>
            <a:r>
              <a:rPr lang="en-US" sz="2200" i="1" dirty="0">
                <a:effectLst/>
              </a:rPr>
              <a:t>IEC</a:t>
            </a:r>
            <a:r>
              <a:rPr lang="ru-RU" sz="2200" i="1" dirty="0">
                <a:effectLst/>
              </a:rPr>
              <a:t> 14598–1:1999</a:t>
            </a:r>
            <a:r>
              <a:rPr lang="ru-RU" sz="2200" dirty="0">
                <a:effectLst/>
              </a:rPr>
              <a:t> – Информационная технология – Оценка программного продукта – Часть 1: Общий обзор;</a:t>
            </a:r>
            <a:endParaRPr lang="ru-RU" sz="22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sz="2200" i="1" dirty="0">
                <a:effectLst/>
              </a:rPr>
              <a:t>ISO</a:t>
            </a:r>
            <a:r>
              <a:rPr lang="ru-RU" sz="2200" i="1" dirty="0">
                <a:effectLst/>
              </a:rPr>
              <a:t>/</a:t>
            </a:r>
            <a:r>
              <a:rPr lang="en-US" sz="2200" i="1" dirty="0">
                <a:effectLst/>
              </a:rPr>
              <a:t>IEC</a:t>
            </a:r>
            <a:r>
              <a:rPr lang="ru-RU" sz="2200" i="1" dirty="0">
                <a:effectLst/>
              </a:rPr>
              <a:t> 14598–2:2000</a:t>
            </a:r>
            <a:r>
              <a:rPr lang="ru-RU" sz="2200" dirty="0">
                <a:effectLst/>
              </a:rPr>
              <a:t> – Программная инженерия – Оценка продукта – Часть 2: Планирование и управление;</a:t>
            </a:r>
            <a:endParaRPr lang="ru-RU" sz="22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sz="2200" i="1" dirty="0">
                <a:effectLst/>
              </a:rPr>
              <a:t>ISO</a:t>
            </a:r>
            <a:r>
              <a:rPr lang="ru-RU" sz="2200" i="1" dirty="0">
                <a:effectLst/>
              </a:rPr>
              <a:t>/</a:t>
            </a:r>
            <a:r>
              <a:rPr lang="en-US" sz="2200" i="1" dirty="0">
                <a:effectLst/>
              </a:rPr>
              <a:t>IEC</a:t>
            </a:r>
            <a:r>
              <a:rPr lang="ru-RU" sz="2200" i="1" dirty="0">
                <a:effectLst/>
              </a:rPr>
              <a:t> 14598–3:2000</a:t>
            </a:r>
            <a:r>
              <a:rPr lang="ru-RU" sz="2200" dirty="0">
                <a:effectLst/>
              </a:rPr>
              <a:t> – Программная инженерия – Оценка продукта – Часть 3: Процесс для разработчиков;</a:t>
            </a:r>
            <a:endParaRPr lang="ru-RU" sz="22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sz="2200" i="1" dirty="0">
                <a:effectLst/>
              </a:rPr>
              <a:t>ISO</a:t>
            </a:r>
            <a:r>
              <a:rPr lang="ru-RU" sz="2200" i="1" dirty="0">
                <a:effectLst/>
              </a:rPr>
              <a:t>/</a:t>
            </a:r>
            <a:r>
              <a:rPr lang="en-US" sz="2200" i="1" dirty="0">
                <a:effectLst/>
              </a:rPr>
              <a:t>IEC</a:t>
            </a:r>
            <a:r>
              <a:rPr lang="ru-RU" sz="2200" i="1" dirty="0">
                <a:effectLst/>
              </a:rPr>
              <a:t> 14598–4:1999</a:t>
            </a:r>
            <a:r>
              <a:rPr lang="ru-RU" sz="2200" dirty="0">
                <a:effectLst/>
              </a:rPr>
              <a:t> – Программная инженерия – Оценка продукта – Часть 4: Процесс для заказчиков;</a:t>
            </a:r>
            <a:endParaRPr lang="ru-RU" sz="22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sz="2200" i="1" dirty="0">
                <a:effectLst/>
              </a:rPr>
              <a:t>ISO</a:t>
            </a:r>
            <a:r>
              <a:rPr lang="ru-RU" sz="2200" i="1" dirty="0">
                <a:effectLst/>
              </a:rPr>
              <a:t>/</a:t>
            </a:r>
            <a:r>
              <a:rPr lang="en-US" sz="2200" i="1" dirty="0">
                <a:effectLst/>
              </a:rPr>
              <a:t>IEC</a:t>
            </a:r>
            <a:r>
              <a:rPr lang="ru-RU" sz="2200" i="1" dirty="0">
                <a:effectLst/>
              </a:rPr>
              <a:t> 14598–5:1998</a:t>
            </a:r>
            <a:r>
              <a:rPr lang="ru-RU" sz="2200" dirty="0">
                <a:effectLst/>
              </a:rPr>
              <a:t> – Информационная технология – Оценка программного продукта – Часть 5: Процесс для оценщиков;</a:t>
            </a:r>
            <a:endParaRPr lang="ru-RU" sz="22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sz="2200" i="1" dirty="0">
                <a:effectLst/>
              </a:rPr>
              <a:t>ISO</a:t>
            </a:r>
            <a:r>
              <a:rPr lang="ru-RU" sz="2200" i="1" dirty="0">
                <a:effectLst/>
              </a:rPr>
              <a:t>/</a:t>
            </a:r>
            <a:r>
              <a:rPr lang="en-US" sz="2200" i="1" dirty="0">
                <a:effectLst/>
              </a:rPr>
              <a:t>IEC</a:t>
            </a:r>
            <a:r>
              <a:rPr lang="ru-RU" sz="2200" i="1" dirty="0">
                <a:effectLst/>
              </a:rPr>
              <a:t> 14598–6:2001</a:t>
            </a:r>
            <a:r>
              <a:rPr lang="ru-RU" sz="2200" dirty="0">
                <a:effectLst/>
              </a:rPr>
              <a:t> – Программная инженерия – Оценка продукта – Часть 6: Документация модулей оценки.</a:t>
            </a:r>
            <a:endParaRPr lang="ru-RU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endParaRPr lang="en-US" sz="20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5029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Стандарты регламентируют ЖЦ ПО, а в некоторых случаях и процессы его разработки.</a:t>
            </a:r>
            <a:endParaRPr lang="ru-RU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i="1" dirty="0" smtClean="0"/>
              <a:t>Среди наиболее известных стандартов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marL="900430" lvl="2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 smtClean="0"/>
              <a:t>ГОСТ </a:t>
            </a:r>
            <a:r>
              <a:rPr lang="en-US" b="1" dirty="0" err="1" smtClean="0"/>
              <a:t>xxxxx</a:t>
            </a:r>
            <a:r>
              <a:rPr lang="ru-RU" b="1" dirty="0" smtClean="0"/>
              <a:t>-</a:t>
            </a:r>
            <a:r>
              <a:rPr lang="en-US" b="1" dirty="0" err="1" smtClean="0"/>
              <a:t>yy</a:t>
            </a:r>
            <a:endParaRPr lang="ru-RU" b="1" dirty="0" smtClean="0"/>
          </a:p>
          <a:p>
            <a:pPr marL="900430" lvl="2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 smtClean="0"/>
              <a:t>ISO/IEC </a:t>
            </a:r>
            <a:r>
              <a:rPr lang="en-US" b="1" dirty="0" err="1" smtClean="0"/>
              <a:t>xxxxx</a:t>
            </a:r>
            <a:r>
              <a:rPr lang="ru-RU" b="1" dirty="0" smtClean="0"/>
              <a:t>:</a:t>
            </a:r>
            <a:r>
              <a:rPr lang="en-US" b="1" dirty="0" err="1" smtClean="0"/>
              <a:t>yyyy</a:t>
            </a:r>
            <a:endParaRPr lang="ru-RU" b="1" dirty="0" smtClean="0"/>
          </a:p>
          <a:p>
            <a:pPr marL="900430" lvl="2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 err="1" smtClean="0"/>
              <a:t>Custom</a:t>
            </a:r>
            <a:r>
              <a:rPr lang="ru-RU" b="1" dirty="0" smtClean="0"/>
              <a:t> </a:t>
            </a:r>
            <a:r>
              <a:rPr lang="ru-RU" b="1" dirty="0" err="1" smtClean="0"/>
              <a:t>Development</a:t>
            </a:r>
            <a:r>
              <a:rPr lang="ru-RU" b="1" dirty="0" smtClean="0"/>
              <a:t> </a:t>
            </a:r>
            <a:r>
              <a:rPr lang="ru-RU" b="1" dirty="0" err="1" smtClean="0"/>
              <a:t>Method</a:t>
            </a:r>
            <a:r>
              <a:rPr lang="ru-RU" b="1" dirty="0" smtClean="0"/>
              <a:t> (методика </a:t>
            </a:r>
            <a:r>
              <a:rPr lang="ru-RU" b="1" dirty="0" err="1" smtClean="0"/>
              <a:t>Oracle</a:t>
            </a:r>
            <a:r>
              <a:rPr lang="ru-RU" b="1" dirty="0" smtClean="0"/>
              <a:t>)</a:t>
            </a:r>
            <a:endParaRPr lang="ru-RU" b="1" dirty="0" smtClean="0"/>
          </a:p>
          <a:p>
            <a:pPr marL="900430" lvl="2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 err="1" smtClean="0"/>
              <a:t>Rational</a:t>
            </a:r>
            <a:r>
              <a:rPr lang="ru-RU" b="1" dirty="0" smtClean="0"/>
              <a:t> </a:t>
            </a:r>
            <a:r>
              <a:rPr lang="ru-RU" b="1" dirty="0" err="1" smtClean="0"/>
              <a:t>Unified</a:t>
            </a:r>
            <a:r>
              <a:rPr lang="ru-RU" b="1" dirty="0" smtClean="0"/>
              <a:t> </a:t>
            </a:r>
            <a:r>
              <a:rPr lang="ru-RU" b="1" dirty="0" err="1" smtClean="0"/>
              <a:t>Process</a:t>
            </a:r>
            <a:r>
              <a:rPr lang="ru-RU" b="1" dirty="0" smtClean="0"/>
              <a:t> (RUP)</a:t>
            </a:r>
            <a:endParaRPr lang="ru-RU" b="1" dirty="0" smtClean="0"/>
          </a:p>
          <a:p>
            <a:pPr marL="900430" lvl="2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 err="1" smtClean="0"/>
              <a:t>Microsoft</a:t>
            </a:r>
            <a:r>
              <a:rPr lang="ru-RU" b="1" dirty="0" smtClean="0"/>
              <a:t> </a:t>
            </a:r>
            <a:r>
              <a:rPr lang="ru-RU" b="1" dirty="0" err="1" smtClean="0"/>
              <a:t>Solution</a:t>
            </a:r>
            <a:r>
              <a:rPr lang="ru-RU" b="1" dirty="0" smtClean="0"/>
              <a:t> </a:t>
            </a:r>
            <a:r>
              <a:rPr lang="ru-RU" b="1" dirty="0" err="1" smtClean="0"/>
              <a:t>Framework</a:t>
            </a:r>
            <a:r>
              <a:rPr lang="ru-RU" b="1" dirty="0" smtClean="0"/>
              <a:t> (MSF) </a:t>
            </a:r>
            <a:endParaRPr lang="ru-RU" b="1" dirty="0" smtClean="0"/>
          </a:p>
          <a:p>
            <a:pPr marL="900430" lvl="2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b="1" dirty="0" err="1" smtClean="0"/>
              <a:t>Extreme</a:t>
            </a:r>
            <a:r>
              <a:rPr lang="ru-RU" b="1" dirty="0" smtClean="0"/>
              <a:t> </a:t>
            </a:r>
            <a:r>
              <a:rPr lang="ru-RU" b="1" dirty="0" err="1" smtClean="0"/>
              <a:t>Programming</a:t>
            </a:r>
            <a:r>
              <a:rPr lang="ru-RU" b="1" dirty="0" smtClean="0"/>
              <a:t> (XP).</a:t>
            </a:r>
            <a:endParaRPr lang="en-US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b="1" dirty="0">
                <a:effectLst/>
              </a:rPr>
              <a:t>Связь качества </a:t>
            </a:r>
            <a:r>
              <a:rPr lang="ru-RU" dirty="0" smtClean="0">
                <a:effectLst/>
              </a:rPr>
              <a:t>ПП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с </a:t>
            </a:r>
            <a:r>
              <a:rPr lang="ru-RU" dirty="0">
                <a:effectLst/>
              </a:rPr>
              <a:t>его жизненным циклом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>
                <a:effectLst/>
              </a:rPr>
              <a:t>В течение жизненного цикла программного средства его </a:t>
            </a:r>
            <a:r>
              <a:rPr lang="ru-RU" i="1" dirty="0">
                <a:solidFill>
                  <a:srgbClr val="7030A0"/>
                </a:solidFill>
                <a:effectLst/>
              </a:rPr>
              <a:t>качество изменяется</a:t>
            </a:r>
            <a:r>
              <a:rPr lang="ru-RU" dirty="0">
                <a:effectLst/>
              </a:rPr>
              <a:t>. 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 smtClean="0">
                <a:effectLst/>
              </a:rPr>
              <a:t>Требуемое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качество, определенное в начале ЖЦ, </a:t>
            </a:r>
            <a:r>
              <a:rPr lang="ru-RU" i="1" dirty="0">
                <a:solidFill>
                  <a:srgbClr val="7030A0"/>
                </a:solidFill>
                <a:effectLst/>
              </a:rPr>
              <a:t>отличается</a:t>
            </a:r>
            <a:r>
              <a:rPr lang="ru-RU" dirty="0">
                <a:effectLst/>
              </a:rPr>
              <a:t> от фактического качества поставленного продукта. 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dirty="0" smtClean="0">
                <a:effectLst/>
              </a:rPr>
              <a:t>Существует </a:t>
            </a:r>
            <a:r>
              <a:rPr lang="ru-RU" i="1" dirty="0">
                <a:solidFill>
                  <a:srgbClr val="7030A0"/>
                </a:solidFill>
                <a:effectLst/>
              </a:rPr>
              <a:t>несколько точек зрения </a:t>
            </a:r>
            <a:r>
              <a:rPr lang="ru-RU" dirty="0">
                <a:effectLst/>
              </a:rPr>
              <a:t>на качество ПС в течение его ЖЦ.</a:t>
            </a:r>
            <a:endParaRPr lang="ru-RU" dirty="0"/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Виды качества </a:t>
            </a:r>
            <a:r>
              <a:rPr lang="ru-RU" b="1" i="1" dirty="0">
                <a:effectLst/>
              </a:rPr>
              <a:t>программных средств</a:t>
            </a:r>
            <a:r>
              <a:rPr lang="ru-RU" dirty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705600" cy="5257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SzPct val="111000"/>
              <a:buFont typeface="+mj-lt"/>
              <a:buAutoNum type="romanUcPeriod"/>
              <a:defRPr/>
            </a:pPr>
            <a:r>
              <a:rPr lang="ru-RU" sz="2400" b="1" i="1" dirty="0">
                <a:solidFill>
                  <a:srgbClr val="7030A0"/>
                </a:solidFill>
                <a:effectLst/>
              </a:rPr>
              <a:t>потребности пользователя в качестве</a:t>
            </a:r>
            <a:r>
              <a:rPr lang="ru-RU" sz="2400" b="1" dirty="0">
                <a:solidFill>
                  <a:srgbClr val="7030A0"/>
                </a:solidFill>
                <a:effectLst/>
              </a:rPr>
              <a:t> </a:t>
            </a:r>
            <a:r>
              <a:rPr lang="ru-RU" sz="2400" dirty="0">
                <a:effectLst/>
              </a:rPr>
              <a:t>определяются как требования к качеству, выраженные в терминах метрик качества в использовании, внешних и иногда внутренних метрик; </a:t>
            </a:r>
            <a:endParaRPr lang="ru-RU" sz="2400" dirty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400" i="1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i="1" dirty="0" smtClean="0">
                <a:effectLst/>
              </a:rPr>
              <a:t>эти требования должны применяться как критерии при аттестации продукта;</a:t>
            </a:r>
            <a:endParaRPr lang="en-US" sz="2400" i="1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i="1" dirty="0" smtClean="0">
                <a:effectLst/>
              </a:rPr>
              <a:t>требование итеративного подхода к разработке ПО с постоянной  обратной связью с пользователем;</a:t>
            </a:r>
            <a:endParaRPr lang="ru-RU" sz="2400" i="1" dirty="0"/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228600"/>
            <a:ext cx="6705600" cy="662940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20000"/>
              </a:lnSpc>
              <a:spcBef>
                <a:spcPts val="1200"/>
              </a:spcBef>
              <a:buSzPct val="111000"/>
              <a:buFont typeface="+mj-lt"/>
              <a:buAutoNum type="romanUcPeriod" startAt="2"/>
              <a:defRPr/>
            </a:pPr>
            <a:r>
              <a:rPr lang="ru-RU" sz="2600" b="1" i="1" dirty="0">
                <a:solidFill>
                  <a:srgbClr val="7030A0"/>
                </a:solidFill>
                <a:effectLst/>
              </a:rPr>
              <a:t>требования к внешнему качеству</a:t>
            </a:r>
            <a:r>
              <a:rPr lang="ru-RU" sz="2600" b="1" dirty="0">
                <a:solidFill>
                  <a:srgbClr val="7030A0"/>
                </a:solidFill>
                <a:effectLst/>
              </a:rPr>
              <a:t> </a:t>
            </a:r>
            <a:r>
              <a:rPr lang="ru-RU" sz="2600" dirty="0">
                <a:effectLst/>
              </a:rPr>
              <a:t>определяют требуемый уровень качества с внешней точки зрения; они включают требования, вытекающие из потребностей пользователя в качестве, включая требования к качеству в использовании; </a:t>
            </a:r>
            <a:endParaRPr lang="ru-RU" sz="2600" dirty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ru-RU" sz="2200" i="1" dirty="0" smtClean="0">
                <a:effectLst/>
              </a:rPr>
              <a:t>эти требования применяются </a:t>
            </a:r>
            <a:r>
              <a:rPr lang="ru-RU" sz="2200" i="1" dirty="0">
                <a:effectLst/>
              </a:rPr>
              <a:t>как цель при аттестации продукта на различных стадиях </a:t>
            </a:r>
            <a:r>
              <a:rPr lang="ru-RU" sz="2200" i="1" dirty="0" smtClean="0">
                <a:effectLst/>
              </a:rPr>
              <a:t>разработки;</a:t>
            </a:r>
            <a:endParaRPr lang="ru-RU" sz="2200" i="1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200" i="1" dirty="0">
                <a:effectLst/>
              </a:rPr>
              <a:t>эти требования </a:t>
            </a:r>
            <a:r>
              <a:rPr lang="ru-RU" sz="2200" i="1" dirty="0" smtClean="0">
                <a:effectLst/>
              </a:rPr>
              <a:t>для </a:t>
            </a:r>
            <a:r>
              <a:rPr lang="ru-RU" sz="2200" i="1" dirty="0">
                <a:effectLst/>
              </a:rPr>
              <a:t>всех характеристик </a:t>
            </a:r>
            <a:r>
              <a:rPr lang="ru-RU" sz="2200" i="1" dirty="0" smtClean="0">
                <a:effectLst/>
              </a:rPr>
              <a:t>качества:</a:t>
            </a:r>
            <a:endParaRPr lang="ru-RU" sz="2200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200" i="1" dirty="0" smtClean="0">
                <a:effectLst/>
              </a:rPr>
              <a:t>выражаются в </a:t>
            </a:r>
            <a:r>
              <a:rPr lang="ru-RU" sz="2200" i="1" dirty="0">
                <a:effectLst/>
              </a:rPr>
              <a:t>спецификации требований к качеству, используя внешние метрики, </a:t>
            </a:r>
            <a:endParaRPr lang="ru-RU" sz="2200" i="1" dirty="0"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200" i="1" dirty="0" smtClean="0">
                <a:effectLst/>
              </a:rPr>
              <a:t>преобразовываются в </a:t>
            </a:r>
            <a:r>
              <a:rPr lang="ru-RU" sz="2200" i="1" dirty="0">
                <a:effectLst/>
              </a:rPr>
              <a:t>требования к внутреннему </a:t>
            </a:r>
            <a:r>
              <a:rPr lang="ru-RU" sz="2200" i="1" dirty="0" smtClean="0">
                <a:effectLst/>
              </a:rPr>
              <a:t>качеству, </a:t>
            </a:r>
            <a:endParaRPr lang="ru-RU" sz="2200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200" i="1" dirty="0" smtClean="0">
                <a:effectLst/>
              </a:rPr>
              <a:t>используются при оценке;</a:t>
            </a:r>
            <a:endParaRPr lang="ru-RU" sz="2200" i="1" dirty="0"/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228600"/>
            <a:ext cx="6553200" cy="66294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400" b="1" i="1" dirty="0">
                <a:solidFill>
                  <a:srgbClr val="7030A0"/>
                </a:solidFill>
                <a:effectLst/>
              </a:rPr>
              <a:t>требования к внутреннему качеству</a:t>
            </a:r>
            <a:r>
              <a:rPr lang="ru-RU" sz="2400" b="1" dirty="0">
                <a:solidFill>
                  <a:srgbClr val="7030A0"/>
                </a:solidFill>
                <a:effectLst/>
              </a:rPr>
              <a:t> </a:t>
            </a:r>
            <a:r>
              <a:rPr lang="ru-RU" sz="2400" dirty="0">
                <a:effectLst/>
              </a:rPr>
              <a:t>определяют требуемый уровень качества с внутренней точки зрения на программный продукт; </a:t>
            </a:r>
            <a:endParaRPr lang="ru-RU" sz="2400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ru-RU" sz="2400" i="1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ru-RU" sz="2400" i="1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2400" i="1" dirty="0" smtClean="0">
                <a:effectLst/>
              </a:rPr>
              <a:t>эти </a:t>
            </a:r>
            <a:r>
              <a:rPr lang="ru-RU" sz="2400" i="1" dirty="0">
                <a:effectLst/>
              </a:rPr>
              <a:t>требования </a:t>
            </a:r>
            <a:r>
              <a:rPr lang="ru-RU" sz="2400" i="1" dirty="0" smtClean="0">
                <a:effectLst/>
              </a:rPr>
              <a:t>используются </a:t>
            </a:r>
            <a:r>
              <a:rPr lang="ru-RU" sz="2400" i="1" dirty="0">
                <a:effectLst/>
              </a:rPr>
              <a:t>для определения свойств промежуточных продуктов разработки; </a:t>
            </a:r>
            <a:endParaRPr lang="ru-RU" sz="2400" i="1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2400" i="1" dirty="0" smtClean="0">
                <a:effectLst/>
              </a:rPr>
              <a:t>промежуточные </a:t>
            </a:r>
            <a:r>
              <a:rPr lang="ru-RU" sz="2400" i="1" dirty="0">
                <a:effectLst/>
              </a:rPr>
              <a:t>продукты могут включать статические и динамические модели, другие документы и исходный код ПП; </a:t>
            </a:r>
            <a:endParaRPr lang="ru-RU" sz="2400" i="1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sz="2400" i="1" dirty="0" smtClean="0">
                <a:effectLst/>
              </a:rPr>
              <a:t>эти требования должны </a:t>
            </a:r>
            <a:r>
              <a:rPr lang="ru-RU" sz="2400" i="1" dirty="0">
                <a:effectLst/>
              </a:rPr>
              <a:t>определяться количественно, используя внутренние метрики;</a:t>
            </a:r>
            <a:endParaRPr lang="ru-RU" sz="2400" i="1" dirty="0"/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i="1" dirty="0" smtClean="0">
                <a:effectLst/>
              </a:rPr>
              <a:t>внутреннее качество –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ru-RU" sz="2200" b="1" dirty="0" smtClean="0">
                <a:effectLst/>
              </a:rPr>
              <a:t>совокупность характеристик ПП с </a:t>
            </a:r>
            <a:r>
              <a:rPr lang="ru-RU" sz="2200" b="1" dirty="0">
                <a:effectLst/>
              </a:rPr>
              <a:t>внутренней точки зрения; </a:t>
            </a:r>
            <a:endParaRPr lang="ru-RU" sz="2200" b="1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ru-RU" sz="2200" b="1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 smtClean="0">
                <a:effectLst/>
              </a:rPr>
              <a:t>внутреннее </a:t>
            </a:r>
            <a:r>
              <a:rPr lang="ru-RU" sz="2200" dirty="0">
                <a:effectLst/>
              </a:rPr>
              <a:t>качество измеряется с помощью внутренних метрик и оценивается по отношению к требованиям к внутреннему качеству; </a:t>
            </a:r>
            <a:endParaRPr lang="ru-RU" sz="2200" dirty="0">
              <a:effectLst/>
            </a:endParaRP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i="1" dirty="0">
                <a:effectLst/>
              </a:rPr>
              <a:t>оценочное (или прогнозируемое) внешнее </a:t>
            </a:r>
            <a:r>
              <a:rPr lang="ru-RU" i="1" dirty="0" smtClean="0">
                <a:effectLst/>
              </a:rPr>
              <a:t>качество – </a:t>
            </a:r>
            <a:endParaRPr lang="ru-RU" dirty="0"/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altLang="ru-RU" sz="2600" b="1" dirty="0" smtClean="0">
                <a:effectLst/>
              </a:rPr>
              <a:t>оцененное </a:t>
            </a:r>
            <a:r>
              <a:rPr lang="ru-RU" altLang="ru-RU" sz="2600" b="1" dirty="0" smtClean="0">
                <a:effectLst/>
              </a:rPr>
              <a:t>или предсказанное качество конечного программного продукта на каждой стадии процесса разработки для каждой характеристики качества, основанное на знании внутреннего качества;</a:t>
            </a:r>
            <a:endParaRPr lang="ru-RU" altLang="ru-RU" sz="2600" b="1" dirty="0" smtClean="0">
              <a:effectLst/>
            </a:endParaRP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i="1" dirty="0" smtClean="0">
                <a:effectLst/>
              </a:rPr>
              <a:t>внешнее качество – </a:t>
            </a:r>
            <a:endParaRPr lang="ru-RU" dirty="0"/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altLang="ru-RU" sz="2400" b="1" dirty="0" smtClean="0">
                <a:effectLst/>
              </a:rPr>
              <a:t>совокупность характеристик программного продукта с внешней точки зрения; </a:t>
            </a:r>
            <a:endParaRPr lang="ru-RU" altLang="ru-RU" sz="2400" b="1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br>
              <a:rPr lang="ru-RU" altLang="ru-RU" sz="2400" dirty="0" smtClean="0">
                <a:effectLst/>
              </a:rPr>
            </a:br>
            <a:r>
              <a:rPr lang="ru-RU" altLang="ru-RU" sz="2400" dirty="0" smtClean="0">
                <a:effectLst/>
              </a:rPr>
              <a:t>это качество, измеряемое и оцениваемое на основе внешних метрик при выполнении ПП во время тестирования (испытаний) в моделируемой среде с моделируемыми данными или во время эксплуатации</a:t>
            </a:r>
            <a:endParaRPr lang="ru-RU" altLang="ru-RU" sz="2400" b="1" dirty="0" smtClean="0">
              <a:effectLst/>
            </a:endParaRP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i="1" dirty="0">
                <a:effectLst/>
              </a:rPr>
              <a:t>оценочное (или прогнозируемое) качество в </a:t>
            </a:r>
            <a:r>
              <a:rPr lang="ru-RU" i="1" dirty="0" smtClean="0">
                <a:effectLst/>
              </a:rPr>
              <a:t>использовании – </a:t>
            </a:r>
            <a:endParaRPr lang="ru-RU" dirty="0"/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2600" dirty="0" smtClean="0">
                <a:effectLst/>
              </a:rPr>
              <a:t>оцененное или предсказанное качество конечного программного продукта на каждой стадии процесса разработки для каждой характеристики качества в использовании, основанное на знании внутреннего и внешнего качества;</a:t>
            </a:r>
            <a:endParaRPr lang="ru-RU" altLang="ru-RU" sz="2600" dirty="0" smtClean="0">
              <a:effectLst/>
            </a:endParaRP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i="1" dirty="0" smtClean="0">
                <a:effectLst/>
              </a:rPr>
              <a:t>качество </a:t>
            </a:r>
            <a:r>
              <a:rPr lang="ru-RU" i="1" dirty="0">
                <a:effectLst/>
              </a:rPr>
              <a:t>в </a:t>
            </a:r>
            <a:r>
              <a:rPr lang="ru-RU" i="1" dirty="0" smtClean="0">
                <a:effectLst/>
              </a:rPr>
              <a:t>использовании –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705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ru-RU" sz="2800" b="1" dirty="0">
                <a:effectLst/>
              </a:rPr>
              <a:t>качество программного продукта, применяемого в заданной среде и заданном контексте использования, с точки зрения пользователя; </a:t>
            </a:r>
            <a:endParaRPr lang="ru-RU" sz="2800" b="1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80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 smtClean="0">
                <a:effectLst/>
              </a:rPr>
              <a:t>оно </a:t>
            </a:r>
            <a:r>
              <a:rPr lang="ru-RU" sz="2800" dirty="0">
                <a:effectLst/>
              </a:rPr>
              <a:t>оценивается на основе метрик качества в использовании и в первую очередь измеряет степень достижения пользователем своих целей в конкретной среде, а не свойства самого ПП</a:t>
            </a:r>
            <a:r>
              <a:rPr lang="ru-RU" sz="2800" dirty="0" smtClean="0">
                <a:effectLst/>
              </a:rPr>
              <a:t>;</a:t>
            </a:r>
            <a:endParaRPr lang="ru-RU" sz="280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i="1" dirty="0" smtClean="0">
                <a:effectLst/>
              </a:rPr>
              <a:t>пользователь </a:t>
            </a:r>
            <a:r>
              <a:rPr lang="ru-RU" sz="2800" i="1" dirty="0">
                <a:effectLst/>
              </a:rPr>
              <a:t>оценивает только те атрибуты программного продукта, которые он применяет в своих задачах.</a:t>
            </a:r>
            <a:endParaRPr lang="ru-RU" sz="2800" i="1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7412" name="Picture 4" descr="Рис37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8" b="35867"/>
          <a:stretch>
            <a:fillRect/>
          </a:stretch>
        </p:blipFill>
        <p:spPr bwMode="auto">
          <a:xfrm>
            <a:off x="2438401" y="61979"/>
            <a:ext cx="6553199" cy="67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27679"/>
            <a:ext cx="2133600" cy="3709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Качество в жизненном цикле программных средств </a:t>
            </a:r>
            <a:b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b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IEC</a:t>
            </a:r>
            <a:r>
              <a:rPr lang="ru-RU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14598–1:1999</a:t>
            </a:r>
            <a:endParaRPr lang="ru-RU" sz="26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Базовые</a:t>
            </a:r>
            <a:r>
              <a:rPr lang="en-US" dirty="0" smtClean="0"/>
              <a:t> </a:t>
            </a:r>
            <a:r>
              <a:rPr lang="ru-RU" dirty="0" smtClean="0"/>
              <a:t>стандарты в области жизненного цикла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Международный стандарт </a:t>
            </a:r>
            <a:br>
              <a:rPr lang="ru-RU" dirty="0" smtClean="0">
                <a:effectLst/>
              </a:rPr>
            </a:br>
            <a:r>
              <a:rPr lang="en-US" b="1" dirty="0" smtClean="0">
                <a:effectLst/>
              </a:rPr>
              <a:t>ISO</a:t>
            </a:r>
            <a:r>
              <a:rPr lang="ru-RU" b="1" dirty="0" smtClean="0">
                <a:effectLst/>
              </a:rPr>
              <a:t>/</a:t>
            </a:r>
            <a:r>
              <a:rPr lang="en-US" b="1" dirty="0" smtClean="0">
                <a:effectLst/>
              </a:rPr>
              <a:t>IEC</a:t>
            </a:r>
            <a:r>
              <a:rPr lang="ru-RU" b="1" dirty="0" smtClean="0">
                <a:effectLst/>
              </a:rPr>
              <a:t> 12207 </a:t>
            </a:r>
            <a:r>
              <a:rPr lang="ru-RU" dirty="0" smtClean="0">
                <a:effectLst/>
              </a:rPr>
              <a:t>(</a:t>
            </a:r>
            <a:r>
              <a:rPr lang="ru-RU" i="1" dirty="0" smtClean="0">
                <a:effectLst/>
              </a:rPr>
              <a:t>Системная и программная инженерия – Процессы жизненного цикла ПС</a:t>
            </a:r>
            <a:r>
              <a:rPr lang="ru-RU" dirty="0" smtClean="0">
                <a:effectLst/>
              </a:rPr>
              <a:t>)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Базовый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стандарт Беларуси </a:t>
            </a:r>
            <a:br>
              <a:rPr lang="ru-RU" dirty="0" smtClean="0">
                <a:effectLst/>
              </a:rPr>
            </a:br>
            <a:r>
              <a:rPr lang="ru-RU" b="1" dirty="0" smtClean="0">
                <a:effectLst/>
              </a:rPr>
              <a:t>СТБ ИСО/МЭК 12207-2003 </a:t>
            </a:r>
            <a:r>
              <a:rPr lang="ru-RU" dirty="0" smtClean="0">
                <a:effectLst/>
              </a:rPr>
              <a:t>(</a:t>
            </a:r>
            <a:r>
              <a:rPr lang="ru-RU" i="1" dirty="0" smtClean="0">
                <a:effectLst/>
              </a:rPr>
              <a:t>Информационная технология – Процессы жизненного цикла ПС</a:t>
            </a:r>
            <a:r>
              <a:rPr lang="ru-RU" dirty="0" smtClean="0">
                <a:effectLst/>
              </a:rPr>
              <a:t>)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Базовый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стандарт России</a:t>
            </a:r>
            <a:br>
              <a:rPr lang="ru-RU" dirty="0" smtClean="0">
                <a:effectLst/>
              </a:rPr>
            </a:br>
            <a:r>
              <a:rPr lang="ru-RU" b="1" dirty="0" smtClean="0">
                <a:effectLst/>
              </a:rPr>
              <a:t>ГОСТ Р ИСО/МЭК 12207–99 </a:t>
            </a:r>
            <a:endParaRPr lang="ru-RU" b="1" dirty="0" smtClean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905000"/>
          </a:xfrm>
        </p:spPr>
        <p:txBody>
          <a:bodyPr/>
          <a:lstStyle/>
          <a:p>
            <a:r>
              <a:rPr lang="ru-RU" b="1" dirty="0" smtClean="0">
                <a:effectLst/>
              </a:rPr>
              <a:t>Модели качества </a:t>
            </a:r>
            <a:r>
              <a:rPr lang="ru-RU" dirty="0" smtClean="0">
                <a:effectLst/>
              </a:rPr>
              <a:t>ПС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могут </a:t>
            </a:r>
            <a:r>
              <a:rPr lang="ru-RU" dirty="0">
                <a:effectLst/>
              </a:rPr>
              <a:t>быть </a:t>
            </a:r>
            <a:r>
              <a:rPr lang="ru-RU" dirty="0" smtClean="0">
                <a:effectLst/>
              </a:rPr>
              <a:t>использованы </a:t>
            </a:r>
            <a:r>
              <a:rPr lang="ru-RU" dirty="0">
                <a:effectLst/>
              </a:rPr>
              <a:t>в следующих случаях</a:t>
            </a:r>
            <a:r>
              <a:rPr lang="ru-RU" dirty="0" smtClean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600" y="2133600"/>
            <a:ext cx="7010400" cy="4724400"/>
          </a:xfrm>
        </p:spPr>
        <p:txBody>
          <a:bodyPr>
            <a:no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ru-RU" sz="2400" dirty="0">
                <a:effectLst/>
              </a:rPr>
              <a:t>проверка полноты определения требований;</a:t>
            </a:r>
            <a:endParaRPr lang="ru-RU" sz="2400" dirty="0">
              <a:effectLst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ru-RU" sz="2400" dirty="0">
                <a:effectLst/>
              </a:rPr>
              <a:t>определение требований к ПС;</a:t>
            </a:r>
            <a:endParaRPr lang="ru-RU" sz="2400" dirty="0">
              <a:effectLst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ru-RU" sz="2400" dirty="0">
                <a:effectLst/>
              </a:rPr>
              <a:t>определение целей проектирования </a:t>
            </a:r>
            <a:r>
              <a:rPr lang="ru-RU" sz="2400" dirty="0" smtClean="0">
                <a:effectLst/>
              </a:rPr>
              <a:t>ПС;</a:t>
            </a:r>
            <a:endParaRPr lang="ru-RU" sz="2400" dirty="0">
              <a:effectLst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ru-RU" sz="2400" dirty="0">
                <a:effectLst/>
              </a:rPr>
              <a:t>определение целей испытаний ПС;</a:t>
            </a:r>
            <a:endParaRPr lang="ru-RU" sz="2400" dirty="0">
              <a:effectLst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ru-RU" sz="2400" dirty="0">
                <a:effectLst/>
              </a:rPr>
              <a:t>определение критериев обеспечения качества;</a:t>
            </a:r>
            <a:endParaRPr lang="ru-RU" sz="2400" dirty="0">
              <a:effectLst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ru-RU" sz="2400" dirty="0">
                <a:effectLst/>
              </a:rPr>
              <a:t>определение критериев приемки завершенного </a:t>
            </a:r>
            <a:r>
              <a:rPr lang="ru-RU" sz="2400" dirty="0" smtClean="0">
                <a:effectLst/>
              </a:rPr>
              <a:t>ПС </a:t>
            </a:r>
            <a:r>
              <a:rPr lang="ru-RU" sz="2400" dirty="0" smtClean="0"/>
              <a:t> и др.</a:t>
            </a:r>
            <a:endParaRPr lang="ru-RU" sz="2400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 descr="Рис3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" b="16843"/>
          <a:stretch>
            <a:fillRect/>
          </a:stretch>
        </p:blipFill>
        <p:spPr bwMode="auto">
          <a:xfrm>
            <a:off x="2971800" y="48060"/>
            <a:ext cx="5758070" cy="674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27679"/>
            <a:ext cx="2133600" cy="3265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внешнего и внутреннего качества </a:t>
            </a:r>
            <a:b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b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IEC</a:t>
            </a:r>
            <a:r>
              <a:rPr lang="ru-RU" sz="2600" b="1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9126–1:2001</a:t>
            </a:r>
            <a:endParaRPr lang="ru-RU" sz="2600" b="1" i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27679"/>
            <a:ext cx="2133600" cy="37452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ru-RU" sz="2400" b="1" spc="-10" dirty="0" smtClean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качества </a:t>
            </a:r>
            <a: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использовании</a:t>
            </a: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b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IEC</a:t>
            </a:r>
            <a:r>
              <a:rPr lang="ru-RU" sz="2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9126–1:2001</a:t>
            </a:r>
            <a:endParaRPr lang="ru-RU" sz="2600" b="1" i="1" dirty="0" smtClean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600" b="1" i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746" name="Picture 2" descr="Рис3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r="47244" b="60367"/>
          <a:stretch>
            <a:fillRect/>
          </a:stretch>
        </p:blipFill>
        <p:spPr bwMode="auto">
          <a:xfrm>
            <a:off x="2517912" y="1676400"/>
            <a:ext cx="638154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Метод оценки качества программных средств по ISO/IEC 14598–1:1999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dirty="0" smtClean="0">
                <a:effectLst/>
              </a:rPr>
              <a:t>	Стандарт регламентирует </a:t>
            </a:r>
            <a:r>
              <a:rPr lang="ru-RU" sz="2400" i="1" dirty="0">
                <a:effectLst/>
              </a:rPr>
              <a:t>метод оценки </a:t>
            </a:r>
            <a:r>
              <a:rPr lang="ru-RU" sz="2400" dirty="0">
                <a:effectLst/>
              </a:rPr>
              <a:t>качества программных средств, который основан на </a:t>
            </a:r>
            <a:r>
              <a:rPr lang="ru-RU" sz="2400" i="1" dirty="0">
                <a:effectLst/>
              </a:rPr>
              <a:t>иерархической модели </a:t>
            </a:r>
            <a:r>
              <a:rPr lang="ru-RU" sz="2400" i="1" dirty="0" smtClean="0">
                <a:effectLst/>
              </a:rPr>
              <a:t>качества</a:t>
            </a:r>
            <a:r>
              <a:rPr lang="ru-RU" sz="2400" dirty="0" smtClean="0">
                <a:effectLst/>
              </a:rPr>
              <a:t> </a:t>
            </a:r>
            <a:r>
              <a:rPr lang="ru-RU" sz="2400" b="1" dirty="0" smtClean="0">
                <a:effectLst/>
              </a:rPr>
              <a:t>( ISO/IEC 9126–1:2001 ).</a:t>
            </a:r>
            <a:endParaRPr lang="ru-RU" sz="2400" b="1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b="1" i="1" dirty="0" smtClean="0">
                <a:solidFill>
                  <a:srgbClr val="7030A0"/>
                </a:solidFill>
                <a:effectLst/>
              </a:rPr>
              <a:t>Процесс </a:t>
            </a:r>
            <a:r>
              <a:rPr lang="ru-RU" sz="2400" b="1" i="1" dirty="0">
                <a:solidFill>
                  <a:srgbClr val="7030A0"/>
                </a:solidFill>
                <a:effectLst/>
              </a:rPr>
              <a:t>оценки состоит из </a:t>
            </a:r>
            <a:br>
              <a:rPr lang="ru-RU" sz="2400" b="1" i="1" dirty="0" smtClean="0">
                <a:solidFill>
                  <a:srgbClr val="7030A0"/>
                </a:solidFill>
                <a:effectLst/>
              </a:rPr>
            </a:br>
            <a:r>
              <a:rPr lang="ru-RU" sz="2400" b="1" i="1" dirty="0" smtClean="0">
                <a:solidFill>
                  <a:srgbClr val="7030A0"/>
                </a:solidFill>
                <a:effectLst/>
              </a:rPr>
              <a:t>четырех </a:t>
            </a:r>
            <a:r>
              <a:rPr lang="ru-RU" sz="2400" b="1" i="1" dirty="0">
                <a:solidFill>
                  <a:srgbClr val="7030A0"/>
                </a:solidFill>
                <a:effectLst/>
              </a:rPr>
              <a:t>стадий: </a:t>
            </a:r>
            <a:endParaRPr lang="ru-RU" sz="2400" b="1" i="1" dirty="0" smtClean="0">
              <a:solidFill>
                <a:srgbClr val="7030A0"/>
              </a:solidFill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effectLst/>
              </a:rPr>
              <a:t>установка </a:t>
            </a:r>
            <a:r>
              <a:rPr lang="ru-RU" sz="2400" dirty="0">
                <a:effectLst/>
              </a:rPr>
              <a:t>требований к оценке, </a:t>
            </a:r>
            <a:endParaRPr lang="ru-RU" sz="2400" dirty="0" smtClean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effectLst/>
              </a:rPr>
              <a:t>определение </a:t>
            </a:r>
            <a:r>
              <a:rPr lang="ru-RU" sz="2400" dirty="0">
                <a:effectLst/>
              </a:rPr>
              <a:t>оценки, </a:t>
            </a:r>
            <a:endParaRPr lang="ru-RU" sz="2400" dirty="0" smtClean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effectLst/>
              </a:rPr>
              <a:t>проектирование оценки,</a:t>
            </a:r>
            <a:endParaRPr lang="ru-RU" sz="2400" dirty="0" smtClean="0">
              <a:effectLst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effectLst/>
              </a:rPr>
              <a:t>выполнение </a:t>
            </a:r>
            <a:r>
              <a:rPr lang="ru-RU" sz="2400" dirty="0">
                <a:effectLst/>
              </a:rPr>
              <a:t>оценки.</a:t>
            </a:r>
            <a:endParaRPr lang="ru-RU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effectLst/>
              </a:rPr>
              <a:t>	Данный </a:t>
            </a:r>
            <a:r>
              <a:rPr lang="ru-RU" dirty="0">
                <a:effectLst/>
              </a:rPr>
              <a:t>процесс может применяться после любой подходящей работы жизненного цикла для промежуточных или конечного продуктов разработки (сопровождения</a:t>
            </a:r>
            <a:r>
              <a:rPr lang="ru-RU" dirty="0" smtClean="0">
                <a:effectLst/>
              </a:rPr>
              <a:t>).</a:t>
            </a:r>
            <a:endParaRPr lang="ru-RU" dirty="0" smtClean="0">
              <a:effectLst/>
            </a:endParaRPr>
          </a:p>
          <a:p>
            <a:pPr marL="0" indent="0" algn="just">
              <a:buNone/>
            </a:pPr>
            <a:endParaRPr lang="ru-RU" dirty="0">
              <a:effectLst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27679"/>
            <a:ext cx="2133600" cy="37452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оценки качества </a:t>
            </a:r>
            <a:b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br>
              <a:rPr lang="ru-RU" sz="24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6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26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6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IEC</a:t>
            </a:r>
            <a:r>
              <a:rPr lang="ru-RU" sz="2600" b="1" spc="-1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-1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14598–1:1999</a:t>
            </a:r>
            <a:endParaRPr lang="ru-RU" sz="2600" b="1" spc="-10" dirty="0" smtClean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600" b="1" spc="-1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2770" name="Picture 2" descr="Рис4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0" b="53897"/>
          <a:stretch>
            <a:fillRect/>
          </a:stretch>
        </p:blipFill>
        <p:spPr bwMode="auto">
          <a:xfrm>
            <a:off x="2297182" y="1476375"/>
            <a:ext cx="684681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00" y="152400"/>
            <a:ext cx="6096000" cy="2819400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>
                <a:solidFill>
                  <a:schemeClr val="tx2"/>
                </a:solidFill>
                <a:effectLst/>
              </a:rPr>
              <a:t>Оценка результатов </a:t>
            </a:r>
            <a:r>
              <a:rPr lang="ru-RU" dirty="0">
                <a:effectLst/>
              </a:rPr>
              <a:t>– заключительный этап процесса оценки ПС</a:t>
            </a:r>
            <a:r>
              <a:rPr lang="ru-RU" dirty="0" smtClean="0">
                <a:effectLst/>
              </a:rPr>
              <a:t>.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Результатом является </a:t>
            </a:r>
            <a:r>
              <a:rPr lang="ru-RU" i="1" dirty="0">
                <a:solidFill>
                  <a:schemeClr val="tx2"/>
                </a:solidFill>
                <a:effectLst/>
              </a:rPr>
              <a:t>заключение о степени удовлетворения </a:t>
            </a:r>
            <a:r>
              <a:rPr lang="ru-RU" dirty="0">
                <a:effectLst/>
              </a:rPr>
              <a:t>продуктом требований к качеству.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90800" y="3200400"/>
            <a:ext cx="6362700" cy="35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457200" algn="ctr">
              <a:spcBef>
                <a:spcPts val="0"/>
              </a:spcBef>
              <a:spcAft>
                <a:spcPts val="0"/>
              </a:spcAft>
            </a:pPr>
            <a:endParaRPr lang="ru-RU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основании оценки и </a:t>
            </a:r>
            <a:r>
              <a:rPr lang="ru-RU" sz="2800" b="1" spc="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организационных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критериев принимается административное решение относительно принятия или отклонения, выпуска или </a:t>
            </a:r>
            <a:r>
              <a:rPr lang="ru-RU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невыпуска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программного продукта</a:t>
            </a: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spcBef>
                <a:spcPts val="0"/>
              </a:spcBef>
              <a:spcAft>
                <a:spcPts val="0"/>
              </a:spcAft>
            </a:pP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895600"/>
            <a:ext cx="6934200" cy="14478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Метрология качества программных средств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ПС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2600" b="1" dirty="0" smtClean="0"/>
              <a:t>Свойства и критерии обоснованности метрик качества ПС</a:t>
            </a:r>
            <a:endParaRPr lang="en-US" sz="2600" b="1" i="1" u="sng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00800" cy="4953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Стандарт </a:t>
            </a:r>
            <a:r>
              <a:rPr lang="en-US" sz="2400" b="1" i="1" dirty="0" smtClean="0"/>
              <a:t>ISO</a:t>
            </a:r>
            <a:r>
              <a:rPr lang="ru-RU" sz="2400" b="1" i="1" dirty="0" smtClean="0"/>
              <a:t>/</a:t>
            </a:r>
            <a:r>
              <a:rPr lang="en-US" sz="2400" b="1" i="1" dirty="0" smtClean="0"/>
              <a:t>IEC</a:t>
            </a:r>
            <a:r>
              <a:rPr lang="ru-RU" sz="2400" b="1" i="1" dirty="0" smtClean="0"/>
              <a:t> 9126–1:2001</a:t>
            </a:r>
            <a:r>
              <a:rPr lang="ru-RU" sz="2400" b="1" dirty="0" smtClean="0"/>
              <a:t> </a:t>
            </a:r>
            <a:r>
              <a:rPr lang="ru-RU" sz="2400" dirty="0" smtClean="0"/>
              <a:t>классифицирует</a:t>
            </a:r>
            <a:r>
              <a:rPr lang="ru-RU" sz="2400" b="1" dirty="0" smtClean="0"/>
              <a:t> </a:t>
            </a:r>
            <a:r>
              <a:rPr lang="ru-RU" sz="2400" dirty="0" smtClean="0"/>
              <a:t>метрики качества ПС на </a:t>
            </a:r>
            <a:r>
              <a:rPr lang="ru-RU" sz="2400" i="1" dirty="0" smtClean="0"/>
              <a:t>внутренние, внешние и метрики качества в использовании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Применение конкретного вида метрик определяется стадией ЖЦ ПС.</a:t>
            </a:r>
            <a:endParaRPr lang="ru-RU" sz="24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Вторая, третья и четвертая части стандарта </a:t>
            </a:r>
            <a:r>
              <a:rPr lang="en-US" sz="2400" b="1" i="1" dirty="0" smtClean="0"/>
              <a:t>ISO</a:t>
            </a:r>
            <a:r>
              <a:rPr lang="ru-RU" sz="2400" b="1" i="1" dirty="0" smtClean="0"/>
              <a:t>/</a:t>
            </a:r>
            <a:r>
              <a:rPr lang="en-US" sz="2400" b="1" i="1" dirty="0" smtClean="0"/>
              <a:t>IEC TR</a:t>
            </a:r>
            <a:r>
              <a:rPr lang="ru-RU" sz="2400" b="1" i="1" dirty="0" smtClean="0"/>
              <a:t> 9126–2–4</a:t>
            </a:r>
            <a:r>
              <a:rPr lang="ru-RU" sz="2400" b="1" dirty="0" smtClean="0"/>
              <a:t> </a:t>
            </a:r>
            <a:r>
              <a:rPr lang="ru-RU" sz="2400" dirty="0" smtClean="0"/>
              <a:t>посвящены детальному рассмотрению соответственно внешних и внутренних метрик качества программных средств и метрик качества в использовании. </a:t>
            </a:r>
            <a:endParaRPr lang="ru-RU" sz="24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200" dirty="0" smtClean="0"/>
          </a:p>
        </p:txBody>
      </p:sp>
      <p:pic>
        <p:nvPicPr>
          <p:cNvPr id="4100" name="Picture 5" descr="https://im1-tub-by.yandex.net/i?id=696800145757b1dffd038cf55b6ccccd&amp;n=33&amp;h=190&amp;w=3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21177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7" descr="https://im2-tub-by.yandex.net/i?id=dc38409b48533f4053544635463bf259&amp;n=33&amp;h=190&amp;w=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887538"/>
            <a:ext cx="19573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/>
          <a:lstStyle/>
          <a:p>
            <a:pPr>
              <a:defRPr/>
            </a:pPr>
            <a:r>
              <a:rPr lang="ru-RU" sz="3300" i="1" dirty="0" smtClean="0"/>
              <a:t>Ожидаемые свойства метрик</a:t>
            </a:r>
            <a:r>
              <a:rPr lang="ru-RU" sz="3300" dirty="0" smtClean="0"/>
              <a:t>:</a:t>
            </a:r>
            <a:endParaRPr lang="ru-RU" sz="33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Надежность;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Повторяемость;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Однотипность;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Применимость;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Показательность;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Корректность;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Значимость.</a:t>
            </a:r>
            <a:endParaRPr lang="ru-RU" i="1" dirty="0" smtClean="0"/>
          </a:p>
          <a:p>
            <a:pPr>
              <a:defRPr/>
            </a:pPr>
            <a:endParaRPr lang="ru-RU" i="1" dirty="0" smtClean="0"/>
          </a:p>
          <a:p>
            <a:pPr marL="0" indent="174625">
              <a:buFont typeface="Wingdings" panose="05000000000000000000" pitchFamily="2" charset="2"/>
              <a:buNone/>
              <a:defRPr/>
            </a:pPr>
            <a:r>
              <a:rPr lang="ru-RU" sz="2600" dirty="0" smtClean="0"/>
              <a:t>Метрика должна также быть </a:t>
            </a:r>
            <a:r>
              <a:rPr lang="ru-RU" sz="2600" i="1" dirty="0" smtClean="0"/>
              <a:t>эффективной по отношению к стоимости</a:t>
            </a:r>
            <a:r>
              <a:rPr lang="ru-RU" sz="2600" dirty="0" smtClean="0"/>
              <a:t>. </a:t>
            </a:r>
            <a:endParaRPr lang="ru-RU" sz="2600" dirty="0"/>
          </a:p>
        </p:txBody>
      </p:sp>
      <p:pic>
        <p:nvPicPr>
          <p:cNvPr id="5125" name="Picture 5" descr="http://nizi.co.il/wp-content/uploads/2015/09/thebes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181600"/>
            <a:ext cx="22209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>
                <a:effectLst/>
              </a:rPr>
              <a:t>основные термины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Аттестация</a:t>
            </a:r>
            <a:r>
              <a:rPr lang="ru-RU" i="1" dirty="0">
                <a:effectLst/>
              </a:rPr>
              <a:t> (</a:t>
            </a:r>
            <a:r>
              <a:rPr lang="ru-RU" i="1" dirty="0" err="1">
                <a:effectLst/>
              </a:rPr>
              <a:t>validation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подтверждение </a:t>
            </a:r>
            <a:r>
              <a:rPr lang="ru-RU" dirty="0">
                <a:effectLst/>
              </a:rPr>
              <a:t>экспертизой и представлением объективных доказательств того, что конкретные требования к конкретным объектам полностью реализованы.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процессе проектирования и разработки аттестация связана с экспертизой продукта в целях определения его </a:t>
            </a:r>
            <a:r>
              <a:rPr lang="ru-RU" i="1" u="sng" dirty="0">
                <a:effectLst/>
              </a:rPr>
              <a:t>соответствия потребностям </a:t>
            </a:r>
            <a:r>
              <a:rPr lang="ru-RU" dirty="0">
                <a:effectLst/>
              </a:rPr>
              <a:t>(требованиям) </a:t>
            </a:r>
            <a:r>
              <a:rPr lang="ru-RU" i="1" u="sng" dirty="0">
                <a:effectLst/>
              </a:rPr>
              <a:t>пользователя</a:t>
            </a:r>
            <a:r>
              <a:rPr lang="ru-RU" dirty="0">
                <a:effectLst/>
              </a:rPr>
              <a:t>.</a:t>
            </a:r>
            <a:endParaRPr lang="ru-RU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Аудит</a:t>
            </a:r>
            <a:r>
              <a:rPr lang="ru-RU" i="1" dirty="0">
                <a:effectLst/>
              </a:rPr>
              <a:t> (</a:t>
            </a:r>
            <a:r>
              <a:rPr lang="ru-RU" i="1" dirty="0" err="1">
                <a:effectLst/>
              </a:rPr>
              <a:t>audit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проверка</a:t>
            </a:r>
            <a:r>
              <a:rPr lang="ru-RU" dirty="0">
                <a:effectLst/>
              </a:rPr>
              <a:t>, выполняемая компетентным органом (лицом) с целью обеспечения независимой оценки степени соответствия программных продуктов или процессов установленным требованиям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9" t="60725" r="47656" b="31769"/>
          <a:stretch>
            <a:fillRect/>
          </a:stretch>
        </p:blipFill>
        <p:spPr bwMode="auto">
          <a:xfrm>
            <a:off x="2833688" y="4146550"/>
            <a:ext cx="501491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629400" cy="121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 smtClean="0"/>
              <a:t>Критерии обоснованности метрики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2895600"/>
            <a:ext cx="6477000" cy="381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Корреляция;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Трассировка;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Непротиворечивость;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Предсказуемость;</a:t>
            </a:r>
            <a:endParaRPr lang="en-US" i="1" dirty="0" smtClean="0"/>
          </a:p>
          <a:p>
            <a:pPr marL="514350" indent="-514350">
              <a:buFont typeface="+mj-lt"/>
              <a:buAutoNum type="arabicParenR"/>
              <a:defRPr/>
            </a:pPr>
            <a:r>
              <a:rPr lang="ru-RU" i="1" dirty="0" smtClean="0"/>
              <a:t>Селективность.</a:t>
            </a:r>
            <a:endParaRPr lang="en-US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590800" y="1676400"/>
            <a:ext cx="6477000" cy="1219200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ru-RU" sz="2200" b="1" i="1" dirty="0"/>
              <a:t>Q (T) </a:t>
            </a:r>
            <a:r>
              <a:rPr lang="ru-RU" sz="2200" dirty="0"/>
              <a:t>– </a:t>
            </a:r>
            <a:r>
              <a:rPr lang="ru-RU" sz="2200" i="1" dirty="0"/>
              <a:t>характеристика качества </a:t>
            </a:r>
            <a:r>
              <a:rPr lang="ru-RU" sz="2200" dirty="0"/>
              <a:t>ПС в момент времени </a:t>
            </a:r>
            <a:r>
              <a:rPr lang="ru-RU" sz="2200" b="1" dirty="0"/>
              <a:t>Т</a:t>
            </a:r>
            <a:r>
              <a:rPr lang="ru-RU" sz="2200" dirty="0"/>
              <a:t>,</a:t>
            </a:r>
            <a:endParaRPr lang="ru-RU" sz="22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200" b="1" i="1" dirty="0"/>
              <a:t>М (T) </a:t>
            </a:r>
            <a:r>
              <a:rPr lang="ru-RU" sz="2200" dirty="0"/>
              <a:t>– </a:t>
            </a:r>
            <a:r>
              <a:rPr lang="ru-RU" sz="2200" i="1" dirty="0"/>
              <a:t>значение метрики </a:t>
            </a:r>
            <a:r>
              <a:rPr lang="ru-RU" sz="2200" dirty="0"/>
              <a:t>в момент времени </a:t>
            </a:r>
            <a:r>
              <a:rPr lang="ru-RU" sz="2200" b="1" dirty="0"/>
              <a:t>Т</a:t>
            </a:r>
            <a:r>
              <a:rPr lang="ru-RU" sz="2200" dirty="0"/>
              <a:t>.</a:t>
            </a:r>
            <a:endParaRPr lang="ru-RU" sz="2200" dirty="0"/>
          </a:p>
        </p:txBody>
      </p:sp>
      <p:pic>
        <p:nvPicPr>
          <p:cNvPr id="6148" name="Picture 4" descr="Форм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18" b="89240"/>
          <a:stretch>
            <a:fillRect/>
          </a:stretch>
        </p:blipFill>
        <p:spPr bwMode="auto">
          <a:xfrm>
            <a:off x="2833688" y="5257800"/>
            <a:ext cx="4105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t="65689" r="45773" b="27921"/>
          <a:stretch>
            <a:fillRect/>
          </a:stretch>
        </p:blipFill>
        <p:spPr bwMode="auto">
          <a:xfrm>
            <a:off x="2847975" y="4800600"/>
            <a:ext cx="52371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http://topjob.if.ua/images/stories/articles/1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2" t="35722" r="35204" b="10945"/>
          <a:stretch>
            <a:fillRect/>
          </a:stretch>
        </p:blipFill>
        <p:spPr bwMode="auto">
          <a:xfrm>
            <a:off x="6553200" y="5257800"/>
            <a:ext cx="24939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Описание метрик качества: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5105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название метрики,</a:t>
            </a:r>
            <a:endParaRPr lang="ru-RU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назначение метрики,</a:t>
            </a:r>
            <a:endParaRPr lang="ru-RU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метод применения,</a:t>
            </a:r>
            <a:endParaRPr lang="en-US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способ измерения, формула, исходные и вычисляемые данные,</a:t>
            </a:r>
            <a:endParaRPr lang="en-US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интерпретация измеренного значения,</a:t>
            </a:r>
            <a:endParaRPr lang="en-US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тип шкалы, используемой при измерении метрики,</a:t>
            </a:r>
            <a:endParaRPr lang="en-US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тип измеренного значения,</a:t>
            </a:r>
            <a:endParaRPr lang="en-US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источники входных данных для измерения,</a:t>
            </a:r>
            <a:endParaRPr lang="en-US" sz="26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ссылка на стандарт </a:t>
            </a:r>
            <a:br>
              <a:rPr lang="ru-RU" sz="2600" dirty="0" smtClean="0"/>
            </a:br>
            <a:r>
              <a:rPr lang="ru-RU" sz="2600" dirty="0" smtClean="0"/>
              <a:t>(</a:t>
            </a:r>
            <a:r>
              <a:rPr lang="en-US" sz="2600" i="1" dirty="0" smtClean="0"/>
              <a:t>ISO</a:t>
            </a:r>
            <a:r>
              <a:rPr lang="ru-RU" sz="2600" i="1" dirty="0" smtClean="0"/>
              <a:t>/</a:t>
            </a:r>
            <a:r>
              <a:rPr lang="en-US" sz="2600" i="1" dirty="0" smtClean="0"/>
              <a:t>IEC</a:t>
            </a:r>
            <a:r>
              <a:rPr lang="ru-RU" sz="2600" i="1" dirty="0" smtClean="0"/>
              <a:t> 12207:1995),</a:t>
            </a:r>
            <a:endParaRPr lang="ru-RU" sz="2600" i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  <a:defRPr/>
            </a:pPr>
            <a:r>
              <a:rPr lang="ru-RU" sz="2600" dirty="0" smtClean="0"/>
              <a:t>целевая аудитория.</a:t>
            </a:r>
            <a:endParaRPr lang="ru-RU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76200"/>
            <a:ext cx="6553200" cy="1219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Совместное использование различных метрик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0" y="1295400"/>
            <a:ext cx="6858000" cy="5562600"/>
          </a:xfrm>
        </p:spPr>
        <p:txBody>
          <a:bodyPr>
            <a:normAutofit fontScale="77500" lnSpcReduction="20000"/>
          </a:bodyPr>
          <a:lstStyle/>
          <a:p>
            <a:pPr marL="0" indent="363855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dirty="0" smtClean="0"/>
              <a:t>Для обеспечения возможности </a:t>
            </a:r>
            <a:r>
              <a:rPr lang="ru-RU" sz="2600" b="1" dirty="0" smtClean="0"/>
              <a:t>совместного использования различных метрик</a:t>
            </a:r>
            <a:r>
              <a:rPr lang="ru-RU" sz="2600" dirty="0" smtClean="0"/>
              <a:t> при количественной оценке качества ПП  </a:t>
            </a:r>
            <a:r>
              <a:rPr lang="ru-RU" sz="2600" u="sng" dirty="0" smtClean="0"/>
              <a:t>метрики</a:t>
            </a:r>
            <a:r>
              <a:rPr lang="ru-RU" sz="2600" dirty="0" smtClean="0"/>
              <a:t> в стандартах </a:t>
            </a:r>
            <a:r>
              <a:rPr lang="en-US" sz="2600" b="1" i="1" dirty="0" smtClean="0"/>
              <a:t>ISO</a:t>
            </a:r>
            <a:r>
              <a:rPr lang="ru-RU" sz="2600" b="1" i="1" dirty="0" smtClean="0"/>
              <a:t>/</a:t>
            </a:r>
            <a:r>
              <a:rPr lang="en-US" sz="2600" b="1" i="1" dirty="0" smtClean="0"/>
              <a:t>IEC TR</a:t>
            </a:r>
            <a:r>
              <a:rPr lang="ru-RU" sz="2600" b="1" i="1" dirty="0" smtClean="0"/>
              <a:t> 9126–2–4</a:t>
            </a:r>
            <a:r>
              <a:rPr lang="ru-RU" sz="2600" b="1" dirty="0" smtClean="0"/>
              <a:t> </a:t>
            </a:r>
            <a:r>
              <a:rPr lang="ru-RU" sz="2600" u="sng" dirty="0" smtClean="0"/>
              <a:t>представляются</a:t>
            </a:r>
            <a:r>
              <a:rPr lang="ru-RU" sz="2600" dirty="0" smtClean="0"/>
              <a:t> в относительных единицах </a:t>
            </a:r>
            <a:r>
              <a:rPr lang="ru-RU" sz="2600" u="sng" dirty="0" smtClean="0"/>
              <a:t>в виде</a:t>
            </a:r>
            <a:r>
              <a:rPr lang="ru-RU" sz="2600" dirty="0" smtClean="0"/>
              <a:t> двух формул</a:t>
            </a:r>
            <a:br>
              <a:rPr lang="ru-RU" sz="2600" dirty="0" smtClean="0"/>
            </a:br>
            <a:r>
              <a:rPr lang="ru-RU" sz="2600" dirty="0" smtClean="0"/>
              <a:t>		</a:t>
            </a:r>
            <a:r>
              <a:rPr lang="en-US" sz="2600" dirty="0" smtClean="0"/>
              <a:t>                                 </a:t>
            </a:r>
            <a:br>
              <a:rPr lang="en-US" sz="2600" dirty="0" smtClean="0"/>
            </a:br>
            <a:r>
              <a:rPr lang="en-US" sz="2600" dirty="0" smtClean="0"/>
              <a:t>						</a:t>
            </a:r>
            <a:r>
              <a:rPr lang="ru-RU" sz="2600" dirty="0" smtClean="0"/>
              <a:t>(1)</a:t>
            </a:r>
            <a:endParaRPr lang="ru-RU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dirty="0" smtClean="0"/>
              <a:t> </a:t>
            </a:r>
            <a:r>
              <a:rPr lang="ru-RU" sz="2600" dirty="0" smtClean="0">
                <a:effectLst/>
              </a:rPr>
              <a:t>или</a:t>
            </a:r>
            <a:endParaRPr lang="ru-RU" sz="2600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5297170" algn="l"/>
              </a:tabLst>
              <a:defRPr/>
            </a:pPr>
            <a:r>
              <a:rPr lang="ru-RU" sz="2600" dirty="0" smtClean="0"/>
              <a:t>		</a:t>
            </a:r>
            <a:r>
              <a:rPr lang="en-US" sz="2600" dirty="0" smtClean="0"/>
              <a:t>	</a:t>
            </a:r>
            <a:r>
              <a:rPr lang="ru-RU" sz="2600" dirty="0" smtClean="0"/>
              <a:t>(2)</a:t>
            </a:r>
            <a:endParaRPr lang="ru-RU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dirty="0" smtClean="0"/>
              <a:t> </a:t>
            </a:r>
            <a:endParaRPr lang="ru-RU" sz="26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i="1" dirty="0" smtClean="0">
                <a:effectLst/>
              </a:rPr>
              <a:t>где </a:t>
            </a:r>
            <a:endParaRPr lang="ru-RU" sz="2600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b="1" i="1" dirty="0" smtClean="0">
                <a:solidFill>
                  <a:srgbClr val="002060"/>
                </a:solidFill>
                <a:effectLst/>
              </a:rPr>
              <a:t>Х</a:t>
            </a:r>
            <a:r>
              <a:rPr lang="ru-RU" sz="2600" i="1" dirty="0" smtClean="0">
                <a:solidFill>
                  <a:srgbClr val="002060"/>
                </a:solidFill>
                <a:effectLst/>
              </a:rPr>
              <a:t> – значение метрики; </a:t>
            </a:r>
            <a:endParaRPr lang="ru-RU" sz="2600" i="1" dirty="0" smtClean="0">
              <a:solidFill>
                <a:srgbClr val="002060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b="1" i="1" dirty="0" smtClean="0">
                <a:solidFill>
                  <a:srgbClr val="002060"/>
                </a:solidFill>
                <a:effectLst/>
              </a:rPr>
              <a:t>А</a:t>
            </a:r>
            <a:r>
              <a:rPr lang="ru-RU" sz="2600" i="1" dirty="0" smtClean="0">
                <a:solidFill>
                  <a:srgbClr val="002060"/>
                </a:solidFill>
                <a:effectLst/>
              </a:rPr>
              <a:t> – абсолютное (измеренное) значение некоторого свойства (атрибута) оцениваемого продукта или документации; </a:t>
            </a:r>
            <a:endParaRPr lang="ru-RU" sz="2600" i="1" dirty="0" smtClean="0">
              <a:solidFill>
                <a:srgbClr val="002060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600" b="1" i="1" dirty="0" smtClean="0">
                <a:solidFill>
                  <a:srgbClr val="002060"/>
                </a:solidFill>
                <a:effectLst/>
              </a:rPr>
              <a:t>В</a:t>
            </a:r>
            <a:r>
              <a:rPr lang="ru-RU" sz="2600" i="1" dirty="0" smtClean="0">
                <a:solidFill>
                  <a:srgbClr val="002060"/>
                </a:solidFill>
                <a:effectLst/>
              </a:rPr>
              <a:t> – базовое значение соответствующего свойства</a:t>
            </a:r>
            <a:r>
              <a:rPr lang="ru-RU" sz="2600" dirty="0" smtClean="0">
                <a:solidFill>
                  <a:srgbClr val="002060"/>
                </a:solidFill>
                <a:effectLst/>
              </a:rPr>
              <a:t>.</a:t>
            </a:r>
            <a:endParaRPr lang="ru-RU" sz="2600" dirty="0">
              <a:solidFill>
                <a:srgbClr val="002060"/>
              </a:solidFill>
              <a:effectLst/>
            </a:endParaRP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434205" y="-131445"/>
            <a:ext cx="275590" cy="2628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wrap="none" anchor="ctr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8197" name="Object 1"/>
          <p:cNvGraphicFramePr>
            <a:graphicFrameLocks noChangeAspect="1"/>
          </p:cNvGraphicFramePr>
          <p:nvPr/>
        </p:nvGraphicFramePr>
        <p:xfrm>
          <a:off x="4038600" y="3059113"/>
          <a:ext cx="16176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Уравнение" r:id="rId1" imgW="583565" imgH="215900" progId="Equation.3">
                  <p:embed/>
                </p:oleObj>
              </mc:Choice>
              <mc:Fallback>
                <p:oleObj name="Уравнение" r:id="rId1" imgW="583565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59113"/>
                        <a:ext cx="16176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434205" y="-131445"/>
            <a:ext cx="275590" cy="2628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wrap="none" anchor="ctr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4038600" y="3810000"/>
          <a:ext cx="2259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Уравнение" r:id="rId3" imgW="774065" imgH="215900" progId="Equation.3">
                  <p:embed/>
                </p:oleObj>
              </mc:Choice>
              <mc:Fallback>
                <p:oleObj name="Уравнение" r:id="rId3" imgW="7740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2259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209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>
                <a:effectLst/>
              </a:rPr>
              <a:t>Из двух </a:t>
            </a:r>
            <a:r>
              <a:rPr lang="ru-RU" dirty="0" smtClean="0">
                <a:effectLst/>
              </a:rPr>
              <a:t>формул </a:t>
            </a:r>
            <a:r>
              <a:rPr lang="ru-RU" dirty="0">
                <a:effectLst/>
              </a:rPr>
              <a:t>для конкретной метрики выбирается та, которая соответствует </a:t>
            </a:r>
            <a:r>
              <a:rPr lang="ru-RU" i="1" dirty="0">
                <a:effectLst/>
              </a:rPr>
              <a:t>критериям трассировки и </a:t>
            </a:r>
            <a:r>
              <a:rPr lang="ru-RU" i="1" dirty="0" smtClean="0">
                <a:effectLst/>
              </a:rPr>
              <a:t>непротиворечивости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  <a:p>
            <a:pPr>
              <a:defRPr/>
            </a:pP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62400" y="4572000"/>
          <a:ext cx="2960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Уравнение" r:id="rId1" imgW="609600" imgH="177800" progId="Equation.3">
                  <p:embed/>
                </p:oleObj>
              </mc:Choice>
              <mc:Fallback>
                <p:oleObj name="Уравнение" r:id="rId1" imgW="609600" imgH="177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2960688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Внутренние метрики качества ПС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Внутренние метрики функциональности.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Внутренние метрики надежности.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Внутренние метрики практичности.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Внутренние метрики эффективности.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Внутренние метрики </a:t>
            </a:r>
            <a:r>
              <a:rPr lang="ru-RU" sz="2600" dirty="0" err="1" smtClean="0"/>
              <a:t>сопровождаемости</a:t>
            </a:r>
            <a:r>
              <a:rPr lang="ru-RU" sz="2600" dirty="0" smtClean="0"/>
              <a:t>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Внутренние метрики мобильности.</a:t>
            </a:r>
            <a:endParaRPr lang="ru-RU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Примеры внутренних метрик качества ПС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90800" y="1447800"/>
          <a:ext cx="6324600" cy="5235575"/>
        </p:xfrm>
        <a:graphic>
          <a:graphicData uri="http://schemas.openxmlformats.org/drawingml/2006/table">
            <a:tbl>
              <a:tblPr/>
              <a:tblGrid>
                <a:gridCol w="1205230"/>
                <a:gridCol w="1385570"/>
                <a:gridCol w="3733800"/>
              </a:tblGrid>
              <a:tr h="85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b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под-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метрики,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 для ее оценки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Исходные данные для вычисления метрики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соответствующей формуле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7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4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Пригодность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 функциональной реализации (2)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число нереализованных функций, обнаруженных при оценке;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число функций, описанных в спецификации требований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Правильность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элементов данных, реализованных с заданными уровнями точности, подтвержденное при оценке;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элементов данных, для которых в спецификации заданы уровни точности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Способность к взаимодействию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интерфейсов (протоколов)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интерфейсных протоколов, реализующих заданный в спецификации формат, подтвержденных при проверке;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интерфейсных протоколов, кот-е должны быть реализованы в соответствии со спецификацией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Защищенность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Предотвращение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разрушения данных 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реализованных случаев предотвращения разрушения данных из заданных в спецификации, подтвержденное при проверке;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случаев обработки (доступа), кот-е определены в спецификации как способные разрушить данные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функциональности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функциональности  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корректно реализованных элементов, связанных с соответствием функциональности, подтвержденное при оценке; </a:t>
                      </a:r>
                      <a:r>
                        <a:rPr kumimoji="0" lang="ru-RU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кол-во элементов соответствия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41" marR="4014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0668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Примеры внутренних метрик качества ПС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362200" y="1371600"/>
          <a:ext cx="6629400" cy="5365750"/>
        </p:xfrm>
        <a:graphic>
          <a:graphicData uri="http://schemas.openxmlformats.org/drawingml/2006/table">
            <a:tbl>
              <a:tblPr/>
              <a:tblGrid>
                <a:gridCol w="1310005"/>
                <a:gridCol w="1543050"/>
                <a:gridCol w="3776345"/>
              </a:tblGrid>
              <a:tr h="825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b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под-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метрики, </a:t>
                      </a:r>
                      <a:b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 для ее оценки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Исходные данные для вычисления метрики </a:t>
                      </a:r>
                      <a:b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соответствующей формуле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4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Надежность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644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Завершенность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 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тестовых комбинаций, спроектированных в плане тестирования и подтвержденных при проверке;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треб-х тестовых комбинаций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к ошибке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Предотвращение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некорректных действий 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функций, реализованных c предотвращением некорр-ых действий;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типичных некорр-ых действий, кот-е д.б. учтено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Восстанавливаемость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Способность к восстановлению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реализованных требований к восст., подтвержденное при проверке;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кол-во требований к восст., опред. в спецификации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</a:t>
                      </a:r>
                      <a:b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надежности  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корректно реализованных элем., связа-нных с соответствием надежности, подтвержденное при оценке;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кол-во элем. соответствия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4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Эффективность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12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Поведение во времени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Пропускная способность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= А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число задач в единицу времени, подтверж-денное при проверке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ресурсов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памяти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= А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размер памяти в байтах (вычисленный или моделированный)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эффективности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эффективности (1)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корректно реализованных элементов, связанных с соответствием эффективности, подтвержденное при проверке;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кол-во элементов соответствия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30" marR="140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76400"/>
            <a:ext cx="64008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defRPr/>
            </a:pPr>
            <a:r>
              <a:rPr lang="ru-RU" dirty="0">
                <a:effectLst/>
              </a:rPr>
              <a:t>Следует обратить внимание, что приведенные в </a:t>
            </a:r>
            <a:r>
              <a:rPr lang="ru-RU" dirty="0" smtClean="0">
                <a:effectLst/>
              </a:rPr>
              <a:t>таблице </a:t>
            </a:r>
            <a:r>
              <a:rPr lang="ru-RU" dirty="0">
                <a:effectLst/>
              </a:rPr>
              <a:t>метрики эффективности </a:t>
            </a:r>
            <a:r>
              <a:rPr lang="ru-RU" b="1" dirty="0">
                <a:effectLst/>
              </a:rPr>
              <a:t>измеряются не в относительных единицах, а в абсолютных</a:t>
            </a:r>
            <a:r>
              <a:rPr lang="ru-RU" dirty="0">
                <a:effectLst/>
              </a:rPr>
              <a:t>. Это затрудняет их использование при интегральной оценке качества программных продуктов.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effectLst/>
              </a:rPr>
              <a:t>Кроме </a:t>
            </a:r>
            <a:r>
              <a:rPr lang="ru-RU" dirty="0">
                <a:effectLst/>
              </a:rPr>
              <a:t>того, </a:t>
            </a:r>
            <a:r>
              <a:rPr lang="ru-RU" b="1" dirty="0">
                <a:effectLst/>
              </a:rPr>
              <a:t>метрика эффективности «Использование памяти» </a:t>
            </a:r>
            <a:r>
              <a:rPr lang="ru-RU" dirty="0">
                <a:effectLst/>
              </a:rPr>
              <a:t>не удовлетворяет таким критериям обоснованности метрик, как </a:t>
            </a:r>
            <a:r>
              <a:rPr lang="ru-RU" i="1" dirty="0">
                <a:effectLst/>
              </a:rPr>
              <a:t>корреляция, трассировка и непротиворечивость</a:t>
            </a:r>
            <a:r>
              <a:rPr lang="ru-RU" dirty="0">
                <a:effectLst/>
              </a:rPr>
              <a:t>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sz="3300" dirty="0" smtClean="0"/>
              <a:t>Внешние метрики качества ПС</a:t>
            </a:r>
            <a:endParaRPr lang="ru-RU" sz="33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Внешние метрики функциональности.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Внешние метрики надежности.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Внешние метрики практичности.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Внешние метрики эффективности.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Внешние метрики </a:t>
            </a:r>
            <a:r>
              <a:rPr lang="ru-RU" sz="2600" dirty="0" err="1" smtClean="0"/>
              <a:t>сопровождаемости</a:t>
            </a:r>
            <a:r>
              <a:rPr lang="ru-RU" sz="2600" dirty="0" smtClean="0"/>
              <a:t>.</a:t>
            </a:r>
            <a:endParaRPr lang="ru-RU" sz="2600" dirty="0" smtClean="0"/>
          </a:p>
          <a:p>
            <a:pPr>
              <a:lnSpc>
                <a:spcPct val="150000"/>
              </a:lnSpc>
              <a:defRPr/>
            </a:pPr>
            <a:r>
              <a:rPr lang="ru-RU" sz="2600" dirty="0" smtClean="0"/>
              <a:t>Внешние метрики мобильности.</a:t>
            </a:r>
            <a:endParaRPr lang="ru-RU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Примеры внешних метрик качества ПС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4600" y="1524000"/>
          <a:ext cx="6477000" cy="5013325"/>
        </p:xfrm>
        <a:graphic>
          <a:graphicData uri="http://schemas.openxmlformats.org/drawingml/2006/table">
            <a:tbl>
              <a:tblPr/>
              <a:tblGrid>
                <a:gridCol w="1417955"/>
                <a:gridCol w="1477645"/>
                <a:gridCol w="3581400"/>
              </a:tblGrid>
              <a:tr h="853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под-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метрики,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ее оценки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Исходные данные для вычисления метрики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соответствующей формуле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58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669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Пригодность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 функциональной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(2)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отсутствующих функций, обнаруженных при проверке;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функций, описанных в спецификации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Правильность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Х=А/Т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результатов, подсчитанное пользователями, с уровнем точности, отл-ся от требуемого;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продолжительность работы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Способность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 взаимодействию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Способность к обмену данными (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основанная на успешных попытках пользователя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(2)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случаев, в которых пользователю не удалось обменяться данными с другими ПС или системами;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случаев, в которых пользователь пытался обмениваться данными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Защищенность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Предотвращение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разрушения данных  (2)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произошедших случаев разрушения важных данных;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тестовых случаев, направленных на разрушение данных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функциональности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функциональности   (2)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заданных элементов соответствия функциональности, которые не были выполнены при тестировании; </a:t>
                      </a:r>
                      <a:r>
                        <a:rPr kumimoji="0" lang="ru-RU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кол-во заданных элементов соответствия функциональности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основные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Базовая линия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baseline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официально </a:t>
            </a:r>
            <a:r>
              <a:rPr lang="ru-RU" dirty="0">
                <a:effectLst/>
              </a:rPr>
              <a:t>принятая версия элемента конфигурации, независимая от среды, формально обозначенная и зафиксированная в конкретный момент времени жизненного цикла элемента конфигурации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Верификация</a:t>
            </a:r>
            <a:r>
              <a:rPr lang="ru-RU" i="1" dirty="0">
                <a:effectLst/>
              </a:rPr>
              <a:t> (</a:t>
            </a:r>
            <a:r>
              <a:rPr lang="ru-RU" i="1" dirty="0" err="1">
                <a:effectLst/>
              </a:rPr>
              <a:t>verification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подтверждение </a:t>
            </a:r>
            <a:r>
              <a:rPr lang="ru-RU" dirty="0">
                <a:effectLst/>
              </a:rPr>
              <a:t>экспертизой и представлением объективных доказательств того, что конкретные требования полностью реализованы.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процессе проектирования и разработки верификация связана с экспертизой результатов данной работы для определения их </a:t>
            </a:r>
            <a:r>
              <a:rPr lang="ru-RU" i="1" u="sng" dirty="0">
                <a:effectLst/>
              </a:rPr>
              <a:t>соответствия</a:t>
            </a:r>
            <a:r>
              <a:rPr lang="ru-RU" dirty="0">
                <a:effectLst/>
              </a:rPr>
              <a:t> </a:t>
            </a:r>
            <a:r>
              <a:rPr lang="ru-RU" i="1" u="sng" dirty="0" smtClean="0">
                <a:effectLst/>
              </a:rPr>
              <a:t>установленным к данной работе требованиям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Примеры внешних метрик качества ПС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667000" y="1676400"/>
          <a:ext cx="6248400" cy="5132705"/>
        </p:xfrm>
        <a:graphic>
          <a:graphicData uri="http://schemas.openxmlformats.org/drawingml/2006/table">
            <a:tbl>
              <a:tblPr/>
              <a:tblGrid>
                <a:gridCol w="1525905"/>
                <a:gridCol w="1314450"/>
                <a:gridCol w="3408045"/>
              </a:tblGrid>
              <a:tr h="85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под-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метрики,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 для ее оценки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Исходные данные для вычисления метрики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соответствующей формуле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ошибок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 = А /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ошибок, обнаруженных в течение определенного испытательного срока;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размер продукта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 ошибке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Предотвращение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некорректных действий (1)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предотвращенных критических и серьезных отказов; </a:t>
                      </a: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кол-во выполненных при тестировании тестовых случаев, направленных на проверку типовых некорректных действий, которые могут привести к отказу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Восстанавливаемость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Способность к восстановлению (1)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случаев успешного восстановления; </a:t>
                      </a: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случаев восстановления, протестированных согласно требованиям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надежности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надежности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63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заданных элементов соответствия надежности, которые не были выполнены при тестировании; </a:t>
                      </a: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количество заданных элементов соответствия надежности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02" marR="860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0" y="1600200"/>
            <a:ext cx="61722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defRPr/>
            </a:pPr>
            <a:r>
              <a:rPr lang="ru-RU" dirty="0">
                <a:effectLst/>
              </a:rPr>
              <a:t>Не все метрики, приведенные в </a:t>
            </a:r>
            <a:r>
              <a:rPr lang="ru-RU" dirty="0" smtClean="0">
                <a:effectLst/>
              </a:rPr>
              <a:t>таблице</a:t>
            </a:r>
            <a:r>
              <a:rPr lang="ru-RU" dirty="0">
                <a:effectLst/>
              </a:rPr>
              <a:t>, удовлетворяют таким критериям обоснованности метрик, как </a:t>
            </a:r>
            <a:r>
              <a:rPr lang="ru-RU" i="1" dirty="0">
                <a:effectLst/>
              </a:rPr>
              <a:t>корреляция, трассировка и непротиворечивость</a:t>
            </a:r>
            <a:r>
              <a:rPr lang="ru-RU" dirty="0">
                <a:effectLst/>
              </a:rPr>
              <a:t>. Это касается, например, метрики правильности «</a:t>
            </a:r>
            <a:r>
              <a:rPr lang="ru-RU" b="1" dirty="0">
                <a:effectLst/>
              </a:rPr>
              <a:t>Точность</a:t>
            </a:r>
            <a:r>
              <a:rPr lang="ru-RU" dirty="0">
                <a:effectLst/>
              </a:rPr>
              <a:t>», метрики завершенности «</a:t>
            </a:r>
            <a:r>
              <a:rPr lang="ru-RU" b="1" dirty="0">
                <a:effectLst/>
              </a:rPr>
              <a:t>Плотность </a:t>
            </a:r>
            <a:r>
              <a:rPr lang="ru-RU" b="1" dirty="0" smtClean="0">
                <a:effectLst/>
              </a:rPr>
              <a:t>ошибок</a:t>
            </a:r>
            <a:r>
              <a:rPr lang="ru-RU" dirty="0" smtClean="0">
                <a:effectLst/>
              </a:rPr>
              <a:t>»…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defRPr/>
            </a:pPr>
            <a:r>
              <a:rPr lang="ru-RU" dirty="0" smtClean="0">
                <a:effectLst/>
              </a:rPr>
              <a:t>Кроме </a:t>
            </a:r>
            <a:r>
              <a:rPr lang="ru-RU" dirty="0">
                <a:effectLst/>
              </a:rPr>
              <a:t>того, данные метрики не удовлетворяют </a:t>
            </a:r>
            <a:r>
              <a:rPr lang="ru-RU" dirty="0" smtClean="0">
                <a:effectLst/>
              </a:rPr>
              <a:t>диапазону</a:t>
            </a:r>
            <a:endParaRPr lang="ru-RU" dirty="0">
              <a:effectLst/>
            </a:endParaRPr>
          </a:p>
          <a:p>
            <a:pPr marL="0" indent="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Это </a:t>
            </a:r>
            <a:r>
              <a:rPr lang="ru-RU" dirty="0">
                <a:effectLst/>
              </a:rPr>
              <a:t>затрудняет их использование при интегральной оценке качества программных продуктов.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500563" y="4419600"/>
          <a:ext cx="2276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Уравнение" r:id="rId1" imgW="609600" imgH="177800" progId="Equation.3">
                  <p:embed/>
                </p:oleObj>
              </mc:Choice>
              <mc:Fallback>
                <p:oleObj name="Уравнение" r:id="rId1" imgW="609600" imgH="1778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419600"/>
                        <a:ext cx="2276475" cy="663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0"/>
            <a:ext cx="6705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000" dirty="0" smtClean="0"/>
              <a:t>Метрики качества ПС в использовании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838200"/>
            <a:ext cx="6705600" cy="6019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ru-RU" dirty="0" smtClean="0"/>
              <a:t>Метрики результативности.</a:t>
            </a: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b="1" dirty="0">
                <a:solidFill>
                  <a:srgbClr val="C00000"/>
                </a:solidFill>
                <a:effectLst/>
              </a:rPr>
              <a:t>достигают ли задачи, выполняемые пользователем, заданных целей с точностью и полнотой в </a:t>
            </a:r>
            <a:r>
              <a:rPr lang="ru-RU" sz="2200" b="1" i="1" dirty="0">
                <a:solidFill>
                  <a:srgbClr val="C00000"/>
                </a:solidFill>
                <a:effectLst/>
              </a:rPr>
              <a:t>заданном контексте </a:t>
            </a:r>
            <a:r>
              <a:rPr lang="ru-RU" sz="2200" b="1" i="1" dirty="0" smtClean="0">
                <a:solidFill>
                  <a:srgbClr val="C00000"/>
                </a:solidFill>
                <a:effectLst/>
              </a:rPr>
              <a:t>использования</a:t>
            </a:r>
            <a:endParaRPr lang="ru-RU" sz="2200" b="1" i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ru-RU" dirty="0" smtClean="0"/>
              <a:t>Метрики продуктивности.</a:t>
            </a: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b="1" dirty="0" smtClean="0">
                <a:solidFill>
                  <a:srgbClr val="C00000"/>
                </a:solidFill>
                <a:effectLst/>
              </a:rPr>
              <a:t>ресурсы</a:t>
            </a:r>
            <a:r>
              <a:rPr lang="ru-RU" sz="2200" b="1" dirty="0">
                <a:solidFill>
                  <a:srgbClr val="C00000"/>
                </a:solidFill>
                <a:effectLst/>
              </a:rPr>
              <a:t>, которые затрачивают пользователи в соответствии с достигнутой результативностью </a:t>
            </a:r>
            <a:r>
              <a:rPr lang="ru-RU" sz="2200" b="1" dirty="0" smtClean="0">
                <a:solidFill>
                  <a:srgbClr val="C00000"/>
                </a:solidFill>
                <a:effectLst/>
              </a:rPr>
              <a:t>…</a:t>
            </a:r>
            <a:endParaRPr lang="ru-RU" sz="2200" b="1" dirty="0">
              <a:solidFill>
                <a:srgbClr val="C00000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ru-RU" dirty="0" smtClean="0"/>
              <a:t>Метрики безопасности.</a:t>
            </a: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b="1" dirty="0">
                <a:solidFill>
                  <a:srgbClr val="C00000"/>
                </a:solidFill>
                <a:effectLst/>
              </a:rPr>
              <a:t>уровень риска причинения вреда людям, бизнесу, программному обеспечению, имуществу или окружающей </a:t>
            </a:r>
            <a:r>
              <a:rPr lang="ru-RU" sz="2200" b="1" dirty="0" smtClean="0">
                <a:solidFill>
                  <a:srgbClr val="C00000"/>
                </a:solidFill>
                <a:effectLst/>
              </a:rPr>
              <a:t>среде …</a:t>
            </a:r>
            <a:endParaRPr lang="ru-RU" sz="2200" b="1" dirty="0">
              <a:solidFill>
                <a:srgbClr val="C00000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ru-RU" dirty="0" smtClean="0"/>
              <a:t>Метрики удовлетворенности.</a:t>
            </a:r>
            <a:endParaRPr lang="ru-R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b="1" dirty="0">
                <a:solidFill>
                  <a:srgbClr val="C00000"/>
                </a:solidFill>
                <a:effectLst/>
              </a:rPr>
              <a:t>отношение пользователя к использованию продукта </a:t>
            </a:r>
            <a:r>
              <a:rPr lang="ru-RU" sz="2200" b="1" dirty="0" smtClean="0">
                <a:solidFill>
                  <a:srgbClr val="C00000"/>
                </a:solidFill>
                <a:effectLst/>
              </a:rPr>
              <a:t>…</a:t>
            </a:r>
            <a:endParaRPr lang="ru-RU" sz="2200" b="1" dirty="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dirty="0" smtClean="0"/>
              <a:t>Пример метрики качества ПС в использовании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90800" y="1676400"/>
          <a:ext cx="6324600" cy="4968875"/>
        </p:xfrm>
        <a:graphic>
          <a:graphicData uri="http://schemas.openxmlformats.org/drawingml/2006/table">
            <a:tbl>
              <a:tblPr/>
              <a:tblGrid>
                <a:gridCol w="1209675"/>
                <a:gridCol w="1510030"/>
                <a:gridCol w="3604895"/>
              </a:tblGrid>
              <a:tr h="1009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метрики,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ее оценки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Исходные данные для вычисления метрики </a:t>
                      </a:r>
                      <a:b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соответствующей формуле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Результативность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Завершение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 (1)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завершенных задач;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количество попыток выполнения задач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Продуктивность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продуктивности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продуктивное время;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(В1 + В2 + В3)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где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продолжительность выполнения задачи;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продолжительность помощи;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продолжительность обработки ошибок;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В3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продолжительность поиска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Экономический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число случаев экономического ущерба;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общее число случаев использования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1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Удовлетворенность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собственному 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усмотрению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случаев использования заданных в спецификации функций программного средства/приложений/систем;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количество случаев их запланированного использования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Скругленный прямоугольник 2"/>
          <p:cNvSpPr/>
          <p:nvPr/>
        </p:nvSpPr>
        <p:spPr bwMode="auto">
          <a:xfrm>
            <a:off x="2514600" y="3352800"/>
            <a:ext cx="6477000" cy="1295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895600"/>
            <a:ext cx="6934200" cy="14478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Метрики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программных проектов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Понятие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447800"/>
            <a:ext cx="6553200" cy="5257800"/>
          </a:xfrm>
        </p:spPr>
        <p:txBody>
          <a:bodyPr>
            <a:normAutofit fontScale="77500" lnSpcReduction="20000"/>
          </a:bodyPr>
          <a:lstStyle/>
          <a:p>
            <a:pPr marL="449580" indent="-44958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sz="3500" b="1" dirty="0" smtClean="0">
                <a:solidFill>
                  <a:srgbClr val="C00000"/>
                </a:solidFill>
                <a:effectLst/>
              </a:rPr>
              <a:t>Качество ПО </a:t>
            </a:r>
            <a:r>
              <a:rPr lang="ru-RU" dirty="0" smtClean="0">
                <a:effectLst/>
              </a:rPr>
              <a:t>– это</a:t>
            </a:r>
            <a:r>
              <a:rPr lang="en-US" dirty="0" smtClean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449580" indent="-44958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u="sng" dirty="0" smtClean="0">
                <a:effectLst/>
              </a:rPr>
              <a:t>совокупность свойств</a:t>
            </a:r>
            <a:r>
              <a:rPr lang="ru-RU" dirty="0" smtClean="0">
                <a:effectLst/>
              </a:rPr>
              <a:t>, определяющих полезность продукта для пользователей в соответствии с функциональным назначением и предъявлёнными требованиями.</a:t>
            </a:r>
            <a:endParaRPr lang="ru-RU" dirty="0" smtClean="0">
              <a:effectLst/>
            </a:endParaRPr>
          </a:p>
          <a:p>
            <a:pPr marL="449580" indent="-44958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sz="3500" b="1" dirty="0" smtClean="0">
                <a:solidFill>
                  <a:srgbClr val="C00000"/>
                </a:solidFill>
                <a:effectLst/>
              </a:rPr>
              <a:t>Критерий качества </a:t>
            </a:r>
            <a:r>
              <a:rPr lang="ru-RU" dirty="0" smtClean="0">
                <a:effectLst/>
              </a:rPr>
              <a:t>– это </a:t>
            </a:r>
            <a:endParaRPr lang="ru-RU" dirty="0" smtClean="0">
              <a:effectLst/>
            </a:endParaRPr>
          </a:p>
          <a:p>
            <a:pPr marL="449580" indent="-44958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u="sng" dirty="0" smtClean="0">
                <a:effectLst/>
              </a:rPr>
              <a:t>численный показатель</a:t>
            </a:r>
            <a:r>
              <a:rPr lang="ru-RU" dirty="0" smtClean="0">
                <a:effectLst/>
              </a:rPr>
              <a:t>, характеризующий степень, в которой программе присуще оцениваемое свойство. </a:t>
            </a:r>
            <a:endParaRPr lang="ru-RU" dirty="0" smtClean="0">
              <a:effectLst/>
            </a:endParaRPr>
          </a:p>
          <a:p>
            <a:pPr marL="449580" indent="-44958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449580" indent="-44958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Для измерения характеристик и критериев качества используют </a:t>
            </a:r>
            <a:r>
              <a:rPr lang="ru-RU" b="1" i="1" dirty="0" smtClean="0">
                <a:solidFill>
                  <a:srgbClr val="C00000"/>
                </a:solidFill>
                <a:effectLst/>
              </a:rPr>
              <a:t>МЕТРИКИ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6F6D238-781F-48F8-8928-DA74732C1B60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Понятие метрики</a:t>
            </a:r>
            <a:endParaRPr lang="ru-RU" dirty="0"/>
          </a:p>
        </p:txBody>
      </p:sp>
      <p:pic>
        <p:nvPicPr>
          <p:cNvPr id="6147" name="Содержимое 5" descr="gnome-screen-ruler.p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3733800"/>
            <a:ext cx="2900363" cy="23749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5B4DBDF-AB0C-4B09-9B09-97C719C5D22C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6149" name="Прямоугольник 6"/>
          <p:cNvSpPr>
            <a:spLocks noChangeArrowheads="1"/>
          </p:cNvSpPr>
          <p:nvPr/>
        </p:nvSpPr>
        <p:spPr bwMode="auto">
          <a:xfrm>
            <a:off x="2514600" y="1447800"/>
            <a:ext cx="6405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indent="44958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just" eaLnBrk="1" hangingPunct="1">
              <a:buFont typeface="Wingdings" panose="05000000000000000000" pitchFamily="2" charset="2"/>
              <a:buNone/>
              <a:defRPr/>
            </a:pPr>
            <a:r>
              <a:rPr lang="ru-RU" altLang="ru-RU" sz="3000" b="1" dirty="0" smtClean="0"/>
              <a:t>Метрики программных проектов </a:t>
            </a:r>
            <a:r>
              <a:rPr lang="ru-RU" altLang="ru-RU" sz="3000" dirty="0" smtClean="0"/>
              <a:t>– это количественные показатели, отражающие их отдельные характеристики.</a:t>
            </a:r>
            <a:endParaRPr lang="ru-RU" altLang="ru-RU" sz="3000" dirty="0" smtClean="0"/>
          </a:p>
        </p:txBody>
      </p:sp>
      <p:sp>
        <p:nvSpPr>
          <p:cNvPr id="6150" name="Прямоугольник 7"/>
          <p:cNvSpPr>
            <a:spLocks noChangeArrowheads="1"/>
          </p:cNvSpPr>
          <p:nvPr/>
        </p:nvSpPr>
        <p:spPr bwMode="auto">
          <a:xfrm>
            <a:off x="2743200" y="3429000"/>
            <a:ext cx="3124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4958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600" i="1"/>
              <a:t>Или</a:t>
            </a:r>
            <a:r>
              <a:rPr lang="ru-RU" altLang="ru-RU" sz="2600"/>
              <a:t>, метрики представляют собой </a:t>
            </a:r>
            <a:r>
              <a:rPr lang="ru-RU" altLang="ru-RU" sz="2600">
                <a:solidFill>
                  <a:srgbClr val="C00000"/>
                </a:solidFill>
              </a:rPr>
              <a:t>все, что можно измерить</a:t>
            </a:r>
            <a:r>
              <a:rPr lang="ru-RU" altLang="ru-RU" sz="2600"/>
              <a:t>, </a:t>
            </a:r>
            <a:br>
              <a:rPr lang="ru-RU" altLang="ru-RU" sz="2600"/>
            </a:br>
            <a:r>
              <a:rPr lang="ru-RU" altLang="ru-RU" sz="2600"/>
              <a:t>при условии, конечно, что в этом есть смысл.</a:t>
            </a:r>
            <a:endParaRPr lang="en-US" altLang="ru-RU" sz="2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219200"/>
            <a:ext cx="6477000" cy="53340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600" smtClean="0">
                <a:solidFill>
                  <a:srgbClr val="C00000"/>
                </a:solidFill>
                <a:effectLst/>
              </a:rPr>
              <a:t>В исследовании метрик ПО различают </a:t>
            </a:r>
            <a:br>
              <a:rPr lang="ru-RU" altLang="ru-RU" sz="2600" u="sng" smtClean="0">
                <a:solidFill>
                  <a:srgbClr val="C00000"/>
                </a:solidFill>
                <a:effectLst/>
              </a:rPr>
            </a:br>
            <a:r>
              <a:rPr lang="ru-RU" altLang="ru-RU" sz="2600" b="1" u="sng" smtClean="0">
                <a:solidFill>
                  <a:srgbClr val="C00000"/>
                </a:solidFill>
                <a:effectLst/>
              </a:rPr>
              <a:t>2</a:t>
            </a:r>
            <a:r>
              <a:rPr lang="ru-RU" altLang="ru-RU" sz="2600" u="sng" smtClean="0">
                <a:solidFill>
                  <a:srgbClr val="C00000"/>
                </a:solidFill>
                <a:effectLst/>
              </a:rPr>
              <a:t> основных направления</a:t>
            </a:r>
            <a:r>
              <a:rPr lang="ru-RU" altLang="ru-RU" sz="2600" smtClean="0">
                <a:solidFill>
                  <a:srgbClr val="C00000"/>
                </a:solidFill>
                <a:effectLst/>
              </a:rPr>
              <a:t> :</a:t>
            </a:r>
            <a:endParaRPr lang="ru-RU" altLang="ru-RU" sz="2600" smtClean="0">
              <a:solidFill>
                <a:srgbClr val="C00000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altLang="ru-RU" sz="2400" b="1" smtClean="0">
                <a:effectLst/>
              </a:rPr>
              <a:t>поиск метрик</a:t>
            </a:r>
            <a:r>
              <a:rPr lang="ru-RU" altLang="ru-RU" sz="2400" smtClean="0">
                <a:effectLst/>
              </a:rPr>
              <a:t>, характеризующих наиболее специфические свойства программ, т.е. метрик оценки самого ПО;</a:t>
            </a:r>
            <a:endParaRPr lang="ru-RU" altLang="ru-RU" sz="240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altLang="ru-RU" sz="2400" b="1" smtClean="0">
                <a:effectLst/>
              </a:rPr>
              <a:t>использование метрик </a:t>
            </a:r>
            <a:r>
              <a:rPr lang="ru-RU" altLang="ru-RU" sz="2400" smtClean="0">
                <a:effectLst/>
              </a:rPr>
              <a:t>для оценки технических характеристик и факторов разработки программ, т.е. метрик оценки условий разработки программ.</a:t>
            </a:r>
            <a:endParaRPr lang="ru-RU" altLang="ru-RU" sz="240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941E18D-9EA9-4AF5-BE77-7F7647B0B9F8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838200"/>
            <a:ext cx="6477000" cy="5867400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600" u="sng" smtClean="0">
                <a:solidFill>
                  <a:srgbClr val="C00000"/>
                </a:solidFill>
                <a:effectLst/>
              </a:rPr>
              <a:t>По виду информации, </a:t>
            </a:r>
            <a:br>
              <a:rPr lang="ru-RU" altLang="ru-RU" sz="2600" u="sng" smtClean="0">
                <a:solidFill>
                  <a:srgbClr val="C00000"/>
                </a:solidFill>
                <a:effectLst/>
              </a:rPr>
            </a:br>
            <a:r>
              <a:rPr lang="ru-RU" altLang="ru-RU" sz="2600" smtClean="0">
                <a:solidFill>
                  <a:srgbClr val="C00000"/>
                </a:solidFill>
                <a:effectLst/>
              </a:rPr>
              <a:t>получаемой при оценке качества ПО,</a:t>
            </a:r>
            <a:br>
              <a:rPr lang="ru-RU" altLang="ru-RU" sz="2600" smtClean="0">
                <a:solidFill>
                  <a:srgbClr val="C00000"/>
                </a:solidFill>
                <a:effectLst/>
              </a:rPr>
            </a:br>
            <a:r>
              <a:rPr lang="ru-RU" altLang="ru-RU" sz="2600" smtClean="0">
                <a:solidFill>
                  <a:srgbClr val="C00000"/>
                </a:solidFill>
                <a:effectLst/>
              </a:rPr>
              <a:t>метрики можно разбить на </a:t>
            </a:r>
            <a:r>
              <a:rPr lang="ru-RU" altLang="ru-RU" sz="2600" b="1" smtClean="0">
                <a:solidFill>
                  <a:srgbClr val="C00000"/>
                </a:solidFill>
                <a:effectLst/>
              </a:rPr>
              <a:t>3</a:t>
            </a:r>
            <a:r>
              <a:rPr lang="ru-RU" altLang="ru-RU" sz="2600" smtClean="0">
                <a:solidFill>
                  <a:srgbClr val="C00000"/>
                </a:solidFill>
                <a:effectLst/>
              </a:rPr>
              <a:t> группы :</a:t>
            </a:r>
            <a:endParaRPr lang="ru-RU" altLang="ru-RU" sz="2600" smtClean="0">
              <a:solidFill>
                <a:srgbClr val="C00000"/>
              </a:solidFill>
              <a:effectLst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smtClean="0">
                <a:effectLst/>
              </a:rPr>
              <a:t>метрики, </a:t>
            </a:r>
            <a:r>
              <a:rPr lang="ru-RU" altLang="ru-RU" sz="2400" b="1" smtClean="0">
                <a:effectLst/>
              </a:rPr>
              <a:t>оценивающие отклонение от нормы характеристик </a:t>
            </a:r>
            <a:r>
              <a:rPr lang="ru-RU" altLang="ru-RU" sz="2400" smtClean="0">
                <a:effectLst/>
              </a:rPr>
              <a:t>исходных проектных материалов. </a:t>
            </a:r>
            <a:endParaRPr lang="ru-RU" altLang="ru-RU" sz="2400" smtClean="0">
              <a:effectLst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smtClean="0">
                <a:effectLst/>
              </a:rPr>
              <a:t>метрики, </a:t>
            </a:r>
            <a:r>
              <a:rPr lang="ru-RU" altLang="ru-RU" sz="2400" b="1" smtClean="0">
                <a:effectLst/>
              </a:rPr>
              <a:t>позволяющие прогнозировать качество </a:t>
            </a:r>
            <a:r>
              <a:rPr lang="ru-RU" altLang="ru-RU" sz="2400" smtClean="0">
                <a:effectLst/>
              </a:rPr>
              <a:t>разрабатываемого ПО. </a:t>
            </a:r>
            <a:endParaRPr lang="ru-RU" altLang="ru-RU" sz="2400" smtClean="0">
              <a:effectLst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smtClean="0">
                <a:effectLst/>
              </a:rPr>
              <a:t>метрики, </a:t>
            </a:r>
            <a:r>
              <a:rPr lang="ru-RU" altLang="ru-RU" sz="2400" b="1" smtClean="0">
                <a:effectLst/>
              </a:rPr>
              <a:t>по которым принимается решение </a:t>
            </a:r>
            <a:r>
              <a:rPr lang="ru-RU" altLang="ru-RU" sz="2400" smtClean="0">
                <a:effectLst/>
              </a:rPr>
              <a:t>о соответствии конечного ПО заданным требованиям. </a:t>
            </a:r>
            <a:endParaRPr lang="ru-RU" altLang="ru-RU" sz="240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1305722-6393-42D1-B7DA-CC3FB8BC9D82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90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Основные направления применения метрик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371600"/>
            <a:ext cx="6477000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b="1" u="sng" dirty="0" smtClean="0">
                <a:effectLst/>
              </a:rPr>
              <a:t>Выделяют </a:t>
            </a:r>
            <a:r>
              <a:rPr lang="ru-RU" sz="2200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ШЕСТЬ</a:t>
            </a:r>
            <a:r>
              <a:rPr lang="ru-RU" sz="22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b="1" u="sng" dirty="0">
                <a:effectLst/>
              </a:rPr>
              <a:t>основных направлений </a:t>
            </a:r>
            <a:r>
              <a:rPr lang="ru-RU" sz="2200" dirty="0" smtClean="0">
                <a:effectLst/>
              </a:rPr>
              <a:t>:</a:t>
            </a:r>
            <a:endParaRPr lang="ru-RU" sz="2200" dirty="0" smtClean="0">
              <a:effectLst/>
            </a:endParaRPr>
          </a:p>
          <a:p>
            <a:pPr marL="363855" indent="-363855">
              <a:lnSpc>
                <a:spcPct val="110000"/>
              </a:lnSpc>
              <a:spcBef>
                <a:spcPts val="600"/>
              </a:spcBef>
              <a:buSzPct val="101000"/>
              <a:buFont typeface="+mj-lt"/>
              <a:buAutoNum type="arabicPeriod"/>
              <a:defRPr/>
            </a:pPr>
            <a:r>
              <a:rPr lang="ru-RU" sz="2200" dirty="0" smtClean="0">
                <a:effectLst/>
              </a:rPr>
              <a:t>оценки топологической и информационной </a:t>
            </a:r>
            <a:r>
              <a:rPr lang="ru-RU" sz="2200" b="1" dirty="0" smtClean="0">
                <a:effectLst/>
              </a:rPr>
              <a:t>сложности</a:t>
            </a:r>
            <a:r>
              <a:rPr lang="ru-RU" sz="2200" dirty="0" smtClean="0">
                <a:effectLst/>
              </a:rPr>
              <a:t> ПО;</a:t>
            </a:r>
            <a:endParaRPr lang="ru-RU" sz="2200" dirty="0" smtClean="0">
              <a:effectLst/>
            </a:endParaRPr>
          </a:p>
          <a:p>
            <a:pPr marL="363855" indent="-363855">
              <a:lnSpc>
                <a:spcPct val="110000"/>
              </a:lnSpc>
              <a:spcBef>
                <a:spcPts val="600"/>
              </a:spcBef>
              <a:buSzPct val="101000"/>
              <a:buFont typeface="+mj-lt"/>
              <a:buAutoNum type="arabicPeriod"/>
              <a:defRPr/>
            </a:pPr>
            <a:r>
              <a:rPr lang="ru-RU" sz="2200" dirty="0" smtClean="0">
                <a:effectLst/>
              </a:rPr>
              <a:t>оценки </a:t>
            </a:r>
            <a:r>
              <a:rPr lang="ru-RU" sz="2200" b="1" dirty="0" smtClean="0">
                <a:effectLst/>
              </a:rPr>
              <a:t>надежности</a:t>
            </a:r>
            <a:r>
              <a:rPr lang="ru-RU" sz="2200" dirty="0" smtClean="0">
                <a:effectLst/>
              </a:rPr>
              <a:t> ПО;</a:t>
            </a:r>
            <a:endParaRPr lang="ru-RU" sz="2200" dirty="0" smtClean="0">
              <a:effectLst/>
            </a:endParaRPr>
          </a:p>
          <a:p>
            <a:pPr marL="363855" indent="-363855">
              <a:lnSpc>
                <a:spcPct val="110000"/>
              </a:lnSpc>
              <a:spcBef>
                <a:spcPts val="600"/>
              </a:spcBef>
              <a:buSzPct val="101000"/>
              <a:buFont typeface="+mj-lt"/>
              <a:buAutoNum type="arabicPeriod"/>
              <a:defRPr/>
            </a:pPr>
            <a:r>
              <a:rPr lang="ru-RU" sz="2200" dirty="0" smtClean="0">
                <a:effectLst/>
              </a:rPr>
              <a:t>оценки </a:t>
            </a:r>
            <a:r>
              <a:rPr lang="ru-RU" sz="2200" b="1" dirty="0" smtClean="0">
                <a:effectLst/>
              </a:rPr>
              <a:t>производительности</a:t>
            </a:r>
            <a:r>
              <a:rPr lang="ru-RU" sz="2200" dirty="0" smtClean="0">
                <a:effectLst/>
              </a:rPr>
              <a:t> ПО и повышения его </a:t>
            </a:r>
            <a:r>
              <a:rPr lang="ru-RU" sz="2200" b="1" dirty="0" smtClean="0">
                <a:effectLst/>
              </a:rPr>
              <a:t>эффективности</a:t>
            </a:r>
            <a:r>
              <a:rPr lang="ru-RU" sz="2200" dirty="0" smtClean="0">
                <a:effectLst/>
              </a:rPr>
              <a:t>;</a:t>
            </a:r>
            <a:endParaRPr lang="ru-RU" sz="2200" dirty="0" smtClean="0">
              <a:effectLst/>
            </a:endParaRPr>
          </a:p>
          <a:p>
            <a:pPr marL="363855" indent="-363855">
              <a:lnSpc>
                <a:spcPct val="110000"/>
              </a:lnSpc>
              <a:spcBef>
                <a:spcPts val="600"/>
              </a:spcBef>
              <a:buSzPct val="101000"/>
              <a:buFont typeface="+mj-lt"/>
              <a:buAutoNum type="arabicPeriod"/>
              <a:defRPr/>
            </a:pPr>
            <a:r>
              <a:rPr lang="ru-RU" sz="2200" dirty="0" smtClean="0">
                <a:effectLst/>
              </a:rPr>
              <a:t>оценки </a:t>
            </a:r>
            <a:r>
              <a:rPr lang="ru-RU" sz="2200" b="1" dirty="0" smtClean="0">
                <a:effectLst/>
              </a:rPr>
              <a:t>уровня</a:t>
            </a:r>
            <a:r>
              <a:rPr lang="ru-RU" sz="2200" dirty="0" smtClean="0">
                <a:effectLst/>
              </a:rPr>
              <a:t> языковых средств и их </a:t>
            </a:r>
            <a:r>
              <a:rPr lang="ru-RU" sz="2200" b="1" dirty="0" smtClean="0">
                <a:effectLst/>
              </a:rPr>
              <a:t>применения</a:t>
            </a:r>
            <a:r>
              <a:rPr lang="ru-RU" sz="2200" dirty="0" smtClean="0">
                <a:effectLst/>
              </a:rPr>
              <a:t>;</a:t>
            </a:r>
            <a:endParaRPr lang="ru-RU" sz="2200" dirty="0" smtClean="0">
              <a:effectLst/>
            </a:endParaRPr>
          </a:p>
          <a:p>
            <a:pPr marL="363855" indent="-363855">
              <a:lnSpc>
                <a:spcPct val="110000"/>
              </a:lnSpc>
              <a:spcBef>
                <a:spcPts val="600"/>
              </a:spcBef>
              <a:buSzPct val="101000"/>
              <a:buFont typeface="+mj-lt"/>
              <a:buAutoNum type="arabicPeriod"/>
              <a:defRPr/>
            </a:pPr>
            <a:r>
              <a:rPr lang="ru-RU" sz="2200" dirty="0" smtClean="0">
                <a:effectLst/>
              </a:rPr>
              <a:t>оценки </a:t>
            </a:r>
            <a:r>
              <a:rPr lang="ru-RU" sz="2200" b="1" dirty="0" smtClean="0">
                <a:effectLst/>
              </a:rPr>
              <a:t>трудности</a:t>
            </a:r>
            <a:r>
              <a:rPr lang="ru-RU" sz="2200" dirty="0" smtClean="0">
                <a:effectLst/>
              </a:rPr>
              <a:t> восприятия и понимания программных текстов;</a:t>
            </a:r>
            <a:endParaRPr lang="ru-RU" sz="2200" dirty="0" smtClean="0">
              <a:effectLst/>
            </a:endParaRPr>
          </a:p>
          <a:p>
            <a:pPr marL="363855" indent="-363855">
              <a:lnSpc>
                <a:spcPct val="110000"/>
              </a:lnSpc>
              <a:spcBef>
                <a:spcPts val="600"/>
              </a:spcBef>
              <a:buSzPct val="101000"/>
              <a:buFont typeface="+mj-lt"/>
              <a:buAutoNum type="arabicPeriod"/>
              <a:defRPr/>
            </a:pPr>
            <a:r>
              <a:rPr lang="ru-RU" sz="2200" dirty="0" smtClean="0">
                <a:effectLst/>
              </a:rPr>
              <a:t>оценки </a:t>
            </a:r>
            <a:r>
              <a:rPr lang="ru-RU" sz="2200" b="1" dirty="0" smtClean="0">
                <a:effectLst/>
              </a:rPr>
              <a:t>производительности труда </a:t>
            </a:r>
            <a:r>
              <a:rPr lang="ru-RU" sz="2200" dirty="0" smtClean="0">
                <a:effectLst/>
              </a:rPr>
              <a:t>программистов. </a:t>
            </a:r>
            <a:endParaRPr lang="ru-RU" sz="22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7D9E854-2E41-44A2-BDAA-9343789F8A3A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основные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447800"/>
            <a:ext cx="6553200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Квалификационное испытание </a:t>
            </a:r>
            <a:br>
              <a:rPr lang="en-US" b="1" i="1" dirty="0" smtClean="0">
                <a:effectLst/>
              </a:rPr>
            </a:br>
            <a:r>
              <a:rPr lang="ru-RU" i="1" dirty="0" smtClean="0">
                <a:effectLst/>
              </a:rPr>
              <a:t>(</a:t>
            </a:r>
            <a:r>
              <a:rPr lang="ru-RU" i="1" dirty="0" err="1">
                <a:effectLst/>
              </a:rPr>
              <a:t>qualification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testing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испытание </a:t>
            </a:r>
            <a:r>
              <a:rPr lang="ru-RU" dirty="0">
                <a:effectLst/>
              </a:rPr>
              <a:t>(тестирование), проводимое разработчиком, при необходимости санкционированное заказчиком, для демонстрации того, что программный продукт удовлетворяет установленным требованиям и готов к использованию в заданных условиях эксплуатации.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Квалификационное требование </a:t>
            </a:r>
            <a:br>
              <a:rPr lang="en-US" b="1" i="1" dirty="0" smtClean="0">
                <a:effectLst/>
              </a:rPr>
            </a:br>
            <a:r>
              <a:rPr lang="ru-RU" i="1" dirty="0" smtClean="0">
                <a:effectLst/>
              </a:rPr>
              <a:t>(</a:t>
            </a:r>
            <a:r>
              <a:rPr lang="ru-RU" i="1" dirty="0" err="1">
                <a:effectLst/>
              </a:rPr>
              <a:t>qualification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requirement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набор </a:t>
            </a:r>
            <a:r>
              <a:rPr lang="ru-RU" dirty="0">
                <a:effectLst/>
              </a:rPr>
              <a:t>критериев или условий, которые должны быть удовлетворены для того, чтобы квалифицировать программный продукт на соответствие установленным требованиям и готовность к использованию в заданных условиях эксплуатации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90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dirty="0" smtClean="0"/>
              <a:t>Метрики сложности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447800"/>
            <a:ext cx="64008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3300" b="1" dirty="0" smtClean="0">
                <a:effectLst/>
              </a:rPr>
              <a:t>Выделяют </a:t>
            </a:r>
            <a:r>
              <a:rPr lang="ru-RU" sz="33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3300" b="1" dirty="0" smtClean="0">
                <a:effectLst/>
              </a:rPr>
              <a:t> основные группы: </a:t>
            </a:r>
            <a:endParaRPr lang="ru-RU" sz="3300" b="1" dirty="0" smtClean="0"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3300" dirty="0" smtClean="0">
                <a:effectLst/>
              </a:rPr>
              <a:t>метрики </a:t>
            </a:r>
            <a:r>
              <a:rPr lang="ru-RU" sz="3300" i="1" dirty="0" smtClean="0">
                <a:solidFill>
                  <a:srgbClr val="C00000"/>
                </a:solidFill>
                <a:effectLst/>
              </a:rPr>
              <a:t>размера</a:t>
            </a:r>
            <a:r>
              <a:rPr lang="ru-RU" sz="3300" dirty="0" smtClean="0">
                <a:effectLst/>
              </a:rPr>
              <a:t> программ</a:t>
            </a:r>
            <a:endParaRPr lang="ru-RU" sz="3300" dirty="0" smtClean="0"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3300" dirty="0" smtClean="0">
                <a:effectLst/>
              </a:rPr>
              <a:t>метрики </a:t>
            </a:r>
            <a:r>
              <a:rPr lang="ru-RU" sz="3300" dirty="0" smtClean="0">
                <a:solidFill>
                  <a:srgbClr val="C00000"/>
                </a:solidFill>
                <a:effectLst/>
              </a:rPr>
              <a:t>сложности потока управления</a:t>
            </a:r>
            <a:r>
              <a:rPr lang="ru-RU" sz="3300" dirty="0" smtClean="0">
                <a:effectLst/>
              </a:rPr>
              <a:t> программ</a:t>
            </a:r>
            <a:endParaRPr lang="ru-RU" sz="3300" dirty="0" smtClean="0">
              <a:effectLst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3300" dirty="0" smtClean="0">
                <a:effectLst/>
              </a:rPr>
              <a:t>метрики </a:t>
            </a:r>
            <a:r>
              <a:rPr lang="ru-RU" sz="3300" dirty="0" smtClean="0">
                <a:solidFill>
                  <a:srgbClr val="C00000"/>
                </a:solidFill>
                <a:effectLst/>
              </a:rPr>
              <a:t>сложности потока данных</a:t>
            </a:r>
            <a:r>
              <a:rPr lang="ru-RU" sz="3300" dirty="0" smtClean="0">
                <a:effectLst/>
              </a:rPr>
              <a:t> программ</a:t>
            </a:r>
            <a:endParaRPr lang="ru-RU" sz="33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3321B5A-EBC3-4342-87F4-08F9F69D64D1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90600"/>
          </a:xfrm>
        </p:spPr>
        <p:txBody>
          <a:bodyPr/>
          <a:lstStyle/>
          <a:p>
            <a:pPr marL="514350" indent="-514350" algn="ctr">
              <a:lnSpc>
                <a:spcPct val="150000"/>
              </a:lnSpc>
            </a:pPr>
            <a:r>
              <a:rPr lang="ru-RU" altLang="ru-RU" smtClean="0">
                <a:effectLst/>
              </a:rPr>
              <a:t>Метрики размера программ</a:t>
            </a:r>
            <a:endParaRPr lang="ru-RU" altLang="ru-RU" smtClean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219200"/>
            <a:ext cx="6629400" cy="5486400"/>
          </a:xfrm>
        </p:spPr>
        <p:txBody>
          <a:bodyPr>
            <a:normAutofit/>
          </a:bodyPr>
          <a:lstStyle/>
          <a:p>
            <a:pPr marL="0" indent="266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effectLst/>
              </a:rPr>
              <a:t>Традиционной характеристикой размера программ является </a:t>
            </a:r>
            <a:endParaRPr lang="ru-RU" sz="2400" dirty="0" smtClean="0">
              <a:effectLst/>
            </a:endParaRPr>
          </a:p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b="1" dirty="0" smtClean="0">
                <a:effectLst/>
              </a:rPr>
              <a:t>количество строк исходного текста (кода)</a:t>
            </a:r>
            <a:endParaRPr lang="ru-RU" sz="2400" b="1" dirty="0" smtClean="0">
              <a:effectLst/>
            </a:endParaRP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i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ru-RU" sz="2400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i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  <a:r>
              <a:rPr lang="ru-RU" sz="2400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i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ru-RU" sz="2400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i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ru-RU" sz="24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SLOC</a:t>
            </a:r>
            <a:r>
              <a:rPr lang="ru-RU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endParaRPr lang="ru-RU" sz="24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u="sng" dirty="0" smtClean="0">
                <a:effectLst/>
              </a:rPr>
              <a:t>Выделяют два основных подхода</a:t>
            </a:r>
            <a:r>
              <a:rPr lang="ru-RU" sz="2400" dirty="0" smtClean="0">
                <a:effectLst/>
              </a:rPr>
              <a:t>: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оценка показателя SLOC по аналогии</a:t>
            </a:r>
            <a:r>
              <a:rPr lang="ru-RU" sz="2400" dirty="0" smtClean="0">
                <a:effectLst/>
              </a:rPr>
              <a:t>;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оценка показателя SLOC «снизу-вверх» экспертным методом.</a:t>
            </a:r>
            <a:br>
              <a:rPr lang="en-US" sz="2400" b="1" dirty="0" smtClean="0">
                <a:effectLst/>
              </a:rPr>
            </a:br>
            <a:r>
              <a:rPr lang="ru-RU" sz="2400" dirty="0" smtClean="0"/>
              <a:t> (</a:t>
            </a:r>
            <a:r>
              <a:rPr lang="ru-RU" sz="2400" dirty="0" err="1" smtClean="0"/>
              <a:t>Work</a:t>
            </a:r>
            <a:r>
              <a:rPr lang="ru-RU" sz="2400" dirty="0" smtClean="0"/>
              <a:t> </a:t>
            </a:r>
            <a:r>
              <a:rPr lang="ru-RU" sz="2400" dirty="0" err="1" smtClean="0"/>
              <a:t>Breakdown</a:t>
            </a:r>
            <a:r>
              <a:rPr lang="ru-RU" sz="2400" dirty="0" smtClean="0"/>
              <a:t> </a:t>
            </a:r>
            <a:r>
              <a:rPr lang="ru-RU" sz="2400" dirty="0" err="1" smtClean="0"/>
              <a:t>Structure</a:t>
            </a:r>
            <a:r>
              <a:rPr lang="ru-RU" sz="2400" dirty="0" smtClean="0"/>
              <a:t>, WBS)</a:t>
            </a:r>
            <a:endParaRPr lang="ru-RU" sz="24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DBE6A6A-E306-4027-8DF8-C2D13D439BCE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2" name="TextBox 1"/>
          <p:cNvSpPr txBox="1"/>
          <p:nvPr/>
        </p:nvSpPr>
        <p:spPr>
          <a:xfrm>
            <a:off x="1828800" y="3429000"/>
            <a:ext cx="7239000" cy="497205"/>
          </a:xfrm>
          <a:prstGeom prst="rect">
            <a:avLst/>
          </a:prstGeom>
          <a:solidFill>
            <a:srgbClr val="FFFF99"/>
          </a:solidFill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 строкой понимается любой оператор программы.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6858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Производные метрики SLOC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066800"/>
            <a:ext cx="670560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число пустых строк (</a:t>
            </a:r>
            <a:r>
              <a:rPr lang="ru-RU" sz="2200" dirty="0" err="1" smtClean="0">
                <a:effectLst/>
              </a:rPr>
              <a:t>Blank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Lines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Of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Code</a:t>
            </a:r>
            <a:r>
              <a:rPr lang="ru-RU" sz="2200" dirty="0" smtClean="0">
                <a:effectLst/>
              </a:rPr>
              <a:t>, BLOC);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число строк, содержащих комментарии </a:t>
            </a:r>
            <a:br>
              <a:rPr lang="en-US" sz="2200" dirty="0" smtClean="0">
                <a:effectLst/>
              </a:rPr>
            </a:br>
            <a:r>
              <a:rPr lang="ru-RU" sz="2200" dirty="0" smtClean="0">
                <a:effectLst/>
              </a:rPr>
              <a:t>(</a:t>
            </a:r>
            <a:r>
              <a:rPr lang="ru-RU" sz="2200" dirty="0" err="1" smtClean="0">
                <a:effectLst/>
              </a:rPr>
              <a:t>Comment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Lines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Of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Code</a:t>
            </a:r>
            <a:r>
              <a:rPr lang="ru-RU" sz="2200" dirty="0" smtClean="0">
                <a:effectLst/>
              </a:rPr>
              <a:t>, CLOC);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число строк, содержащих исходный код и комментарии </a:t>
            </a:r>
            <a:br>
              <a:rPr lang="en-US" sz="2200" dirty="0" smtClean="0">
                <a:effectLst/>
              </a:rPr>
            </a:br>
            <a:r>
              <a:rPr lang="ru-RU" sz="2200" dirty="0" smtClean="0">
                <a:effectLst/>
              </a:rPr>
              <a:t>(</a:t>
            </a:r>
            <a:r>
              <a:rPr lang="ru-RU" sz="2200" dirty="0" err="1" smtClean="0">
                <a:effectLst/>
              </a:rPr>
              <a:t>Lines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with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Both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Code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and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 smtClean="0">
                <a:effectLst/>
              </a:rPr>
              <a:t>Comments</a:t>
            </a:r>
            <a:r>
              <a:rPr lang="ru-RU" sz="2200" dirty="0" smtClean="0">
                <a:effectLst/>
              </a:rPr>
              <a:t>, C&amp;SLOC);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число строк, содержащих декларативный исходный код;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число строк, содержащих императивный исходный код;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процент комментариев (число строк комментариев, умноженное на 100 и деленное на число строк кода);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среднее число строк для функций (методов);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среднее число строк, содержащих исходный код для функций (методов);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среднее число строк для модулей;</a:t>
            </a:r>
            <a:endParaRPr lang="ru-RU" sz="2200" dirty="0" smtClean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ru-RU" sz="2200" dirty="0" smtClean="0">
                <a:effectLst/>
              </a:rPr>
              <a:t>среднее число строк для классов.</a:t>
            </a:r>
            <a:endParaRPr lang="ru-RU" sz="22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5101E71-6AC7-4FD4-8A9D-F3B8A6748D77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МЕТРИКА ХОЛСТЕДА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219200"/>
            <a:ext cx="6477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effectLst/>
              </a:rPr>
              <a:t>Основу метрики составляют </a:t>
            </a:r>
            <a:r>
              <a:rPr lang="ru-RU" sz="33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/>
              </a:rPr>
              <a:t>измеряемых </a:t>
            </a:r>
            <a:r>
              <a:rPr lang="ru-RU" sz="2400" b="1" dirty="0" smtClean="0">
                <a:effectLst/>
              </a:rPr>
              <a:t>характеристики программы:</a:t>
            </a:r>
            <a:endParaRPr lang="ru-RU" sz="2400" b="1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n1</a:t>
            </a:r>
            <a:r>
              <a:rPr lang="ru-RU" sz="2400" dirty="0" smtClean="0">
                <a:effectLst/>
              </a:rPr>
              <a:t> - число уникальных операторов программы, включая символы-разделители, имена процедур и знаки операций (словарь операторов);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n2</a:t>
            </a:r>
            <a:r>
              <a:rPr lang="ru-RU" sz="2400" dirty="0" smtClean="0">
                <a:effectLst/>
              </a:rPr>
              <a:t> - число уникальных операндов программы (словарь операндов);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N1</a:t>
            </a:r>
            <a:r>
              <a:rPr lang="ru-RU" sz="2400" dirty="0" smtClean="0">
                <a:effectLst/>
              </a:rPr>
              <a:t> - общее число операторов в программе;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N2 </a:t>
            </a:r>
            <a:r>
              <a:rPr lang="ru-RU" sz="2400" dirty="0" smtClean="0">
                <a:effectLst/>
              </a:rPr>
              <a:t>- общее число операндов в программе.</a:t>
            </a:r>
            <a:endParaRPr lang="en-US" sz="240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8BE90FF-673E-40C3-8C44-732A1FDE3055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оценки метрики Холстеда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ru-RU" sz="3300" u="sng" dirty="0" smtClean="0">
                <a:effectLst/>
              </a:rPr>
              <a:t>словарь программы</a:t>
            </a:r>
            <a:endParaRPr lang="ru-RU" sz="3300" dirty="0" smtClean="0">
              <a:effectLst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sz="3300" b="1" dirty="0" err="1" smtClean="0">
                <a:effectLst/>
              </a:rPr>
              <a:t>n</a:t>
            </a:r>
            <a:r>
              <a:rPr lang="ru-RU" sz="3300" b="1" dirty="0" smtClean="0">
                <a:effectLst/>
              </a:rPr>
              <a:t> = n1+n2,</a:t>
            </a:r>
            <a:endParaRPr lang="ru-RU" sz="3300" dirty="0" smtClean="0">
              <a:effectLst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ru-RU" sz="3300" u="sng" dirty="0" smtClean="0">
                <a:effectLst/>
              </a:rPr>
              <a:t>длину программы</a:t>
            </a:r>
            <a:endParaRPr lang="ru-RU" sz="3300" dirty="0" smtClean="0">
              <a:effectLst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tabLst>
                <a:tab pos="5020945" algn="l"/>
              </a:tabLst>
              <a:defRPr/>
            </a:pPr>
            <a:r>
              <a:rPr lang="ru-RU" sz="3300" b="1" dirty="0" smtClean="0">
                <a:effectLst/>
              </a:rPr>
              <a:t>N = N1+N2,</a:t>
            </a:r>
            <a:r>
              <a:rPr lang="ru-RU" sz="3300" dirty="0" smtClean="0">
                <a:effectLst/>
              </a:rPr>
              <a:t>	(1)</a:t>
            </a:r>
            <a:endParaRPr lang="ru-RU" sz="3300" dirty="0" smtClean="0">
              <a:effectLst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ru-RU" sz="3300" u="sng" dirty="0" smtClean="0">
                <a:effectLst/>
              </a:rPr>
              <a:t>объем программы</a:t>
            </a:r>
            <a:endParaRPr lang="ru-RU" sz="3300" dirty="0" smtClean="0">
              <a:effectLst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tabLst>
                <a:tab pos="5020945" algn="l"/>
              </a:tabLst>
              <a:defRPr/>
            </a:pPr>
            <a:r>
              <a:rPr lang="ru-RU" sz="3300" b="1" spc="100" dirty="0" smtClean="0">
                <a:effectLst/>
              </a:rPr>
              <a:t>V = N*log2(</a:t>
            </a:r>
            <a:r>
              <a:rPr lang="ru-RU" sz="3300" b="1" spc="100" dirty="0" err="1" smtClean="0">
                <a:effectLst/>
              </a:rPr>
              <a:t>n</a:t>
            </a:r>
            <a:r>
              <a:rPr lang="ru-RU" sz="3300" b="1" spc="100" dirty="0" smtClean="0">
                <a:effectLst/>
              </a:rPr>
              <a:t>)</a:t>
            </a:r>
            <a:r>
              <a:rPr lang="ru-RU" sz="3300" spc="100" dirty="0" smtClean="0">
                <a:effectLst/>
              </a:rPr>
              <a:t>  </a:t>
            </a:r>
            <a:r>
              <a:rPr lang="ru-RU" sz="3300" i="1" dirty="0" smtClean="0">
                <a:effectLst/>
              </a:rPr>
              <a:t>(бит)</a:t>
            </a:r>
            <a:r>
              <a:rPr lang="ru-RU" sz="3300" dirty="0" smtClean="0">
                <a:effectLst/>
              </a:rPr>
              <a:t>	(2)</a:t>
            </a:r>
            <a:endParaRPr lang="ru-RU" sz="33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D39E20A-552F-4122-8279-5C18623F817D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90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>
                <a:effectLst/>
              </a:rPr>
              <a:t>Метрики сложности потока управления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447800"/>
            <a:ext cx="6553200" cy="5029200"/>
          </a:xfrm>
        </p:spPr>
        <p:txBody>
          <a:bodyPr>
            <a:normAutofit fontScale="70000" lnSpcReduction="20000"/>
          </a:bodyPr>
          <a:lstStyle/>
          <a:p>
            <a:pPr marL="0" indent="365125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3700" b="1" dirty="0" smtClean="0">
                <a:effectLst/>
              </a:rPr>
              <a:t>Основная цель метрик сложности </a:t>
            </a:r>
            <a:r>
              <a:rPr lang="ru-RU" dirty="0" smtClean="0">
                <a:effectLst/>
              </a:rPr>
              <a:t>–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выявить наиболее критичные участки ПС, которые являются потенциальными источниками ошибок и повышенных рисков на всех стадиях его жизненного цикла.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Характерно представление программ в виде управляющего ориентированного графа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effectLst/>
              </a:rPr>
              <a:t>			</a:t>
            </a:r>
            <a:r>
              <a:rPr lang="ru-RU" sz="4700" b="1" spc="140" dirty="0" smtClean="0">
                <a:solidFill>
                  <a:schemeClr val="tx2"/>
                </a:solidFill>
                <a:effectLst/>
              </a:rPr>
              <a:t>G=(V,E)</a:t>
            </a:r>
            <a:r>
              <a:rPr lang="ru-RU" sz="4700" spc="140" dirty="0" smtClean="0">
                <a:solidFill>
                  <a:schemeClr val="tx2"/>
                </a:solidFill>
                <a:effectLst/>
              </a:rPr>
              <a:t>, </a:t>
            </a:r>
            <a:endParaRPr lang="ru-RU" sz="4700" spc="140" dirty="0" smtClean="0">
              <a:solidFill>
                <a:schemeClr val="tx2"/>
              </a:solidFill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effectLst/>
              </a:rPr>
              <a:t>V</a:t>
            </a:r>
            <a:r>
              <a:rPr lang="ru-RU" dirty="0" smtClean="0">
                <a:effectLst/>
              </a:rPr>
              <a:t> - вершины, соответствующие операторам,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effectLst/>
              </a:rPr>
              <a:t>E</a:t>
            </a:r>
            <a:r>
              <a:rPr lang="ru-RU" dirty="0" smtClean="0">
                <a:effectLst/>
              </a:rPr>
              <a:t> - дуги, соответствующие переходам.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37A6230-2797-4BF9-A025-3984FD04CB42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934200" cy="990600"/>
          </a:xfrm>
        </p:spPr>
        <p:txBody>
          <a:bodyPr/>
          <a:lstStyle/>
          <a:p>
            <a:pPr algn="ctr">
              <a:defRPr/>
            </a:pPr>
            <a:r>
              <a:rPr lang="ru-RU" sz="3000" b="1" dirty="0" smtClean="0"/>
              <a:t>Структурная сложность программ</a:t>
            </a:r>
            <a:endParaRPr lang="ru-RU" sz="3000" b="1" dirty="0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76800"/>
          </a:xfrm>
        </p:spPr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ru-RU" altLang="ru-RU" sz="3000" b="1" smtClean="0">
                <a:effectLst/>
              </a:rPr>
              <a:t>Структурная сложность определяется</a:t>
            </a:r>
            <a:r>
              <a:rPr lang="ru-RU" altLang="ru-RU" b="1" smtClean="0">
                <a:effectLst/>
              </a:rPr>
              <a:t>:</a:t>
            </a:r>
            <a:endParaRPr lang="ru-RU" altLang="ru-RU" smtClean="0">
              <a:effectLst/>
            </a:endParaRPr>
          </a:p>
          <a:p>
            <a:pPr>
              <a:spcBef>
                <a:spcPts val="1800"/>
              </a:spcBef>
            </a:pPr>
            <a:r>
              <a:rPr lang="ru-RU" altLang="ru-RU" smtClean="0">
                <a:effectLst/>
              </a:rPr>
              <a:t>числом взаимодействующих компонент; </a:t>
            </a:r>
            <a:endParaRPr lang="ru-RU" altLang="ru-RU" smtClean="0">
              <a:effectLst/>
            </a:endParaRPr>
          </a:p>
          <a:p>
            <a:pPr>
              <a:spcBef>
                <a:spcPts val="1800"/>
              </a:spcBef>
            </a:pPr>
            <a:r>
              <a:rPr lang="ru-RU" altLang="ru-RU" smtClean="0">
                <a:effectLst/>
              </a:rPr>
              <a:t>числом связей между компонентами;</a:t>
            </a:r>
            <a:endParaRPr lang="ru-RU" altLang="ru-RU" smtClean="0">
              <a:effectLst/>
            </a:endParaRPr>
          </a:p>
          <a:p>
            <a:pPr>
              <a:spcBef>
                <a:spcPts val="1800"/>
              </a:spcBef>
            </a:pPr>
            <a:r>
              <a:rPr lang="ru-RU" altLang="ru-RU" smtClean="0">
                <a:effectLst/>
              </a:rPr>
              <a:t>сложностью взаимодействия компонент.</a:t>
            </a:r>
            <a:endParaRPr lang="ru-RU" altLang="ru-RU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54A8B50-FCB0-49D6-B034-3658608DF3C8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000" dirty="0" smtClean="0"/>
              <a:t>Структурная сложность программ</a:t>
            </a:r>
            <a:endParaRPr lang="ru-RU" sz="3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52700" y="1600200"/>
            <a:ext cx="6134100" cy="2514600"/>
          </a:xfrm>
        </p:spPr>
        <p:txBody>
          <a:bodyPr>
            <a:normAutofit fontScale="70000" lnSpcReduction="20000"/>
          </a:bodyPr>
          <a:lstStyle/>
          <a:p>
            <a:pPr marL="0" indent="365125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При функционировании программы </a:t>
            </a:r>
            <a:r>
              <a:rPr lang="ru-RU" b="1" dirty="0" smtClean="0">
                <a:effectLst/>
              </a:rPr>
              <a:t>разнообразие</a:t>
            </a:r>
            <a:r>
              <a:rPr lang="ru-RU" dirty="0" smtClean="0">
                <a:effectLst/>
              </a:rPr>
              <a:t> ее поведения и разнообразие связей между ее входными и результирующими данными </a:t>
            </a:r>
            <a:r>
              <a:rPr lang="ru-RU" b="1" dirty="0" smtClean="0">
                <a:effectLst/>
              </a:rPr>
              <a:t>определяется набором маршрутов</a:t>
            </a:r>
            <a:r>
              <a:rPr lang="ru-RU" dirty="0" smtClean="0">
                <a:effectLst/>
              </a:rPr>
              <a:t>, по которым она исполняется.</a:t>
            </a:r>
            <a:endParaRPr lang="ru-RU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77063" y="6323013"/>
            <a:ext cx="1905000" cy="457200"/>
          </a:xfrm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332400E-A9B4-45AF-A046-E423B7081A04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552700" y="4419600"/>
            <a:ext cx="6362700" cy="17526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sz="2200" b="1" dirty="0"/>
              <a:t>Сложность программного модуля связана не столько с размером (числом команд) программы, сколько с числом маршрутов ее исполнения и их сложностью.</a:t>
            </a:r>
            <a:endParaRPr lang="ru-RU" sz="2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914400"/>
          </a:xfrm>
        </p:spPr>
        <p:txBody>
          <a:bodyPr/>
          <a:lstStyle/>
          <a:p>
            <a:pPr>
              <a:defRPr/>
            </a:pPr>
            <a:r>
              <a:rPr lang="ru-RU" sz="3100" dirty="0" smtClean="0"/>
              <a:t>Структурная сложность программ</a:t>
            </a:r>
            <a:endParaRPr lang="ru-RU" sz="31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295400"/>
            <a:ext cx="64770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b="1" dirty="0" smtClean="0">
                <a:effectLst/>
              </a:rPr>
              <a:t>Применение метрик сложности:</a:t>
            </a:r>
            <a:endParaRPr lang="ru-RU" sz="2400" b="1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dirty="0" smtClean="0">
                <a:effectLst/>
              </a:rPr>
              <a:t>для оценки трудоемкости тестирования и сопровождения модуля,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dirty="0" smtClean="0">
                <a:effectLst/>
              </a:rPr>
              <a:t>для оценки потенциальной надежности его функционирования</a:t>
            </a:r>
            <a:r>
              <a:rPr lang="en-US" sz="2400" dirty="0" smtClean="0">
                <a:effectLst/>
              </a:rPr>
              <a:t>.</a:t>
            </a:r>
            <a:endParaRPr lang="en-US" sz="24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effectLst/>
              </a:rPr>
              <a:t>Для оценивания </a:t>
            </a:r>
            <a:r>
              <a:rPr lang="ru-RU" sz="2400" b="1" dirty="0" smtClean="0">
                <a:effectLst/>
              </a:rPr>
              <a:t>сложности потока управления программы </a:t>
            </a:r>
            <a:r>
              <a:rPr lang="ru-RU" sz="2400" dirty="0" smtClean="0">
                <a:effectLst/>
              </a:rPr>
              <a:t>(</a:t>
            </a:r>
            <a:r>
              <a:rPr lang="ru-RU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ru-RU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ru-RU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ru-RU" sz="2400" dirty="0" smtClean="0">
                <a:effectLst/>
              </a:rPr>
              <a:t>)  используется одна из самых распространенных метрик сложности – </a:t>
            </a:r>
            <a:r>
              <a:rPr lang="ru-RU" sz="2400" b="1" dirty="0" smtClean="0">
                <a:effectLst/>
              </a:rPr>
              <a:t>ЦИКЛОМАТИЧЕСКАЯ СЛОЖНОСТЬ</a:t>
            </a:r>
            <a:r>
              <a:rPr lang="ru-RU" sz="2400" dirty="0" smtClean="0">
                <a:effectLst/>
              </a:rPr>
              <a:t>, </a:t>
            </a:r>
            <a:r>
              <a:rPr lang="ru-RU" sz="2400" dirty="0" smtClean="0">
                <a:solidFill>
                  <a:srgbClr val="C00000"/>
                </a:solidFill>
                <a:effectLst/>
              </a:rPr>
              <a:t>(Томас </a:t>
            </a:r>
            <a:r>
              <a:rPr lang="ru-RU" sz="2400" dirty="0" err="1" smtClean="0">
                <a:solidFill>
                  <a:srgbClr val="C00000"/>
                </a:solidFill>
                <a:effectLst/>
              </a:rPr>
              <a:t>МакКейб</a:t>
            </a:r>
            <a:r>
              <a:rPr lang="ru-RU" sz="2400" dirty="0" smtClean="0">
                <a:solidFill>
                  <a:srgbClr val="C00000"/>
                </a:solidFill>
                <a:effectLst/>
              </a:rPr>
              <a:t>, </a:t>
            </a:r>
            <a:r>
              <a:rPr lang="ru-RU" sz="2400" dirty="0" err="1" smtClean="0">
                <a:solidFill>
                  <a:srgbClr val="C00000"/>
                </a:solidFill>
                <a:effectLst/>
              </a:rPr>
              <a:t>Thomas</a:t>
            </a:r>
            <a:r>
              <a:rPr lang="ru-RU" sz="2400" dirty="0" smtClean="0">
                <a:solidFill>
                  <a:srgbClr val="C00000"/>
                </a:solidFill>
                <a:effectLst/>
              </a:rPr>
              <a:t> </a:t>
            </a:r>
            <a:r>
              <a:rPr lang="ru-RU" sz="2400" dirty="0" err="1" smtClean="0">
                <a:solidFill>
                  <a:srgbClr val="C00000"/>
                </a:solidFill>
                <a:effectLst/>
              </a:rPr>
              <a:t>McCabe</a:t>
            </a:r>
            <a:r>
              <a:rPr lang="ru-RU" sz="2400" dirty="0" smtClean="0">
                <a:solidFill>
                  <a:srgbClr val="C00000"/>
                </a:solidFill>
                <a:effectLst/>
              </a:rPr>
              <a:t>)</a:t>
            </a:r>
            <a:endParaRPr lang="ru-RU" sz="240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FE87113-76D0-42C2-98F0-D6B49636B0EA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144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Цикломатическая</a:t>
            </a:r>
            <a:r>
              <a:rPr lang="en-US" dirty="0" smtClean="0"/>
              <a:t> </a:t>
            </a:r>
            <a:r>
              <a:rPr lang="ru-RU" dirty="0" smtClean="0"/>
              <a:t>сложность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143000"/>
            <a:ext cx="64008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Данная метрика вычисляется на основе </a:t>
            </a:r>
            <a:r>
              <a:rPr lang="ru-RU" dirty="0" smtClean="0">
                <a:solidFill>
                  <a:srgbClr val="7030A0"/>
                </a:solidFill>
                <a:effectLst/>
              </a:rPr>
              <a:t>ориентированного графа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Формула вычисления цикломатической сложности выглядит: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 </a:t>
            </a:r>
            <a:endParaRPr lang="ru-RU" dirty="0" smtClean="0">
              <a:effectLst/>
            </a:endParaRP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47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Z(G) = </a:t>
            </a:r>
            <a:r>
              <a:rPr lang="en-US" sz="47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ru-RU" sz="47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– v + 2*p	</a:t>
            </a:r>
            <a:r>
              <a:rPr lang="ru-RU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i="1" dirty="0" smtClean="0">
                <a:effectLst/>
              </a:rPr>
              <a:t>(3)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 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b="1" i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effectLst/>
              </a:rPr>
              <a:t>– число ребер (дуг)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графа программы, </a:t>
            </a:r>
            <a:endParaRPr lang="en-US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dirty="0" smtClean="0">
                <a:effectLst/>
              </a:rPr>
              <a:t> – число узлов (вершин) графа, </a:t>
            </a:r>
            <a:endParaRPr lang="en-US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dirty="0" smtClean="0">
                <a:effectLst/>
              </a:rPr>
              <a:t> – число компонентов связности графа.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ECC17DD-44A0-4F69-BCA2-4ECE09C127B0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основные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006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Контекст использования </a:t>
            </a:r>
            <a:r>
              <a:rPr lang="ru-RU" i="1" dirty="0">
                <a:effectLst/>
              </a:rPr>
              <a:t>(</a:t>
            </a:r>
            <a:r>
              <a:rPr lang="en-US" i="1" dirty="0">
                <a:effectLst/>
              </a:rPr>
              <a:t>context of use</a:t>
            </a:r>
            <a:r>
              <a:rPr lang="ru-RU" i="1" dirty="0">
                <a:effectLst/>
              </a:rPr>
              <a:t>):</a:t>
            </a:r>
            <a:r>
              <a:rPr lang="ru-RU" b="1" dirty="0">
                <a:effectLst/>
              </a:rPr>
              <a:t> </a:t>
            </a:r>
            <a:endParaRPr lang="en-US" b="1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пользователи</a:t>
            </a:r>
            <a:r>
              <a:rPr lang="ru-RU" dirty="0">
                <a:effectLst/>
              </a:rPr>
              <a:t>, задания, среда (аппаратное обеспечение, программное обеспечение и материалы), а также физические и социальные среды, в которых используется данное </a:t>
            </a:r>
            <a:r>
              <a:rPr lang="ru-RU" dirty="0" smtClean="0">
                <a:effectLst/>
              </a:rPr>
              <a:t>программное </a:t>
            </a:r>
            <a:r>
              <a:rPr lang="ru-RU" dirty="0">
                <a:effectLst/>
              </a:rPr>
              <a:t>средство.</a:t>
            </a:r>
            <a:endParaRPr lang="ru-RU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Обеспечение качества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quality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assurance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все </a:t>
            </a:r>
            <a:r>
              <a:rPr lang="ru-RU" dirty="0">
                <a:effectLst/>
              </a:rPr>
              <a:t>запланированные и систематически выполняемые в рамках системы качества работы; при необходимости объективные доказательства, обеспечивающие уверенность в том, что объект будет полностью соответствовать установленным требованиям качества.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762000"/>
            <a:ext cx="6400800" cy="5791200"/>
          </a:xfrm>
        </p:spPr>
        <p:txBody>
          <a:bodyPr>
            <a:normAutofit/>
          </a:bodyPr>
          <a:lstStyle/>
          <a:p>
            <a:pPr marL="0" indent="365125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 компонентов связности </a:t>
            </a:r>
            <a:r>
              <a:rPr lang="ru-RU" dirty="0" smtClean="0">
                <a:effectLst/>
              </a:rPr>
              <a:t>графа можно рассматривать как количество дуг, которые необходимо добавить для преобразования графа в </a:t>
            </a:r>
            <a:r>
              <a:rPr lang="ru-RU" dirty="0" err="1" smtClean="0">
                <a:effectLst/>
              </a:rPr>
              <a:t>сильносвязный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365125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0" indent="365125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Сильносвязным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/>
              </a:rPr>
              <a:t>называется</a:t>
            </a:r>
            <a:r>
              <a:rPr lang="ru-RU" b="1" dirty="0" smtClean="0">
                <a:effectLst/>
              </a:rPr>
              <a:t> </a:t>
            </a:r>
            <a:r>
              <a:rPr lang="ru-RU" dirty="0" smtClean="0">
                <a:effectLst/>
              </a:rPr>
              <a:t>граф, любые две вершины которого взаимно достижимы</a:t>
            </a:r>
            <a:r>
              <a:rPr lang="en-US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6E9A840-F45B-47DD-B9D9-22C096AD8128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Цикломатическое число </a:t>
            </a:r>
            <a:r>
              <a:rPr lang="ru-RU" dirty="0" err="1" smtClean="0"/>
              <a:t>Маккейба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/>
              <a:t>По сути </a:t>
            </a:r>
            <a:r>
              <a:rPr lang="ru-RU" b="1" dirty="0" smtClean="0"/>
              <a:t>Z(G)</a:t>
            </a:r>
            <a:r>
              <a:rPr lang="ru-RU" dirty="0" smtClean="0"/>
              <a:t> определяет число линейно-независимых контуров в </a:t>
            </a:r>
            <a:r>
              <a:rPr lang="ru-RU" dirty="0" err="1" smtClean="0"/>
              <a:t>сильносвязном</a:t>
            </a:r>
            <a:r>
              <a:rPr lang="ru-RU" dirty="0" smtClean="0"/>
              <a:t> графе.</a:t>
            </a:r>
            <a:endParaRPr lang="ru-RU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Цикломатическое число </a:t>
            </a:r>
            <a:r>
              <a:rPr lang="ru-RU" b="1" dirty="0" err="1" smtClean="0"/>
              <a:t>Маккейба</a:t>
            </a:r>
            <a:r>
              <a:rPr lang="ru-RU" b="1" dirty="0" smtClean="0"/>
              <a:t> показывает</a:t>
            </a:r>
            <a:r>
              <a:rPr lang="ru-RU" dirty="0" smtClean="0"/>
              <a:t> требуемое (минимальное) число проходов для покрытия всех контуров </a:t>
            </a:r>
            <a:r>
              <a:rPr lang="ru-RU" dirty="0" err="1" smtClean="0"/>
              <a:t>сильносвязанного</a:t>
            </a:r>
            <a:r>
              <a:rPr lang="ru-RU" dirty="0" smtClean="0"/>
              <a:t> графа или количество тестовых прогонов программы, необходимых для исчерпывающего тестирования по критерию «работает каждая ветвь».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E3D2415-9642-4044-BE7D-4ED1532B0A25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5181600"/>
            <a:ext cx="6400800" cy="129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 smtClean="0"/>
              <a:t>Для программы цикломатическое число при </a:t>
            </a:r>
            <a:r>
              <a:rPr lang="ru-RU" i="1" dirty="0" smtClean="0"/>
              <a:t>l=10, v=8, n=1</a:t>
            </a:r>
            <a:r>
              <a:rPr lang="ru-RU" dirty="0" smtClean="0"/>
              <a:t> определится как </a:t>
            </a:r>
            <a:br>
              <a:rPr lang="ru-RU" dirty="0" smtClean="0"/>
            </a:br>
            <a:r>
              <a:rPr lang="ru-RU" sz="3900" b="1" i="1" dirty="0" smtClean="0"/>
              <a:t>Z(G) = 10-8+2 =</a:t>
            </a:r>
            <a:r>
              <a:rPr lang="ru-RU" sz="3900" b="1" i="1" dirty="0" smtClean="0">
                <a:solidFill>
                  <a:schemeClr val="accent6">
                    <a:lumMod val="50000"/>
                  </a:schemeClr>
                </a:solidFill>
              </a:rPr>
              <a:t> 4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B1D6E98-5694-49E2-AB87-379EA72937EC}" type="slidenum">
              <a:rPr lang="en-US" altLang="ru-RU" sz="1000" smtClean="0"/>
            </a:fld>
            <a:endParaRPr lang="en-US" altLang="ru-RU" sz="1000" smtClean="0"/>
          </a:p>
        </p:txBody>
      </p:sp>
      <p:grpSp>
        <p:nvGrpSpPr>
          <p:cNvPr id="5" name="Группа 54"/>
          <p:cNvGrpSpPr/>
          <p:nvPr/>
        </p:nvGrpSpPr>
        <p:grpSpPr bwMode="auto">
          <a:xfrm>
            <a:off x="4800600" y="152400"/>
            <a:ext cx="4191000" cy="4438650"/>
            <a:chOff x="4572000" y="533400"/>
            <a:chExt cx="4191000" cy="4438650"/>
          </a:xfrm>
        </p:grpSpPr>
        <p:pic>
          <p:nvPicPr>
            <p:cNvPr id="22558" name="Picture 2" descr="pic_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175" y="533400"/>
              <a:ext cx="3933825" cy="443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Полилиния 56"/>
            <p:cNvSpPr/>
            <p:nvPr/>
          </p:nvSpPr>
          <p:spPr bwMode="auto">
            <a:xfrm>
              <a:off x="4572000" y="725488"/>
              <a:ext cx="2271713" cy="3987800"/>
            </a:xfrm>
            <a:custGeom>
              <a:avLst/>
              <a:gdLst>
                <a:gd name="connsiteX0" fmla="*/ 2206171 w 2271925"/>
                <a:gd name="connsiteY0" fmla="*/ 159494 h 3987754"/>
                <a:gd name="connsiteX1" fmla="*/ 2206171 w 2271925"/>
                <a:gd name="connsiteY1" fmla="*/ 159494 h 3987754"/>
                <a:gd name="connsiteX2" fmla="*/ 2235200 w 2271925"/>
                <a:gd name="connsiteY2" fmla="*/ 290123 h 3987754"/>
                <a:gd name="connsiteX3" fmla="*/ 2235200 w 2271925"/>
                <a:gd name="connsiteY3" fmla="*/ 406237 h 3987754"/>
                <a:gd name="connsiteX4" fmla="*/ 2104571 w 2271925"/>
                <a:gd name="connsiteY4" fmla="*/ 464294 h 3987754"/>
                <a:gd name="connsiteX5" fmla="*/ 2017486 w 2271925"/>
                <a:gd name="connsiteY5" fmla="*/ 493323 h 3987754"/>
                <a:gd name="connsiteX6" fmla="*/ 1959429 w 2271925"/>
                <a:gd name="connsiteY6" fmla="*/ 507837 h 3987754"/>
                <a:gd name="connsiteX7" fmla="*/ 1872343 w 2271925"/>
                <a:gd name="connsiteY7" fmla="*/ 536866 h 3987754"/>
                <a:gd name="connsiteX8" fmla="*/ 1828800 w 2271925"/>
                <a:gd name="connsiteY8" fmla="*/ 551380 h 3987754"/>
                <a:gd name="connsiteX9" fmla="*/ 1785257 w 2271925"/>
                <a:gd name="connsiteY9" fmla="*/ 565894 h 3987754"/>
                <a:gd name="connsiteX10" fmla="*/ 1741714 w 2271925"/>
                <a:gd name="connsiteY10" fmla="*/ 594923 h 3987754"/>
                <a:gd name="connsiteX11" fmla="*/ 1654629 w 2271925"/>
                <a:gd name="connsiteY11" fmla="*/ 623952 h 3987754"/>
                <a:gd name="connsiteX12" fmla="*/ 1509486 w 2271925"/>
                <a:gd name="connsiteY12" fmla="*/ 682009 h 3987754"/>
                <a:gd name="connsiteX13" fmla="*/ 1451429 w 2271925"/>
                <a:gd name="connsiteY13" fmla="*/ 711037 h 3987754"/>
                <a:gd name="connsiteX14" fmla="*/ 1349829 w 2271925"/>
                <a:gd name="connsiteY14" fmla="*/ 783609 h 3987754"/>
                <a:gd name="connsiteX15" fmla="*/ 1306286 w 2271925"/>
                <a:gd name="connsiteY15" fmla="*/ 827152 h 3987754"/>
                <a:gd name="connsiteX16" fmla="*/ 1262743 w 2271925"/>
                <a:gd name="connsiteY16" fmla="*/ 856180 h 3987754"/>
                <a:gd name="connsiteX17" fmla="*/ 1219200 w 2271925"/>
                <a:gd name="connsiteY17" fmla="*/ 899723 h 3987754"/>
                <a:gd name="connsiteX18" fmla="*/ 1117600 w 2271925"/>
                <a:gd name="connsiteY18" fmla="*/ 972294 h 3987754"/>
                <a:gd name="connsiteX19" fmla="*/ 972457 w 2271925"/>
                <a:gd name="connsiteY19" fmla="*/ 1001323 h 3987754"/>
                <a:gd name="connsiteX20" fmla="*/ 856343 w 2271925"/>
                <a:gd name="connsiteY20" fmla="*/ 1015837 h 3987754"/>
                <a:gd name="connsiteX21" fmla="*/ 812800 w 2271925"/>
                <a:gd name="connsiteY21" fmla="*/ 1030352 h 3987754"/>
                <a:gd name="connsiteX22" fmla="*/ 798286 w 2271925"/>
                <a:gd name="connsiteY22" fmla="*/ 1073894 h 3987754"/>
                <a:gd name="connsiteX23" fmla="*/ 754743 w 2271925"/>
                <a:gd name="connsiteY23" fmla="*/ 1117437 h 3987754"/>
                <a:gd name="connsiteX24" fmla="*/ 725714 w 2271925"/>
                <a:gd name="connsiteY24" fmla="*/ 1219037 h 3987754"/>
                <a:gd name="connsiteX25" fmla="*/ 696686 w 2271925"/>
                <a:gd name="connsiteY25" fmla="*/ 1262580 h 3987754"/>
                <a:gd name="connsiteX26" fmla="*/ 653143 w 2271925"/>
                <a:gd name="connsiteY26" fmla="*/ 1393209 h 3987754"/>
                <a:gd name="connsiteX27" fmla="*/ 638629 w 2271925"/>
                <a:gd name="connsiteY27" fmla="*/ 1436752 h 3987754"/>
                <a:gd name="connsiteX28" fmla="*/ 609600 w 2271925"/>
                <a:gd name="connsiteY28" fmla="*/ 1523837 h 3987754"/>
                <a:gd name="connsiteX29" fmla="*/ 595086 w 2271925"/>
                <a:gd name="connsiteY29" fmla="*/ 1683494 h 3987754"/>
                <a:gd name="connsiteX30" fmla="*/ 566057 w 2271925"/>
                <a:gd name="connsiteY30" fmla="*/ 1814123 h 3987754"/>
                <a:gd name="connsiteX31" fmla="*/ 551543 w 2271925"/>
                <a:gd name="connsiteY31" fmla="*/ 2002809 h 3987754"/>
                <a:gd name="connsiteX32" fmla="*/ 537029 w 2271925"/>
                <a:gd name="connsiteY32" fmla="*/ 2046352 h 3987754"/>
                <a:gd name="connsiteX33" fmla="*/ 580571 w 2271925"/>
                <a:gd name="connsiteY33" fmla="*/ 2162466 h 3987754"/>
                <a:gd name="connsiteX34" fmla="*/ 609600 w 2271925"/>
                <a:gd name="connsiteY34" fmla="*/ 2322123 h 3987754"/>
                <a:gd name="connsiteX35" fmla="*/ 653143 w 2271925"/>
                <a:gd name="connsiteY35" fmla="*/ 2496294 h 3987754"/>
                <a:gd name="connsiteX36" fmla="*/ 711200 w 2271925"/>
                <a:gd name="connsiteY36" fmla="*/ 2583380 h 3987754"/>
                <a:gd name="connsiteX37" fmla="*/ 754743 w 2271925"/>
                <a:gd name="connsiteY37" fmla="*/ 2597894 h 3987754"/>
                <a:gd name="connsiteX38" fmla="*/ 798286 w 2271925"/>
                <a:gd name="connsiteY38" fmla="*/ 2641437 h 3987754"/>
                <a:gd name="connsiteX39" fmla="*/ 856343 w 2271925"/>
                <a:gd name="connsiteY39" fmla="*/ 2655952 h 3987754"/>
                <a:gd name="connsiteX40" fmla="*/ 870857 w 2271925"/>
                <a:gd name="connsiteY40" fmla="*/ 2699494 h 3987754"/>
                <a:gd name="connsiteX41" fmla="*/ 943429 w 2271925"/>
                <a:gd name="connsiteY41" fmla="*/ 2743037 h 3987754"/>
                <a:gd name="connsiteX42" fmla="*/ 972457 w 2271925"/>
                <a:gd name="connsiteY42" fmla="*/ 2786580 h 3987754"/>
                <a:gd name="connsiteX43" fmla="*/ 1088571 w 2271925"/>
                <a:gd name="connsiteY43" fmla="*/ 2873666 h 3987754"/>
                <a:gd name="connsiteX44" fmla="*/ 1233714 w 2271925"/>
                <a:gd name="connsiteY44" fmla="*/ 2960752 h 3987754"/>
                <a:gd name="connsiteX45" fmla="*/ 1320800 w 2271925"/>
                <a:gd name="connsiteY45" fmla="*/ 3062352 h 3987754"/>
                <a:gd name="connsiteX46" fmla="*/ 1364343 w 2271925"/>
                <a:gd name="connsiteY46" fmla="*/ 3120409 h 3987754"/>
                <a:gd name="connsiteX47" fmla="*/ 1451429 w 2271925"/>
                <a:gd name="connsiteY47" fmla="*/ 3134923 h 3987754"/>
                <a:gd name="connsiteX48" fmla="*/ 1538514 w 2271925"/>
                <a:gd name="connsiteY48" fmla="*/ 3178466 h 3987754"/>
                <a:gd name="connsiteX49" fmla="*/ 1669143 w 2271925"/>
                <a:gd name="connsiteY49" fmla="*/ 3236523 h 3987754"/>
                <a:gd name="connsiteX50" fmla="*/ 1756229 w 2271925"/>
                <a:gd name="connsiteY50" fmla="*/ 3280066 h 3987754"/>
                <a:gd name="connsiteX51" fmla="*/ 1843314 w 2271925"/>
                <a:gd name="connsiteY51" fmla="*/ 3294580 h 3987754"/>
                <a:gd name="connsiteX52" fmla="*/ 1988457 w 2271925"/>
                <a:gd name="connsiteY52" fmla="*/ 3367152 h 3987754"/>
                <a:gd name="connsiteX53" fmla="*/ 2032000 w 2271925"/>
                <a:gd name="connsiteY53" fmla="*/ 3396180 h 3987754"/>
                <a:gd name="connsiteX54" fmla="*/ 2104571 w 2271925"/>
                <a:gd name="connsiteY54" fmla="*/ 3410694 h 3987754"/>
                <a:gd name="connsiteX55" fmla="*/ 2177143 w 2271925"/>
                <a:gd name="connsiteY55" fmla="*/ 3541323 h 3987754"/>
                <a:gd name="connsiteX56" fmla="*/ 2191657 w 2271925"/>
                <a:gd name="connsiteY56" fmla="*/ 3599380 h 3987754"/>
                <a:gd name="connsiteX57" fmla="*/ 2220686 w 2271925"/>
                <a:gd name="connsiteY57" fmla="*/ 3686466 h 3987754"/>
                <a:gd name="connsiteX58" fmla="*/ 2162629 w 2271925"/>
                <a:gd name="connsiteY58" fmla="*/ 3904180 h 3987754"/>
                <a:gd name="connsiteX59" fmla="*/ 2119086 w 2271925"/>
                <a:gd name="connsiteY59" fmla="*/ 3933209 h 3987754"/>
                <a:gd name="connsiteX60" fmla="*/ 1930400 w 2271925"/>
                <a:gd name="connsiteY60" fmla="*/ 3889666 h 3987754"/>
                <a:gd name="connsiteX61" fmla="*/ 1886857 w 2271925"/>
                <a:gd name="connsiteY61" fmla="*/ 3875152 h 3987754"/>
                <a:gd name="connsiteX62" fmla="*/ 1843314 w 2271925"/>
                <a:gd name="connsiteY62" fmla="*/ 3860637 h 3987754"/>
                <a:gd name="connsiteX63" fmla="*/ 1204686 w 2271925"/>
                <a:gd name="connsiteY63" fmla="*/ 3817094 h 3987754"/>
                <a:gd name="connsiteX64" fmla="*/ 1030514 w 2271925"/>
                <a:gd name="connsiteY64" fmla="*/ 3846123 h 3987754"/>
                <a:gd name="connsiteX65" fmla="*/ 899886 w 2271925"/>
                <a:gd name="connsiteY65" fmla="*/ 3831609 h 3987754"/>
                <a:gd name="connsiteX66" fmla="*/ 885371 w 2271925"/>
                <a:gd name="connsiteY66" fmla="*/ 3788066 h 3987754"/>
                <a:gd name="connsiteX67" fmla="*/ 812800 w 2271925"/>
                <a:gd name="connsiteY67" fmla="*/ 3700980 h 3987754"/>
                <a:gd name="connsiteX68" fmla="*/ 769257 w 2271925"/>
                <a:gd name="connsiteY68" fmla="*/ 3686466 h 3987754"/>
                <a:gd name="connsiteX69" fmla="*/ 682171 w 2271925"/>
                <a:gd name="connsiteY69" fmla="*/ 3599380 h 3987754"/>
                <a:gd name="connsiteX70" fmla="*/ 580571 w 2271925"/>
                <a:gd name="connsiteY70" fmla="*/ 3512294 h 3987754"/>
                <a:gd name="connsiteX71" fmla="*/ 566057 w 2271925"/>
                <a:gd name="connsiteY71" fmla="*/ 3468752 h 3987754"/>
                <a:gd name="connsiteX72" fmla="*/ 493486 w 2271925"/>
                <a:gd name="connsiteY72" fmla="*/ 3367152 h 3987754"/>
                <a:gd name="connsiteX73" fmla="*/ 478971 w 2271925"/>
                <a:gd name="connsiteY73" fmla="*/ 3323609 h 3987754"/>
                <a:gd name="connsiteX74" fmla="*/ 435429 w 2271925"/>
                <a:gd name="connsiteY74" fmla="*/ 3207494 h 3987754"/>
                <a:gd name="connsiteX75" fmla="*/ 420914 w 2271925"/>
                <a:gd name="connsiteY75" fmla="*/ 3134923 h 3987754"/>
                <a:gd name="connsiteX76" fmla="*/ 377371 w 2271925"/>
                <a:gd name="connsiteY76" fmla="*/ 3105894 h 3987754"/>
                <a:gd name="connsiteX77" fmla="*/ 348343 w 2271925"/>
                <a:gd name="connsiteY77" fmla="*/ 3062352 h 3987754"/>
                <a:gd name="connsiteX78" fmla="*/ 319314 w 2271925"/>
                <a:gd name="connsiteY78" fmla="*/ 2975266 h 3987754"/>
                <a:gd name="connsiteX79" fmla="*/ 232229 w 2271925"/>
                <a:gd name="connsiteY79" fmla="*/ 2873666 h 3987754"/>
                <a:gd name="connsiteX80" fmla="*/ 188686 w 2271925"/>
                <a:gd name="connsiteY80" fmla="*/ 2815609 h 3987754"/>
                <a:gd name="connsiteX81" fmla="*/ 130629 w 2271925"/>
                <a:gd name="connsiteY81" fmla="*/ 2772066 h 3987754"/>
                <a:gd name="connsiteX82" fmla="*/ 116114 w 2271925"/>
                <a:gd name="connsiteY82" fmla="*/ 2714009 h 3987754"/>
                <a:gd name="connsiteX83" fmla="*/ 101600 w 2271925"/>
                <a:gd name="connsiteY83" fmla="*/ 2626923 h 3987754"/>
                <a:gd name="connsiteX84" fmla="*/ 72571 w 2271925"/>
                <a:gd name="connsiteY84" fmla="*/ 2539837 h 3987754"/>
                <a:gd name="connsiteX85" fmla="*/ 87086 w 2271925"/>
                <a:gd name="connsiteY85" fmla="*/ 2046352 h 3987754"/>
                <a:gd name="connsiteX86" fmla="*/ 101600 w 2271925"/>
                <a:gd name="connsiteY86" fmla="*/ 1988294 h 3987754"/>
                <a:gd name="connsiteX87" fmla="*/ 58057 w 2271925"/>
                <a:gd name="connsiteY87" fmla="*/ 1901209 h 3987754"/>
                <a:gd name="connsiteX88" fmla="*/ 43543 w 2271925"/>
                <a:gd name="connsiteY88" fmla="*/ 1857666 h 3987754"/>
                <a:gd name="connsiteX89" fmla="*/ 14514 w 2271925"/>
                <a:gd name="connsiteY89" fmla="*/ 1814123 h 3987754"/>
                <a:gd name="connsiteX90" fmla="*/ 0 w 2271925"/>
                <a:gd name="connsiteY90" fmla="*/ 1698009 h 3987754"/>
                <a:gd name="connsiteX91" fmla="*/ 29029 w 2271925"/>
                <a:gd name="connsiteY91" fmla="*/ 1581894 h 3987754"/>
                <a:gd name="connsiteX92" fmla="*/ 58057 w 2271925"/>
                <a:gd name="connsiteY92" fmla="*/ 1538352 h 3987754"/>
                <a:gd name="connsiteX93" fmla="*/ 72571 w 2271925"/>
                <a:gd name="connsiteY93" fmla="*/ 1465780 h 3987754"/>
                <a:gd name="connsiteX94" fmla="*/ 87086 w 2271925"/>
                <a:gd name="connsiteY94" fmla="*/ 1422237 h 3987754"/>
                <a:gd name="connsiteX95" fmla="*/ 116114 w 2271925"/>
                <a:gd name="connsiteY95" fmla="*/ 1306123 h 3987754"/>
                <a:gd name="connsiteX96" fmla="*/ 145143 w 2271925"/>
                <a:gd name="connsiteY96" fmla="*/ 1044866 h 3987754"/>
                <a:gd name="connsiteX97" fmla="*/ 217714 w 2271925"/>
                <a:gd name="connsiteY97" fmla="*/ 899723 h 3987754"/>
                <a:gd name="connsiteX98" fmla="*/ 261257 w 2271925"/>
                <a:gd name="connsiteY98" fmla="*/ 870694 h 3987754"/>
                <a:gd name="connsiteX99" fmla="*/ 362857 w 2271925"/>
                <a:gd name="connsiteY99" fmla="*/ 652980 h 3987754"/>
                <a:gd name="connsiteX100" fmla="*/ 391886 w 2271925"/>
                <a:gd name="connsiteY100" fmla="*/ 594923 h 3987754"/>
                <a:gd name="connsiteX101" fmla="*/ 551543 w 2271925"/>
                <a:gd name="connsiteY101" fmla="*/ 464294 h 3987754"/>
                <a:gd name="connsiteX102" fmla="*/ 783771 w 2271925"/>
                <a:gd name="connsiteY102" fmla="*/ 377209 h 3987754"/>
                <a:gd name="connsiteX103" fmla="*/ 957943 w 2271925"/>
                <a:gd name="connsiteY103" fmla="*/ 290123 h 3987754"/>
                <a:gd name="connsiteX104" fmla="*/ 1045029 w 2271925"/>
                <a:gd name="connsiteY104" fmla="*/ 261094 h 3987754"/>
                <a:gd name="connsiteX105" fmla="*/ 1233714 w 2271925"/>
                <a:gd name="connsiteY105" fmla="*/ 217552 h 3987754"/>
                <a:gd name="connsiteX106" fmla="*/ 1291771 w 2271925"/>
                <a:gd name="connsiteY106" fmla="*/ 188523 h 3987754"/>
                <a:gd name="connsiteX107" fmla="*/ 1349829 w 2271925"/>
                <a:gd name="connsiteY107" fmla="*/ 174009 h 3987754"/>
                <a:gd name="connsiteX108" fmla="*/ 1393371 w 2271925"/>
                <a:gd name="connsiteY108" fmla="*/ 144980 h 3987754"/>
                <a:gd name="connsiteX109" fmla="*/ 1436914 w 2271925"/>
                <a:gd name="connsiteY109" fmla="*/ 130466 h 3987754"/>
                <a:gd name="connsiteX110" fmla="*/ 1480457 w 2271925"/>
                <a:gd name="connsiteY110" fmla="*/ 101437 h 3987754"/>
                <a:gd name="connsiteX111" fmla="*/ 1625600 w 2271925"/>
                <a:gd name="connsiteY111" fmla="*/ 57894 h 3987754"/>
                <a:gd name="connsiteX112" fmla="*/ 1669143 w 2271925"/>
                <a:gd name="connsiteY112" fmla="*/ 28866 h 3987754"/>
                <a:gd name="connsiteX113" fmla="*/ 2177143 w 2271925"/>
                <a:gd name="connsiteY113" fmla="*/ 28866 h 3987754"/>
                <a:gd name="connsiteX114" fmla="*/ 2206171 w 2271925"/>
                <a:gd name="connsiteY114" fmla="*/ 72409 h 3987754"/>
                <a:gd name="connsiteX115" fmla="*/ 2235200 w 2271925"/>
                <a:gd name="connsiteY115" fmla="*/ 203037 h 398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71925" h="3987754">
                  <a:moveTo>
                    <a:pt x="2206171" y="159494"/>
                  </a:moveTo>
                  <a:lnTo>
                    <a:pt x="2206171" y="159494"/>
                  </a:lnTo>
                  <a:cubicBezTo>
                    <a:pt x="2215847" y="203037"/>
                    <a:pt x="2225170" y="246660"/>
                    <a:pt x="2235200" y="290123"/>
                  </a:cubicBezTo>
                  <a:cubicBezTo>
                    <a:pt x="2245153" y="333250"/>
                    <a:pt x="2263951" y="363110"/>
                    <a:pt x="2235200" y="406237"/>
                  </a:cubicBezTo>
                  <a:cubicBezTo>
                    <a:pt x="2215484" y="435811"/>
                    <a:pt x="2121752" y="458567"/>
                    <a:pt x="2104571" y="464294"/>
                  </a:cubicBezTo>
                  <a:lnTo>
                    <a:pt x="2017486" y="493323"/>
                  </a:lnTo>
                  <a:cubicBezTo>
                    <a:pt x="1998134" y="498161"/>
                    <a:pt x="1978536" y="502105"/>
                    <a:pt x="1959429" y="507837"/>
                  </a:cubicBezTo>
                  <a:cubicBezTo>
                    <a:pt x="1930121" y="516630"/>
                    <a:pt x="1901372" y="527190"/>
                    <a:pt x="1872343" y="536866"/>
                  </a:cubicBezTo>
                  <a:lnTo>
                    <a:pt x="1828800" y="551380"/>
                  </a:lnTo>
                  <a:lnTo>
                    <a:pt x="1785257" y="565894"/>
                  </a:lnTo>
                  <a:cubicBezTo>
                    <a:pt x="1770743" y="575570"/>
                    <a:pt x="1757655" y="587838"/>
                    <a:pt x="1741714" y="594923"/>
                  </a:cubicBezTo>
                  <a:cubicBezTo>
                    <a:pt x="1713753" y="607350"/>
                    <a:pt x="1680867" y="608209"/>
                    <a:pt x="1654629" y="623952"/>
                  </a:cubicBezTo>
                  <a:cubicBezTo>
                    <a:pt x="1560903" y="680186"/>
                    <a:pt x="1609720" y="661961"/>
                    <a:pt x="1509486" y="682009"/>
                  </a:cubicBezTo>
                  <a:cubicBezTo>
                    <a:pt x="1490134" y="691685"/>
                    <a:pt x="1470215" y="700302"/>
                    <a:pt x="1451429" y="711037"/>
                  </a:cubicBezTo>
                  <a:cubicBezTo>
                    <a:pt x="1428457" y="724164"/>
                    <a:pt x="1365404" y="770259"/>
                    <a:pt x="1349829" y="783609"/>
                  </a:cubicBezTo>
                  <a:cubicBezTo>
                    <a:pt x="1334244" y="796967"/>
                    <a:pt x="1322055" y="814011"/>
                    <a:pt x="1306286" y="827152"/>
                  </a:cubicBezTo>
                  <a:cubicBezTo>
                    <a:pt x="1292885" y="838319"/>
                    <a:pt x="1276144" y="845013"/>
                    <a:pt x="1262743" y="856180"/>
                  </a:cubicBezTo>
                  <a:cubicBezTo>
                    <a:pt x="1246974" y="869321"/>
                    <a:pt x="1234785" y="886365"/>
                    <a:pt x="1219200" y="899723"/>
                  </a:cubicBezTo>
                  <a:cubicBezTo>
                    <a:pt x="1209992" y="907616"/>
                    <a:pt x="1135983" y="963103"/>
                    <a:pt x="1117600" y="972294"/>
                  </a:cubicBezTo>
                  <a:cubicBezTo>
                    <a:pt x="1077499" y="992344"/>
                    <a:pt x="1008935" y="996459"/>
                    <a:pt x="972457" y="1001323"/>
                  </a:cubicBezTo>
                  <a:lnTo>
                    <a:pt x="856343" y="1015837"/>
                  </a:lnTo>
                  <a:cubicBezTo>
                    <a:pt x="841829" y="1020675"/>
                    <a:pt x="823618" y="1019534"/>
                    <a:pt x="812800" y="1030352"/>
                  </a:cubicBezTo>
                  <a:cubicBezTo>
                    <a:pt x="801982" y="1041170"/>
                    <a:pt x="806772" y="1061164"/>
                    <a:pt x="798286" y="1073894"/>
                  </a:cubicBezTo>
                  <a:cubicBezTo>
                    <a:pt x="786900" y="1090973"/>
                    <a:pt x="769257" y="1102923"/>
                    <a:pt x="754743" y="1117437"/>
                  </a:cubicBezTo>
                  <a:cubicBezTo>
                    <a:pt x="750091" y="1136045"/>
                    <a:pt x="736127" y="1198210"/>
                    <a:pt x="725714" y="1219037"/>
                  </a:cubicBezTo>
                  <a:cubicBezTo>
                    <a:pt x="717913" y="1234639"/>
                    <a:pt x="703771" y="1246640"/>
                    <a:pt x="696686" y="1262580"/>
                  </a:cubicBezTo>
                  <a:cubicBezTo>
                    <a:pt x="696681" y="1262590"/>
                    <a:pt x="660402" y="1371432"/>
                    <a:pt x="653143" y="1393209"/>
                  </a:cubicBezTo>
                  <a:lnTo>
                    <a:pt x="638629" y="1436752"/>
                  </a:lnTo>
                  <a:lnTo>
                    <a:pt x="609600" y="1523837"/>
                  </a:lnTo>
                  <a:cubicBezTo>
                    <a:pt x="604762" y="1577056"/>
                    <a:pt x="601714" y="1630468"/>
                    <a:pt x="595086" y="1683494"/>
                  </a:cubicBezTo>
                  <a:cubicBezTo>
                    <a:pt x="590480" y="1720339"/>
                    <a:pt x="575378" y="1776838"/>
                    <a:pt x="566057" y="1814123"/>
                  </a:cubicBezTo>
                  <a:cubicBezTo>
                    <a:pt x="561219" y="1877018"/>
                    <a:pt x="559367" y="1940215"/>
                    <a:pt x="551543" y="2002809"/>
                  </a:cubicBezTo>
                  <a:cubicBezTo>
                    <a:pt x="549645" y="2017990"/>
                    <a:pt x="537029" y="2031053"/>
                    <a:pt x="537029" y="2046352"/>
                  </a:cubicBezTo>
                  <a:cubicBezTo>
                    <a:pt x="537029" y="2109125"/>
                    <a:pt x="550541" y="2117420"/>
                    <a:pt x="580571" y="2162466"/>
                  </a:cubicBezTo>
                  <a:cubicBezTo>
                    <a:pt x="590247" y="2215685"/>
                    <a:pt x="600707" y="2268767"/>
                    <a:pt x="609600" y="2322123"/>
                  </a:cubicBezTo>
                  <a:cubicBezTo>
                    <a:pt x="623399" y="2404919"/>
                    <a:pt x="614759" y="2425923"/>
                    <a:pt x="653143" y="2496294"/>
                  </a:cubicBezTo>
                  <a:cubicBezTo>
                    <a:pt x="669849" y="2526922"/>
                    <a:pt x="678102" y="2572348"/>
                    <a:pt x="711200" y="2583380"/>
                  </a:cubicBezTo>
                  <a:lnTo>
                    <a:pt x="754743" y="2597894"/>
                  </a:lnTo>
                  <a:cubicBezTo>
                    <a:pt x="769257" y="2612408"/>
                    <a:pt x="780464" y="2631253"/>
                    <a:pt x="798286" y="2641437"/>
                  </a:cubicBezTo>
                  <a:cubicBezTo>
                    <a:pt x="815606" y="2651334"/>
                    <a:pt x="840766" y="2643491"/>
                    <a:pt x="856343" y="2655952"/>
                  </a:cubicBezTo>
                  <a:cubicBezTo>
                    <a:pt x="868290" y="2665509"/>
                    <a:pt x="860039" y="2688676"/>
                    <a:pt x="870857" y="2699494"/>
                  </a:cubicBezTo>
                  <a:cubicBezTo>
                    <a:pt x="890805" y="2719442"/>
                    <a:pt x="919238" y="2728523"/>
                    <a:pt x="943429" y="2743037"/>
                  </a:cubicBezTo>
                  <a:cubicBezTo>
                    <a:pt x="953105" y="2757551"/>
                    <a:pt x="959491" y="2774911"/>
                    <a:pt x="972457" y="2786580"/>
                  </a:cubicBezTo>
                  <a:cubicBezTo>
                    <a:pt x="1008418" y="2818945"/>
                    <a:pt x="1048316" y="2846829"/>
                    <a:pt x="1088571" y="2873666"/>
                  </a:cubicBezTo>
                  <a:cubicBezTo>
                    <a:pt x="1193660" y="2943725"/>
                    <a:pt x="1144452" y="2916120"/>
                    <a:pt x="1233714" y="2960752"/>
                  </a:cubicBezTo>
                  <a:cubicBezTo>
                    <a:pt x="1361047" y="3130529"/>
                    <a:pt x="1199504" y="2920840"/>
                    <a:pt x="1320800" y="3062352"/>
                  </a:cubicBezTo>
                  <a:cubicBezTo>
                    <a:pt x="1336543" y="3080719"/>
                    <a:pt x="1343197" y="3108661"/>
                    <a:pt x="1364343" y="3120409"/>
                  </a:cubicBezTo>
                  <a:cubicBezTo>
                    <a:pt x="1390069" y="3134701"/>
                    <a:pt x="1422400" y="3130085"/>
                    <a:pt x="1451429" y="3134923"/>
                  </a:cubicBezTo>
                  <a:cubicBezTo>
                    <a:pt x="1531263" y="3161534"/>
                    <a:pt x="1459730" y="3133447"/>
                    <a:pt x="1538514" y="3178466"/>
                  </a:cubicBezTo>
                  <a:cubicBezTo>
                    <a:pt x="1606058" y="3217062"/>
                    <a:pt x="1593120" y="3201967"/>
                    <a:pt x="1669143" y="3236523"/>
                  </a:cubicBezTo>
                  <a:cubicBezTo>
                    <a:pt x="1698689" y="3249953"/>
                    <a:pt x="1725439" y="3269803"/>
                    <a:pt x="1756229" y="3280066"/>
                  </a:cubicBezTo>
                  <a:cubicBezTo>
                    <a:pt x="1784148" y="3289372"/>
                    <a:pt x="1814286" y="3289742"/>
                    <a:pt x="1843314" y="3294580"/>
                  </a:cubicBezTo>
                  <a:cubicBezTo>
                    <a:pt x="1891695" y="3318771"/>
                    <a:pt x="1943450" y="3337148"/>
                    <a:pt x="1988457" y="3367152"/>
                  </a:cubicBezTo>
                  <a:cubicBezTo>
                    <a:pt x="2002971" y="3376828"/>
                    <a:pt x="2015667" y="3390055"/>
                    <a:pt x="2032000" y="3396180"/>
                  </a:cubicBezTo>
                  <a:cubicBezTo>
                    <a:pt x="2055099" y="3404842"/>
                    <a:pt x="2080381" y="3405856"/>
                    <a:pt x="2104571" y="3410694"/>
                  </a:cubicBezTo>
                  <a:cubicBezTo>
                    <a:pt x="2156553" y="3488665"/>
                    <a:pt x="2157983" y="3474261"/>
                    <a:pt x="2177143" y="3541323"/>
                  </a:cubicBezTo>
                  <a:cubicBezTo>
                    <a:pt x="2182623" y="3560503"/>
                    <a:pt x="2185925" y="3580273"/>
                    <a:pt x="2191657" y="3599380"/>
                  </a:cubicBezTo>
                  <a:cubicBezTo>
                    <a:pt x="2200450" y="3628688"/>
                    <a:pt x="2220686" y="3686466"/>
                    <a:pt x="2220686" y="3686466"/>
                  </a:cubicBezTo>
                  <a:cubicBezTo>
                    <a:pt x="2199164" y="3987754"/>
                    <a:pt x="2271925" y="3849531"/>
                    <a:pt x="2162629" y="3904180"/>
                  </a:cubicBezTo>
                  <a:cubicBezTo>
                    <a:pt x="2147027" y="3911981"/>
                    <a:pt x="2133600" y="3923533"/>
                    <a:pt x="2119086" y="3933209"/>
                  </a:cubicBezTo>
                  <a:cubicBezTo>
                    <a:pt x="1987195" y="3914366"/>
                    <a:pt x="2049941" y="3929512"/>
                    <a:pt x="1930400" y="3889666"/>
                  </a:cubicBezTo>
                  <a:lnTo>
                    <a:pt x="1886857" y="3875152"/>
                  </a:lnTo>
                  <a:cubicBezTo>
                    <a:pt x="1872343" y="3870314"/>
                    <a:pt x="1858578" y="3861678"/>
                    <a:pt x="1843314" y="3860637"/>
                  </a:cubicBezTo>
                  <a:lnTo>
                    <a:pt x="1204686" y="3817094"/>
                  </a:lnTo>
                  <a:cubicBezTo>
                    <a:pt x="1136555" y="3839805"/>
                    <a:pt x="1127741" y="3846123"/>
                    <a:pt x="1030514" y="3846123"/>
                  </a:cubicBezTo>
                  <a:cubicBezTo>
                    <a:pt x="986703" y="3846123"/>
                    <a:pt x="943429" y="3836447"/>
                    <a:pt x="899886" y="3831609"/>
                  </a:cubicBezTo>
                  <a:cubicBezTo>
                    <a:pt x="895048" y="3817095"/>
                    <a:pt x="892213" y="3801750"/>
                    <a:pt x="885371" y="3788066"/>
                  </a:cubicBezTo>
                  <a:cubicBezTo>
                    <a:pt x="871983" y="3761290"/>
                    <a:pt x="836876" y="3717031"/>
                    <a:pt x="812800" y="3700980"/>
                  </a:cubicBezTo>
                  <a:cubicBezTo>
                    <a:pt x="800070" y="3692493"/>
                    <a:pt x="783771" y="3691304"/>
                    <a:pt x="769257" y="3686466"/>
                  </a:cubicBezTo>
                  <a:cubicBezTo>
                    <a:pt x="740228" y="3657437"/>
                    <a:pt x="715013" y="3624012"/>
                    <a:pt x="682171" y="3599380"/>
                  </a:cubicBezTo>
                  <a:cubicBezTo>
                    <a:pt x="607693" y="3543521"/>
                    <a:pt x="641219" y="3572942"/>
                    <a:pt x="580571" y="3512294"/>
                  </a:cubicBezTo>
                  <a:cubicBezTo>
                    <a:pt x="575733" y="3497780"/>
                    <a:pt x="574543" y="3481482"/>
                    <a:pt x="566057" y="3468752"/>
                  </a:cubicBezTo>
                  <a:cubicBezTo>
                    <a:pt x="486407" y="3349278"/>
                    <a:pt x="553627" y="3507480"/>
                    <a:pt x="493486" y="3367152"/>
                  </a:cubicBezTo>
                  <a:cubicBezTo>
                    <a:pt x="487459" y="3353090"/>
                    <a:pt x="484343" y="3337934"/>
                    <a:pt x="478971" y="3323609"/>
                  </a:cubicBezTo>
                  <a:cubicBezTo>
                    <a:pt x="468981" y="3296970"/>
                    <a:pt x="443666" y="3240440"/>
                    <a:pt x="435429" y="3207494"/>
                  </a:cubicBezTo>
                  <a:cubicBezTo>
                    <a:pt x="429446" y="3183561"/>
                    <a:pt x="433154" y="3156342"/>
                    <a:pt x="420914" y="3134923"/>
                  </a:cubicBezTo>
                  <a:cubicBezTo>
                    <a:pt x="412259" y="3119777"/>
                    <a:pt x="391885" y="3115570"/>
                    <a:pt x="377371" y="3105894"/>
                  </a:cubicBezTo>
                  <a:cubicBezTo>
                    <a:pt x="367695" y="3091380"/>
                    <a:pt x="355428" y="3078292"/>
                    <a:pt x="348343" y="3062352"/>
                  </a:cubicBezTo>
                  <a:cubicBezTo>
                    <a:pt x="335916" y="3034390"/>
                    <a:pt x="337673" y="2999745"/>
                    <a:pt x="319314" y="2975266"/>
                  </a:cubicBezTo>
                  <a:cubicBezTo>
                    <a:pt x="191980" y="2805488"/>
                    <a:pt x="353524" y="3015179"/>
                    <a:pt x="232229" y="2873666"/>
                  </a:cubicBezTo>
                  <a:cubicBezTo>
                    <a:pt x="216486" y="2855299"/>
                    <a:pt x="205791" y="2832714"/>
                    <a:pt x="188686" y="2815609"/>
                  </a:cubicBezTo>
                  <a:cubicBezTo>
                    <a:pt x="171581" y="2798504"/>
                    <a:pt x="149981" y="2786580"/>
                    <a:pt x="130629" y="2772066"/>
                  </a:cubicBezTo>
                  <a:cubicBezTo>
                    <a:pt x="125791" y="2752714"/>
                    <a:pt x="120026" y="2733570"/>
                    <a:pt x="116114" y="2714009"/>
                  </a:cubicBezTo>
                  <a:cubicBezTo>
                    <a:pt x="110342" y="2685151"/>
                    <a:pt x="108738" y="2655473"/>
                    <a:pt x="101600" y="2626923"/>
                  </a:cubicBezTo>
                  <a:cubicBezTo>
                    <a:pt x="94179" y="2597238"/>
                    <a:pt x="72571" y="2539837"/>
                    <a:pt x="72571" y="2539837"/>
                  </a:cubicBezTo>
                  <a:cubicBezTo>
                    <a:pt x="77409" y="2375342"/>
                    <a:pt x="78436" y="2210691"/>
                    <a:pt x="87086" y="2046352"/>
                  </a:cubicBezTo>
                  <a:cubicBezTo>
                    <a:pt x="88134" y="2026431"/>
                    <a:pt x="101600" y="2008242"/>
                    <a:pt x="101600" y="1988294"/>
                  </a:cubicBezTo>
                  <a:cubicBezTo>
                    <a:pt x="101600" y="1958248"/>
                    <a:pt x="72734" y="1923224"/>
                    <a:pt x="58057" y="1901209"/>
                  </a:cubicBezTo>
                  <a:cubicBezTo>
                    <a:pt x="53219" y="1886695"/>
                    <a:pt x="50385" y="1871350"/>
                    <a:pt x="43543" y="1857666"/>
                  </a:cubicBezTo>
                  <a:cubicBezTo>
                    <a:pt x="35742" y="1842064"/>
                    <a:pt x="19104" y="1830952"/>
                    <a:pt x="14514" y="1814123"/>
                  </a:cubicBezTo>
                  <a:cubicBezTo>
                    <a:pt x="4251" y="1776492"/>
                    <a:pt x="4838" y="1736714"/>
                    <a:pt x="0" y="1698009"/>
                  </a:cubicBezTo>
                  <a:cubicBezTo>
                    <a:pt x="9676" y="1659304"/>
                    <a:pt x="15395" y="1619388"/>
                    <a:pt x="29029" y="1581894"/>
                  </a:cubicBezTo>
                  <a:cubicBezTo>
                    <a:pt x="34990" y="1565501"/>
                    <a:pt x="51932" y="1554685"/>
                    <a:pt x="58057" y="1538352"/>
                  </a:cubicBezTo>
                  <a:cubicBezTo>
                    <a:pt x="66719" y="1515253"/>
                    <a:pt x="66588" y="1489713"/>
                    <a:pt x="72571" y="1465780"/>
                  </a:cubicBezTo>
                  <a:cubicBezTo>
                    <a:pt x="76282" y="1450937"/>
                    <a:pt x="83060" y="1436997"/>
                    <a:pt x="87086" y="1422237"/>
                  </a:cubicBezTo>
                  <a:cubicBezTo>
                    <a:pt x="97583" y="1383747"/>
                    <a:pt x="116114" y="1306123"/>
                    <a:pt x="116114" y="1306123"/>
                  </a:cubicBezTo>
                  <a:cubicBezTo>
                    <a:pt x="120065" y="1246860"/>
                    <a:pt x="110066" y="1120868"/>
                    <a:pt x="145143" y="1044866"/>
                  </a:cubicBezTo>
                  <a:cubicBezTo>
                    <a:pt x="167810" y="995753"/>
                    <a:pt x="172707" y="929728"/>
                    <a:pt x="217714" y="899723"/>
                  </a:cubicBezTo>
                  <a:lnTo>
                    <a:pt x="261257" y="870694"/>
                  </a:lnTo>
                  <a:cubicBezTo>
                    <a:pt x="291683" y="718563"/>
                    <a:pt x="251994" y="874703"/>
                    <a:pt x="362857" y="652980"/>
                  </a:cubicBezTo>
                  <a:cubicBezTo>
                    <a:pt x="372533" y="633628"/>
                    <a:pt x="378370" y="611818"/>
                    <a:pt x="391886" y="594923"/>
                  </a:cubicBezTo>
                  <a:cubicBezTo>
                    <a:pt x="442331" y="531866"/>
                    <a:pt x="482655" y="498738"/>
                    <a:pt x="551543" y="464294"/>
                  </a:cubicBezTo>
                  <a:cubicBezTo>
                    <a:pt x="728773" y="375680"/>
                    <a:pt x="576529" y="466027"/>
                    <a:pt x="783771" y="377209"/>
                  </a:cubicBezTo>
                  <a:cubicBezTo>
                    <a:pt x="843433" y="351640"/>
                    <a:pt x="896364" y="310650"/>
                    <a:pt x="957943" y="290123"/>
                  </a:cubicBezTo>
                  <a:cubicBezTo>
                    <a:pt x="986972" y="280447"/>
                    <a:pt x="1015607" y="269500"/>
                    <a:pt x="1045029" y="261094"/>
                  </a:cubicBezTo>
                  <a:cubicBezTo>
                    <a:pt x="1126719" y="237754"/>
                    <a:pt x="1158107" y="232673"/>
                    <a:pt x="1233714" y="217552"/>
                  </a:cubicBezTo>
                  <a:cubicBezTo>
                    <a:pt x="1253066" y="207876"/>
                    <a:pt x="1271512" y="196120"/>
                    <a:pt x="1291771" y="188523"/>
                  </a:cubicBezTo>
                  <a:cubicBezTo>
                    <a:pt x="1310449" y="181519"/>
                    <a:pt x="1331494" y="181867"/>
                    <a:pt x="1349829" y="174009"/>
                  </a:cubicBezTo>
                  <a:cubicBezTo>
                    <a:pt x="1365862" y="167138"/>
                    <a:pt x="1377769" y="152781"/>
                    <a:pt x="1393371" y="144980"/>
                  </a:cubicBezTo>
                  <a:cubicBezTo>
                    <a:pt x="1407055" y="138138"/>
                    <a:pt x="1422400" y="135304"/>
                    <a:pt x="1436914" y="130466"/>
                  </a:cubicBezTo>
                  <a:cubicBezTo>
                    <a:pt x="1451428" y="120790"/>
                    <a:pt x="1464516" y="108522"/>
                    <a:pt x="1480457" y="101437"/>
                  </a:cubicBezTo>
                  <a:cubicBezTo>
                    <a:pt x="1525882" y="81248"/>
                    <a:pt x="1577354" y="69956"/>
                    <a:pt x="1625600" y="57894"/>
                  </a:cubicBezTo>
                  <a:cubicBezTo>
                    <a:pt x="1640114" y="48218"/>
                    <a:pt x="1651814" y="30865"/>
                    <a:pt x="1669143" y="28866"/>
                  </a:cubicBezTo>
                  <a:cubicBezTo>
                    <a:pt x="1919317" y="0"/>
                    <a:pt x="1966174" y="11286"/>
                    <a:pt x="2177143" y="28866"/>
                  </a:cubicBezTo>
                  <a:cubicBezTo>
                    <a:pt x="2193187" y="76999"/>
                    <a:pt x="2176358" y="72409"/>
                    <a:pt x="2206171" y="72409"/>
                  </a:cubicBezTo>
                  <a:lnTo>
                    <a:pt x="2235200" y="203037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533400" indent="-533400" eaLnBrk="1" hangingPunct="1">
                <a:buFont typeface="Wingdings" panose="05000000000000000000" pitchFamily="2" charset="2"/>
                <a:buAutoNum type="arabicPeriod"/>
                <a:defRPr/>
              </a:pPr>
              <a:endParaRPr lang="ru-RU" smtClean="0"/>
            </a:p>
          </p:txBody>
        </p:sp>
      </p:grpSp>
      <p:pic>
        <p:nvPicPr>
          <p:cNvPr id="19461" name="Picture 2" descr="pic_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5088"/>
            <a:ext cx="39338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57"/>
          <p:cNvGrpSpPr/>
          <p:nvPr/>
        </p:nvGrpSpPr>
        <p:grpSpPr bwMode="auto">
          <a:xfrm>
            <a:off x="5095875" y="52388"/>
            <a:ext cx="4058602" cy="4438650"/>
            <a:chOff x="533400" y="609600"/>
            <a:chExt cx="4058853" cy="4438650"/>
          </a:xfrm>
        </p:grpSpPr>
        <p:pic>
          <p:nvPicPr>
            <p:cNvPr id="22549" name="Picture 2" descr="pic_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609600"/>
              <a:ext cx="3933825" cy="443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6"/>
            <p:cNvSpPr txBox="1"/>
            <p:nvPr/>
          </p:nvSpPr>
          <p:spPr>
            <a:xfrm>
              <a:off x="3051966" y="990600"/>
              <a:ext cx="424206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/>
                <a:t> 1</a:t>
              </a:r>
              <a:endParaRPr lang="ru-RU" dirty="0"/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3049744" y="1524000"/>
              <a:ext cx="531845" cy="2628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tabLst>
                  <a:tab pos="174625" algn="l"/>
                </a:tabLst>
                <a:defRPr/>
              </a:pPr>
              <a:r>
                <a:rPr lang="en-US" dirty="0" smtClean="0"/>
                <a:t>  2</a:t>
              </a:r>
              <a:endParaRPr lang="ru-RU" dirty="0"/>
            </a:p>
          </p:txBody>
        </p:sp>
        <p:sp>
          <p:nvSpPr>
            <p:cNvPr id="62" name="TextBox 8"/>
            <p:cNvSpPr txBox="1"/>
            <p:nvPr/>
          </p:nvSpPr>
          <p:spPr>
            <a:xfrm>
              <a:off x="1729496" y="2133600"/>
              <a:ext cx="424206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/>
                <a:t> 3</a:t>
              </a:r>
              <a:endParaRPr lang="ru-RU" dirty="0"/>
            </a:p>
          </p:txBody>
        </p:sp>
        <p:sp>
          <p:nvSpPr>
            <p:cNvPr id="63" name="TextBox 9"/>
            <p:cNvSpPr txBox="1"/>
            <p:nvPr/>
          </p:nvSpPr>
          <p:spPr>
            <a:xfrm>
              <a:off x="4168047" y="2362200"/>
              <a:ext cx="424206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 </a:t>
              </a:r>
              <a:r>
                <a:rPr lang="en-US" dirty="0" smtClean="0"/>
                <a:t>4</a:t>
              </a:r>
              <a:endParaRPr lang="ru-RU" dirty="0"/>
            </a:p>
          </p:txBody>
        </p:sp>
        <p:sp>
          <p:nvSpPr>
            <p:cNvPr id="64" name="TextBox 10"/>
            <p:cNvSpPr txBox="1"/>
            <p:nvPr/>
          </p:nvSpPr>
          <p:spPr>
            <a:xfrm>
              <a:off x="1653291" y="3048000"/>
              <a:ext cx="424206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 </a:t>
              </a:r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65" name="TextBox 11"/>
            <p:cNvSpPr txBox="1"/>
            <p:nvPr/>
          </p:nvSpPr>
          <p:spPr>
            <a:xfrm>
              <a:off x="3863228" y="3505200"/>
              <a:ext cx="424206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 </a:t>
              </a:r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66" name="TextBox 12"/>
            <p:cNvSpPr txBox="1"/>
            <p:nvPr/>
          </p:nvSpPr>
          <p:spPr>
            <a:xfrm>
              <a:off x="3024976" y="3810000"/>
              <a:ext cx="424206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 </a:t>
              </a:r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67" name="TextBox 13"/>
            <p:cNvSpPr txBox="1"/>
            <p:nvPr/>
          </p:nvSpPr>
          <p:spPr>
            <a:xfrm>
              <a:off x="3029581" y="4419600"/>
              <a:ext cx="473739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 </a:t>
              </a:r>
              <a:r>
                <a:rPr lang="en-US" dirty="0" smtClean="0"/>
                <a:t> 8</a:t>
              </a:r>
              <a:endParaRPr lang="ru-RU" dirty="0"/>
            </a:p>
          </p:txBody>
        </p:sp>
      </p:grpSp>
      <p:grpSp>
        <p:nvGrpSpPr>
          <p:cNvPr id="7" name="Группа 67"/>
          <p:cNvGrpSpPr/>
          <p:nvPr/>
        </p:nvGrpSpPr>
        <p:grpSpPr bwMode="auto">
          <a:xfrm>
            <a:off x="5083175" y="41275"/>
            <a:ext cx="4013360" cy="4438650"/>
            <a:chOff x="533400" y="609600"/>
            <a:chExt cx="4013104" cy="4438650"/>
          </a:xfrm>
        </p:grpSpPr>
        <p:pic>
          <p:nvPicPr>
            <p:cNvPr id="22538" name="Picture 2" descr="pic_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609600"/>
              <a:ext cx="3933825" cy="443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6"/>
            <p:cNvSpPr txBox="1"/>
            <p:nvPr/>
          </p:nvSpPr>
          <p:spPr>
            <a:xfrm>
              <a:off x="2744488" y="1182688"/>
              <a:ext cx="430503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 smtClean="0"/>
                <a:t> 1</a:t>
              </a:r>
              <a:endParaRPr lang="ru-RU" dirty="0"/>
            </a:p>
          </p:txBody>
        </p:sp>
        <p:sp>
          <p:nvSpPr>
            <p:cNvPr id="71" name="TextBox 7"/>
            <p:cNvSpPr txBox="1"/>
            <p:nvPr/>
          </p:nvSpPr>
          <p:spPr>
            <a:xfrm>
              <a:off x="2057303" y="1828800"/>
              <a:ext cx="531779" cy="2628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tabLst>
                  <a:tab pos="174625" algn="l"/>
                </a:tabLst>
                <a:defRPr/>
              </a:pPr>
              <a:r>
                <a:rPr lang="en-US" dirty="0" smtClean="0"/>
                <a:t>  2</a:t>
              </a:r>
              <a:endParaRPr lang="ru-RU" dirty="0"/>
            </a:p>
          </p:txBody>
        </p:sp>
        <p:sp>
          <p:nvSpPr>
            <p:cNvPr id="72" name="TextBox 8"/>
            <p:cNvSpPr txBox="1"/>
            <p:nvPr/>
          </p:nvSpPr>
          <p:spPr>
            <a:xfrm>
              <a:off x="3454055" y="1639888"/>
              <a:ext cx="430503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 smtClean="0"/>
                <a:t> 3</a:t>
              </a:r>
              <a:endParaRPr lang="ru-RU" dirty="0"/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1372817" y="2554288"/>
              <a:ext cx="480029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 smtClean="0"/>
                <a:t>  4</a:t>
              </a:r>
              <a:endParaRPr lang="ru-RU" dirty="0"/>
            </a:p>
          </p:txBody>
        </p:sp>
        <p:sp>
          <p:nvSpPr>
            <p:cNvPr id="74" name="TextBox 10"/>
            <p:cNvSpPr txBox="1"/>
            <p:nvPr/>
          </p:nvSpPr>
          <p:spPr>
            <a:xfrm>
              <a:off x="2006347" y="2590800"/>
              <a:ext cx="430503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/>
                <a:t> </a:t>
              </a:r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75" name="TextBox 11"/>
            <p:cNvSpPr txBox="1"/>
            <p:nvPr/>
          </p:nvSpPr>
          <p:spPr>
            <a:xfrm>
              <a:off x="3506440" y="2590800"/>
              <a:ext cx="430503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/>
                <a:t> </a:t>
              </a:r>
              <a:r>
                <a:rPr lang="en-US" dirty="0" smtClean="0"/>
                <a:t>6</a:t>
              </a:r>
              <a:endParaRPr lang="ru-RU" dirty="0"/>
            </a:p>
          </p:txBody>
        </p:sp>
        <p:sp>
          <p:nvSpPr>
            <p:cNvPr id="76" name="TextBox 12"/>
            <p:cNvSpPr txBox="1"/>
            <p:nvPr/>
          </p:nvSpPr>
          <p:spPr>
            <a:xfrm>
              <a:off x="4116001" y="2514600"/>
              <a:ext cx="430503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/>
                <a:t> </a:t>
              </a:r>
              <a:r>
                <a:rPr lang="en-US" dirty="0" smtClean="0"/>
                <a:t>7</a:t>
              </a:r>
              <a:endParaRPr lang="ru-RU" dirty="0"/>
            </a:p>
          </p:txBody>
        </p:sp>
        <p:sp>
          <p:nvSpPr>
            <p:cNvPr id="77" name="TextBox 13"/>
            <p:cNvSpPr txBox="1"/>
            <p:nvPr/>
          </p:nvSpPr>
          <p:spPr>
            <a:xfrm>
              <a:off x="1956979" y="3240088"/>
              <a:ext cx="480029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/>
                <a:t> </a:t>
              </a:r>
              <a:r>
                <a:rPr lang="en-US" dirty="0" smtClean="0"/>
                <a:t> 8</a:t>
              </a:r>
              <a:endParaRPr lang="ru-RU" dirty="0"/>
            </a:p>
          </p:txBody>
        </p:sp>
        <p:sp>
          <p:nvSpPr>
            <p:cNvPr id="78" name="TextBox 15"/>
            <p:cNvSpPr txBox="1"/>
            <p:nvPr/>
          </p:nvSpPr>
          <p:spPr>
            <a:xfrm>
              <a:off x="3404687" y="3468688"/>
              <a:ext cx="480029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/>
                <a:t> </a:t>
              </a:r>
              <a:r>
                <a:rPr lang="en-US" dirty="0" smtClean="0"/>
                <a:t> 9</a:t>
              </a:r>
              <a:endParaRPr lang="ru-RU" dirty="0"/>
            </a:p>
          </p:txBody>
        </p:sp>
        <p:sp>
          <p:nvSpPr>
            <p:cNvPr id="79" name="TextBox 16"/>
            <p:cNvSpPr txBox="1"/>
            <p:nvPr/>
          </p:nvSpPr>
          <p:spPr>
            <a:xfrm>
              <a:off x="2821000" y="4078288"/>
              <a:ext cx="579083" cy="262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just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  <a:defRPr/>
              </a:pPr>
              <a:r>
                <a:rPr lang="en-US" dirty="0"/>
                <a:t> </a:t>
              </a:r>
              <a:r>
                <a:rPr lang="en-US" dirty="0" smtClean="0"/>
                <a:t> 10</a:t>
              </a:r>
              <a:endParaRPr lang="ru-RU" dirty="0"/>
            </a:p>
          </p:txBody>
        </p:sp>
      </p:grpSp>
      <p:sp>
        <p:nvSpPr>
          <p:cNvPr id="31" name="Содержимое 2"/>
          <p:cNvSpPr txBox="1"/>
          <p:nvPr/>
        </p:nvSpPr>
        <p:spPr bwMode="auto">
          <a:xfrm>
            <a:off x="2581275" y="2022475"/>
            <a:ext cx="1585913" cy="2105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ru-RU" i="1" kern="0" dirty="0">
                <a:solidFill>
                  <a:schemeClr val="accent6">
                    <a:lumMod val="50000"/>
                  </a:schemeClr>
                </a:solidFill>
              </a:rPr>
              <a:t>n = 1</a:t>
            </a:r>
            <a:endParaRPr lang="ru-RU" kern="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i="1" kern="0" dirty="0" smtClean="0">
                <a:solidFill>
                  <a:schemeClr val="accent6">
                    <a:lumMod val="50000"/>
                  </a:schemeClr>
                </a:solidFill>
              </a:rPr>
              <a:t>v = 8 </a:t>
            </a:r>
            <a:endParaRPr lang="ru-RU" i="1" kern="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i="1" kern="0" dirty="0" smtClean="0">
                <a:solidFill>
                  <a:schemeClr val="accent6">
                    <a:lumMod val="50000"/>
                  </a:schemeClr>
                </a:solidFill>
              </a:rPr>
              <a:t>l = 10</a:t>
            </a:r>
            <a:endParaRPr lang="ru-RU" i="1" kern="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295400"/>
            <a:ext cx="6400800" cy="54070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Таким образом, имеется </a:t>
            </a:r>
            <a:r>
              <a:rPr lang="ru-RU" dirty="0" err="1" smtClean="0">
                <a:effectLst/>
              </a:rPr>
              <a:t>сильносвязанный</a:t>
            </a:r>
            <a:r>
              <a:rPr lang="ru-RU" dirty="0" smtClean="0">
                <a:effectLst/>
              </a:rPr>
              <a:t> граф с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4</a:t>
            </a:r>
            <a:r>
              <a:rPr lang="ru-RU" dirty="0" smtClean="0">
                <a:effectLst/>
              </a:rPr>
              <a:t>-мя линейно независимыми контурами: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>
              <a:defRPr/>
            </a:pPr>
            <a:r>
              <a:rPr lang="ru-RU" b="1" i="1" dirty="0" err="1" smtClean="0"/>
              <a:t>a-b-c-g-e-h-a</a:t>
            </a:r>
            <a:r>
              <a:rPr lang="ru-RU" b="1" i="1" dirty="0" smtClean="0"/>
              <a:t>;</a:t>
            </a:r>
            <a:endParaRPr lang="ru-RU" dirty="0" smtClean="0"/>
          </a:p>
          <a:p>
            <a:pPr>
              <a:defRPr/>
            </a:pPr>
            <a:r>
              <a:rPr lang="ru-RU" b="1" i="1" dirty="0" err="1" smtClean="0"/>
              <a:t>a-b-c-e-h-a</a:t>
            </a:r>
            <a:r>
              <a:rPr lang="ru-RU" b="1" i="1" dirty="0" smtClean="0"/>
              <a:t>;</a:t>
            </a:r>
            <a:endParaRPr lang="ru-RU" dirty="0" smtClean="0"/>
          </a:p>
          <a:p>
            <a:pPr>
              <a:defRPr/>
            </a:pPr>
            <a:r>
              <a:rPr lang="ru-RU" b="1" i="1" dirty="0" err="1" smtClean="0"/>
              <a:t>a-b-d-f-e-h-a</a:t>
            </a:r>
            <a:r>
              <a:rPr lang="ru-RU" b="1" i="1" dirty="0" smtClean="0"/>
              <a:t>;</a:t>
            </a:r>
            <a:endParaRPr lang="ru-RU" dirty="0" smtClean="0"/>
          </a:p>
          <a:p>
            <a:pPr>
              <a:defRPr/>
            </a:pPr>
            <a:r>
              <a:rPr lang="ru-RU" b="1" i="1" dirty="0" err="1" smtClean="0"/>
              <a:t>a-b-d-e-h-a</a:t>
            </a:r>
            <a:r>
              <a:rPr lang="ru-RU" b="1" i="1" dirty="0" smtClean="0"/>
              <a:t>;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01A085A-3C67-4E6C-A53F-8A2378B9DA71}" type="slidenum">
              <a:rPr lang="en-US" altLang="ru-RU" sz="1000" smtClean="0"/>
            </a:fld>
            <a:endParaRPr lang="en-US" altLang="ru-RU" sz="1000" smtClean="0"/>
          </a:p>
        </p:txBody>
      </p:sp>
      <p:pic>
        <p:nvPicPr>
          <p:cNvPr id="23557" name="Picture 2" descr="pic_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317182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ic_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317182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419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Таким образом, имеется </a:t>
            </a:r>
            <a:r>
              <a:rPr lang="ru-RU" dirty="0" err="1" smtClean="0"/>
              <a:t>сильносвязанный</a:t>
            </a:r>
            <a:r>
              <a:rPr lang="ru-RU" dirty="0" smtClean="0"/>
              <a:t> граф с 4-мя линейно независимыми контурами: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>
              <a:defRPr/>
            </a:pPr>
            <a:r>
              <a:rPr lang="ru-RU" b="1" i="1" dirty="0" err="1" smtClean="0">
                <a:solidFill>
                  <a:srgbClr val="FF0000"/>
                </a:solidFill>
              </a:rPr>
              <a:t>a-b-c-g-e-h-a</a:t>
            </a:r>
            <a:r>
              <a:rPr lang="ru-RU" b="1" i="1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ru-RU" b="1" i="1" dirty="0" err="1" smtClean="0">
                <a:solidFill>
                  <a:srgbClr val="0070C0"/>
                </a:solidFill>
              </a:rPr>
              <a:t>a-b-c-e-h-a</a:t>
            </a:r>
            <a:r>
              <a:rPr lang="ru-RU" b="1" i="1" dirty="0" smtClean="0">
                <a:solidFill>
                  <a:srgbClr val="0070C0"/>
                </a:solidFill>
              </a:rPr>
              <a:t>;</a:t>
            </a:r>
            <a:endParaRPr lang="ru-RU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ru-RU" b="1" i="1" dirty="0" err="1" smtClean="0">
                <a:solidFill>
                  <a:srgbClr val="00B050"/>
                </a:solidFill>
              </a:rPr>
              <a:t>a-b-d-f-e-h-a</a:t>
            </a:r>
            <a:r>
              <a:rPr lang="ru-RU" b="1" i="1" dirty="0" smtClean="0">
                <a:solidFill>
                  <a:srgbClr val="00B050"/>
                </a:solidFill>
              </a:rPr>
              <a:t>;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ru-RU" b="1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a-b-d-e-h-a</a:t>
            </a:r>
            <a:r>
              <a:rPr lang="ru-RU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;</a:t>
            </a:r>
            <a:endParaRPr lang="ru-RU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E04C2F9-2BC2-4514-A50A-93393E8E99B3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5" name="Полилиния 4"/>
          <p:cNvSpPr/>
          <p:nvPr/>
        </p:nvSpPr>
        <p:spPr bwMode="auto">
          <a:xfrm>
            <a:off x="5743575" y="3471863"/>
            <a:ext cx="1800225" cy="2886075"/>
          </a:xfrm>
          <a:custGeom>
            <a:avLst/>
            <a:gdLst>
              <a:gd name="connsiteX0" fmla="*/ 1771650 w 1800225"/>
              <a:gd name="connsiteY0" fmla="*/ 100012 h 2886075"/>
              <a:gd name="connsiteX1" fmla="*/ 1785938 w 1800225"/>
              <a:gd name="connsiteY1" fmla="*/ 171450 h 2886075"/>
              <a:gd name="connsiteX2" fmla="*/ 1800225 w 1800225"/>
              <a:gd name="connsiteY2" fmla="*/ 214312 h 2886075"/>
              <a:gd name="connsiteX3" fmla="*/ 1785938 w 1800225"/>
              <a:gd name="connsiteY3" fmla="*/ 342900 h 2886075"/>
              <a:gd name="connsiteX4" fmla="*/ 1757363 w 1800225"/>
              <a:gd name="connsiteY4" fmla="*/ 385762 h 2886075"/>
              <a:gd name="connsiteX5" fmla="*/ 1714500 w 1800225"/>
              <a:gd name="connsiteY5" fmla="*/ 400050 h 2886075"/>
              <a:gd name="connsiteX6" fmla="*/ 1671638 w 1800225"/>
              <a:gd name="connsiteY6" fmla="*/ 485775 h 2886075"/>
              <a:gd name="connsiteX7" fmla="*/ 1628775 w 1800225"/>
              <a:gd name="connsiteY7" fmla="*/ 500062 h 2886075"/>
              <a:gd name="connsiteX8" fmla="*/ 1543050 w 1800225"/>
              <a:gd name="connsiteY8" fmla="*/ 557212 h 2886075"/>
              <a:gd name="connsiteX9" fmla="*/ 1500188 w 1800225"/>
              <a:gd name="connsiteY9" fmla="*/ 585787 h 2886075"/>
              <a:gd name="connsiteX10" fmla="*/ 1285875 w 1800225"/>
              <a:gd name="connsiteY10" fmla="*/ 657225 h 2886075"/>
              <a:gd name="connsiteX11" fmla="*/ 1157288 w 1800225"/>
              <a:gd name="connsiteY11" fmla="*/ 700087 h 2886075"/>
              <a:gd name="connsiteX12" fmla="*/ 1114425 w 1800225"/>
              <a:gd name="connsiteY12" fmla="*/ 714375 h 2886075"/>
              <a:gd name="connsiteX13" fmla="*/ 1028700 w 1800225"/>
              <a:gd name="connsiteY13" fmla="*/ 757237 h 2886075"/>
              <a:gd name="connsiteX14" fmla="*/ 957263 w 1800225"/>
              <a:gd name="connsiteY14" fmla="*/ 814387 h 2886075"/>
              <a:gd name="connsiteX15" fmla="*/ 871538 w 1800225"/>
              <a:gd name="connsiteY15" fmla="*/ 871537 h 2886075"/>
              <a:gd name="connsiteX16" fmla="*/ 814388 w 1800225"/>
              <a:gd name="connsiteY16" fmla="*/ 942975 h 2886075"/>
              <a:gd name="connsiteX17" fmla="*/ 800100 w 1800225"/>
              <a:gd name="connsiteY17" fmla="*/ 985837 h 2886075"/>
              <a:gd name="connsiteX18" fmla="*/ 771525 w 1800225"/>
              <a:gd name="connsiteY18" fmla="*/ 1028700 h 2886075"/>
              <a:gd name="connsiteX19" fmla="*/ 714375 w 1800225"/>
              <a:gd name="connsiteY19" fmla="*/ 1157287 h 2886075"/>
              <a:gd name="connsiteX20" fmla="*/ 700088 w 1800225"/>
              <a:gd name="connsiteY20" fmla="*/ 1200150 h 2886075"/>
              <a:gd name="connsiteX21" fmla="*/ 700088 w 1800225"/>
              <a:gd name="connsiteY21" fmla="*/ 1514475 h 2886075"/>
              <a:gd name="connsiteX22" fmla="*/ 742950 w 1800225"/>
              <a:gd name="connsiteY22" fmla="*/ 1600200 h 2886075"/>
              <a:gd name="connsiteX23" fmla="*/ 785813 w 1800225"/>
              <a:gd name="connsiteY23" fmla="*/ 1685925 h 2886075"/>
              <a:gd name="connsiteX24" fmla="*/ 842963 w 1800225"/>
              <a:gd name="connsiteY24" fmla="*/ 1757362 h 2886075"/>
              <a:gd name="connsiteX25" fmla="*/ 857250 w 1800225"/>
              <a:gd name="connsiteY25" fmla="*/ 1800225 h 2886075"/>
              <a:gd name="connsiteX26" fmla="*/ 942975 w 1800225"/>
              <a:gd name="connsiteY26" fmla="*/ 1828800 h 2886075"/>
              <a:gd name="connsiteX27" fmla="*/ 1000125 w 1800225"/>
              <a:gd name="connsiteY27" fmla="*/ 1843087 h 2886075"/>
              <a:gd name="connsiteX28" fmla="*/ 1128713 w 1800225"/>
              <a:gd name="connsiteY28" fmla="*/ 1885950 h 2886075"/>
              <a:gd name="connsiteX29" fmla="*/ 1214438 w 1800225"/>
              <a:gd name="connsiteY29" fmla="*/ 1914525 h 2886075"/>
              <a:gd name="connsiteX30" fmla="*/ 1300163 w 1800225"/>
              <a:gd name="connsiteY30" fmla="*/ 1971675 h 2886075"/>
              <a:gd name="connsiteX31" fmla="*/ 1343025 w 1800225"/>
              <a:gd name="connsiteY31" fmla="*/ 2000250 h 2886075"/>
              <a:gd name="connsiteX32" fmla="*/ 1428750 w 1800225"/>
              <a:gd name="connsiteY32" fmla="*/ 2028825 h 2886075"/>
              <a:gd name="connsiteX33" fmla="*/ 1471613 w 1800225"/>
              <a:gd name="connsiteY33" fmla="*/ 2043112 h 2886075"/>
              <a:gd name="connsiteX34" fmla="*/ 1514475 w 1800225"/>
              <a:gd name="connsiteY34" fmla="*/ 2057400 h 2886075"/>
              <a:gd name="connsiteX35" fmla="*/ 1528763 w 1800225"/>
              <a:gd name="connsiteY35" fmla="*/ 2100262 h 2886075"/>
              <a:gd name="connsiteX36" fmla="*/ 1614488 w 1800225"/>
              <a:gd name="connsiteY36" fmla="*/ 2128837 h 2886075"/>
              <a:gd name="connsiteX37" fmla="*/ 1657350 w 1800225"/>
              <a:gd name="connsiteY37" fmla="*/ 2157412 h 2886075"/>
              <a:gd name="connsiteX38" fmla="*/ 1714500 w 1800225"/>
              <a:gd name="connsiteY38" fmla="*/ 2228850 h 2886075"/>
              <a:gd name="connsiteX39" fmla="*/ 1771650 w 1800225"/>
              <a:gd name="connsiteY39" fmla="*/ 2357437 h 2886075"/>
              <a:gd name="connsiteX40" fmla="*/ 1785938 w 1800225"/>
              <a:gd name="connsiteY40" fmla="*/ 2400300 h 2886075"/>
              <a:gd name="connsiteX41" fmla="*/ 1800225 w 1800225"/>
              <a:gd name="connsiteY41" fmla="*/ 2443162 h 2886075"/>
              <a:gd name="connsiteX42" fmla="*/ 1757363 w 1800225"/>
              <a:gd name="connsiteY42" fmla="*/ 2657475 h 2886075"/>
              <a:gd name="connsiteX43" fmla="*/ 1700213 w 1800225"/>
              <a:gd name="connsiteY43" fmla="*/ 2743200 h 2886075"/>
              <a:gd name="connsiteX44" fmla="*/ 1657350 w 1800225"/>
              <a:gd name="connsiteY44" fmla="*/ 2771775 h 2886075"/>
              <a:gd name="connsiteX45" fmla="*/ 1585913 w 1800225"/>
              <a:gd name="connsiteY45" fmla="*/ 2843212 h 2886075"/>
              <a:gd name="connsiteX46" fmla="*/ 1557338 w 1800225"/>
              <a:gd name="connsiteY46" fmla="*/ 2886075 h 2886075"/>
              <a:gd name="connsiteX47" fmla="*/ 1385888 w 1800225"/>
              <a:gd name="connsiteY47" fmla="*/ 2871787 h 2886075"/>
              <a:gd name="connsiteX48" fmla="*/ 1243013 w 1800225"/>
              <a:gd name="connsiteY48" fmla="*/ 2843212 h 2886075"/>
              <a:gd name="connsiteX49" fmla="*/ 1157288 w 1800225"/>
              <a:gd name="connsiteY49" fmla="*/ 2814637 h 2886075"/>
              <a:gd name="connsiteX50" fmla="*/ 1114425 w 1800225"/>
              <a:gd name="connsiteY50" fmla="*/ 2800350 h 2886075"/>
              <a:gd name="connsiteX51" fmla="*/ 985838 w 1800225"/>
              <a:gd name="connsiteY51" fmla="*/ 2743200 h 2886075"/>
              <a:gd name="connsiteX52" fmla="*/ 942975 w 1800225"/>
              <a:gd name="connsiteY52" fmla="*/ 2728912 h 2886075"/>
              <a:gd name="connsiteX53" fmla="*/ 900113 w 1800225"/>
              <a:gd name="connsiteY53" fmla="*/ 2714625 h 2886075"/>
              <a:gd name="connsiteX54" fmla="*/ 857250 w 1800225"/>
              <a:gd name="connsiteY54" fmla="*/ 2686050 h 2886075"/>
              <a:gd name="connsiteX55" fmla="*/ 771525 w 1800225"/>
              <a:gd name="connsiteY55" fmla="*/ 2657475 h 2886075"/>
              <a:gd name="connsiteX56" fmla="*/ 685800 w 1800225"/>
              <a:gd name="connsiteY56" fmla="*/ 2600325 h 2886075"/>
              <a:gd name="connsiteX57" fmla="*/ 642938 w 1800225"/>
              <a:gd name="connsiteY57" fmla="*/ 2571750 h 2886075"/>
              <a:gd name="connsiteX58" fmla="*/ 557213 w 1800225"/>
              <a:gd name="connsiteY58" fmla="*/ 2543175 h 2886075"/>
              <a:gd name="connsiteX59" fmla="*/ 514350 w 1800225"/>
              <a:gd name="connsiteY59" fmla="*/ 2514600 h 2886075"/>
              <a:gd name="connsiteX60" fmla="*/ 471488 w 1800225"/>
              <a:gd name="connsiteY60" fmla="*/ 2500312 h 2886075"/>
              <a:gd name="connsiteX61" fmla="*/ 442913 w 1800225"/>
              <a:gd name="connsiteY61" fmla="*/ 2457450 h 2886075"/>
              <a:gd name="connsiteX62" fmla="*/ 357188 w 1800225"/>
              <a:gd name="connsiteY62" fmla="*/ 2400300 h 2886075"/>
              <a:gd name="connsiteX63" fmla="*/ 314325 w 1800225"/>
              <a:gd name="connsiteY63" fmla="*/ 2314575 h 2886075"/>
              <a:gd name="connsiteX64" fmla="*/ 271463 w 1800225"/>
              <a:gd name="connsiteY64" fmla="*/ 2286000 h 2886075"/>
              <a:gd name="connsiteX65" fmla="*/ 171450 w 1800225"/>
              <a:gd name="connsiteY65" fmla="*/ 2171700 h 2886075"/>
              <a:gd name="connsiteX66" fmla="*/ 128588 w 1800225"/>
              <a:gd name="connsiteY66" fmla="*/ 2085975 h 2886075"/>
              <a:gd name="connsiteX67" fmla="*/ 85725 w 1800225"/>
              <a:gd name="connsiteY67" fmla="*/ 2000250 h 2886075"/>
              <a:gd name="connsiteX68" fmla="*/ 57150 w 1800225"/>
              <a:gd name="connsiteY68" fmla="*/ 1914525 h 2886075"/>
              <a:gd name="connsiteX69" fmla="*/ 42863 w 1800225"/>
              <a:gd name="connsiteY69" fmla="*/ 1871662 h 2886075"/>
              <a:gd name="connsiteX70" fmla="*/ 28575 w 1800225"/>
              <a:gd name="connsiteY70" fmla="*/ 1514475 h 2886075"/>
              <a:gd name="connsiteX71" fmla="*/ 14288 w 1800225"/>
              <a:gd name="connsiteY71" fmla="*/ 1443037 h 2886075"/>
              <a:gd name="connsiteX72" fmla="*/ 0 w 1800225"/>
              <a:gd name="connsiteY72" fmla="*/ 1214437 h 2886075"/>
              <a:gd name="connsiteX73" fmla="*/ 14288 w 1800225"/>
              <a:gd name="connsiteY73" fmla="*/ 814387 h 2886075"/>
              <a:gd name="connsiteX74" fmla="*/ 42863 w 1800225"/>
              <a:gd name="connsiteY74" fmla="*/ 728662 h 2886075"/>
              <a:gd name="connsiteX75" fmla="*/ 71438 w 1800225"/>
              <a:gd name="connsiteY75" fmla="*/ 685800 h 2886075"/>
              <a:gd name="connsiteX76" fmla="*/ 114300 w 1800225"/>
              <a:gd name="connsiteY76" fmla="*/ 600075 h 2886075"/>
              <a:gd name="connsiteX77" fmla="*/ 157163 w 1800225"/>
              <a:gd name="connsiteY77" fmla="*/ 514350 h 2886075"/>
              <a:gd name="connsiteX78" fmla="*/ 200025 w 1800225"/>
              <a:gd name="connsiteY78" fmla="*/ 485775 h 2886075"/>
              <a:gd name="connsiteX79" fmla="*/ 314325 w 1800225"/>
              <a:gd name="connsiteY79" fmla="*/ 385762 h 2886075"/>
              <a:gd name="connsiteX80" fmla="*/ 357188 w 1800225"/>
              <a:gd name="connsiteY80" fmla="*/ 357187 h 2886075"/>
              <a:gd name="connsiteX81" fmla="*/ 442913 w 1800225"/>
              <a:gd name="connsiteY81" fmla="*/ 328612 h 2886075"/>
              <a:gd name="connsiteX82" fmla="*/ 485775 w 1800225"/>
              <a:gd name="connsiteY82" fmla="*/ 314325 h 2886075"/>
              <a:gd name="connsiteX83" fmla="*/ 528638 w 1800225"/>
              <a:gd name="connsiteY83" fmla="*/ 285750 h 2886075"/>
              <a:gd name="connsiteX84" fmla="*/ 614363 w 1800225"/>
              <a:gd name="connsiteY84" fmla="*/ 257175 h 2886075"/>
              <a:gd name="connsiteX85" fmla="*/ 742950 w 1800225"/>
              <a:gd name="connsiteY85" fmla="*/ 200025 h 2886075"/>
              <a:gd name="connsiteX86" fmla="*/ 785813 w 1800225"/>
              <a:gd name="connsiteY86" fmla="*/ 185737 h 2886075"/>
              <a:gd name="connsiteX87" fmla="*/ 828675 w 1800225"/>
              <a:gd name="connsiteY87" fmla="*/ 157162 h 2886075"/>
              <a:gd name="connsiteX88" fmla="*/ 871538 w 1800225"/>
              <a:gd name="connsiteY88" fmla="*/ 142875 h 2886075"/>
              <a:gd name="connsiteX89" fmla="*/ 985838 w 1800225"/>
              <a:gd name="connsiteY89" fmla="*/ 114300 h 2886075"/>
              <a:gd name="connsiteX90" fmla="*/ 1028700 w 1800225"/>
              <a:gd name="connsiteY90" fmla="*/ 100012 h 2886075"/>
              <a:gd name="connsiteX91" fmla="*/ 1157288 w 1800225"/>
              <a:gd name="connsiteY91" fmla="*/ 71437 h 2886075"/>
              <a:gd name="connsiteX92" fmla="*/ 1243013 w 1800225"/>
              <a:gd name="connsiteY92" fmla="*/ 42862 h 2886075"/>
              <a:gd name="connsiteX93" fmla="*/ 1400175 w 1800225"/>
              <a:gd name="connsiteY93" fmla="*/ 0 h 2886075"/>
              <a:gd name="connsiteX94" fmla="*/ 1600200 w 1800225"/>
              <a:gd name="connsiteY94" fmla="*/ 14287 h 2886075"/>
              <a:gd name="connsiteX95" fmla="*/ 1685925 w 1800225"/>
              <a:gd name="connsiteY95" fmla="*/ 71437 h 2886075"/>
              <a:gd name="connsiteX96" fmla="*/ 1700213 w 1800225"/>
              <a:gd name="connsiteY96" fmla="*/ 71437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00225" h="2886075">
                <a:moveTo>
                  <a:pt x="1771650" y="100012"/>
                </a:moveTo>
                <a:cubicBezTo>
                  <a:pt x="1776413" y="123825"/>
                  <a:pt x="1780048" y="147891"/>
                  <a:pt x="1785938" y="171450"/>
                </a:cubicBezTo>
                <a:cubicBezTo>
                  <a:pt x="1789591" y="186060"/>
                  <a:pt x="1800225" y="199252"/>
                  <a:pt x="1800225" y="214312"/>
                </a:cubicBezTo>
                <a:cubicBezTo>
                  <a:pt x="1800225" y="257438"/>
                  <a:pt x="1796398" y="301061"/>
                  <a:pt x="1785938" y="342900"/>
                </a:cubicBezTo>
                <a:cubicBezTo>
                  <a:pt x="1781773" y="359559"/>
                  <a:pt x="1770772" y="375035"/>
                  <a:pt x="1757363" y="385762"/>
                </a:cubicBezTo>
                <a:cubicBezTo>
                  <a:pt x="1745603" y="395170"/>
                  <a:pt x="1728788" y="395287"/>
                  <a:pt x="1714500" y="400050"/>
                </a:cubicBezTo>
                <a:cubicBezTo>
                  <a:pt x="1705088" y="428286"/>
                  <a:pt x="1696817" y="465632"/>
                  <a:pt x="1671638" y="485775"/>
                </a:cubicBezTo>
                <a:cubicBezTo>
                  <a:pt x="1659878" y="495183"/>
                  <a:pt x="1643063" y="495300"/>
                  <a:pt x="1628775" y="500062"/>
                </a:cubicBezTo>
                <a:lnTo>
                  <a:pt x="1543050" y="557212"/>
                </a:lnTo>
                <a:cubicBezTo>
                  <a:pt x="1528763" y="566737"/>
                  <a:pt x="1516478" y="580357"/>
                  <a:pt x="1500188" y="585787"/>
                </a:cubicBezTo>
                <a:lnTo>
                  <a:pt x="1285875" y="657225"/>
                </a:lnTo>
                <a:lnTo>
                  <a:pt x="1157288" y="700087"/>
                </a:lnTo>
                <a:cubicBezTo>
                  <a:pt x="1143000" y="704850"/>
                  <a:pt x="1126956" y="706021"/>
                  <a:pt x="1114425" y="714375"/>
                </a:cubicBezTo>
                <a:cubicBezTo>
                  <a:pt x="1059032" y="751304"/>
                  <a:pt x="1087853" y="737520"/>
                  <a:pt x="1028700" y="757237"/>
                </a:cubicBezTo>
                <a:cubicBezTo>
                  <a:pt x="975902" y="836436"/>
                  <a:pt x="1030334" y="773792"/>
                  <a:pt x="957263" y="814387"/>
                </a:cubicBezTo>
                <a:cubicBezTo>
                  <a:pt x="927242" y="831065"/>
                  <a:pt x="871538" y="871537"/>
                  <a:pt x="871538" y="871537"/>
                </a:cubicBezTo>
                <a:cubicBezTo>
                  <a:pt x="835625" y="979273"/>
                  <a:pt x="888246" y="850654"/>
                  <a:pt x="814388" y="942975"/>
                </a:cubicBezTo>
                <a:cubicBezTo>
                  <a:pt x="804980" y="954735"/>
                  <a:pt x="806835" y="972367"/>
                  <a:pt x="800100" y="985837"/>
                </a:cubicBezTo>
                <a:cubicBezTo>
                  <a:pt x="792421" y="1001196"/>
                  <a:pt x="781050" y="1014412"/>
                  <a:pt x="771525" y="1028700"/>
                </a:cubicBezTo>
                <a:cubicBezTo>
                  <a:pt x="737520" y="1130715"/>
                  <a:pt x="759658" y="1089363"/>
                  <a:pt x="714375" y="1157287"/>
                </a:cubicBezTo>
                <a:cubicBezTo>
                  <a:pt x="709613" y="1171575"/>
                  <a:pt x="702078" y="1185222"/>
                  <a:pt x="700088" y="1200150"/>
                </a:cubicBezTo>
                <a:cubicBezTo>
                  <a:pt x="681944" y="1336229"/>
                  <a:pt x="679994" y="1383865"/>
                  <a:pt x="700088" y="1514475"/>
                </a:cubicBezTo>
                <a:cubicBezTo>
                  <a:pt x="708068" y="1566347"/>
                  <a:pt x="719403" y="1553107"/>
                  <a:pt x="742950" y="1600200"/>
                </a:cubicBezTo>
                <a:cubicBezTo>
                  <a:pt x="802104" y="1718506"/>
                  <a:pt x="703920" y="1563084"/>
                  <a:pt x="785813" y="1685925"/>
                </a:cubicBezTo>
                <a:cubicBezTo>
                  <a:pt x="821724" y="1793661"/>
                  <a:pt x="769105" y="1665038"/>
                  <a:pt x="842963" y="1757362"/>
                </a:cubicBezTo>
                <a:cubicBezTo>
                  <a:pt x="852371" y="1769122"/>
                  <a:pt x="844995" y="1791471"/>
                  <a:pt x="857250" y="1800225"/>
                </a:cubicBezTo>
                <a:cubicBezTo>
                  <a:pt x="881760" y="1817732"/>
                  <a:pt x="913754" y="1821495"/>
                  <a:pt x="942975" y="1828800"/>
                </a:cubicBezTo>
                <a:cubicBezTo>
                  <a:pt x="962025" y="1833562"/>
                  <a:pt x="981317" y="1837445"/>
                  <a:pt x="1000125" y="1843087"/>
                </a:cubicBezTo>
                <a:cubicBezTo>
                  <a:pt x="1000158" y="1843097"/>
                  <a:pt x="1107265" y="1878801"/>
                  <a:pt x="1128713" y="1885950"/>
                </a:cubicBezTo>
                <a:cubicBezTo>
                  <a:pt x="1128717" y="1885951"/>
                  <a:pt x="1214435" y="1914523"/>
                  <a:pt x="1214438" y="1914525"/>
                </a:cubicBezTo>
                <a:lnTo>
                  <a:pt x="1300163" y="1971675"/>
                </a:lnTo>
                <a:cubicBezTo>
                  <a:pt x="1314450" y="1981200"/>
                  <a:pt x="1326735" y="1994820"/>
                  <a:pt x="1343025" y="2000250"/>
                </a:cubicBezTo>
                <a:lnTo>
                  <a:pt x="1428750" y="2028825"/>
                </a:lnTo>
                <a:lnTo>
                  <a:pt x="1471613" y="2043112"/>
                </a:lnTo>
                <a:lnTo>
                  <a:pt x="1514475" y="2057400"/>
                </a:lnTo>
                <a:cubicBezTo>
                  <a:pt x="1519238" y="2071687"/>
                  <a:pt x="1516508" y="2091508"/>
                  <a:pt x="1528763" y="2100262"/>
                </a:cubicBezTo>
                <a:cubicBezTo>
                  <a:pt x="1553273" y="2117769"/>
                  <a:pt x="1614488" y="2128837"/>
                  <a:pt x="1614488" y="2128837"/>
                </a:cubicBezTo>
                <a:cubicBezTo>
                  <a:pt x="1628775" y="2138362"/>
                  <a:pt x="1646623" y="2144003"/>
                  <a:pt x="1657350" y="2157412"/>
                </a:cubicBezTo>
                <a:cubicBezTo>
                  <a:pt x="1736220" y="2256000"/>
                  <a:pt x="1591665" y="2146959"/>
                  <a:pt x="1714500" y="2228850"/>
                </a:cubicBezTo>
                <a:cubicBezTo>
                  <a:pt x="1759783" y="2296774"/>
                  <a:pt x="1737644" y="2255421"/>
                  <a:pt x="1771650" y="2357437"/>
                </a:cubicBezTo>
                <a:lnTo>
                  <a:pt x="1785938" y="2400300"/>
                </a:lnTo>
                <a:lnTo>
                  <a:pt x="1800225" y="2443162"/>
                </a:lnTo>
                <a:cubicBezTo>
                  <a:pt x="1794699" y="2492896"/>
                  <a:pt x="1791134" y="2606819"/>
                  <a:pt x="1757363" y="2657475"/>
                </a:cubicBezTo>
                <a:cubicBezTo>
                  <a:pt x="1738313" y="2686050"/>
                  <a:pt x="1728788" y="2724150"/>
                  <a:pt x="1700213" y="2743200"/>
                </a:cubicBezTo>
                <a:lnTo>
                  <a:pt x="1657350" y="2771775"/>
                </a:lnTo>
                <a:cubicBezTo>
                  <a:pt x="1581147" y="2886078"/>
                  <a:pt x="1681165" y="2747959"/>
                  <a:pt x="1585913" y="2843212"/>
                </a:cubicBezTo>
                <a:cubicBezTo>
                  <a:pt x="1573771" y="2855354"/>
                  <a:pt x="1566863" y="2871787"/>
                  <a:pt x="1557338" y="2886075"/>
                </a:cubicBezTo>
                <a:cubicBezTo>
                  <a:pt x="1500188" y="2881312"/>
                  <a:pt x="1442885" y="2878120"/>
                  <a:pt x="1385888" y="2871787"/>
                </a:cubicBezTo>
                <a:cubicBezTo>
                  <a:pt x="1344989" y="2867243"/>
                  <a:pt x="1284753" y="2855734"/>
                  <a:pt x="1243013" y="2843212"/>
                </a:cubicBezTo>
                <a:cubicBezTo>
                  <a:pt x="1214163" y="2834557"/>
                  <a:pt x="1185863" y="2824162"/>
                  <a:pt x="1157288" y="2814637"/>
                </a:cubicBezTo>
                <a:lnTo>
                  <a:pt x="1114425" y="2800350"/>
                </a:lnTo>
                <a:cubicBezTo>
                  <a:pt x="1046501" y="2755067"/>
                  <a:pt x="1087854" y="2777206"/>
                  <a:pt x="985838" y="2743200"/>
                </a:cubicBezTo>
                <a:lnTo>
                  <a:pt x="942975" y="2728912"/>
                </a:lnTo>
                <a:lnTo>
                  <a:pt x="900113" y="2714625"/>
                </a:lnTo>
                <a:cubicBezTo>
                  <a:pt x="885825" y="2705100"/>
                  <a:pt x="872942" y="2693024"/>
                  <a:pt x="857250" y="2686050"/>
                </a:cubicBezTo>
                <a:cubicBezTo>
                  <a:pt x="829725" y="2673817"/>
                  <a:pt x="771525" y="2657475"/>
                  <a:pt x="771525" y="2657475"/>
                </a:cubicBezTo>
                <a:lnTo>
                  <a:pt x="685800" y="2600325"/>
                </a:lnTo>
                <a:cubicBezTo>
                  <a:pt x="671513" y="2590800"/>
                  <a:pt x="659228" y="2577180"/>
                  <a:pt x="642938" y="2571750"/>
                </a:cubicBezTo>
                <a:lnTo>
                  <a:pt x="557213" y="2543175"/>
                </a:lnTo>
                <a:cubicBezTo>
                  <a:pt x="542925" y="2533650"/>
                  <a:pt x="529709" y="2522279"/>
                  <a:pt x="514350" y="2514600"/>
                </a:cubicBezTo>
                <a:cubicBezTo>
                  <a:pt x="500880" y="2507865"/>
                  <a:pt x="483248" y="2509720"/>
                  <a:pt x="471488" y="2500312"/>
                </a:cubicBezTo>
                <a:cubicBezTo>
                  <a:pt x="458080" y="2489585"/>
                  <a:pt x="455836" y="2468757"/>
                  <a:pt x="442913" y="2457450"/>
                </a:cubicBezTo>
                <a:cubicBezTo>
                  <a:pt x="417067" y="2434835"/>
                  <a:pt x="357188" y="2400300"/>
                  <a:pt x="357188" y="2400300"/>
                </a:cubicBezTo>
                <a:cubicBezTo>
                  <a:pt x="345567" y="2365439"/>
                  <a:pt x="342022" y="2342272"/>
                  <a:pt x="314325" y="2314575"/>
                </a:cubicBezTo>
                <a:cubicBezTo>
                  <a:pt x="302183" y="2302433"/>
                  <a:pt x="285750" y="2295525"/>
                  <a:pt x="271463" y="2286000"/>
                </a:cubicBezTo>
                <a:cubicBezTo>
                  <a:pt x="204788" y="2185987"/>
                  <a:pt x="242888" y="2219325"/>
                  <a:pt x="171450" y="2171700"/>
                </a:cubicBezTo>
                <a:cubicBezTo>
                  <a:pt x="135541" y="2063969"/>
                  <a:pt x="183978" y="2196755"/>
                  <a:pt x="128588" y="2085975"/>
                </a:cubicBezTo>
                <a:cubicBezTo>
                  <a:pt x="69435" y="1967670"/>
                  <a:pt x="167616" y="2123085"/>
                  <a:pt x="85725" y="2000250"/>
                </a:cubicBezTo>
                <a:lnTo>
                  <a:pt x="57150" y="1914525"/>
                </a:lnTo>
                <a:lnTo>
                  <a:pt x="42863" y="1871662"/>
                </a:lnTo>
                <a:cubicBezTo>
                  <a:pt x="38100" y="1752600"/>
                  <a:pt x="36501" y="1633369"/>
                  <a:pt x="28575" y="1514475"/>
                </a:cubicBezTo>
                <a:cubicBezTo>
                  <a:pt x="26960" y="1490245"/>
                  <a:pt x="16590" y="1467212"/>
                  <a:pt x="14288" y="1443037"/>
                </a:cubicBezTo>
                <a:cubicBezTo>
                  <a:pt x="7049" y="1367032"/>
                  <a:pt x="4763" y="1290637"/>
                  <a:pt x="0" y="1214437"/>
                </a:cubicBezTo>
                <a:cubicBezTo>
                  <a:pt x="4763" y="1081087"/>
                  <a:pt x="2560" y="947306"/>
                  <a:pt x="14288" y="814387"/>
                </a:cubicBezTo>
                <a:cubicBezTo>
                  <a:pt x="16935" y="784383"/>
                  <a:pt x="26155" y="753724"/>
                  <a:pt x="42863" y="728662"/>
                </a:cubicBezTo>
                <a:lnTo>
                  <a:pt x="71438" y="685800"/>
                </a:lnTo>
                <a:cubicBezTo>
                  <a:pt x="107347" y="578069"/>
                  <a:pt x="58910" y="710855"/>
                  <a:pt x="114300" y="600075"/>
                </a:cubicBezTo>
                <a:cubicBezTo>
                  <a:pt x="137541" y="553593"/>
                  <a:pt x="116217" y="555296"/>
                  <a:pt x="157163" y="514350"/>
                </a:cubicBezTo>
                <a:cubicBezTo>
                  <a:pt x="169305" y="502208"/>
                  <a:pt x="185738" y="495300"/>
                  <a:pt x="200025" y="485775"/>
                </a:cubicBezTo>
                <a:cubicBezTo>
                  <a:pt x="247650" y="414337"/>
                  <a:pt x="214313" y="452437"/>
                  <a:pt x="314325" y="385762"/>
                </a:cubicBezTo>
                <a:cubicBezTo>
                  <a:pt x="328613" y="376237"/>
                  <a:pt x="340898" y="362617"/>
                  <a:pt x="357188" y="357187"/>
                </a:cubicBezTo>
                <a:lnTo>
                  <a:pt x="442913" y="328612"/>
                </a:lnTo>
                <a:lnTo>
                  <a:pt x="485775" y="314325"/>
                </a:lnTo>
                <a:cubicBezTo>
                  <a:pt x="500063" y="304800"/>
                  <a:pt x="512946" y="292724"/>
                  <a:pt x="528638" y="285750"/>
                </a:cubicBezTo>
                <a:cubicBezTo>
                  <a:pt x="556163" y="273517"/>
                  <a:pt x="614363" y="257175"/>
                  <a:pt x="614363" y="257175"/>
                </a:cubicBezTo>
                <a:cubicBezTo>
                  <a:pt x="682287" y="211892"/>
                  <a:pt x="640934" y="234031"/>
                  <a:pt x="742950" y="200025"/>
                </a:cubicBezTo>
                <a:cubicBezTo>
                  <a:pt x="757238" y="195262"/>
                  <a:pt x="773282" y="194091"/>
                  <a:pt x="785813" y="185737"/>
                </a:cubicBezTo>
                <a:cubicBezTo>
                  <a:pt x="800100" y="176212"/>
                  <a:pt x="813316" y="164841"/>
                  <a:pt x="828675" y="157162"/>
                </a:cubicBezTo>
                <a:cubicBezTo>
                  <a:pt x="842146" y="150427"/>
                  <a:pt x="857008" y="146838"/>
                  <a:pt x="871538" y="142875"/>
                </a:cubicBezTo>
                <a:cubicBezTo>
                  <a:pt x="909427" y="132542"/>
                  <a:pt x="948581" y="126720"/>
                  <a:pt x="985838" y="114300"/>
                </a:cubicBezTo>
                <a:cubicBezTo>
                  <a:pt x="1000125" y="109537"/>
                  <a:pt x="1014089" y="103665"/>
                  <a:pt x="1028700" y="100012"/>
                </a:cubicBezTo>
                <a:cubicBezTo>
                  <a:pt x="1110300" y="79612"/>
                  <a:pt x="1083932" y="93444"/>
                  <a:pt x="1157288" y="71437"/>
                </a:cubicBezTo>
                <a:cubicBezTo>
                  <a:pt x="1186138" y="62782"/>
                  <a:pt x="1213792" y="50167"/>
                  <a:pt x="1243013" y="42862"/>
                </a:cubicBezTo>
                <a:cubicBezTo>
                  <a:pt x="1371923" y="10634"/>
                  <a:pt x="1320056" y="26706"/>
                  <a:pt x="1400175" y="0"/>
                </a:cubicBezTo>
                <a:cubicBezTo>
                  <a:pt x="1466850" y="4762"/>
                  <a:pt x="1535351" y="-1925"/>
                  <a:pt x="1600200" y="14287"/>
                </a:cubicBezTo>
                <a:cubicBezTo>
                  <a:pt x="1633517" y="22616"/>
                  <a:pt x="1651582" y="71437"/>
                  <a:pt x="1685925" y="71437"/>
                </a:cubicBezTo>
                <a:lnTo>
                  <a:pt x="1700213" y="71437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 bwMode="auto">
          <a:xfrm>
            <a:off x="5786438" y="3500438"/>
            <a:ext cx="1808162" cy="2914650"/>
          </a:xfrm>
          <a:custGeom>
            <a:avLst/>
            <a:gdLst>
              <a:gd name="connsiteX0" fmla="*/ 1757362 w 1807691"/>
              <a:gd name="connsiteY0" fmla="*/ 114300 h 2914650"/>
              <a:gd name="connsiteX1" fmla="*/ 1785937 w 1807691"/>
              <a:gd name="connsiteY1" fmla="*/ 314325 h 2914650"/>
              <a:gd name="connsiteX2" fmla="*/ 1728787 w 1807691"/>
              <a:gd name="connsiteY2" fmla="*/ 400050 h 2914650"/>
              <a:gd name="connsiteX3" fmla="*/ 1714500 w 1807691"/>
              <a:gd name="connsiteY3" fmla="*/ 442912 h 2914650"/>
              <a:gd name="connsiteX4" fmla="*/ 1628775 w 1807691"/>
              <a:gd name="connsiteY4" fmla="*/ 500062 h 2914650"/>
              <a:gd name="connsiteX5" fmla="*/ 1585912 w 1807691"/>
              <a:gd name="connsiteY5" fmla="*/ 528637 h 2914650"/>
              <a:gd name="connsiteX6" fmla="*/ 1543050 w 1807691"/>
              <a:gd name="connsiteY6" fmla="*/ 542925 h 2914650"/>
              <a:gd name="connsiteX7" fmla="*/ 1500187 w 1807691"/>
              <a:gd name="connsiteY7" fmla="*/ 571500 h 2914650"/>
              <a:gd name="connsiteX8" fmla="*/ 1414462 w 1807691"/>
              <a:gd name="connsiteY8" fmla="*/ 600075 h 2914650"/>
              <a:gd name="connsiteX9" fmla="*/ 1328737 w 1807691"/>
              <a:gd name="connsiteY9" fmla="*/ 642937 h 2914650"/>
              <a:gd name="connsiteX10" fmla="*/ 1285875 w 1807691"/>
              <a:gd name="connsiteY10" fmla="*/ 671512 h 2914650"/>
              <a:gd name="connsiteX11" fmla="*/ 1200150 w 1807691"/>
              <a:gd name="connsiteY11" fmla="*/ 700087 h 2914650"/>
              <a:gd name="connsiteX12" fmla="*/ 1157287 w 1807691"/>
              <a:gd name="connsiteY12" fmla="*/ 728662 h 2914650"/>
              <a:gd name="connsiteX13" fmla="*/ 1071562 w 1807691"/>
              <a:gd name="connsiteY13" fmla="*/ 757237 h 2914650"/>
              <a:gd name="connsiteX14" fmla="*/ 942975 w 1807691"/>
              <a:gd name="connsiteY14" fmla="*/ 800100 h 2914650"/>
              <a:gd name="connsiteX15" fmla="*/ 857250 w 1807691"/>
              <a:gd name="connsiteY15" fmla="*/ 828675 h 2914650"/>
              <a:gd name="connsiteX16" fmla="*/ 814387 w 1807691"/>
              <a:gd name="connsiteY16" fmla="*/ 842962 h 2914650"/>
              <a:gd name="connsiteX17" fmla="*/ 785812 w 1807691"/>
              <a:gd name="connsiteY17" fmla="*/ 928687 h 2914650"/>
              <a:gd name="connsiteX18" fmla="*/ 828675 w 1807691"/>
              <a:gd name="connsiteY18" fmla="*/ 1128712 h 2914650"/>
              <a:gd name="connsiteX19" fmla="*/ 857250 w 1807691"/>
              <a:gd name="connsiteY19" fmla="*/ 1171575 h 2914650"/>
              <a:gd name="connsiteX20" fmla="*/ 900112 w 1807691"/>
              <a:gd name="connsiteY20" fmla="*/ 1200150 h 2914650"/>
              <a:gd name="connsiteX21" fmla="*/ 971550 w 1807691"/>
              <a:gd name="connsiteY21" fmla="*/ 1328737 h 2914650"/>
              <a:gd name="connsiteX22" fmla="*/ 1014412 w 1807691"/>
              <a:gd name="connsiteY22" fmla="*/ 1343025 h 2914650"/>
              <a:gd name="connsiteX23" fmla="*/ 1085850 w 1807691"/>
              <a:gd name="connsiteY23" fmla="*/ 1400175 h 2914650"/>
              <a:gd name="connsiteX24" fmla="*/ 1171575 w 1807691"/>
              <a:gd name="connsiteY24" fmla="*/ 1457325 h 2914650"/>
              <a:gd name="connsiteX25" fmla="*/ 1228725 w 1807691"/>
              <a:gd name="connsiteY25" fmla="*/ 1528762 h 2914650"/>
              <a:gd name="connsiteX26" fmla="*/ 1300162 w 1807691"/>
              <a:gd name="connsiteY26" fmla="*/ 1600200 h 2914650"/>
              <a:gd name="connsiteX27" fmla="*/ 1328737 w 1807691"/>
              <a:gd name="connsiteY27" fmla="*/ 1643062 h 2914650"/>
              <a:gd name="connsiteX28" fmla="*/ 1371600 w 1807691"/>
              <a:gd name="connsiteY28" fmla="*/ 1657350 h 2914650"/>
              <a:gd name="connsiteX29" fmla="*/ 1414462 w 1807691"/>
              <a:gd name="connsiteY29" fmla="*/ 1685925 h 2914650"/>
              <a:gd name="connsiteX30" fmla="*/ 1443037 w 1807691"/>
              <a:gd name="connsiteY30" fmla="*/ 1728787 h 2914650"/>
              <a:gd name="connsiteX31" fmla="*/ 1485900 w 1807691"/>
              <a:gd name="connsiteY31" fmla="*/ 1743075 h 2914650"/>
              <a:gd name="connsiteX32" fmla="*/ 1543050 w 1807691"/>
              <a:gd name="connsiteY32" fmla="*/ 1800225 h 2914650"/>
              <a:gd name="connsiteX33" fmla="*/ 1557337 w 1807691"/>
              <a:gd name="connsiteY33" fmla="*/ 1843087 h 2914650"/>
              <a:gd name="connsiteX34" fmla="*/ 1571625 w 1807691"/>
              <a:gd name="connsiteY34" fmla="*/ 1900237 h 2914650"/>
              <a:gd name="connsiteX35" fmla="*/ 1614487 w 1807691"/>
              <a:gd name="connsiteY35" fmla="*/ 1985962 h 2914650"/>
              <a:gd name="connsiteX36" fmla="*/ 1657350 w 1807691"/>
              <a:gd name="connsiteY36" fmla="*/ 2000250 h 2914650"/>
              <a:gd name="connsiteX37" fmla="*/ 1700212 w 1807691"/>
              <a:gd name="connsiteY37" fmla="*/ 2128837 h 2914650"/>
              <a:gd name="connsiteX38" fmla="*/ 1728787 w 1807691"/>
              <a:gd name="connsiteY38" fmla="*/ 2214562 h 2914650"/>
              <a:gd name="connsiteX39" fmla="*/ 1743075 w 1807691"/>
              <a:gd name="connsiteY39" fmla="*/ 2286000 h 2914650"/>
              <a:gd name="connsiteX40" fmla="*/ 1728787 w 1807691"/>
              <a:gd name="connsiteY40" fmla="*/ 2457450 h 2914650"/>
              <a:gd name="connsiteX41" fmla="*/ 1700212 w 1807691"/>
              <a:gd name="connsiteY41" fmla="*/ 2543175 h 2914650"/>
              <a:gd name="connsiteX42" fmla="*/ 1657350 w 1807691"/>
              <a:gd name="connsiteY42" fmla="*/ 2628900 h 2914650"/>
              <a:gd name="connsiteX43" fmla="*/ 1643062 w 1807691"/>
              <a:gd name="connsiteY43" fmla="*/ 2686050 h 2914650"/>
              <a:gd name="connsiteX44" fmla="*/ 1628775 w 1807691"/>
              <a:gd name="connsiteY44" fmla="*/ 2757487 h 2914650"/>
              <a:gd name="connsiteX45" fmla="*/ 1571625 w 1807691"/>
              <a:gd name="connsiteY45" fmla="*/ 2886075 h 2914650"/>
              <a:gd name="connsiteX46" fmla="*/ 1528762 w 1807691"/>
              <a:gd name="connsiteY46" fmla="*/ 2914650 h 2914650"/>
              <a:gd name="connsiteX47" fmla="*/ 1414462 w 1807691"/>
              <a:gd name="connsiteY47" fmla="*/ 2886075 h 2914650"/>
              <a:gd name="connsiteX48" fmla="*/ 1328737 w 1807691"/>
              <a:gd name="connsiteY48" fmla="*/ 2828925 h 2914650"/>
              <a:gd name="connsiteX49" fmla="*/ 1228725 w 1807691"/>
              <a:gd name="connsiteY49" fmla="*/ 2800350 h 2914650"/>
              <a:gd name="connsiteX50" fmla="*/ 1185862 w 1807691"/>
              <a:gd name="connsiteY50" fmla="*/ 2771775 h 2914650"/>
              <a:gd name="connsiteX51" fmla="*/ 1100137 w 1807691"/>
              <a:gd name="connsiteY51" fmla="*/ 2743200 h 2914650"/>
              <a:gd name="connsiteX52" fmla="*/ 1014412 w 1807691"/>
              <a:gd name="connsiteY52" fmla="*/ 2714625 h 2914650"/>
              <a:gd name="connsiteX53" fmla="*/ 928687 w 1807691"/>
              <a:gd name="connsiteY53" fmla="*/ 2686050 h 2914650"/>
              <a:gd name="connsiteX54" fmla="*/ 885825 w 1807691"/>
              <a:gd name="connsiteY54" fmla="*/ 2671762 h 2914650"/>
              <a:gd name="connsiteX55" fmla="*/ 757237 w 1807691"/>
              <a:gd name="connsiteY55" fmla="*/ 2643187 h 2914650"/>
              <a:gd name="connsiteX56" fmla="*/ 671512 w 1807691"/>
              <a:gd name="connsiteY56" fmla="*/ 2614612 h 2914650"/>
              <a:gd name="connsiteX57" fmla="*/ 500062 w 1807691"/>
              <a:gd name="connsiteY57" fmla="*/ 2500312 h 2914650"/>
              <a:gd name="connsiteX58" fmla="*/ 457200 w 1807691"/>
              <a:gd name="connsiteY58" fmla="*/ 2471737 h 2914650"/>
              <a:gd name="connsiteX59" fmla="*/ 414337 w 1807691"/>
              <a:gd name="connsiteY59" fmla="*/ 2443162 h 2914650"/>
              <a:gd name="connsiteX60" fmla="*/ 385762 w 1807691"/>
              <a:gd name="connsiteY60" fmla="*/ 2400300 h 2914650"/>
              <a:gd name="connsiteX61" fmla="*/ 342900 w 1807691"/>
              <a:gd name="connsiteY61" fmla="*/ 2371725 h 2914650"/>
              <a:gd name="connsiteX62" fmla="*/ 314325 w 1807691"/>
              <a:gd name="connsiteY62" fmla="*/ 2286000 h 2914650"/>
              <a:gd name="connsiteX63" fmla="*/ 228600 w 1807691"/>
              <a:gd name="connsiteY63" fmla="*/ 2157412 h 2914650"/>
              <a:gd name="connsiteX64" fmla="*/ 200025 w 1807691"/>
              <a:gd name="connsiteY64" fmla="*/ 2114550 h 2914650"/>
              <a:gd name="connsiteX65" fmla="*/ 157162 w 1807691"/>
              <a:gd name="connsiteY65" fmla="*/ 2028825 h 2914650"/>
              <a:gd name="connsiteX66" fmla="*/ 100012 w 1807691"/>
              <a:gd name="connsiteY66" fmla="*/ 1900237 h 2914650"/>
              <a:gd name="connsiteX67" fmla="*/ 57150 w 1807691"/>
              <a:gd name="connsiteY67" fmla="*/ 1614487 h 2914650"/>
              <a:gd name="connsiteX68" fmla="*/ 42862 w 1807691"/>
              <a:gd name="connsiteY68" fmla="*/ 1528762 h 2914650"/>
              <a:gd name="connsiteX69" fmla="*/ 28575 w 1807691"/>
              <a:gd name="connsiteY69" fmla="*/ 1385887 h 2914650"/>
              <a:gd name="connsiteX70" fmla="*/ 0 w 1807691"/>
              <a:gd name="connsiteY70" fmla="*/ 1028700 h 2914650"/>
              <a:gd name="connsiteX71" fmla="*/ 28575 w 1807691"/>
              <a:gd name="connsiteY71" fmla="*/ 742950 h 2914650"/>
              <a:gd name="connsiteX72" fmla="*/ 42862 w 1807691"/>
              <a:gd name="connsiteY72" fmla="*/ 700087 h 2914650"/>
              <a:gd name="connsiteX73" fmla="*/ 100012 w 1807691"/>
              <a:gd name="connsiteY73" fmla="*/ 614362 h 2914650"/>
              <a:gd name="connsiteX74" fmla="*/ 171450 w 1807691"/>
              <a:gd name="connsiteY74" fmla="*/ 542925 h 2914650"/>
              <a:gd name="connsiteX75" fmla="*/ 242887 w 1807691"/>
              <a:gd name="connsiteY75" fmla="*/ 471487 h 2914650"/>
              <a:gd name="connsiteX76" fmla="*/ 271462 w 1807691"/>
              <a:gd name="connsiteY76" fmla="*/ 428625 h 2914650"/>
              <a:gd name="connsiteX77" fmla="*/ 357187 w 1807691"/>
              <a:gd name="connsiteY77" fmla="*/ 400050 h 2914650"/>
              <a:gd name="connsiteX78" fmla="*/ 442912 w 1807691"/>
              <a:gd name="connsiteY78" fmla="*/ 357187 h 2914650"/>
              <a:gd name="connsiteX79" fmla="*/ 485775 w 1807691"/>
              <a:gd name="connsiteY79" fmla="*/ 328612 h 2914650"/>
              <a:gd name="connsiteX80" fmla="*/ 571500 w 1807691"/>
              <a:gd name="connsiteY80" fmla="*/ 300037 h 2914650"/>
              <a:gd name="connsiteX81" fmla="*/ 657225 w 1807691"/>
              <a:gd name="connsiteY81" fmla="*/ 271462 h 2914650"/>
              <a:gd name="connsiteX82" fmla="*/ 700087 w 1807691"/>
              <a:gd name="connsiteY82" fmla="*/ 257175 h 2914650"/>
              <a:gd name="connsiteX83" fmla="*/ 742950 w 1807691"/>
              <a:gd name="connsiteY83" fmla="*/ 228600 h 2914650"/>
              <a:gd name="connsiteX84" fmla="*/ 828675 w 1807691"/>
              <a:gd name="connsiteY84" fmla="*/ 200025 h 2914650"/>
              <a:gd name="connsiteX85" fmla="*/ 871537 w 1807691"/>
              <a:gd name="connsiteY85" fmla="*/ 185737 h 2914650"/>
              <a:gd name="connsiteX86" fmla="*/ 957262 w 1807691"/>
              <a:gd name="connsiteY86" fmla="*/ 157162 h 2914650"/>
              <a:gd name="connsiteX87" fmla="*/ 1000125 w 1807691"/>
              <a:gd name="connsiteY87" fmla="*/ 128587 h 2914650"/>
              <a:gd name="connsiteX88" fmla="*/ 1128712 w 1807691"/>
              <a:gd name="connsiteY88" fmla="*/ 85725 h 2914650"/>
              <a:gd name="connsiteX89" fmla="*/ 1171575 w 1807691"/>
              <a:gd name="connsiteY89" fmla="*/ 71437 h 2914650"/>
              <a:gd name="connsiteX90" fmla="*/ 1214437 w 1807691"/>
              <a:gd name="connsiteY90" fmla="*/ 57150 h 2914650"/>
              <a:gd name="connsiteX91" fmla="*/ 1257300 w 1807691"/>
              <a:gd name="connsiteY91" fmla="*/ 28575 h 2914650"/>
              <a:gd name="connsiteX92" fmla="*/ 1343025 w 1807691"/>
              <a:gd name="connsiteY92" fmla="*/ 0 h 2914650"/>
              <a:gd name="connsiteX93" fmla="*/ 1557337 w 1807691"/>
              <a:gd name="connsiteY93" fmla="*/ 14287 h 2914650"/>
              <a:gd name="connsiteX94" fmla="*/ 1643062 w 1807691"/>
              <a:gd name="connsiteY94" fmla="*/ 42862 h 2914650"/>
              <a:gd name="connsiteX95" fmla="*/ 1685925 w 1807691"/>
              <a:gd name="connsiteY95" fmla="*/ 57150 h 2914650"/>
              <a:gd name="connsiteX96" fmla="*/ 1685925 w 1807691"/>
              <a:gd name="connsiteY96" fmla="*/ 71437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07691" h="2914650">
                <a:moveTo>
                  <a:pt x="1757362" y="114300"/>
                </a:moveTo>
                <a:cubicBezTo>
                  <a:pt x="1808046" y="198772"/>
                  <a:pt x="1825604" y="195324"/>
                  <a:pt x="1785937" y="314325"/>
                </a:cubicBezTo>
                <a:cubicBezTo>
                  <a:pt x="1775077" y="346905"/>
                  <a:pt x="1728787" y="400050"/>
                  <a:pt x="1728787" y="400050"/>
                </a:cubicBezTo>
                <a:cubicBezTo>
                  <a:pt x="1724025" y="414337"/>
                  <a:pt x="1725149" y="432263"/>
                  <a:pt x="1714500" y="442912"/>
                </a:cubicBezTo>
                <a:cubicBezTo>
                  <a:pt x="1690216" y="467196"/>
                  <a:pt x="1657350" y="481012"/>
                  <a:pt x="1628775" y="500062"/>
                </a:cubicBezTo>
                <a:cubicBezTo>
                  <a:pt x="1614487" y="509587"/>
                  <a:pt x="1602202" y="523207"/>
                  <a:pt x="1585912" y="528637"/>
                </a:cubicBezTo>
                <a:cubicBezTo>
                  <a:pt x="1571625" y="533400"/>
                  <a:pt x="1556520" y="536190"/>
                  <a:pt x="1543050" y="542925"/>
                </a:cubicBezTo>
                <a:cubicBezTo>
                  <a:pt x="1527691" y="550604"/>
                  <a:pt x="1515879" y="564526"/>
                  <a:pt x="1500187" y="571500"/>
                </a:cubicBezTo>
                <a:cubicBezTo>
                  <a:pt x="1472662" y="583733"/>
                  <a:pt x="1439524" y="583367"/>
                  <a:pt x="1414462" y="600075"/>
                </a:cubicBezTo>
                <a:cubicBezTo>
                  <a:pt x="1359069" y="637004"/>
                  <a:pt x="1387890" y="623220"/>
                  <a:pt x="1328737" y="642937"/>
                </a:cubicBezTo>
                <a:cubicBezTo>
                  <a:pt x="1314450" y="652462"/>
                  <a:pt x="1301566" y="664538"/>
                  <a:pt x="1285875" y="671512"/>
                </a:cubicBezTo>
                <a:cubicBezTo>
                  <a:pt x="1258350" y="683745"/>
                  <a:pt x="1200150" y="700087"/>
                  <a:pt x="1200150" y="700087"/>
                </a:cubicBezTo>
                <a:cubicBezTo>
                  <a:pt x="1185862" y="709612"/>
                  <a:pt x="1172979" y="721688"/>
                  <a:pt x="1157287" y="728662"/>
                </a:cubicBezTo>
                <a:cubicBezTo>
                  <a:pt x="1129762" y="740895"/>
                  <a:pt x="1100137" y="747712"/>
                  <a:pt x="1071562" y="757237"/>
                </a:cubicBezTo>
                <a:lnTo>
                  <a:pt x="942975" y="800100"/>
                </a:lnTo>
                <a:lnTo>
                  <a:pt x="857250" y="828675"/>
                </a:lnTo>
                <a:lnTo>
                  <a:pt x="814387" y="842962"/>
                </a:lnTo>
                <a:cubicBezTo>
                  <a:pt x="804862" y="871537"/>
                  <a:pt x="782076" y="898799"/>
                  <a:pt x="785812" y="928687"/>
                </a:cubicBezTo>
                <a:cubicBezTo>
                  <a:pt x="791858" y="977052"/>
                  <a:pt x="797355" y="1081731"/>
                  <a:pt x="828675" y="1128712"/>
                </a:cubicBezTo>
                <a:cubicBezTo>
                  <a:pt x="838200" y="1143000"/>
                  <a:pt x="845108" y="1159433"/>
                  <a:pt x="857250" y="1171575"/>
                </a:cubicBezTo>
                <a:cubicBezTo>
                  <a:pt x="869392" y="1183717"/>
                  <a:pt x="885825" y="1190625"/>
                  <a:pt x="900112" y="1200150"/>
                </a:cubicBezTo>
                <a:cubicBezTo>
                  <a:pt x="912693" y="1237891"/>
                  <a:pt x="934705" y="1316455"/>
                  <a:pt x="971550" y="1328737"/>
                </a:cubicBezTo>
                <a:lnTo>
                  <a:pt x="1014412" y="1343025"/>
                </a:lnTo>
                <a:cubicBezTo>
                  <a:pt x="1067210" y="1422221"/>
                  <a:pt x="1012779" y="1359580"/>
                  <a:pt x="1085850" y="1400175"/>
                </a:cubicBezTo>
                <a:cubicBezTo>
                  <a:pt x="1115871" y="1416853"/>
                  <a:pt x="1171575" y="1457325"/>
                  <a:pt x="1171575" y="1457325"/>
                </a:cubicBezTo>
                <a:cubicBezTo>
                  <a:pt x="1199389" y="1540769"/>
                  <a:pt x="1164099" y="1464136"/>
                  <a:pt x="1228725" y="1528762"/>
                </a:cubicBezTo>
                <a:cubicBezTo>
                  <a:pt x="1323978" y="1624015"/>
                  <a:pt x="1185860" y="1523998"/>
                  <a:pt x="1300162" y="1600200"/>
                </a:cubicBezTo>
                <a:cubicBezTo>
                  <a:pt x="1309687" y="1614487"/>
                  <a:pt x="1315328" y="1632335"/>
                  <a:pt x="1328737" y="1643062"/>
                </a:cubicBezTo>
                <a:cubicBezTo>
                  <a:pt x="1340497" y="1652470"/>
                  <a:pt x="1358129" y="1650615"/>
                  <a:pt x="1371600" y="1657350"/>
                </a:cubicBezTo>
                <a:cubicBezTo>
                  <a:pt x="1386958" y="1665029"/>
                  <a:pt x="1400175" y="1676400"/>
                  <a:pt x="1414462" y="1685925"/>
                </a:cubicBezTo>
                <a:cubicBezTo>
                  <a:pt x="1423987" y="1700212"/>
                  <a:pt x="1429628" y="1718060"/>
                  <a:pt x="1443037" y="1728787"/>
                </a:cubicBezTo>
                <a:cubicBezTo>
                  <a:pt x="1454797" y="1738195"/>
                  <a:pt x="1475251" y="1732426"/>
                  <a:pt x="1485900" y="1743075"/>
                </a:cubicBezTo>
                <a:cubicBezTo>
                  <a:pt x="1562101" y="1819276"/>
                  <a:pt x="1428747" y="1762123"/>
                  <a:pt x="1543050" y="1800225"/>
                </a:cubicBezTo>
                <a:cubicBezTo>
                  <a:pt x="1547812" y="1814512"/>
                  <a:pt x="1546688" y="1832438"/>
                  <a:pt x="1557337" y="1843087"/>
                </a:cubicBezTo>
                <a:cubicBezTo>
                  <a:pt x="1600716" y="1886466"/>
                  <a:pt x="1626539" y="1817867"/>
                  <a:pt x="1571625" y="1900237"/>
                </a:cubicBezTo>
                <a:cubicBezTo>
                  <a:pt x="1581037" y="1928474"/>
                  <a:pt x="1589307" y="1965818"/>
                  <a:pt x="1614487" y="1985962"/>
                </a:cubicBezTo>
                <a:cubicBezTo>
                  <a:pt x="1626247" y="1995370"/>
                  <a:pt x="1643062" y="1995487"/>
                  <a:pt x="1657350" y="2000250"/>
                </a:cubicBezTo>
                <a:lnTo>
                  <a:pt x="1700212" y="2128837"/>
                </a:lnTo>
                <a:lnTo>
                  <a:pt x="1728787" y="2214562"/>
                </a:lnTo>
                <a:lnTo>
                  <a:pt x="1743075" y="2286000"/>
                </a:lnTo>
                <a:cubicBezTo>
                  <a:pt x="1738312" y="2343150"/>
                  <a:pt x="1738215" y="2400882"/>
                  <a:pt x="1728787" y="2457450"/>
                </a:cubicBezTo>
                <a:cubicBezTo>
                  <a:pt x="1723835" y="2487161"/>
                  <a:pt x="1709737" y="2514600"/>
                  <a:pt x="1700212" y="2543175"/>
                </a:cubicBezTo>
                <a:cubicBezTo>
                  <a:pt x="1680494" y="2602328"/>
                  <a:pt x="1694279" y="2573505"/>
                  <a:pt x="1657350" y="2628900"/>
                </a:cubicBezTo>
                <a:cubicBezTo>
                  <a:pt x="1652587" y="2647950"/>
                  <a:pt x="1647322" y="2666881"/>
                  <a:pt x="1643062" y="2686050"/>
                </a:cubicBezTo>
                <a:cubicBezTo>
                  <a:pt x="1637794" y="2709756"/>
                  <a:pt x="1635164" y="2734059"/>
                  <a:pt x="1628775" y="2757487"/>
                </a:cubicBezTo>
                <a:cubicBezTo>
                  <a:pt x="1618165" y="2796390"/>
                  <a:pt x="1603570" y="2854130"/>
                  <a:pt x="1571625" y="2886075"/>
                </a:cubicBezTo>
                <a:cubicBezTo>
                  <a:pt x="1559483" y="2898217"/>
                  <a:pt x="1543050" y="2905125"/>
                  <a:pt x="1528762" y="2914650"/>
                </a:cubicBezTo>
                <a:cubicBezTo>
                  <a:pt x="1508975" y="2910693"/>
                  <a:pt x="1439171" y="2899802"/>
                  <a:pt x="1414462" y="2886075"/>
                </a:cubicBezTo>
                <a:cubicBezTo>
                  <a:pt x="1384441" y="2869397"/>
                  <a:pt x="1362054" y="2837255"/>
                  <a:pt x="1328737" y="2828925"/>
                </a:cubicBezTo>
                <a:cubicBezTo>
                  <a:pt x="1256977" y="2810984"/>
                  <a:pt x="1290216" y="2820846"/>
                  <a:pt x="1228725" y="2800350"/>
                </a:cubicBezTo>
                <a:cubicBezTo>
                  <a:pt x="1214437" y="2790825"/>
                  <a:pt x="1201554" y="2778749"/>
                  <a:pt x="1185862" y="2771775"/>
                </a:cubicBezTo>
                <a:cubicBezTo>
                  <a:pt x="1158337" y="2759542"/>
                  <a:pt x="1128712" y="2752725"/>
                  <a:pt x="1100137" y="2743200"/>
                </a:cubicBezTo>
                <a:lnTo>
                  <a:pt x="1014412" y="2714625"/>
                </a:lnTo>
                <a:lnTo>
                  <a:pt x="928687" y="2686050"/>
                </a:lnTo>
                <a:cubicBezTo>
                  <a:pt x="914400" y="2681288"/>
                  <a:pt x="900593" y="2674715"/>
                  <a:pt x="885825" y="2671762"/>
                </a:cubicBezTo>
                <a:cubicBezTo>
                  <a:pt x="845027" y="2663603"/>
                  <a:pt x="797601" y="2655296"/>
                  <a:pt x="757237" y="2643187"/>
                </a:cubicBezTo>
                <a:cubicBezTo>
                  <a:pt x="728387" y="2634532"/>
                  <a:pt x="696574" y="2631320"/>
                  <a:pt x="671512" y="2614612"/>
                </a:cubicBezTo>
                <a:lnTo>
                  <a:pt x="500062" y="2500312"/>
                </a:lnTo>
                <a:lnTo>
                  <a:pt x="457200" y="2471737"/>
                </a:lnTo>
                <a:lnTo>
                  <a:pt x="414337" y="2443162"/>
                </a:lnTo>
                <a:cubicBezTo>
                  <a:pt x="404812" y="2428875"/>
                  <a:pt x="397904" y="2412442"/>
                  <a:pt x="385762" y="2400300"/>
                </a:cubicBezTo>
                <a:cubicBezTo>
                  <a:pt x="373620" y="2388158"/>
                  <a:pt x="352001" y="2386286"/>
                  <a:pt x="342900" y="2371725"/>
                </a:cubicBezTo>
                <a:cubicBezTo>
                  <a:pt x="326936" y="2346183"/>
                  <a:pt x="331033" y="2311062"/>
                  <a:pt x="314325" y="2286000"/>
                </a:cubicBezTo>
                <a:lnTo>
                  <a:pt x="228600" y="2157412"/>
                </a:lnTo>
                <a:cubicBezTo>
                  <a:pt x="219075" y="2143125"/>
                  <a:pt x="205455" y="2130840"/>
                  <a:pt x="200025" y="2114550"/>
                </a:cubicBezTo>
                <a:cubicBezTo>
                  <a:pt x="180307" y="2055397"/>
                  <a:pt x="194091" y="2084218"/>
                  <a:pt x="157162" y="2028825"/>
                </a:cubicBezTo>
                <a:cubicBezTo>
                  <a:pt x="123157" y="1926810"/>
                  <a:pt x="145295" y="1968162"/>
                  <a:pt x="100012" y="1900237"/>
                </a:cubicBezTo>
                <a:cubicBezTo>
                  <a:pt x="46067" y="1738402"/>
                  <a:pt x="82974" y="1872730"/>
                  <a:pt x="57150" y="1614487"/>
                </a:cubicBezTo>
                <a:cubicBezTo>
                  <a:pt x="54267" y="1585662"/>
                  <a:pt x="46455" y="1557507"/>
                  <a:pt x="42862" y="1528762"/>
                </a:cubicBezTo>
                <a:cubicBezTo>
                  <a:pt x="36925" y="1481269"/>
                  <a:pt x="32662" y="1433575"/>
                  <a:pt x="28575" y="1385887"/>
                </a:cubicBezTo>
                <a:cubicBezTo>
                  <a:pt x="18375" y="1266881"/>
                  <a:pt x="0" y="1028700"/>
                  <a:pt x="0" y="1028700"/>
                </a:cubicBezTo>
                <a:cubicBezTo>
                  <a:pt x="10412" y="862110"/>
                  <a:pt x="-2919" y="853180"/>
                  <a:pt x="28575" y="742950"/>
                </a:cubicBezTo>
                <a:cubicBezTo>
                  <a:pt x="32712" y="728469"/>
                  <a:pt x="35548" y="713252"/>
                  <a:pt x="42862" y="700087"/>
                </a:cubicBezTo>
                <a:cubicBezTo>
                  <a:pt x="59540" y="670066"/>
                  <a:pt x="80962" y="642937"/>
                  <a:pt x="100012" y="614362"/>
                </a:cubicBezTo>
                <a:cubicBezTo>
                  <a:pt x="138112" y="557213"/>
                  <a:pt x="114300" y="581024"/>
                  <a:pt x="171450" y="542925"/>
                </a:cubicBezTo>
                <a:cubicBezTo>
                  <a:pt x="247648" y="428627"/>
                  <a:pt x="147640" y="566734"/>
                  <a:pt x="242887" y="471487"/>
                </a:cubicBezTo>
                <a:cubicBezTo>
                  <a:pt x="255029" y="459345"/>
                  <a:pt x="256901" y="437726"/>
                  <a:pt x="271462" y="428625"/>
                </a:cubicBezTo>
                <a:cubicBezTo>
                  <a:pt x="297004" y="412661"/>
                  <a:pt x="357187" y="400050"/>
                  <a:pt x="357187" y="400050"/>
                </a:cubicBezTo>
                <a:cubicBezTo>
                  <a:pt x="480028" y="318157"/>
                  <a:pt x="324606" y="416341"/>
                  <a:pt x="442912" y="357187"/>
                </a:cubicBezTo>
                <a:cubicBezTo>
                  <a:pt x="458271" y="349508"/>
                  <a:pt x="470083" y="335586"/>
                  <a:pt x="485775" y="328612"/>
                </a:cubicBezTo>
                <a:cubicBezTo>
                  <a:pt x="513300" y="316379"/>
                  <a:pt x="542925" y="309562"/>
                  <a:pt x="571500" y="300037"/>
                </a:cubicBezTo>
                <a:lnTo>
                  <a:pt x="657225" y="271462"/>
                </a:lnTo>
                <a:lnTo>
                  <a:pt x="700087" y="257175"/>
                </a:lnTo>
                <a:cubicBezTo>
                  <a:pt x="714375" y="247650"/>
                  <a:pt x="727258" y="235574"/>
                  <a:pt x="742950" y="228600"/>
                </a:cubicBezTo>
                <a:cubicBezTo>
                  <a:pt x="770475" y="216367"/>
                  <a:pt x="800100" y="209550"/>
                  <a:pt x="828675" y="200025"/>
                </a:cubicBezTo>
                <a:lnTo>
                  <a:pt x="871537" y="185737"/>
                </a:lnTo>
                <a:cubicBezTo>
                  <a:pt x="871542" y="185735"/>
                  <a:pt x="957257" y="157166"/>
                  <a:pt x="957262" y="157162"/>
                </a:cubicBezTo>
                <a:cubicBezTo>
                  <a:pt x="971550" y="147637"/>
                  <a:pt x="984433" y="135561"/>
                  <a:pt x="1000125" y="128587"/>
                </a:cubicBezTo>
                <a:cubicBezTo>
                  <a:pt x="1000135" y="128583"/>
                  <a:pt x="1107275" y="92871"/>
                  <a:pt x="1128712" y="85725"/>
                </a:cubicBezTo>
                <a:lnTo>
                  <a:pt x="1171575" y="71437"/>
                </a:lnTo>
                <a:lnTo>
                  <a:pt x="1214437" y="57150"/>
                </a:lnTo>
                <a:cubicBezTo>
                  <a:pt x="1228725" y="47625"/>
                  <a:pt x="1241608" y="35549"/>
                  <a:pt x="1257300" y="28575"/>
                </a:cubicBezTo>
                <a:cubicBezTo>
                  <a:pt x="1284825" y="16342"/>
                  <a:pt x="1343025" y="0"/>
                  <a:pt x="1343025" y="0"/>
                </a:cubicBezTo>
                <a:cubicBezTo>
                  <a:pt x="1414462" y="4762"/>
                  <a:pt x="1486461" y="4162"/>
                  <a:pt x="1557337" y="14287"/>
                </a:cubicBezTo>
                <a:cubicBezTo>
                  <a:pt x="1587155" y="18547"/>
                  <a:pt x="1614487" y="33337"/>
                  <a:pt x="1643062" y="42862"/>
                </a:cubicBezTo>
                <a:cubicBezTo>
                  <a:pt x="1657350" y="47625"/>
                  <a:pt x="1685925" y="42089"/>
                  <a:pt x="1685925" y="57150"/>
                </a:cubicBezTo>
                <a:lnTo>
                  <a:pt x="1685925" y="71437"/>
                </a:lnTo>
              </a:path>
            </a:pathLst>
          </a:cu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Полилиния 6"/>
          <p:cNvSpPr/>
          <p:nvPr/>
        </p:nvSpPr>
        <p:spPr bwMode="auto">
          <a:xfrm>
            <a:off x="5857875" y="3557588"/>
            <a:ext cx="2757488" cy="2700337"/>
          </a:xfrm>
          <a:custGeom>
            <a:avLst/>
            <a:gdLst>
              <a:gd name="connsiteX0" fmla="*/ 1743075 w 2757488"/>
              <a:gd name="connsiteY0" fmla="*/ 71437 h 2700337"/>
              <a:gd name="connsiteX1" fmla="*/ 1728788 w 2757488"/>
              <a:gd name="connsiteY1" fmla="*/ 271462 h 2700337"/>
              <a:gd name="connsiteX2" fmla="*/ 1728788 w 2757488"/>
              <a:gd name="connsiteY2" fmla="*/ 385762 h 2700337"/>
              <a:gd name="connsiteX3" fmla="*/ 1743075 w 2757488"/>
              <a:gd name="connsiteY3" fmla="*/ 428625 h 2700337"/>
              <a:gd name="connsiteX4" fmla="*/ 1914525 w 2757488"/>
              <a:gd name="connsiteY4" fmla="*/ 514350 h 2700337"/>
              <a:gd name="connsiteX5" fmla="*/ 1957388 w 2757488"/>
              <a:gd name="connsiteY5" fmla="*/ 528637 h 2700337"/>
              <a:gd name="connsiteX6" fmla="*/ 2085975 w 2757488"/>
              <a:gd name="connsiteY6" fmla="*/ 585787 h 2700337"/>
              <a:gd name="connsiteX7" fmla="*/ 2171700 w 2757488"/>
              <a:gd name="connsiteY7" fmla="*/ 614362 h 2700337"/>
              <a:gd name="connsiteX8" fmla="*/ 2386013 w 2757488"/>
              <a:gd name="connsiteY8" fmla="*/ 642937 h 2700337"/>
              <a:gd name="connsiteX9" fmla="*/ 2428875 w 2757488"/>
              <a:gd name="connsiteY9" fmla="*/ 657225 h 2700337"/>
              <a:gd name="connsiteX10" fmla="*/ 2514600 w 2757488"/>
              <a:gd name="connsiteY10" fmla="*/ 714375 h 2700337"/>
              <a:gd name="connsiteX11" fmla="*/ 2614613 w 2757488"/>
              <a:gd name="connsiteY11" fmla="*/ 814387 h 2700337"/>
              <a:gd name="connsiteX12" fmla="*/ 2657475 w 2757488"/>
              <a:gd name="connsiteY12" fmla="*/ 842962 h 2700337"/>
              <a:gd name="connsiteX13" fmla="*/ 2671763 w 2757488"/>
              <a:gd name="connsiteY13" fmla="*/ 885825 h 2700337"/>
              <a:gd name="connsiteX14" fmla="*/ 2700338 w 2757488"/>
              <a:gd name="connsiteY14" fmla="*/ 928687 h 2700337"/>
              <a:gd name="connsiteX15" fmla="*/ 2728913 w 2757488"/>
              <a:gd name="connsiteY15" fmla="*/ 1042987 h 2700337"/>
              <a:gd name="connsiteX16" fmla="*/ 2757488 w 2757488"/>
              <a:gd name="connsiteY16" fmla="*/ 1128712 h 2700337"/>
              <a:gd name="connsiteX17" fmla="*/ 2743200 w 2757488"/>
              <a:gd name="connsiteY17" fmla="*/ 1457325 h 2700337"/>
              <a:gd name="connsiteX18" fmla="*/ 2714625 w 2757488"/>
              <a:gd name="connsiteY18" fmla="*/ 1543050 h 2700337"/>
              <a:gd name="connsiteX19" fmla="*/ 2700338 w 2757488"/>
              <a:gd name="connsiteY19" fmla="*/ 1585912 h 2700337"/>
              <a:gd name="connsiteX20" fmla="*/ 2671763 w 2757488"/>
              <a:gd name="connsiteY20" fmla="*/ 1628775 h 2700337"/>
              <a:gd name="connsiteX21" fmla="*/ 2614613 w 2757488"/>
              <a:gd name="connsiteY21" fmla="*/ 1700212 h 2700337"/>
              <a:gd name="connsiteX22" fmla="*/ 2600325 w 2757488"/>
              <a:gd name="connsiteY22" fmla="*/ 1743075 h 2700337"/>
              <a:gd name="connsiteX23" fmla="*/ 2457450 w 2757488"/>
              <a:gd name="connsiteY23" fmla="*/ 1814512 h 2700337"/>
              <a:gd name="connsiteX24" fmla="*/ 2371725 w 2757488"/>
              <a:gd name="connsiteY24" fmla="*/ 1843087 h 2700337"/>
              <a:gd name="connsiteX25" fmla="*/ 2143125 w 2757488"/>
              <a:gd name="connsiteY25" fmla="*/ 1871662 h 2700337"/>
              <a:gd name="connsiteX26" fmla="*/ 2057400 w 2757488"/>
              <a:gd name="connsiteY26" fmla="*/ 1900237 h 2700337"/>
              <a:gd name="connsiteX27" fmla="*/ 2014538 w 2757488"/>
              <a:gd name="connsiteY27" fmla="*/ 1914525 h 2700337"/>
              <a:gd name="connsiteX28" fmla="*/ 1971675 w 2757488"/>
              <a:gd name="connsiteY28" fmla="*/ 1943100 h 2700337"/>
              <a:gd name="connsiteX29" fmla="*/ 1814513 w 2757488"/>
              <a:gd name="connsiteY29" fmla="*/ 1985962 h 2700337"/>
              <a:gd name="connsiteX30" fmla="*/ 1714500 w 2757488"/>
              <a:gd name="connsiteY30" fmla="*/ 2085975 h 2700337"/>
              <a:gd name="connsiteX31" fmla="*/ 1657350 w 2757488"/>
              <a:gd name="connsiteY31" fmla="*/ 2171700 h 2700337"/>
              <a:gd name="connsiteX32" fmla="*/ 1643063 w 2757488"/>
              <a:gd name="connsiteY32" fmla="*/ 2343150 h 2700337"/>
              <a:gd name="connsiteX33" fmla="*/ 1657350 w 2757488"/>
              <a:gd name="connsiteY33" fmla="*/ 2586037 h 2700337"/>
              <a:gd name="connsiteX34" fmla="*/ 1600200 w 2757488"/>
              <a:gd name="connsiteY34" fmla="*/ 2671762 h 2700337"/>
              <a:gd name="connsiteX35" fmla="*/ 1514475 w 2757488"/>
              <a:gd name="connsiteY35" fmla="*/ 2700337 h 2700337"/>
              <a:gd name="connsiteX36" fmla="*/ 1100138 w 2757488"/>
              <a:gd name="connsiteY36" fmla="*/ 2686050 h 2700337"/>
              <a:gd name="connsiteX37" fmla="*/ 985838 w 2757488"/>
              <a:gd name="connsiteY37" fmla="*/ 2657475 h 2700337"/>
              <a:gd name="connsiteX38" fmla="*/ 942975 w 2757488"/>
              <a:gd name="connsiteY38" fmla="*/ 2643187 h 2700337"/>
              <a:gd name="connsiteX39" fmla="*/ 857250 w 2757488"/>
              <a:gd name="connsiteY39" fmla="*/ 2586037 h 2700337"/>
              <a:gd name="connsiteX40" fmla="*/ 814388 w 2757488"/>
              <a:gd name="connsiteY40" fmla="*/ 2557462 h 2700337"/>
              <a:gd name="connsiteX41" fmla="*/ 757238 w 2757488"/>
              <a:gd name="connsiteY41" fmla="*/ 2528887 h 2700337"/>
              <a:gd name="connsiteX42" fmla="*/ 742950 w 2757488"/>
              <a:gd name="connsiteY42" fmla="*/ 2486025 h 2700337"/>
              <a:gd name="connsiteX43" fmla="*/ 700088 w 2757488"/>
              <a:gd name="connsiteY43" fmla="*/ 2471737 h 2700337"/>
              <a:gd name="connsiteX44" fmla="*/ 614363 w 2757488"/>
              <a:gd name="connsiteY44" fmla="*/ 2400300 h 2700337"/>
              <a:gd name="connsiteX45" fmla="*/ 557213 w 2757488"/>
              <a:gd name="connsiteY45" fmla="*/ 2371725 h 2700337"/>
              <a:gd name="connsiteX46" fmla="*/ 542925 w 2757488"/>
              <a:gd name="connsiteY46" fmla="*/ 2328862 h 2700337"/>
              <a:gd name="connsiteX47" fmla="*/ 457200 w 2757488"/>
              <a:gd name="connsiteY47" fmla="*/ 2271712 h 2700337"/>
              <a:gd name="connsiteX48" fmla="*/ 371475 w 2757488"/>
              <a:gd name="connsiteY48" fmla="*/ 2143125 h 2700337"/>
              <a:gd name="connsiteX49" fmla="*/ 342900 w 2757488"/>
              <a:gd name="connsiteY49" fmla="*/ 2100262 h 2700337"/>
              <a:gd name="connsiteX50" fmla="*/ 314325 w 2757488"/>
              <a:gd name="connsiteY50" fmla="*/ 2057400 h 2700337"/>
              <a:gd name="connsiteX51" fmla="*/ 271463 w 2757488"/>
              <a:gd name="connsiteY51" fmla="*/ 1971675 h 2700337"/>
              <a:gd name="connsiteX52" fmla="*/ 257175 w 2757488"/>
              <a:gd name="connsiteY52" fmla="*/ 1928812 h 2700337"/>
              <a:gd name="connsiteX53" fmla="*/ 157163 w 2757488"/>
              <a:gd name="connsiteY53" fmla="*/ 1814512 h 2700337"/>
              <a:gd name="connsiteX54" fmla="*/ 128588 w 2757488"/>
              <a:gd name="connsiteY54" fmla="*/ 1771650 h 2700337"/>
              <a:gd name="connsiteX55" fmla="*/ 114300 w 2757488"/>
              <a:gd name="connsiteY55" fmla="*/ 1728787 h 2700337"/>
              <a:gd name="connsiteX56" fmla="*/ 85725 w 2757488"/>
              <a:gd name="connsiteY56" fmla="*/ 1671637 h 2700337"/>
              <a:gd name="connsiteX57" fmla="*/ 42863 w 2757488"/>
              <a:gd name="connsiteY57" fmla="*/ 1571625 h 2700337"/>
              <a:gd name="connsiteX58" fmla="*/ 28575 w 2757488"/>
              <a:gd name="connsiteY58" fmla="*/ 1514475 h 2700337"/>
              <a:gd name="connsiteX59" fmla="*/ 0 w 2757488"/>
              <a:gd name="connsiteY59" fmla="*/ 1414462 h 2700337"/>
              <a:gd name="connsiteX60" fmla="*/ 14288 w 2757488"/>
              <a:gd name="connsiteY60" fmla="*/ 885825 h 2700337"/>
              <a:gd name="connsiteX61" fmla="*/ 28575 w 2757488"/>
              <a:gd name="connsiteY61" fmla="*/ 842962 h 2700337"/>
              <a:gd name="connsiteX62" fmla="*/ 71438 w 2757488"/>
              <a:gd name="connsiteY62" fmla="*/ 685800 h 2700337"/>
              <a:gd name="connsiteX63" fmla="*/ 85725 w 2757488"/>
              <a:gd name="connsiteY63" fmla="*/ 642937 h 2700337"/>
              <a:gd name="connsiteX64" fmla="*/ 128588 w 2757488"/>
              <a:gd name="connsiteY64" fmla="*/ 600075 h 2700337"/>
              <a:gd name="connsiteX65" fmla="*/ 185738 w 2757488"/>
              <a:gd name="connsiteY65" fmla="*/ 557212 h 2700337"/>
              <a:gd name="connsiteX66" fmla="*/ 257175 w 2757488"/>
              <a:gd name="connsiteY66" fmla="*/ 500062 h 2700337"/>
              <a:gd name="connsiteX67" fmla="*/ 300038 w 2757488"/>
              <a:gd name="connsiteY67" fmla="*/ 457200 h 2700337"/>
              <a:gd name="connsiteX68" fmla="*/ 357188 w 2757488"/>
              <a:gd name="connsiteY68" fmla="*/ 428625 h 2700337"/>
              <a:gd name="connsiteX69" fmla="*/ 400050 w 2757488"/>
              <a:gd name="connsiteY69" fmla="*/ 400050 h 2700337"/>
              <a:gd name="connsiteX70" fmla="*/ 514350 w 2757488"/>
              <a:gd name="connsiteY70" fmla="*/ 342900 h 2700337"/>
              <a:gd name="connsiteX71" fmla="*/ 600075 w 2757488"/>
              <a:gd name="connsiteY71" fmla="*/ 300037 h 2700337"/>
              <a:gd name="connsiteX72" fmla="*/ 657225 w 2757488"/>
              <a:gd name="connsiteY72" fmla="*/ 285750 h 2700337"/>
              <a:gd name="connsiteX73" fmla="*/ 700088 w 2757488"/>
              <a:gd name="connsiteY73" fmla="*/ 271462 h 2700337"/>
              <a:gd name="connsiteX74" fmla="*/ 800100 w 2757488"/>
              <a:gd name="connsiteY74" fmla="*/ 242887 h 2700337"/>
              <a:gd name="connsiteX75" fmla="*/ 842963 w 2757488"/>
              <a:gd name="connsiteY75" fmla="*/ 214312 h 2700337"/>
              <a:gd name="connsiteX76" fmla="*/ 900113 w 2757488"/>
              <a:gd name="connsiteY76" fmla="*/ 200025 h 2700337"/>
              <a:gd name="connsiteX77" fmla="*/ 985838 w 2757488"/>
              <a:gd name="connsiteY77" fmla="*/ 171450 h 2700337"/>
              <a:gd name="connsiteX78" fmla="*/ 1028700 w 2757488"/>
              <a:gd name="connsiteY78" fmla="*/ 157162 h 2700337"/>
              <a:gd name="connsiteX79" fmla="*/ 1143000 w 2757488"/>
              <a:gd name="connsiteY79" fmla="*/ 114300 h 2700337"/>
              <a:gd name="connsiteX80" fmla="*/ 1228725 w 2757488"/>
              <a:gd name="connsiteY80" fmla="*/ 71437 h 2700337"/>
              <a:gd name="connsiteX81" fmla="*/ 1314450 w 2757488"/>
              <a:gd name="connsiteY81" fmla="*/ 42862 h 2700337"/>
              <a:gd name="connsiteX82" fmla="*/ 1400175 w 2757488"/>
              <a:gd name="connsiteY82" fmla="*/ 14287 h 2700337"/>
              <a:gd name="connsiteX83" fmla="*/ 1443038 w 2757488"/>
              <a:gd name="connsiteY83" fmla="*/ 0 h 2700337"/>
              <a:gd name="connsiteX84" fmla="*/ 1500188 w 2757488"/>
              <a:gd name="connsiteY8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757488" h="2700337">
                <a:moveTo>
                  <a:pt x="1743075" y="71437"/>
                </a:moveTo>
                <a:cubicBezTo>
                  <a:pt x="1738313" y="138112"/>
                  <a:pt x="1736598" y="205075"/>
                  <a:pt x="1728788" y="271462"/>
                </a:cubicBezTo>
                <a:cubicBezTo>
                  <a:pt x="1717342" y="368756"/>
                  <a:pt x="1694582" y="248937"/>
                  <a:pt x="1728788" y="385762"/>
                </a:cubicBezTo>
                <a:cubicBezTo>
                  <a:pt x="1732441" y="400373"/>
                  <a:pt x="1732426" y="417976"/>
                  <a:pt x="1743075" y="428625"/>
                </a:cubicBezTo>
                <a:cubicBezTo>
                  <a:pt x="1798467" y="484018"/>
                  <a:pt x="1844804" y="491110"/>
                  <a:pt x="1914525" y="514350"/>
                </a:cubicBezTo>
                <a:lnTo>
                  <a:pt x="1957388" y="528637"/>
                </a:lnTo>
                <a:cubicBezTo>
                  <a:pt x="2025312" y="573920"/>
                  <a:pt x="1983959" y="551781"/>
                  <a:pt x="2085975" y="585787"/>
                </a:cubicBezTo>
                <a:lnTo>
                  <a:pt x="2171700" y="614362"/>
                </a:lnTo>
                <a:cubicBezTo>
                  <a:pt x="2329080" y="631849"/>
                  <a:pt x="2257748" y="621560"/>
                  <a:pt x="2386013" y="642937"/>
                </a:cubicBezTo>
                <a:cubicBezTo>
                  <a:pt x="2400300" y="647700"/>
                  <a:pt x="2415710" y="649911"/>
                  <a:pt x="2428875" y="657225"/>
                </a:cubicBezTo>
                <a:cubicBezTo>
                  <a:pt x="2458896" y="673904"/>
                  <a:pt x="2514600" y="714375"/>
                  <a:pt x="2514600" y="714375"/>
                </a:cubicBezTo>
                <a:cubicBezTo>
                  <a:pt x="2580104" y="812631"/>
                  <a:pt x="2539169" y="789240"/>
                  <a:pt x="2614613" y="814387"/>
                </a:cubicBezTo>
                <a:cubicBezTo>
                  <a:pt x="2628900" y="823912"/>
                  <a:pt x="2646748" y="829553"/>
                  <a:pt x="2657475" y="842962"/>
                </a:cubicBezTo>
                <a:cubicBezTo>
                  <a:pt x="2666883" y="854722"/>
                  <a:pt x="2665028" y="872354"/>
                  <a:pt x="2671763" y="885825"/>
                </a:cubicBezTo>
                <a:cubicBezTo>
                  <a:pt x="2679442" y="901183"/>
                  <a:pt x="2690813" y="914400"/>
                  <a:pt x="2700338" y="928687"/>
                </a:cubicBezTo>
                <a:cubicBezTo>
                  <a:pt x="2743694" y="1058760"/>
                  <a:pt x="2677182" y="853309"/>
                  <a:pt x="2728913" y="1042987"/>
                </a:cubicBezTo>
                <a:cubicBezTo>
                  <a:pt x="2736838" y="1072046"/>
                  <a:pt x="2757488" y="1128712"/>
                  <a:pt x="2757488" y="1128712"/>
                </a:cubicBezTo>
                <a:cubicBezTo>
                  <a:pt x="2752725" y="1238250"/>
                  <a:pt x="2754482" y="1348266"/>
                  <a:pt x="2743200" y="1457325"/>
                </a:cubicBezTo>
                <a:cubicBezTo>
                  <a:pt x="2740101" y="1487286"/>
                  <a:pt x="2724150" y="1514475"/>
                  <a:pt x="2714625" y="1543050"/>
                </a:cubicBezTo>
                <a:cubicBezTo>
                  <a:pt x="2709863" y="1557337"/>
                  <a:pt x="2708692" y="1573381"/>
                  <a:pt x="2700338" y="1585912"/>
                </a:cubicBezTo>
                <a:cubicBezTo>
                  <a:pt x="2690813" y="1600200"/>
                  <a:pt x="2679442" y="1613416"/>
                  <a:pt x="2671763" y="1628775"/>
                </a:cubicBezTo>
                <a:cubicBezTo>
                  <a:pt x="2637257" y="1697785"/>
                  <a:pt x="2686866" y="1652043"/>
                  <a:pt x="2614613" y="1700212"/>
                </a:cubicBezTo>
                <a:cubicBezTo>
                  <a:pt x="2609850" y="1714500"/>
                  <a:pt x="2610974" y="1732426"/>
                  <a:pt x="2600325" y="1743075"/>
                </a:cubicBezTo>
                <a:cubicBezTo>
                  <a:pt x="2535560" y="1807840"/>
                  <a:pt x="2526591" y="1793770"/>
                  <a:pt x="2457450" y="1814512"/>
                </a:cubicBezTo>
                <a:cubicBezTo>
                  <a:pt x="2428600" y="1823167"/>
                  <a:pt x="2401661" y="1839761"/>
                  <a:pt x="2371725" y="1843087"/>
                </a:cubicBezTo>
                <a:cubicBezTo>
                  <a:pt x="2209668" y="1861094"/>
                  <a:pt x="2285831" y="1851276"/>
                  <a:pt x="2143125" y="1871662"/>
                </a:cubicBezTo>
                <a:lnTo>
                  <a:pt x="2057400" y="1900237"/>
                </a:lnTo>
                <a:cubicBezTo>
                  <a:pt x="2043113" y="1905000"/>
                  <a:pt x="2027069" y="1906171"/>
                  <a:pt x="2014538" y="1914525"/>
                </a:cubicBezTo>
                <a:cubicBezTo>
                  <a:pt x="2000250" y="1924050"/>
                  <a:pt x="1987367" y="1936126"/>
                  <a:pt x="1971675" y="1943100"/>
                </a:cubicBezTo>
                <a:cubicBezTo>
                  <a:pt x="1912348" y="1969467"/>
                  <a:pt x="1875630" y="1973739"/>
                  <a:pt x="1814513" y="1985962"/>
                </a:cubicBezTo>
                <a:cubicBezTo>
                  <a:pt x="1655540" y="2091944"/>
                  <a:pt x="1766275" y="1992781"/>
                  <a:pt x="1714500" y="2085975"/>
                </a:cubicBezTo>
                <a:cubicBezTo>
                  <a:pt x="1697822" y="2115996"/>
                  <a:pt x="1657350" y="2171700"/>
                  <a:pt x="1657350" y="2171700"/>
                </a:cubicBezTo>
                <a:cubicBezTo>
                  <a:pt x="1652588" y="2228850"/>
                  <a:pt x="1643063" y="2285802"/>
                  <a:pt x="1643063" y="2343150"/>
                </a:cubicBezTo>
                <a:cubicBezTo>
                  <a:pt x="1643063" y="2424252"/>
                  <a:pt x="1667840" y="2505616"/>
                  <a:pt x="1657350" y="2586037"/>
                </a:cubicBezTo>
                <a:cubicBezTo>
                  <a:pt x="1652908" y="2620091"/>
                  <a:pt x="1632781" y="2660902"/>
                  <a:pt x="1600200" y="2671762"/>
                </a:cubicBezTo>
                <a:lnTo>
                  <a:pt x="1514475" y="2700337"/>
                </a:lnTo>
                <a:cubicBezTo>
                  <a:pt x="1376363" y="2695575"/>
                  <a:pt x="1237880" y="2697218"/>
                  <a:pt x="1100138" y="2686050"/>
                </a:cubicBezTo>
                <a:cubicBezTo>
                  <a:pt x="1060994" y="2682876"/>
                  <a:pt x="1023095" y="2669894"/>
                  <a:pt x="985838" y="2657475"/>
                </a:cubicBezTo>
                <a:cubicBezTo>
                  <a:pt x="971550" y="2652712"/>
                  <a:pt x="956140" y="2650501"/>
                  <a:pt x="942975" y="2643187"/>
                </a:cubicBezTo>
                <a:cubicBezTo>
                  <a:pt x="912954" y="2626509"/>
                  <a:pt x="885825" y="2605087"/>
                  <a:pt x="857250" y="2586037"/>
                </a:cubicBezTo>
                <a:cubicBezTo>
                  <a:pt x="842963" y="2576512"/>
                  <a:pt x="829746" y="2565141"/>
                  <a:pt x="814388" y="2557462"/>
                </a:cubicBezTo>
                <a:lnTo>
                  <a:pt x="757238" y="2528887"/>
                </a:lnTo>
                <a:cubicBezTo>
                  <a:pt x="752475" y="2514600"/>
                  <a:pt x="753599" y="2496674"/>
                  <a:pt x="742950" y="2486025"/>
                </a:cubicBezTo>
                <a:cubicBezTo>
                  <a:pt x="732301" y="2475376"/>
                  <a:pt x="713558" y="2478472"/>
                  <a:pt x="700088" y="2471737"/>
                </a:cubicBezTo>
                <a:cubicBezTo>
                  <a:pt x="624495" y="2433940"/>
                  <a:pt x="688098" y="2452967"/>
                  <a:pt x="614363" y="2400300"/>
                </a:cubicBezTo>
                <a:cubicBezTo>
                  <a:pt x="597032" y="2387920"/>
                  <a:pt x="576263" y="2381250"/>
                  <a:pt x="557213" y="2371725"/>
                </a:cubicBezTo>
                <a:cubicBezTo>
                  <a:pt x="552450" y="2357437"/>
                  <a:pt x="553574" y="2339511"/>
                  <a:pt x="542925" y="2328862"/>
                </a:cubicBezTo>
                <a:cubicBezTo>
                  <a:pt x="518641" y="2304578"/>
                  <a:pt x="457200" y="2271712"/>
                  <a:pt x="457200" y="2271712"/>
                </a:cubicBezTo>
                <a:lnTo>
                  <a:pt x="371475" y="2143125"/>
                </a:lnTo>
                <a:lnTo>
                  <a:pt x="342900" y="2100262"/>
                </a:lnTo>
                <a:lnTo>
                  <a:pt x="314325" y="2057400"/>
                </a:lnTo>
                <a:cubicBezTo>
                  <a:pt x="278416" y="1949669"/>
                  <a:pt x="326853" y="2082455"/>
                  <a:pt x="271463" y="1971675"/>
                </a:cubicBezTo>
                <a:cubicBezTo>
                  <a:pt x="264728" y="1958204"/>
                  <a:pt x="264489" y="1941977"/>
                  <a:pt x="257175" y="1928812"/>
                </a:cubicBezTo>
                <a:cubicBezTo>
                  <a:pt x="208149" y="1840566"/>
                  <a:pt x="219775" y="1856254"/>
                  <a:pt x="157163" y="1814512"/>
                </a:cubicBezTo>
                <a:cubicBezTo>
                  <a:pt x="147638" y="1800225"/>
                  <a:pt x="136267" y="1787008"/>
                  <a:pt x="128588" y="1771650"/>
                </a:cubicBezTo>
                <a:cubicBezTo>
                  <a:pt x="121853" y="1758179"/>
                  <a:pt x="120233" y="1742630"/>
                  <a:pt x="114300" y="1728787"/>
                </a:cubicBezTo>
                <a:cubicBezTo>
                  <a:pt x="105910" y="1709211"/>
                  <a:pt x="95250" y="1690687"/>
                  <a:pt x="85725" y="1671637"/>
                </a:cubicBezTo>
                <a:cubicBezTo>
                  <a:pt x="44710" y="1507571"/>
                  <a:pt x="102061" y="1709752"/>
                  <a:pt x="42863" y="1571625"/>
                </a:cubicBezTo>
                <a:cubicBezTo>
                  <a:pt x="35128" y="1553576"/>
                  <a:pt x="33969" y="1533356"/>
                  <a:pt x="28575" y="1514475"/>
                </a:cubicBezTo>
                <a:cubicBezTo>
                  <a:pt x="-12419" y="1370995"/>
                  <a:pt x="44666" y="1593122"/>
                  <a:pt x="0" y="1414462"/>
                </a:cubicBezTo>
                <a:cubicBezTo>
                  <a:pt x="4763" y="1238250"/>
                  <a:pt x="5485" y="1061882"/>
                  <a:pt x="14288" y="885825"/>
                </a:cubicBezTo>
                <a:cubicBezTo>
                  <a:pt x="15040" y="870783"/>
                  <a:pt x="24922" y="857573"/>
                  <a:pt x="28575" y="842962"/>
                </a:cubicBezTo>
                <a:cubicBezTo>
                  <a:pt x="68964" y="681407"/>
                  <a:pt x="10137" y="869707"/>
                  <a:pt x="71438" y="685800"/>
                </a:cubicBezTo>
                <a:cubicBezTo>
                  <a:pt x="76200" y="671512"/>
                  <a:pt x="75076" y="653586"/>
                  <a:pt x="85725" y="642937"/>
                </a:cubicBezTo>
                <a:cubicBezTo>
                  <a:pt x="100013" y="628650"/>
                  <a:pt x="113247" y="613225"/>
                  <a:pt x="128588" y="600075"/>
                </a:cubicBezTo>
                <a:cubicBezTo>
                  <a:pt x="146668" y="584578"/>
                  <a:pt x="168900" y="574050"/>
                  <a:pt x="185738" y="557212"/>
                </a:cubicBezTo>
                <a:cubicBezTo>
                  <a:pt x="250363" y="492587"/>
                  <a:pt x="173732" y="527878"/>
                  <a:pt x="257175" y="500062"/>
                </a:cubicBezTo>
                <a:cubicBezTo>
                  <a:pt x="271463" y="485775"/>
                  <a:pt x="283596" y="468944"/>
                  <a:pt x="300038" y="457200"/>
                </a:cubicBezTo>
                <a:cubicBezTo>
                  <a:pt x="317369" y="444821"/>
                  <a:pt x="338696" y="439192"/>
                  <a:pt x="357188" y="428625"/>
                </a:cubicBezTo>
                <a:cubicBezTo>
                  <a:pt x="372097" y="420106"/>
                  <a:pt x="384975" y="408273"/>
                  <a:pt x="400050" y="400050"/>
                </a:cubicBezTo>
                <a:cubicBezTo>
                  <a:pt x="437446" y="379652"/>
                  <a:pt x="478907" y="366528"/>
                  <a:pt x="514350" y="342900"/>
                </a:cubicBezTo>
                <a:cubicBezTo>
                  <a:pt x="561311" y="311593"/>
                  <a:pt x="548319" y="314824"/>
                  <a:pt x="600075" y="300037"/>
                </a:cubicBezTo>
                <a:cubicBezTo>
                  <a:pt x="618956" y="294642"/>
                  <a:pt x="638344" y="291144"/>
                  <a:pt x="657225" y="285750"/>
                </a:cubicBezTo>
                <a:cubicBezTo>
                  <a:pt x="671706" y="281613"/>
                  <a:pt x="685607" y="275599"/>
                  <a:pt x="700088" y="271462"/>
                </a:cubicBezTo>
                <a:cubicBezTo>
                  <a:pt x="721459" y="265356"/>
                  <a:pt x="777257" y="254309"/>
                  <a:pt x="800100" y="242887"/>
                </a:cubicBezTo>
                <a:cubicBezTo>
                  <a:pt x="815459" y="235208"/>
                  <a:pt x="827180" y="221076"/>
                  <a:pt x="842963" y="214312"/>
                </a:cubicBezTo>
                <a:cubicBezTo>
                  <a:pt x="861012" y="206577"/>
                  <a:pt x="881305" y="205667"/>
                  <a:pt x="900113" y="200025"/>
                </a:cubicBezTo>
                <a:cubicBezTo>
                  <a:pt x="928963" y="191370"/>
                  <a:pt x="957263" y="180975"/>
                  <a:pt x="985838" y="171450"/>
                </a:cubicBezTo>
                <a:cubicBezTo>
                  <a:pt x="1000125" y="166687"/>
                  <a:pt x="1016169" y="165516"/>
                  <a:pt x="1028700" y="157162"/>
                </a:cubicBezTo>
                <a:cubicBezTo>
                  <a:pt x="1099260" y="110123"/>
                  <a:pt x="1044130" y="139017"/>
                  <a:pt x="1143000" y="114300"/>
                </a:cubicBezTo>
                <a:cubicBezTo>
                  <a:pt x="1232325" y="91969"/>
                  <a:pt x="1138931" y="111346"/>
                  <a:pt x="1228725" y="71437"/>
                </a:cubicBezTo>
                <a:cubicBezTo>
                  <a:pt x="1256250" y="59204"/>
                  <a:pt x="1285875" y="52387"/>
                  <a:pt x="1314450" y="42862"/>
                </a:cubicBezTo>
                <a:lnTo>
                  <a:pt x="1400175" y="14287"/>
                </a:lnTo>
                <a:cubicBezTo>
                  <a:pt x="1414463" y="9524"/>
                  <a:pt x="1427978" y="0"/>
                  <a:pt x="1443038" y="0"/>
                </a:cubicBezTo>
                <a:lnTo>
                  <a:pt x="1500188" y="0"/>
                </a:ln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Полилиния 7"/>
          <p:cNvSpPr/>
          <p:nvPr/>
        </p:nvSpPr>
        <p:spPr bwMode="auto">
          <a:xfrm>
            <a:off x="5943600" y="3570288"/>
            <a:ext cx="2486025" cy="2716212"/>
          </a:xfrm>
          <a:custGeom>
            <a:avLst/>
            <a:gdLst>
              <a:gd name="connsiteX0" fmla="*/ 1685925 w 2486025"/>
              <a:gd name="connsiteY0" fmla="*/ 87092 h 2715992"/>
              <a:gd name="connsiteX1" fmla="*/ 1671638 w 2486025"/>
              <a:gd name="connsiteY1" fmla="*/ 158530 h 2715992"/>
              <a:gd name="connsiteX2" fmla="*/ 1714500 w 2486025"/>
              <a:gd name="connsiteY2" fmla="*/ 372842 h 2715992"/>
              <a:gd name="connsiteX3" fmla="*/ 1771650 w 2486025"/>
              <a:gd name="connsiteY3" fmla="*/ 458567 h 2715992"/>
              <a:gd name="connsiteX4" fmla="*/ 1843088 w 2486025"/>
              <a:gd name="connsiteY4" fmla="*/ 515717 h 2715992"/>
              <a:gd name="connsiteX5" fmla="*/ 1971675 w 2486025"/>
              <a:gd name="connsiteY5" fmla="*/ 572867 h 2715992"/>
              <a:gd name="connsiteX6" fmla="*/ 2057400 w 2486025"/>
              <a:gd name="connsiteY6" fmla="*/ 601442 h 2715992"/>
              <a:gd name="connsiteX7" fmla="*/ 2143125 w 2486025"/>
              <a:gd name="connsiteY7" fmla="*/ 615730 h 2715992"/>
              <a:gd name="connsiteX8" fmla="*/ 2185988 w 2486025"/>
              <a:gd name="connsiteY8" fmla="*/ 630017 h 2715992"/>
              <a:gd name="connsiteX9" fmla="*/ 2271713 w 2486025"/>
              <a:gd name="connsiteY9" fmla="*/ 644305 h 2715992"/>
              <a:gd name="connsiteX10" fmla="*/ 2357438 w 2486025"/>
              <a:gd name="connsiteY10" fmla="*/ 672880 h 2715992"/>
              <a:gd name="connsiteX11" fmla="*/ 2443163 w 2486025"/>
              <a:gd name="connsiteY11" fmla="*/ 701455 h 2715992"/>
              <a:gd name="connsiteX12" fmla="*/ 2486025 w 2486025"/>
              <a:gd name="connsiteY12" fmla="*/ 730030 h 2715992"/>
              <a:gd name="connsiteX13" fmla="*/ 2471738 w 2486025"/>
              <a:gd name="connsiteY13" fmla="*/ 830042 h 2715992"/>
              <a:gd name="connsiteX14" fmla="*/ 2457450 w 2486025"/>
              <a:gd name="connsiteY14" fmla="*/ 872905 h 2715992"/>
              <a:gd name="connsiteX15" fmla="*/ 2414588 w 2486025"/>
              <a:gd name="connsiteY15" fmla="*/ 901480 h 2715992"/>
              <a:gd name="connsiteX16" fmla="*/ 2357438 w 2486025"/>
              <a:gd name="connsiteY16" fmla="*/ 972917 h 2715992"/>
              <a:gd name="connsiteX17" fmla="*/ 2343150 w 2486025"/>
              <a:gd name="connsiteY17" fmla="*/ 1015780 h 2715992"/>
              <a:gd name="connsiteX18" fmla="*/ 2314575 w 2486025"/>
              <a:gd name="connsiteY18" fmla="*/ 1058642 h 2715992"/>
              <a:gd name="connsiteX19" fmla="*/ 2243138 w 2486025"/>
              <a:gd name="connsiteY19" fmla="*/ 1187230 h 2715992"/>
              <a:gd name="connsiteX20" fmla="*/ 2200275 w 2486025"/>
              <a:gd name="connsiteY20" fmla="*/ 1215805 h 2715992"/>
              <a:gd name="connsiteX21" fmla="*/ 2143125 w 2486025"/>
              <a:gd name="connsiteY21" fmla="*/ 1287242 h 2715992"/>
              <a:gd name="connsiteX22" fmla="*/ 2085975 w 2486025"/>
              <a:gd name="connsiteY22" fmla="*/ 1372967 h 2715992"/>
              <a:gd name="connsiteX23" fmla="*/ 2057400 w 2486025"/>
              <a:gd name="connsiteY23" fmla="*/ 1415830 h 2715992"/>
              <a:gd name="connsiteX24" fmla="*/ 2014538 w 2486025"/>
              <a:gd name="connsiteY24" fmla="*/ 1444405 h 2715992"/>
              <a:gd name="connsiteX25" fmla="*/ 1957388 w 2486025"/>
              <a:gd name="connsiteY25" fmla="*/ 1515842 h 2715992"/>
              <a:gd name="connsiteX26" fmla="*/ 1943100 w 2486025"/>
              <a:gd name="connsiteY26" fmla="*/ 1558705 h 2715992"/>
              <a:gd name="connsiteX27" fmla="*/ 1843088 w 2486025"/>
              <a:gd name="connsiteY27" fmla="*/ 1673005 h 2715992"/>
              <a:gd name="connsiteX28" fmla="*/ 1771650 w 2486025"/>
              <a:gd name="connsiteY28" fmla="*/ 1758730 h 2715992"/>
              <a:gd name="connsiteX29" fmla="*/ 1714500 w 2486025"/>
              <a:gd name="connsiteY29" fmla="*/ 1844455 h 2715992"/>
              <a:gd name="connsiteX30" fmla="*/ 1700213 w 2486025"/>
              <a:gd name="connsiteY30" fmla="*/ 1887317 h 2715992"/>
              <a:gd name="connsiteX31" fmla="*/ 1643063 w 2486025"/>
              <a:gd name="connsiteY31" fmla="*/ 1973042 h 2715992"/>
              <a:gd name="connsiteX32" fmla="*/ 1614488 w 2486025"/>
              <a:gd name="connsiteY32" fmla="*/ 2015905 h 2715992"/>
              <a:gd name="connsiteX33" fmla="*/ 1585913 w 2486025"/>
              <a:gd name="connsiteY33" fmla="*/ 2058767 h 2715992"/>
              <a:gd name="connsiteX34" fmla="*/ 1543050 w 2486025"/>
              <a:gd name="connsiteY34" fmla="*/ 2144492 h 2715992"/>
              <a:gd name="connsiteX35" fmla="*/ 1485900 w 2486025"/>
              <a:gd name="connsiteY35" fmla="*/ 2315942 h 2715992"/>
              <a:gd name="connsiteX36" fmla="*/ 1471613 w 2486025"/>
              <a:gd name="connsiteY36" fmla="*/ 2358805 h 2715992"/>
              <a:gd name="connsiteX37" fmla="*/ 1457325 w 2486025"/>
              <a:gd name="connsiteY37" fmla="*/ 2401667 h 2715992"/>
              <a:gd name="connsiteX38" fmla="*/ 1443038 w 2486025"/>
              <a:gd name="connsiteY38" fmla="*/ 2473105 h 2715992"/>
              <a:gd name="connsiteX39" fmla="*/ 1428750 w 2486025"/>
              <a:gd name="connsiteY39" fmla="*/ 2644555 h 2715992"/>
              <a:gd name="connsiteX40" fmla="*/ 1357313 w 2486025"/>
              <a:gd name="connsiteY40" fmla="*/ 2701705 h 2715992"/>
              <a:gd name="connsiteX41" fmla="*/ 1243013 w 2486025"/>
              <a:gd name="connsiteY41" fmla="*/ 2715992 h 2715992"/>
              <a:gd name="connsiteX42" fmla="*/ 971550 w 2486025"/>
              <a:gd name="connsiteY42" fmla="*/ 2687417 h 2715992"/>
              <a:gd name="connsiteX43" fmla="*/ 871538 w 2486025"/>
              <a:gd name="connsiteY43" fmla="*/ 2658842 h 2715992"/>
              <a:gd name="connsiteX44" fmla="*/ 728663 w 2486025"/>
              <a:gd name="connsiteY44" fmla="*/ 2558830 h 2715992"/>
              <a:gd name="connsiteX45" fmla="*/ 642938 w 2486025"/>
              <a:gd name="connsiteY45" fmla="*/ 2473105 h 2715992"/>
              <a:gd name="connsiteX46" fmla="*/ 557213 w 2486025"/>
              <a:gd name="connsiteY46" fmla="*/ 2415955 h 2715992"/>
              <a:gd name="connsiteX47" fmla="*/ 471488 w 2486025"/>
              <a:gd name="connsiteY47" fmla="*/ 2358805 h 2715992"/>
              <a:gd name="connsiteX48" fmla="*/ 428625 w 2486025"/>
              <a:gd name="connsiteY48" fmla="*/ 2315942 h 2715992"/>
              <a:gd name="connsiteX49" fmla="*/ 385763 w 2486025"/>
              <a:gd name="connsiteY49" fmla="*/ 2287367 h 2715992"/>
              <a:gd name="connsiteX50" fmla="*/ 314325 w 2486025"/>
              <a:gd name="connsiteY50" fmla="*/ 2215930 h 2715992"/>
              <a:gd name="connsiteX51" fmla="*/ 257175 w 2486025"/>
              <a:gd name="connsiteY51" fmla="*/ 2130205 h 2715992"/>
              <a:gd name="connsiteX52" fmla="*/ 214313 w 2486025"/>
              <a:gd name="connsiteY52" fmla="*/ 2044480 h 2715992"/>
              <a:gd name="connsiteX53" fmla="*/ 200025 w 2486025"/>
              <a:gd name="connsiteY53" fmla="*/ 2001617 h 2715992"/>
              <a:gd name="connsiteX54" fmla="*/ 157163 w 2486025"/>
              <a:gd name="connsiteY54" fmla="*/ 1973042 h 2715992"/>
              <a:gd name="connsiteX55" fmla="*/ 114300 w 2486025"/>
              <a:gd name="connsiteY55" fmla="*/ 1887317 h 2715992"/>
              <a:gd name="connsiteX56" fmla="*/ 85725 w 2486025"/>
              <a:gd name="connsiteY56" fmla="*/ 1787305 h 2715992"/>
              <a:gd name="connsiteX57" fmla="*/ 71438 w 2486025"/>
              <a:gd name="connsiteY57" fmla="*/ 1744442 h 2715992"/>
              <a:gd name="connsiteX58" fmla="*/ 57150 w 2486025"/>
              <a:gd name="connsiteY58" fmla="*/ 1630142 h 2715992"/>
              <a:gd name="connsiteX59" fmla="*/ 42863 w 2486025"/>
              <a:gd name="connsiteY59" fmla="*/ 1572992 h 2715992"/>
              <a:gd name="connsiteX60" fmla="*/ 28575 w 2486025"/>
              <a:gd name="connsiteY60" fmla="*/ 1458692 h 2715992"/>
              <a:gd name="connsiteX61" fmla="*/ 14288 w 2486025"/>
              <a:gd name="connsiteY61" fmla="*/ 1215805 h 2715992"/>
              <a:gd name="connsiteX62" fmla="*/ 0 w 2486025"/>
              <a:gd name="connsiteY62" fmla="*/ 1030067 h 2715992"/>
              <a:gd name="connsiteX63" fmla="*/ 28575 w 2486025"/>
              <a:gd name="connsiteY63" fmla="*/ 772892 h 2715992"/>
              <a:gd name="connsiteX64" fmla="*/ 57150 w 2486025"/>
              <a:gd name="connsiteY64" fmla="*/ 687167 h 2715992"/>
              <a:gd name="connsiteX65" fmla="*/ 71438 w 2486025"/>
              <a:gd name="connsiteY65" fmla="*/ 644305 h 2715992"/>
              <a:gd name="connsiteX66" fmla="*/ 114300 w 2486025"/>
              <a:gd name="connsiteY66" fmla="*/ 601442 h 2715992"/>
              <a:gd name="connsiteX67" fmla="*/ 157163 w 2486025"/>
              <a:gd name="connsiteY67" fmla="*/ 515717 h 2715992"/>
              <a:gd name="connsiteX68" fmla="*/ 242888 w 2486025"/>
              <a:gd name="connsiteY68" fmla="*/ 458567 h 2715992"/>
              <a:gd name="connsiteX69" fmla="*/ 285750 w 2486025"/>
              <a:gd name="connsiteY69" fmla="*/ 429992 h 2715992"/>
              <a:gd name="connsiteX70" fmla="*/ 385763 w 2486025"/>
              <a:gd name="connsiteY70" fmla="*/ 372842 h 2715992"/>
              <a:gd name="connsiteX71" fmla="*/ 471488 w 2486025"/>
              <a:gd name="connsiteY71" fmla="*/ 344267 h 2715992"/>
              <a:gd name="connsiteX72" fmla="*/ 528638 w 2486025"/>
              <a:gd name="connsiteY72" fmla="*/ 315692 h 2715992"/>
              <a:gd name="connsiteX73" fmla="*/ 600075 w 2486025"/>
              <a:gd name="connsiteY73" fmla="*/ 301405 h 2715992"/>
              <a:gd name="connsiteX74" fmla="*/ 685800 w 2486025"/>
              <a:gd name="connsiteY74" fmla="*/ 272830 h 2715992"/>
              <a:gd name="connsiteX75" fmla="*/ 771525 w 2486025"/>
              <a:gd name="connsiteY75" fmla="*/ 258542 h 2715992"/>
              <a:gd name="connsiteX76" fmla="*/ 814388 w 2486025"/>
              <a:gd name="connsiteY76" fmla="*/ 244255 h 2715992"/>
              <a:gd name="connsiteX77" fmla="*/ 871538 w 2486025"/>
              <a:gd name="connsiteY77" fmla="*/ 229967 h 2715992"/>
              <a:gd name="connsiteX78" fmla="*/ 957263 w 2486025"/>
              <a:gd name="connsiteY78" fmla="*/ 201392 h 2715992"/>
              <a:gd name="connsiteX79" fmla="*/ 1085850 w 2486025"/>
              <a:gd name="connsiteY79" fmla="*/ 129955 h 2715992"/>
              <a:gd name="connsiteX80" fmla="*/ 1171575 w 2486025"/>
              <a:gd name="connsiteY80" fmla="*/ 87092 h 2715992"/>
              <a:gd name="connsiteX81" fmla="*/ 1214438 w 2486025"/>
              <a:gd name="connsiteY81" fmla="*/ 58517 h 2715992"/>
              <a:gd name="connsiteX82" fmla="*/ 1300163 w 2486025"/>
              <a:gd name="connsiteY82" fmla="*/ 29942 h 2715992"/>
              <a:gd name="connsiteX83" fmla="*/ 1428750 w 2486025"/>
              <a:gd name="connsiteY83" fmla="*/ 1367 h 2715992"/>
              <a:gd name="connsiteX84" fmla="*/ 1585913 w 2486025"/>
              <a:gd name="connsiteY84" fmla="*/ 1367 h 27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86025" h="2715992">
                <a:moveTo>
                  <a:pt x="1685925" y="87092"/>
                </a:moveTo>
                <a:cubicBezTo>
                  <a:pt x="1681163" y="110905"/>
                  <a:pt x="1671638" y="134246"/>
                  <a:pt x="1671638" y="158530"/>
                </a:cubicBezTo>
                <a:cubicBezTo>
                  <a:pt x="1671638" y="199975"/>
                  <a:pt x="1684589" y="327975"/>
                  <a:pt x="1714500" y="372842"/>
                </a:cubicBezTo>
                <a:lnTo>
                  <a:pt x="1771650" y="458567"/>
                </a:lnTo>
                <a:cubicBezTo>
                  <a:pt x="1808579" y="513961"/>
                  <a:pt x="1783934" y="496000"/>
                  <a:pt x="1843088" y="515717"/>
                </a:cubicBezTo>
                <a:cubicBezTo>
                  <a:pt x="1911012" y="561000"/>
                  <a:pt x="1869659" y="538861"/>
                  <a:pt x="1971675" y="572867"/>
                </a:cubicBezTo>
                <a:cubicBezTo>
                  <a:pt x="1971679" y="572868"/>
                  <a:pt x="2057395" y="601441"/>
                  <a:pt x="2057400" y="601442"/>
                </a:cubicBezTo>
                <a:cubicBezTo>
                  <a:pt x="2085975" y="606205"/>
                  <a:pt x="2114846" y="609446"/>
                  <a:pt x="2143125" y="615730"/>
                </a:cubicBezTo>
                <a:cubicBezTo>
                  <a:pt x="2157827" y="618997"/>
                  <a:pt x="2171286" y="626750"/>
                  <a:pt x="2185988" y="630017"/>
                </a:cubicBezTo>
                <a:cubicBezTo>
                  <a:pt x="2214267" y="636301"/>
                  <a:pt x="2243609" y="637279"/>
                  <a:pt x="2271713" y="644305"/>
                </a:cubicBezTo>
                <a:cubicBezTo>
                  <a:pt x="2300934" y="651610"/>
                  <a:pt x="2328863" y="663355"/>
                  <a:pt x="2357438" y="672880"/>
                </a:cubicBezTo>
                <a:cubicBezTo>
                  <a:pt x="2357442" y="672881"/>
                  <a:pt x="2443160" y="701453"/>
                  <a:pt x="2443163" y="701455"/>
                </a:cubicBezTo>
                <a:lnTo>
                  <a:pt x="2486025" y="730030"/>
                </a:lnTo>
                <a:cubicBezTo>
                  <a:pt x="2481263" y="763367"/>
                  <a:pt x="2478342" y="797020"/>
                  <a:pt x="2471738" y="830042"/>
                </a:cubicBezTo>
                <a:cubicBezTo>
                  <a:pt x="2468784" y="844810"/>
                  <a:pt x="2466858" y="861145"/>
                  <a:pt x="2457450" y="872905"/>
                </a:cubicBezTo>
                <a:cubicBezTo>
                  <a:pt x="2446723" y="886314"/>
                  <a:pt x="2428875" y="891955"/>
                  <a:pt x="2414588" y="901480"/>
                </a:cubicBezTo>
                <a:cubicBezTo>
                  <a:pt x="2378674" y="1009217"/>
                  <a:pt x="2431297" y="880593"/>
                  <a:pt x="2357438" y="972917"/>
                </a:cubicBezTo>
                <a:cubicBezTo>
                  <a:pt x="2348030" y="984677"/>
                  <a:pt x="2349885" y="1002309"/>
                  <a:pt x="2343150" y="1015780"/>
                </a:cubicBezTo>
                <a:cubicBezTo>
                  <a:pt x="2335471" y="1031138"/>
                  <a:pt x="2324100" y="1044355"/>
                  <a:pt x="2314575" y="1058642"/>
                </a:cubicBezTo>
                <a:cubicBezTo>
                  <a:pt x="2299687" y="1103308"/>
                  <a:pt x="2285249" y="1159156"/>
                  <a:pt x="2243138" y="1187230"/>
                </a:cubicBezTo>
                <a:lnTo>
                  <a:pt x="2200275" y="1215805"/>
                </a:lnTo>
                <a:cubicBezTo>
                  <a:pt x="2168101" y="1312328"/>
                  <a:pt x="2212722" y="1207703"/>
                  <a:pt x="2143125" y="1287242"/>
                </a:cubicBezTo>
                <a:cubicBezTo>
                  <a:pt x="2120510" y="1313088"/>
                  <a:pt x="2105025" y="1344392"/>
                  <a:pt x="2085975" y="1372967"/>
                </a:cubicBezTo>
                <a:cubicBezTo>
                  <a:pt x="2076450" y="1387255"/>
                  <a:pt x="2071688" y="1406305"/>
                  <a:pt x="2057400" y="1415830"/>
                </a:cubicBezTo>
                <a:lnTo>
                  <a:pt x="2014538" y="1444405"/>
                </a:lnTo>
                <a:cubicBezTo>
                  <a:pt x="1978624" y="1552142"/>
                  <a:pt x="2031247" y="1423518"/>
                  <a:pt x="1957388" y="1515842"/>
                </a:cubicBezTo>
                <a:cubicBezTo>
                  <a:pt x="1947980" y="1527602"/>
                  <a:pt x="1950414" y="1545540"/>
                  <a:pt x="1943100" y="1558705"/>
                </a:cubicBezTo>
                <a:cubicBezTo>
                  <a:pt x="1894074" y="1646951"/>
                  <a:pt x="1905700" y="1631263"/>
                  <a:pt x="1843088" y="1673005"/>
                </a:cubicBezTo>
                <a:cubicBezTo>
                  <a:pt x="1740975" y="1826173"/>
                  <a:pt x="1900000" y="1593709"/>
                  <a:pt x="1771650" y="1758730"/>
                </a:cubicBezTo>
                <a:cubicBezTo>
                  <a:pt x="1750565" y="1785839"/>
                  <a:pt x="1714500" y="1844455"/>
                  <a:pt x="1714500" y="1844455"/>
                </a:cubicBezTo>
                <a:cubicBezTo>
                  <a:pt x="1709738" y="1858742"/>
                  <a:pt x="1707527" y="1874152"/>
                  <a:pt x="1700213" y="1887317"/>
                </a:cubicBezTo>
                <a:cubicBezTo>
                  <a:pt x="1683535" y="1917338"/>
                  <a:pt x="1662113" y="1944467"/>
                  <a:pt x="1643063" y="1973042"/>
                </a:cubicBezTo>
                <a:lnTo>
                  <a:pt x="1614488" y="2015905"/>
                </a:lnTo>
                <a:cubicBezTo>
                  <a:pt x="1604963" y="2030192"/>
                  <a:pt x="1591343" y="2042477"/>
                  <a:pt x="1585913" y="2058767"/>
                </a:cubicBezTo>
                <a:cubicBezTo>
                  <a:pt x="1566195" y="2117920"/>
                  <a:pt x="1579979" y="2089099"/>
                  <a:pt x="1543050" y="2144492"/>
                </a:cubicBezTo>
                <a:lnTo>
                  <a:pt x="1485900" y="2315942"/>
                </a:lnTo>
                <a:lnTo>
                  <a:pt x="1471613" y="2358805"/>
                </a:lnTo>
                <a:cubicBezTo>
                  <a:pt x="1466851" y="2373092"/>
                  <a:pt x="1460278" y="2386899"/>
                  <a:pt x="1457325" y="2401667"/>
                </a:cubicBezTo>
                <a:lnTo>
                  <a:pt x="1443038" y="2473105"/>
                </a:lnTo>
                <a:cubicBezTo>
                  <a:pt x="1438275" y="2530255"/>
                  <a:pt x="1439997" y="2588321"/>
                  <a:pt x="1428750" y="2644555"/>
                </a:cubicBezTo>
                <a:cubicBezTo>
                  <a:pt x="1420768" y="2684465"/>
                  <a:pt x="1391077" y="2695566"/>
                  <a:pt x="1357313" y="2701705"/>
                </a:cubicBezTo>
                <a:cubicBezTo>
                  <a:pt x="1319536" y="2708574"/>
                  <a:pt x="1281113" y="2711230"/>
                  <a:pt x="1243013" y="2715992"/>
                </a:cubicBezTo>
                <a:cubicBezTo>
                  <a:pt x="1143611" y="2707709"/>
                  <a:pt x="1066319" y="2704648"/>
                  <a:pt x="971550" y="2687417"/>
                </a:cubicBezTo>
                <a:cubicBezTo>
                  <a:pt x="960547" y="2685417"/>
                  <a:pt x="886430" y="2667115"/>
                  <a:pt x="871538" y="2658842"/>
                </a:cubicBezTo>
                <a:cubicBezTo>
                  <a:pt x="853197" y="2648652"/>
                  <a:pt x="752828" y="2580578"/>
                  <a:pt x="728663" y="2558830"/>
                </a:cubicBezTo>
                <a:cubicBezTo>
                  <a:pt x="698626" y="2531796"/>
                  <a:pt x="676562" y="2495521"/>
                  <a:pt x="642938" y="2473105"/>
                </a:cubicBezTo>
                <a:cubicBezTo>
                  <a:pt x="614363" y="2454055"/>
                  <a:pt x="581497" y="2440239"/>
                  <a:pt x="557213" y="2415955"/>
                </a:cubicBezTo>
                <a:cubicBezTo>
                  <a:pt x="503701" y="2362443"/>
                  <a:pt x="533519" y="2379482"/>
                  <a:pt x="471488" y="2358805"/>
                </a:cubicBezTo>
                <a:cubicBezTo>
                  <a:pt x="457200" y="2344517"/>
                  <a:pt x="444147" y="2328877"/>
                  <a:pt x="428625" y="2315942"/>
                </a:cubicBezTo>
                <a:cubicBezTo>
                  <a:pt x="415434" y="2304949"/>
                  <a:pt x="397905" y="2299509"/>
                  <a:pt x="385763" y="2287367"/>
                </a:cubicBezTo>
                <a:cubicBezTo>
                  <a:pt x="290516" y="2192120"/>
                  <a:pt x="428623" y="2292128"/>
                  <a:pt x="314325" y="2215930"/>
                </a:cubicBezTo>
                <a:cubicBezTo>
                  <a:pt x="295275" y="2187355"/>
                  <a:pt x="268035" y="2162786"/>
                  <a:pt x="257175" y="2130205"/>
                </a:cubicBezTo>
                <a:cubicBezTo>
                  <a:pt x="221266" y="2022474"/>
                  <a:pt x="269703" y="2155260"/>
                  <a:pt x="214313" y="2044480"/>
                </a:cubicBezTo>
                <a:cubicBezTo>
                  <a:pt x="207578" y="2031009"/>
                  <a:pt x="209433" y="2013377"/>
                  <a:pt x="200025" y="2001617"/>
                </a:cubicBezTo>
                <a:cubicBezTo>
                  <a:pt x="189298" y="1988208"/>
                  <a:pt x="171450" y="1982567"/>
                  <a:pt x="157163" y="1973042"/>
                </a:cubicBezTo>
                <a:cubicBezTo>
                  <a:pt x="121248" y="1865301"/>
                  <a:pt x="169697" y="1998111"/>
                  <a:pt x="114300" y="1887317"/>
                </a:cubicBezTo>
                <a:cubicBezTo>
                  <a:pt x="102883" y="1864484"/>
                  <a:pt x="91827" y="1808662"/>
                  <a:pt x="85725" y="1787305"/>
                </a:cubicBezTo>
                <a:cubicBezTo>
                  <a:pt x="81588" y="1772824"/>
                  <a:pt x="76200" y="1758730"/>
                  <a:pt x="71438" y="1744442"/>
                </a:cubicBezTo>
                <a:cubicBezTo>
                  <a:pt x="66675" y="1706342"/>
                  <a:pt x="63462" y="1668016"/>
                  <a:pt x="57150" y="1630142"/>
                </a:cubicBezTo>
                <a:cubicBezTo>
                  <a:pt x="53922" y="1610773"/>
                  <a:pt x="46091" y="1592361"/>
                  <a:pt x="42863" y="1572992"/>
                </a:cubicBezTo>
                <a:cubicBezTo>
                  <a:pt x="36551" y="1535118"/>
                  <a:pt x="33338" y="1496792"/>
                  <a:pt x="28575" y="1458692"/>
                </a:cubicBezTo>
                <a:cubicBezTo>
                  <a:pt x="23813" y="1377730"/>
                  <a:pt x="19683" y="1296728"/>
                  <a:pt x="14288" y="1215805"/>
                </a:cubicBezTo>
                <a:cubicBezTo>
                  <a:pt x="10157" y="1153847"/>
                  <a:pt x="0" y="1092163"/>
                  <a:pt x="0" y="1030067"/>
                </a:cubicBezTo>
                <a:cubicBezTo>
                  <a:pt x="0" y="931972"/>
                  <a:pt x="2684" y="859195"/>
                  <a:pt x="28575" y="772892"/>
                </a:cubicBezTo>
                <a:cubicBezTo>
                  <a:pt x="37230" y="744042"/>
                  <a:pt x="47625" y="715742"/>
                  <a:pt x="57150" y="687167"/>
                </a:cubicBezTo>
                <a:cubicBezTo>
                  <a:pt x="61913" y="672880"/>
                  <a:pt x="60789" y="654954"/>
                  <a:pt x="71438" y="644305"/>
                </a:cubicBezTo>
                <a:lnTo>
                  <a:pt x="114300" y="601442"/>
                </a:lnTo>
                <a:cubicBezTo>
                  <a:pt x="124492" y="570869"/>
                  <a:pt x="131097" y="538525"/>
                  <a:pt x="157163" y="515717"/>
                </a:cubicBezTo>
                <a:cubicBezTo>
                  <a:pt x="183009" y="493102"/>
                  <a:pt x="214313" y="477617"/>
                  <a:pt x="242888" y="458567"/>
                </a:cubicBezTo>
                <a:lnTo>
                  <a:pt x="285750" y="429992"/>
                </a:lnTo>
                <a:cubicBezTo>
                  <a:pt x="324411" y="404218"/>
                  <a:pt x="340447" y="390968"/>
                  <a:pt x="385763" y="372842"/>
                </a:cubicBezTo>
                <a:cubicBezTo>
                  <a:pt x="413729" y="361655"/>
                  <a:pt x="444547" y="357737"/>
                  <a:pt x="471488" y="344267"/>
                </a:cubicBezTo>
                <a:cubicBezTo>
                  <a:pt x="490538" y="334742"/>
                  <a:pt x="508432" y="322427"/>
                  <a:pt x="528638" y="315692"/>
                </a:cubicBezTo>
                <a:cubicBezTo>
                  <a:pt x="551676" y="308013"/>
                  <a:pt x="576647" y="307794"/>
                  <a:pt x="600075" y="301405"/>
                </a:cubicBezTo>
                <a:cubicBezTo>
                  <a:pt x="629134" y="293480"/>
                  <a:pt x="656089" y="277782"/>
                  <a:pt x="685800" y="272830"/>
                </a:cubicBezTo>
                <a:cubicBezTo>
                  <a:pt x="714375" y="268067"/>
                  <a:pt x="743246" y="264826"/>
                  <a:pt x="771525" y="258542"/>
                </a:cubicBezTo>
                <a:cubicBezTo>
                  <a:pt x="786227" y="255275"/>
                  <a:pt x="799907" y="248392"/>
                  <a:pt x="814388" y="244255"/>
                </a:cubicBezTo>
                <a:cubicBezTo>
                  <a:pt x="833269" y="238861"/>
                  <a:pt x="852730" y="235610"/>
                  <a:pt x="871538" y="229967"/>
                </a:cubicBezTo>
                <a:cubicBezTo>
                  <a:pt x="900388" y="221312"/>
                  <a:pt x="932201" y="218100"/>
                  <a:pt x="957263" y="201392"/>
                </a:cubicBezTo>
                <a:cubicBezTo>
                  <a:pt x="1055519" y="135888"/>
                  <a:pt x="1010407" y="155102"/>
                  <a:pt x="1085850" y="129955"/>
                </a:cubicBezTo>
                <a:cubicBezTo>
                  <a:pt x="1208691" y="48062"/>
                  <a:pt x="1053269" y="146246"/>
                  <a:pt x="1171575" y="87092"/>
                </a:cubicBezTo>
                <a:cubicBezTo>
                  <a:pt x="1186934" y="79413"/>
                  <a:pt x="1198746" y="65491"/>
                  <a:pt x="1214438" y="58517"/>
                </a:cubicBezTo>
                <a:cubicBezTo>
                  <a:pt x="1241963" y="46284"/>
                  <a:pt x="1271588" y="39467"/>
                  <a:pt x="1300163" y="29942"/>
                </a:cubicBezTo>
                <a:cubicBezTo>
                  <a:pt x="1349963" y="13342"/>
                  <a:pt x="1367688" y="4959"/>
                  <a:pt x="1428750" y="1367"/>
                </a:cubicBezTo>
                <a:cubicBezTo>
                  <a:pt x="1481047" y="-1709"/>
                  <a:pt x="1533525" y="1367"/>
                  <a:pt x="1585913" y="1367"/>
                </a:cubicBezTo>
              </a:path>
            </a:pathLst>
          </a:custGeom>
          <a:noFill/>
          <a:ln w="57150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" name="Picture 2" descr="pic_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199"/>
            <a:ext cx="3171826" cy="357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 построения путей обхода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091ABA6-D209-4DE6-82AF-37805EB2F30D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5105400" y="1981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Блок-схема: узел 5"/>
          <p:cNvSpPr/>
          <p:nvPr/>
        </p:nvSpPr>
        <p:spPr bwMode="auto">
          <a:xfrm>
            <a:off x="5105400" y="28194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5105400" y="36576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5105400" y="45720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72063" y="5410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5609" name="Прямая со стрелкой 10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5334000" y="24384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Прямая со стрелкой 11"/>
          <p:cNvCxnSpPr>
            <a:cxnSpLocks noChangeShapeType="1"/>
          </p:cNvCxnSpPr>
          <p:nvPr/>
        </p:nvCxnSpPr>
        <p:spPr bwMode="auto">
          <a:xfrm>
            <a:off x="5334000" y="50292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Прямая со стрелкой 12"/>
          <p:cNvCxnSpPr>
            <a:cxnSpLocks noChangeShapeType="1"/>
          </p:cNvCxnSpPr>
          <p:nvPr/>
        </p:nvCxnSpPr>
        <p:spPr bwMode="auto">
          <a:xfrm>
            <a:off x="5334000" y="32766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Прямая со стрелкой 13"/>
          <p:cNvCxnSpPr>
            <a:cxnSpLocks noChangeShapeType="1"/>
            <a:stCxn id="7" idx="4"/>
          </p:cNvCxnSpPr>
          <p:nvPr/>
        </p:nvCxnSpPr>
        <p:spPr bwMode="auto">
          <a:xfrm flipH="1">
            <a:off x="5334000" y="4114800"/>
            <a:ext cx="0" cy="457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Прямая со стрелкой 15"/>
          <p:cNvCxnSpPr>
            <a:cxnSpLocks noChangeShapeType="1"/>
          </p:cNvCxnSpPr>
          <p:nvPr/>
        </p:nvCxnSpPr>
        <p:spPr bwMode="auto">
          <a:xfrm>
            <a:off x="5334000" y="58674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Прямая со стрелкой 16"/>
          <p:cNvCxnSpPr>
            <a:cxnSpLocks noChangeShapeType="1"/>
            <a:endCxn id="5" idx="0"/>
          </p:cNvCxnSpPr>
          <p:nvPr/>
        </p:nvCxnSpPr>
        <p:spPr bwMode="auto">
          <a:xfrm>
            <a:off x="5334000" y="16002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Прямая со стрелкой 21"/>
          <p:cNvCxnSpPr>
            <a:cxnSpLocks noChangeShapeType="1"/>
          </p:cNvCxnSpPr>
          <p:nvPr/>
        </p:nvCxnSpPr>
        <p:spPr bwMode="auto">
          <a:xfrm>
            <a:off x="5181600" y="1600200"/>
            <a:ext cx="0" cy="4800600"/>
          </a:xfrm>
          <a:prstGeom prst="straightConnector1">
            <a:avLst/>
          </a:prstGeom>
          <a:noFill/>
          <a:ln w="57150" algn="ctr">
            <a:solidFill>
              <a:srgbClr val="FF5050"/>
            </a:solidFill>
            <a:prstDash val="dash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 построения путей обхода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757C9CD-901C-4A8B-9F16-B54FEAF5C704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5105400" y="1981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Блок-схема: узел 5"/>
          <p:cNvSpPr/>
          <p:nvPr/>
        </p:nvSpPr>
        <p:spPr bwMode="auto">
          <a:xfrm>
            <a:off x="5105400" y="28194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5105400" y="36576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5105400" y="45720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72063" y="5410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6633" name="Прямая со стрелкой 10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5334000" y="24384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Прямая со стрелкой 11"/>
          <p:cNvCxnSpPr>
            <a:cxnSpLocks noChangeShapeType="1"/>
          </p:cNvCxnSpPr>
          <p:nvPr/>
        </p:nvCxnSpPr>
        <p:spPr bwMode="auto">
          <a:xfrm>
            <a:off x="5334000" y="50292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Прямая со стрелкой 12"/>
          <p:cNvCxnSpPr>
            <a:cxnSpLocks noChangeShapeType="1"/>
          </p:cNvCxnSpPr>
          <p:nvPr/>
        </p:nvCxnSpPr>
        <p:spPr bwMode="auto">
          <a:xfrm>
            <a:off x="5334000" y="32766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Прямая со стрелкой 13"/>
          <p:cNvCxnSpPr>
            <a:cxnSpLocks noChangeShapeType="1"/>
            <a:stCxn id="7" idx="4"/>
          </p:cNvCxnSpPr>
          <p:nvPr/>
        </p:nvCxnSpPr>
        <p:spPr bwMode="auto">
          <a:xfrm flipH="1">
            <a:off x="5334000" y="4114800"/>
            <a:ext cx="0" cy="457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Прямая со стрелкой 15"/>
          <p:cNvCxnSpPr>
            <a:cxnSpLocks noChangeShapeType="1"/>
          </p:cNvCxnSpPr>
          <p:nvPr/>
        </p:nvCxnSpPr>
        <p:spPr bwMode="auto">
          <a:xfrm>
            <a:off x="5334000" y="58674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Прямая со стрелкой 16"/>
          <p:cNvCxnSpPr>
            <a:cxnSpLocks noChangeShapeType="1"/>
            <a:endCxn id="5" idx="0"/>
          </p:cNvCxnSpPr>
          <p:nvPr/>
        </p:nvCxnSpPr>
        <p:spPr bwMode="auto">
          <a:xfrm>
            <a:off x="5334000" y="16002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Блок-схема: узел 17"/>
          <p:cNvSpPr/>
          <p:nvPr/>
        </p:nvSpPr>
        <p:spPr bwMode="auto">
          <a:xfrm>
            <a:off x="6172200" y="28194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6640" name="Прямая со стрелкой 18"/>
          <p:cNvCxnSpPr>
            <a:cxnSpLocks noChangeShapeType="1"/>
            <a:stCxn id="5" idx="6"/>
            <a:endCxn id="18" idx="0"/>
          </p:cNvCxnSpPr>
          <p:nvPr/>
        </p:nvCxnSpPr>
        <p:spPr bwMode="auto">
          <a:xfrm>
            <a:off x="5562600" y="22098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Прямая со стрелкой 22"/>
          <p:cNvCxnSpPr>
            <a:cxnSpLocks noChangeShapeType="1"/>
            <a:stCxn id="18" idx="4"/>
            <a:endCxn id="8" idx="6"/>
          </p:cNvCxnSpPr>
          <p:nvPr/>
        </p:nvCxnSpPr>
        <p:spPr bwMode="auto">
          <a:xfrm flipH="1">
            <a:off x="5562600" y="3276600"/>
            <a:ext cx="838200" cy="1524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Полилиния 31"/>
          <p:cNvSpPr/>
          <p:nvPr/>
        </p:nvSpPr>
        <p:spPr bwMode="auto">
          <a:xfrm>
            <a:off x="5327650" y="1628775"/>
            <a:ext cx="1016000" cy="4743450"/>
          </a:xfrm>
          <a:custGeom>
            <a:avLst/>
            <a:gdLst>
              <a:gd name="connsiteX0" fmla="*/ 58456 w 1015885"/>
              <a:gd name="connsiteY0" fmla="*/ 0 h 4743450"/>
              <a:gd name="connsiteX1" fmla="*/ 87031 w 1015885"/>
              <a:gd name="connsiteY1" fmla="*/ 314325 h 4743450"/>
              <a:gd name="connsiteX2" fmla="*/ 101318 w 1015885"/>
              <a:gd name="connsiteY2" fmla="*/ 357188 h 4743450"/>
              <a:gd name="connsiteX3" fmla="*/ 115606 w 1015885"/>
              <a:gd name="connsiteY3" fmla="*/ 414338 h 4743450"/>
              <a:gd name="connsiteX4" fmla="*/ 158468 w 1015885"/>
              <a:gd name="connsiteY4" fmla="*/ 442913 h 4743450"/>
              <a:gd name="connsiteX5" fmla="*/ 201331 w 1015885"/>
              <a:gd name="connsiteY5" fmla="*/ 528638 h 4743450"/>
              <a:gd name="connsiteX6" fmla="*/ 215618 w 1015885"/>
              <a:gd name="connsiteY6" fmla="*/ 571500 h 4743450"/>
              <a:gd name="connsiteX7" fmla="*/ 258481 w 1015885"/>
              <a:gd name="connsiteY7" fmla="*/ 600075 h 4743450"/>
              <a:gd name="connsiteX8" fmla="*/ 301343 w 1015885"/>
              <a:gd name="connsiteY8" fmla="*/ 685800 h 4743450"/>
              <a:gd name="connsiteX9" fmla="*/ 344206 w 1015885"/>
              <a:gd name="connsiteY9" fmla="*/ 700088 h 4743450"/>
              <a:gd name="connsiteX10" fmla="*/ 429931 w 1015885"/>
              <a:gd name="connsiteY10" fmla="*/ 757238 h 4743450"/>
              <a:gd name="connsiteX11" fmla="*/ 515656 w 1015885"/>
              <a:gd name="connsiteY11" fmla="*/ 814388 h 4743450"/>
              <a:gd name="connsiteX12" fmla="*/ 558518 w 1015885"/>
              <a:gd name="connsiteY12" fmla="*/ 842963 h 4743450"/>
              <a:gd name="connsiteX13" fmla="*/ 601381 w 1015885"/>
              <a:gd name="connsiteY13" fmla="*/ 857250 h 4743450"/>
              <a:gd name="connsiteX14" fmla="*/ 658531 w 1015885"/>
              <a:gd name="connsiteY14" fmla="*/ 928688 h 4743450"/>
              <a:gd name="connsiteX15" fmla="*/ 701393 w 1015885"/>
              <a:gd name="connsiteY15" fmla="*/ 971550 h 4743450"/>
              <a:gd name="connsiteX16" fmla="*/ 787118 w 1015885"/>
              <a:gd name="connsiteY16" fmla="*/ 1028700 h 4743450"/>
              <a:gd name="connsiteX17" fmla="*/ 829981 w 1015885"/>
              <a:gd name="connsiteY17" fmla="*/ 1057275 h 4743450"/>
              <a:gd name="connsiteX18" fmla="*/ 872843 w 1015885"/>
              <a:gd name="connsiteY18" fmla="*/ 1071563 h 4743450"/>
              <a:gd name="connsiteX19" fmla="*/ 944281 w 1015885"/>
              <a:gd name="connsiteY19" fmla="*/ 1143000 h 4743450"/>
              <a:gd name="connsiteX20" fmla="*/ 972856 w 1015885"/>
              <a:gd name="connsiteY20" fmla="*/ 1185863 h 4743450"/>
              <a:gd name="connsiteX21" fmla="*/ 958568 w 1015885"/>
              <a:gd name="connsiteY21" fmla="*/ 1257300 h 4743450"/>
              <a:gd name="connsiteX22" fmla="*/ 929993 w 1015885"/>
              <a:gd name="connsiteY22" fmla="*/ 1300163 h 4743450"/>
              <a:gd name="connsiteX23" fmla="*/ 915706 w 1015885"/>
              <a:gd name="connsiteY23" fmla="*/ 1343025 h 4743450"/>
              <a:gd name="connsiteX24" fmla="*/ 944281 w 1015885"/>
              <a:gd name="connsiteY24" fmla="*/ 1557338 h 4743450"/>
              <a:gd name="connsiteX25" fmla="*/ 1001431 w 1015885"/>
              <a:gd name="connsiteY25" fmla="*/ 1643063 h 4743450"/>
              <a:gd name="connsiteX26" fmla="*/ 1015718 w 1015885"/>
              <a:gd name="connsiteY26" fmla="*/ 1685925 h 4743450"/>
              <a:gd name="connsiteX27" fmla="*/ 944281 w 1015885"/>
              <a:gd name="connsiteY27" fmla="*/ 1800225 h 4743450"/>
              <a:gd name="connsiteX28" fmla="*/ 929993 w 1015885"/>
              <a:gd name="connsiteY28" fmla="*/ 1843088 h 4743450"/>
              <a:gd name="connsiteX29" fmla="*/ 844268 w 1015885"/>
              <a:gd name="connsiteY29" fmla="*/ 1971675 h 4743450"/>
              <a:gd name="connsiteX30" fmla="*/ 815693 w 1015885"/>
              <a:gd name="connsiteY30" fmla="*/ 2014538 h 4743450"/>
              <a:gd name="connsiteX31" fmla="*/ 787118 w 1015885"/>
              <a:gd name="connsiteY31" fmla="*/ 2057400 h 4743450"/>
              <a:gd name="connsiteX32" fmla="*/ 744256 w 1015885"/>
              <a:gd name="connsiteY32" fmla="*/ 2143125 h 4743450"/>
              <a:gd name="connsiteX33" fmla="*/ 715681 w 1015885"/>
              <a:gd name="connsiteY33" fmla="*/ 2228850 h 4743450"/>
              <a:gd name="connsiteX34" fmla="*/ 687106 w 1015885"/>
              <a:gd name="connsiteY34" fmla="*/ 2271713 h 4743450"/>
              <a:gd name="connsiteX35" fmla="*/ 672818 w 1015885"/>
              <a:gd name="connsiteY35" fmla="*/ 2314575 h 4743450"/>
              <a:gd name="connsiteX36" fmla="*/ 615668 w 1015885"/>
              <a:gd name="connsiteY36" fmla="*/ 2400300 h 4743450"/>
              <a:gd name="connsiteX37" fmla="*/ 601381 w 1015885"/>
              <a:gd name="connsiteY37" fmla="*/ 2443163 h 4743450"/>
              <a:gd name="connsiteX38" fmla="*/ 515656 w 1015885"/>
              <a:gd name="connsiteY38" fmla="*/ 2571750 h 4743450"/>
              <a:gd name="connsiteX39" fmla="*/ 487081 w 1015885"/>
              <a:gd name="connsiteY39" fmla="*/ 2614613 h 4743450"/>
              <a:gd name="connsiteX40" fmla="*/ 472793 w 1015885"/>
              <a:gd name="connsiteY40" fmla="*/ 2657475 h 4743450"/>
              <a:gd name="connsiteX41" fmla="*/ 415643 w 1015885"/>
              <a:gd name="connsiteY41" fmla="*/ 2743200 h 4743450"/>
              <a:gd name="connsiteX42" fmla="*/ 372781 w 1015885"/>
              <a:gd name="connsiteY42" fmla="*/ 2828925 h 4743450"/>
              <a:gd name="connsiteX43" fmla="*/ 358493 w 1015885"/>
              <a:gd name="connsiteY43" fmla="*/ 2871788 h 4743450"/>
              <a:gd name="connsiteX44" fmla="*/ 301343 w 1015885"/>
              <a:gd name="connsiteY44" fmla="*/ 2957513 h 4743450"/>
              <a:gd name="connsiteX45" fmla="*/ 287056 w 1015885"/>
              <a:gd name="connsiteY45" fmla="*/ 3000375 h 4743450"/>
              <a:gd name="connsiteX46" fmla="*/ 258481 w 1015885"/>
              <a:gd name="connsiteY46" fmla="*/ 3043238 h 4743450"/>
              <a:gd name="connsiteX47" fmla="*/ 229906 w 1015885"/>
              <a:gd name="connsiteY47" fmla="*/ 3128963 h 4743450"/>
              <a:gd name="connsiteX48" fmla="*/ 215618 w 1015885"/>
              <a:gd name="connsiteY48" fmla="*/ 3171825 h 4743450"/>
              <a:gd name="connsiteX49" fmla="*/ 201331 w 1015885"/>
              <a:gd name="connsiteY49" fmla="*/ 3300413 h 4743450"/>
              <a:gd name="connsiteX50" fmla="*/ 187043 w 1015885"/>
              <a:gd name="connsiteY50" fmla="*/ 3343275 h 4743450"/>
              <a:gd name="connsiteX51" fmla="*/ 144181 w 1015885"/>
              <a:gd name="connsiteY51" fmla="*/ 3371850 h 4743450"/>
              <a:gd name="connsiteX52" fmla="*/ 115606 w 1015885"/>
              <a:gd name="connsiteY52" fmla="*/ 3414713 h 4743450"/>
              <a:gd name="connsiteX53" fmla="*/ 72743 w 1015885"/>
              <a:gd name="connsiteY53" fmla="*/ 3429000 h 4743450"/>
              <a:gd name="connsiteX54" fmla="*/ 29881 w 1015885"/>
              <a:gd name="connsiteY54" fmla="*/ 3457575 h 4743450"/>
              <a:gd name="connsiteX55" fmla="*/ 29881 w 1015885"/>
              <a:gd name="connsiteY55" fmla="*/ 3586163 h 4743450"/>
              <a:gd name="connsiteX56" fmla="*/ 29881 w 1015885"/>
              <a:gd name="connsiteY56" fmla="*/ 3700463 h 4743450"/>
              <a:gd name="connsiteX57" fmla="*/ 58456 w 1015885"/>
              <a:gd name="connsiteY57" fmla="*/ 3957638 h 4743450"/>
              <a:gd name="connsiteX58" fmla="*/ 44168 w 1015885"/>
              <a:gd name="connsiteY58" fmla="*/ 4114800 h 4743450"/>
              <a:gd name="connsiteX59" fmla="*/ 15593 w 1015885"/>
              <a:gd name="connsiteY59" fmla="*/ 4200525 h 4743450"/>
              <a:gd name="connsiteX60" fmla="*/ 1306 w 1015885"/>
              <a:gd name="connsiteY60" fmla="*/ 4243388 h 4743450"/>
              <a:gd name="connsiteX61" fmla="*/ 15593 w 1015885"/>
              <a:gd name="connsiteY61" fmla="*/ 4586288 h 4743450"/>
              <a:gd name="connsiteX62" fmla="*/ 44168 w 1015885"/>
              <a:gd name="connsiteY62" fmla="*/ 4672013 h 4743450"/>
              <a:gd name="connsiteX63" fmla="*/ 58456 w 1015885"/>
              <a:gd name="connsiteY63" fmla="*/ 4743450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15885" h="4743450">
                <a:moveTo>
                  <a:pt x="58456" y="0"/>
                </a:moveTo>
                <a:cubicBezTo>
                  <a:pt x="67981" y="104775"/>
                  <a:pt x="53763" y="214516"/>
                  <a:pt x="87031" y="314325"/>
                </a:cubicBezTo>
                <a:cubicBezTo>
                  <a:pt x="91793" y="328613"/>
                  <a:pt x="97181" y="342707"/>
                  <a:pt x="101318" y="357188"/>
                </a:cubicBezTo>
                <a:cubicBezTo>
                  <a:pt x="106712" y="376069"/>
                  <a:pt x="104714" y="398000"/>
                  <a:pt x="115606" y="414338"/>
                </a:cubicBezTo>
                <a:cubicBezTo>
                  <a:pt x="125131" y="428625"/>
                  <a:pt x="144181" y="433388"/>
                  <a:pt x="158468" y="442913"/>
                </a:cubicBezTo>
                <a:cubicBezTo>
                  <a:pt x="194383" y="550654"/>
                  <a:pt x="145934" y="417844"/>
                  <a:pt x="201331" y="528638"/>
                </a:cubicBezTo>
                <a:cubicBezTo>
                  <a:pt x="208066" y="542108"/>
                  <a:pt x="206210" y="559740"/>
                  <a:pt x="215618" y="571500"/>
                </a:cubicBezTo>
                <a:cubicBezTo>
                  <a:pt x="226345" y="584909"/>
                  <a:pt x="244193" y="590550"/>
                  <a:pt x="258481" y="600075"/>
                </a:cubicBezTo>
                <a:cubicBezTo>
                  <a:pt x="267893" y="628312"/>
                  <a:pt x="276163" y="665656"/>
                  <a:pt x="301343" y="685800"/>
                </a:cubicBezTo>
                <a:cubicBezTo>
                  <a:pt x="313103" y="695208"/>
                  <a:pt x="331041" y="692774"/>
                  <a:pt x="344206" y="700088"/>
                </a:cubicBezTo>
                <a:cubicBezTo>
                  <a:pt x="374227" y="716766"/>
                  <a:pt x="401356" y="738188"/>
                  <a:pt x="429931" y="757238"/>
                </a:cubicBezTo>
                <a:lnTo>
                  <a:pt x="515656" y="814388"/>
                </a:lnTo>
                <a:cubicBezTo>
                  <a:pt x="529943" y="823913"/>
                  <a:pt x="542228" y="837533"/>
                  <a:pt x="558518" y="842963"/>
                </a:cubicBezTo>
                <a:lnTo>
                  <a:pt x="601381" y="857250"/>
                </a:lnTo>
                <a:cubicBezTo>
                  <a:pt x="624835" y="927615"/>
                  <a:pt x="598876" y="878976"/>
                  <a:pt x="658531" y="928688"/>
                </a:cubicBezTo>
                <a:cubicBezTo>
                  <a:pt x="674053" y="941623"/>
                  <a:pt x="685444" y="959145"/>
                  <a:pt x="701393" y="971550"/>
                </a:cubicBezTo>
                <a:cubicBezTo>
                  <a:pt x="728502" y="992634"/>
                  <a:pt x="758543" y="1009650"/>
                  <a:pt x="787118" y="1028700"/>
                </a:cubicBezTo>
                <a:cubicBezTo>
                  <a:pt x="801406" y="1038225"/>
                  <a:pt x="813691" y="1051845"/>
                  <a:pt x="829981" y="1057275"/>
                </a:cubicBezTo>
                <a:lnTo>
                  <a:pt x="872843" y="1071563"/>
                </a:lnTo>
                <a:cubicBezTo>
                  <a:pt x="949045" y="1185865"/>
                  <a:pt x="849028" y="1047747"/>
                  <a:pt x="944281" y="1143000"/>
                </a:cubicBezTo>
                <a:cubicBezTo>
                  <a:pt x="956423" y="1155142"/>
                  <a:pt x="963331" y="1171575"/>
                  <a:pt x="972856" y="1185863"/>
                </a:cubicBezTo>
                <a:cubicBezTo>
                  <a:pt x="968093" y="1209675"/>
                  <a:pt x="967095" y="1234562"/>
                  <a:pt x="958568" y="1257300"/>
                </a:cubicBezTo>
                <a:cubicBezTo>
                  <a:pt x="952539" y="1273378"/>
                  <a:pt x="937672" y="1284804"/>
                  <a:pt x="929993" y="1300163"/>
                </a:cubicBezTo>
                <a:cubicBezTo>
                  <a:pt x="923258" y="1313633"/>
                  <a:pt x="920468" y="1328738"/>
                  <a:pt x="915706" y="1343025"/>
                </a:cubicBezTo>
                <a:cubicBezTo>
                  <a:pt x="916720" y="1355193"/>
                  <a:pt x="915672" y="1505841"/>
                  <a:pt x="944281" y="1557338"/>
                </a:cubicBezTo>
                <a:cubicBezTo>
                  <a:pt x="960959" y="1587359"/>
                  <a:pt x="1001431" y="1643063"/>
                  <a:pt x="1001431" y="1643063"/>
                </a:cubicBezTo>
                <a:cubicBezTo>
                  <a:pt x="1006193" y="1657350"/>
                  <a:pt x="1017381" y="1670957"/>
                  <a:pt x="1015718" y="1685925"/>
                </a:cubicBezTo>
                <a:cubicBezTo>
                  <a:pt x="1006196" y="1771618"/>
                  <a:pt x="998247" y="1764247"/>
                  <a:pt x="944281" y="1800225"/>
                </a:cubicBezTo>
                <a:cubicBezTo>
                  <a:pt x="939518" y="1814513"/>
                  <a:pt x="937307" y="1829923"/>
                  <a:pt x="929993" y="1843088"/>
                </a:cubicBezTo>
                <a:cubicBezTo>
                  <a:pt x="929987" y="1843098"/>
                  <a:pt x="858559" y="1950239"/>
                  <a:pt x="844268" y="1971675"/>
                </a:cubicBezTo>
                <a:lnTo>
                  <a:pt x="815693" y="2014538"/>
                </a:lnTo>
                <a:lnTo>
                  <a:pt x="787118" y="2057400"/>
                </a:lnTo>
                <a:cubicBezTo>
                  <a:pt x="735018" y="2213708"/>
                  <a:pt x="818107" y="1976960"/>
                  <a:pt x="744256" y="2143125"/>
                </a:cubicBezTo>
                <a:cubicBezTo>
                  <a:pt x="732023" y="2170650"/>
                  <a:pt x="732389" y="2203788"/>
                  <a:pt x="715681" y="2228850"/>
                </a:cubicBezTo>
                <a:cubicBezTo>
                  <a:pt x="706156" y="2243138"/>
                  <a:pt x="694785" y="2256354"/>
                  <a:pt x="687106" y="2271713"/>
                </a:cubicBezTo>
                <a:cubicBezTo>
                  <a:pt x="680371" y="2285183"/>
                  <a:pt x="680132" y="2301410"/>
                  <a:pt x="672818" y="2314575"/>
                </a:cubicBezTo>
                <a:cubicBezTo>
                  <a:pt x="656139" y="2344596"/>
                  <a:pt x="615668" y="2400300"/>
                  <a:pt x="615668" y="2400300"/>
                </a:cubicBezTo>
                <a:cubicBezTo>
                  <a:pt x="610906" y="2414588"/>
                  <a:pt x="608695" y="2429998"/>
                  <a:pt x="601381" y="2443163"/>
                </a:cubicBezTo>
                <a:cubicBezTo>
                  <a:pt x="601375" y="2443173"/>
                  <a:pt x="529947" y="2550314"/>
                  <a:pt x="515656" y="2571750"/>
                </a:cubicBezTo>
                <a:cubicBezTo>
                  <a:pt x="506131" y="2586038"/>
                  <a:pt x="492511" y="2598323"/>
                  <a:pt x="487081" y="2614613"/>
                </a:cubicBezTo>
                <a:cubicBezTo>
                  <a:pt x="482318" y="2628900"/>
                  <a:pt x="480107" y="2644310"/>
                  <a:pt x="472793" y="2657475"/>
                </a:cubicBezTo>
                <a:cubicBezTo>
                  <a:pt x="456114" y="2687496"/>
                  <a:pt x="415643" y="2743200"/>
                  <a:pt x="415643" y="2743200"/>
                </a:cubicBezTo>
                <a:cubicBezTo>
                  <a:pt x="379734" y="2850931"/>
                  <a:pt x="428171" y="2718145"/>
                  <a:pt x="372781" y="2828925"/>
                </a:cubicBezTo>
                <a:cubicBezTo>
                  <a:pt x="366046" y="2842396"/>
                  <a:pt x="365807" y="2858623"/>
                  <a:pt x="358493" y="2871788"/>
                </a:cubicBezTo>
                <a:cubicBezTo>
                  <a:pt x="341815" y="2901809"/>
                  <a:pt x="301343" y="2957513"/>
                  <a:pt x="301343" y="2957513"/>
                </a:cubicBezTo>
                <a:cubicBezTo>
                  <a:pt x="296581" y="2971800"/>
                  <a:pt x="293791" y="2986905"/>
                  <a:pt x="287056" y="3000375"/>
                </a:cubicBezTo>
                <a:cubicBezTo>
                  <a:pt x="279377" y="3015734"/>
                  <a:pt x="265455" y="3027546"/>
                  <a:pt x="258481" y="3043238"/>
                </a:cubicBezTo>
                <a:cubicBezTo>
                  <a:pt x="246248" y="3070763"/>
                  <a:pt x="239431" y="3100388"/>
                  <a:pt x="229906" y="3128963"/>
                </a:cubicBezTo>
                <a:lnTo>
                  <a:pt x="215618" y="3171825"/>
                </a:lnTo>
                <a:cubicBezTo>
                  <a:pt x="210856" y="3214688"/>
                  <a:pt x="208421" y="3257873"/>
                  <a:pt x="201331" y="3300413"/>
                </a:cubicBezTo>
                <a:cubicBezTo>
                  <a:pt x="198855" y="3315268"/>
                  <a:pt x="196451" y="3331515"/>
                  <a:pt x="187043" y="3343275"/>
                </a:cubicBezTo>
                <a:cubicBezTo>
                  <a:pt x="176316" y="3356683"/>
                  <a:pt x="158468" y="3362325"/>
                  <a:pt x="144181" y="3371850"/>
                </a:cubicBezTo>
                <a:cubicBezTo>
                  <a:pt x="134656" y="3386138"/>
                  <a:pt x="129015" y="3403986"/>
                  <a:pt x="115606" y="3414713"/>
                </a:cubicBezTo>
                <a:cubicBezTo>
                  <a:pt x="103846" y="3424121"/>
                  <a:pt x="86214" y="3422265"/>
                  <a:pt x="72743" y="3429000"/>
                </a:cubicBezTo>
                <a:cubicBezTo>
                  <a:pt x="57384" y="3436679"/>
                  <a:pt x="44168" y="3448050"/>
                  <a:pt x="29881" y="3457575"/>
                </a:cubicBezTo>
                <a:cubicBezTo>
                  <a:pt x="-4124" y="3559590"/>
                  <a:pt x="-15402" y="3518238"/>
                  <a:pt x="29881" y="3586163"/>
                </a:cubicBezTo>
                <a:cubicBezTo>
                  <a:pt x="62539" y="3684139"/>
                  <a:pt x="29881" y="3562535"/>
                  <a:pt x="29881" y="3700463"/>
                </a:cubicBezTo>
                <a:cubicBezTo>
                  <a:pt x="29881" y="3800630"/>
                  <a:pt x="43172" y="3865937"/>
                  <a:pt x="58456" y="3957638"/>
                </a:cubicBezTo>
                <a:cubicBezTo>
                  <a:pt x="53693" y="4010025"/>
                  <a:pt x="53310" y="4062997"/>
                  <a:pt x="44168" y="4114800"/>
                </a:cubicBezTo>
                <a:cubicBezTo>
                  <a:pt x="38933" y="4144462"/>
                  <a:pt x="25118" y="4171950"/>
                  <a:pt x="15593" y="4200525"/>
                </a:cubicBezTo>
                <a:lnTo>
                  <a:pt x="1306" y="4243388"/>
                </a:lnTo>
                <a:cubicBezTo>
                  <a:pt x="6068" y="4357688"/>
                  <a:pt x="4210" y="4472457"/>
                  <a:pt x="15593" y="4586288"/>
                </a:cubicBezTo>
                <a:cubicBezTo>
                  <a:pt x="18590" y="4616259"/>
                  <a:pt x="36862" y="4642792"/>
                  <a:pt x="44168" y="4672013"/>
                </a:cubicBezTo>
                <a:cubicBezTo>
                  <a:pt x="59611" y="4733783"/>
                  <a:pt x="58456" y="4709527"/>
                  <a:pt x="58456" y="474345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4" name="Прямая со стрелкой 33"/>
          <p:cNvCxnSpPr>
            <a:cxnSpLocks noChangeShapeType="1"/>
          </p:cNvCxnSpPr>
          <p:nvPr/>
        </p:nvCxnSpPr>
        <p:spPr bwMode="auto">
          <a:xfrm>
            <a:off x="5410200" y="1628775"/>
            <a:ext cx="0" cy="4800600"/>
          </a:xfrm>
          <a:prstGeom prst="straightConnector1">
            <a:avLst/>
          </a:prstGeom>
          <a:noFill/>
          <a:ln w="57150" algn="ctr">
            <a:solidFill>
              <a:srgbClr val="FF5050"/>
            </a:solidFill>
            <a:prstDash val="dash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152708" y="207327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2708" y="29035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13020" y="374967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2708" y="46561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2708" y="54943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2845" y="29035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3" y="4475163"/>
            <a:ext cx="2500312" cy="1106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1-2-4-5-6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1-3-5-6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 построения путей обхода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7D38D9D-8A7B-4F65-824D-BC5535B56E42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4300538" y="1981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Блок-схема: узел 5"/>
          <p:cNvSpPr/>
          <p:nvPr/>
        </p:nvSpPr>
        <p:spPr bwMode="auto">
          <a:xfrm>
            <a:off x="4300538" y="28194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4300538" y="36576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4300538" y="45720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267200" y="5410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7657" name="Прямая со стрелкой 10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4529138" y="24384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Прямая со стрелкой 11"/>
          <p:cNvCxnSpPr>
            <a:cxnSpLocks noChangeShapeType="1"/>
            <a:stCxn id="8" idx="2"/>
            <a:endCxn id="7" idx="2"/>
          </p:cNvCxnSpPr>
          <p:nvPr/>
        </p:nvCxnSpPr>
        <p:spPr bwMode="auto">
          <a:xfrm rot="10800000">
            <a:off x="4300538" y="3886200"/>
            <a:ext cx="12700" cy="914400"/>
          </a:xfrm>
          <a:prstGeom prst="curvedConnector3">
            <a:avLst>
              <a:gd name="adj1" fmla="val 7312505"/>
            </a:avLst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Прямая со стрелкой 12"/>
          <p:cNvCxnSpPr>
            <a:cxnSpLocks noChangeShapeType="1"/>
            <a:stCxn id="6" idx="2"/>
            <a:endCxn id="5" idx="2"/>
          </p:cNvCxnSpPr>
          <p:nvPr/>
        </p:nvCxnSpPr>
        <p:spPr bwMode="auto">
          <a:xfrm rot="10800000">
            <a:off x="4300538" y="2209800"/>
            <a:ext cx="12700" cy="838200"/>
          </a:xfrm>
          <a:prstGeom prst="curvedConnector3">
            <a:avLst>
              <a:gd name="adj1" fmla="val 6862505"/>
            </a:avLst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Прямая со стрелкой 13"/>
          <p:cNvCxnSpPr>
            <a:cxnSpLocks noChangeShapeType="1"/>
            <a:stCxn id="7" idx="4"/>
          </p:cNvCxnSpPr>
          <p:nvPr/>
        </p:nvCxnSpPr>
        <p:spPr bwMode="auto">
          <a:xfrm flipH="1">
            <a:off x="4529138" y="4114800"/>
            <a:ext cx="0" cy="457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Прямая со стрелкой 15"/>
          <p:cNvCxnSpPr>
            <a:cxnSpLocks noChangeShapeType="1"/>
          </p:cNvCxnSpPr>
          <p:nvPr/>
        </p:nvCxnSpPr>
        <p:spPr bwMode="auto">
          <a:xfrm>
            <a:off x="4529138" y="58674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Прямая со стрелкой 16"/>
          <p:cNvCxnSpPr>
            <a:cxnSpLocks noChangeShapeType="1"/>
            <a:endCxn id="5" idx="0"/>
          </p:cNvCxnSpPr>
          <p:nvPr/>
        </p:nvCxnSpPr>
        <p:spPr bwMode="auto">
          <a:xfrm>
            <a:off x="4529138" y="16002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Блок-схема: узел 17"/>
          <p:cNvSpPr/>
          <p:nvPr/>
        </p:nvSpPr>
        <p:spPr bwMode="auto">
          <a:xfrm>
            <a:off x="5367338" y="28194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7664" name="Прямая со стрелкой 18"/>
          <p:cNvCxnSpPr>
            <a:cxnSpLocks noChangeShapeType="1"/>
            <a:stCxn id="5" idx="6"/>
            <a:endCxn id="18" idx="0"/>
          </p:cNvCxnSpPr>
          <p:nvPr/>
        </p:nvCxnSpPr>
        <p:spPr bwMode="auto">
          <a:xfrm>
            <a:off x="4757738" y="22098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Прямая со стрелкой 22"/>
          <p:cNvCxnSpPr>
            <a:cxnSpLocks noChangeShapeType="1"/>
            <a:stCxn id="18" idx="3"/>
            <a:endCxn id="7" idx="7"/>
          </p:cNvCxnSpPr>
          <p:nvPr/>
        </p:nvCxnSpPr>
        <p:spPr bwMode="auto">
          <a:xfrm flipH="1">
            <a:off x="4691063" y="3209925"/>
            <a:ext cx="742950" cy="514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347845" y="207327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7845" y="29035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8008" y="374967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7845" y="46561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7845" y="54943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47983" y="29035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4572000"/>
            <a:ext cx="2728913" cy="2122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/>
              <a:defRPr/>
            </a:pPr>
            <a:r>
              <a:rPr lang="ru-RU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1-3-4-6</a:t>
            </a:r>
            <a:endParaRPr lang="ru-RU" sz="2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/>
              <a:defRPr/>
            </a:pPr>
            <a:r>
              <a:rPr lang="ru-RU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1-2-1-3-4-6</a:t>
            </a:r>
            <a:endParaRPr lang="ru-RU" sz="2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ru-RU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1-2-1-3-4-5-4-6</a:t>
            </a:r>
            <a:endParaRPr lang="ru-RU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 startAt="3"/>
              <a:defRPr/>
            </a:pPr>
            <a:r>
              <a:rPr lang="ru-RU" sz="2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1-3-4-5-4-6</a:t>
            </a:r>
            <a:endParaRPr lang="ru-RU" sz="2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673" name="Прямая со стрелкой 43"/>
          <p:cNvCxnSpPr>
            <a:cxnSpLocks noChangeShapeType="1"/>
            <a:stCxn id="7" idx="6"/>
            <a:endCxn id="9" idx="6"/>
          </p:cNvCxnSpPr>
          <p:nvPr/>
        </p:nvCxnSpPr>
        <p:spPr bwMode="auto">
          <a:xfrm flipH="1">
            <a:off x="4724400" y="3886200"/>
            <a:ext cx="33338" cy="1752600"/>
          </a:xfrm>
          <a:prstGeom prst="curvedConnector3">
            <a:avLst>
              <a:gd name="adj1" fmla="val -2314250"/>
            </a:avLst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" name="Группа 58"/>
          <p:cNvGrpSpPr/>
          <p:nvPr/>
        </p:nvGrpSpPr>
        <p:grpSpPr bwMode="auto">
          <a:xfrm>
            <a:off x="4572000" y="1600200"/>
            <a:ext cx="1066800" cy="4648200"/>
            <a:chOff x="5900738" y="1593460"/>
            <a:chExt cx="1066800" cy="4648200"/>
          </a:xfrm>
        </p:grpSpPr>
        <p:cxnSp>
          <p:nvCxnSpPr>
            <p:cNvPr id="27704" name="Прямая со стрелкой 53"/>
            <p:cNvCxnSpPr>
              <a:cxnSpLocks noChangeShapeType="1"/>
            </p:cNvCxnSpPr>
            <p:nvPr/>
          </p:nvCxnSpPr>
          <p:spPr bwMode="auto">
            <a:xfrm>
              <a:off x="5900738" y="586066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FF5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5" name="Прямая со стрелкой 54"/>
            <p:cNvCxnSpPr>
              <a:cxnSpLocks noChangeShapeType="1"/>
            </p:cNvCxnSpPr>
            <p:nvPr/>
          </p:nvCxnSpPr>
          <p:spPr bwMode="auto">
            <a:xfrm>
              <a:off x="5900738" y="159346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FF5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6" name="Прямая со стрелкой 55"/>
            <p:cNvCxnSpPr>
              <a:cxnSpLocks noChangeShapeType="1"/>
            </p:cNvCxnSpPr>
            <p:nvPr/>
          </p:nvCxnSpPr>
          <p:spPr bwMode="auto">
            <a:xfrm>
              <a:off x="6129338" y="2203060"/>
              <a:ext cx="838200" cy="609600"/>
            </a:xfrm>
            <a:prstGeom prst="straightConnector1">
              <a:avLst/>
            </a:prstGeom>
            <a:noFill/>
            <a:ln w="57150" algn="ctr">
              <a:solidFill>
                <a:srgbClr val="FF5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7" name="Прямая со стрелкой 56"/>
            <p:cNvCxnSpPr>
              <a:cxnSpLocks noChangeShapeType="1"/>
            </p:cNvCxnSpPr>
            <p:nvPr/>
          </p:nvCxnSpPr>
          <p:spPr bwMode="auto">
            <a:xfrm flipH="1">
              <a:off x="6062383" y="3202905"/>
              <a:ext cx="743510" cy="514910"/>
            </a:xfrm>
            <a:prstGeom prst="straightConnector1">
              <a:avLst/>
            </a:prstGeom>
            <a:noFill/>
            <a:ln w="57150" algn="ctr">
              <a:solidFill>
                <a:srgbClr val="FF5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8" name="Прямая со стрелкой 43"/>
            <p:cNvCxnSpPr>
              <a:cxnSpLocks noChangeShapeType="1"/>
            </p:cNvCxnSpPr>
            <p:nvPr/>
          </p:nvCxnSpPr>
          <p:spPr bwMode="auto">
            <a:xfrm flipH="1">
              <a:off x="6096000" y="3879460"/>
              <a:ext cx="33338" cy="1752600"/>
            </a:xfrm>
            <a:prstGeom prst="curvedConnector3">
              <a:avLst>
                <a:gd name="adj1" fmla="val -2314250"/>
              </a:avLst>
            </a:prstGeom>
            <a:noFill/>
            <a:ln w="57150" algn="ctr">
              <a:solidFill>
                <a:srgbClr val="FF5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7" name="Группа 66"/>
          <p:cNvGrpSpPr/>
          <p:nvPr/>
        </p:nvGrpSpPr>
        <p:grpSpPr bwMode="auto">
          <a:xfrm>
            <a:off x="4267200" y="1600200"/>
            <a:ext cx="1295400" cy="4648200"/>
            <a:chOff x="7436457" y="1638300"/>
            <a:chExt cx="1295400" cy="4648200"/>
          </a:xfrm>
        </p:grpSpPr>
        <p:cxnSp>
          <p:nvCxnSpPr>
            <p:cNvPr id="27697" name="Прямая со стрелкой 59"/>
            <p:cNvCxnSpPr>
              <a:cxnSpLocks noChangeShapeType="1"/>
            </p:cNvCxnSpPr>
            <p:nvPr/>
          </p:nvCxnSpPr>
          <p:spPr bwMode="auto">
            <a:xfrm>
              <a:off x="7665057" y="24765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8" name="Прямая со стрелкой 12"/>
            <p:cNvCxnSpPr>
              <a:cxnSpLocks noChangeShapeType="1"/>
            </p:cNvCxnSpPr>
            <p:nvPr/>
          </p:nvCxnSpPr>
          <p:spPr bwMode="auto">
            <a:xfrm rot="10800000">
              <a:off x="7436457" y="2247900"/>
              <a:ext cx="12700" cy="838200"/>
            </a:xfrm>
            <a:prstGeom prst="curvedConnector3">
              <a:avLst>
                <a:gd name="adj1" fmla="val 6862505"/>
              </a:avLst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9" name="Прямая со стрелкой 61"/>
            <p:cNvCxnSpPr>
              <a:cxnSpLocks noChangeShapeType="1"/>
            </p:cNvCxnSpPr>
            <p:nvPr/>
          </p:nvCxnSpPr>
          <p:spPr bwMode="auto">
            <a:xfrm>
              <a:off x="7665057" y="59055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0" name="Прямая со стрелкой 62"/>
            <p:cNvCxnSpPr>
              <a:cxnSpLocks noChangeShapeType="1"/>
            </p:cNvCxnSpPr>
            <p:nvPr/>
          </p:nvCxnSpPr>
          <p:spPr bwMode="auto">
            <a:xfrm>
              <a:off x="7665057" y="16383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1" name="Прямая со стрелкой 63"/>
            <p:cNvCxnSpPr>
              <a:cxnSpLocks noChangeShapeType="1"/>
            </p:cNvCxnSpPr>
            <p:nvPr/>
          </p:nvCxnSpPr>
          <p:spPr bwMode="auto">
            <a:xfrm>
              <a:off x="7893657" y="2247900"/>
              <a:ext cx="838200" cy="609600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2" name="Прямая со стрелкой 64"/>
            <p:cNvCxnSpPr>
              <a:cxnSpLocks noChangeShapeType="1"/>
            </p:cNvCxnSpPr>
            <p:nvPr/>
          </p:nvCxnSpPr>
          <p:spPr bwMode="auto">
            <a:xfrm flipH="1">
              <a:off x="7826702" y="3247745"/>
              <a:ext cx="743510" cy="514910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3" name="Прямая со стрелкой 43"/>
            <p:cNvCxnSpPr>
              <a:cxnSpLocks noChangeShapeType="1"/>
            </p:cNvCxnSpPr>
            <p:nvPr/>
          </p:nvCxnSpPr>
          <p:spPr bwMode="auto">
            <a:xfrm flipH="1">
              <a:off x="7860319" y="3924300"/>
              <a:ext cx="33338" cy="1752600"/>
            </a:xfrm>
            <a:prstGeom prst="curvedConnector3">
              <a:avLst>
                <a:gd name="adj1" fmla="val -2314250"/>
              </a:avLst>
            </a:prstGeom>
            <a:noFill/>
            <a:ln w="57150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Группа 74"/>
          <p:cNvGrpSpPr/>
          <p:nvPr/>
        </p:nvGrpSpPr>
        <p:grpSpPr bwMode="auto">
          <a:xfrm>
            <a:off x="4267200" y="1524000"/>
            <a:ext cx="1295400" cy="4648200"/>
            <a:chOff x="1938338" y="1638300"/>
            <a:chExt cx="1295400" cy="4648200"/>
          </a:xfrm>
        </p:grpSpPr>
        <p:cxnSp>
          <p:nvCxnSpPr>
            <p:cNvPr id="27690" name="Прямая со стрелкой 11"/>
            <p:cNvCxnSpPr>
              <a:cxnSpLocks noChangeShapeType="1"/>
            </p:cNvCxnSpPr>
            <p:nvPr/>
          </p:nvCxnSpPr>
          <p:spPr bwMode="auto">
            <a:xfrm rot="10800000">
              <a:off x="1938338" y="3924300"/>
              <a:ext cx="12700" cy="914400"/>
            </a:xfrm>
            <a:prstGeom prst="curvedConnector3">
              <a:avLst>
                <a:gd name="adj1" fmla="val 7312505"/>
              </a:avLst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1" name="Прямая со стрелкой 68"/>
            <p:cNvCxnSpPr>
              <a:cxnSpLocks noChangeShapeType="1"/>
            </p:cNvCxnSpPr>
            <p:nvPr/>
          </p:nvCxnSpPr>
          <p:spPr bwMode="auto">
            <a:xfrm flipH="1">
              <a:off x="2166937" y="4152900"/>
              <a:ext cx="1" cy="457200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2" name="Прямая со стрелкой 69"/>
            <p:cNvCxnSpPr>
              <a:cxnSpLocks noChangeShapeType="1"/>
            </p:cNvCxnSpPr>
            <p:nvPr/>
          </p:nvCxnSpPr>
          <p:spPr bwMode="auto">
            <a:xfrm>
              <a:off x="2166938" y="59055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3" name="Прямая со стрелкой 70"/>
            <p:cNvCxnSpPr>
              <a:cxnSpLocks noChangeShapeType="1"/>
            </p:cNvCxnSpPr>
            <p:nvPr/>
          </p:nvCxnSpPr>
          <p:spPr bwMode="auto">
            <a:xfrm>
              <a:off x="2166938" y="16383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4" name="Прямая со стрелкой 71"/>
            <p:cNvCxnSpPr>
              <a:cxnSpLocks noChangeShapeType="1"/>
            </p:cNvCxnSpPr>
            <p:nvPr/>
          </p:nvCxnSpPr>
          <p:spPr bwMode="auto">
            <a:xfrm>
              <a:off x="2395538" y="2247900"/>
              <a:ext cx="838200" cy="609600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5" name="Прямая со стрелкой 72"/>
            <p:cNvCxnSpPr>
              <a:cxnSpLocks noChangeShapeType="1"/>
            </p:cNvCxnSpPr>
            <p:nvPr/>
          </p:nvCxnSpPr>
          <p:spPr bwMode="auto">
            <a:xfrm flipH="1">
              <a:off x="2328583" y="3247745"/>
              <a:ext cx="743510" cy="514910"/>
            </a:xfrm>
            <a:prstGeom prst="straightConnector1">
              <a:avLst/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6" name="Прямая со стрелкой 43"/>
            <p:cNvCxnSpPr>
              <a:cxnSpLocks noChangeShapeType="1"/>
            </p:cNvCxnSpPr>
            <p:nvPr/>
          </p:nvCxnSpPr>
          <p:spPr bwMode="auto">
            <a:xfrm flipH="1">
              <a:off x="2362200" y="3924300"/>
              <a:ext cx="33338" cy="1752600"/>
            </a:xfrm>
            <a:prstGeom prst="curvedConnector3">
              <a:avLst>
                <a:gd name="adj1" fmla="val -2314250"/>
              </a:avLst>
            </a:prstGeom>
            <a:noFill/>
            <a:ln w="57150" algn="ctr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Группа 84"/>
          <p:cNvGrpSpPr/>
          <p:nvPr/>
        </p:nvGrpSpPr>
        <p:grpSpPr bwMode="auto">
          <a:xfrm>
            <a:off x="4267200" y="1600200"/>
            <a:ext cx="1295400" cy="4648200"/>
            <a:chOff x="4937934" y="2057400"/>
            <a:chExt cx="1295400" cy="4648200"/>
          </a:xfrm>
        </p:grpSpPr>
        <p:cxnSp>
          <p:nvCxnSpPr>
            <p:cNvPr id="27681" name="Прямая со стрелкой 75"/>
            <p:cNvCxnSpPr>
              <a:cxnSpLocks noChangeShapeType="1"/>
            </p:cNvCxnSpPr>
            <p:nvPr/>
          </p:nvCxnSpPr>
          <p:spPr bwMode="auto">
            <a:xfrm>
              <a:off x="5166534" y="28956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2" name="Прямая со стрелкой 11"/>
            <p:cNvCxnSpPr>
              <a:cxnSpLocks noChangeShapeType="1"/>
            </p:cNvCxnSpPr>
            <p:nvPr/>
          </p:nvCxnSpPr>
          <p:spPr bwMode="auto">
            <a:xfrm rot="10800000">
              <a:off x="4937934" y="4343400"/>
              <a:ext cx="12700" cy="914400"/>
            </a:xfrm>
            <a:prstGeom prst="curvedConnector3">
              <a:avLst>
                <a:gd name="adj1" fmla="val 7312505"/>
              </a:avLst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3" name="Прямая со стрелкой 12"/>
            <p:cNvCxnSpPr>
              <a:cxnSpLocks noChangeShapeType="1"/>
            </p:cNvCxnSpPr>
            <p:nvPr/>
          </p:nvCxnSpPr>
          <p:spPr bwMode="auto">
            <a:xfrm rot="10800000">
              <a:off x="4937934" y="2667000"/>
              <a:ext cx="12700" cy="838200"/>
            </a:xfrm>
            <a:prstGeom prst="curvedConnector3">
              <a:avLst>
                <a:gd name="adj1" fmla="val 6862505"/>
              </a:avLst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4" name="Прямая со стрелкой 78"/>
            <p:cNvCxnSpPr>
              <a:cxnSpLocks noChangeShapeType="1"/>
            </p:cNvCxnSpPr>
            <p:nvPr/>
          </p:nvCxnSpPr>
          <p:spPr bwMode="auto">
            <a:xfrm flipH="1">
              <a:off x="5166533" y="4572000"/>
              <a:ext cx="1" cy="457200"/>
            </a:xfrm>
            <a:prstGeom prst="straightConnector1">
              <a:avLst/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5" name="Прямая со стрелкой 79"/>
            <p:cNvCxnSpPr>
              <a:cxnSpLocks noChangeShapeType="1"/>
            </p:cNvCxnSpPr>
            <p:nvPr/>
          </p:nvCxnSpPr>
          <p:spPr bwMode="auto">
            <a:xfrm>
              <a:off x="5166534" y="63246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6" name="Прямая со стрелкой 80"/>
            <p:cNvCxnSpPr>
              <a:cxnSpLocks noChangeShapeType="1"/>
            </p:cNvCxnSpPr>
            <p:nvPr/>
          </p:nvCxnSpPr>
          <p:spPr bwMode="auto">
            <a:xfrm>
              <a:off x="5166534" y="2057400"/>
              <a:ext cx="0" cy="381000"/>
            </a:xfrm>
            <a:prstGeom prst="straightConnector1">
              <a:avLst/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7" name="Прямая со стрелкой 81"/>
            <p:cNvCxnSpPr>
              <a:cxnSpLocks noChangeShapeType="1"/>
            </p:cNvCxnSpPr>
            <p:nvPr/>
          </p:nvCxnSpPr>
          <p:spPr bwMode="auto">
            <a:xfrm>
              <a:off x="5395134" y="2667000"/>
              <a:ext cx="838200" cy="609600"/>
            </a:xfrm>
            <a:prstGeom prst="straightConnector1">
              <a:avLst/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8" name="Прямая со стрелкой 82"/>
            <p:cNvCxnSpPr>
              <a:cxnSpLocks noChangeShapeType="1"/>
            </p:cNvCxnSpPr>
            <p:nvPr/>
          </p:nvCxnSpPr>
          <p:spPr bwMode="auto">
            <a:xfrm flipH="1">
              <a:off x="5328179" y="3666845"/>
              <a:ext cx="743510" cy="514910"/>
            </a:xfrm>
            <a:prstGeom prst="straightConnector1">
              <a:avLst/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9" name="Прямая со стрелкой 43"/>
            <p:cNvCxnSpPr>
              <a:cxnSpLocks noChangeShapeType="1"/>
            </p:cNvCxnSpPr>
            <p:nvPr/>
          </p:nvCxnSpPr>
          <p:spPr bwMode="auto">
            <a:xfrm flipH="1">
              <a:off x="5361796" y="4343400"/>
              <a:ext cx="33338" cy="1752600"/>
            </a:xfrm>
            <a:prstGeom prst="curvedConnector3">
              <a:avLst>
                <a:gd name="adj1" fmla="val -2314250"/>
              </a:avLst>
            </a:prstGeom>
            <a:noFill/>
            <a:ln w="57150" algn="ctr">
              <a:solidFill>
                <a:srgbClr val="FFC000"/>
              </a:solidFill>
              <a:prstDash val="sysDot"/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" name="Блок-схема: узел 85"/>
          <p:cNvSpPr/>
          <p:nvPr/>
        </p:nvSpPr>
        <p:spPr bwMode="auto">
          <a:xfrm>
            <a:off x="4306888" y="1989138"/>
            <a:ext cx="457200" cy="457200"/>
          </a:xfrm>
          <a:prstGeom prst="flowChartConnector">
            <a:avLst/>
          </a:prstGeom>
          <a:solidFill>
            <a:srgbClr val="FF0000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7" name="Блок-схема: узел 86"/>
          <p:cNvSpPr/>
          <p:nvPr/>
        </p:nvSpPr>
        <p:spPr bwMode="auto">
          <a:xfrm>
            <a:off x="4297363" y="3648075"/>
            <a:ext cx="457200" cy="457200"/>
          </a:xfrm>
          <a:prstGeom prst="flowChartConnector">
            <a:avLst/>
          </a:prstGeom>
          <a:solidFill>
            <a:srgbClr val="FF0000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66205" y="3276600"/>
            <a:ext cx="2393315" cy="72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независимых 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пути обхода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6" grpId="1" bldLvl="0" animBg="1"/>
      <p:bldP spid="86" grpId="2" bldLvl="0" animBg="1"/>
      <p:bldP spid="87" grpId="0" bldLvl="0" animBg="1"/>
      <p:bldP spid="87" grpId="1" bldLvl="0" animBg="1"/>
      <p:bldP spid="87" grpId="2" bldLvl="0" animBg="1"/>
      <p:bldP spid="87" grpId="3" bldLvl="0" animBg="1"/>
      <p:bldP spid="87" grpId="4" bldLvl="0" animBg="1"/>
      <p:bldP spid="8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 построения путей обхода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165663A-0C04-44E9-ABA6-5F9B746B4D44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4300538" y="1981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Блок-схема: узел 5"/>
          <p:cNvSpPr/>
          <p:nvPr/>
        </p:nvSpPr>
        <p:spPr bwMode="auto">
          <a:xfrm>
            <a:off x="4300538" y="27432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4300538" y="342900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4267200" y="4224338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856038" y="493395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8681" name="Прямая со стрелкой 10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4529138" y="2438400"/>
            <a:ext cx="0" cy="304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Прямая со стрелкой 11"/>
          <p:cNvCxnSpPr>
            <a:cxnSpLocks noChangeShapeType="1"/>
            <a:stCxn id="95" idx="2"/>
            <a:endCxn id="7" idx="2"/>
          </p:cNvCxnSpPr>
          <p:nvPr/>
        </p:nvCxnSpPr>
        <p:spPr bwMode="auto">
          <a:xfrm rot="10800000" flipH="1">
            <a:off x="4233863" y="3657600"/>
            <a:ext cx="66675" cy="2173288"/>
          </a:xfrm>
          <a:prstGeom prst="curvedConnector3">
            <a:avLst>
              <a:gd name="adj1" fmla="val -1621759"/>
            </a:avLst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Прямая со стрелкой 12"/>
          <p:cNvCxnSpPr>
            <a:cxnSpLocks noChangeShapeType="1"/>
            <a:stCxn id="6" idx="2"/>
            <a:endCxn id="5" idx="2"/>
          </p:cNvCxnSpPr>
          <p:nvPr/>
        </p:nvCxnSpPr>
        <p:spPr bwMode="auto">
          <a:xfrm rot="10800000">
            <a:off x="4300538" y="2209800"/>
            <a:ext cx="12700" cy="762000"/>
          </a:xfrm>
          <a:prstGeom prst="curvedConnector3">
            <a:avLst>
              <a:gd name="adj1" fmla="val 5287505"/>
            </a:avLst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Прямая со стрелкой 13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4495800" y="3886200"/>
            <a:ext cx="33338" cy="3381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Прямая со стрелкой 16"/>
          <p:cNvCxnSpPr>
            <a:cxnSpLocks noChangeShapeType="1"/>
            <a:endCxn id="5" idx="0"/>
          </p:cNvCxnSpPr>
          <p:nvPr/>
        </p:nvCxnSpPr>
        <p:spPr bwMode="auto">
          <a:xfrm>
            <a:off x="4529138" y="1600200"/>
            <a:ext cx="0" cy="381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Блок-схема: узел 17"/>
          <p:cNvSpPr/>
          <p:nvPr/>
        </p:nvSpPr>
        <p:spPr bwMode="auto">
          <a:xfrm>
            <a:off x="5111750" y="2735263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8687" name="Прямая со стрелкой 18"/>
          <p:cNvCxnSpPr>
            <a:cxnSpLocks noChangeShapeType="1"/>
            <a:stCxn id="5" idx="6"/>
            <a:endCxn id="18" idx="0"/>
          </p:cNvCxnSpPr>
          <p:nvPr/>
        </p:nvCxnSpPr>
        <p:spPr bwMode="auto">
          <a:xfrm>
            <a:off x="4757738" y="2209800"/>
            <a:ext cx="582612" cy="525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Прямая со стрелкой 22"/>
          <p:cNvCxnSpPr>
            <a:cxnSpLocks noChangeShapeType="1"/>
            <a:stCxn id="18" idx="3"/>
            <a:endCxn id="7" idx="7"/>
          </p:cNvCxnSpPr>
          <p:nvPr/>
        </p:nvCxnSpPr>
        <p:spPr bwMode="auto">
          <a:xfrm flipH="1">
            <a:off x="4691063" y="3125788"/>
            <a:ext cx="487362" cy="3698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392295" y="207327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2295" y="2836863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8008" y="351313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8008" y="431958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2020" y="501808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92395" y="2819400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54775" y="3108325"/>
            <a:ext cx="2689225" cy="2122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1780" indent="-27178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1-3-4-9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1780" indent="-27178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1-2-1-3-4-9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1780" indent="-27178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 startAt="3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1-3-4-5-6-8-4-9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1780" indent="-27178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+mj-lt"/>
              <a:buAutoNum type="arabicParenR" startAt="3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1-3-4-5-7-8-4-9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696" name="Прямая со стрелкой 43"/>
          <p:cNvCxnSpPr>
            <a:cxnSpLocks noChangeShapeType="1"/>
            <a:stCxn id="7" idx="6"/>
            <a:endCxn id="97" idx="6"/>
          </p:cNvCxnSpPr>
          <p:nvPr/>
        </p:nvCxnSpPr>
        <p:spPr bwMode="auto">
          <a:xfrm>
            <a:off x="4757738" y="3657600"/>
            <a:ext cx="201612" cy="2725738"/>
          </a:xfrm>
          <a:prstGeom prst="curvedConnector3">
            <a:avLst>
              <a:gd name="adj1" fmla="val 622657"/>
            </a:avLst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336030" y="2043113"/>
            <a:ext cx="2393315" cy="72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независимых 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пути обхода</a:t>
            </a:r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Блок-схема: узел 88"/>
          <p:cNvSpPr/>
          <p:nvPr/>
        </p:nvSpPr>
        <p:spPr bwMode="auto">
          <a:xfrm>
            <a:off x="4643438" y="4933950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8699" name="Прямая со стрелкой 89"/>
          <p:cNvCxnSpPr>
            <a:cxnSpLocks noChangeShapeType="1"/>
            <a:stCxn id="8" idx="5"/>
            <a:endCxn id="89" idx="0"/>
          </p:cNvCxnSpPr>
          <p:nvPr/>
        </p:nvCxnSpPr>
        <p:spPr bwMode="auto">
          <a:xfrm>
            <a:off x="4657725" y="4613275"/>
            <a:ext cx="214313" cy="320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Прямая со стрелкой 90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4084638" y="4613275"/>
            <a:ext cx="249237" cy="320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3970020" y="5018088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Блок-схема: узел 94"/>
          <p:cNvSpPr/>
          <p:nvPr/>
        </p:nvSpPr>
        <p:spPr bwMode="auto">
          <a:xfrm>
            <a:off x="4233863" y="5602288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47845" y="568642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Блок-схема: узел 96"/>
          <p:cNvSpPr/>
          <p:nvPr/>
        </p:nvSpPr>
        <p:spPr bwMode="auto">
          <a:xfrm>
            <a:off x="4502150" y="6154738"/>
            <a:ext cx="457200" cy="457200"/>
          </a:xfrm>
          <a:prstGeom prst="flowChartConnector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16133" y="6238875"/>
            <a:ext cx="295910" cy="288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706" name="Прямая со стрелкой 98"/>
          <p:cNvCxnSpPr>
            <a:cxnSpLocks noChangeShapeType="1"/>
            <a:stCxn id="9" idx="4"/>
            <a:endCxn id="95" idx="1"/>
          </p:cNvCxnSpPr>
          <p:nvPr/>
        </p:nvCxnSpPr>
        <p:spPr bwMode="auto">
          <a:xfrm>
            <a:off x="4084638" y="5391150"/>
            <a:ext cx="215900" cy="279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Прямая со стрелкой 99"/>
          <p:cNvCxnSpPr>
            <a:cxnSpLocks noChangeShapeType="1"/>
            <a:stCxn id="89" idx="4"/>
            <a:endCxn id="95" idx="7"/>
          </p:cNvCxnSpPr>
          <p:nvPr/>
        </p:nvCxnSpPr>
        <p:spPr bwMode="auto">
          <a:xfrm flipH="1">
            <a:off x="4624388" y="5391150"/>
            <a:ext cx="247650" cy="279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8" name="Прямая со стрелкой 109"/>
          <p:cNvCxnSpPr>
            <a:cxnSpLocks noChangeShapeType="1"/>
            <a:stCxn id="97" idx="2"/>
          </p:cNvCxnSpPr>
          <p:nvPr/>
        </p:nvCxnSpPr>
        <p:spPr bwMode="auto">
          <a:xfrm flipH="1">
            <a:off x="3935413" y="6383338"/>
            <a:ext cx="56673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Вариации метрики цикломатической сложности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«модифицированная» цикломатическая сложность;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«строгая» цикломатическая сложность;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«упрощенная» цикломатическая сложность;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«актуальная» сложность;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метрика сложности глобальных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D9E38EB-2115-4A8B-A196-E9342C318364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основные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006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ru-RU" b="1" i="1" dirty="0" smtClean="0">
                <a:effectLst/>
              </a:rPr>
              <a:t>СИСТЕМА УПРАВЛЕНИЯ КАЧЕСТВОМ </a:t>
            </a:r>
            <a:br>
              <a:rPr lang="ru-RU" i="1" dirty="0" smtClean="0">
                <a:effectLst/>
              </a:rPr>
            </a:br>
            <a:r>
              <a:rPr lang="ru-RU" i="1" dirty="0" smtClean="0">
                <a:effectLst/>
              </a:rPr>
              <a:t>(</a:t>
            </a:r>
            <a:r>
              <a:rPr lang="ru-RU" i="1" dirty="0">
                <a:effectLst/>
              </a:rPr>
              <a:t>система менеджмента качества, система качества, </a:t>
            </a:r>
            <a:r>
              <a:rPr lang="en-US" i="1" dirty="0">
                <a:effectLst/>
              </a:rPr>
              <a:t>quality management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system</a:t>
            </a:r>
            <a:r>
              <a:rPr lang="ru-RU" i="1" dirty="0">
                <a:effectLst/>
              </a:rPr>
              <a:t>, </a:t>
            </a:r>
            <a:r>
              <a:rPr lang="en-US" i="1" dirty="0">
                <a:effectLst/>
              </a:rPr>
              <a:t>quality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system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часть </a:t>
            </a:r>
            <a:r>
              <a:rPr lang="ru-RU" dirty="0">
                <a:effectLst/>
              </a:rPr>
              <a:t>общей системы управления, включающая организационную структуру, планирование, ответственность, методы, процедуры, процессы, ресурсы, необходимые для обеспечения качества продукции и (или) услуг.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Как </a:t>
            </a:r>
            <a:r>
              <a:rPr lang="ru-RU" dirty="0">
                <a:effectLst/>
              </a:rPr>
              <a:t>правило, система управления качеством является частью системы управления предприятием или организацией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подсчета точек пересечения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76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Определение</a:t>
            </a:r>
            <a:r>
              <a:rPr lang="en-US" b="1" i="1" dirty="0" smtClean="0">
                <a:effectLst/>
              </a:rPr>
              <a:t>: </a:t>
            </a:r>
            <a:r>
              <a:rPr lang="ru-RU" dirty="0" smtClean="0">
                <a:effectLst/>
              </a:rPr>
              <a:t>В графе программы, где каждому оператору соответствует вершина, т. е. не исключены линейные участки, при передаче управления от вершины </a:t>
            </a:r>
            <a:r>
              <a:rPr lang="ru-RU" b="1" dirty="0" err="1" smtClean="0">
                <a:effectLst/>
              </a:rPr>
              <a:t>a</a:t>
            </a:r>
            <a:r>
              <a:rPr lang="ru-RU" dirty="0" smtClean="0">
                <a:effectLst/>
              </a:rPr>
              <a:t> к </a:t>
            </a:r>
            <a:r>
              <a:rPr lang="ru-RU" b="1" dirty="0" err="1" smtClean="0">
                <a:effectLst/>
              </a:rPr>
              <a:t>b</a:t>
            </a:r>
            <a:r>
              <a:rPr lang="ru-RU" dirty="0" smtClean="0">
                <a:effectLst/>
              </a:rPr>
              <a:t>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номер оператора </a:t>
            </a:r>
            <a:r>
              <a:rPr lang="ru-RU" b="1" dirty="0" err="1" smtClean="0">
                <a:effectLst/>
              </a:rPr>
              <a:t>a</a:t>
            </a:r>
            <a:r>
              <a:rPr lang="ru-RU" dirty="0" smtClean="0">
                <a:effectLst/>
              </a:rPr>
              <a:t> равен </a:t>
            </a:r>
            <a:r>
              <a:rPr lang="ru-RU" b="1" dirty="0" err="1" smtClean="0">
                <a:effectLst/>
              </a:rPr>
              <a:t>min</a:t>
            </a:r>
            <a:r>
              <a:rPr lang="ru-RU" b="1" dirty="0" smtClean="0">
                <a:effectLst/>
              </a:rPr>
              <a:t>(</a:t>
            </a:r>
            <a:r>
              <a:rPr lang="ru-RU" b="1" dirty="0" err="1" smtClean="0">
                <a:effectLst/>
              </a:rPr>
              <a:t>a,b</a:t>
            </a:r>
            <a:r>
              <a:rPr lang="ru-RU" b="1" dirty="0" smtClean="0">
                <a:effectLst/>
              </a:rPr>
              <a:t>),</a:t>
            </a:r>
            <a:r>
              <a:rPr lang="ru-RU" dirty="0" smtClean="0">
                <a:effectLst/>
              </a:rPr>
              <a:t>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а номер оператора </a:t>
            </a:r>
            <a:r>
              <a:rPr lang="ru-RU" b="1" dirty="0" err="1" smtClean="0">
                <a:effectLst/>
              </a:rPr>
              <a:t>b</a:t>
            </a:r>
            <a:r>
              <a:rPr lang="ru-RU" dirty="0" smtClean="0">
                <a:effectLst/>
              </a:rPr>
              <a:t> - </a:t>
            </a:r>
            <a:r>
              <a:rPr lang="ru-RU" b="1" dirty="0" err="1" smtClean="0">
                <a:effectLst/>
              </a:rPr>
              <a:t>max</a:t>
            </a:r>
            <a:r>
              <a:rPr lang="ru-RU" b="1" dirty="0" smtClean="0">
                <a:effectLst/>
              </a:rPr>
              <a:t>(</a:t>
            </a:r>
            <a:r>
              <a:rPr lang="ru-RU" b="1" dirty="0" err="1" smtClean="0">
                <a:effectLst/>
              </a:rPr>
              <a:t>a,b</a:t>
            </a:r>
            <a:r>
              <a:rPr lang="ru-RU" b="1" dirty="0" smtClean="0">
                <a:effectLst/>
              </a:rPr>
              <a:t>).</a:t>
            </a:r>
            <a:r>
              <a:rPr lang="ru-RU" dirty="0" smtClean="0">
                <a:effectLst/>
              </a:rPr>
              <a:t>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Точка пересечения дуг появляется, если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p,q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&amp;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p,q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|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p,q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&amp;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p,q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ru-RU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Или,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точка пересечения дуг возникает в случае выхода управления за пределы пары вершин </a:t>
            </a:r>
            <a:r>
              <a:rPr lang="ru-RU" b="1" dirty="0" smtClean="0">
                <a:effectLst/>
              </a:rPr>
              <a:t>(</a:t>
            </a:r>
            <a:r>
              <a:rPr lang="ru-RU" b="1" dirty="0" err="1" smtClean="0">
                <a:effectLst/>
              </a:rPr>
              <a:t>a,b</a:t>
            </a:r>
            <a:r>
              <a:rPr lang="ru-RU" b="1" dirty="0" smtClean="0">
                <a:effectLst/>
              </a:rPr>
              <a:t>)</a:t>
            </a:r>
            <a:r>
              <a:rPr lang="ru-RU" dirty="0" smtClean="0">
                <a:effectLst/>
              </a:rPr>
              <a:t> 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8938F00-E623-4F28-A79D-BEF4E60897D0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Подсчет точек пересечения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295400"/>
            <a:ext cx="6400800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200" dirty="0" smtClean="0">
                <a:effectLst/>
              </a:rPr>
              <a:t>Или, </a:t>
            </a:r>
            <a:endParaRPr lang="ru-RU" sz="22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200" dirty="0" smtClean="0">
                <a:effectLst/>
              </a:rPr>
              <a:t>точка пересечения дуг возникает в случае выхода управления за пределы пары вершин </a:t>
            </a:r>
            <a:r>
              <a:rPr lang="ru-RU" sz="2200" b="1" dirty="0" smtClean="0">
                <a:effectLst/>
              </a:rPr>
              <a:t>(</a:t>
            </a:r>
            <a:r>
              <a:rPr lang="ru-RU" sz="2200" b="1" dirty="0" err="1" smtClean="0">
                <a:effectLst/>
              </a:rPr>
              <a:t>a,b</a:t>
            </a:r>
            <a:r>
              <a:rPr lang="ru-RU" sz="2200" b="1" dirty="0" smtClean="0">
                <a:effectLst/>
              </a:rPr>
              <a:t>)</a:t>
            </a:r>
            <a:r>
              <a:rPr lang="ru-RU" sz="2200" dirty="0" smtClean="0">
                <a:effectLst/>
              </a:rPr>
              <a:t> .</a:t>
            </a:r>
            <a:endParaRPr lang="ru-RU" sz="22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2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200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2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endParaRPr lang="ru-RU" sz="2200" dirty="0" smtClean="0"/>
          </a:p>
          <a:p>
            <a:pPr>
              <a:lnSpc>
                <a:spcPct val="120000"/>
              </a:lnSpc>
              <a:defRPr/>
            </a:pPr>
            <a:r>
              <a:rPr lang="ru-RU" sz="2200" dirty="0" smtClean="0"/>
              <a:t>Количество точек пересечения дуг графа программы </a:t>
            </a:r>
            <a:r>
              <a:rPr lang="ru-RU" sz="2200" u="sng" dirty="0" smtClean="0"/>
              <a:t>дает характеристику не структурированности программы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E7D4D7B-7407-4740-8581-CFFC6CB4697E}" type="slidenum">
              <a:rPr lang="en-US" altLang="ru-RU" sz="1000" smtClean="0"/>
            </a:fld>
            <a:endParaRPr lang="en-US" altLang="ru-RU" sz="1000" smtClean="0"/>
          </a:p>
        </p:txBody>
      </p:sp>
      <p:pic>
        <p:nvPicPr>
          <p:cNvPr id="31749" name="Picture 2" descr="pic_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051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ДЖИЛБА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Простая, но достаточно эффективная метрика определения сложности программы – </a:t>
            </a:r>
            <a:br>
              <a:rPr lang="ru-RU" dirty="0" smtClean="0"/>
            </a:br>
            <a:r>
              <a:rPr lang="ru-RU" b="1" dirty="0" smtClean="0"/>
              <a:t>подсчет насыщенности программы условными операторами.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46A3E10-0D8E-4E7B-B4E4-C05771AE97EC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ДЖИЛБА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effectLst/>
              </a:rPr>
              <a:t>Вводятся две характеристики: 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smtClean="0">
                <a:effectLst/>
              </a:rPr>
              <a:t>CL</a:t>
            </a:r>
            <a:r>
              <a:rPr lang="ru-RU" sz="2400" dirty="0" smtClean="0">
                <a:effectLst/>
              </a:rPr>
              <a:t> - </a:t>
            </a:r>
            <a:r>
              <a:rPr lang="ru-RU" sz="2400" u="sng" dirty="0" smtClean="0">
                <a:effectLst/>
              </a:rPr>
              <a:t>абсолютная сложность программы</a:t>
            </a:r>
            <a:r>
              <a:rPr lang="ru-RU" sz="2400" dirty="0" smtClean="0">
                <a:effectLst/>
              </a:rPr>
              <a:t>, характеризующаяся количеством операторов условия; </a:t>
            </a:r>
            <a:endParaRPr lang="ru-RU" sz="24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2400" b="1" dirty="0" err="1" smtClean="0">
                <a:effectLst/>
              </a:rPr>
              <a:t>cl</a:t>
            </a:r>
            <a:r>
              <a:rPr lang="ru-RU" sz="2400" dirty="0" smtClean="0">
                <a:effectLst/>
              </a:rPr>
              <a:t> - </a:t>
            </a:r>
            <a:r>
              <a:rPr lang="ru-RU" sz="2400" u="sng" dirty="0" smtClean="0">
                <a:effectLst/>
              </a:rPr>
              <a:t>относительная сложность программы</a:t>
            </a:r>
            <a:r>
              <a:rPr lang="ru-RU" sz="2400" dirty="0" smtClean="0">
                <a:effectLst/>
              </a:rPr>
              <a:t>, характеризующаяся насыщенностью программы операторами условия, </a:t>
            </a:r>
            <a:r>
              <a:rPr lang="ru-RU" sz="2400" i="1" dirty="0" smtClean="0">
                <a:effectLst/>
              </a:rPr>
              <a:t>т. е. </a:t>
            </a:r>
            <a:r>
              <a:rPr lang="ru-RU" sz="2400" i="1" dirty="0" err="1" smtClean="0">
                <a:effectLst/>
              </a:rPr>
              <a:t>cl</a:t>
            </a:r>
            <a:r>
              <a:rPr lang="ru-RU" sz="2400" i="1" dirty="0" smtClean="0">
                <a:effectLst/>
              </a:rPr>
              <a:t> определяется как отношение CL к общему числу операторов.</a:t>
            </a:r>
            <a:endParaRPr lang="ru-RU" sz="2400" i="1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sz="2400" i="1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2400" i="1" dirty="0" smtClean="0">
                <a:effectLst/>
              </a:rPr>
              <a:t>* под операторами условия понимают и условные и циклические операторы.</a:t>
            </a:r>
            <a:endParaRPr lang="ru-RU" sz="2400" i="1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F06E257-F3B7-4D4D-BC87-538A47A52649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Расширение метрики Джилба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76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На основе метрики Джилба построена еще одна метрика – </a:t>
            </a:r>
            <a:r>
              <a:rPr lang="ru-RU" b="1" dirty="0" smtClean="0"/>
              <a:t>характеристика максимального уровня вложенности оператора </a:t>
            </a:r>
            <a:r>
              <a:rPr lang="ru-RU" dirty="0" smtClean="0"/>
              <a:t>(</a:t>
            </a:r>
            <a:r>
              <a:rPr lang="ru-RU" b="1" dirty="0" smtClean="0"/>
              <a:t>CLI).</a:t>
            </a:r>
            <a:endParaRPr lang="ru-RU" b="1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Это позволило успешно применить метрику Джилба к анализу циклических конструкций.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BC7470E-0005-4389-A35D-B4FC8D3FC807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Пусть </a:t>
            </a:r>
            <a:r>
              <a:rPr lang="ru-RU" b="1" dirty="0" smtClean="0"/>
              <a:t>G=(V,E) </a:t>
            </a:r>
            <a:r>
              <a:rPr lang="ru-RU" dirty="0" smtClean="0"/>
              <a:t>— </a:t>
            </a:r>
            <a:r>
              <a:rPr lang="ru-RU" u="sng" dirty="0" smtClean="0"/>
              <a:t>ориентированный граф </a:t>
            </a:r>
            <a:r>
              <a:rPr lang="ru-RU" dirty="0" smtClean="0"/>
              <a:t>программы с единственной начальной и единственной конечной вершинами.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Отрицательная степень вершины </a:t>
            </a:r>
            <a:r>
              <a:rPr lang="ru-RU" dirty="0" smtClean="0"/>
              <a:t>– число входящих в вершину дуг.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Положительная степень вершины </a:t>
            </a:r>
            <a:r>
              <a:rPr lang="ru-RU" dirty="0" smtClean="0"/>
              <a:t>– число исходящих из вершины дуг.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958FD63-9B8C-44FF-AAFC-F4345B5A81B7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Тогда набор вершин графа </a:t>
            </a:r>
            <a:r>
              <a:rPr lang="ru-RU" u="sng" dirty="0" smtClean="0"/>
              <a:t>можно разбить на две группы</a:t>
            </a:r>
            <a:r>
              <a:rPr lang="ru-RU" dirty="0" smtClean="0"/>
              <a:t>: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вершины у которых положительная степень </a:t>
            </a:r>
            <a:r>
              <a:rPr lang="ru-RU" b="1" dirty="0" smtClean="0"/>
              <a:t>&lt;=1</a:t>
            </a:r>
            <a:endParaRPr lang="ru-RU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solidFill>
                  <a:srgbClr val="C00000"/>
                </a:solidFill>
              </a:rPr>
              <a:t>(принимающие вершины)</a:t>
            </a:r>
            <a:endParaRPr lang="ru-RU" b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ru-RU" dirty="0" smtClean="0"/>
              <a:t>вершины у которых положительная степень </a:t>
            </a:r>
            <a:r>
              <a:rPr lang="ru-RU" b="1" dirty="0" smtClean="0"/>
              <a:t>&gt;=2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solidFill>
                  <a:srgbClr val="C00000"/>
                </a:solidFill>
              </a:rPr>
              <a:t>(вершины отбора)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397EAC7-44D9-420E-8D11-51AC03CA74AC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3400" dirty="0" smtClean="0">
                <a:effectLst/>
              </a:rPr>
              <a:t>Для получения оценки по методу ГЗ следует разбить граф G на максимальное число подграфов,</a:t>
            </a:r>
            <a:r>
              <a:rPr lang="ru-RU" dirty="0" smtClean="0">
                <a:effectLst/>
              </a:rPr>
              <a:t> удовлетворяющих условиям: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effectLst/>
              </a:rPr>
              <a:t>вход в подграф осуществляется только через вершину отбора;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effectLst/>
              </a:rPr>
              <a:t>каждый подграф включает вершину (называемую нижней границей подграфа), в которую можно попасть из любой другой вершины подграфа.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i="1" u="sng" dirty="0" smtClean="0">
                <a:effectLst/>
              </a:rPr>
              <a:t>Например</a:t>
            </a:r>
            <a:r>
              <a:rPr lang="ru-RU" i="1" dirty="0" smtClean="0">
                <a:effectLst/>
              </a:rPr>
              <a:t>, вершина отбора соединенная сама с собой дугой петлей, образует подграф.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2216466-E876-4BA7-80E8-F4A3DD3080B7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pic>
        <p:nvPicPr>
          <p:cNvPr id="38915" name="Содержимое 4" descr="pic_0_.jp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879600"/>
            <a:ext cx="6477000" cy="43942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DFA4B28-C8FD-48D7-88CD-06967105E672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99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/>
              <a:t>Число вершин, образующих такой подграф, равно скорректированной сложности вершины отбора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12984AF-F61D-4C2D-89D3-38BF763C67EA}" type="slidenum">
              <a:rPr lang="en-US" altLang="ru-RU" sz="1000" smtClean="0"/>
            </a:fld>
            <a:endParaRPr lang="en-US" altLang="ru-RU" sz="100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19400" y="2438400"/>
          <a:ext cx="5695950" cy="3243580"/>
        </p:xfrm>
        <a:graphic>
          <a:graphicData uri="http://schemas.openxmlformats.org/drawingml/2006/table">
            <a:tbl>
              <a:tblPr/>
              <a:tblGrid>
                <a:gridCol w="2466975"/>
                <a:gridCol w="1038225"/>
                <a:gridCol w="713105"/>
                <a:gridCol w="790575"/>
                <a:gridCol w="687070"/>
              </a:tblGrid>
              <a:tr h="457200">
                <a:tc rowSpan="2"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подграфов программ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Вершины отбора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5620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Вершины перехода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b,c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b,d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e,f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g,h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570"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Скорректированная сложность вершины графа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570"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Вершины подграфа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b,c,d,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e,f,g,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h,i,j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e,f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g,h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Нижняя граница подграфа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k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eaLnBrk="0" hangingPunct="0">
                        <a:buClr>
                          <a:schemeClr val="fol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eaLnBrk="0" hangingPunct="0"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0" marB="95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2000" i="1" u="sng" smtClean="0"/>
              <a:t>Основные понятия технологии проектирования ИС</a:t>
            </a:r>
            <a:endParaRPr lang="en-US" sz="2000" i="1" u="sng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200" i="1" smtClean="0"/>
              <a:t>Проектирование ИС</a:t>
            </a:r>
            <a:r>
              <a:rPr lang="ru-RU" sz="2200" smtClean="0"/>
              <a:t> всегда начинается с определения цели проекта.</a:t>
            </a: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200" i="1" smtClean="0"/>
              <a:t>Цель проекта</a:t>
            </a:r>
            <a:r>
              <a:rPr lang="ru-RU" sz="2200" smtClean="0"/>
              <a:t> – решение ряда взаимосвязанных задач.</a:t>
            </a: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200" smtClean="0"/>
              <a:t>Каждое ПО должно выполнять определенные функции, т.е. делать то, что задумано.</a:t>
            </a: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200" smtClean="0"/>
              <a:t>Хорошее ПО должно обладать определенным качеством.</a:t>
            </a: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2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200" i="1" smtClean="0"/>
              <a:t>Качество (quality) ПО</a:t>
            </a:r>
            <a:r>
              <a:rPr lang="ru-RU" sz="2200" smtClean="0"/>
              <a:t> </a:t>
            </a:r>
            <a:r>
              <a:rPr lang="ru-RU" sz="2200" smtClean="0">
                <a:sym typeface="Symbol" panose="05050102010706020507" pitchFamily="18" charset="2"/>
              </a:rPr>
              <a:t></a:t>
            </a:r>
            <a:r>
              <a:rPr lang="ru-RU" sz="2200" smtClean="0"/>
              <a:t> это совокупность его черт и характеристик, которые влияют на его способность удовлетворять заданные потребности  пользователей.</a:t>
            </a:r>
            <a:endParaRPr lang="en-US" sz="22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основные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Тестируемость</a:t>
            </a:r>
            <a:r>
              <a:rPr lang="ru-RU" i="1" dirty="0">
                <a:effectLst/>
              </a:rPr>
              <a:t> (</a:t>
            </a:r>
            <a:r>
              <a:rPr lang="ru-RU" i="1" dirty="0" err="1">
                <a:effectLst/>
              </a:rPr>
              <a:t>testability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степень</a:t>
            </a:r>
            <a:r>
              <a:rPr lang="ru-RU" dirty="0">
                <a:effectLst/>
              </a:rPr>
              <a:t>, до которой могут быть запланированы объективность и реализуемость тестирования, проверяющего соответствие требованию.</a:t>
            </a:r>
            <a:endParaRPr lang="ru-RU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Тестовое покрытие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test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coverage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степень</a:t>
            </a:r>
            <a:r>
              <a:rPr lang="ru-RU" dirty="0">
                <a:effectLst/>
              </a:rPr>
              <a:t>, до которой с помощью контрольных примеров проверяют требования к системе или программному продукту.</a:t>
            </a:r>
            <a:endParaRPr lang="ru-RU" dirty="0">
              <a:effectLst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i="1" dirty="0">
                <a:effectLst/>
              </a:rPr>
              <a:t>Техническое задание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statement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of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work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документ</a:t>
            </a:r>
            <a:r>
              <a:rPr lang="ru-RU" dirty="0">
                <a:effectLst/>
              </a:rPr>
              <a:t>, используемый заказчиком в качестве средства для описания и определения задач, выполняемых при реализации договора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4800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Каждая вершина имеет скорректированную сложность: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Принимающая = 1, 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Конечная = 0. 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Вершина отбора = </a:t>
            </a:r>
            <a:r>
              <a:rPr lang="ru-RU" i="1" dirty="0" smtClean="0"/>
              <a:t>числу вершин подграфа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Скорректированные сложности всех вершин графа G суммируются, образуя </a:t>
            </a:r>
            <a:r>
              <a:rPr lang="ru-RU" b="1" dirty="0" smtClean="0"/>
              <a:t>абсолютную граничную сложность программы (</a:t>
            </a:r>
            <a:r>
              <a:rPr lang="ru-RU" b="1" dirty="0" err="1" smtClean="0"/>
              <a:t>S</a:t>
            </a:r>
            <a:r>
              <a:rPr lang="ru-RU" b="1" baseline="-25000" dirty="0" err="1" smtClean="0"/>
              <a:t>a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E3669E-BB3B-49D5-89B4-68F7859EBD3C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Граничная сложность программы определяется как: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ru-RU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ru-RU" sz="39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u-RU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=1-(v-1) / </a:t>
            </a:r>
            <a:r>
              <a:rPr lang="ru-RU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ru-RU" sz="39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ru-RU" sz="39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ru-RU" sz="3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 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b="1" dirty="0" smtClean="0">
                <a:effectLst/>
              </a:rPr>
              <a:t>S</a:t>
            </a:r>
            <a:r>
              <a:rPr lang="ru-RU" b="1" baseline="-25000" dirty="0" smtClean="0">
                <a:effectLst/>
              </a:rPr>
              <a:t>0</a:t>
            </a:r>
            <a:r>
              <a:rPr lang="ru-RU" dirty="0" smtClean="0">
                <a:effectLst/>
              </a:rPr>
              <a:t> – относительная граничная сложность программы; 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b="1" dirty="0" err="1" smtClean="0">
                <a:effectLst/>
              </a:rPr>
              <a:t>S</a:t>
            </a:r>
            <a:r>
              <a:rPr lang="ru-RU" b="1" baseline="-25000" dirty="0" err="1" smtClean="0">
                <a:effectLst/>
              </a:rPr>
              <a:t>a</a:t>
            </a:r>
            <a:r>
              <a:rPr lang="ru-RU" dirty="0" smtClean="0">
                <a:effectLst/>
              </a:rPr>
              <a:t> – абсолютная граничная сложность программы, 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b="1" dirty="0" err="1" smtClean="0">
                <a:effectLst/>
              </a:rPr>
              <a:t>v</a:t>
            </a:r>
            <a:r>
              <a:rPr lang="ru-RU" dirty="0" smtClean="0">
                <a:effectLst/>
              </a:rPr>
              <a:t> – общее число вершин графа программы.</a:t>
            </a:r>
            <a:endParaRPr lang="ru-RU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057CD9E-4F1E-4D16-8000-F4217435F732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ГРАНИЧНЫХ ЗНАЧЕНИЙ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Для примера:</a:t>
            </a:r>
            <a:endParaRPr lang="ru-RU" dirty="0" smtClean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dirty="0" err="1" smtClean="0">
                <a:effectLst/>
              </a:rPr>
              <a:t>S</a:t>
            </a:r>
            <a:r>
              <a:rPr lang="ru-RU" baseline="-25000" dirty="0" err="1" smtClean="0">
                <a:effectLst/>
              </a:rPr>
              <a:t>a</a:t>
            </a:r>
            <a:r>
              <a:rPr lang="ru-RU" dirty="0" smtClean="0">
                <a:effectLst/>
              </a:rPr>
              <a:t> = 25</a:t>
            </a:r>
            <a:endParaRPr lang="ru-RU" dirty="0" smtClean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effectLst/>
              </a:rPr>
              <a:t>V</a:t>
            </a:r>
            <a:r>
              <a:rPr lang="ru-RU" dirty="0" smtClean="0">
                <a:effectLst/>
              </a:rPr>
              <a:t> = 12</a:t>
            </a:r>
            <a:endParaRPr lang="ru-RU" dirty="0" smtClean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ru-RU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ru-RU" sz="39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ru-RU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1 - 11 / 25 = 0,56</a:t>
            </a:r>
            <a:endParaRPr lang="ru-RU" sz="3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7CF4596-817E-484F-8AE3-931100A03397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dirty="0" smtClean="0"/>
              <a:t>Метрики сложности потока данных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Вводится пара </a:t>
            </a:r>
            <a:r>
              <a:rPr lang="ru-RU" i="1" dirty="0" smtClean="0">
                <a:effectLst/>
              </a:rPr>
              <a:t>«</a:t>
            </a:r>
            <a:r>
              <a:rPr lang="ru-RU" i="1" dirty="0" smtClean="0">
                <a:solidFill>
                  <a:srgbClr val="C00000"/>
                </a:solidFill>
                <a:effectLst/>
              </a:rPr>
              <a:t>модуль – глобальная переменная</a:t>
            </a:r>
            <a:r>
              <a:rPr lang="ru-RU" i="1" dirty="0" smtClean="0">
                <a:effectLst/>
              </a:rPr>
              <a:t>»</a:t>
            </a:r>
            <a:r>
              <a:rPr lang="ru-RU" dirty="0" smtClean="0">
                <a:effectLst/>
              </a:rPr>
              <a:t>, и обозначается как </a:t>
            </a:r>
            <a:r>
              <a:rPr lang="ru-RU" b="1" dirty="0" smtClean="0">
                <a:effectLst/>
              </a:rPr>
              <a:t>(</a:t>
            </a:r>
            <a:r>
              <a:rPr lang="ru-RU" b="1" dirty="0" err="1" smtClean="0">
                <a:effectLst/>
              </a:rPr>
              <a:t>p,r</a:t>
            </a:r>
            <a:r>
              <a:rPr lang="ru-RU" b="1" dirty="0" smtClean="0">
                <a:effectLst/>
              </a:rPr>
              <a:t>), </a:t>
            </a:r>
            <a:br>
              <a:rPr lang="ru-RU" b="1" dirty="0" smtClean="0">
                <a:effectLst/>
              </a:rPr>
            </a:br>
            <a:r>
              <a:rPr lang="ru-RU" dirty="0" smtClean="0">
                <a:effectLst/>
              </a:rPr>
              <a:t>где </a:t>
            </a:r>
            <a:r>
              <a:rPr lang="ru-RU" b="1" dirty="0" err="1" smtClean="0">
                <a:effectLst/>
              </a:rPr>
              <a:t>p</a:t>
            </a:r>
            <a:r>
              <a:rPr lang="ru-RU" dirty="0" smtClean="0">
                <a:effectLst/>
              </a:rPr>
              <a:t> – модуль, имеющий доступ к глобальной переменной</a:t>
            </a:r>
            <a:r>
              <a:rPr lang="ru-RU" b="1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r</a:t>
            </a:r>
            <a:r>
              <a:rPr lang="ru-RU" dirty="0" smtClean="0">
                <a:effectLst/>
              </a:rPr>
              <a:t>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 зависимости от наличия в программе реального обращения к переменной</a:t>
            </a:r>
            <a:r>
              <a:rPr lang="ru-RU" b="1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r</a:t>
            </a:r>
            <a:r>
              <a:rPr lang="ru-RU" b="1" dirty="0" smtClean="0">
                <a:effectLst/>
              </a:rPr>
              <a:t> </a:t>
            </a:r>
            <a:r>
              <a:rPr lang="ru-RU" dirty="0" smtClean="0">
                <a:effectLst/>
              </a:rPr>
              <a:t>формируются два типа пар </a:t>
            </a:r>
            <a:r>
              <a:rPr lang="ru-RU" i="1" dirty="0" smtClean="0">
                <a:effectLst/>
              </a:rPr>
              <a:t>«</a:t>
            </a:r>
            <a:r>
              <a:rPr lang="ru-RU" i="1" dirty="0" smtClean="0">
                <a:solidFill>
                  <a:srgbClr val="C00000"/>
                </a:solidFill>
                <a:effectLst/>
              </a:rPr>
              <a:t>модуль – глобальная переменная</a:t>
            </a:r>
            <a:r>
              <a:rPr lang="ru-RU" i="1" dirty="0" smtClean="0">
                <a:effectLst/>
              </a:rPr>
              <a:t>»</a:t>
            </a:r>
            <a:r>
              <a:rPr lang="ru-RU" dirty="0" smtClean="0">
                <a:effectLst/>
              </a:rPr>
              <a:t>: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		</a:t>
            </a:r>
            <a:r>
              <a:rPr lang="ru-RU" u="sng" dirty="0" smtClean="0">
                <a:effectLst/>
              </a:rPr>
              <a:t>фактические и возможные</a:t>
            </a:r>
            <a:r>
              <a:rPr lang="ru-RU" dirty="0" smtClean="0">
                <a:effectLst/>
              </a:rPr>
              <a:t>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i="1" dirty="0" smtClean="0">
                <a:effectLst/>
              </a:rPr>
              <a:t>Возможное обращение </a:t>
            </a:r>
            <a:r>
              <a:rPr lang="ru-RU" dirty="0" smtClean="0">
                <a:effectLst/>
              </a:rPr>
              <a:t>к </a:t>
            </a:r>
            <a:r>
              <a:rPr lang="ru-RU" b="1" dirty="0" err="1" smtClean="0">
                <a:effectLst/>
              </a:rPr>
              <a:t>r</a:t>
            </a:r>
            <a:r>
              <a:rPr lang="ru-RU" dirty="0" smtClean="0">
                <a:effectLst/>
              </a:rPr>
              <a:t> с помощью </a:t>
            </a:r>
            <a:r>
              <a:rPr lang="ru-RU" b="1" dirty="0" err="1" smtClean="0">
                <a:effectLst/>
              </a:rPr>
              <a:t>p</a:t>
            </a:r>
            <a:r>
              <a:rPr lang="ru-RU" dirty="0" smtClean="0">
                <a:effectLst/>
              </a:rPr>
              <a:t> показывает, что область существования </a:t>
            </a:r>
            <a:r>
              <a:rPr lang="ru-RU" b="1" dirty="0" err="1" smtClean="0">
                <a:effectLst/>
              </a:rPr>
              <a:t>r</a:t>
            </a:r>
            <a:r>
              <a:rPr lang="ru-RU" b="1" dirty="0" smtClean="0">
                <a:effectLst/>
              </a:rPr>
              <a:t> </a:t>
            </a:r>
            <a:r>
              <a:rPr lang="ru-RU" dirty="0" smtClean="0">
                <a:effectLst/>
              </a:rPr>
              <a:t>включает в себя </a:t>
            </a:r>
            <a:r>
              <a:rPr lang="ru-RU" b="1" dirty="0" err="1" smtClean="0">
                <a:effectLst/>
              </a:rPr>
              <a:t>p</a:t>
            </a:r>
            <a:r>
              <a:rPr lang="ru-RU" dirty="0" smtClean="0">
                <a:effectLst/>
              </a:rPr>
              <a:t>.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5DCAEA6-7052-43BF-A803-4276CC7DBC7C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Метрика сложности потока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705600" cy="5257800"/>
          </a:xfrm>
        </p:spPr>
        <p:txBody>
          <a:bodyPr>
            <a:normAutofit fontScale="85000"/>
          </a:bodyPr>
          <a:lstStyle/>
          <a:p>
            <a:pPr marL="0" indent="44958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 smtClean="0">
                <a:effectLst/>
              </a:rPr>
              <a:t>Характеристика </a:t>
            </a:r>
            <a:r>
              <a:rPr lang="ru-RU" sz="2200" b="1" dirty="0" err="1" smtClean="0">
                <a:effectLst/>
              </a:rPr>
              <a:t>Aup</a:t>
            </a:r>
            <a:r>
              <a:rPr lang="ru-RU" sz="2200" b="1" dirty="0" smtClean="0">
                <a:effectLst/>
              </a:rPr>
              <a:t> </a:t>
            </a:r>
            <a:r>
              <a:rPr lang="ru-RU" sz="2200" dirty="0" smtClean="0">
                <a:effectLst/>
              </a:rPr>
              <a:t>отражает сколько раз модули </a:t>
            </a:r>
            <a:r>
              <a:rPr lang="ru-RU" sz="2200" b="1" dirty="0" err="1" smtClean="0">
                <a:effectLst/>
              </a:rPr>
              <a:t>Up</a:t>
            </a:r>
            <a:r>
              <a:rPr lang="ru-RU" sz="2200" dirty="0" smtClean="0">
                <a:effectLst/>
              </a:rPr>
              <a:t> </a:t>
            </a:r>
            <a:r>
              <a:rPr lang="ru-RU" sz="2200" u="sng" dirty="0" smtClean="0">
                <a:effectLst/>
              </a:rPr>
              <a:t>действительно</a:t>
            </a:r>
            <a:r>
              <a:rPr lang="ru-RU" sz="2200" dirty="0" smtClean="0">
                <a:effectLst/>
              </a:rPr>
              <a:t> получили доступ к </a:t>
            </a:r>
            <a:r>
              <a:rPr lang="ru-RU" sz="2200" dirty="0" err="1" smtClean="0">
                <a:effectLst/>
              </a:rPr>
              <a:t>глоб</a:t>
            </a:r>
            <a:r>
              <a:rPr lang="ru-RU" sz="2200" dirty="0" smtClean="0">
                <a:effectLst/>
              </a:rPr>
              <a:t>. переменным, </a:t>
            </a:r>
            <a:br>
              <a:rPr lang="ru-RU" sz="2200" dirty="0" smtClean="0">
                <a:effectLst/>
              </a:rPr>
            </a:br>
            <a:r>
              <a:rPr lang="ru-RU" sz="2200" dirty="0" smtClean="0">
                <a:effectLst/>
              </a:rPr>
              <a:t>число </a:t>
            </a:r>
            <a:r>
              <a:rPr lang="ru-RU" sz="2200" b="1" dirty="0" err="1" smtClean="0">
                <a:effectLst/>
              </a:rPr>
              <a:t>Pup</a:t>
            </a:r>
            <a:r>
              <a:rPr lang="ru-RU" sz="2200" dirty="0" smtClean="0">
                <a:effectLst/>
              </a:rPr>
              <a:t> – сколько раз они </a:t>
            </a:r>
            <a:r>
              <a:rPr lang="ru-RU" sz="2200" u="sng" dirty="0" smtClean="0">
                <a:effectLst/>
              </a:rPr>
              <a:t>могли бы получить</a:t>
            </a:r>
            <a:r>
              <a:rPr lang="ru-RU" sz="2200" dirty="0" smtClean="0">
                <a:effectLst/>
              </a:rPr>
              <a:t> доступ.</a:t>
            </a:r>
            <a:endParaRPr lang="ru-RU" sz="2200" dirty="0" smtClean="0">
              <a:effectLst/>
            </a:endParaRPr>
          </a:p>
          <a:p>
            <a:pPr marL="0" indent="44958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 smtClean="0">
                <a:effectLst/>
              </a:rPr>
              <a:t>Отношение числа фактических обращений к возможным определяется как :</a:t>
            </a:r>
            <a:endParaRPr lang="ru-RU" sz="2200" dirty="0" smtClean="0">
              <a:effectLst/>
            </a:endParaRPr>
          </a:p>
          <a:p>
            <a:pPr marL="0" indent="44958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i="1" dirty="0" smtClean="0">
                <a:effectLst/>
              </a:rPr>
              <a:t>		</a:t>
            </a: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Rup</a:t>
            </a: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Aup</a:t>
            </a: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ru-RU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</a:t>
            </a: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4958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200" dirty="0" smtClean="0">
              <a:effectLst/>
            </a:endParaRPr>
          </a:p>
          <a:p>
            <a:pPr marL="0" indent="449580" algn="ctr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 smtClean="0">
                <a:effectLst/>
              </a:rPr>
              <a:t>Формула показывает </a:t>
            </a:r>
            <a:r>
              <a:rPr lang="ru-RU" sz="2200" i="1" dirty="0" smtClean="0">
                <a:solidFill>
                  <a:srgbClr val="C00000"/>
                </a:solidFill>
                <a:effectLst/>
              </a:rPr>
              <a:t>приближенную вероятность ссылки произвольного модуля на произвольную глобальную переменную</a:t>
            </a:r>
            <a:r>
              <a:rPr lang="ru-RU" sz="2200" dirty="0" smtClean="0">
                <a:solidFill>
                  <a:srgbClr val="C00000"/>
                </a:solidFill>
                <a:effectLst/>
              </a:rPr>
              <a:t>.</a:t>
            </a:r>
            <a:br>
              <a:rPr lang="ru-RU" sz="2200" dirty="0" smtClean="0">
                <a:effectLst/>
              </a:rPr>
            </a:br>
            <a:endParaRPr lang="ru-RU" sz="2200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 smtClean="0"/>
              <a:t>Чем выше эта вероятность, тем выше вероятность «несанкционированного» изменения </a:t>
            </a:r>
            <a:r>
              <a:rPr lang="ru-RU" sz="2200" dirty="0" err="1" smtClean="0"/>
              <a:t>к.-либо</a:t>
            </a:r>
            <a:r>
              <a:rPr lang="ru-RU" sz="2200" dirty="0" smtClean="0"/>
              <a:t> переменной</a:t>
            </a:r>
            <a:endParaRPr lang="ru-RU" sz="22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1B783D6-8BB7-415E-8CBE-8E4BF98523A4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Пусть в программе имеются </a:t>
            </a:r>
            <a:r>
              <a:rPr lang="ru-RU" sz="2400" b="1" dirty="0" smtClean="0"/>
              <a:t>три</a:t>
            </a:r>
            <a:r>
              <a:rPr lang="ru-RU" sz="2400" dirty="0" smtClean="0"/>
              <a:t> глобальные переменные и </a:t>
            </a:r>
            <a:r>
              <a:rPr lang="ru-RU" sz="2400" b="1" dirty="0" smtClean="0"/>
              <a:t>три</a:t>
            </a:r>
            <a:r>
              <a:rPr lang="ru-RU" sz="2400" dirty="0" smtClean="0"/>
              <a:t> подпрограммы. </a:t>
            </a:r>
            <a:endParaRPr lang="ru-RU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Если предположить, что каждая подпрограмма имеет доступ к каждой из переменных, то мы получим </a:t>
            </a:r>
            <a:r>
              <a:rPr lang="ru-RU" sz="2400" b="1" dirty="0" smtClean="0"/>
              <a:t>девять</a:t>
            </a:r>
            <a:r>
              <a:rPr lang="ru-RU" sz="2400" dirty="0" smtClean="0"/>
              <a:t> </a:t>
            </a:r>
            <a:r>
              <a:rPr lang="ru-RU" sz="2400" u="sng" dirty="0" smtClean="0"/>
              <a:t>возможных пар</a:t>
            </a:r>
            <a:r>
              <a:rPr lang="ru-RU" sz="2400" dirty="0" smtClean="0"/>
              <a:t>, т. е. </a:t>
            </a:r>
            <a:r>
              <a:rPr lang="ru-RU" sz="2400" b="1" dirty="0" err="1" smtClean="0"/>
              <a:t>Pup</a:t>
            </a:r>
            <a:r>
              <a:rPr lang="ru-RU" sz="2400" b="1" dirty="0" smtClean="0"/>
              <a:t> = 9. </a:t>
            </a:r>
            <a:endParaRPr lang="ru-RU" sz="24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Пусть </a:t>
            </a:r>
            <a:r>
              <a:rPr lang="ru-RU" sz="2400" i="1" dirty="0" smtClean="0"/>
              <a:t>первая подпрограмма обращается к </a:t>
            </a:r>
            <a:r>
              <a:rPr lang="ru-RU" sz="2400" b="1" i="1" dirty="0" smtClean="0"/>
              <a:t>одной</a:t>
            </a:r>
            <a:r>
              <a:rPr lang="ru-RU" sz="2400" i="1" dirty="0" smtClean="0"/>
              <a:t> переменной</a:t>
            </a:r>
            <a:r>
              <a:rPr lang="ru-RU" sz="2400" dirty="0" smtClean="0"/>
              <a:t>, </a:t>
            </a:r>
            <a:r>
              <a:rPr lang="ru-RU" sz="2400" i="1" dirty="0" smtClean="0"/>
              <a:t>вторая – </a:t>
            </a:r>
            <a:r>
              <a:rPr lang="ru-RU" sz="2400" b="1" i="1" dirty="0" smtClean="0"/>
              <a:t>двум</a:t>
            </a:r>
            <a:r>
              <a:rPr lang="ru-RU" sz="2400" i="1" dirty="0" smtClean="0"/>
              <a:t>, а третья не обращается </a:t>
            </a:r>
            <a:r>
              <a:rPr lang="ru-RU" sz="2400" b="1" i="1" dirty="0" smtClean="0"/>
              <a:t>ни к одной </a:t>
            </a:r>
            <a:r>
              <a:rPr lang="ru-RU" sz="2400" dirty="0" smtClean="0"/>
              <a:t>переменной. </a:t>
            </a:r>
            <a:endParaRPr lang="ru-RU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Тогда </a:t>
            </a:r>
            <a:r>
              <a:rPr lang="ru-RU" sz="2400" b="1" dirty="0" err="1" smtClean="0"/>
              <a:t>Aup</a:t>
            </a:r>
            <a:r>
              <a:rPr lang="ru-RU" sz="2400" b="1" dirty="0" smtClean="0"/>
              <a:t> = 3 </a:t>
            </a:r>
            <a:r>
              <a:rPr lang="ru-RU" sz="2400" dirty="0" smtClean="0"/>
              <a:t>( </a:t>
            </a:r>
            <a:r>
              <a:rPr lang="ru-RU" sz="2400" b="1" dirty="0" smtClean="0"/>
              <a:t>три</a:t>
            </a:r>
            <a:r>
              <a:rPr lang="ru-RU" sz="2400" dirty="0" smtClean="0"/>
              <a:t> реальных обращения),</a:t>
            </a:r>
            <a:endParaRPr lang="ru-RU" sz="24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следовательно  </a:t>
            </a:r>
            <a:r>
              <a:rPr lang="ru-RU" sz="2400" b="1" dirty="0" err="1" smtClean="0"/>
              <a:t>Rup</a:t>
            </a:r>
            <a:r>
              <a:rPr lang="ru-RU" sz="2400" b="1" dirty="0" smtClean="0"/>
              <a:t> = 3 / 9 = </a:t>
            </a:r>
            <a:r>
              <a:rPr lang="ru-RU" sz="2400" b="1" dirty="0" smtClean="0">
                <a:solidFill>
                  <a:srgbClr val="C00000"/>
                </a:solidFill>
              </a:rPr>
              <a:t>0,333</a:t>
            </a:r>
            <a:r>
              <a:rPr lang="ru-RU" sz="2400" b="1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05F05E1-F79E-440D-9D66-CAAC48E1BD54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сложности потока данных – </a:t>
            </a:r>
            <a:r>
              <a:rPr lang="ru-RU" b="1" dirty="0" err="1" smtClean="0"/>
              <a:t>спен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sz="2800" b="1" dirty="0" err="1" smtClean="0">
                <a:effectLst/>
              </a:rPr>
              <a:t>Спен</a:t>
            </a:r>
            <a:r>
              <a:rPr lang="ru-RU" sz="2800" dirty="0" smtClean="0">
                <a:effectLst/>
              </a:rPr>
              <a:t> – это число утверждений, содержащих данный идентификатор, между его первым и последним появлением в тексте программы.</a:t>
            </a:r>
            <a:endParaRPr lang="ru-RU" sz="2800" dirty="0" smtClean="0">
              <a:effectLst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sz="2600" i="1" dirty="0" smtClean="0">
                <a:effectLst/>
              </a:rPr>
              <a:t>Идентификатор, появившийся </a:t>
            </a:r>
            <a:r>
              <a:rPr lang="ru-RU" sz="2600" i="1" dirty="0" err="1" smtClean="0">
                <a:effectLst/>
              </a:rPr>
              <a:t>n</a:t>
            </a:r>
            <a:r>
              <a:rPr lang="ru-RU" sz="2600" i="1" dirty="0" smtClean="0">
                <a:effectLst/>
              </a:rPr>
              <a:t> раз, имеет </a:t>
            </a:r>
            <a:r>
              <a:rPr lang="ru-RU" sz="2600" i="1" dirty="0" err="1" smtClean="0">
                <a:effectLst/>
              </a:rPr>
              <a:t>спен</a:t>
            </a:r>
            <a:r>
              <a:rPr lang="ru-RU" sz="2600" i="1" dirty="0" smtClean="0">
                <a:effectLst/>
              </a:rPr>
              <a:t>, равный n-1.</a:t>
            </a:r>
            <a:endParaRPr lang="ru-RU" sz="2600" i="1" dirty="0" smtClean="0">
              <a:effectLst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ru-RU" sz="2600" i="1" dirty="0" smtClean="0">
              <a:effectLst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sz="2600" dirty="0" err="1" smtClean="0">
                <a:effectLst/>
              </a:rPr>
              <a:t>Спен</a:t>
            </a:r>
            <a:r>
              <a:rPr lang="ru-RU" sz="2600" dirty="0" smtClean="0">
                <a:effectLst/>
              </a:rPr>
              <a:t> определяет </a:t>
            </a:r>
            <a:r>
              <a:rPr lang="ru-RU" sz="2600" i="1" u="sng" dirty="0" smtClean="0">
                <a:effectLst/>
              </a:rPr>
              <a:t>количество контролирующих утверждений</a:t>
            </a:r>
            <a:r>
              <a:rPr lang="ru-RU" sz="2600" dirty="0" smtClean="0">
                <a:effectLst/>
              </a:rPr>
              <a:t> (контрольных точек), вводимых в тело программы при построении трассы программы по этому идентификатору в процессе тестирования и отладки.</a:t>
            </a:r>
            <a:endParaRPr lang="ru-RU" sz="2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A9BD1AB-6C9B-474E-B83E-9AE783C3B568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</a:t>
            </a:r>
            <a:r>
              <a:rPr lang="ru-RU" dirty="0" err="1" smtClean="0"/>
              <a:t>Чепина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u="sng" dirty="0" smtClean="0"/>
              <a:t>Суть метода </a:t>
            </a:r>
            <a:r>
              <a:rPr lang="ru-RU" dirty="0" smtClean="0"/>
              <a:t>состоит в </a:t>
            </a:r>
            <a:r>
              <a:rPr lang="ru-RU" i="1" dirty="0" smtClean="0"/>
              <a:t>оценке информационной прочности отдельно взятого программного модуля </a:t>
            </a:r>
            <a:r>
              <a:rPr lang="ru-RU" dirty="0" smtClean="0"/>
              <a:t>с помощью анализа характера использования переменных из списка ввода-вывода.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A415639-BAF8-443C-9AC5-777958E4888B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</a:t>
            </a:r>
            <a:r>
              <a:rPr lang="ru-RU" dirty="0" err="1" smtClean="0"/>
              <a:t>Чепина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76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Все множество переменных, составляющих список ввода-вывода </a:t>
            </a:r>
            <a:r>
              <a:rPr lang="ru-RU" u="sng" dirty="0" smtClean="0">
                <a:effectLst/>
              </a:rPr>
              <a:t>разбивается на 4 функциональные группы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 smtClean="0">
                <a:effectLst/>
              </a:rPr>
              <a:t>Р </a:t>
            </a:r>
            <a:r>
              <a:rPr lang="ru-RU" i="1" dirty="0" smtClean="0">
                <a:effectLst/>
              </a:rPr>
              <a:t>– вводимые переменные для расчетов и для обеспечения вывода. </a:t>
            </a:r>
            <a:endParaRPr lang="ru-RU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 smtClean="0">
                <a:effectLst/>
              </a:rPr>
              <a:t>М </a:t>
            </a:r>
            <a:r>
              <a:rPr lang="ru-RU" i="1" dirty="0" smtClean="0">
                <a:effectLst/>
              </a:rPr>
              <a:t>– модифицируемые или создаваемые внутри программы переменные.</a:t>
            </a:r>
            <a:endParaRPr lang="ru-RU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 smtClean="0">
                <a:effectLst/>
              </a:rPr>
              <a:t>C</a:t>
            </a:r>
            <a:r>
              <a:rPr lang="ru-RU" i="1" dirty="0" smtClean="0">
                <a:effectLst/>
              </a:rPr>
              <a:t> – переменные, участвующие в управлении работой программного модуля (управляющие переменные).</a:t>
            </a:r>
            <a:endParaRPr lang="ru-RU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b="1" i="1" dirty="0" smtClean="0">
                <a:effectLst/>
              </a:rPr>
              <a:t>T </a:t>
            </a:r>
            <a:r>
              <a:rPr lang="en-US" i="1" dirty="0" smtClean="0">
                <a:effectLst/>
              </a:rPr>
              <a:t>– </a:t>
            </a:r>
            <a:r>
              <a:rPr lang="ru-RU" i="1" dirty="0" smtClean="0">
                <a:effectLst/>
              </a:rPr>
              <a:t>не используемые в программе («паразитные») переменные. </a:t>
            </a:r>
            <a:endParaRPr lang="en-US" i="1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Т.к. каждая переменная может выполнять одновременно несколько функций, необходимо </a:t>
            </a:r>
            <a:r>
              <a:rPr lang="ru-RU" i="1" u="sng" dirty="0" smtClean="0">
                <a:effectLst/>
              </a:rPr>
              <a:t>учитывать ее в каждой</a:t>
            </a:r>
            <a:r>
              <a:rPr lang="ru-RU" dirty="0" smtClean="0">
                <a:effectLst/>
              </a:rPr>
              <a:t> соответствующей функциональной группе.</a:t>
            </a:r>
            <a:endParaRPr lang="ru-RU" b="1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C6A6E7E-AEF9-4B6E-8690-7F61E30D70AF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</a:t>
            </a:r>
            <a:r>
              <a:rPr lang="ru-RU" dirty="0" err="1" smtClean="0"/>
              <a:t>Чепина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Значение метрики </a:t>
            </a:r>
            <a:r>
              <a:rPr lang="ru-RU" dirty="0" err="1" smtClean="0">
                <a:effectLst/>
              </a:rPr>
              <a:t>Чепина</a:t>
            </a:r>
            <a:r>
              <a:rPr lang="ru-RU" dirty="0" smtClean="0">
                <a:effectLst/>
              </a:rPr>
              <a:t> рассчитывается по формуле: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= a1P + a2M + a3C + a4T ,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где </a:t>
            </a:r>
            <a:r>
              <a:rPr lang="ru-RU" i="1" dirty="0" smtClean="0">
                <a:effectLst/>
              </a:rPr>
              <a:t>a1, a2, a3, a4 </a:t>
            </a:r>
            <a:r>
              <a:rPr lang="ru-RU" dirty="0" smtClean="0">
                <a:effectLst/>
              </a:rPr>
              <a:t>– весовые коэффициенты.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E621BB7-0561-48CF-826A-087763AB8159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Стандарт </a:t>
            </a:r>
            <a:r>
              <a:rPr lang="ru-RU" b="1" dirty="0">
                <a:effectLst/>
              </a:rPr>
              <a:t>СТБ ИСО/МЭК 12207-2003 </a:t>
            </a:r>
            <a:r>
              <a:rPr lang="ru-RU" dirty="0" smtClean="0"/>
              <a:t>определяет жизненный цикл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 соответствии со стандартом ЖЦ ПС и систем имеет </a:t>
            </a:r>
            <a:r>
              <a:rPr lang="ru-RU" i="1" u="sng" dirty="0" smtClean="0">
                <a:effectLst/>
              </a:rPr>
              <a:t>трехуровневую иерархическую структуру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основу составляют </a:t>
            </a:r>
            <a:r>
              <a:rPr lang="ru-RU" b="1" i="1" dirty="0" smtClean="0">
                <a:effectLst/>
              </a:rPr>
              <a:t>процессы,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которые разделены на </a:t>
            </a:r>
            <a:r>
              <a:rPr lang="ru-RU" b="1" i="1" dirty="0" smtClean="0">
                <a:effectLst/>
              </a:rPr>
              <a:t>работы,</a:t>
            </a:r>
            <a:endParaRPr lang="ru-RU" b="1" i="1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i="1" dirty="0" smtClean="0">
                <a:effectLst/>
              </a:rPr>
              <a:t>которые</a:t>
            </a:r>
            <a:r>
              <a:rPr lang="ru-RU" b="1" i="1" dirty="0" smtClean="0">
                <a:effectLst/>
              </a:rPr>
              <a:t> </a:t>
            </a:r>
            <a:r>
              <a:rPr lang="ru-RU" dirty="0" smtClean="0">
                <a:effectLst/>
              </a:rPr>
              <a:t>разделены на </a:t>
            </a:r>
            <a:r>
              <a:rPr lang="ru-RU" b="1" i="1" dirty="0" smtClean="0">
                <a:effectLst/>
              </a:rPr>
              <a:t>задачи</a:t>
            </a:r>
            <a:r>
              <a:rPr lang="ru-RU" dirty="0" smtClean="0">
                <a:effectLst/>
              </a:rPr>
              <a:t>. </a:t>
            </a: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Процессы делятся на </a:t>
            </a:r>
            <a:r>
              <a:rPr lang="ru-RU" b="1" i="1" dirty="0" smtClean="0">
                <a:effectLst/>
              </a:rPr>
              <a:t>три группы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dirty="0" smtClean="0">
                <a:effectLst/>
              </a:rPr>
              <a:t>основные;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dirty="0" smtClean="0">
                <a:effectLst/>
              </a:rPr>
              <a:t>вспомогательные;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dirty="0" smtClean="0">
                <a:effectLst/>
              </a:rPr>
              <a:t>организационные.</a:t>
            </a:r>
            <a:endParaRPr lang="ru-RU" dirty="0" smtClean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метрика </a:t>
            </a:r>
            <a:r>
              <a:rPr lang="ru-RU" dirty="0" err="1" smtClean="0"/>
              <a:t>Чепина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dirty="0" smtClean="0"/>
              <a:t>С учетом весовых коэффициентов выражение примет вид:</a:t>
            </a:r>
            <a:endParaRPr lang="ru-RU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ru-RU" sz="3300" b="1" dirty="0" smtClean="0">
                <a:solidFill>
                  <a:srgbClr val="C00000"/>
                </a:solidFill>
              </a:rPr>
              <a:t>Q = P + 2*M + 3*C + 0.5*T </a:t>
            </a:r>
            <a:endParaRPr lang="ru-RU" sz="3300" b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430E5CD-F27B-4E91-837F-EDC556423882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Применение метрик в </a:t>
            </a:r>
            <a:r>
              <a:rPr lang="ru-RU" smtClean="0"/>
              <a:t>прикладных пакетах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ADFDD17-2EBB-41A4-970E-C120AE56EE48}" type="slidenum">
              <a:rPr lang="en-US" altLang="ru-RU" sz="1000" smtClean="0"/>
            </a:fld>
            <a:endParaRPr lang="en-US" altLang="ru-RU" sz="1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hlinkClick r:id="rId1"/>
              </a:rPr>
              <a:t>IBM Rational </a:t>
            </a:r>
            <a:r>
              <a:rPr lang="en-US" b="1" dirty="0" err="1" smtClean="0">
                <a:hlinkClick r:id="rId1"/>
              </a:rPr>
              <a:t>ClearCase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E3D6ECC-32FC-4285-9EDC-D472437B4941}" type="slidenum">
              <a:rPr lang="en-US" altLang="ru-RU" sz="1000" smtClean="0"/>
            </a:fld>
            <a:endParaRPr lang="en-US" altLang="ru-RU" sz="1000" smtClean="0"/>
          </a:p>
        </p:txBody>
      </p:sp>
      <p:sp>
        <p:nvSpPr>
          <p:cNvPr id="19458" name="AutoShape 2" descr="&amp;Vcy;&amp;zcy;&amp;acy;&amp;icy;&amp;mcy;&amp;ocy;&amp;scy;&amp;vcy;&amp;yacy;&amp;zcy;&amp;icy; &amp;vcy; &amp;scy;&amp;icy;&amp;scy;&amp;tcy;&amp;iecy;&amp;mcy;&amp;iecy;"/>
          <p:cNvSpPr>
            <a:spLocks noChangeAspect="1" noChangeArrowheads="1"/>
          </p:cNvSpPr>
          <p:nvPr/>
        </p:nvSpPr>
        <p:spPr bwMode="auto">
          <a:xfrm>
            <a:off x="236538" y="-1938338"/>
            <a:ext cx="7010400" cy="5048251"/>
          </a:xfrm>
          <a:prstGeom prst="rect">
            <a:avLst/>
          </a:prstGeo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60" name="AutoShape 4" descr="&amp;Vcy;&amp;zcy;&amp;acy;&amp;icy;&amp;mcy;&amp;ocy;&amp;scy;&amp;vcy;&amp;yacy;&amp;zcy;&amp;icy; &amp;vcy; &amp;scy;&amp;icy;&amp;scy;&amp;tcy;&amp;iecy;&amp;mcy;&amp;iecy;"/>
          <p:cNvSpPr>
            <a:spLocks noChangeAspect="1" noChangeArrowheads="1"/>
          </p:cNvSpPr>
          <p:nvPr/>
        </p:nvSpPr>
        <p:spPr bwMode="auto">
          <a:xfrm>
            <a:off x="236538" y="-1938338"/>
            <a:ext cx="7010400" cy="5048251"/>
          </a:xfrm>
          <a:prstGeom prst="rect">
            <a:avLst/>
          </a:prstGeo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62" name="AutoShape 6" descr="Взаимосвязи в системе"/>
          <p:cNvSpPr>
            <a:spLocks noChangeAspect="1" noChangeArrowheads="1"/>
          </p:cNvSpPr>
          <p:nvPr/>
        </p:nvSpPr>
        <p:spPr bwMode="auto">
          <a:xfrm>
            <a:off x="144463" y="-84138"/>
            <a:ext cx="7010400" cy="5048251"/>
          </a:xfrm>
          <a:prstGeom prst="rect">
            <a:avLst/>
          </a:prstGeo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53255" name="Содержимое 7" descr="pic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38" y="990600"/>
            <a:ext cx="8831262" cy="5867400"/>
          </a:xfrm>
        </p:spPr>
      </p:pic>
      <p:pic>
        <p:nvPicPr>
          <p:cNvPr id="53256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86269" r="20859" b="4578"/>
          <a:stretch>
            <a:fillRect/>
          </a:stretch>
        </p:blipFill>
        <p:spPr bwMode="auto">
          <a:xfrm>
            <a:off x="254000" y="0"/>
            <a:ext cx="17160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0668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Модель трассировки изменений в пакете </a:t>
            </a:r>
            <a:r>
              <a:rPr lang="en-US" dirty="0" smtClean="0"/>
              <a:t>IBM</a:t>
            </a:r>
            <a:endParaRPr lang="ru-RU" dirty="0"/>
          </a:p>
        </p:txBody>
      </p:sp>
      <p:pic>
        <p:nvPicPr>
          <p:cNvPr id="54275" name="Содержимое 4" descr="pic2.gif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8" y="1776413"/>
            <a:ext cx="8605837" cy="462756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F53A385-EF19-496F-A479-52772EDABC48}" type="slidenum">
              <a:rPr lang="en-US" altLang="ru-RU" sz="1000" smtClean="0"/>
            </a:fld>
            <a:endParaRPr lang="en-US" altLang="ru-RU" sz="1000" smtClean="0"/>
          </a:p>
        </p:txBody>
      </p:sp>
      <p:pic>
        <p:nvPicPr>
          <p:cNvPr id="5" name="Содержимое 4" descr="pic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6" t="41023" r="18594"/>
          <a:stretch>
            <a:fillRect/>
          </a:stretch>
        </p:blipFill>
        <p:spPr bwMode="auto">
          <a:xfrm>
            <a:off x="4735573" y="1552682"/>
            <a:ext cx="3121819" cy="5082234"/>
          </a:xfrm>
          <a:prstGeom prst="rect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5486400" y="3582988"/>
            <a:ext cx="1633538" cy="2971800"/>
          </a:xfrm>
          <a:prstGeom prst="roundRect">
            <a:avLst/>
          </a:prstGeom>
          <a:noFill/>
          <a:ln w="38100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54279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86269" r="20859" b="4578"/>
          <a:stretch>
            <a:fillRect/>
          </a:stretch>
        </p:blipFill>
        <p:spPr bwMode="auto">
          <a:xfrm>
            <a:off x="111125" y="228600"/>
            <a:ext cx="23272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Графическое представление стандартов ЖЦ ПС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4580" name="Picture 2" descr="Рис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r="25381" b="57742"/>
          <a:stretch>
            <a:fillRect/>
          </a:stretch>
        </p:blipFill>
        <p:spPr bwMode="auto">
          <a:xfrm>
            <a:off x="2514600" y="1752600"/>
            <a:ext cx="640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 descr="Рис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 b="73491"/>
          <a:stretch>
            <a:fillRect/>
          </a:stretch>
        </p:blipFill>
        <p:spPr bwMode="auto">
          <a:xfrm>
            <a:off x="2438400" y="4800600"/>
            <a:ext cx="6400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2944813" y="6069013"/>
            <a:ext cx="179387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400" b="1"/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4800600" y="6096000"/>
            <a:ext cx="179388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400" b="1"/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6983413" y="6069013"/>
            <a:ext cx="179387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400800" cy="457200"/>
          </a:xfrm>
        </p:spPr>
        <p:txBody>
          <a:bodyPr>
            <a:normAutofit fontScale="90000"/>
          </a:bodyPr>
          <a:lstStyle/>
          <a:p>
            <a:pPr marL="36195" algn="ctr">
              <a:spcBef>
                <a:spcPts val="0"/>
              </a:spcBef>
              <a:defRPr/>
            </a:pPr>
            <a:r>
              <a:rPr lang="ru-RU" dirty="0" smtClean="0"/>
              <a:t>Процессы ЖЦ ПС</a:t>
            </a:r>
            <a:endParaRPr lang="ru-RU" dirty="0">
              <a:effectLst/>
            </a:endParaRPr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">
              <a:spcBef>
                <a:spcPct val="0"/>
              </a:spcBef>
            </a:pPr>
            <a:endParaRPr lang="ru-RU" altLang="ru-RU" smtClean="0">
              <a:effectLst/>
            </a:endParaRPr>
          </a:p>
        </p:txBody>
      </p:sp>
      <p:pic>
        <p:nvPicPr>
          <p:cNvPr id="25604" name="Picture 2" descr="Рис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9" b="5249"/>
          <a:stretch>
            <a:fillRect/>
          </a:stretch>
        </p:blipFill>
        <p:spPr bwMode="auto">
          <a:xfrm>
            <a:off x="2743200" y="604838"/>
            <a:ext cx="6208713" cy="61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2973388" y="801688"/>
            <a:ext cx="325437" cy="265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ru-RU" altLang="ru-RU" sz="1400" b="1"/>
              <a:t>1</a:t>
            </a:r>
            <a:endParaRPr lang="ru-RU" altLang="ru-RU" sz="1400" b="1"/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6116638" y="811213"/>
            <a:ext cx="360362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ru-RU" altLang="ru-RU" sz="1400" b="1"/>
              <a:t>2</a:t>
            </a:r>
            <a:endParaRPr lang="ru-RU" altLang="ru-RU" sz="1400" b="1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3125788" y="5297488"/>
            <a:ext cx="325437" cy="265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ru-RU" altLang="ru-RU" sz="1400" b="1"/>
              <a:t>3</a:t>
            </a:r>
            <a:endParaRPr lang="ru-RU" altLang="ru-RU" sz="1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Процессы ЖЦ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b="1" dirty="0">
                <a:effectLst/>
              </a:rPr>
              <a:t>Основные процессы жизненного цикла</a:t>
            </a:r>
            <a:r>
              <a:rPr lang="ru-RU" i="1" dirty="0">
                <a:effectLst/>
              </a:rPr>
              <a:t> </a:t>
            </a:r>
            <a:r>
              <a:rPr lang="ru-RU" dirty="0">
                <a:effectLst/>
              </a:rPr>
              <a:t>– </a:t>
            </a:r>
            <a:r>
              <a:rPr lang="ru-RU" dirty="0" smtClean="0">
                <a:effectLst/>
              </a:rPr>
              <a:t>это </a:t>
            </a:r>
            <a:r>
              <a:rPr lang="ru-RU" dirty="0">
                <a:effectLst/>
              </a:rPr>
              <a:t>процессы, которые реализуются под управлением основных сторон, участвующих в ЖЦ ПС. </a:t>
            </a:r>
            <a:endParaRPr lang="ru-RU" dirty="0" smtClean="0">
              <a:effectLst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Основными </a:t>
            </a:r>
            <a:r>
              <a:rPr lang="ru-RU" dirty="0">
                <a:effectLst/>
              </a:rPr>
              <a:t>сторонами являются заказчик, поставщик, разработчик, оператор и персонал сопровождения программных продуктов.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Процессы ЖЦ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953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b="1" dirty="0">
                <a:effectLst/>
              </a:rPr>
              <a:t>Вспомогательные процессы жизненного цикла</a:t>
            </a:r>
            <a:r>
              <a:rPr lang="ru-RU" i="1" dirty="0">
                <a:effectLst/>
              </a:rPr>
              <a:t> </a:t>
            </a:r>
            <a:r>
              <a:rPr lang="ru-RU" dirty="0">
                <a:effectLst/>
              </a:rPr>
              <a:t>– это процессы, являющиеся целенаправленными составными частями других процессов.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Их </a:t>
            </a:r>
            <a:r>
              <a:rPr lang="ru-RU" dirty="0">
                <a:effectLst/>
              </a:rPr>
              <a:t>основное назначение – обеспечить успешную реализацию и качество выполнения программного проекта. </a:t>
            </a:r>
            <a:endParaRPr lang="ru-RU" dirty="0" smtClean="0">
              <a:effectLst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Вспомогательный </a:t>
            </a:r>
            <a:r>
              <a:rPr lang="ru-RU" dirty="0">
                <a:effectLst/>
              </a:rPr>
              <a:t>процесс инициируется и используется другим процессом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953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b="1" dirty="0">
                <a:effectLst/>
              </a:rPr>
              <a:t>Организационные процессы жизненного цикла</a:t>
            </a:r>
            <a:r>
              <a:rPr lang="ru-RU" dirty="0">
                <a:effectLst/>
              </a:rPr>
              <a:t> – это процессы, предназначенные для создания в </a:t>
            </a:r>
            <a:r>
              <a:rPr lang="ru-RU" dirty="0" smtClean="0">
                <a:effectLst/>
              </a:rPr>
              <a:t>некоторой </a:t>
            </a:r>
            <a:r>
              <a:rPr lang="ru-RU" dirty="0">
                <a:effectLst/>
              </a:rPr>
              <a:t>организации и совершенствования организационных структур, охватывающих процессы ЖЦ и соответствующий персонал. 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Обычно </a:t>
            </a:r>
            <a:r>
              <a:rPr lang="ru-RU" dirty="0">
                <a:effectLst/>
              </a:rPr>
              <a:t>организационные процессы являются типовыми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Основные процессы ЖЦ ПП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981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effectLst/>
              </a:rPr>
              <a:t>ОСНОВНЫЕ ПРОЦЕССЫ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жизненного </a:t>
            </a:r>
            <a:r>
              <a:rPr lang="ru-RU" dirty="0">
                <a:effectLst/>
              </a:rPr>
              <a:t>цикла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программных </a:t>
            </a:r>
            <a:r>
              <a:rPr lang="ru-RU" dirty="0">
                <a:effectLst/>
              </a:rPr>
              <a:t>средств и систем</a:t>
            </a:r>
            <a:endParaRPr lang="ru-RU" dirty="0"/>
          </a:p>
        </p:txBody>
      </p:sp>
      <p:pic>
        <p:nvPicPr>
          <p:cNvPr id="4099" name="Picture 3" descr="Рис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5249" r="11810" b="62993"/>
          <a:stretch>
            <a:fillRect/>
          </a:stretch>
        </p:blipFill>
        <p:spPr bwMode="auto">
          <a:xfrm>
            <a:off x="2438400" y="2590800"/>
            <a:ext cx="6638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>
                <a:effectLst/>
              </a:rPr>
              <a:t>Структура </a:t>
            </a:r>
            <a:r>
              <a:rPr lang="ru-RU" dirty="0" smtClean="0">
                <a:effectLst/>
              </a:rPr>
              <a:t>процесса</a:t>
            </a:r>
            <a:r>
              <a:rPr lang="en-US" dirty="0" smtClean="0">
                <a:effectLst/>
              </a:rPr>
              <a:t> </a:t>
            </a:r>
            <a:r>
              <a:rPr lang="ru-RU" b="1" dirty="0" smtClean="0">
                <a:effectLst/>
              </a:rPr>
              <a:t>заказа</a:t>
            </a:r>
            <a:endParaRPr lang="ru-RU" b="1" dirty="0"/>
          </a:p>
        </p:txBody>
      </p:sp>
      <p:pic>
        <p:nvPicPr>
          <p:cNvPr id="5123" name="Picture 2" descr="Рис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" r="11810" b="65617"/>
          <a:stretch>
            <a:fillRect/>
          </a:stretch>
        </p:blipFill>
        <p:spPr bwMode="auto">
          <a:xfrm>
            <a:off x="2438400" y="1828800"/>
            <a:ext cx="67056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/>
          <p:nvPr/>
        </p:nvSpPr>
        <p:spPr bwMode="auto">
          <a:xfrm>
            <a:off x="2438400" y="3848100"/>
            <a:ext cx="6400800" cy="2857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ru-RU" b="1" i="1" kern="0" dirty="0" smtClean="0">
                <a:effectLst/>
              </a:rPr>
              <a:t>Процесс заказа</a:t>
            </a:r>
            <a:r>
              <a:rPr lang="ru-RU" kern="0" dirty="0" smtClean="0">
                <a:effectLst/>
              </a:rPr>
              <a:t> определяет работы и задачи заказчика. </a:t>
            </a:r>
            <a:endParaRPr lang="ru-RU" kern="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kern="0" dirty="0" smtClean="0">
              <a:effectLst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ru-RU" kern="0" dirty="0" smtClean="0">
                <a:effectLst/>
              </a:rPr>
              <a:t>Процесс заказа состоит из определения потребностей заказчика в системе, программном продукте или программной услуге, подготовки и выпуска заявки на подряд, выбора поставщика и управления процессом заказа до завершения приемки системы, программного продукта или программной услуги.</a:t>
            </a:r>
            <a:endParaRPr lang="ru-RU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524000"/>
            <a:ext cx="6400800" cy="4495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 smtClean="0"/>
              <a:t>Весь жизненный путь продукта называют </a:t>
            </a:r>
            <a:r>
              <a:rPr lang="ru-RU" sz="1800" i="1" dirty="0" smtClean="0"/>
              <a:t>жизненным циклом (</a:t>
            </a:r>
            <a:r>
              <a:rPr lang="ru-RU" sz="1800" i="1" dirty="0" err="1" smtClean="0"/>
              <a:t>life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cycle</a:t>
            </a:r>
            <a:r>
              <a:rPr lang="ru-RU" sz="1800" i="1" dirty="0" smtClean="0"/>
              <a:t>).</a:t>
            </a:r>
            <a:endParaRPr lang="ru-RU" sz="1800" i="1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18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 smtClean="0"/>
              <a:t>Методология проектирования ИС описывает процесс создания и сопровождения систем в виде их жизненного цикла (ЖЦ), представляя его как некоторую последовательность стадий и выполняемых на них процессов.</a:t>
            </a:r>
            <a:endParaRPr lang="ru-RU" sz="18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18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 smtClean="0"/>
              <a:t>Для каждого этапа определяются:</a:t>
            </a:r>
            <a:endParaRPr lang="ru-RU" sz="1800" dirty="0" smtClean="0"/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ru-RU" sz="1600" dirty="0" smtClean="0"/>
              <a:t>состав и последовательность выполняемых работ,</a:t>
            </a:r>
            <a:endParaRPr lang="ru-RU" sz="1600" dirty="0" smtClean="0"/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ru-RU" sz="1600" dirty="0" smtClean="0"/>
              <a:t>получаемые результаты,</a:t>
            </a:r>
            <a:endParaRPr lang="ru-RU" sz="1600" dirty="0" smtClean="0"/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ru-RU" sz="1600" dirty="0" smtClean="0"/>
              <a:t>методы и средства, необходимые для выполнения работ,</a:t>
            </a:r>
            <a:endParaRPr lang="ru-RU" sz="1600" dirty="0" smtClean="0"/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ru-RU" sz="1600" dirty="0" smtClean="0"/>
              <a:t>роли и ответственность участников и т.д.</a:t>
            </a:r>
            <a:endParaRPr lang="ru-RU" sz="16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18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 smtClean="0"/>
              <a:t>На каждом этапе ЖЦ создаются специфичные для него модели.</a:t>
            </a:r>
            <a:endParaRPr lang="ru-RU" sz="1800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1800" dirty="0" smtClean="0"/>
              <a:t>Модели формируются рабочими группами команды проекта.</a:t>
            </a:r>
            <a:endParaRPr lang="en-US" sz="1800" dirty="0" smtClean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marL="685800" indent="-685800" algn="ctr" eaLnBrk="1" hangingPunct="1">
              <a:defRPr/>
            </a:pPr>
            <a:r>
              <a:rPr lang="ru-RU" sz="2000" i="1" u="sng" smtClean="0"/>
              <a:t>Основные понятия технологии проектирования ИС</a:t>
            </a:r>
            <a:endParaRPr lang="en-US" sz="2000" i="1" u="sng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705600" cy="1219200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 </a:t>
            </a:r>
            <a:r>
              <a:rPr lang="ru-RU" b="1" dirty="0" smtClean="0">
                <a:effectLst/>
              </a:rPr>
              <a:t>поставки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4371975"/>
            <a:ext cx="6400800" cy="2181225"/>
          </a:xfrm>
        </p:spPr>
        <p:txBody>
          <a:bodyPr>
            <a:normAutofit fontScale="45000" lnSpcReduction="20000"/>
          </a:bodyPr>
          <a:lstStyle/>
          <a:p>
            <a:pPr>
              <a:defRPr/>
            </a:pPr>
            <a:r>
              <a:rPr lang="ru-RU" b="1" i="1" dirty="0">
                <a:effectLst/>
              </a:rPr>
              <a:t>Процесс поставки</a:t>
            </a:r>
            <a:r>
              <a:rPr lang="ru-RU" dirty="0">
                <a:effectLst/>
              </a:rPr>
              <a:t> определяет работы и задачи поставщика. </a:t>
            </a:r>
            <a:endParaRPr lang="ru-RU" dirty="0" smtClean="0">
              <a:effectLst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Процесс </a:t>
            </a:r>
            <a:r>
              <a:rPr lang="ru-RU" dirty="0">
                <a:effectLst/>
              </a:rPr>
              <a:t>поставки начинается с решения о подготовке предложения в ответ на заявку на подряд, присланную заказчиком, или с подписания договора с заказчиком на поставку системы, ПП или программной услуги. </a:t>
            </a:r>
            <a:endParaRPr lang="ru-RU" dirty="0" smtClean="0">
              <a:effectLst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Затем </a:t>
            </a:r>
            <a:r>
              <a:rPr lang="ru-RU" dirty="0">
                <a:effectLst/>
              </a:rPr>
              <a:t>определяются процедуры и ресурсы, необходимые для управления и обеспечения проекта, включая разработку проектных планов и их выполнение.</a:t>
            </a:r>
            <a:endParaRPr lang="ru-RU" dirty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390650"/>
            <a:ext cx="6134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3796" name="Picture 2" descr="Рис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9" b="10498"/>
          <a:stretch>
            <a:fillRect/>
          </a:stretch>
        </p:blipFill>
        <p:spPr bwMode="auto">
          <a:xfrm>
            <a:off x="2438400" y="655638"/>
            <a:ext cx="6583363" cy="61261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38400" y="0"/>
            <a:ext cx="6705600" cy="655638"/>
          </a:xfrm>
        </p:spPr>
        <p:txBody>
          <a:bodyPr/>
          <a:lstStyle/>
          <a:p>
            <a:pPr algn="ctr">
              <a:defRPr/>
            </a:pPr>
            <a:r>
              <a:rPr lang="ru-RU" sz="3300" dirty="0">
                <a:effectLst/>
              </a:rPr>
              <a:t>Структура </a:t>
            </a:r>
            <a:r>
              <a:rPr lang="ru-RU" sz="3300" dirty="0" smtClean="0">
                <a:effectLst/>
              </a:rPr>
              <a:t>процесса</a:t>
            </a:r>
            <a:r>
              <a:rPr lang="en-US" sz="3300" dirty="0" smtClean="0">
                <a:effectLst/>
              </a:rPr>
              <a:t> </a:t>
            </a:r>
            <a:r>
              <a:rPr lang="ru-RU" sz="3300" b="1" dirty="0" smtClean="0">
                <a:effectLst/>
              </a:rPr>
              <a:t>разработки</a:t>
            </a:r>
            <a:endParaRPr lang="ru-RU" sz="33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0"/>
            <a:ext cx="6400800" cy="762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5.3.2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7890" name="Picture 2" descr="Рис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14299" b="10106"/>
          <a:stretch>
            <a:fillRect/>
          </a:stretch>
        </p:blipFill>
        <p:spPr bwMode="auto">
          <a:xfrm>
            <a:off x="3581400" y="228600"/>
            <a:ext cx="4271963" cy="642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 descr="Рис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5" t="-2" r="14299" b="91611"/>
          <a:stretch>
            <a:fillRect/>
          </a:stretch>
        </p:blipFill>
        <p:spPr bwMode="auto">
          <a:xfrm>
            <a:off x="3657600" y="76200"/>
            <a:ext cx="4953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0"/>
            <a:ext cx="6400800" cy="89376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5.3.4</a:t>
            </a:r>
            <a:endParaRPr lang="ru-RU" dirty="0"/>
          </a:p>
        </p:txBody>
      </p:sp>
      <p:pic>
        <p:nvPicPr>
          <p:cNvPr id="9219" name="Picture 4" descr="Рис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r="4767" b="20212"/>
          <a:stretch>
            <a:fillRect/>
          </a:stretch>
        </p:blipFill>
        <p:spPr bwMode="auto">
          <a:xfrm>
            <a:off x="3581400" y="74613"/>
            <a:ext cx="5391150" cy="67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10244" name="Picture 2" descr="Рис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3"/>
          <a:stretch>
            <a:fillRect/>
          </a:stretch>
        </p:blipFill>
        <p:spPr bwMode="auto">
          <a:xfrm>
            <a:off x="2590800" y="122238"/>
            <a:ext cx="6553200" cy="671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581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Процесс эксплуатации</a:t>
            </a:r>
            <a:r>
              <a:rPr lang="ru-RU" dirty="0">
                <a:effectLst/>
              </a:rPr>
              <a:t> определяет работы и задачи оператора. 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Данный </a:t>
            </a:r>
            <a:r>
              <a:rPr lang="ru-RU" dirty="0">
                <a:effectLst/>
              </a:rPr>
              <a:t>процесс включает эксплуатацию программного продукта и поддержку пользователей в процессе эксплуатации.</a:t>
            </a:r>
            <a:endParaRPr lang="ru-RU" dirty="0"/>
          </a:p>
        </p:txBody>
      </p:sp>
      <p:pic>
        <p:nvPicPr>
          <p:cNvPr id="50178" name="Picture 2" descr="Рис11"/>
          <p:cNvPicPr>
            <a:picLocks noChangeAspect="1" noChangeArrowheads="1"/>
          </p:cNvPicPr>
          <p:nvPr/>
        </p:nvPicPr>
        <p:blipFill>
          <a:blip r:embed="rId1"/>
          <a:srcRect l="3937" r="19685" b="69817"/>
          <a:stretch>
            <a:fillRect/>
          </a:stretch>
        </p:blipFill>
        <p:spPr bwMode="auto">
          <a:xfrm>
            <a:off x="2286000" y="4181475"/>
            <a:ext cx="6824663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>
                <a:effectLst/>
              </a:rPr>
              <a:t>Структура </a:t>
            </a:r>
            <a:r>
              <a:rPr lang="ru-RU" dirty="0" smtClean="0">
                <a:effectLst/>
              </a:rPr>
              <a:t>процесса</a:t>
            </a:r>
            <a:r>
              <a:rPr lang="en-US" dirty="0" smtClean="0">
                <a:effectLst/>
              </a:rPr>
              <a:t> </a:t>
            </a:r>
            <a:r>
              <a:rPr lang="ru-RU" b="1" dirty="0" smtClean="0">
                <a:effectLst/>
              </a:rPr>
              <a:t>эксплуатации</a:t>
            </a:r>
            <a:endParaRPr lang="ru-RU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dirty="0" smtClean="0">
                <a:effectLst/>
              </a:rPr>
              <a:t>сопровождения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438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сопровождения</a:t>
            </a:r>
            <a:r>
              <a:rPr lang="ru-RU" dirty="0">
                <a:effectLst/>
              </a:rPr>
              <a:t> определяет работы и задачи персонала сопровождения и реализуется при модификациях программного продукта. 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Цель </a:t>
            </a:r>
            <a:r>
              <a:rPr lang="ru-RU" dirty="0">
                <a:effectLst/>
              </a:rPr>
              <a:t>процесса – изменение существующего ПП при сохранении его целостности. Процесс охватывает вопросы переносимости и снятия ПП с эксплуатации.</a:t>
            </a:r>
            <a:endParaRPr lang="ru-RU" dirty="0"/>
          </a:p>
        </p:txBody>
      </p:sp>
      <p:pic>
        <p:nvPicPr>
          <p:cNvPr id="51202" name="Picture 2" descr="Рис12"/>
          <p:cNvPicPr>
            <a:picLocks noChangeAspect="1" noChangeArrowheads="1"/>
          </p:cNvPicPr>
          <p:nvPr/>
        </p:nvPicPr>
        <p:blipFill>
          <a:blip r:embed="rId1"/>
          <a:srcRect r="27559" b="62993"/>
          <a:stretch>
            <a:fillRect/>
          </a:stretch>
        </p:blipFill>
        <p:spPr bwMode="auto">
          <a:xfrm>
            <a:off x="2286000" y="4038600"/>
            <a:ext cx="6678613" cy="255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Вспомогательные процессы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ЖЦ ПП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629400" cy="904875"/>
          </a:xfrm>
        </p:spPr>
        <p:txBody>
          <a:bodyPr>
            <a:normAutofit fontScale="90000"/>
          </a:bodyPr>
          <a:lstStyle/>
          <a:p>
            <a:pPr algn="ctr">
              <a:tabLst>
                <a:tab pos="1884045" algn="l"/>
              </a:tabLst>
              <a:defRPr/>
            </a:pPr>
            <a:r>
              <a:rPr lang="ru-RU" sz="2900" b="1" dirty="0" smtClean="0">
                <a:effectLst/>
              </a:rPr>
              <a:t>ВСПОМОГАТЕЛЬНЫЕ ПРОЦЕССЫ </a:t>
            </a:r>
            <a:br>
              <a:rPr lang="ru-RU" sz="2900" dirty="0" smtClean="0">
                <a:effectLst/>
              </a:rPr>
            </a:br>
            <a:r>
              <a:rPr lang="ru-RU" sz="2900" dirty="0" smtClean="0">
                <a:effectLst/>
              </a:rPr>
              <a:t>жизненного цикла </a:t>
            </a:r>
            <a:br>
              <a:rPr lang="ru-RU" sz="2900" dirty="0" smtClean="0">
                <a:effectLst/>
              </a:rPr>
            </a:br>
            <a:r>
              <a:rPr lang="ru-RU" sz="2900" dirty="0" smtClean="0">
                <a:effectLst/>
              </a:rPr>
              <a:t>программных средств и систем</a:t>
            </a:r>
            <a:endParaRPr lang="ru-RU" sz="2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425" y="1514475"/>
            <a:ext cx="6683375" cy="519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dirty="0" smtClean="0">
                <a:effectLst/>
              </a:rPr>
              <a:t>документирования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8075" y="1600200"/>
            <a:ext cx="6765925" cy="2667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документирования</a:t>
            </a:r>
            <a:r>
              <a:rPr lang="ru-RU" dirty="0">
                <a:effectLst/>
              </a:rPr>
              <a:t> является процессом формализованного описания информации, созданной в процессе или работе </a:t>
            </a:r>
            <a:r>
              <a:rPr lang="ru-RU" dirty="0" smtClean="0">
                <a:effectLst/>
              </a:rPr>
              <a:t>ЖЦ. 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Включает планирование</a:t>
            </a:r>
            <a:r>
              <a:rPr lang="ru-RU" dirty="0">
                <a:effectLst/>
              </a:rPr>
              <a:t>, проектирование, разработку, выпуск, редактирование, распространение и сопровождение документов по </a:t>
            </a:r>
            <a:r>
              <a:rPr lang="ru-RU" dirty="0" smtClean="0">
                <a:effectLst/>
              </a:rPr>
              <a:t>ПП.</a:t>
            </a:r>
            <a:endParaRPr lang="ru-RU" dirty="0"/>
          </a:p>
        </p:txBody>
      </p:sp>
      <p:pic>
        <p:nvPicPr>
          <p:cNvPr id="53250" name="Picture 2" descr="Рис14"/>
          <p:cNvPicPr>
            <a:picLocks noChangeAspect="1" noChangeArrowheads="1"/>
          </p:cNvPicPr>
          <p:nvPr/>
        </p:nvPicPr>
        <p:blipFill rotWithShape="1">
          <a:blip r:embed="rId1"/>
          <a:srcRect r="26177" b="68242"/>
          <a:stretch>
            <a:fillRect/>
          </a:stretch>
        </p:blipFill>
        <p:spPr bwMode="auto">
          <a:xfrm>
            <a:off x="2286000" y="4267200"/>
            <a:ext cx="6738938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dirty="0" err="1" smtClean="0"/>
              <a:t>Жизненный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цикл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программного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обеспечения</a:t>
            </a:r>
            <a:r>
              <a:rPr lang="en-US" sz="2000" i="1" u="sng" dirty="0" smtClean="0"/>
              <a:t> </a:t>
            </a:r>
            <a:endParaRPr lang="en-US" sz="20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b="1" i="1" dirty="0" smtClean="0"/>
              <a:t>Жизненный цикл</a:t>
            </a:r>
            <a:r>
              <a:rPr lang="ru-RU" sz="2400" dirty="0" smtClean="0"/>
              <a:t> </a:t>
            </a:r>
            <a:r>
              <a:rPr lang="ru-RU" sz="2400" i="1" dirty="0" smtClean="0"/>
              <a:t>(</a:t>
            </a:r>
            <a:r>
              <a:rPr lang="ru-RU" sz="2400" i="1" u="sng" dirty="0" err="1" smtClean="0"/>
              <a:t>life</a:t>
            </a:r>
            <a:r>
              <a:rPr lang="ru-RU" sz="2400" i="1" u="sng" dirty="0" smtClean="0"/>
              <a:t> </a:t>
            </a:r>
            <a:r>
              <a:rPr lang="ru-RU" sz="2400" i="1" u="sng" dirty="0" err="1" smtClean="0"/>
              <a:t>cycle</a:t>
            </a:r>
            <a:r>
              <a:rPr lang="ru-RU" sz="2400" i="1" dirty="0" smtClean="0"/>
              <a:t>)</a:t>
            </a:r>
            <a:r>
              <a:rPr lang="ru-RU" sz="2400" dirty="0" smtClean="0"/>
              <a:t> можно представить как ряд событий, происходящих с системой в процессе ее создания и использования.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Под </a:t>
            </a:r>
            <a:r>
              <a:rPr lang="ru-RU" sz="2400" b="1" i="1" dirty="0" smtClean="0"/>
              <a:t>жизненным циклом ПО</a:t>
            </a:r>
            <a:r>
              <a:rPr lang="ru-RU" sz="2400" dirty="0" smtClean="0"/>
              <a:t> (</a:t>
            </a:r>
            <a:r>
              <a:rPr lang="ru-RU" sz="2400" i="1" u="sng" dirty="0" err="1" smtClean="0"/>
              <a:t>software</a:t>
            </a:r>
            <a:r>
              <a:rPr lang="ru-RU" sz="2400" i="1" u="sng" dirty="0" smtClean="0"/>
              <a:t> </a:t>
            </a:r>
            <a:r>
              <a:rPr lang="ru-RU" sz="2400" i="1" u="sng" dirty="0" err="1" smtClean="0"/>
              <a:t>life</a:t>
            </a:r>
            <a:r>
              <a:rPr lang="ru-RU" sz="2400" i="1" u="sng" dirty="0" smtClean="0"/>
              <a:t> </a:t>
            </a:r>
            <a:r>
              <a:rPr lang="ru-RU" sz="2400" i="1" u="sng" dirty="0" err="1" smtClean="0"/>
              <a:t>cycle</a:t>
            </a:r>
            <a:r>
              <a:rPr lang="ru-RU" sz="2400" dirty="0" smtClean="0"/>
              <a:t>) понимают весь период его разработки и эксплуатации (использования), начиная от момента возникновения замысла ПО и кончая прекращением всех  видов  его  использования.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Процесс создания ИС делится на этапы.</a:t>
            </a: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управления </a:t>
            </a:r>
            <a:r>
              <a:rPr lang="ru-RU" b="1" i="1" dirty="0" smtClean="0">
                <a:effectLst/>
              </a:rPr>
              <a:t>конфигурацией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86538" cy="1981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управления конфигурацией</a:t>
            </a:r>
            <a:r>
              <a:rPr lang="ru-RU" dirty="0">
                <a:effectLst/>
              </a:rPr>
              <a:t> является процессом применения административных и технических процедур на всем протяжении ЖЦ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для определения состояния (базовой линии) программных объектов в системе, управления их изменениями и выпуском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54274" name="Picture 2" descr="Рис15"/>
          <p:cNvPicPr>
            <a:picLocks noChangeAspect="1" noChangeArrowheads="1"/>
          </p:cNvPicPr>
          <p:nvPr/>
        </p:nvPicPr>
        <p:blipFill rotWithShape="1">
          <a:blip r:embed="rId1"/>
          <a:srcRect l="-1" r="19108" b="57742"/>
          <a:stretch>
            <a:fillRect/>
          </a:stretch>
        </p:blipFill>
        <p:spPr bwMode="auto">
          <a:xfrm>
            <a:off x="838200" y="3700463"/>
            <a:ext cx="7848600" cy="3081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dirty="0">
                <a:effectLst/>
              </a:rPr>
              <a:t>обеспечения качества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86538" cy="2667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обеспечения качества</a:t>
            </a:r>
            <a:r>
              <a:rPr lang="ru-RU" dirty="0">
                <a:effectLst/>
              </a:rPr>
              <a:t> является процессом обеспечения гарантий того, что </a:t>
            </a:r>
            <a:r>
              <a:rPr lang="ru-RU" dirty="0" smtClean="0">
                <a:effectLst/>
              </a:rPr>
              <a:t>ПП и </a:t>
            </a:r>
            <a:r>
              <a:rPr lang="ru-RU" dirty="0">
                <a:effectLst/>
              </a:rPr>
              <a:t>процессы в </a:t>
            </a:r>
            <a:r>
              <a:rPr lang="ru-RU" dirty="0" smtClean="0">
                <a:effectLst/>
              </a:rPr>
              <a:t>ЖЦ проекта </a:t>
            </a:r>
            <a:r>
              <a:rPr lang="ru-RU" dirty="0">
                <a:effectLst/>
              </a:rPr>
              <a:t>соответствуют требованиям и планам.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Данный </a:t>
            </a:r>
            <a:r>
              <a:rPr lang="ru-RU" dirty="0">
                <a:effectLst/>
              </a:rPr>
              <a:t>процесс должен быть независимым от субъектов, участвующих в </a:t>
            </a:r>
            <a:r>
              <a:rPr lang="ru-RU" dirty="0" smtClean="0">
                <a:effectLst/>
              </a:rPr>
              <a:t>проекте, что позволяет </a:t>
            </a:r>
            <a:r>
              <a:rPr lang="ru-RU" dirty="0">
                <a:effectLst/>
              </a:rPr>
              <a:t>достичь объективности процесса. </a:t>
            </a:r>
            <a:r>
              <a:rPr lang="ru-RU" dirty="0" smtClean="0">
                <a:effectLst/>
              </a:rPr>
              <a:t>При </a:t>
            </a:r>
            <a:r>
              <a:rPr lang="ru-RU" dirty="0">
                <a:effectLst/>
              </a:rPr>
              <a:t>обеспечении качества могут использоваться результаты процессов верификации, аттестации, совместного анализа, аудита и решения проблем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55298" name="Picture 2" descr="Рис16"/>
          <p:cNvPicPr>
            <a:picLocks noChangeAspect="1" noChangeArrowheads="1"/>
          </p:cNvPicPr>
          <p:nvPr/>
        </p:nvPicPr>
        <p:blipFill>
          <a:blip r:embed="rId1"/>
          <a:srcRect r="27559" b="68242"/>
          <a:stretch>
            <a:fillRect/>
          </a:stretch>
        </p:blipFill>
        <p:spPr bwMode="auto">
          <a:xfrm>
            <a:off x="2362200" y="4419600"/>
            <a:ext cx="6619875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dirty="0">
                <a:effectLst/>
              </a:rPr>
              <a:t>верификации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86538" cy="17526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верификации</a:t>
            </a:r>
            <a:r>
              <a:rPr lang="ru-RU" dirty="0">
                <a:effectLst/>
              </a:rPr>
              <a:t> является процессом определения того, что программные продукты функционируют в полном соответствии с требованиями и условиями, реализованными в предшествующих работах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18436" name="Picture 2" descr="Рис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r="51181" b="62993"/>
          <a:stretch>
            <a:fillRect/>
          </a:stretch>
        </p:blipFill>
        <p:spPr bwMode="auto">
          <a:xfrm>
            <a:off x="3667125" y="3505200"/>
            <a:ext cx="41052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0"/>
            <a:ext cx="6400800" cy="6858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Критерии верификации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0" y="762000"/>
            <a:ext cx="6858000" cy="59436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ru-RU" dirty="0" smtClean="0"/>
              <a:t>Договора</a:t>
            </a:r>
            <a:endParaRPr lang="ru-RU" dirty="0" smtClean="0"/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ru-RU" sz="2900" dirty="0">
                <a:effectLst/>
              </a:rPr>
              <a:t>возможности поставщика</a:t>
            </a:r>
            <a:endParaRPr lang="ru-RU" sz="2900" dirty="0">
              <a:effectLst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ru-RU" sz="2900" dirty="0">
                <a:effectLst/>
              </a:rPr>
              <a:t>непротиворечивость</a:t>
            </a:r>
            <a:endParaRPr lang="ru-RU" sz="2900" dirty="0">
              <a:effectLst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ru-RU" sz="2900" dirty="0">
                <a:effectLst/>
              </a:rPr>
              <a:t>наличие процедур создания/ внесения изменений/ взаимодействия.</a:t>
            </a:r>
            <a:endParaRPr lang="ru-RU" sz="2900" dirty="0">
              <a:effectLst/>
            </a:endParaRPr>
          </a:p>
          <a:p>
            <a:pPr>
              <a:defRPr/>
            </a:pPr>
            <a:r>
              <a:rPr lang="ru-RU" dirty="0" smtClean="0"/>
              <a:t>Процесса</a:t>
            </a:r>
            <a:endParaRPr lang="ru-RU" dirty="0" smtClean="0"/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ru-RU" sz="2900" dirty="0" smtClean="0">
                <a:effectLst/>
              </a:rPr>
              <a:t>пригодность и применимость</a:t>
            </a:r>
            <a:endParaRPr lang="ru-RU" sz="2900" dirty="0">
              <a:effectLst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ru-RU" sz="2900" dirty="0">
                <a:effectLst/>
              </a:rPr>
              <a:t>соответствие и своевременность</a:t>
            </a:r>
            <a:endParaRPr lang="ru-RU" sz="2900" dirty="0">
              <a:effectLst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ru-RU" sz="2900" dirty="0">
                <a:effectLst/>
              </a:rPr>
              <a:t>готовность персонала.</a:t>
            </a:r>
            <a:endParaRPr lang="ru-RU" sz="2900" dirty="0">
              <a:effectLst/>
            </a:endParaRPr>
          </a:p>
          <a:p>
            <a:pPr>
              <a:defRPr/>
            </a:pPr>
            <a:r>
              <a:rPr lang="ru-RU" dirty="0" smtClean="0"/>
              <a:t>Требования</a:t>
            </a:r>
            <a:endParaRPr lang="ru-RU" dirty="0" smtClean="0"/>
          </a:p>
          <a:p>
            <a:pPr lvl="1">
              <a:defRPr/>
            </a:pPr>
            <a:r>
              <a:rPr lang="ru-RU" dirty="0" smtClean="0">
                <a:effectLst/>
              </a:rPr>
              <a:t>правильность, непротиворечивость</a:t>
            </a:r>
            <a:r>
              <a:rPr lang="ru-RU" dirty="0">
                <a:effectLst/>
              </a:rPr>
              <a:t>, выполнимость и </a:t>
            </a:r>
            <a:r>
              <a:rPr lang="ru-RU" sz="2900" dirty="0" smtClean="0">
                <a:effectLst/>
              </a:rPr>
              <a:t>тестируемость</a:t>
            </a:r>
            <a:r>
              <a:rPr lang="ru-RU" dirty="0">
                <a:effectLst/>
              </a:rPr>
              <a:t>.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Результаты тестирования</a:t>
            </a:r>
            <a:endParaRPr lang="ru-RU" dirty="0" smtClean="0"/>
          </a:p>
          <a:p>
            <a:pPr lvl="1">
              <a:defRPr/>
            </a:pPr>
            <a:r>
              <a:rPr lang="ru-RU" sz="2900" dirty="0">
                <a:effectLst/>
              </a:rPr>
              <a:t>правильность, соответствие требованиям и ограничениям</a:t>
            </a:r>
            <a:endParaRPr lang="ru-RU" sz="2900" dirty="0">
              <a:effectLst/>
            </a:endParaRPr>
          </a:p>
          <a:p>
            <a:pPr lvl="1">
              <a:defRPr/>
            </a:pPr>
            <a:r>
              <a:rPr lang="ru-RU" sz="2900" dirty="0">
                <a:effectLst/>
              </a:rPr>
              <a:t>возможность дальнейшего использования.</a:t>
            </a:r>
            <a:endParaRPr lang="ru-RU" sz="2900" dirty="0">
              <a:effectLst/>
            </a:endParaRPr>
          </a:p>
          <a:p>
            <a:pPr>
              <a:defRPr/>
            </a:pPr>
            <a:r>
              <a:rPr lang="ru-RU" dirty="0" smtClean="0"/>
              <a:t>Исходные коды</a:t>
            </a:r>
            <a:endParaRPr lang="ru-RU" dirty="0" smtClean="0"/>
          </a:p>
          <a:p>
            <a:pPr lvl="1">
              <a:defRPr/>
            </a:pPr>
            <a:r>
              <a:rPr lang="ru-RU" sz="2900" dirty="0" err="1">
                <a:effectLst/>
              </a:rPr>
              <a:t>трассируемость</a:t>
            </a:r>
            <a:r>
              <a:rPr lang="ru-RU" sz="2900" dirty="0">
                <a:effectLst/>
              </a:rPr>
              <a:t> и тестируемость</a:t>
            </a:r>
            <a:endParaRPr lang="ru-RU" sz="2900" dirty="0">
              <a:effectLst/>
            </a:endParaRPr>
          </a:p>
          <a:p>
            <a:pPr lvl="1">
              <a:defRPr/>
            </a:pPr>
            <a:r>
              <a:rPr lang="ru-RU" sz="2900" dirty="0">
                <a:effectLst/>
              </a:rPr>
              <a:t>завершенность, правильность и соответствие ограничениям</a:t>
            </a:r>
            <a:endParaRPr lang="ru-RU" sz="2900" dirty="0">
              <a:effectLst/>
            </a:endParaRPr>
          </a:p>
          <a:p>
            <a:pPr lvl="1">
              <a:defRPr/>
            </a:pPr>
            <a:r>
              <a:rPr lang="ru-RU" sz="2900" dirty="0">
                <a:effectLst/>
              </a:rPr>
              <a:t>реализация и возможность дальнейшего использования.</a:t>
            </a:r>
            <a:endParaRPr lang="ru-RU" sz="2900" dirty="0">
              <a:effectLst/>
            </a:endParaRPr>
          </a:p>
          <a:p>
            <a:pPr>
              <a:defRPr/>
            </a:pPr>
            <a:r>
              <a:rPr lang="ru-RU" dirty="0" smtClean="0"/>
              <a:t>Документация</a:t>
            </a:r>
            <a:endParaRPr lang="ru-RU" dirty="0"/>
          </a:p>
          <a:p>
            <a:pPr lvl="1">
              <a:defRPr/>
            </a:pPr>
            <a:r>
              <a:rPr lang="ru-RU" dirty="0">
                <a:effectLst/>
              </a:rPr>
              <a:t>соответствие, полнота и </a:t>
            </a:r>
            <a:r>
              <a:rPr lang="ru-RU" dirty="0" smtClean="0">
                <a:effectLst/>
              </a:rPr>
              <a:t>непротиворечивость</a:t>
            </a:r>
            <a:endParaRPr lang="ru-RU" dirty="0" smtClean="0">
              <a:effectLst/>
            </a:endParaRPr>
          </a:p>
          <a:p>
            <a:pPr lvl="1">
              <a:defRPr/>
            </a:pPr>
            <a:r>
              <a:rPr lang="ru-RU" dirty="0">
                <a:effectLst/>
              </a:rPr>
              <a:t>своевременность </a:t>
            </a:r>
            <a:r>
              <a:rPr lang="ru-RU" dirty="0" smtClean="0">
                <a:effectLst/>
              </a:rPr>
              <a:t>и </a:t>
            </a:r>
            <a:r>
              <a:rPr lang="ru-RU" dirty="0">
                <a:effectLst/>
              </a:rPr>
              <a:t>соблюдение установленных </a:t>
            </a:r>
            <a:r>
              <a:rPr lang="ru-RU" dirty="0" smtClean="0">
                <a:effectLst/>
              </a:rPr>
              <a:t>процедур.</a:t>
            </a:r>
            <a:endParaRPr lang="ru-RU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i="1" dirty="0" smtClean="0">
                <a:effectLst/>
              </a:rPr>
              <a:t>аттестации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190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аттестации</a:t>
            </a:r>
            <a:r>
              <a:rPr lang="ru-RU" dirty="0">
                <a:effectLst/>
              </a:rPr>
              <a:t> является процессом определения полноты соответствия установленных требований, созданной системы или программного продукта их функциональному назначению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20484" name="Picture 2" descr="Рис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575" r="55118" b="68242"/>
          <a:stretch>
            <a:fillRect/>
          </a:stretch>
        </p:blipFill>
        <p:spPr bwMode="auto">
          <a:xfrm>
            <a:off x="3581400" y="3684588"/>
            <a:ext cx="4643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совместного анализа</a:t>
            </a:r>
            <a:r>
              <a:rPr lang="ru-RU" dirty="0">
                <a:effectLst/>
              </a:rPr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86538" cy="2590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совместного анализа</a:t>
            </a:r>
            <a:r>
              <a:rPr lang="ru-RU" dirty="0">
                <a:effectLst/>
              </a:rPr>
              <a:t> является процессом оценки состояний и результатов работ по проекту. 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Совместные </a:t>
            </a:r>
            <a:r>
              <a:rPr lang="ru-RU" dirty="0">
                <a:effectLst/>
              </a:rPr>
              <a:t>анализы проводятся в течение всего договора и применяются как на уровне управления проектом, так и на уровне его технической реализации. 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Процесс может </a:t>
            </a:r>
            <a:r>
              <a:rPr lang="ru-RU" dirty="0">
                <a:effectLst/>
              </a:rPr>
              <a:t>выполняться двумя любыми сторонами, участвующими в договоре, когда одна сторона (анализирующая) проверяет другую (анализируемую)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  <p:pic>
        <p:nvPicPr>
          <p:cNvPr id="21508" name="Picture 3" descr="Рис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5249" r="35432" b="60367"/>
          <a:stretch>
            <a:fillRect/>
          </a:stretch>
        </p:blipFill>
        <p:spPr bwMode="auto">
          <a:xfrm>
            <a:off x="2960688" y="4343400"/>
            <a:ext cx="5543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аудита</a:t>
            </a:r>
            <a:r>
              <a:rPr lang="ru-RU" dirty="0">
                <a:effectLst/>
              </a:rPr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86538" cy="2362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аудита</a:t>
            </a:r>
            <a:r>
              <a:rPr lang="ru-RU" dirty="0">
                <a:effectLst/>
              </a:rPr>
              <a:t> является процессом определения соответствия требованиям, планам и условиям договора. </a:t>
            </a:r>
            <a:endParaRPr lang="ru-RU" dirty="0" smtClean="0"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Процесс может </a:t>
            </a:r>
            <a:r>
              <a:rPr lang="ru-RU" dirty="0">
                <a:effectLst/>
              </a:rPr>
              <a:t>выполняться двумя сторонами, участвующими в договоре, когда одна сторона (ревизующая) проверяет другую сторону (ревизуемую)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22532" name="Picture 2" descr="Рис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4199" r="59055" b="62993"/>
          <a:stretch>
            <a:fillRect/>
          </a:stretch>
        </p:blipFill>
        <p:spPr bwMode="auto">
          <a:xfrm>
            <a:off x="4191000" y="4191000"/>
            <a:ext cx="33829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066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i="1" dirty="0">
                <a:effectLst/>
              </a:rPr>
              <a:t>Критерии</a:t>
            </a:r>
            <a:r>
              <a:rPr lang="ru-RU" dirty="0">
                <a:effectLst/>
              </a:rPr>
              <a:t> </a:t>
            </a:r>
            <a:r>
              <a:rPr lang="ru-RU" i="1" dirty="0">
                <a:effectLst/>
              </a:rPr>
              <a:t>проведения</a:t>
            </a:r>
            <a:r>
              <a:rPr lang="ru-RU" dirty="0">
                <a:effectLst/>
              </a:rPr>
              <a:t> </a:t>
            </a:r>
            <a:r>
              <a:rPr lang="ru-RU" i="1" dirty="0">
                <a:effectLst/>
              </a:rPr>
              <a:t>аудиторской </a:t>
            </a:r>
            <a:r>
              <a:rPr lang="ru-RU" i="1" dirty="0" smtClean="0">
                <a:effectLst/>
              </a:rPr>
              <a:t>проверки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524000"/>
            <a:ext cx="6553200" cy="5181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соответствие </a:t>
            </a:r>
            <a:r>
              <a:rPr lang="ru-RU" dirty="0" smtClean="0">
                <a:effectLst/>
              </a:rPr>
              <a:t>ПП проектной документации;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пригодность подготовки приемки и требований к тестированию, установленных в документации, для приемки ПП;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соответствие </a:t>
            </a:r>
            <a:r>
              <a:rPr lang="ru-RU" dirty="0">
                <a:effectLst/>
              </a:rPr>
              <a:t>тестовых данных установленным техническим требованиям;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успешность тестирования </a:t>
            </a:r>
            <a:r>
              <a:rPr lang="ru-RU" dirty="0" smtClean="0">
                <a:effectLst/>
              </a:rPr>
              <a:t>ПП;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правильность отчетов об испытаниях (тестировании), устранение расхождений между фактическими и ожидаемыми результатами;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соответствие документации </a:t>
            </a:r>
            <a:r>
              <a:rPr lang="ru-RU" dirty="0" smtClean="0">
                <a:effectLst/>
              </a:rPr>
              <a:t>установленным </a:t>
            </a:r>
            <a:r>
              <a:rPr lang="ru-RU" dirty="0">
                <a:effectLst/>
              </a:rPr>
              <a:t>стандартам;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выполнение работ в соответствии с утвержденными требованиями, планами и договором;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соответствие стоимости и графика проведения работ утвержденным планам.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Структура процесса</a:t>
            </a: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решения проблем</a:t>
            </a:r>
            <a:r>
              <a:rPr lang="ru-RU" dirty="0">
                <a:effectLst/>
              </a:rPr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86538" cy="2362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решения проблем</a:t>
            </a:r>
            <a:r>
              <a:rPr lang="ru-RU" dirty="0">
                <a:effectLst/>
              </a:rPr>
              <a:t> является процессом анализа и решения проблем (включая обнаруженные несоответствия), которые обнаружены в ходе выполнения разработки, эксплуатации, сопровождения или других процессов</a:t>
            </a:r>
            <a:r>
              <a:rPr lang="ru-RU" dirty="0" smtClean="0">
                <a:effectLst/>
              </a:rPr>
              <a:t>. </a:t>
            </a:r>
            <a:endParaRPr lang="ru-RU" dirty="0"/>
          </a:p>
        </p:txBody>
      </p:sp>
      <p:pic>
        <p:nvPicPr>
          <p:cNvPr id="24580" name="Picture 2" descr="Рис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4199" r="47244" b="62993"/>
          <a:stretch>
            <a:fillRect/>
          </a:stretch>
        </p:blipFill>
        <p:spPr bwMode="auto">
          <a:xfrm>
            <a:off x="3503613" y="3948113"/>
            <a:ext cx="4457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Организационные процессы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ЖЦ ПП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dirty="0" err="1" smtClean="0"/>
              <a:t>Жизненный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цикл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программного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обеспечения</a:t>
            </a:r>
            <a:r>
              <a:rPr lang="en-US" sz="2000" i="1" u="sng" dirty="0" smtClean="0"/>
              <a:t> </a:t>
            </a:r>
            <a:endParaRPr lang="en-US" sz="20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 smtClean="0"/>
              <a:t>Обычно выделяют следующие </a:t>
            </a:r>
            <a:r>
              <a:rPr lang="ru-RU" sz="2800" b="1" i="1" dirty="0" smtClean="0"/>
              <a:t>этапы </a:t>
            </a:r>
            <a:r>
              <a:rPr lang="ru-RU" sz="2800" b="1" i="1" smtClean="0"/>
              <a:t>ЖЦ ПО</a:t>
            </a:r>
            <a:r>
              <a:rPr lang="ru-RU" sz="2800" smtClean="0"/>
              <a:t>: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формирование требований к системе (планирование),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проектирование,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реализация (кодирование,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тестирование,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ввод в действие,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/>
              <a:t>эксплуатация и сопровождение. </a:t>
            </a:r>
            <a:endParaRPr lang="ru-RU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629400" cy="1752600"/>
          </a:xfrm>
        </p:spPr>
        <p:txBody>
          <a:bodyPr>
            <a:normAutofit/>
          </a:bodyPr>
          <a:lstStyle/>
          <a:p>
            <a:pPr algn="ctr">
              <a:tabLst>
                <a:tab pos="1884045" algn="l"/>
              </a:tabLst>
              <a:defRPr/>
            </a:pPr>
            <a:r>
              <a:rPr lang="ru-RU" sz="2900" b="1" dirty="0" smtClean="0">
                <a:effectLst/>
              </a:rPr>
              <a:t>ОРГАНИЗАЦИОННЫЕ ПРОЦЕССЫ </a:t>
            </a:r>
            <a:br>
              <a:rPr lang="ru-RU" sz="2900" b="1" dirty="0">
                <a:effectLst/>
              </a:rPr>
            </a:br>
            <a:r>
              <a:rPr lang="ru-RU" sz="2900" dirty="0" smtClean="0">
                <a:effectLst/>
              </a:rPr>
              <a:t>жизненного цикла </a:t>
            </a:r>
            <a:br>
              <a:rPr lang="ru-RU" sz="2900" dirty="0" smtClean="0">
                <a:effectLst/>
              </a:rPr>
            </a:br>
            <a:r>
              <a:rPr lang="ru-RU" sz="2900" dirty="0" smtClean="0">
                <a:effectLst/>
              </a:rPr>
              <a:t>программных средств и систем</a:t>
            </a:r>
            <a:endParaRPr lang="ru-RU" sz="2900" dirty="0"/>
          </a:p>
        </p:txBody>
      </p:sp>
      <p:pic>
        <p:nvPicPr>
          <p:cNvPr id="1026" name="Picture 2" descr="Рис22"/>
          <p:cNvPicPr>
            <a:picLocks noChangeAspect="1" noChangeArrowheads="1"/>
          </p:cNvPicPr>
          <p:nvPr/>
        </p:nvPicPr>
        <p:blipFill rotWithShape="1">
          <a:blip r:embed="rId1"/>
          <a:srcRect l="5437" t="1575" r="20157" b="70866"/>
          <a:stretch>
            <a:fillRect/>
          </a:stretch>
        </p:blipFill>
        <p:spPr bwMode="auto">
          <a:xfrm>
            <a:off x="2265363" y="2895600"/>
            <a:ext cx="6802437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>
                <a:effectLst/>
              </a:rPr>
              <a:t>Структура </a:t>
            </a:r>
            <a:r>
              <a:rPr lang="ru-RU" dirty="0" smtClean="0">
                <a:effectLst/>
              </a:rPr>
              <a:t>процесса</a:t>
            </a: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управления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133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управления</a:t>
            </a:r>
            <a:r>
              <a:rPr lang="ru-RU" dirty="0">
                <a:effectLst/>
              </a:rPr>
              <a:t> состоит из общих работ и задач, которые могут быть использованы любой стороной, управляющей соответствующим процессом. </a:t>
            </a:r>
            <a:endParaRPr lang="en-US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За </a:t>
            </a:r>
            <a:r>
              <a:rPr lang="ru-RU" dirty="0">
                <a:effectLst/>
              </a:rPr>
              <a:t>управление продуктом, проектом, работами и задачами основных и вспомогательных процессов отвечает </a:t>
            </a:r>
            <a:r>
              <a:rPr lang="ru-RU" i="1" dirty="0" smtClean="0">
                <a:effectLst/>
              </a:rPr>
              <a:t>администратор</a:t>
            </a:r>
            <a:r>
              <a:rPr lang="en-US" i="1" dirty="0">
                <a:effectLst/>
              </a:rPr>
              <a:t>.</a:t>
            </a:r>
            <a:endParaRPr lang="ru-RU" dirty="0"/>
          </a:p>
        </p:txBody>
      </p:sp>
      <p:pic>
        <p:nvPicPr>
          <p:cNvPr id="2050" name="Picture 2" descr="Рис23"/>
          <p:cNvPicPr>
            <a:picLocks noChangeAspect="1" noChangeArrowheads="1"/>
          </p:cNvPicPr>
          <p:nvPr/>
        </p:nvPicPr>
        <p:blipFill>
          <a:blip r:embed="rId1"/>
          <a:srcRect r="23622" b="57742"/>
          <a:stretch>
            <a:fillRect/>
          </a:stretch>
        </p:blipFill>
        <p:spPr bwMode="auto">
          <a:xfrm>
            <a:off x="2286000" y="3962400"/>
            <a:ext cx="677545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i="1" dirty="0" smtClean="0">
                <a:effectLst/>
              </a:rPr>
              <a:t>Вопросы плана для выполнения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установка </a:t>
            </a:r>
            <a:r>
              <a:rPr lang="ru-RU" b="1" dirty="0">
                <a:effectLst/>
              </a:rPr>
              <a:t>графиков</a:t>
            </a:r>
            <a:r>
              <a:rPr lang="ru-RU" dirty="0">
                <a:effectLst/>
              </a:rPr>
              <a:t> выполнения задач;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оценка необходимых </a:t>
            </a:r>
            <a:r>
              <a:rPr lang="ru-RU" b="1" dirty="0">
                <a:effectLst/>
              </a:rPr>
              <a:t>трудозатрат</a:t>
            </a:r>
            <a:r>
              <a:rPr lang="ru-RU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определение </a:t>
            </a:r>
            <a:r>
              <a:rPr lang="ru-RU" b="1" dirty="0" smtClean="0">
                <a:effectLst/>
              </a:rPr>
              <a:t>ресурсов</a:t>
            </a:r>
            <a:r>
              <a:rPr lang="ru-RU" dirty="0" smtClean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распределение </a:t>
            </a:r>
            <a:r>
              <a:rPr lang="ru-RU" b="1" dirty="0">
                <a:effectLst/>
              </a:rPr>
              <a:t>задач</a:t>
            </a:r>
            <a:r>
              <a:rPr lang="ru-RU" dirty="0">
                <a:effectLst/>
              </a:rPr>
              <a:t> по исполнителям;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определение </a:t>
            </a:r>
            <a:r>
              <a:rPr lang="ru-RU" b="1" dirty="0">
                <a:effectLst/>
              </a:rPr>
              <a:t>обязанностей</a:t>
            </a:r>
            <a:r>
              <a:rPr lang="ru-RU" dirty="0">
                <a:effectLst/>
              </a:rPr>
              <a:t> исполнителей;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определение </a:t>
            </a:r>
            <a:r>
              <a:rPr lang="ru-RU" b="1" dirty="0">
                <a:effectLst/>
              </a:rPr>
              <a:t>критических</a:t>
            </a:r>
            <a:r>
              <a:rPr lang="ru-RU" dirty="0">
                <a:effectLst/>
              </a:rPr>
              <a:t> </a:t>
            </a:r>
            <a:r>
              <a:rPr lang="ru-RU" b="1" dirty="0">
                <a:effectLst/>
              </a:rPr>
              <a:t>ситуаций</a:t>
            </a:r>
            <a:r>
              <a:rPr lang="ru-RU" dirty="0">
                <a:effectLst/>
              </a:rPr>
              <a:t>, связанных с задачами или самим процессом;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установка используемых в процессе </a:t>
            </a:r>
            <a:r>
              <a:rPr lang="ru-RU" b="1" dirty="0">
                <a:effectLst/>
              </a:rPr>
              <a:t>критериев управления качеством</a:t>
            </a:r>
            <a:r>
              <a:rPr lang="ru-RU" dirty="0">
                <a:effectLst/>
              </a:rPr>
              <a:t>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определение </a:t>
            </a:r>
            <a:r>
              <a:rPr lang="ru-RU" b="1" dirty="0">
                <a:effectLst/>
              </a:rPr>
              <a:t>затрат</a:t>
            </a:r>
            <a:r>
              <a:rPr lang="ru-RU" dirty="0">
                <a:effectLst/>
              </a:rPr>
              <a:t>, связанных с реализацией процесса;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обеспечение </a:t>
            </a:r>
            <a:r>
              <a:rPr lang="ru-RU" b="1" dirty="0">
                <a:effectLst/>
              </a:rPr>
              <a:t>условий</a:t>
            </a:r>
            <a:r>
              <a:rPr lang="ru-RU" dirty="0">
                <a:effectLst/>
              </a:rPr>
              <a:t> и определение </a:t>
            </a:r>
            <a:r>
              <a:rPr lang="ru-RU" b="1" dirty="0">
                <a:effectLst/>
              </a:rPr>
              <a:t>инфраструктуры</a:t>
            </a:r>
            <a:r>
              <a:rPr lang="ru-RU" dirty="0">
                <a:effectLst/>
              </a:rPr>
              <a:t> выполнения процесса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>
                <a:effectLst/>
              </a:rPr>
              <a:t>Структура </a:t>
            </a:r>
            <a:r>
              <a:rPr lang="ru-RU" dirty="0" smtClean="0">
                <a:effectLst/>
              </a:rPr>
              <a:t>процесса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создания инфраструктуры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8860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200" b="1" i="1" dirty="0">
                <a:effectLst/>
              </a:rPr>
              <a:t>Процесс создания инфраструктуры</a:t>
            </a:r>
            <a:r>
              <a:rPr lang="ru-RU" sz="2200" dirty="0">
                <a:effectLst/>
              </a:rPr>
              <a:t> является процессом установления и сопровождения инфраструктуры, необходимой для любого другого процесса. </a:t>
            </a:r>
            <a:endParaRPr lang="en-US" sz="2200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200" i="1" dirty="0" smtClean="0">
                <a:effectLst/>
              </a:rPr>
              <a:t>Инфраструктура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>
                <a:effectLst/>
              </a:rPr>
              <a:t>содержит технические и программные средства, инструментальные средства, методики, стандарты и условия для разработки, эксплуатации или сопровождения</a:t>
            </a:r>
            <a:r>
              <a:rPr lang="en-US" sz="2200" i="1" dirty="0" smtClean="0">
                <a:effectLst/>
              </a:rPr>
              <a:t>.</a:t>
            </a:r>
            <a:endParaRPr lang="ru-RU" sz="2200" dirty="0"/>
          </a:p>
        </p:txBody>
      </p:sp>
      <p:pic>
        <p:nvPicPr>
          <p:cNvPr id="29700" name="Picture 2" descr="Рис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575" r="31496" b="68242"/>
          <a:stretch>
            <a:fillRect/>
          </a:stretch>
        </p:blipFill>
        <p:spPr bwMode="auto">
          <a:xfrm>
            <a:off x="2897188" y="4486275"/>
            <a:ext cx="5905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dirty="0">
                <a:effectLst/>
              </a:rPr>
              <a:t>Структура </a:t>
            </a:r>
            <a:r>
              <a:rPr lang="ru-RU" dirty="0" smtClean="0">
                <a:effectLst/>
              </a:rPr>
              <a:t>процесса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усовершенствования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209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400" b="1" i="1" dirty="0">
                <a:effectLst/>
              </a:rPr>
              <a:t>Процесс усовершенствования</a:t>
            </a:r>
            <a:r>
              <a:rPr lang="ru-RU" sz="2400" dirty="0">
                <a:effectLst/>
              </a:rPr>
              <a:t> является процессом установления, оценки, измерения, контроля и улучшения любого процесса </a:t>
            </a:r>
            <a:r>
              <a:rPr lang="ru-RU" sz="2400" dirty="0" smtClean="0">
                <a:effectLst/>
              </a:rPr>
              <a:t>ЖЦ ПП</a:t>
            </a:r>
            <a:r>
              <a:rPr lang="en-US" sz="2200" i="1" dirty="0" smtClean="0">
                <a:effectLst/>
              </a:rPr>
              <a:t>.</a:t>
            </a:r>
            <a:endParaRPr lang="ru-RU" sz="2200" dirty="0"/>
          </a:p>
        </p:txBody>
      </p:sp>
      <p:pic>
        <p:nvPicPr>
          <p:cNvPr id="4098" name="Picture 2" descr="Рис25"/>
          <p:cNvPicPr>
            <a:picLocks noChangeAspect="1" noChangeArrowheads="1"/>
          </p:cNvPicPr>
          <p:nvPr/>
        </p:nvPicPr>
        <p:blipFill>
          <a:blip r:embed="rId1"/>
          <a:srcRect l="3937" t="5249" r="19685" b="60367"/>
          <a:stretch>
            <a:fillRect/>
          </a:stretch>
        </p:blipFill>
        <p:spPr bwMode="auto">
          <a:xfrm>
            <a:off x="2362200" y="4114800"/>
            <a:ext cx="66802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dirty="0">
                <a:effectLst/>
              </a:rPr>
              <a:t>Структура </a:t>
            </a:r>
            <a:r>
              <a:rPr lang="ru-RU" dirty="0" smtClean="0">
                <a:effectLst/>
              </a:rPr>
              <a:t>процесса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ru-RU" b="1" i="1" dirty="0">
                <a:effectLst/>
              </a:rPr>
              <a:t>обучения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400" b="1" i="1" dirty="0">
                <a:effectLst/>
              </a:rPr>
              <a:t>Процесс обучения</a:t>
            </a:r>
            <a:r>
              <a:rPr lang="ru-RU" sz="2400" dirty="0">
                <a:effectLst/>
              </a:rPr>
              <a:t> является процессом обеспечения первоначального и продолженного обучения персонала работам по заказу, поставке, разработке, эксплуатации или сопровождению программного проекта</a:t>
            </a:r>
            <a:r>
              <a:rPr lang="en-US" sz="2200" i="1" dirty="0" smtClean="0">
                <a:effectLst/>
              </a:rPr>
              <a:t>.</a:t>
            </a:r>
            <a:endParaRPr lang="ru-RU" sz="2200" dirty="0"/>
          </a:p>
        </p:txBody>
      </p:sp>
      <p:pic>
        <p:nvPicPr>
          <p:cNvPr id="31748" name="Picture 2" descr="Рис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1" b="68242"/>
          <a:stretch>
            <a:fillRect/>
          </a:stretch>
        </p:blipFill>
        <p:spPr bwMode="auto">
          <a:xfrm>
            <a:off x="3124200" y="3852863"/>
            <a:ext cx="55435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Применение стандартов ЖЦ ПП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2057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>
                <a:effectLst/>
              </a:rPr>
              <a:t>АДАПТАЦИЯ</a:t>
            </a:r>
            <a:r>
              <a:rPr lang="ru-RU" dirty="0" smtClean="0">
                <a:effectLst/>
              </a:rPr>
              <a:t> </a:t>
            </a:r>
            <a:r>
              <a:rPr lang="ru-RU" b="1" dirty="0" smtClean="0">
                <a:effectLst/>
              </a:rPr>
              <a:t>ТРЕБОВАНИЙ</a:t>
            </a:r>
            <a:r>
              <a:rPr lang="ru-RU" dirty="0" smtClean="0">
                <a:effectLst/>
              </a:rPr>
              <a:t> стандарта </a:t>
            </a:r>
            <a:r>
              <a:rPr lang="ru-RU" dirty="0">
                <a:effectLst/>
              </a:rPr>
              <a:t>СТБ ИСО/МЭК 12207-2003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 условиям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2590800"/>
            <a:ext cx="6477000" cy="3886200"/>
          </a:xfrm>
        </p:spPr>
        <p:txBody>
          <a:bodyPr>
            <a:normAutofit fontScale="77500" lnSpcReduction="20000"/>
          </a:bodyPr>
          <a:lstStyle/>
          <a:p>
            <a:pPr marL="0" indent="357505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>
                <a:effectLst/>
              </a:rPr>
              <a:t>Стандарт </a:t>
            </a:r>
            <a:r>
              <a:rPr lang="ru-RU" b="1" i="1" dirty="0">
                <a:effectLst/>
              </a:rPr>
              <a:t>СТБ ИСО/МЭК 12207-2003 </a:t>
            </a:r>
            <a:r>
              <a:rPr lang="ru-RU" dirty="0">
                <a:effectLst/>
              </a:rPr>
              <a:t>определяет общий случай разработки типового проекта. </a:t>
            </a:r>
            <a:endParaRPr lang="ru-RU" dirty="0" smtClean="0">
              <a:effectLst/>
            </a:endParaRPr>
          </a:p>
          <a:p>
            <a:pPr marL="0" indent="357505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357505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данном стандарте регламентируется </a:t>
            </a:r>
            <a:r>
              <a:rPr lang="ru-RU" i="1" dirty="0">
                <a:effectLst/>
              </a:rPr>
              <a:t>общее число процессов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ЖЦ (равное 17), </a:t>
            </a:r>
            <a:r>
              <a:rPr lang="ru-RU" i="1" dirty="0">
                <a:effectLst/>
              </a:rPr>
              <a:t>общее число </a:t>
            </a:r>
            <a:r>
              <a:rPr lang="ru-RU" i="1" dirty="0" smtClean="0">
                <a:effectLst/>
              </a:rPr>
              <a:t>работ</a:t>
            </a:r>
            <a:r>
              <a:rPr lang="ru-RU" dirty="0" smtClean="0">
                <a:effectLst/>
              </a:rPr>
              <a:t> (равное 74), </a:t>
            </a:r>
            <a:br>
              <a:rPr lang="ru-RU" dirty="0" smtClean="0">
                <a:effectLst/>
              </a:rPr>
            </a:br>
            <a:r>
              <a:rPr lang="ru-RU" i="1" dirty="0" smtClean="0">
                <a:effectLst/>
              </a:rPr>
              <a:t>общее </a:t>
            </a:r>
            <a:r>
              <a:rPr lang="ru-RU" i="1" dirty="0">
                <a:effectLst/>
              </a:rPr>
              <a:t>число </a:t>
            </a:r>
            <a:r>
              <a:rPr lang="ru-RU" i="1" dirty="0" smtClean="0">
                <a:effectLst/>
              </a:rPr>
              <a:t>задач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(равное 232).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>
                <a:effectLst/>
              </a:rPr>
              <a:t>Приложении А </a:t>
            </a:r>
            <a:br>
              <a:rPr lang="ru-RU" b="1" i="1" dirty="0" smtClean="0">
                <a:effectLst/>
              </a:rPr>
            </a:br>
            <a:r>
              <a:rPr lang="ru-RU" i="1" dirty="0" smtClean="0">
                <a:effectLst/>
              </a:rPr>
              <a:t>СТБ </a:t>
            </a:r>
            <a:r>
              <a:rPr lang="ru-RU" i="1" dirty="0">
                <a:effectLst/>
              </a:rPr>
              <a:t>ИСО/МЭК 12207-2003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2514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b="1" i="1" dirty="0">
                <a:effectLst/>
              </a:rPr>
              <a:t>Процесс адаптации</a:t>
            </a:r>
            <a:r>
              <a:rPr lang="ru-RU" dirty="0">
                <a:effectLst/>
              </a:rPr>
              <a:t> является процессом применения положений данного стандарта к условиям реализации конкретного программного </a:t>
            </a:r>
            <a:r>
              <a:rPr lang="ru-RU" dirty="0" smtClean="0">
                <a:effectLst/>
              </a:rPr>
              <a:t>проекта.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Этот процесс следует </a:t>
            </a:r>
            <a:r>
              <a:rPr lang="ru-RU" dirty="0">
                <a:effectLst/>
              </a:rPr>
              <a:t>относить к </a:t>
            </a:r>
            <a:r>
              <a:rPr lang="ru-RU" i="1" dirty="0">
                <a:effectLst/>
              </a:rPr>
              <a:t>дополнительным процессам жизненного цикла</a:t>
            </a:r>
            <a:endParaRPr lang="ru-RU" dirty="0"/>
          </a:p>
        </p:txBody>
      </p:sp>
      <p:pic>
        <p:nvPicPr>
          <p:cNvPr id="6146" name="Picture 2" descr="Рис27"/>
          <p:cNvPicPr>
            <a:picLocks noChangeAspect="1" noChangeArrowheads="1"/>
          </p:cNvPicPr>
          <p:nvPr/>
        </p:nvPicPr>
        <p:blipFill>
          <a:blip r:embed="rId1"/>
          <a:srcRect l="3937" t="5249" r="15749" b="57742"/>
          <a:stretch>
            <a:fillRect/>
          </a:stretch>
        </p:blipFill>
        <p:spPr bwMode="auto">
          <a:xfrm>
            <a:off x="2243138" y="4114800"/>
            <a:ext cx="6748462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 smtClean="0">
                <a:effectLst/>
              </a:rPr>
              <a:t>Характеристики условий </a:t>
            </a:r>
            <a:r>
              <a:rPr lang="ru-RU" b="1" i="1" dirty="0">
                <a:effectLst/>
              </a:rPr>
              <a:t>выполнения проекта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модель </a:t>
            </a:r>
            <a:r>
              <a:rPr lang="ru-RU" dirty="0" smtClean="0">
                <a:effectLst/>
              </a:rPr>
              <a:t>ЖЦ;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влияние </a:t>
            </a:r>
            <a:r>
              <a:rPr lang="ru-RU" dirty="0" smtClean="0">
                <a:effectLst/>
              </a:rPr>
              <a:t>ЖЦ существующей </a:t>
            </a:r>
            <a:r>
              <a:rPr lang="ru-RU" dirty="0">
                <a:effectLst/>
              </a:rPr>
              <a:t>системы;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требования к системе и программным средствам;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организационные подходы, процедуры и цели;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размер, сложность, критичность и типы </a:t>
            </a:r>
            <a:r>
              <a:rPr lang="ru-RU" dirty="0" smtClean="0">
                <a:effectLst/>
              </a:rPr>
              <a:t>системы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(ПП или </a:t>
            </a:r>
            <a:r>
              <a:rPr lang="ru-RU" dirty="0">
                <a:effectLst/>
              </a:rPr>
              <a:t>программной </a:t>
            </a:r>
            <a:r>
              <a:rPr lang="ru-RU" dirty="0" smtClean="0">
                <a:effectLst/>
              </a:rPr>
              <a:t>услуги);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методы разработки;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количество задействованного персонала и участвующих в проекте сторон;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методы и политика заказа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dirty="0" err="1" smtClean="0"/>
              <a:t>Жизненный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цикл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программного</a:t>
            </a:r>
            <a:r>
              <a:rPr lang="en-US" sz="2000" i="1" u="sng" dirty="0" smtClean="0"/>
              <a:t> </a:t>
            </a:r>
            <a:r>
              <a:rPr lang="en-US" sz="2000" i="1" u="sng" dirty="0" err="1" smtClean="0"/>
              <a:t>обеспечения</a:t>
            </a:r>
            <a:endParaRPr lang="en-US" sz="2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i="1" dirty="0" smtClean="0"/>
              <a:t>Модели жизненного цикла</a:t>
            </a:r>
            <a:r>
              <a:rPr lang="ru-RU" sz="2800" dirty="0" smtClean="0"/>
              <a:t>:</a:t>
            </a:r>
            <a:endParaRPr lang="ru-RU" sz="2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ru-RU" sz="2400" dirty="0" smtClean="0"/>
              <a:t>Каскадная модель.</a:t>
            </a:r>
            <a:endParaRPr lang="ru-RU" sz="24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/>
              <a:t>Поэтапная</a:t>
            </a:r>
            <a:r>
              <a:rPr lang="en-US" sz="2400" dirty="0" smtClean="0"/>
              <a:t> </a:t>
            </a:r>
            <a:r>
              <a:rPr lang="en-US" sz="2400" dirty="0" err="1" smtClean="0"/>
              <a:t>модель</a:t>
            </a:r>
            <a:r>
              <a:rPr lang="en-US" sz="2400" dirty="0" smtClean="0"/>
              <a:t> с </a:t>
            </a:r>
            <a:r>
              <a:rPr lang="en-US" sz="2400" dirty="0" err="1" smtClean="0"/>
              <a:t>промежуточным</a:t>
            </a:r>
            <a:r>
              <a:rPr lang="en-US" sz="2400" dirty="0" smtClean="0"/>
              <a:t> </a:t>
            </a:r>
            <a:r>
              <a:rPr lang="en-US" sz="2400" dirty="0" err="1" smtClean="0"/>
              <a:t>контролем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/>
              <a:t>Спиральная</a:t>
            </a:r>
            <a:r>
              <a:rPr lang="en-US" sz="2400" dirty="0" smtClean="0"/>
              <a:t> </a:t>
            </a:r>
            <a:r>
              <a:rPr lang="en-US" sz="2400" dirty="0" err="1" smtClean="0"/>
              <a:t>модель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>
                <a:effectLst/>
              </a:rPr>
              <a:t>Приложении Б</a:t>
            </a:r>
            <a:r>
              <a:rPr lang="ru-RU" b="1" i="1" dirty="0" smtClean="0">
                <a:effectLst/>
              </a:rPr>
              <a:t> </a:t>
            </a:r>
            <a:br>
              <a:rPr lang="ru-RU" b="1" i="1" dirty="0" smtClean="0">
                <a:effectLst/>
              </a:rPr>
            </a:br>
            <a:r>
              <a:rPr lang="ru-RU" i="1" dirty="0" smtClean="0">
                <a:effectLst/>
              </a:rPr>
              <a:t>СТБ </a:t>
            </a:r>
            <a:r>
              <a:rPr lang="ru-RU" i="1" dirty="0">
                <a:effectLst/>
              </a:rPr>
              <a:t>ИСО/МЭК 12207-2003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Рекомендуется </a:t>
            </a:r>
            <a:r>
              <a:rPr lang="ru-RU" dirty="0">
                <a:effectLst/>
              </a:rPr>
              <a:t>выполнять </a:t>
            </a:r>
            <a:r>
              <a:rPr lang="ru-RU" b="1" i="1" dirty="0">
                <a:effectLst/>
              </a:rPr>
              <a:t>два уровня адаптации</a:t>
            </a:r>
            <a:r>
              <a:rPr lang="ru-RU" b="1" dirty="0">
                <a:effectLst/>
              </a:rPr>
              <a:t> </a:t>
            </a:r>
            <a:r>
              <a:rPr lang="ru-RU" b="1" i="1" dirty="0" smtClean="0">
                <a:effectLst/>
              </a:rPr>
              <a:t>стандарта</a:t>
            </a:r>
            <a:r>
              <a:rPr lang="ru-RU" dirty="0" smtClean="0">
                <a:effectLst/>
              </a:rPr>
              <a:t>:</a:t>
            </a:r>
            <a:endParaRPr lang="ru-RU" dirty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i="1" dirty="0">
                <a:effectLst/>
              </a:rPr>
              <a:t>первый уровень </a:t>
            </a:r>
            <a:r>
              <a:rPr lang="ru-RU" dirty="0">
                <a:effectLst/>
              </a:rPr>
              <a:t>– 	адаптация к конкретной области деятельности – </a:t>
            </a:r>
            <a:r>
              <a:rPr lang="ru-RU" i="1" dirty="0">
                <a:effectLst/>
              </a:rPr>
              <a:t>медицинской, авиационной, военной и т.п.;</a:t>
            </a:r>
            <a:endParaRPr lang="ru-RU" i="1" dirty="0">
              <a:effectLst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i="1" dirty="0">
                <a:effectLst/>
              </a:rPr>
              <a:t>второй уровень </a:t>
            </a:r>
            <a:r>
              <a:rPr lang="ru-RU" dirty="0">
                <a:effectLst/>
              </a:rPr>
              <a:t>– </a:t>
            </a:r>
            <a:r>
              <a:rPr lang="ru-RU" dirty="0" smtClean="0">
                <a:effectLst/>
              </a:rPr>
              <a:t>адаптация </a:t>
            </a:r>
            <a:r>
              <a:rPr lang="ru-RU" dirty="0">
                <a:effectLst/>
              </a:rPr>
              <a:t>к каждому конкретному проекту или договору.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i="1" dirty="0">
                <a:effectLst/>
              </a:rPr>
              <a:t>Приложении Б</a:t>
            </a:r>
            <a:r>
              <a:rPr lang="ru-RU" b="1" i="1" dirty="0" smtClean="0">
                <a:effectLst/>
              </a:rPr>
              <a:t> </a:t>
            </a:r>
            <a:br>
              <a:rPr lang="ru-RU" b="1" i="1" dirty="0" smtClean="0">
                <a:effectLst/>
              </a:rPr>
            </a:br>
            <a:r>
              <a:rPr lang="ru-RU" i="1" dirty="0" smtClean="0">
                <a:effectLst/>
              </a:rPr>
              <a:t>СТБ </a:t>
            </a:r>
            <a:r>
              <a:rPr lang="ru-RU" i="1" dirty="0">
                <a:effectLst/>
              </a:rPr>
              <a:t>ИСО/МЭК 12207-2003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0" y="1600200"/>
            <a:ext cx="6172200" cy="5105400"/>
          </a:xfrm>
        </p:spPr>
        <p:txBody>
          <a:bodyPr>
            <a:normAutofit fontScale="77500" lnSpcReduction="20000"/>
          </a:bodyPr>
          <a:lstStyle/>
          <a:p>
            <a:pPr marL="357505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Рекомендуется выполнять </a:t>
            </a:r>
            <a:r>
              <a:rPr lang="ru-RU" dirty="0">
                <a:effectLst/>
              </a:rPr>
              <a:t>адаптацию оценок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и работ, проводимых в течение </a:t>
            </a:r>
            <a:r>
              <a:rPr lang="ru-RU" dirty="0" smtClean="0">
                <a:effectLst/>
              </a:rPr>
              <a:t>ЖЦ, по </a:t>
            </a:r>
            <a:r>
              <a:rPr lang="ru-RU" b="1" i="1" dirty="0" smtClean="0">
                <a:effectLst/>
              </a:rPr>
              <a:t>пяти категориям:</a:t>
            </a:r>
            <a:endParaRPr lang="ru-RU" b="1" i="1" dirty="0" smtClean="0">
              <a:effectLst/>
            </a:endParaRPr>
          </a:p>
          <a:p>
            <a:pPr marL="357505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1)	оценки </a:t>
            </a:r>
            <a:r>
              <a:rPr lang="ru-RU" dirty="0">
                <a:effectLst/>
              </a:rPr>
              <a:t>внутри основных процессов; </a:t>
            </a:r>
            <a:endParaRPr lang="ru-RU" dirty="0" smtClean="0">
              <a:effectLst/>
            </a:endParaRPr>
          </a:p>
          <a:p>
            <a:pPr marL="357505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2)	верификация  </a:t>
            </a:r>
            <a:r>
              <a:rPr lang="ru-RU" dirty="0">
                <a:effectLst/>
              </a:rPr>
              <a:t>и </a:t>
            </a:r>
            <a:r>
              <a:rPr lang="ru-RU" dirty="0" smtClean="0">
                <a:effectLst/>
              </a:rPr>
              <a:t>аттестация;</a:t>
            </a:r>
            <a:endParaRPr lang="ru-RU" dirty="0" smtClean="0">
              <a:effectLst/>
            </a:endParaRPr>
          </a:p>
          <a:p>
            <a:pPr marL="357505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3)	совместные </a:t>
            </a:r>
            <a:r>
              <a:rPr lang="ru-RU" dirty="0">
                <a:effectLst/>
              </a:rPr>
              <a:t>анализы и аудиторские </a:t>
            </a:r>
            <a:r>
              <a:rPr lang="ru-RU" dirty="0" smtClean="0">
                <a:effectLst/>
              </a:rPr>
              <a:t>проверки;</a:t>
            </a:r>
            <a:endParaRPr lang="ru-RU" dirty="0" smtClean="0">
              <a:effectLst/>
            </a:endParaRPr>
          </a:p>
          <a:p>
            <a:pPr marL="357505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4)	обеспечение;</a:t>
            </a:r>
            <a:endParaRPr lang="ru-RU" dirty="0" smtClean="0">
              <a:effectLst/>
            </a:endParaRPr>
          </a:p>
          <a:p>
            <a:pPr marL="357505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5</a:t>
            </a:r>
            <a:r>
              <a:rPr lang="ru-RU" dirty="0">
                <a:effectLst/>
              </a:rPr>
              <a:t>)	</a:t>
            </a:r>
            <a:r>
              <a:rPr lang="ru-RU" dirty="0" smtClean="0">
                <a:effectLst/>
              </a:rPr>
              <a:t>усовершенствование.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i="1" dirty="0" smtClean="0">
                <a:effectLst/>
              </a:rPr>
              <a:t>Основные характеристики </a:t>
            </a:r>
            <a:r>
              <a:rPr lang="ru-RU" b="1" i="1" dirty="0">
                <a:effectLst/>
              </a:rPr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i="1" dirty="0">
                <a:effectLst/>
              </a:rPr>
              <a:t>организационные подходы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политика заказа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концепция поддержки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модель жизненного цикла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вовлеченные стороны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работы жизненного цикла системы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характеристики системного уровня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характеристики программного уровня</a:t>
            </a:r>
            <a:r>
              <a:rPr lang="ru-RU" dirty="0" smtClean="0">
                <a:effectLst/>
              </a:rPr>
              <a:t>;</a:t>
            </a:r>
            <a:endParaRPr lang="ru-RU" dirty="0" smtClean="0">
              <a:effectLst/>
            </a:endParaRPr>
          </a:p>
          <a:p>
            <a:pPr>
              <a:defRPr/>
            </a:pPr>
            <a:r>
              <a:rPr lang="ru-RU" i="1" dirty="0">
                <a:effectLst/>
              </a:rPr>
              <a:t>другие </a:t>
            </a:r>
            <a:r>
              <a:rPr lang="ru-RU" i="1" dirty="0" smtClean="0">
                <a:effectLst/>
              </a:rPr>
              <a:t>характеристики</a:t>
            </a:r>
            <a:r>
              <a:rPr lang="ru-RU" dirty="0" smtClean="0">
                <a:effectLst/>
              </a:rPr>
              <a:t>…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Состав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команды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разработчиков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Команда разработчиков ПП (</a:t>
            </a:r>
            <a:r>
              <a:rPr lang="ru-RU" b="1" i="1" dirty="0" err="1" smtClean="0"/>
              <a:t>development</a:t>
            </a:r>
            <a:r>
              <a:rPr lang="ru-RU" b="1" dirty="0" smtClean="0"/>
              <a:t> </a:t>
            </a:r>
            <a:r>
              <a:rPr lang="ru-RU" b="1" i="1" dirty="0" err="1" smtClean="0"/>
              <a:t>team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572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i="1" u="sng" dirty="0" smtClean="0"/>
              <a:t>Руководитель </a:t>
            </a:r>
            <a:r>
              <a:rPr lang="ru-RU" i="1" u="sng" dirty="0"/>
              <a:t>проекта</a:t>
            </a:r>
            <a:r>
              <a:rPr lang="ru-RU" dirty="0"/>
              <a:t>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b="1" i="1" dirty="0" err="1"/>
              <a:t>project</a:t>
            </a:r>
            <a:r>
              <a:rPr lang="ru-RU" b="1" i="1" dirty="0"/>
              <a:t> </a:t>
            </a:r>
            <a:r>
              <a:rPr lang="ru-RU" b="1" i="1" dirty="0" err="1"/>
              <a:t>manager</a:t>
            </a:r>
            <a:r>
              <a:rPr lang="ru-RU" dirty="0"/>
              <a:t>) </a:t>
            </a:r>
            <a:br>
              <a:rPr lang="ru-RU" dirty="0" smtClean="0"/>
            </a:br>
            <a:r>
              <a:rPr lang="ru-RU" dirty="0" smtClean="0"/>
              <a:t>отвечает </a:t>
            </a:r>
            <a:r>
              <a:rPr lang="ru-RU" dirty="0"/>
              <a:t>за качество программного продукта, планирование работ и составление бюджета разработки. </a:t>
            </a:r>
            <a:endParaRPr lang="ru-RU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i="1" u="sng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i="1" u="sng" dirty="0" smtClean="0"/>
              <a:t>Проектировщики</a:t>
            </a:r>
            <a:r>
              <a:rPr lang="ru-RU" dirty="0" smtClean="0"/>
              <a:t>.</a:t>
            </a:r>
            <a:endParaRPr lang="ru-RU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i="1" u="sng" dirty="0" smtClean="0"/>
              <a:t>Разработчики</a:t>
            </a:r>
            <a:r>
              <a:rPr lang="ru-RU" dirty="0" smtClean="0"/>
              <a:t>.</a:t>
            </a:r>
            <a:endParaRPr lang="ru-RU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ru-RU"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i="1" dirty="0" smtClean="0"/>
              <a:t>Проектировщики ПП (</a:t>
            </a:r>
            <a:r>
              <a:rPr lang="ru-RU" b="1" i="1" dirty="0" err="1" smtClean="0"/>
              <a:t>designers</a:t>
            </a:r>
            <a:r>
              <a:rPr lang="ru-RU" i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006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Разработчик архитектуры (</a:t>
            </a:r>
            <a:r>
              <a:rPr lang="ru-RU" sz="3300" dirty="0" err="1"/>
              <a:t>architect</a:t>
            </a:r>
            <a:r>
              <a:rPr lang="ru-RU" sz="3300" dirty="0"/>
              <a:t>).</a:t>
            </a:r>
            <a:endParaRPr lang="ru-RU" sz="3300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Специалист по анализу предметной области.</a:t>
            </a:r>
            <a:endParaRPr lang="ru-RU" sz="3300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Специалист по анализу человеческого фактора.</a:t>
            </a:r>
            <a:endParaRPr lang="ru-RU" sz="3300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Программист пользовательского интерфейса</a:t>
            </a:r>
            <a:r>
              <a:rPr lang="ru-RU" sz="3300" dirty="0" smtClean="0"/>
              <a:t>.</a:t>
            </a:r>
            <a:endParaRPr lang="ru-RU" sz="3300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uk-UA" dirty="0" err="1" smtClean="0"/>
              <a:t>Разработчики</a:t>
            </a:r>
            <a:r>
              <a:rPr lang="uk-UA" dirty="0" smtClean="0"/>
              <a:t> ПП (</a:t>
            </a:r>
            <a:r>
              <a:rPr lang="en-US" b="1" i="1" dirty="0" smtClean="0"/>
              <a:t>developers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324600" cy="5029200"/>
          </a:xfrm>
        </p:spPr>
        <p:txBody>
          <a:bodyPr>
            <a:normAutofit fontScale="82500"/>
          </a:bodyPr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Ведущие программисты (</a:t>
            </a:r>
            <a:r>
              <a:rPr lang="ru-RU" sz="3300" b="1" i="1" dirty="0" err="1"/>
              <a:t>lead</a:t>
            </a:r>
            <a:r>
              <a:rPr lang="ru-RU" sz="3300" b="1" i="1" dirty="0"/>
              <a:t> </a:t>
            </a:r>
            <a:r>
              <a:rPr lang="ru-RU" sz="3300" b="1" i="1" dirty="0" err="1"/>
              <a:t>programmers</a:t>
            </a:r>
            <a:r>
              <a:rPr lang="ru-RU" sz="3300" dirty="0"/>
              <a:t>).</a:t>
            </a:r>
            <a:endParaRPr lang="ru-RU" sz="33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Менеджер по маркетингу (</a:t>
            </a:r>
            <a:r>
              <a:rPr lang="ru-RU" sz="3300" b="1" i="1" dirty="0" err="1"/>
              <a:t>product</a:t>
            </a:r>
            <a:r>
              <a:rPr lang="ru-RU" sz="3300" b="1" i="1" dirty="0"/>
              <a:t> </a:t>
            </a:r>
            <a:r>
              <a:rPr lang="ru-RU" sz="3300" b="1" i="1" dirty="0" err="1"/>
              <a:t>manager</a:t>
            </a:r>
            <a:r>
              <a:rPr lang="ru-RU" sz="3300" dirty="0"/>
              <a:t> или </a:t>
            </a:r>
            <a:r>
              <a:rPr lang="ru-RU" sz="3300" i="1" dirty="0" err="1"/>
              <a:t>product</a:t>
            </a:r>
            <a:r>
              <a:rPr lang="ru-RU" sz="3300" i="1" dirty="0"/>
              <a:t> </a:t>
            </a:r>
            <a:r>
              <a:rPr lang="ru-RU" sz="3300" i="1" dirty="0" err="1"/>
              <a:t>marketing</a:t>
            </a:r>
            <a:r>
              <a:rPr lang="ru-RU" sz="3300" i="1" dirty="0"/>
              <a:t> </a:t>
            </a:r>
            <a:r>
              <a:rPr lang="ru-RU" sz="3300" i="1" dirty="0" err="1"/>
              <a:t>manager</a:t>
            </a:r>
            <a:r>
              <a:rPr lang="ru-RU" sz="3300" dirty="0"/>
              <a:t>).</a:t>
            </a:r>
            <a:endParaRPr lang="ru-RU" sz="33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Группа технической поддержки (</a:t>
            </a:r>
            <a:r>
              <a:rPr lang="ru-RU" sz="3300" b="1" i="1" dirty="0" err="1"/>
              <a:t>technical</a:t>
            </a:r>
            <a:r>
              <a:rPr lang="ru-RU" sz="3300" b="1" i="1" dirty="0"/>
              <a:t> </a:t>
            </a:r>
            <a:r>
              <a:rPr lang="ru-RU" sz="3300" b="1" i="1" dirty="0" err="1"/>
              <a:t>support</a:t>
            </a:r>
            <a:r>
              <a:rPr lang="ru-RU" sz="3300" dirty="0"/>
              <a:t>).</a:t>
            </a:r>
            <a:endParaRPr lang="ru-RU" sz="33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300" dirty="0"/>
              <a:t>Технические писатели (</a:t>
            </a:r>
            <a:r>
              <a:rPr lang="ru-RU" sz="3300" b="1" i="1" dirty="0" err="1"/>
              <a:t>technical</a:t>
            </a:r>
            <a:r>
              <a:rPr lang="ru-RU" sz="3300" b="1" i="1" dirty="0"/>
              <a:t> </a:t>
            </a:r>
            <a:r>
              <a:rPr lang="ru-RU" sz="3300" b="1" i="1" dirty="0" err="1"/>
              <a:t>writers</a:t>
            </a:r>
            <a:r>
              <a:rPr lang="ru-RU" sz="3300" dirty="0"/>
              <a:t>).</a:t>
            </a:r>
            <a:endParaRPr lang="ru-RU" sz="33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300" dirty="0" err="1"/>
              <a:t>Тестировщики</a:t>
            </a:r>
            <a:r>
              <a:rPr lang="ru-RU" sz="3300" dirty="0"/>
              <a:t> </a:t>
            </a:r>
            <a:br>
              <a:rPr lang="ru-RU" sz="3300" dirty="0" smtClean="0"/>
            </a:br>
            <a:r>
              <a:rPr lang="ru-RU" sz="3300" dirty="0" smtClean="0"/>
              <a:t>(</a:t>
            </a:r>
            <a:r>
              <a:rPr lang="ru-RU" sz="3300" b="1" i="1" dirty="0" err="1"/>
              <a:t>testers</a:t>
            </a:r>
            <a:r>
              <a:rPr lang="ru-RU" sz="3300" dirty="0"/>
              <a:t> </a:t>
            </a:r>
            <a:r>
              <a:rPr lang="ru-RU" sz="3300" i="1" dirty="0"/>
              <a:t>или</a:t>
            </a:r>
            <a:r>
              <a:rPr lang="ru-RU" sz="3300" dirty="0"/>
              <a:t> </a:t>
            </a:r>
            <a:r>
              <a:rPr lang="en-US" sz="3300" b="1" i="1" dirty="0"/>
              <a:t>QA</a:t>
            </a:r>
            <a:r>
              <a:rPr lang="ru-RU" sz="3300" dirty="0" smtClean="0"/>
              <a:t>).</a:t>
            </a:r>
            <a:endParaRPr lang="ru-RU" sz="3300" dirty="0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endParaRPr lang="en-US" sz="20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00800" cy="4572000"/>
          </a:xfrm>
        </p:spPr>
        <p:txBody>
          <a:bodyPr>
            <a:normAutofit lnSpcReduction="10000"/>
          </a:bodyPr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ru-RU" sz="2500" dirty="0" smtClean="0"/>
              <a:t>Современные </a:t>
            </a:r>
            <a:r>
              <a:rPr lang="ru-RU" sz="2500" dirty="0"/>
              <a:t>программные продукты </a:t>
            </a:r>
            <a:r>
              <a:rPr lang="ru-RU" sz="2500" dirty="0" smtClean="0"/>
              <a:t>создаются большой командой разработчиков, </a:t>
            </a:r>
            <a:br>
              <a:rPr lang="ru-RU" sz="2500" dirty="0" smtClean="0"/>
            </a:br>
            <a:r>
              <a:rPr lang="ru-RU" sz="2500" dirty="0" smtClean="0"/>
              <a:t>в </a:t>
            </a:r>
            <a:r>
              <a:rPr lang="ru-RU" sz="2500" dirty="0"/>
              <a:t>которой у каждого сотрудника своя роль.</a:t>
            </a:r>
            <a:endParaRPr lang="ru-RU" sz="25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ru-RU" sz="25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500" dirty="0" smtClean="0"/>
              <a:t>В разработке специфических проектов принимают участие и другие специалисты. </a:t>
            </a:r>
            <a:endParaRPr lang="ru-RU" sz="25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500" dirty="0" smtClean="0"/>
              <a:t>Например, </a:t>
            </a:r>
            <a:r>
              <a:rPr lang="ru-RU" sz="2500" i="1" dirty="0" smtClean="0"/>
              <a:t>по компьютерной графике, надежности, защите, аппаратному обеспечению, а также юристы, бухгалтера и т.д.</a:t>
            </a:r>
            <a:endParaRPr lang="en-US" sz="2500" i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Инструментальные средства автоматизации </a:t>
            </a:r>
            <a:r>
              <a:rPr lang="ru-RU" b="1">
                <a:solidFill>
                  <a:schemeClr val="accent2">
                    <a:lumMod val="50000"/>
                  </a:schemeClr>
                </a:solidFill>
              </a:rPr>
              <a:t>жизненного </a:t>
            </a:r>
            <a:r>
              <a:rPr lang="ru-RU" b="1" smtClean="0">
                <a:solidFill>
                  <a:schemeClr val="accent2">
                    <a:lumMod val="50000"/>
                  </a:schemeClr>
                </a:solidFill>
              </a:rPr>
              <a:t>цикл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а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КАЧЕСТВО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программных продуктов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smtClean="0"/>
              <a:t>Жизненный цикл программного обеспечения ИС</a:t>
            </a:r>
            <a:endParaRPr lang="en-US" sz="2000" smtClean="0"/>
          </a:p>
        </p:txBody>
      </p:sp>
      <p:pic>
        <p:nvPicPr>
          <p:cNvPr id="9219" name="Picture 4" descr="Каскадная модель ЖЦ ИС"/>
          <p:cNvPicPr>
            <a:picLocks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286000"/>
            <a:ext cx="5943600" cy="2505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581400" y="5484813"/>
            <a:ext cx="3952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/>
              <a:t>Рис.1.</a:t>
            </a:r>
            <a:r>
              <a:rPr lang="en-US" altLang="ru-RU" sz="1800"/>
              <a:t>  Каскадная модель ЖЦ ИС </a:t>
            </a:r>
            <a:endParaRPr lang="en-US" altLang="ru-RU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816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b="1" i="1" dirty="0"/>
              <a:t>Проектирование </a:t>
            </a:r>
            <a:r>
              <a:rPr lang="ru-RU" sz="3300" b="1" i="1" dirty="0" smtClean="0"/>
              <a:t>ПП </a:t>
            </a:r>
            <a:r>
              <a:rPr lang="ru-RU" sz="3300" dirty="0" smtClean="0"/>
              <a:t>всегда </a:t>
            </a:r>
            <a:r>
              <a:rPr lang="ru-RU" sz="3300" dirty="0"/>
              <a:t>начинается с определения цели проекта.</a:t>
            </a:r>
            <a:endParaRPr lang="ru-RU" sz="33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b="1" i="1" dirty="0" smtClean="0"/>
              <a:t>Цель </a:t>
            </a:r>
            <a:r>
              <a:rPr lang="ru-RU" sz="3300" b="1" i="1" dirty="0"/>
              <a:t>проекта</a:t>
            </a:r>
            <a:r>
              <a:rPr lang="ru-RU" sz="3300" b="1" dirty="0"/>
              <a:t> </a:t>
            </a:r>
            <a:r>
              <a:rPr lang="ru-RU" sz="3300" dirty="0"/>
              <a:t>– решение ряда взаимосвязанных задач.</a:t>
            </a:r>
            <a:endParaRPr lang="ru-RU" sz="33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dirty="0" smtClean="0"/>
              <a:t>Каждое </a:t>
            </a:r>
            <a:r>
              <a:rPr lang="ru-RU" sz="3300" dirty="0"/>
              <a:t>ПО должно выполнять определенные функции, т.е. делать то, что задумано.</a:t>
            </a:r>
            <a:endParaRPr lang="ru-RU" sz="3300" dirty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dirty="0"/>
              <a:t>Хорошее ПО должно обладать определенным </a:t>
            </a:r>
            <a:r>
              <a:rPr lang="ru-RU" sz="3300" i="1" u="sng" dirty="0"/>
              <a:t>качеством</a:t>
            </a:r>
            <a:r>
              <a:rPr lang="ru-RU" sz="3300" dirty="0" smtClean="0"/>
              <a:t>.</a:t>
            </a:r>
            <a:endParaRPr lang="ru-RU" sz="3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371600"/>
            <a:ext cx="6553200" cy="5334000"/>
          </a:xfrm>
        </p:spPr>
        <p:txBody>
          <a:bodyPr>
            <a:normAutofit fontScale="85000" lnSpcReduction="20000"/>
          </a:bodyPr>
          <a:lstStyle/>
          <a:p>
            <a:pPr marL="0" indent="363855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/>
              </a:rPr>
              <a:t>Если ПС разрабатывается на основе </a:t>
            </a:r>
            <a:r>
              <a:rPr lang="ru-RU" sz="2200" b="1" i="1" dirty="0">
                <a:effectLst/>
              </a:rPr>
              <a:t>спецификации</a:t>
            </a:r>
            <a:r>
              <a:rPr lang="ru-RU" sz="2200" dirty="0">
                <a:effectLst/>
              </a:rPr>
              <a:t> </a:t>
            </a:r>
            <a:r>
              <a:rPr lang="ru-RU" sz="2200" i="1" dirty="0">
                <a:effectLst/>
              </a:rPr>
              <a:t>с описанием требований и видения продукта</a:t>
            </a:r>
            <a:r>
              <a:rPr lang="ru-RU" sz="2200" dirty="0">
                <a:effectLst/>
              </a:rPr>
              <a:t>,</a:t>
            </a:r>
            <a:endParaRPr lang="ru-RU" sz="2200" dirty="0">
              <a:effectLst/>
            </a:endParaRPr>
          </a:p>
          <a:p>
            <a:pPr marL="0" indent="363855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/>
              </a:rPr>
              <a:t>ТО </a:t>
            </a:r>
            <a:r>
              <a:rPr lang="ru-RU" sz="2200" b="1" i="1" u="sng" dirty="0">
                <a:effectLst/>
              </a:rPr>
              <a:t>качеством</a:t>
            </a:r>
            <a:r>
              <a:rPr lang="ru-RU" sz="2200" dirty="0">
                <a:effectLst/>
              </a:rPr>
              <a:t> будем называть точное соответствие спецификациям.</a:t>
            </a:r>
            <a:endParaRPr lang="ru-RU" sz="2200" dirty="0">
              <a:effectLst/>
            </a:endParaRPr>
          </a:p>
          <a:p>
            <a:pPr marL="0" indent="363855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ru-RU" sz="2200" dirty="0" smtClean="0">
              <a:effectLst/>
            </a:endParaRPr>
          </a:p>
          <a:p>
            <a:pPr marL="0" indent="363855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b="1" i="1" dirty="0" smtClean="0">
                <a:effectLst/>
              </a:rPr>
              <a:t>Спецификация</a:t>
            </a:r>
            <a:r>
              <a:rPr lang="ru-RU" sz="2200" dirty="0" smtClean="0">
                <a:effectLst/>
              </a:rPr>
              <a:t>   </a:t>
            </a:r>
            <a:r>
              <a:rPr lang="ru-RU" sz="2200" i="1" dirty="0" smtClean="0">
                <a:effectLst/>
              </a:rPr>
              <a:t>(</a:t>
            </a:r>
            <a:r>
              <a:rPr lang="ru-RU" sz="2200" i="1" dirty="0" err="1">
                <a:effectLst/>
              </a:rPr>
              <a:t>specificatio</a:t>
            </a:r>
            <a:r>
              <a:rPr lang="ru-RU" sz="2200" i="1" dirty="0">
                <a:effectLst/>
              </a:rPr>
              <a:t>, от лат. </a:t>
            </a:r>
            <a:r>
              <a:rPr lang="ru-RU" sz="2200" i="1" dirty="0" err="1">
                <a:effectLst/>
              </a:rPr>
              <a:t>species</a:t>
            </a:r>
            <a:r>
              <a:rPr lang="ru-RU" sz="2200" i="1" dirty="0">
                <a:effectLst/>
              </a:rPr>
              <a:t> — вид, разновидность и </a:t>
            </a:r>
            <a:r>
              <a:rPr lang="ru-RU" sz="2200" i="1" dirty="0" err="1">
                <a:effectLst/>
              </a:rPr>
              <a:t>facio</a:t>
            </a:r>
            <a:r>
              <a:rPr lang="ru-RU" sz="2200" i="1" dirty="0">
                <a:effectLst/>
              </a:rPr>
              <a:t> — делаю):</a:t>
            </a:r>
            <a:endParaRPr lang="ru-RU" sz="2200" i="1" dirty="0">
              <a:effectLst/>
            </a:endParaRPr>
          </a:p>
          <a:p>
            <a:pPr marL="0" indent="363855" algn="just">
              <a:lnSpc>
                <a:spcPct val="170000"/>
              </a:lnSpc>
              <a:spcBef>
                <a:spcPts val="0"/>
              </a:spcBef>
              <a:defRPr/>
            </a:pPr>
            <a:r>
              <a:rPr lang="ru-RU" sz="2200" dirty="0">
                <a:effectLst/>
              </a:rPr>
              <a:t>определение и перечень специфических особенностей, уточнённая классификация чего-либо;</a:t>
            </a:r>
            <a:endParaRPr lang="ru-RU" sz="2200" dirty="0">
              <a:effectLst/>
            </a:endParaRPr>
          </a:p>
          <a:p>
            <a:pPr marL="0" indent="363855" algn="just">
              <a:lnSpc>
                <a:spcPct val="170000"/>
              </a:lnSpc>
              <a:spcBef>
                <a:spcPts val="0"/>
              </a:spcBef>
              <a:defRPr/>
            </a:pPr>
            <a:r>
              <a:rPr lang="ru-RU" sz="2200" dirty="0">
                <a:effectLst/>
              </a:rPr>
              <a:t>один из основных документов системы технической документации</a:t>
            </a:r>
            <a:r>
              <a:rPr lang="ru-RU" sz="2200" dirty="0" smtClean="0">
                <a:effectLst/>
              </a:rPr>
              <a:t>.</a:t>
            </a:r>
            <a:endParaRPr lang="ru-RU" sz="2200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>
            <a:normAutofit fontScale="70000" lnSpcReduction="20000"/>
          </a:bodyPr>
          <a:lstStyle/>
          <a:p>
            <a:pPr marL="0" indent="363855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большинстве случаев (</a:t>
            </a:r>
            <a:r>
              <a:rPr lang="ru-RU" i="1" dirty="0">
                <a:effectLst/>
              </a:rPr>
              <a:t>при отсутствии спецификации</a:t>
            </a:r>
            <a:r>
              <a:rPr lang="ru-RU" dirty="0">
                <a:effectLst/>
              </a:rPr>
              <a:t>) </a:t>
            </a:r>
            <a:r>
              <a:rPr lang="ru-RU" b="1" i="1" dirty="0">
                <a:effectLst/>
              </a:rPr>
              <a:t>критерием </a:t>
            </a:r>
            <a:r>
              <a:rPr lang="ru-RU" b="1" i="1" dirty="0" smtClean="0">
                <a:effectLst/>
              </a:rPr>
              <a:t>качества</a:t>
            </a:r>
            <a:r>
              <a:rPr lang="ru-RU" dirty="0" smtClean="0">
                <a:effectLst/>
              </a:rPr>
              <a:t> служит </a:t>
            </a:r>
            <a:r>
              <a:rPr lang="ru-RU" dirty="0">
                <a:effectLst/>
              </a:rPr>
              <a:t>то, насколько пользователи удовлетворены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и сопутствующими услугами</a:t>
            </a:r>
            <a:r>
              <a:rPr lang="ru-RU" dirty="0" smtClean="0">
                <a:effectLst/>
              </a:rPr>
              <a:t>.</a:t>
            </a:r>
            <a:endParaRPr lang="ru-RU" dirty="0" smtClean="0">
              <a:effectLst/>
            </a:endParaRPr>
          </a:p>
          <a:p>
            <a:pPr marL="0" indent="363855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363855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b="1" i="1" dirty="0"/>
              <a:t>Качество (</a:t>
            </a:r>
            <a:r>
              <a:rPr lang="ru-RU" b="1" i="1" dirty="0" err="1"/>
              <a:t>quality</a:t>
            </a:r>
            <a:r>
              <a:rPr lang="ru-RU" b="1" i="1" dirty="0"/>
              <a:t>) ПО</a:t>
            </a:r>
            <a:r>
              <a:rPr lang="ru-RU" b="1" dirty="0"/>
              <a:t>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это совокупность его черт и характеристик, которые влияют на его способность удовлетворять заданные потребности  пользователей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447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>
                <a:effectLst/>
              </a:rPr>
              <a:t>Стандартизация качества программного обеспечения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Республике Беларусь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981200"/>
            <a:ext cx="6629400" cy="4648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стандарт СССР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ГОСТ 28806–90</a:t>
            </a:r>
            <a:r>
              <a:rPr lang="ru-RU" b="1" i="1" dirty="0">
                <a:effectLst/>
              </a:rPr>
              <a:t>. </a:t>
            </a:r>
            <a:br>
              <a:rPr lang="en-US" b="1" i="1" dirty="0" smtClean="0">
                <a:effectLst/>
              </a:rPr>
            </a:br>
            <a:r>
              <a:rPr lang="ru-RU" b="1" i="1" dirty="0" smtClean="0">
                <a:effectLst/>
              </a:rPr>
              <a:t>Качество </a:t>
            </a:r>
            <a:r>
              <a:rPr lang="ru-RU" b="1" i="1" dirty="0">
                <a:effectLst/>
              </a:rPr>
              <a:t>программных средств. Термины и определения</a:t>
            </a:r>
            <a:r>
              <a:rPr lang="ru-RU" dirty="0">
                <a:effectLst/>
              </a:rPr>
              <a:t>; 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>
                <a:effectLst/>
              </a:rPr>
              <a:t>межгосударственный стандарт стран СНГ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ГОСТ 28195–99</a:t>
            </a:r>
            <a:r>
              <a:rPr lang="ru-RU" b="1" i="1" dirty="0">
                <a:effectLst/>
              </a:rPr>
              <a:t>. </a:t>
            </a:r>
            <a:br>
              <a:rPr lang="en-US" b="1" i="1" dirty="0" smtClean="0">
                <a:effectLst/>
              </a:rPr>
            </a:br>
            <a:r>
              <a:rPr lang="ru-RU" b="1" i="1" dirty="0" smtClean="0">
                <a:effectLst/>
              </a:rPr>
              <a:t>Оценка </a:t>
            </a:r>
            <a:r>
              <a:rPr lang="ru-RU" b="1" i="1" dirty="0">
                <a:effectLst/>
              </a:rPr>
              <a:t>качества программных средств. Общие положения</a:t>
            </a:r>
            <a:r>
              <a:rPr lang="ru-RU" dirty="0">
                <a:effectLst/>
              </a:rPr>
              <a:t>; 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i="1" dirty="0">
                <a:effectLst/>
              </a:rPr>
              <a:t>национальный стандарт Беларуси </a:t>
            </a:r>
            <a:br>
              <a:rPr lang="en-US" dirty="0" smtClean="0">
                <a:effectLst/>
              </a:rPr>
            </a:br>
            <a:r>
              <a:rPr lang="ru-RU" b="1" i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СТБ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ИСО/МЭК 9126–2003</a:t>
            </a:r>
            <a:r>
              <a:rPr lang="ru-RU" b="1" i="1" dirty="0">
                <a:effectLst/>
              </a:rPr>
              <a:t>. Информационные технологии. Оценка программной продукции. Характеристики качества и руководства по их применению.</a:t>
            </a:r>
            <a:r>
              <a:rPr lang="ru-RU" dirty="0">
                <a:effectLst/>
              </a:rPr>
              <a:t> 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9144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i="1" dirty="0" smtClean="0">
                <a:effectLst/>
              </a:rPr>
              <a:t>Терминология по стандартам:</a:t>
            </a:r>
            <a:endParaRPr lang="ru-RU" sz="3300" i="1" dirty="0" smtClean="0">
              <a:effectLst/>
            </a:endParaRP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dirty="0" smtClean="0">
                <a:effectLst/>
              </a:rPr>
              <a:t>ГОСТ </a:t>
            </a:r>
            <a:r>
              <a:rPr lang="ru-RU" sz="3300" dirty="0">
                <a:effectLst/>
              </a:rPr>
              <a:t>28806–90, </a:t>
            </a:r>
            <a:endParaRPr lang="ru-RU" sz="3300" dirty="0" smtClean="0">
              <a:effectLst/>
            </a:endParaRP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dirty="0" smtClean="0">
                <a:effectLst/>
              </a:rPr>
              <a:t>СТБ </a:t>
            </a:r>
            <a:r>
              <a:rPr lang="ru-RU" sz="3300" dirty="0">
                <a:effectLst/>
              </a:rPr>
              <a:t>ИСО/МЭК </a:t>
            </a:r>
            <a:r>
              <a:rPr lang="ru-RU" sz="3300" dirty="0" smtClean="0">
                <a:effectLst/>
              </a:rPr>
              <a:t>9126–2003,</a:t>
            </a:r>
            <a:endParaRPr lang="ru-RU" sz="3300" dirty="0" smtClean="0">
              <a:effectLst/>
            </a:endParaRP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i="1" dirty="0" smtClean="0">
                <a:effectLst/>
              </a:rPr>
              <a:t>ISO/</a:t>
            </a:r>
            <a:r>
              <a:rPr lang="en-US" sz="3300" i="1" dirty="0">
                <a:effectLst/>
              </a:rPr>
              <a:t>IEC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smtClean="0">
                <a:effectLst/>
              </a:rPr>
              <a:t>9126–1–4:2001–2004,</a:t>
            </a:r>
            <a:endParaRPr lang="ru-RU" sz="3300" i="1" dirty="0" smtClean="0">
              <a:effectLst/>
            </a:endParaRP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3300" i="1" dirty="0" smtClean="0">
                <a:effectLst/>
              </a:rPr>
              <a:t>ISO/</a:t>
            </a:r>
            <a:r>
              <a:rPr lang="en-US" sz="3300" i="1" dirty="0">
                <a:effectLst/>
              </a:rPr>
              <a:t>IEC</a:t>
            </a:r>
            <a:r>
              <a:rPr lang="ru-RU" sz="3300" i="1" dirty="0">
                <a:effectLst/>
              </a:rPr>
              <a:t> 14598–1:1999</a:t>
            </a:r>
            <a:endParaRPr lang="ru-RU" sz="3300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9144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295400"/>
            <a:ext cx="6400800" cy="53340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Атрибут</a:t>
            </a:r>
            <a:r>
              <a:rPr lang="ru-RU" sz="3300" i="1" dirty="0" smtClean="0">
                <a:effectLst/>
              </a:rPr>
              <a:t> (</a:t>
            </a:r>
            <a:r>
              <a:rPr lang="ru-RU" sz="3300" i="1" dirty="0" err="1" smtClean="0">
                <a:effectLst/>
              </a:rPr>
              <a:t>attribute</a:t>
            </a:r>
            <a:r>
              <a:rPr lang="ru-RU" sz="3300" i="1" dirty="0" smtClean="0">
                <a:effectLst/>
              </a:rPr>
              <a:t>):</a:t>
            </a:r>
            <a:r>
              <a:rPr lang="ru-RU" sz="3300" dirty="0" smtClean="0">
                <a:effectLst/>
              </a:rPr>
              <a:t> </a:t>
            </a:r>
            <a:endParaRPr lang="ru-RU" sz="3300" dirty="0" smtClean="0">
              <a:effectLst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3300" dirty="0" smtClean="0">
                <a:effectLst/>
              </a:rPr>
              <a:t>измеримое физическое или абстрактное </a:t>
            </a:r>
            <a:r>
              <a:rPr lang="ru-RU" sz="3300" i="1" dirty="0" smtClean="0">
                <a:effectLst/>
              </a:rPr>
              <a:t>свойство</a:t>
            </a:r>
            <a:r>
              <a:rPr lang="ru-RU" sz="3300" dirty="0" smtClean="0">
                <a:effectLst/>
              </a:rPr>
              <a:t> продукта. </a:t>
            </a:r>
            <a:r>
              <a:rPr lang="ru-RU" sz="3300" i="1" dirty="0" smtClean="0">
                <a:effectLst/>
              </a:rPr>
              <a:t> </a:t>
            </a:r>
            <a:endParaRPr lang="ru-RU" sz="3300" i="1" dirty="0" smtClean="0">
              <a:effectLst/>
            </a:endParaRPr>
          </a:p>
          <a:p>
            <a:pPr algn="just">
              <a:lnSpc>
                <a:spcPct val="120000"/>
              </a:lnSpc>
              <a:defRPr/>
            </a:pPr>
            <a:r>
              <a:rPr lang="ru-RU" sz="3300" b="1" i="1" dirty="0" smtClean="0">
                <a:effectLst/>
              </a:rPr>
              <a:t>Измерение</a:t>
            </a:r>
            <a:r>
              <a:rPr lang="ru-RU" sz="3300" i="1" dirty="0" smtClean="0">
                <a:effectLst/>
              </a:rPr>
              <a:t> </a:t>
            </a:r>
            <a:r>
              <a:rPr lang="ru-RU" sz="3300" i="1" dirty="0">
                <a:effectLst/>
              </a:rPr>
              <a:t>(</a:t>
            </a:r>
            <a:r>
              <a:rPr lang="ru-RU" sz="3300" i="1" dirty="0" err="1">
                <a:effectLst/>
              </a:rPr>
              <a:t>measurement</a:t>
            </a:r>
            <a:r>
              <a:rPr lang="ru-RU" sz="3300" i="1" dirty="0" smtClean="0">
                <a:effectLst/>
              </a:rPr>
              <a:t>): </a:t>
            </a:r>
            <a:endParaRPr lang="ru-RU" sz="3300" i="1" dirty="0" smtClean="0">
              <a:effectLst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3300" dirty="0" smtClean="0">
                <a:effectLst/>
              </a:rPr>
              <a:t>использование </a:t>
            </a:r>
            <a:r>
              <a:rPr lang="ru-RU" sz="3300" dirty="0">
                <a:effectLst/>
              </a:rPr>
              <a:t>метрики для присвоения </a:t>
            </a:r>
            <a:r>
              <a:rPr lang="ru-RU" sz="3300" i="1" dirty="0">
                <a:effectLst/>
              </a:rPr>
              <a:t>атрибуту</a:t>
            </a:r>
            <a:r>
              <a:rPr lang="ru-RU" sz="3300" dirty="0">
                <a:effectLst/>
              </a:rPr>
              <a:t> продукта значения (числа или категории) из </a:t>
            </a:r>
            <a:r>
              <a:rPr lang="ru-RU" sz="3300" i="1" dirty="0">
                <a:effectLst/>
              </a:rPr>
              <a:t>шкалы</a:t>
            </a:r>
            <a:r>
              <a:rPr lang="ru-RU" sz="3300" dirty="0">
                <a:effectLst/>
              </a:rPr>
              <a:t>.</a:t>
            </a:r>
            <a:endParaRPr lang="ru-RU" sz="3300" dirty="0">
              <a:effectLst/>
            </a:endParaRPr>
          </a:p>
          <a:p>
            <a:pPr algn="just"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Индикатор</a:t>
            </a:r>
            <a:r>
              <a:rPr lang="ru-RU" sz="3300" i="1" dirty="0">
                <a:effectLst/>
              </a:rPr>
              <a:t> (</a:t>
            </a:r>
            <a:r>
              <a:rPr lang="ru-RU" sz="3300" i="1" dirty="0" err="1">
                <a:effectLst/>
              </a:rPr>
              <a:t>indicator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</a:t>
            </a:r>
            <a:r>
              <a:rPr lang="ru-RU" sz="3300" i="1" dirty="0">
                <a:effectLst/>
              </a:rPr>
              <a:t>мера</a:t>
            </a:r>
            <a:r>
              <a:rPr lang="ru-RU" sz="3300" dirty="0">
                <a:effectLst/>
              </a:rPr>
              <a:t>, которая может использоваться для оценки или прогнозирования другой меры</a:t>
            </a:r>
            <a:r>
              <a:rPr lang="ru-RU" sz="3300" dirty="0" smtClean="0">
                <a:effectLst/>
              </a:rPr>
              <a:t>.</a:t>
            </a:r>
            <a:endParaRPr lang="ru-RU" sz="3300" dirty="0" smtClean="0">
              <a:effectLst/>
            </a:endParaRPr>
          </a:p>
          <a:p>
            <a:pPr algn="just"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Мера</a:t>
            </a:r>
            <a:r>
              <a:rPr lang="ru-RU" sz="3300" i="1" dirty="0">
                <a:effectLst/>
              </a:rPr>
              <a:t> (</a:t>
            </a:r>
            <a:r>
              <a:rPr lang="ru-RU" sz="3300" i="1" dirty="0" err="1">
                <a:effectLst/>
              </a:rPr>
              <a:t>measure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</a:t>
            </a:r>
            <a:endParaRPr lang="ru-RU" sz="3300" dirty="0" smtClean="0">
              <a:effectLst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sz="3300" dirty="0" smtClean="0">
                <a:effectLst/>
              </a:rPr>
              <a:t>число </a:t>
            </a:r>
            <a:r>
              <a:rPr lang="ru-RU" sz="3300" dirty="0">
                <a:effectLst/>
              </a:rPr>
              <a:t>или категория, присваиваемая атрибуту продукта путем </a:t>
            </a:r>
            <a:r>
              <a:rPr lang="ru-RU" sz="3300" dirty="0" smtClean="0">
                <a:effectLst/>
              </a:rPr>
              <a:t>измерения.</a:t>
            </a:r>
            <a:endParaRPr lang="ru-RU" sz="3300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066800"/>
            <a:ext cx="64008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Мера косвенная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indirect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measure</a:t>
            </a:r>
            <a:r>
              <a:rPr lang="ru-RU" i="1" dirty="0">
                <a:effectLst/>
              </a:rPr>
              <a:t>): </a:t>
            </a:r>
            <a:r>
              <a:rPr lang="ru-RU" dirty="0">
                <a:effectLst/>
              </a:rPr>
              <a:t>мера атрибута, которая получена из мер одного или большего числа других атрибутов.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Мера прямая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direct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measure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мера </a:t>
            </a:r>
            <a:r>
              <a:rPr lang="ru-RU" dirty="0">
                <a:effectLst/>
              </a:rPr>
              <a:t>атрибута, которая не зависит от меры любого другого атрибута.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Метрика</a:t>
            </a:r>
            <a:r>
              <a:rPr lang="ru-RU" i="1" dirty="0">
                <a:effectLst/>
              </a:rPr>
              <a:t> (</a:t>
            </a:r>
            <a:r>
              <a:rPr lang="ru-RU" i="1" dirty="0" err="1">
                <a:effectLst/>
              </a:rPr>
              <a:t>metric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определенный </a:t>
            </a:r>
            <a:r>
              <a:rPr lang="ru-RU" dirty="0">
                <a:effectLst/>
              </a:rPr>
              <a:t>метод и шкала </a:t>
            </a:r>
            <a:r>
              <a:rPr lang="ru-RU" dirty="0" smtClean="0">
                <a:effectLst/>
              </a:rPr>
              <a:t>измерения.</a:t>
            </a:r>
            <a:endParaRPr lang="ru-RU" dirty="0" smtClean="0">
              <a:effectLst/>
            </a:endParaRPr>
          </a:p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Метрики </a:t>
            </a:r>
            <a:r>
              <a:rPr lang="ru-RU" dirty="0">
                <a:effectLst/>
              </a:rPr>
              <a:t>могут быть </a:t>
            </a:r>
            <a:r>
              <a:rPr lang="ru-RU" i="1" dirty="0">
                <a:effectLst/>
              </a:rPr>
              <a:t>внутренними, внешними или метриками качества в использовании</a:t>
            </a:r>
            <a:r>
              <a:rPr lang="ru-RU" dirty="0">
                <a:effectLst/>
              </a:rPr>
              <a:t>;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прямыми </a:t>
            </a:r>
            <a:r>
              <a:rPr lang="ru-RU" dirty="0">
                <a:effectLst/>
              </a:rPr>
              <a:t>или косвенными. 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400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066800"/>
            <a:ext cx="6400800" cy="5791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3300" b="1" i="1" dirty="0" smtClean="0">
                <a:effectLst/>
              </a:rPr>
              <a:t>Внешнее </a:t>
            </a:r>
            <a:r>
              <a:rPr lang="ru-RU" sz="3300" b="1" i="1" dirty="0">
                <a:effectLst/>
              </a:rPr>
              <a:t>качество </a:t>
            </a:r>
            <a:r>
              <a:rPr lang="ru-RU" sz="3300" i="1" dirty="0">
                <a:effectLst/>
              </a:rPr>
              <a:t>(</a:t>
            </a:r>
            <a:r>
              <a:rPr lang="ru-RU" sz="3300" i="1" dirty="0" err="1">
                <a:effectLst/>
              </a:rPr>
              <a:t>external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quality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</a:t>
            </a:r>
            <a:r>
              <a:rPr lang="ru-RU" sz="3300" i="1" u="sng" dirty="0" smtClean="0">
                <a:effectLst/>
              </a:rPr>
              <a:t>степень</a:t>
            </a:r>
            <a:r>
              <a:rPr lang="ru-RU" sz="3300" dirty="0">
                <a:effectLst/>
              </a:rPr>
              <a:t>, в которой продукт удовлетворяет установленные и подразумеваемые потребности при использовании в заданных условиях. </a:t>
            </a:r>
            <a:endParaRPr lang="ru-RU" sz="33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Внешняя мера </a:t>
            </a:r>
            <a:r>
              <a:rPr lang="ru-RU" sz="3300" i="1" dirty="0">
                <a:effectLst/>
              </a:rPr>
              <a:t>(</a:t>
            </a:r>
            <a:r>
              <a:rPr lang="ru-RU" sz="3300" i="1" dirty="0" err="1">
                <a:effectLst/>
              </a:rPr>
              <a:t>external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measure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</a:t>
            </a:r>
            <a:r>
              <a:rPr lang="ru-RU" sz="3300" dirty="0" smtClean="0">
                <a:effectLst/>
              </a:rPr>
              <a:t>косвенная </a:t>
            </a:r>
            <a:r>
              <a:rPr lang="ru-RU" sz="3300" i="1" dirty="0">
                <a:effectLst/>
              </a:rPr>
              <a:t>мера</a:t>
            </a:r>
            <a:r>
              <a:rPr lang="ru-RU" sz="3300" dirty="0">
                <a:effectLst/>
              </a:rPr>
              <a:t> продукта, полученная из мер поведения системы, частью которой он является. </a:t>
            </a:r>
            <a:endParaRPr lang="ru-RU" sz="33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3300" b="1" i="1" dirty="0" smtClean="0">
                <a:effectLst/>
              </a:rPr>
              <a:t>Внутреннее </a:t>
            </a:r>
            <a:r>
              <a:rPr lang="ru-RU" sz="3300" b="1" i="1" dirty="0">
                <a:effectLst/>
              </a:rPr>
              <a:t>качество </a:t>
            </a:r>
            <a:r>
              <a:rPr lang="ru-RU" sz="3300" i="1" dirty="0">
                <a:effectLst/>
              </a:rPr>
              <a:t>(</a:t>
            </a:r>
            <a:r>
              <a:rPr lang="ru-RU" sz="3300" i="1" dirty="0" err="1">
                <a:effectLst/>
              </a:rPr>
              <a:t>internal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quality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</a:t>
            </a:r>
            <a:r>
              <a:rPr lang="ru-RU" sz="3300" dirty="0" smtClean="0">
                <a:effectLst/>
              </a:rPr>
              <a:t>полный </a:t>
            </a:r>
            <a:r>
              <a:rPr lang="ru-RU" sz="3300" i="1" u="sng" dirty="0">
                <a:effectLst/>
              </a:rPr>
              <a:t>набор</a:t>
            </a:r>
            <a:r>
              <a:rPr lang="ru-RU" sz="3300" u="sng" dirty="0">
                <a:effectLst/>
              </a:rPr>
              <a:t> </a:t>
            </a:r>
            <a:r>
              <a:rPr lang="ru-RU" sz="3300" i="1" u="sng" dirty="0">
                <a:effectLst/>
              </a:rPr>
              <a:t>атрибутов</a:t>
            </a:r>
            <a:r>
              <a:rPr lang="ru-RU" sz="3300" dirty="0">
                <a:effectLst/>
              </a:rPr>
              <a:t> продукта, определяющих его способность удовлетворять установленные и подразумеваемые потребности при использовании в заданных условиях. </a:t>
            </a:r>
            <a:endParaRPr lang="ru-RU" sz="33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Внутренняя мера </a:t>
            </a:r>
            <a:r>
              <a:rPr lang="ru-RU" sz="3300" i="1" dirty="0">
                <a:effectLst/>
              </a:rPr>
              <a:t>(</a:t>
            </a:r>
            <a:r>
              <a:rPr lang="ru-RU" sz="3300" i="1" dirty="0" err="1">
                <a:effectLst/>
              </a:rPr>
              <a:t>internal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measure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собственная </a:t>
            </a:r>
            <a:r>
              <a:rPr lang="ru-RU" sz="3300" i="1" dirty="0">
                <a:effectLst/>
              </a:rPr>
              <a:t>мера</a:t>
            </a:r>
            <a:r>
              <a:rPr lang="ru-RU" sz="3300" dirty="0">
                <a:effectLst/>
              </a:rPr>
              <a:t> продукта, прямая или косвенная.</a:t>
            </a:r>
            <a:endParaRPr lang="ru-RU" sz="3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8382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295400"/>
            <a:ext cx="6553200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Качество в использовании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quality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in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use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r>
              <a:rPr lang="ru-RU" i="1" u="sng" dirty="0">
                <a:effectLst/>
              </a:rPr>
              <a:t>степень</a:t>
            </a:r>
            <a:r>
              <a:rPr lang="ru-RU" dirty="0">
                <a:effectLst/>
              </a:rPr>
              <a:t>, в которой </a:t>
            </a:r>
            <a:r>
              <a:rPr lang="ru-RU" dirty="0" smtClean="0">
                <a:effectLst/>
              </a:rPr>
              <a:t>ПП, </a:t>
            </a:r>
            <a:r>
              <a:rPr lang="ru-RU" dirty="0">
                <a:effectLst/>
              </a:rPr>
              <a:t>используемый заданными пользователями, удовлетворяет их потребности в достижении заданных целей с </a:t>
            </a:r>
            <a:r>
              <a:rPr lang="ru-RU" i="1" dirty="0">
                <a:effectLst/>
              </a:rPr>
              <a:t>результативностью, продуктивностью, безопасностью и удовлетворенностью</a:t>
            </a:r>
            <a:r>
              <a:rPr lang="ru-RU" dirty="0">
                <a:effectLst/>
              </a:rPr>
              <a:t> в заданном контексте использования.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b="1" i="1" dirty="0">
                <a:solidFill>
                  <a:srgbClr val="C00000"/>
                </a:solidFill>
                <a:effectLst/>
              </a:rPr>
              <a:t>Контекст использования </a:t>
            </a:r>
            <a:r>
              <a:rPr lang="ru-RU" i="1" dirty="0">
                <a:effectLst/>
              </a:rPr>
              <a:t>(</a:t>
            </a:r>
            <a:r>
              <a:rPr lang="en-US" i="1" dirty="0">
                <a:effectLst/>
              </a:rPr>
              <a:t>context of use</a:t>
            </a:r>
            <a:r>
              <a:rPr lang="ru-RU" i="1" dirty="0" smtClean="0">
                <a:effectLst/>
              </a:rPr>
              <a:t>):</a:t>
            </a:r>
            <a:endParaRPr lang="ru-RU" i="1" dirty="0" smtClean="0">
              <a:effectLst/>
            </a:endParaRPr>
          </a:p>
          <a:p>
            <a:pPr marL="357505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пользователи</a:t>
            </a:r>
            <a:r>
              <a:rPr lang="ru-RU" dirty="0">
                <a:effectLst/>
              </a:rPr>
              <a:t>, задания, среда (аппаратное обеспечение, </a:t>
            </a:r>
            <a:r>
              <a:rPr lang="ru-RU" dirty="0" smtClean="0">
                <a:effectLst/>
              </a:rPr>
              <a:t>ПО и </a:t>
            </a:r>
            <a:r>
              <a:rPr lang="ru-RU" dirty="0">
                <a:effectLst/>
              </a:rPr>
              <a:t>материалы), а также физические и социальные среды, в которых используется </a:t>
            </a:r>
            <a:r>
              <a:rPr lang="ru-RU" dirty="0" smtClean="0">
                <a:effectLst/>
              </a:rPr>
              <a:t>данный ПП.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Критерий оценки качества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software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quality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assessment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criteria</a:t>
            </a:r>
            <a:r>
              <a:rPr lang="ru-RU" i="1" dirty="0">
                <a:effectLst/>
              </a:rPr>
              <a:t>)</a:t>
            </a:r>
            <a:r>
              <a:rPr lang="ru-RU" dirty="0">
                <a:effectLst/>
              </a:rPr>
              <a:t>: </a:t>
            </a:r>
            <a:r>
              <a:rPr lang="ru-RU" i="1" dirty="0">
                <a:effectLst/>
              </a:rPr>
              <a:t>совокупность</a:t>
            </a:r>
            <a:r>
              <a:rPr lang="ru-RU" dirty="0">
                <a:effectLst/>
              </a:rPr>
              <a:t> принятых в установленном порядке правил и условий, с помощью которых устанавливается приемлемость общего качества </a:t>
            </a:r>
            <a:r>
              <a:rPr lang="ru-RU" dirty="0" smtClean="0">
                <a:effectLst/>
              </a:rPr>
              <a:t>ПП.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066800"/>
            <a:ext cx="64008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b="1" i="1" dirty="0" smtClean="0">
                <a:effectLst/>
              </a:rPr>
              <a:t>Оценка качества </a:t>
            </a:r>
            <a:r>
              <a:rPr lang="ru-RU" i="1" dirty="0" smtClean="0">
                <a:effectLst/>
              </a:rPr>
              <a:t>(</a:t>
            </a:r>
            <a:r>
              <a:rPr lang="ru-RU" i="1" dirty="0" err="1" smtClean="0">
                <a:effectLst/>
              </a:rPr>
              <a:t>quality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evaluation</a:t>
            </a:r>
            <a:r>
              <a:rPr lang="ru-RU" i="1" dirty="0" smtClean="0">
                <a:effectLst/>
              </a:rPr>
              <a:t>):</a:t>
            </a:r>
            <a:r>
              <a:rPr lang="ru-RU" dirty="0" smtClean="0">
                <a:effectLst/>
              </a:rPr>
              <a:t> систематическое </a:t>
            </a:r>
            <a:r>
              <a:rPr lang="ru-RU" i="1" dirty="0" smtClean="0">
                <a:effectLst/>
              </a:rPr>
              <a:t>исследование</a:t>
            </a:r>
            <a:r>
              <a:rPr lang="ru-RU" dirty="0" smtClean="0">
                <a:effectLst/>
              </a:rPr>
              <a:t> степени, в которой продукт способен к выполнению указанных требований.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b="1" i="1" dirty="0" smtClean="0">
                <a:effectLst/>
              </a:rPr>
              <a:t>Модель </a:t>
            </a:r>
            <a:r>
              <a:rPr lang="ru-RU" b="1" i="1" dirty="0">
                <a:effectLst/>
              </a:rPr>
              <a:t>качества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quality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model</a:t>
            </a:r>
            <a:r>
              <a:rPr lang="ru-RU" i="1" dirty="0">
                <a:effectLst/>
              </a:rPr>
              <a:t>):</a:t>
            </a:r>
            <a:r>
              <a:rPr lang="ru-RU" dirty="0">
                <a:effectLst/>
              </a:rPr>
              <a:t> </a:t>
            </a:r>
            <a:r>
              <a:rPr lang="ru-RU" i="1" dirty="0">
                <a:effectLst/>
              </a:rPr>
              <a:t>набор</a:t>
            </a:r>
            <a:r>
              <a:rPr lang="ru-RU" dirty="0">
                <a:effectLst/>
              </a:rPr>
              <a:t> характеристик и связей между ними, обеспечивающий основу для определения требований к качеству и для оценки качества.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Показатель качества </a:t>
            </a:r>
            <a:r>
              <a:rPr lang="ru-RU" i="1" dirty="0" smtClean="0">
                <a:effectLst/>
              </a:rPr>
              <a:t>(</a:t>
            </a:r>
            <a:r>
              <a:rPr lang="ru-RU" i="1" dirty="0" err="1">
                <a:effectLst/>
              </a:rPr>
              <a:t>software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quality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feature</a:t>
            </a:r>
            <a:r>
              <a:rPr lang="ru-RU" i="1" dirty="0">
                <a:effectLst/>
              </a:rPr>
              <a:t>)</a:t>
            </a:r>
            <a:r>
              <a:rPr lang="ru-RU" dirty="0">
                <a:effectLst/>
              </a:rPr>
              <a:t> – </a:t>
            </a:r>
            <a:r>
              <a:rPr lang="ru-RU" i="1" dirty="0">
                <a:effectLst/>
              </a:rPr>
              <a:t>признак</a:t>
            </a:r>
            <a:r>
              <a:rPr lang="ru-RU" dirty="0">
                <a:effectLst/>
              </a:rPr>
              <a:t>, определяющий свойство </a:t>
            </a:r>
            <a:r>
              <a:rPr lang="ru-RU" dirty="0" smtClean="0">
                <a:effectLst/>
              </a:rPr>
              <a:t>ПП, </a:t>
            </a:r>
            <a:r>
              <a:rPr lang="ru-RU" dirty="0">
                <a:effectLst/>
              </a:rPr>
              <a:t>которое может быть соотнесено с некоторой характеристикой качества.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smtClean="0"/>
              <a:t>Жизненный цикл программного обеспечения ИС</a:t>
            </a:r>
            <a:endParaRPr lang="en-US" sz="20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000" smtClean="0"/>
              <a:t>Положительные стороны </a:t>
            </a:r>
            <a:r>
              <a:rPr lang="ru-RU" sz="2000" i="1" u="sng" smtClean="0"/>
              <a:t>каскадного подхода</a:t>
            </a:r>
            <a:r>
              <a:rPr lang="ru-RU" sz="2000" smtClean="0"/>
              <a:t>: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smtClean="0"/>
              <a:t>на каждом этапе формируется законченный набор проектной документации, отвечающий критериям полноты и согласованности;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smtClean="0"/>
              <a:t>выполняемые в логической последовательности этапы работ позволяют планировать сроки завершения всех работ и соответствующие затраты.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000" smtClean="0"/>
              <a:t>Недостаток </a:t>
            </a:r>
            <a:r>
              <a:rPr lang="ru-RU" sz="2000" i="1" u="sng" smtClean="0"/>
              <a:t>каскадного подхода</a:t>
            </a:r>
            <a:r>
              <a:rPr lang="ru-RU" sz="2000" i="1" smtClean="0"/>
              <a:t>:</a:t>
            </a:r>
            <a:endParaRPr lang="ru-RU" sz="2000" i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i="1" smtClean="0"/>
              <a:t>реальный процесс создания системы никогда полностью не укладывается в такую жесткую схему</a:t>
            </a:r>
            <a:r>
              <a:rPr lang="ru-RU" sz="2000" smtClean="0"/>
              <a:t>.</a:t>
            </a:r>
            <a:endParaRPr lang="ru-RU" sz="2000" smtClean="0"/>
          </a:p>
          <a:p>
            <a:pPr eaLnBrk="1" hangingPunct="1">
              <a:lnSpc>
                <a:spcPct val="80000"/>
              </a:lnSpc>
              <a:defRPr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000" smtClean="0"/>
              <a:t>В результате реальный процесс создания ИС оказывается соответствующим </a:t>
            </a:r>
            <a:r>
              <a:rPr lang="en-US" sz="2000" i="1" u="sng" smtClean="0"/>
              <a:t>поэтапной модели с промежуточным контролем</a:t>
            </a:r>
            <a:r>
              <a:rPr lang="ru-RU" sz="2000" smtClean="0"/>
              <a:t>.</a:t>
            </a:r>
            <a:endParaRPr lang="en-US" sz="20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066800"/>
            <a:ext cx="6400800" cy="556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Подразумеваемые потребности </a:t>
            </a:r>
            <a:r>
              <a:rPr lang="ru-RU" sz="3300" i="1" dirty="0">
                <a:effectLst/>
              </a:rPr>
              <a:t>(</a:t>
            </a:r>
            <a:r>
              <a:rPr lang="ru-RU" sz="3300" i="1" dirty="0" err="1">
                <a:effectLst/>
              </a:rPr>
              <a:t>implied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needs</a:t>
            </a:r>
            <a:r>
              <a:rPr lang="ru-RU" sz="3300" i="1" dirty="0">
                <a:effectLst/>
              </a:rPr>
              <a:t>):</a:t>
            </a:r>
            <a:r>
              <a:rPr lang="ru-RU" sz="3300" b="1" dirty="0">
                <a:effectLst/>
              </a:rPr>
              <a:t> </a:t>
            </a:r>
            <a:r>
              <a:rPr lang="ru-RU" sz="3300" dirty="0">
                <a:effectLst/>
              </a:rPr>
              <a:t>потребности, которые не были установлены, но являются действительными потребностями при использовании </a:t>
            </a:r>
            <a:r>
              <a:rPr lang="ru-RU" sz="3300" dirty="0" smtClean="0">
                <a:effectLst/>
              </a:rPr>
              <a:t>ПП в </a:t>
            </a:r>
            <a:r>
              <a:rPr lang="ru-RU" sz="3300" dirty="0">
                <a:effectLst/>
              </a:rPr>
              <a:t>конкретных условиях.</a:t>
            </a:r>
            <a:endParaRPr lang="ru-RU" sz="33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Уровень качества функционирования </a:t>
            </a:r>
            <a:r>
              <a:rPr lang="ru-RU" sz="3300" i="1" dirty="0">
                <a:effectLst/>
              </a:rPr>
              <a:t>(уровень пригодности, </a:t>
            </a:r>
            <a:r>
              <a:rPr lang="ru-RU" sz="3300" i="1" dirty="0" err="1">
                <a:effectLst/>
              </a:rPr>
              <a:t>level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of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performance</a:t>
            </a:r>
            <a:r>
              <a:rPr lang="ru-RU" sz="3300" i="1" dirty="0">
                <a:effectLst/>
              </a:rPr>
              <a:t>):</a:t>
            </a:r>
            <a:r>
              <a:rPr lang="ru-RU" sz="3300" dirty="0">
                <a:effectLst/>
              </a:rPr>
              <a:t> степень удовлетворения потребности, представленная конкретным набором значений характеристик качества. </a:t>
            </a:r>
            <a:endParaRPr lang="ru-RU" sz="3300" dirty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sz="3300" b="1" i="1" dirty="0">
                <a:effectLst/>
              </a:rPr>
              <a:t>Характеристика качества</a:t>
            </a:r>
            <a:r>
              <a:rPr lang="ru-RU" sz="3300" b="1" dirty="0">
                <a:effectLst/>
              </a:rPr>
              <a:t> </a:t>
            </a:r>
            <a:r>
              <a:rPr lang="ru-RU" sz="3300" i="1" dirty="0" smtClean="0">
                <a:effectLst/>
              </a:rPr>
              <a:t>(</a:t>
            </a:r>
            <a:r>
              <a:rPr lang="ru-RU" sz="3300" i="1" dirty="0" err="1">
                <a:effectLst/>
              </a:rPr>
              <a:t>software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quality</a:t>
            </a:r>
            <a:r>
              <a:rPr lang="ru-RU" sz="3300" i="1" dirty="0">
                <a:effectLst/>
              </a:rPr>
              <a:t> </a:t>
            </a:r>
            <a:r>
              <a:rPr lang="ru-RU" sz="3300" i="1" dirty="0" err="1">
                <a:effectLst/>
              </a:rPr>
              <a:t>characteristic</a:t>
            </a:r>
            <a:r>
              <a:rPr lang="ru-RU" sz="3300" i="1" dirty="0">
                <a:effectLst/>
              </a:rPr>
              <a:t>)</a:t>
            </a:r>
            <a:r>
              <a:rPr lang="ru-RU" sz="3300" dirty="0">
                <a:effectLst/>
              </a:rPr>
              <a:t>: набор свойств </a:t>
            </a:r>
            <a:r>
              <a:rPr lang="ru-RU" sz="3300" dirty="0" smtClean="0">
                <a:effectLst/>
              </a:rPr>
              <a:t>ПП, </a:t>
            </a:r>
            <a:r>
              <a:rPr lang="ru-RU" sz="3300" dirty="0">
                <a:effectLst/>
              </a:rPr>
              <a:t>с помощью которых описывается и оценивается его качество.</a:t>
            </a:r>
            <a:endParaRPr lang="ru-RU" sz="3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0" y="1066800"/>
            <a:ext cx="60198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300" b="1" i="1" dirty="0">
                <a:effectLst/>
              </a:rPr>
              <a:t>Шкала</a:t>
            </a:r>
            <a:r>
              <a:rPr lang="ru-RU" sz="3300" i="1" dirty="0">
                <a:effectLst/>
              </a:rPr>
              <a:t> (</a:t>
            </a:r>
            <a:r>
              <a:rPr lang="ru-RU" sz="3300" i="1" dirty="0" err="1">
                <a:effectLst/>
              </a:rPr>
              <a:t>scale</a:t>
            </a:r>
            <a:r>
              <a:rPr lang="ru-RU" sz="3300" i="1" dirty="0">
                <a:effectLst/>
              </a:rPr>
              <a:t>): </a:t>
            </a:r>
            <a:r>
              <a:rPr lang="ru-RU" sz="3300" i="1" dirty="0" smtClean="0">
                <a:effectLst/>
              </a:rPr>
              <a:t>набор</a:t>
            </a:r>
            <a:r>
              <a:rPr lang="ru-RU" sz="3300" dirty="0" smtClean="0">
                <a:effectLst/>
              </a:rPr>
              <a:t> </a:t>
            </a:r>
            <a:r>
              <a:rPr lang="ru-RU" sz="3300" dirty="0">
                <a:effectLst/>
              </a:rPr>
              <a:t>значений с определенными свойствами.</a:t>
            </a:r>
            <a:endParaRPr lang="ru-RU" sz="33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300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3000" i="1" u="sng" dirty="0" smtClean="0">
                <a:effectLst/>
              </a:rPr>
              <a:t>Типы шкал, используемые при </a:t>
            </a:r>
            <a:r>
              <a:rPr lang="ru-RU" sz="3000" u="sng" dirty="0" smtClean="0">
                <a:effectLst/>
              </a:rPr>
              <a:t>оценке качества:</a:t>
            </a:r>
            <a:endParaRPr lang="ru-RU" sz="3000" u="sng" dirty="0">
              <a:effectLst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3000" i="1" dirty="0" smtClean="0">
                <a:effectLst/>
              </a:rPr>
              <a:t>номинальная</a:t>
            </a:r>
            <a:r>
              <a:rPr lang="ru-RU" sz="3000" dirty="0" smtClean="0">
                <a:effectLst/>
              </a:rPr>
              <a:t>;</a:t>
            </a:r>
            <a:endParaRPr lang="ru-RU" sz="30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3000" i="1" dirty="0">
                <a:effectLst/>
              </a:rPr>
              <a:t>порядковая (упорядоченная</a:t>
            </a:r>
            <a:r>
              <a:rPr lang="ru-RU" sz="3000" i="1" dirty="0" smtClean="0">
                <a:effectLst/>
              </a:rPr>
              <a:t>)</a:t>
            </a:r>
            <a:r>
              <a:rPr lang="ru-RU" sz="3000" dirty="0" smtClean="0">
                <a:effectLst/>
              </a:rPr>
              <a:t>;</a:t>
            </a:r>
            <a:endParaRPr lang="ru-RU" sz="30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3000" i="1" dirty="0" smtClean="0">
                <a:effectLst/>
              </a:rPr>
              <a:t>интервальная</a:t>
            </a:r>
            <a:r>
              <a:rPr lang="ru-RU" sz="3000" dirty="0" smtClean="0">
                <a:effectLst/>
              </a:rPr>
              <a:t>;</a:t>
            </a:r>
            <a:endParaRPr lang="ru-RU" sz="30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3000" i="1" dirty="0" smtClean="0">
                <a:effectLst/>
              </a:rPr>
              <a:t>относительная</a:t>
            </a:r>
            <a:r>
              <a:rPr lang="ru-RU" sz="3000" dirty="0">
                <a:effectLst/>
              </a:rPr>
              <a:t>.</a:t>
            </a:r>
            <a:endParaRPr lang="ru-RU" sz="3000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008313" y="4214813"/>
            <a:ext cx="5943600" cy="1143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</a:rPr>
              <a:t>оценка качественных атрибутов</a:t>
            </a:r>
            <a:endParaRPr lang="ru-RU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008313" y="5410200"/>
            <a:ext cx="5943600" cy="1219200"/>
          </a:xfrm>
          <a:prstGeom prst="roundRect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6321425"/>
            <a:ext cx="327850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400" b="1">
                <a:solidFill>
                  <a:srgbClr val="7030A0"/>
                </a:solidFill>
              </a:rPr>
              <a:t>оценка количественных атрибутов</a:t>
            </a:r>
            <a:endParaRPr lang="ru-RU" altLang="ru-RU" sz="14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500" b="1" i="1" dirty="0">
                <a:effectLst/>
                <a:latin typeface="Calibri" panose="020F0502020204030204" charset="0"/>
                <a:cs typeface="Calibri" panose="020F0502020204030204" charset="0"/>
              </a:rPr>
              <a:t>Оценка качества</a:t>
            </a:r>
            <a:r>
              <a:rPr lang="ru-RU" sz="3500" dirty="0">
                <a:effectLst/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sz="3500" b="1" dirty="0">
                <a:effectLst/>
                <a:latin typeface="Calibri" panose="020F0502020204030204" charset="0"/>
                <a:cs typeface="Calibri" panose="020F0502020204030204" charset="0"/>
              </a:rPr>
              <a:t>ПП</a:t>
            </a:r>
            <a:r>
              <a:rPr lang="ru-RU" sz="3500" dirty="0">
                <a:effectLst/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sz="3500" baseline="30000" dirty="0">
                <a:effectLst/>
                <a:latin typeface="Calibri" panose="020F0502020204030204" charset="0"/>
                <a:cs typeface="Calibri" panose="020F0502020204030204" charset="0"/>
              </a:rPr>
              <a:t>(по ГОСТ)</a:t>
            </a:r>
            <a:r>
              <a:rPr lang="ru-RU" sz="3500" dirty="0">
                <a:effectLst/>
                <a:latin typeface="Calibri" panose="020F0502020204030204" charset="0"/>
                <a:cs typeface="Calibri" panose="020F0502020204030204" charset="0"/>
              </a:rPr>
              <a:t> -</a:t>
            </a:r>
            <a:endParaRPr lang="ru-RU" sz="3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953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ru-RU" i="1" dirty="0" smtClean="0">
                <a:effectLst/>
                <a:latin typeface="Calibri" panose="020F0502020204030204" charset="0"/>
                <a:cs typeface="Calibri" panose="020F0502020204030204" charset="0"/>
              </a:rPr>
              <a:t>совокупность операций</a:t>
            </a: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, включающих:</a:t>
            </a:r>
            <a:endParaRPr lang="ru-RU" dirty="0" smtClean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выбор </a:t>
            </a:r>
            <a:r>
              <a:rPr lang="ru-RU" dirty="0">
                <a:effectLst/>
                <a:latin typeface="Calibri" panose="020F0502020204030204" charset="0"/>
                <a:cs typeface="Calibri" panose="020F0502020204030204" charset="0"/>
              </a:rPr>
              <a:t>номенклатуры характеристик качества оцениваемого программного средства, </a:t>
            </a:r>
            <a:endParaRPr lang="ru-RU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определение </a:t>
            </a:r>
            <a:r>
              <a:rPr lang="ru-RU" dirty="0">
                <a:effectLst/>
                <a:latin typeface="Calibri" panose="020F0502020204030204" charset="0"/>
                <a:cs typeface="Calibri" panose="020F0502020204030204" charset="0"/>
              </a:rPr>
              <a:t>значений этих характеристик </a:t>
            </a:r>
            <a:endParaRPr lang="ru-RU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и </a:t>
            </a:r>
            <a:r>
              <a:rPr lang="ru-RU" dirty="0">
                <a:effectLst/>
                <a:latin typeface="Calibri" panose="020F0502020204030204" charset="0"/>
                <a:cs typeface="Calibri" panose="020F0502020204030204" charset="0"/>
              </a:rPr>
              <a:t>сравнение их с базовыми </a:t>
            </a:r>
            <a:r>
              <a:rPr lang="ru-RU" dirty="0" smtClean="0">
                <a:effectLst/>
                <a:latin typeface="Calibri" panose="020F0502020204030204" charset="0"/>
                <a:cs typeface="Calibri" panose="020F0502020204030204" charset="0"/>
              </a:rPr>
              <a:t>значениями.</a:t>
            </a: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300" b="1" i="1" dirty="0" smtClean="0">
                <a:effectLst/>
              </a:rPr>
              <a:t>Показатель качества продукции</a:t>
            </a:r>
            <a:r>
              <a:rPr lang="ru-RU" sz="3300" dirty="0" smtClean="0">
                <a:effectLst/>
              </a:rPr>
              <a:t> –</a:t>
            </a:r>
            <a:endParaRPr lang="ru-RU" sz="3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00600"/>
          </a:xfrm>
        </p:spPr>
        <p:txBody>
          <a:bodyPr>
            <a:normAutofit fontScale="850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sz="3300" dirty="0" smtClean="0">
                <a:effectLst/>
              </a:rPr>
              <a:t>количественная </a:t>
            </a:r>
            <a:r>
              <a:rPr lang="ru-RU" sz="3300" dirty="0">
                <a:effectLst/>
              </a:rPr>
              <a:t>характеристика </a:t>
            </a:r>
            <a:r>
              <a:rPr lang="ru-RU" dirty="0">
                <a:effectLst/>
              </a:rPr>
              <a:t>одного </a:t>
            </a:r>
            <a:r>
              <a:rPr lang="ru-RU" dirty="0" smtClean="0">
                <a:effectLst/>
              </a:rPr>
              <a:t>(или нескольких) из </a:t>
            </a:r>
            <a:r>
              <a:rPr lang="ru-RU" dirty="0">
                <a:effectLst/>
              </a:rPr>
              <a:t>свойств продукции, составляющих ее качество, </a:t>
            </a:r>
            <a:br>
              <a:rPr lang="ru-RU" dirty="0" smtClean="0">
                <a:effectLst/>
              </a:rPr>
            </a:br>
            <a:r>
              <a:rPr lang="ru-RU" i="1" dirty="0" smtClean="0">
                <a:effectLst/>
              </a:rPr>
              <a:t>которая</a:t>
            </a:r>
            <a:r>
              <a:rPr lang="ru-RU" dirty="0" smtClean="0">
                <a:effectLst/>
              </a:rPr>
              <a:t> </a:t>
            </a:r>
            <a:r>
              <a:rPr lang="ru-RU" i="1" dirty="0" smtClean="0">
                <a:effectLst/>
              </a:rPr>
              <a:t>рассматривается </a:t>
            </a:r>
            <a:r>
              <a:rPr lang="ru-RU" i="1" dirty="0">
                <a:effectLst/>
              </a:rPr>
              <a:t>применительно к определенным условиям ее создания и эксплуатации или потребления</a:t>
            </a:r>
            <a:r>
              <a:rPr lang="ru-RU" dirty="0">
                <a:effectLst/>
              </a:rPr>
              <a:t>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000" b="1" dirty="0">
                <a:effectLst/>
              </a:rPr>
              <a:t>Классификация</a:t>
            </a:r>
            <a:r>
              <a:rPr lang="ru-RU" sz="3000" dirty="0">
                <a:effectLst/>
              </a:rPr>
              <a:t> методов определения показателей </a:t>
            </a:r>
            <a:r>
              <a:rPr lang="ru-RU" sz="3000" dirty="0" smtClean="0">
                <a:effectLst/>
              </a:rPr>
              <a:t>качества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7056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b="1" i="1" dirty="0">
                <a:effectLst/>
              </a:rPr>
              <a:t>по способам </a:t>
            </a:r>
            <a:r>
              <a:rPr lang="ru-RU" i="1" dirty="0">
                <a:effectLst/>
              </a:rPr>
              <a:t>получения информации </a:t>
            </a:r>
            <a:br>
              <a:rPr lang="ru-RU" i="1" dirty="0" smtClean="0">
                <a:effectLst/>
              </a:rPr>
            </a:br>
            <a:r>
              <a:rPr lang="ru-RU" i="1" dirty="0" smtClean="0">
                <a:effectLst/>
              </a:rPr>
              <a:t>о </a:t>
            </a:r>
            <a:r>
              <a:rPr lang="ru-RU" i="1" dirty="0">
                <a:effectLst/>
              </a:rPr>
              <a:t>показателе качества</a:t>
            </a:r>
            <a:r>
              <a:rPr lang="ru-RU" b="1" i="1" dirty="0">
                <a:effectLst/>
              </a:rPr>
              <a:t>:</a:t>
            </a:r>
            <a:endParaRPr lang="ru-RU" b="1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измерительный;</a:t>
            </a:r>
            <a:endParaRPr lang="ru-RU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регистрационный;</a:t>
            </a:r>
            <a:endParaRPr lang="ru-RU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органолептический;</a:t>
            </a:r>
            <a:endParaRPr lang="ru-RU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расчетный;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b="1" i="1" dirty="0">
                <a:effectLst/>
              </a:rPr>
              <a:t>по источникам </a:t>
            </a:r>
            <a:r>
              <a:rPr lang="ru-RU" i="1" dirty="0" smtClean="0">
                <a:effectLst/>
              </a:rPr>
              <a:t>получения информации </a:t>
            </a:r>
            <a:r>
              <a:rPr lang="ru-RU" i="1" dirty="0">
                <a:effectLst/>
              </a:rPr>
              <a:t>о показателе качества</a:t>
            </a:r>
            <a:r>
              <a:rPr lang="ru-RU" b="1" i="1" dirty="0">
                <a:effectLst/>
              </a:rPr>
              <a:t>:</a:t>
            </a:r>
            <a:endParaRPr lang="ru-RU" b="1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экспертный;</a:t>
            </a:r>
            <a:endParaRPr lang="ru-RU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социологический;</a:t>
            </a:r>
            <a:endParaRPr lang="ru-RU" dirty="0">
              <a:effectLst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dirty="0">
                <a:effectLst/>
              </a:rPr>
              <a:t>традиционный.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4700" b="1" i="1" dirty="0" smtClean="0">
                <a:effectLst/>
              </a:rPr>
              <a:t>Измерительный метод </a:t>
            </a:r>
            <a:r>
              <a:rPr lang="ru-RU" sz="4700" dirty="0" smtClean="0">
                <a:effectLst/>
              </a:rPr>
              <a:t>– метод получения информации о свойствах и характеристиках ПП </a:t>
            </a:r>
            <a:r>
              <a:rPr lang="ru-RU" sz="4700" dirty="0" smtClean="0">
                <a:solidFill>
                  <a:srgbClr val="C00000"/>
                </a:solidFill>
                <a:effectLst/>
              </a:rPr>
              <a:t>путем измерений </a:t>
            </a:r>
            <a:r>
              <a:rPr lang="ru-RU" sz="4700" dirty="0" smtClean="0">
                <a:effectLst/>
              </a:rPr>
              <a:t>с помощью инструментальных средств.</a:t>
            </a:r>
            <a:endParaRPr lang="ru-RU" sz="4700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endParaRPr lang="ru-RU" sz="4700" b="1" i="1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Например:</a:t>
            </a:r>
            <a:endParaRPr lang="ru-RU" b="1" i="1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i="1" dirty="0" smtClean="0">
                <a:effectLst/>
              </a:rPr>
              <a:t>количество операторов в программе, </a:t>
            </a:r>
            <a:br>
              <a:rPr lang="ru-RU" i="1" dirty="0" smtClean="0">
                <a:effectLst/>
              </a:rPr>
            </a:br>
            <a:r>
              <a:rPr lang="ru-RU" i="1" dirty="0" smtClean="0">
                <a:effectLst/>
              </a:rPr>
              <a:t>количество выполненных операторов, </a:t>
            </a:r>
            <a:br>
              <a:rPr lang="ru-RU" i="1" dirty="0" smtClean="0">
                <a:effectLst/>
              </a:rPr>
            </a:br>
            <a:r>
              <a:rPr lang="ru-RU" i="1" dirty="0" smtClean="0">
                <a:effectLst/>
              </a:rPr>
              <a:t>количество операндов, </a:t>
            </a:r>
            <a:br>
              <a:rPr lang="ru-RU" i="1" dirty="0" smtClean="0">
                <a:effectLst/>
              </a:rPr>
            </a:br>
            <a:r>
              <a:rPr lang="ru-RU" i="1" dirty="0" smtClean="0">
                <a:effectLst/>
              </a:rPr>
              <a:t>время выполнения программы при определенных наборах исходных данных и т.д.</a:t>
            </a:r>
            <a:endParaRPr lang="ru-RU" i="1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 b="1" i="1" dirty="0">
                <a:effectLst/>
              </a:rPr>
              <a:t>Регистрационный</a:t>
            </a:r>
            <a:r>
              <a:rPr lang="ru-RU" dirty="0">
                <a:effectLst/>
              </a:rPr>
              <a:t> </a:t>
            </a:r>
            <a:r>
              <a:rPr lang="ru-RU" b="1" i="1" dirty="0">
                <a:effectLst/>
              </a:rPr>
              <a:t>метод </a:t>
            </a:r>
            <a:r>
              <a:rPr lang="ru-RU" dirty="0" smtClean="0">
                <a:effectLst/>
              </a:rPr>
              <a:t>–метод </a:t>
            </a:r>
            <a:r>
              <a:rPr lang="ru-RU" dirty="0">
                <a:effectLst/>
              </a:rPr>
              <a:t>получения информации о свойствах и характеристиках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во время его </a:t>
            </a:r>
            <a:r>
              <a:rPr lang="ru-RU" dirty="0">
                <a:solidFill>
                  <a:srgbClr val="C00000"/>
                </a:solidFill>
                <a:effectLst/>
              </a:rPr>
              <a:t>испытания или функционирования</a:t>
            </a:r>
            <a:r>
              <a:rPr lang="ru-RU" dirty="0">
                <a:effectLst/>
              </a:rPr>
              <a:t>, когда регистрируются некоторые </a:t>
            </a:r>
            <a:r>
              <a:rPr lang="ru-RU" dirty="0" smtClean="0">
                <a:effectLst/>
              </a:rPr>
              <a:t>события.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>
                <a:effectLst/>
              </a:rPr>
              <a:t>	</a:t>
            </a:r>
            <a:r>
              <a:rPr lang="ru-RU" dirty="0" smtClean="0">
                <a:effectLst/>
              </a:rPr>
              <a:t>количество </a:t>
            </a:r>
            <a:r>
              <a:rPr lang="ru-RU" dirty="0">
                <a:effectLst/>
              </a:rPr>
              <a:t>сбоев и </a:t>
            </a:r>
            <a:r>
              <a:rPr lang="ru-RU" dirty="0" smtClean="0">
                <a:effectLst/>
              </a:rPr>
              <a:t>отказов.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876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 b="1" i="1" dirty="0">
                <a:effectLst/>
              </a:rPr>
              <a:t>Органолептический</a:t>
            </a:r>
            <a:r>
              <a:rPr lang="ru-RU" dirty="0">
                <a:effectLst/>
              </a:rPr>
              <a:t> </a:t>
            </a:r>
            <a:r>
              <a:rPr lang="ru-RU" b="1" i="1" dirty="0">
                <a:effectLst/>
              </a:rPr>
              <a:t>метод </a:t>
            </a:r>
            <a:r>
              <a:rPr lang="ru-RU" dirty="0" smtClean="0">
                <a:effectLst/>
              </a:rPr>
              <a:t>– метод </a:t>
            </a:r>
            <a:r>
              <a:rPr lang="ru-RU" dirty="0">
                <a:effectLst/>
              </a:rPr>
              <a:t>получения информации о свойствах и характеристиках </a:t>
            </a:r>
            <a:r>
              <a:rPr lang="ru-RU" dirty="0" smtClean="0">
                <a:effectLst/>
              </a:rPr>
              <a:t>ПП, </a:t>
            </a:r>
            <a:r>
              <a:rPr lang="ru-RU" dirty="0">
                <a:effectLst/>
              </a:rPr>
              <a:t>основанный на </a:t>
            </a:r>
            <a:r>
              <a:rPr lang="ru-RU" dirty="0">
                <a:solidFill>
                  <a:srgbClr val="C00000"/>
                </a:solidFill>
                <a:effectLst/>
              </a:rPr>
              <a:t>восприятии органов чувств </a:t>
            </a:r>
            <a:r>
              <a:rPr lang="ru-RU" dirty="0" smtClean="0">
                <a:effectLst/>
              </a:rPr>
              <a:t>человека (</a:t>
            </a:r>
            <a:r>
              <a:rPr lang="ru-RU" i="1" dirty="0">
                <a:effectLst/>
              </a:rPr>
              <a:t>зрения и слуха</a:t>
            </a:r>
            <a:r>
              <a:rPr lang="ru-RU" dirty="0" smtClean="0">
                <a:effectLst/>
              </a:rPr>
              <a:t>). 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свойства </a:t>
            </a:r>
            <a:r>
              <a:rPr lang="ru-RU" dirty="0">
                <a:effectLst/>
              </a:rPr>
              <a:t>ПС, связанные с удобством его использования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3400" b="1" i="1" dirty="0">
                <a:effectLst/>
              </a:rPr>
              <a:t>Расчетный</a:t>
            </a:r>
            <a:r>
              <a:rPr lang="ru-RU" sz="3400" dirty="0">
                <a:effectLst/>
              </a:rPr>
              <a:t> </a:t>
            </a:r>
            <a:r>
              <a:rPr lang="ru-RU" sz="3400" b="1" i="1" dirty="0">
                <a:effectLst/>
              </a:rPr>
              <a:t>метод</a:t>
            </a:r>
            <a:r>
              <a:rPr lang="ru-RU" sz="3400" dirty="0">
                <a:effectLst/>
              </a:rPr>
              <a:t> </a:t>
            </a:r>
            <a:r>
              <a:rPr lang="ru-RU" sz="3400" dirty="0" smtClean="0">
                <a:effectLst/>
              </a:rPr>
              <a:t>– метод </a:t>
            </a:r>
            <a:r>
              <a:rPr lang="ru-RU" sz="3400" dirty="0">
                <a:effectLst/>
              </a:rPr>
              <a:t>получения информации о свойствах и характеристиках </a:t>
            </a:r>
            <a:r>
              <a:rPr lang="ru-RU" sz="3400" dirty="0" smtClean="0">
                <a:effectLst/>
              </a:rPr>
              <a:t>ПП, </a:t>
            </a:r>
            <a:r>
              <a:rPr lang="ru-RU" sz="3400" dirty="0">
                <a:effectLst/>
              </a:rPr>
              <a:t>основанный на использовании </a:t>
            </a:r>
            <a:r>
              <a:rPr lang="ru-RU" sz="3400" dirty="0">
                <a:solidFill>
                  <a:srgbClr val="C00000"/>
                </a:solidFill>
                <a:effectLst/>
              </a:rPr>
              <a:t>эмпирических и теоретических зависимостей </a:t>
            </a:r>
            <a:br>
              <a:rPr lang="ru-RU" sz="3400" dirty="0" smtClean="0">
                <a:effectLst/>
              </a:rPr>
            </a:br>
            <a:r>
              <a:rPr lang="ru-RU" sz="3400" dirty="0" smtClean="0">
                <a:effectLst/>
              </a:rPr>
              <a:t>(</a:t>
            </a:r>
            <a:r>
              <a:rPr lang="ru-RU" sz="3400" i="1" dirty="0">
                <a:effectLst/>
              </a:rPr>
              <a:t>на ранних этапах разработки</a:t>
            </a:r>
            <a:r>
              <a:rPr lang="ru-RU" sz="3400" dirty="0">
                <a:effectLst/>
              </a:rPr>
              <a:t>), </a:t>
            </a:r>
            <a:br>
              <a:rPr lang="ru-RU" sz="3400" dirty="0" smtClean="0">
                <a:effectLst/>
              </a:rPr>
            </a:br>
            <a:r>
              <a:rPr lang="ru-RU" sz="3400" dirty="0" smtClean="0">
                <a:effectLst/>
              </a:rPr>
              <a:t>а также </a:t>
            </a:r>
            <a:r>
              <a:rPr lang="ru-RU" sz="3400" dirty="0" smtClean="0">
                <a:solidFill>
                  <a:srgbClr val="C00000"/>
                </a:solidFill>
                <a:effectLst/>
              </a:rPr>
              <a:t>статистических данных </a:t>
            </a:r>
            <a:br>
              <a:rPr lang="ru-RU" sz="3400" dirty="0" smtClean="0">
                <a:effectLst/>
              </a:rPr>
            </a:br>
            <a:r>
              <a:rPr lang="ru-RU" sz="3400" dirty="0" smtClean="0">
                <a:effectLst/>
              </a:rPr>
              <a:t>(при </a:t>
            </a:r>
            <a:r>
              <a:rPr lang="ru-RU" sz="3400" dirty="0">
                <a:effectLst/>
              </a:rPr>
              <a:t>испытаниях, эксплуатации и </a:t>
            </a:r>
            <a:r>
              <a:rPr lang="ru-RU" sz="3400" dirty="0" smtClean="0">
                <a:effectLst/>
              </a:rPr>
              <a:t>сопровождении). </a:t>
            </a:r>
            <a:endParaRPr lang="ru-RU" sz="3400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>
                <a:effectLst/>
              </a:rPr>
              <a:t>	</a:t>
            </a:r>
            <a:r>
              <a:rPr lang="ru-RU" dirty="0" smtClean="0">
                <a:effectLst/>
              </a:rPr>
              <a:t>точность </a:t>
            </a:r>
            <a:r>
              <a:rPr lang="ru-RU" dirty="0">
                <a:effectLst/>
              </a:rPr>
              <a:t>вычислений.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029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 b="1" i="1" dirty="0">
                <a:effectLst/>
              </a:rPr>
              <a:t>Экспертный</a:t>
            </a:r>
            <a:r>
              <a:rPr lang="ru-RU" dirty="0">
                <a:effectLst/>
              </a:rPr>
              <a:t> </a:t>
            </a:r>
            <a:r>
              <a:rPr lang="ru-RU" b="1" i="1" dirty="0">
                <a:effectLst/>
              </a:rPr>
              <a:t>метод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– метод </a:t>
            </a:r>
            <a:r>
              <a:rPr lang="ru-RU" dirty="0">
                <a:effectLst/>
              </a:rPr>
              <a:t>получения информации о свойствах и характеристиках </a:t>
            </a:r>
            <a:r>
              <a:rPr lang="ru-RU" dirty="0" smtClean="0">
                <a:effectLst/>
              </a:rPr>
              <a:t>ПП </a:t>
            </a:r>
            <a:r>
              <a:rPr lang="ru-RU" i="1" dirty="0">
                <a:solidFill>
                  <a:srgbClr val="C00000"/>
                </a:solidFill>
                <a:effectLst/>
              </a:rPr>
              <a:t>на основании мнений </a:t>
            </a:r>
            <a:r>
              <a:rPr lang="ru-RU" i="1" dirty="0" smtClean="0">
                <a:solidFill>
                  <a:srgbClr val="C00000"/>
                </a:solidFill>
                <a:effectLst/>
              </a:rPr>
              <a:t>экспертов </a:t>
            </a:r>
            <a:r>
              <a:rPr lang="ru-RU" dirty="0" smtClean="0">
                <a:effectLst/>
              </a:rPr>
              <a:t>– специалистов</a:t>
            </a:r>
            <a:r>
              <a:rPr lang="ru-RU" dirty="0">
                <a:effectLst/>
              </a:rPr>
              <a:t>, компетентных в решении </a:t>
            </a:r>
            <a:r>
              <a:rPr lang="ru-RU" dirty="0" smtClean="0">
                <a:effectLst/>
              </a:rPr>
              <a:t>данной </a:t>
            </a:r>
            <a:r>
              <a:rPr lang="ru-RU" dirty="0">
                <a:effectLst/>
              </a:rPr>
              <a:t>задачи. 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b="1" i="1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Например:</a:t>
            </a:r>
            <a:endParaRPr lang="ru-RU" b="1" i="1" dirty="0" smtClean="0">
              <a:effectLst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показатели </a:t>
            </a:r>
            <a:r>
              <a:rPr lang="ru-RU" dirty="0" err="1">
                <a:effectLst/>
              </a:rPr>
              <a:t>понимаемости</a:t>
            </a:r>
            <a:r>
              <a:rPr lang="ru-RU" dirty="0">
                <a:effectLst/>
              </a:rPr>
              <a:t> и </a:t>
            </a:r>
            <a:r>
              <a:rPr lang="ru-RU" dirty="0" err="1">
                <a:effectLst/>
              </a:rPr>
              <a:t>осваиваемости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ПП.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i="1" u="sng" smtClean="0"/>
              <a:t>Жизненный цикл программного обеспечения ИС</a:t>
            </a:r>
            <a:endParaRPr lang="en-US" sz="2000" smtClean="0"/>
          </a:p>
        </p:txBody>
      </p:sp>
      <p:pic>
        <p:nvPicPr>
          <p:cNvPr id="11267" name="Picture 4" descr="Поэтапная модель с промежуточным контролем"/>
          <p:cNvPicPr>
            <a:picLocks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362200"/>
            <a:ext cx="6372225" cy="2381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438400" y="5715000"/>
            <a:ext cx="6469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/>
              <a:t>Рис. 2.</a:t>
            </a:r>
            <a:r>
              <a:rPr lang="en-US" altLang="ru-RU" sz="1800"/>
              <a:t> </a:t>
            </a:r>
            <a:r>
              <a:rPr lang="ru-RU" altLang="ru-RU" sz="1800"/>
              <a:t> Поэтапная модель с промежуточным контролем</a:t>
            </a:r>
            <a:r>
              <a:rPr lang="en-US" altLang="ru-RU" sz="1800"/>
              <a:t> </a:t>
            </a:r>
            <a:endParaRPr lang="en-US" altLang="ru-RU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705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>
                <a:effectLst/>
              </a:rPr>
              <a:t>Социологический</a:t>
            </a:r>
            <a:r>
              <a:rPr lang="ru-RU" dirty="0">
                <a:effectLst/>
              </a:rPr>
              <a:t> </a:t>
            </a:r>
            <a:r>
              <a:rPr lang="ru-RU" b="1" i="1" dirty="0">
                <a:effectLst/>
              </a:rPr>
              <a:t>метод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–метод </a:t>
            </a:r>
            <a:r>
              <a:rPr lang="ru-RU" dirty="0">
                <a:effectLst/>
              </a:rPr>
              <a:t>получения информации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о </a:t>
            </a:r>
            <a:r>
              <a:rPr lang="ru-RU" dirty="0">
                <a:effectLst/>
              </a:rPr>
              <a:t>свойствах и характеристиках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effectLst/>
              </a:rPr>
              <a:t>на </a:t>
            </a:r>
            <a:r>
              <a:rPr lang="ru-RU" i="1" dirty="0">
                <a:solidFill>
                  <a:srgbClr val="C00000"/>
                </a:solidFill>
                <a:effectLst/>
              </a:rPr>
              <a:t>основе обработки специальных </a:t>
            </a:r>
            <a:r>
              <a:rPr lang="ru-RU" i="1" dirty="0" smtClean="0">
                <a:solidFill>
                  <a:srgbClr val="C00000"/>
                </a:solidFill>
                <a:effectLst/>
              </a:rPr>
              <a:t>анкет-опросников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Например:</a:t>
            </a:r>
            <a:endParaRPr lang="ru-RU" b="1" i="1" dirty="0" smtClean="0">
              <a:effectLst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отдельные </a:t>
            </a:r>
            <a:r>
              <a:rPr lang="ru-RU" dirty="0">
                <a:effectLst/>
              </a:rPr>
              <a:t>показатели удобства использования.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>
                <a:effectLst/>
              </a:rPr>
              <a:t>Методы </a:t>
            </a:r>
            <a:r>
              <a:rPr lang="ru-RU" dirty="0">
                <a:effectLst/>
              </a:rPr>
              <a:t>определения показателей </a:t>
            </a:r>
            <a:r>
              <a:rPr lang="ru-RU" dirty="0" smtClean="0">
                <a:effectLst/>
              </a:rPr>
              <a:t>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b="1" i="1" dirty="0">
                <a:effectLst/>
              </a:rPr>
              <a:t>Традиционный</a:t>
            </a:r>
            <a:r>
              <a:rPr lang="ru-RU" dirty="0">
                <a:effectLst/>
              </a:rPr>
              <a:t> </a:t>
            </a:r>
            <a:r>
              <a:rPr lang="ru-RU" b="1" i="1" dirty="0">
                <a:effectLst/>
              </a:rPr>
              <a:t>метод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–метод </a:t>
            </a:r>
            <a:r>
              <a:rPr lang="ru-RU" dirty="0">
                <a:effectLst/>
              </a:rPr>
              <a:t>получения информации о свойствах и характеристиках </a:t>
            </a:r>
            <a:r>
              <a:rPr lang="ru-RU" dirty="0" smtClean="0">
                <a:effectLst/>
              </a:rPr>
              <a:t>ПП </a:t>
            </a:r>
            <a:r>
              <a:rPr lang="ru-RU" dirty="0">
                <a:solidFill>
                  <a:srgbClr val="C00000"/>
                </a:solidFill>
                <a:effectLst/>
              </a:rPr>
              <a:t>на основе </a:t>
            </a:r>
            <a:r>
              <a:rPr lang="ru-RU" dirty="0">
                <a:effectLst/>
              </a:rPr>
              <a:t>непосредственного </a:t>
            </a:r>
            <a:r>
              <a:rPr lang="ru-RU" i="1" dirty="0">
                <a:solidFill>
                  <a:srgbClr val="C00000"/>
                </a:solidFill>
                <a:effectLst/>
              </a:rPr>
              <a:t>наблюдения</a:t>
            </a:r>
            <a:r>
              <a:rPr lang="ru-RU" dirty="0">
                <a:effectLst/>
              </a:rPr>
              <a:t> за их функционированием в процессе работы. 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endParaRPr lang="ru-RU" dirty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i="1" dirty="0" smtClean="0">
                <a:effectLst/>
              </a:rPr>
              <a:t>Например</a:t>
            </a:r>
            <a:r>
              <a:rPr lang="ru-RU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некоторые </a:t>
            </a:r>
            <a:r>
              <a:rPr lang="ru-RU" dirty="0">
                <a:effectLst/>
              </a:rPr>
              <a:t>из показателей функциональности и удобства использования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7162800" cy="19812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Иерархическая модель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оценки качества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77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 smtClean="0"/>
              <a:t>Стандарты регламентируют выполнение оценки качества на основе </a:t>
            </a:r>
            <a:r>
              <a:rPr lang="ru-RU" b="1" i="1" dirty="0">
                <a:effectLst/>
              </a:rPr>
              <a:t>иерархической модели </a:t>
            </a:r>
            <a:r>
              <a:rPr lang="ru-RU" b="1" i="1" dirty="0" smtClean="0">
                <a:effectLst/>
              </a:rPr>
              <a:t>качества.</a:t>
            </a:r>
            <a:endParaRPr lang="ru-RU" b="1" i="1" dirty="0" smtClean="0">
              <a:effectLst/>
            </a:endParaRPr>
          </a:p>
          <a:p>
            <a:pPr>
              <a:lnSpc>
                <a:spcPct val="110000"/>
              </a:lnSpc>
              <a:defRPr/>
            </a:pPr>
            <a:endParaRPr lang="ru-RU" dirty="0" smtClean="0"/>
          </a:p>
          <a:p>
            <a:pPr>
              <a:lnSpc>
                <a:spcPct val="110000"/>
              </a:lnSpc>
              <a:defRPr/>
            </a:pPr>
            <a:r>
              <a:rPr lang="ru-RU" dirty="0" smtClean="0"/>
              <a:t>Модель описывает </a:t>
            </a:r>
            <a:r>
              <a:rPr lang="ru-RU" i="1" dirty="0" smtClean="0"/>
              <a:t>совокупность свойств ПП</a:t>
            </a:r>
            <a:r>
              <a:rPr lang="ru-RU" dirty="0" smtClean="0"/>
              <a:t>, отражающих его качество, </a:t>
            </a:r>
            <a:br>
              <a:rPr lang="ru-RU" dirty="0" smtClean="0"/>
            </a:br>
            <a:r>
              <a:rPr lang="ru-RU" i="1" dirty="0" smtClean="0"/>
              <a:t>в виде многоуровневой структуры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 smtClean="0"/>
              <a:t>Иерархическая модель качества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>
                <a:effectLst/>
              </a:rPr>
              <a:t>Характеристики на первом (верхнем) уровне соответствуют </a:t>
            </a:r>
            <a:r>
              <a:rPr lang="ru-RU" b="1" i="1" dirty="0">
                <a:effectLst/>
              </a:rPr>
              <a:t>основным свойствам </a:t>
            </a:r>
            <a:r>
              <a:rPr lang="ru-RU" b="1" i="1" dirty="0" smtClean="0">
                <a:effectLst/>
              </a:rPr>
              <a:t>ПП</a:t>
            </a:r>
            <a:r>
              <a:rPr lang="ru-RU" dirty="0" smtClean="0">
                <a:effectLst/>
              </a:rPr>
              <a:t>.</a:t>
            </a:r>
            <a:endParaRPr lang="ru-RU" dirty="0" smtClean="0">
              <a:effectLst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>
              <a:lnSpc>
                <a:spcPct val="110000"/>
              </a:lnSpc>
              <a:defRPr/>
            </a:pPr>
            <a:r>
              <a:rPr lang="ru-RU" i="1" dirty="0" smtClean="0">
                <a:effectLst/>
              </a:rPr>
              <a:t>Далее характеристики </a:t>
            </a:r>
            <a:r>
              <a:rPr lang="ru-RU" i="1" dirty="0">
                <a:effectLst/>
              </a:rPr>
              <a:t>каждого уровня оцениваются посредством характеристик  последующих </a:t>
            </a:r>
            <a:r>
              <a:rPr lang="ru-RU" i="1" dirty="0" smtClean="0">
                <a:effectLst/>
              </a:rPr>
              <a:t>уровней (</a:t>
            </a:r>
            <a:r>
              <a:rPr lang="ru-RU" i="1" dirty="0" err="1" smtClean="0">
                <a:effectLst/>
              </a:rPr>
              <a:t>подхарактеристиками</a:t>
            </a:r>
            <a:r>
              <a:rPr lang="ru-RU" i="1" dirty="0" smtClean="0">
                <a:effectLst/>
              </a:rPr>
              <a:t>).</a:t>
            </a:r>
            <a:endParaRPr lang="ru-RU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300" b="1" i="1" dirty="0" smtClean="0">
                <a:effectLst/>
              </a:rPr>
              <a:t>Основные характеристики качества:</a:t>
            </a:r>
            <a:endParaRPr lang="ru-RU" sz="3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>
                <a:effectLst/>
              </a:rPr>
              <a:t>Функциональность</a:t>
            </a:r>
            <a:r>
              <a:rPr lang="ru-RU" i="1" dirty="0">
                <a:effectLst/>
              </a:rPr>
              <a:t> (</a:t>
            </a:r>
            <a:r>
              <a:rPr lang="en-US" i="1" dirty="0">
                <a:effectLst/>
              </a:rPr>
              <a:t>Functionality</a:t>
            </a:r>
            <a:r>
              <a:rPr lang="ru-RU" i="1" dirty="0" smtClean="0">
                <a:effectLst/>
              </a:rPr>
              <a:t>)</a:t>
            </a:r>
            <a:endParaRPr lang="ru-RU" i="1" dirty="0" smtClean="0">
              <a:effectLst/>
            </a:endParaRPr>
          </a:p>
          <a:p>
            <a:pPr>
              <a:defRPr/>
            </a:pPr>
            <a:r>
              <a:rPr lang="ru-RU" b="1" i="1" dirty="0" smtClean="0">
                <a:effectLst/>
              </a:rPr>
              <a:t>Надежность</a:t>
            </a:r>
            <a:r>
              <a:rPr lang="ru-RU" i="1" dirty="0" smtClean="0">
                <a:effectLst/>
              </a:rPr>
              <a:t> </a:t>
            </a:r>
            <a:r>
              <a:rPr lang="ru-RU" i="1" dirty="0">
                <a:effectLst/>
              </a:rPr>
              <a:t>(</a:t>
            </a:r>
            <a:r>
              <a:rPr lang="ru-RU" i="1" dirty="0" err="1" smtClean="0">
                <a:effectLst/>
              </a:rPr>
              <a:t>Reliability</a:t>
            </a:r>
            <a:r>
              <a:rPr lang="ru-RU" i="1" dirty="0" smtClean="0">
                <a:effectLst/>
              </a:rPr>
              <a:t>)</a:t>
            </a:r>
            <a:endParaRPr lang="ru-RU" i="1" dirty="0" smtClean="0">
              <a:effectLst/>
            </a:endParaRPr>
          </a:p>
          <a:p>
            <a:pPr>
              <a:defRPr/>
            </a:pPr>
            <a:r>
              <a:rPr lang="ru-RU" b="1" i="1" dirty="0" smtClean="0">
                <a:effectLst/>
              </a:rPr>
              <a:t>Удобство </a:t>
            </a:r>
            <a:r>
              <a:rPr lang="ru-RU" b="1" i="1" dirty="0">
                <a:effectLst/>
              </a:rPr>
              <a:t>использования </a:t>
            </a:r>
            <a:r>
              <a:rPr lang="ru-RU" i="1" dirty="0">
                <a:effectLst/>
              </a:rPr>
              <a:t>(практичность, </a:t>
            </a:r>
            <a:r>
              <a:rPr lang="en-US" i="1" dirty="0">
                <a:effectLst/>
              </a:rPr>
              <a:t>Usability</a:t>
            </a:r>
            <a:r>
              <a:rPr lang="ru-RU" i="1" dirty="0" smtClean="0">
                <a:effectLst/>
              </a:rPr>
              <a:t>)</a:t>
            </a:r>
            <a:endParaRPr lang="ru-RU" i="1" dirty="0" smtClean="0">
              <a:effectLst/>
            </a:endParaRPr>
          </a:p>
          <a:p>
            <a:pPr>
              <a:defRPr/>
            </a:pPr>
            <a:r>
              <a:rPr lang="ru-RU" b="1" i="1" dirty="0" smtClean="0">
                <a:effectLst/>
              </a:rPr>
              <a:t>Эффективность</a:t>
            </a:r>
            <a:r>
              <a:rPr lang="ru-RU" i="1" dirty="0" smtClean="0">
                <a:effectLst/>
              </a:rPr>
              <a:t> </a:t>
            </a:r>
            <a:r>
              <a:rPr lang="ru-RU" i="1" dirty="0">
                <a:effectLst/>
              </a:rPr>
              <a:t>(</a:t>
            </a:r>
            <a:r>
              <a:rPr lang="en-US" i="1" dirty="0">
                <a:effectLst/>
              </a:rPr>
              <a:t>Efficiency</a:t>
            </a:r>
            <a:r>
              <a:rPr lang="ru-RU" i="1" dirty="0" smtClean="0">
                <a:effectLst/>
              </a:rPr>
              <a:t>)</a:t>
            </a:r>
            <a:endParaRPr lang="ru-RU" i="1" dirty="0" smtClean="0">
              <a:effectLst/>
            </a:endParaRPr>
          </a:p>
          <a:p>
            <a:pPr>
              <a:defRPr/>
            </a:pPr>
            <a:r>
              <a:rPr lang="ru-RU" b="1" i="1" dirty="0" err="1" smtClean="0">
                <a:effectLst/>
              </a:rPr>
              <a:t>Сопровождаемость</a:t>
            </a:r>
            <a:r>
              <a:rPr lang="ru-RU" i="1" dirty="0" smtClean="0">
                <a:effectLst/>
              </a:rPr>
              <a:t> </a:t>
            </a:r>
            <a:r>
              <a:rPr lang="ru-RU" i="1" dirty="0">
                <a:effectLst/>
              </a:rPr>
              <a:t>(</a:t>
            </a:r>
            <a:r>
              <a:rPr lang="en-US" i="1" dirty="0">
                <a:effectLst/>
              </a:rPr>
              <a:t>Maintainability</a:t>
            </a:r>
            <a:r>
              <a:rPr lang="ru-RU" i="1" dirty="0" smtClean="0">
                <a:effectLst/>
              </a:rPr>
              <a:t>)</a:t>
            </a:r>
            <a:endParaRPr lang="ru-RU" i="1" dirty="0" smtClean="0">
              <a:effectLst/>
            </a:endParaRPr>
          </a:p>
          <a:p>
            <a:pPr>
              <a:defRPr/>
            </a:pPr>
            <a:r>
              <a:rPr lang="ru-RU" b="1" i="1" dirty="0" smtClean="0">
                <a:effectLst/>
              </a:rPr>
              <a:t>Мобильность</a:t>
            </a:r>
            <a:r>
              <a:rPr lang="ru-RU" i="1" dirty="0" smtClean="0">
                <a:effectLst/>
              </a:rPr>
              <a:t> </a:t>
            </a:r>
            <a:r>
              <a:rPr lang="ru-RU" i="1" dirty="0">
                <a:effectLst/>
              </a:rPr>
              <a:t>(</a:t>
            </a:r>
            <a:r>
              <a:rPr lang="en-US" i="1" dirty="0">
                <a:effectLst/>
              </a:rPr>
              <a:t>Portability</a:t>
            </a:r>
            <a:r>
              <a:rPr lang="ru-RU" i="1" dirty="0" smtClean="0">
                <a:effectLst/>
              </a:rPr>
              <a:t>).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Методы оценки 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553200" cy="4876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solidFill>
                  <a:srgbClr val="C00000"/>
                </a:solidFill>
                <a:effectLst/>
              </a:rPr>
              <a:t>( ГОСТ 28195–99 )</a:t>
            </a:r>
            <a:endParaRPr lang="ru-RU" b="1" dirty="0" smtClean="0">
              <a:solidFill>
                <a:srgbClr val="C00000"/>
              </a:solidFill>
              <a:effectLst/>
            </a:endParaRPr>
          </a:p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u="sng" dirty="0" smtClean="0"/>
              <a:t>метод интегральной оценки качества:</a:t>
            </a:r>
            <a:endParaRPr lang="ru-RU" u="sng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Выбор номенклатуры </a:t>
            </a:r>
            <a:r>
              <a:rPr lang="ru-RU" dirty="0">
                <a:effectLst/>
              </a:rPr>
              <a:t>показателей качества для конкретного </a:t>
            </a:r>
            <a:r>
              <a:rPr lang="ru-RU" dirty="0" smtClean="0">
                <a:effectLst/>
              </a:rPr>
              <a:t>продукта осуществляется </a:t>
            </a:r>
            <a:r>
              <a:rPr lang="ru-RU" dirty="0">
                <a:effectLst/>
              </a:rPr>
              <a:t>с </a:t>
            </a:r>
            <a:r>
              <a:rPr lang="ru-RU" dirty="0" smtClean="0">
                <a:effectLst/>
              </a:rPr>
              <a:t>учетом: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solidFill>
                  <a:srgbClr val="7030A0"/>
                </a:solidFill>
                <a:effectLst/>
              </a:rPr>
              <a:t>назначения ПП,</a:t>
            </a:r>
            <a:endParaRPr lang="ru-RU" dirty="0" smtClean="0">
              <a:solidFill>
                <a:srgbClr val="7030A0"/>
              </a:solidFill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solidFill>
                  <a:srgbClr val="7030A0"/>
                </a:solidFill>
                <a:effectLst/>
              </a:rPr>
              <a:t>требований </a:t>
            </a:r>
            <a:r>
              <a:rPr lang="ru-RU" dirty="0">
                <a:solidFill>
                  <a:srgbClr val="7030A0"/>
                </a:solidFill>
                <a:effectLst/>
              </a:rPr>
              <a:t>области </a:t>
            </a:r>
            <a:r>
              <a:rPr lang="ru-RU" dirty="0" smtClean="0">
                <a:solidFill>
                  <a:srgbClr val="7030A0"/>
                </a:solidFill>
                <a:effectLst/>
              </a:rPr>
              <a:t>применения,</a:t>
            </a:r>
            <a:endParaRPr lang="ru-RU" dirty="0" smtClean="0">
              <a:solidFill>
                <a:srgbClr val="7030A0"/>
              </a:solidFill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>
                <a:solidFill>
                  <a:srgbClr val="7030A0"/>
                </a:solidFill>
                <a:effectLst/>
              </a:rPr>
              <a:t>зависимости </a:t>
            </a:r>
            <a:r>
              <a:rPr lang="ru-RU" dirty="0">
                <a:solidFill>
                  <a:srgbClr val="7030A0"/>
                </a:solidFill>
                <a:effectLst/>
              </a:rPr>
              <a:t>от принадлежности </a:t>
            </a:r>
            <a:r>
              <a:rPr lang="ru-RU" dirty="0" smtClean="0">
                <a:solidFill>
                  <a:srgbClr val="7030A0"/>
                </a:solidFill>
                <a:effectLst/>
              </a:rPr>
              <a:t>ПП </a:t>
            </a:r>
            <a:r>
              <a:rPr lang="ru-RU" dirty="0">
                <a:solidFill>
                  <a:srgbClr val="7030A0"/>
                </a:solidFill>
                <a:effectLst/>
              </a:rPr>
              <a:t>к </a:t>
            </a:r>
            <a:r>
              <a:rPr lang="ru-RU" dirty="0" smtClean="0">
                <a:solidFill>
                  <a:srgbClr val="7030A0"/>
                </a:solidFill>
                <a:effectLst/>
              </a:rPr>
              <a:t>тому или иному подклассу </a:t>
            </a:r>
            <a:br>
              <a:rPr lang="ru-RU" dirty="0" smtClean="0">
                <a:solidFill>
                  <a:srgbClr val="7030A0"/>
                </a:solidFill>
                <a:effectLst/>
              </a:rPr>
            </a:br>
            <a:r>
              <a:rPr lang="ru-RU" i="1" dirty="0" smtClean="0">
                <a:solidFill>
                  <a:srgbClr val="7030A0"/>
                </a:solidFill>
                <a:effectLst/>
              </a:rPr>
              <a:t>(по общесоюзному </a:t>
            </a:r>
            <a:r>
              <a:rPr lang="ru-RU" i="1" dirty="0">
                <a:solidFill>
                  <a:srgbClr val="7030A0"/>
                </a:solidFill>
                <a:effectLst/>
              </a:rPr>
              <a:t>классификатором </a:t>
            </a:r>
            <a:r>
              <a:rPr lang="ru-RU" i="1" dirty="0" smtClean="0">
                <a:solidFill>
                  <a:srgbClr val="7030A0"/>
                </a:solidFill>
                <a:effectLst/>
              </a:rPr>
              <a:t>продукции, ОКП</a:t>
            </a:r>
            <a:r>
              <a:rPr lang="ru-RU" i="1" dirty="0">
                <a:solidFill>
                  <a:srgbClr val="7030A0"/>
                </a:solidFill>
                <a:effectLst/>
              </a:rPr>
              <a:t>).</a:t>
            </a:r>
            <a:endParaRPr lang="ru-RU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629400" cy="4953000"/>
          </a:xfrm>
        </p:spPr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ru-RU" b="1" dirty="0" smtClean="0">
                <a:solidFill>
                  <a:srgbClr val="C00000"/>
                </a:solidFill>
              </a:rPr>
              <a:t>Оценка качества ПП выполняется на всех этапах ЖЦ !</a:t>
            </a:r>
            <a:endParaRPr lang="ru-RU" b="1" dirty="0" smtClean="0">
              <a:solidFill>
                <a:srgbClr val="C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i="1" dirty="0" smtClean="0">
                <a:effectLst/>
              </a:rPr>
              <a:t>Оценка качества </a:t>
            </a:r>
            <a:r>
              <a:rPr lang="ru-RU" dirty="0">
                <a:effectLst/>
              </a:rPr>
              <a:t>заключается </a:t>
            </a:r>
            <a:r>
              <a:rPr lang="ru-RU" dirty="0" smtClean="0">
                <a:effectLst/>
              </a:rPr>
              <a:t>в</a:t>
            </a:r>
            <a:endParaRPr lang="ru-RU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3000" dirty="0" smtClean="0">
                <a:solidFill>
                  <a:srgbClr val="7030A0"/>
                </a:solidFill>
                <a:effectLst/>
              </a:rPr>
              <a:t>выборе </a:t>
            </a:r>
            <a:r>
              <a:rPr lang="ru-RU" sz="3000" dirty="0">
                <a:solidFill>
                  <a:srgbClr val="7030A0"/>
                </a:solidFill>
                <a:effectLst/>
              </a:rPr>
              <a:t>номенклатуры показателей, </a:t>
            </a:r>
            <a:r>
              <a:rPr lang="ru-RU" sz="3000" dirty="0" smtClean="0">
                <a:solidFill>
                  <a:srgbClr val="7030A0"/>
                </a:solidFill>
                <a:effectLst/>
              </a:rPr>
              <a:t>их </a:t>
            </a:r>
            <a:r>
              <a:rPr lang="ru-RU" sz="3000" dirty="0">
                <a:solidFill>
                  <a:srgbClr val="7030A0"/>
                </a:solidFill>
                <a:effectLst/>
              </a:rPr>
              <a:t>оценке </a:t>
            </a:r>
            <a:br>
              <a:rPr lang="en-US" sz="3000" dirty="0" smtClean="0">
                <a:solidFill>
                  <a:srgbClr val="7030A0"/>
                </a:solidFill>
                <a:effectLst/>
              </a:rPr>
            </a:br>
            <a:r>
              <a:rPr lang="ru-RU" sz="3000" dirty="0" smtClean="0">
                <a:solidFill>
                  <a:srgbClr val="7030A0"/>
                </a:solidFill>
                <a:effectLst/>
              </a:rPr>
              <a:t>и </a:t>
            </a:r>
            <a:r>
              <a:rPr lang="ru-RU" sz="3000" dirty="0">
                <a:solidFill>
                  <a:srgbClr val="7030A0"/>
                </a:solidFill>
                <a:effectLst/>
              </a:rPr>
              <a:t>сопоставлении с базовыми </a:t>
            </a:r>
            <a:r>
              <a:rPr lang="ru-RU" sz="3000" dirty="0" smtClean="0">
                <a:solidFill>
                  <a:srgbClr val="7030A0"/>
                </a:solidFill>
                <a:effectLst/>
              </a:rPr>
              <a:t>значениями.</a:t>
            </a:r>
            <a:endParaRPr lang="ru-RU" sz="3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143000"/>
            <a:ext cx="64008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solidFill>
                  <a:srgbClr val="C00000"/>
                </a:solidFill>
              </a:rPr>
              <a:t>ГОСТ 28195–99 </a:t>
            </a:r>
            <a:r>
              <a:rPr lang="ru-RU" dirty="0" smtClean="0"/>
              <a:t>базируется на следующих процессах и фазах жизненного цикла:</a:t>
            </a:r>
            <a:endParaRPr lang="en-US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/>
              <a:t>1. </a:t>
            </a:r>
            <a:r>
              <a:rPr lang="ru-RU" b="1" dirty="0" smtClean="0">
                <a:effectLst/>
              </a:rPr>
              <a:t>Процесс разработки: </a:t>
            </a:r>
            <a:endParaRPr lang="ru-RU" b="1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анализа;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проектирования;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реализации;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тестирования;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изготовления.</a:t>
            </a:r>
            <a:endParaRPr lang="ru-RU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2. </a:t>
            </a:r>
            <a:r>
              <a:rPr lang="ru-RU" b="1" dirty="0" smtClean="0">
                <a:effectLst/>
              </a:rPr>
              <a:t>Процесс применения:</a:t>
            </a:r>
            <a:endParaRPr lang="ru-RU" b="1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внедрения;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эксплуатации;</a:t>
            </a:r>
            <a:endParaRPr lang="ru-RU" dirty="0" smtClean="0">
              <a:effectLst/>
            </a:endParaRPr>
          </a:p>
          <a:p>
            <a:pPr marL="40005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ru-RU" dirty="0" smtClean="0">
                <a:effectLst/>
              </a:rPr>
              <a:t>•	фаза сопровождения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Метод интегральной оценки качества 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0" y="1600200"/>
            <a:ext cx="64008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i="1" dirty="0" smtClean="0">
                <a:effectLst/>
              </a:rPr>
              <a:t>В основе метода предлагается </a:t>
            </a:r>
            <a:r>
              <a:rPr lang="ru-RU" b="1" i="1" dirty="0">
                <a:solidFill>
                  <a:schemeClr val="accent5">
                    <a:lumMod val="25000"/>
                  </a:schemeClr>
                </a:solidFill>
                <a:effectLst/>
              </a:rPr>
              <a:t>четырехуровневая иерархическая модель </a:t>
            </a:r>
            <a:r>
              <a:rPr lang="ru-RU" b="1" i="1" dirty="0" smtClean="0">
                <a:solidFill>
                  <a:schemeClr val="accent5">
                    <a:lumMod val="25000"/>
                  </a:schemeClr>
                </a:solidFill>
                <a:effectLst/>
              </a:rPr>
              <a:t>качества:</a:t>
            </a:r>
            <a:endParaRPr lang="ru-RU" b="1" i="1" dirty="0" smtClean="0">
              <a:solidFill>
                <a:schemeClr val="accent5">
                  <a:lumMod val="25000"/>
                </a:schemeClr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>
                <a:effectLst/>
              </a:rPr>
              <a:t>факторы качества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(</a:t>
            </a:r>
            <a:r>
              <a:rPr lang="ru-RU" dirty="0" smtClean="0">
                <a:solidFill>
                  <a:srgbClr val="C00000"/>
                </a:solidFill>
                <a:effectLst/>
              </a:rPr>
              <a:t>характеристики качества</a:t>
            </a:r>
            <a:r>
              <a:rPr lang="ru-RU" dirty="0" smtClean="0">
                <a:effectLst/>
              </a:rPr>
              <a:t>);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критерии </a:t>
            </a:r>
            <a:r>
              <a:rPr lang="ru-RU" dirty="0">
                <a:effectLst/>
              </a:rPr>
              <a:t>качества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(</a:t>
            </a:r>
            <a:r>
              <a:rPr lang="ru-RU" dirty="0" err="1" smtClean="0">
                <a:solidFill>
                  <a:srgbClr val="C00000"/>
                </a:solidFill>
                <a:effectLst/>
              </a:rPr>
              <a:t>подхарактеристики</a:t>
            </a:r>
            <a:r>
              <a:rPr lang="ru-RU" dirty="0" smtClean="0">
                <a:solidFill>
                  <a:srgbClr val="C00000"/>
                </a:solidFill>
                <a:effectLst/>
              </a:rPr>
              <a:t> </a:t>
            </a:r>
            <a:r>
              <a:rPr lang="ru-RU" dirty="0">
                <a:solidFill>
                  <a:srgbClr val="C00000"/>
                </a:solidFill>
                <a:effectLst/>
              </a:rPr>
              <a:t>качества</a:t>
            </a:r>
            <a:r>
              <a:rPr lang="ru-RU" dirty="0" smtClean="0">
                <a:effectLst/>
              </a:rPr>
              <a:t>);</a:t>
            </a:r>
            <a:endParaRPr lang="ru-RU" dirty="0" smtClean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Метрики (</a:t>
            </a:r>
            <a:r>
              <a:rPr lang="ru-RU" i="1" dirty="0" smtClean="0">
                <a:solidFill>
                  <a:srgbClr val="7030A0"/>
                </a:solidFill>
                <a:effectLst/>
              </a:rPr>
              <a:t>аналог</a:t>
            </a:r>
            <a:r>
              <a:rPr lang="ru-RU" dirty="0" smtClean="0">
                <a:effectLst/>
              </a:rPr>
              <a:t>);</a:t>
            </a:r>
            <a:endParaRPr lang="ru-RU" dirty="0">
              <a:effectLst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dirty="0" smtClean="0">
                <a:effectLst/>
              </a:rPr>
              <a:t>оценочные элементы, </a:t>
            </a:r>
            <a:r>
              <a:rPr lang="ru-RU" dirty="0">
                <a:effectLst/>
              </a:rPr>
              <a:t>или единичные показатели </a:t>
            </a:r>
            <a:r>
              <a:rPr lang="ru-RU" dirty="0" smtClean="0">
                <a:effectLst/>
              </a:rPr>
              <a:t>(</a:t>
            </a:r>
            <a:r>
              <a:rPr lang="ru-RU" i="1" dirty="0" smtClean="0">
                <a:solidFill>
                  <a:srgbClr val="7030A0"/>
                </a:solidFill>
                <a:effectLst/>
              </a:rPr>
              <a:t>отсутствует</a:t>
            </a:r>
            <a:r>
              <a:rPr lang="ru-RU" dirty="0" smtClean="0">
                <a:effectLst/>
              </a:rPr>
              <a:t>).</a:t>
            </a:r>
            <a:endParaRPr lang="ru-RU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533400" marR="0" indent="-533400" algn="just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AutoNum type="arabicPeriod"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533400" marR="0" indent="-533400" algn="just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AutoNum type="arabicPeriod"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0</TotalTime>
  <Words>59541</Words>
  <Application>WPS Presentation</Application>
  <PresentationFormat>Экран (4:3)</PresentationFormat>
  <Paragraphs>1954</Paragraphs>
  <Slides>213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213</vt:i4>
      </vt:variant>
    </vt:vector>
  </HeadingPairs>
  <TitlesOfParts>
    <vt:vector size="231" baseType="lpstr">
      <vt:lpstr>Arial</vt:lpstr>
      <vt:lpstr>SimSun</vt:lpstr>
      <vt:lpstr>Wingdings</vt:lpstr>
      <vt:lpstr>Symbol</vt:lpstr>
      <vt:lpstr>Microsoft YaHei</vt:lpstr>
      <vt:lpstr>Arial Unicode MS</vt:lpstr>
      <vt:lpstr>Calibri</vt:lpstr>
      <vt:lpstr>Comic Sans MS</vt:lpstr>
      <vt:lpstr>Times New Roman</vt:lpstr>
      <vt:lpstr>Courier New</vt:lpstr>
      <vt:lpstr>Proposal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Основные понятия технологии проектирования ИС</vt:lpstr>
      <vt:lpstr>Основные понятия технологии проектирования ИС</vt:lpstr>
      <vt:lpstr>Жизненный цикл программного обеспечения </vt:lpstr>
      <vt:lpstr>Жизненный цикл программного обеспечения </vt:lpstr>
      <vt:lpstr>Жизненный цикл программного обеспечения</vt:lpstr>
      <vt:lpstr>Жизненный цикл программного обеспечения ИС</vt:lpstr>
      <vt:lpstr>Жизненный цикл программного обеспечения ИС</vt:lpstr>
      <vt:lpstr>Жизненный цикл программного обеспечения ИС</vt:lpstr>
      <vt:lpstr>Жизненный цикл программного обеспечения ИС</vt:lpstr>
      <vt:lpstr>Жизненный цикл программного обеспечения ИС</vt:lpstr>
      <vt:lpstr>PowerPoint 演示文稿</vt:lpstr>
      <vt:lpstr>PowerPoint 演示文稿</vt:lpstr>
      <vt:lpstr>Базовые стандарты в области жизненного цикла ПО</vt:lpstr>
      <vt:lpstr>основные термины</vt:lpstr>
      <vt:lpstr>основные термины</vt:lpstr>
      <vt:lpstr>основные термины</vt:lpstr>
      <vt:lpstr>основные термины</vt:lpstr>
      <vt:lpstr>основные термины</vt:lpstr>
      <vt:lpstr>основные термины</vt:lpstr>
      <vt:lpstr>Стандарт СТБ ИСО/МЭК 12207-2003 определяет жизненный цикл</vt:lpstr>
      <vt:lpstr>Графическое представление стандартов ЖЦ ПС</vt:lpstr>
      <vt:lpstr>Процессы ЖЦ ПС</vt:lpstr>
      <vt:lpstr>Процессы ЖЦ ПП</vt:lpstr>
      <vt:lpstr>Процессы ЖЦ ПП</vt:lpstr>
      <vt:lpstr>PowerPoint 演示文稿</vt:lpstr>
      <vt:lpstr>PowerPoint 演示文稿</vt:lpstr>
      <vt:lpstr>ОСНОВНЫЕ ПРОЦЕССЫ  жизненного цикла  программных средств и систем</vt:lpstr>
      <vt:lpstr>Структура процесса заказа</vt:lpstr>
      <vt:lpstr>Структура процесса поставки</vt:lpstr>
      <vt:lpstr>Структура процесса разработки</vt:lpstr>
      <vt:lpstr>5.3.2</vt:lpstr>
      <vt:lpstr>5.3.4</vt:lpstr>
      <vt:lpstr>PowerPoint 演示文稿</vt:lpstr>
      <vt:lpstr>Структура процесса эксплуатации</vt:lpstr>
      <vt:lpstr>Структура процесса сопровождения</vt:lpstr>
      <vt:lpstr>PowerPoint 演示文稿</vt:lpstr>
      <vt:lpstr>ВСПОМОГАТЕЛЬНЫЕ ПРОЦЕССЫ  жизненного цикла  программных средств и систем</vt:lpstr>
      <vt:lpstr>Структура процесса документирования</vt:lpstr>
      <vt:lpstr>Структура процесса управления конфигурацией</vt:lpstr>
      <vt:lpstr>Структура процесса обеспечения качества </vt:lpstr>
      <vt:lpstr>Структура процесса верификации </vt:lpstr>
      <vt:lpstr>Критерии верификации</vt:lpstr>
      <vt:lpstr>Структура процесса аттестации</vt:lpstr>
      <vt:lpstr>Структура процесса совместного анализа </vt:lpstr>
      <vt:lpstr>Структура процесса аудита </vt:lpstr>
      <vt:lpstr>Критерии проведения аудиторской проверки</vt:lpstr>
      <vt:lpstr>Структура процесса решения проблем </vt:lpstr>
      <vt:lpstr>PowerPoint 演示文稿</vt:lpstr>
      <vt:lpstr>ОРГАНИЗАЦИОННЫЕ ПРОЦЕССЫ  жизненного цикла  программных средств и систем</vt:lpstr>
      <vt:lpstr>Структура процесса управления </vt:lpstr>
      <vt:lpstr>Вопросы плана для выполнения процессов</vt:lpstr>
      <vt:lpstr>Структура процесса  создания инфраструктуры </vt:lpstr>
      <vt:lpstr>Структура процесса  усовершенствования </vt:lpstr>
      <vt:lpstr>Структура процесса  обучения </vt:lpstr>
      <vt:lpstr>PowerPoint 演示文稿</vt:lpstr>
      <vt:lpstr>АДАПТАЦИЯ ТРЕБОВАНИЙ стандарта СТБ ИСО/МЭК 12207-2003  к условиям проекта</vt:lpstr>
      <vt:lpstr>Приложении А  СТБ ИСО/МЭК 12207-2003</vt:lpstr>
      <vt:lpstr>Характеристики условий выполнения проекта </vt:lpstr>
      <vt:lpstr>Приложении Б  СТБ ИСО/МЭК 12207-2003</vt:lpstr>
      <vt:lpstr>Приложении Б  СТБ ИСО/МЭК 12207-2003</vt:lpstr>
      <vt:lpstr>Основные характеристики проекта</vt:lpstr>
      <vt:lpstr>PowerPoint 演示文稿</vt:lpstr>
      <vt:lpstr>Команда разработчиков ПП (development team)</vt:lpstr>
      <vt:lpstr>Проектировщики ПП (designers)</vt:lpstr>
      <vt:lpstr>Разработчики ПП (developers)</vt:lpstr>
      <vt:lpstr>PowerPoint 演示文稿</vt:lpstr>
      <vt:lpstr>PowerPoint 演示文稿</vt:lpstr>
      <vt:lpstr>PowerPoint 演示文稿</vt:lpstr>
      <vt:lpstr>Основные понятия</vt:lpstr>
      <vt:lpstr>Основные понятия</vt:lpstr>
      <vt:lpstr>Основные понятия</vt:lpstr>
      <vt:lpstr>Стандартизация качества программного обеспечения  в Республике Беларусь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Оценка качества ПП (по ГОСТ) -</vt:lpstr>
      <vt:lpstr>Показатель качества продукции –</vt:lpstr>
      <vt:lpstr>Классификация методов определения показателей качества</vt:lpstr>
      <vt:lpstr>Методы определения показателей качества ПП</vt:lpstr>
      <vt:lpstr>Методы определения показателей качества ПП</vt:lpstr>
      <vt:lpstr>Методы определения показателей качества ПП</vt:lpstr>
      <vt:lpstr>Методы определения показателей качества ПП</vt:lpstr>
      <vt:lpstr>Методы определения показателей качества ПП</vt:lpstr>
      <vt:lpstr>Методы определения показателей качества ПП</vt:lpstr>
      <vt:lpstr>Методы определения показателей качества ПП</vt:lpstr>
      <vt:lpstr>PowerPoint 演示文稿</vt:lpstr>
      <vt:lpstr>PowerPoint 演示文稿</vt:lpstr>
      <vt:lpstr>Иерархическая модель качества</vt:lpstr>
      <vt:lpstr>Основные характеристики качества:</vt:lpstr>
      <vt:lpstr>Методы оценки качества ПП</vt:lpstr>
      <vt:lpstr>PowerPoint 演示文稿</vt:lpstr>
      <vt:lpstr>PowerPoint 演示文稿</vt:lpstr>
      <vt:lpstr>Метод интегральной оценки качества ПП</vt:lpstr>
      <vt:lpstr>PowerPoint 演示文稿</vt:lpstr>
      <vt:lpstr>Пример (ГОСТ 28195–99)</vt:lpstr>
      <vt:lpstr>фаза анализа</vt:lpstr>
      <vt:lpstr>фаза проектирования</vt:lpstr>
      <vt:lpstr>фаза реализации</vt:lpstr>
      <vt:lpstr>фаза реализации (продолжение)</vt:lpstr>
      <vt:lpstr>фаза тестирования</vt:lpstr>
      <vt:lpstr>фаза тестирования (продолжение)</vt:lpstr>
      <vt:lpstr>Фаза изготовления</vt:lpstr>
      <vt:lpstr>PowerPoint 演示文稿</vt:lpstr>
      <vt:lpstr>Фаза сопровождения</vt:lpstr>
      <vt:lpstr>PowerPoint 演示文稿</vt:lpstr>
      <vt:lpstr>Оценочные элементы метрик  </vt:lpstr>
      <vt:lpstr>Код оценочного элемента</vt:lpstr>
      <vt:lpstr>Пример оценочных элементов фактора «Сопровождаемость»</vt:lpstr>
      <vt:lpstr>Пример оценочных элементов фактора «Сопровождаемость»</vt:lpstr>
      <vt:lpstr>Оценка качества ПП проводится в следующей последовательности:</vt:lpstr>
      <vt:lpstr>PowerPoint 演示文稿</vt:lpstr>
      <vt:lpstr>PowerPoint 演示文稿</vt:lpstr>
      <vt:lpstr>PowerPoint 演示文稿</vt:lpstr>
      <vt:lpstr>PowerPoint 演示文稿</vt:lpstr>
      <vt:lpstr>Достоинства метода оценки качества на основе иерархической модели:</vt:lpstr>
      <vt:lpstr>Модель процесса оценки по  СТБ ИСО/МЭК 9126–2003</vt:lpstr>
      <vt:lpstr>ISO/IEC 14598–1:1999</vt:lpstr>
      <vt:lpstr>Модель процесса оценки по  СТБ ИСО/МЭК 9126–2003</vt:lpstr>
      <vt:lpstr>PowerPoint 演示文稿</vt:lpstr>
      <vt:lpstr>Основа регламентирования характеристик качества ПС за рубежом</vt:lpstr>
      <vt:lpstr>Стандарты серии ISO/IEC в области оценки качества ПС</vt:lpstr>
      <vt:lpstr>Программная инженерия – Качество продукта:</vt:lpstr>
      <vt:lpstr>ISO/IEC 14598–1–6</vt:lpstr>
      <vt:lpstr>Связь качества ПП  с его жизненным циклом</vt:lpstr>
      <vt:lpstr>Виды качества программных средств:</vt:lpstr>
      <vt:lpstr>PowerPoint 演示文稿</vt:lpstr>
      <vt:lpstr>PowerPoint 演示文稿</vt:lpstr>
      <vt:lpstr>внутреннее качество – </vt:lpstr>
      <vt:lpstr>оценочное (или прогнозируемое) внешнее качество – </vt:lpstr>
      <vt:lpstr>внешнее качество – </vt:lpstr>
      <vt:lpstr>оценочное (или прогнозируемое) качество в использовании – </vt:lpstr>
      <vt:lpstr>качество в использовании – </vt:lpstr>
      <vt:lpstr>PowerPoint 演示文稿</vt:lpstr>
      <vt:lpstr>Модели качества ПС  могут быть использованы в следующих случаях:</vt:lpstr>
      <vt:lpstr>PowerPoint 演示文稿</vt:lpstr>
      <vt:lpstr>PowerPoint 演示文稿</vt:lpstr>
      <vt:lpstr>Метод оценки качества программных средств по ISO/IEC 14598–1:1999</vt:lpstr>
      <vt:lpstr>PowerPoint 演示文稿</vt:lpstr>
      <vt:lpstr>PowerPoint 演示文稿</vt:lpstr>
      <vt:lpstr>PowerPoint 演示文稿</vt:lpstr>
      <vt:lpstr>PowerPoint 演示文稿</vt:lpstr>
      <vt:lpstr>Свойства и критерии обоснованности метрик качества ПС</vt:lpstr>
      <vt:lpstr>Ожидаемые свойства метрик:</vt:lpstr>
      <vt:lpstr>Критерии обоснованности метрики: </vt:lpstr>
      <vt:lpstr>Описание метрик качества:</vt:lpstr>
      <vt:lpstr>Совместное использование различных метрик</vt:lpstr>
      <vt:lpstr>PowerPoint 演示文稿</vt:lpstr>
      <vt:lpstr>Внутренние метрики качества ПС</vt:lpstr>
      <vt:lpstr>Примеры внутренних метрик качества ПС</vt:lpstr>
      <vt:lpstr>Примеры внутренних метрик качества ПС</vt:lpstr>
      <vt:lpstr>PowerPoint 演示文稿</vt:lpstr>
      <vt:lpstr>Внешние метрики качества ПС</vt:lpstr>
      <vt:lpstr>Примеры внешних метрик качества ПС</vt:lpstr>
      <vt:lpstr>Примеры внешних метрик качества ПС</vt:lpstr>
      <vt:lpstr>PowerPoint 演示文稿</vt:lpstr>
      <vt:lpstr>Метрики качества ПС в использовании</vt:lpstr>
      <vt:lpstr>Пример метрики качества ПС в использовании</vt:lpstr>
      <vt:lpstr>PowerPoint 演示文稿</vt:lpstr>
      <vt:lpstr>Понятие метрики</vt:lpstr>
      <vt:lpstr>Понятие метрики</vt:lpstr>
      <vt:lpstr>PowerPoint 演示文稿</vt:lpstr>
      <vt:lpstr>PowerPoint 演示文稿</vt:lpstr>
      <vt:lpstr>Основные направления применения метрик</vt:lpstr>
      <vt:lpstr>Метрики сложности ПО</vt:lpstr>
      <vt:lpstr>Метрики размера программ</vt:lpstr>
      <vt:lpstr>Производные метрики SLOC </vt:lpstr>
      <vt:lpstr>МЕТРИКА ХОЛСТЕДА</vt:lpstr>
      <vt:lpstr>оценки метрики Холстеда </vt:lpstr>
      <vt:lpstr>Метрики сложности потока управления программ</vt:lpstr>
      <vt:lpstr>Структурная сложность программ</vt:lpstr>
      <vt:lpstr>Структурная сложность программ</vt:lpstr>
      <vt:lpstr>Структурная сложность программ</vt:lpstr>
      <vt:lpstr>Цикломатическая сложность</vt:lpstr>
      <vt:lpstr>PowerPoint 演示文稿</vt:lpstr>
      <vt:lpstr>Цикломатическое число Маккейба</vt:lpstr>
      <vt:lpstr>Пример </vt:lpstr>
      <vt:lpstr>Пример:</vt:lpstr>
      <vt:lpstr>Пример:</vt:lpstr>
      <vt:lpstr>Пример построения путей обхода графа</vt:lpstr>
      <vt:lpstr>Пример построения путей обхода графа</vt:lpstr>
      <vt:lpstr>Пример построения путей обхода графа</vt:lpstr>
      <vt:lpstr>Пример построения путей обхода графа</vt:lpstr>
      <vt:lpstr>Вариации метрики цикломатической сложности </vt:lpstr>
      <vt:lpstr>Метрика подсчета точек пересечения</vt:lpstr>
      <vt:lpstr>Подсчет точек пересечения</vt:lpstr>
      <vt:lpstr>МЕТРИКА ДЖИЛБА</vt:lpstr>
      <vt:lpstr>МЕТРИКА ДЖИЛБА</vt:lpstr>
      <vt:lpstr>Расширение метрики Джилба</vt:lpstr>
      <vt:lpstr>МЕТРИКА ГРАНИЧНЫХ ЗНАЧЕНИЙ</vt:lpstr>
      <vt:lpstr>МЕТРИКА ГРАНИЧНЫХ ЗНАЧЕНИЙ</vt:lpstr>
      <vt:lpstr>МЕТРИКА ГРАНИЧНЫХ ЗНАЧЕНИЙ</vt:lpstr>
      <vt:lpstr>МЕТРИКА ГРАНИЧНЫХ ЗНАЧЕНИЙ</vt:lpstr>
      <vt:lpstr>МЕТРИКА ГРАНИЧНЫХ ЗНАЧЕНИЙ</vt:lpstr>
      <vt:lpstr>МЕТРИКА ГРАНИЧНЫХ ЗНАЧЕНИЙ</vt:lpstr>
      <vt:lpstr>МЕТРИКА ГРАНИЧНЫХ ЗНАЧЕНИЙ</vt:lpstr>
      <vt:lpstr>МЕТРИКА ГРАНИЧНЫХ ЗНАЧЕНИЙ</vt:lpstr>
      <vt:lpstr>Метрики сложности потока данных</vt:lpstr>
      <vt:lpstr>Метрика сложности потока данных</vt:lpstr>
      <vt:lpstr>Пример:</vt:lpstr>
      <vt:lpstr>метрика сложности потока данных – спен</vt:lpstr>
      <vt:lpstr>метрика Чепина</vt:lpstr>
      <vt:lpstr>метрика Чепина</vt:lpstr>
      <vt:lpstr>метрика Чепина</vt:lpstr>
      <vt:lpstr>метрика Чепина</vt:lpstr>
      <vt:lpstr>PowerPoint 演示文稿</vt:lpstr>
      <vt:lpstr>IBM Rational ClearCase</vt:lpstr>
      <vt:lpstr>Модель трассировки изменений в пакете IBM</vt:lpstr>
    </vt:vector>
  </TitlesOfParts>
  <Company>MaxBill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проектирование информационных систем (ИС)</dc:title>
  <dc:creator>antonp</dc:creator>
  <cp:lastModifiedBy>mahon</cp:lastModifiedBy>
  <cp:revision>194</cp:revision>
  <dcterms:created xsi:type="dcterms:W3CDTF">2008-03-19T21:35:00Z</dcterms:created>
  <dcterms:modified xsi:type="dcterms:W3CDTF">2023-10-03T08:06:39Z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EBBCFE99B97644C0BB8EC02DD37A9CA0_12</vt:lpwstr>
  </property>
  <property fmtid="{D5CDD505-2E9C-101B-9397-08002B2CF9AE}" pid="3" name="KSOProductBuildVer">
    <vt:lpwstr>1049-12.2.0.13215</vt:lpwstr>
  </property>
</Properties>
</file>