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6"/>
  </p:notesMasterIdLst>
  <p:sldIdLst>
    <p:sldId id="431" r:id="rId2"/>
    <p:sldId id="432" r:id="rId3"/>
    <p:sldId id="433" r:id="rId4"/>
    <p:sldId id="434" r:id="rId5"/>
    <p:sldId id="435" r:id="rId6"/>
    <p:sldId id="436" r:id="rId7"/>
    <p:sldId id="437" r:id="rId8"/>
    <p:sldId id="439" r:id="rId9"/>
    <p:sldId id="438"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463" r:id="rId34"/>
    <p:sldId id="464" r:id="rId35"/>
    <p:sldId id="465" r:id="rId36"/>
    <p:sldId id="466" r:id="rId37"/>
    <p:sldId id="467" r:id="rId38"/>
    <p:sldId id="469" r:id="rId39"/>
    <p:sldId id="470" r:id="rId40"/>
    <p:sldId id="468" r:id="rId41"/>
    <p:sldId id="471" r:id="rId42"/>
    <p:sldId id="472" r:id="rId43"/>
    <p:sldId id="473" r:id="rId44"/>
    <p:sldId id="474" r:id="rId45"/>
    <p:sldId id="475" r:id="rId46"/>
    <p:sldId id="476" r:id="rId47"/>
    <p:sldId id="477" r:id="rId48"/>
    <p:sldId id="479" r:id="rId49"/>
    <p:sldId id="478" r:id="rId50"/>
    <p:sldId id="480" r:id="rId51"/>
    <p:sldId id="481" r:id="rId52"/>
    <p:sldId id="482" r:id="rId53"/>
    <p:sldId id="483" r:id="rId54"/>
    <p:sldId id="484" r:id="rId55"/>
    <p:sldId id="485" r:id="rId56"/>
    <p:sldId id="486" r:id="rId57"/>
    <p:sldId id="489" r:id="rId58"/>
    <p:sldId id="487" r:id="rId59"/>
    <p:sldId id="488" r:id="rId60"/>
    <p:sldId id="490" r:id="rId61"/>
    <p:sldId id="491" r:id="rId62"/>
    <p:sldId id="492" r:id="rId63"/>
    <p:sldId id="493" r:id="rId64"/>
    <p:sldId id="494" r:id="rId6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4" autoAdjust="0"/>
    <p:restoredTop sz="92486" autoAdjust="0"/>
  </p:normalViewPr>
  <p:slideViewPr>
    <p:cSldViewPr snapToGrid="0">
      <p:cViewPr varScale="1">
        <p:scale>
          <a:sx n="57" d="100"/>
          <a:sy n="57" d="100"/>
        </p:scale>
        <p:origin x="60"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B28A-304C-4AC9-B8C4-4057AF611ACB}" type="datetimeFigureOut">
              <a:rPr lang="ru-BY" smtClean="0"/>
              <a:t>11/16/2021</a:t>
            </a:fld>
            <a:endParaRPr lang="ru-BY"/>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B91B2-C521-43F1-89A0-0DCE368F46A2}" type="slidenum">
              <a:rPr lang="ru-BY" smtClean="0"/>
              <a:t>‹#›</a:t>
            </a:fld>
            <a:endParaRPr lang="ru-BY"/>
          </a:p>
        </p:txBody>
      </p:sp>
    </p:spTree>
    <p:extLst>
      <p:ext uri="{BB962C8B-B14F-4D97-AF65-F5344CB8AC3E}">
        <p14:creationId xmlns:p14="http://schemas.microsoft.com/office/powerpoint/2010/main" val="414661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В однопроцессорной системе в каждый момент времени может выполняться только один процесс, так что путь состоит из чередующихся горизонтальных и вертикальных отрезков, причем горизонтальные отрезки представляют работу процесса Р, а вертикальные - процесса Q. На рисунке показаны области, в которых процессам Р и Q требуется ресурс А, процессам Р и Q - ресурс В, процессам Р и Q - оба ресурса. Поскольку мы предполагаем, что каждый процесс требует исключительного управления любым ресурсом, все эти области - запрещенные; никакой путь, представляющий ход совместного выполнения Р и Q, не может входить в эти области.</a:t>
            </a:r>
            <a:endParaRPr lang="ru-RU" dirty="0"/>
          </a:p>
        </p:txBody>
      </p:sp>
      <p:sp>
        <p:nvSpPr>
          <p:cNvPr id="4" name="Номер слайда 3"/>
          <p:cNvSpPr>
            <a:spLocks noGrp="1"/>
          </p:cNvSpPr>
          <p:nvPr>
            <p:ph type="sldNum" sz="quarter" idx="5"/>
          </p:nvPr>
        </p:nvSpPr>
        <p:spPr/>
        <p:txBody>
          <a:bodyPr/>
          <a:lstStyle/>
          <a:p>
            <a:fld id="{80AB91B2-C521-43F1-89A0-0DCE368F46A2}" type="slidenum">
              <a:rPr lang="ru-BY" smtClean="0"/>
              <a:t>5</a:t>
            </a:fld>
            <a:endParaRPr lang="ru-BY"/>
          </a:p>
        </p:txBody>
      </p:sp>
    </p:spTree>
    <p:extLst>
      <p:ext uri="{BB962C8B-B14F-4D97-AF65-F5344CB8AC3E}">
        <p14:creationId xmlns:p14="http://schemas.microsoft.com/office/powerpoint/2010/main" val="131929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0AB91B2-C521-43F1-89A0-0DCE368F46A2}" type="slidenum">
              <a:rPr lang="ru-BY" smtClean="0"/>
              <a:t>8</a:t>
            </a:fld>
            <a:endParaRPr lang="ru-BY"/>
          </a:p>
        </p:txBody>
      </p:sp>
    </p:spTree>
    <p:extLst>
      <p:ext uri="{BB962C8B-B14F-4D97-AF65-F5344CB8AC3E}">
        <p14:creationId xmlns:p14="http://schemas.microsoft.com/office/powerpoint/2010/main" val="179139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90EC53-FC56-4596-83D7-633B60FEE46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7C004DC-D361-4F28-BFEB-784AC01E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4C0662-4F01-4BDA-9CE6-930D5CBE86AF}"/>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5" name="Нижний колонтитул 4">
            <a:extLst>
              <a:ext uri="{FF2B5EF4-FFF2-40B4-BE49-F238E27FC236}">
                <a16:creationId xmlns:a16="http://schemas.microsoft.com/office/drawing/2014/main" id="{5A7ED4C7-7EF7-4BF4-82DD-01077D65382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DD37A423-0B2A-4265-8F21-DA293A459118}"/>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88934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E2A654-6BEA-4593-9371-0C7F2A8F923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F9D8D36-66F4-47E2-90E2-90045786FD9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CD40CC-3D50-4479-BAF3-9CE384C8852E}"/>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5" name="Нижний колонтитул 4">
            <a:extLst>
              <a:ext uri="{FF2B5EF4-FFF2-40B4-BE49-F238E27FC236}">
                <a16:creationId xmlns:a16="http://schemas.microsoft.com/office/drawing/2014/main" id="{CBCD0369-8993-4747-B3DD-55FCC2D5069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B40A8132-F6C8-4174-B5F8-2ABC5D92049B}"/>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64224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32DC352-FCD1-4BCC-B60F-3276602215D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D7A4BDD-B07E-453A-9655-3DF428AC357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15271D-D029-4CD8-AF77-AA21B5797BE3}"/>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5" name="Нижний колонтитул 4">
            <a:extLst>
              <a:ext uri="{FF2B5EF4-FFF2-40B4-BE49-F238E27FC236}">
                <a16:creationId xmlns:a16="http://schemas.microsoft.com/office/drawing/2014/main" id="{51A4673B-778B-4F9A-B2D6-8F481C843BE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BF229C6A-1520-461C-A13A-C7B2DAB5D4B1}"/>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5330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71A98D-6A19-418D-BCA5-A45E6C82C5A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12E1E7A-3E16-4535-9475-827C9782E2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DFE5265-8BFF-4CAF-8E89-66787BE21C5B}"/>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5" name="Нижний колонтитул 4">
            <a:extLst>
              <a:ext uri="{FF2B5EF4-FFF2-40B4-BE49-F238E27FC236}">
                <a16:creationId xmlns:a16="http://schemas.microsoft.com/office/drawing/2014/main" id="{A6F774E0-7201-4B12-9983-EA8A13117EE5}"/>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839A3EF-2CB6-4347-9CC5-F0127E7A8B5E}"/>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6783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B9C753-22CC-4BBE-9C2A-940D8B10210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62DB09D-1519-4FA8-96E7-9A56B19D7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FC9ED61-24ED-4BFA-B493-B628632552FD}"/>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5" name="Нижний колонтитул 4">
            <a:extLst>
              <a:ext uri="{FF2B5EF4-FFF2-40B4-BE49-F238E27FC236}">
                <a16:creationId xmlns:a16="http://schemas.microsoft.com/office/drawing/2014/main" id="{D7564F7D-3CBB-4DAF-A399-1FD8A1B0DB5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87F2CCF9-0A07-4151-B1FB-659D13FD309C}"/>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12272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D5AF62-CF1F-46EF-80CF-12B37D3B215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DF4098C-8D43-47D4-BED3-D88CF428229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C8400BA-58EE-4835-BDBC-42EE3674B88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E4461DE-5541-43AE-8660-C9EEAB2A8924}"/>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6" name="Нижний колонтитул 5">
            <a:extLst>
              <a:ext uri="{FF2B5EF4-FFF2-40B4-BE49-F238E27FC236}">
                <a16:creationId xmlns:a16="http://schemas.microsoft.com/office/drawing/2014/main" id="{007B601D-8B2B-4EED-A49C-7BF501DD7104}"/>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E8072A1D-79EC-4008-9193-46E88F1DE065}"/>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09502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B64943-1396-42F8-B87C-9A38B25AC7D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44B236C-E94C-41B2-8261-854C45137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CDFDCEE-FB2A-4BF9-8A48-EEAEAC4D48D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C9646EB-FD18-4CBB-93C9-85D1B6C27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55F8FF2-0F7A-468D-BB6C-34D577CFE29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D1E3BE0-691D-4029-8A3B-4E22E7C54E16}"/>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8" name="Нижний колонтитул 7">
            <a:extLst>
              <a:ext uri="{FF2B5EF4-FFF2-40B4-BE49-F238E27FC236}">
                <a16:creationId xmlns:a16="http://schemas.microsoft.com/office/drawing/2014/main" id="{A4CB09F2-9401-42F0-85C2-833A3F6F9A5A}"/>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503443E7-5517-4691-BFC9-1EE2E2D8E8E4}"/>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14316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6A19EB-6BA4-4A70-A5D3-3C5DF4F8325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3F22EB3-D580-4359-AAE4-4E0C722980E0}"/>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4" name="Нижний колонтитул 3">
            <a:extLst>
              <a:ext uri="{FF2B5EF4-FFF2-40B4-BE49-F238E27FC236}">
                <a16:creationId xmlns:a16="http://schemas.microsoft.com/office/drawing/2014/main" id="{E7AD3940-A4FD-4410-A4B4-6FCBEE3AEAF8}"/>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3F7CE88F-FD71-443E-A252-53204FFE5A54}"/>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70066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B7D435-DA55-4A8C-962F-3BF263993F2E}"/>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3" name="Нижний колонтитул 2">
            <a:extLst>
              <a:ext uri="{FF2B5EF4-FFF2-40B4-BE49-F238E27FC236}">
                <a16:creationId xmlns:a16="http://schemas.microsoft.com/office/drawing/2014/main" id="{198E805A-C1AD-4181-B08D-578D436C8712}"/>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C153F1E2-A108-4DE7-8C56-A2548D7CB197}"/>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70783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EC237-AD99-4447-9532-F2CB77FD989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0367E29-5995-4C09-AA6F-B0830F971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96F38F4-07DA-4C12-9015-87AD289DC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10EE183-B42D-4CA3-A6D1-6F277436E5B7}"/>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6" name="Нижний колонтитул 5">
            <a:extLst>
              <a:ext uri="{FF2B5EF4-FFF2-40B4-BE49-F238E27FC236}">
                <a16:creationId xmlns:a16="http://schemas.microsoft.com/office/drawing/2014/main" id="{7718665E-0782-4BF7-9B21-4C6CEFE62F19}"/>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3F52625B-1400-45A4-B352-419E2316A9FA}"/>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89066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BFEEF-99AC-48F2-85F6-D4A15D195EB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F9F14A8-010C-4C3D-96F1-CEEB71F8F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8641943-E8F9-4776-AEEA-BCDF7E23C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A047C8C-FCFB-4F30-A3DC-F0EA579F32C9}"/>
              </a:ext>
            </a:extLst>
          </p:cNvPr>
          <p:cNvSpPr>
            <a:spLocks noGrp="1"/>
          </p:cNvSpPr>
          <p:nvPr>
            <p:ph type="dt" sz="half" idx="10"/>
          </p:nvPr>
        </p:nvSpPr>
        <p:spPr/>
        <p:txBody>
          <a:bodyPr/>
          <a:lstStyle/>
          <a:p>
            <a:fld id="{C83AD77D-C695-44D5-B348-EB145A48B78B}" type="datetimeFigureOut">
              <a:rPr lang="ru-BY" smtClean="0"/>
              <a:t>11/16/2021</a:t>
            </a:fld>
            <a:endParaRPr lang="ru-BY"/>
          </a:p>
        </p:txBody>
      </p:sp>
      <p:sp>
        <p:nvSpPr>
          <p:cNvPr id="6" name="Нижний колонтитул 5">
            <a:extLst>
              <a:ext uri="{FF2B5EF4-FFF2-40B4-BE49-F238E27FC236}">
                <a16:creationId xmlns:a16="http://schemas.microsoft.com/office/drawing/2014/main" id="{F4B242FB-BCC4-4C34-922D-A6F5FCBE042E}"/>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2F3D7366-348D-43A4-8FE7-D7C4B9B4BB79}"/>
              </a:ext>
            </a:extLst>
          </p:cNvPr>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120484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DB1E6-BCB0-47C4-ADA7-2B45643D9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A74ACF8-342D-4447-A9EB-3D6E36F9D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0FA12C8-D436-43ED-9690-1A239D752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D77D-C695-44D5-B348-EB145A48B78B}" type="datetimeFigureOut">
              <a:rPr lang="ru-BY" smtClean="0"/>
              <a:t>11/16/2021</a:t>
            </a:fld>
            <a:endParaRPr lang="ru-BY"/>
          </a:p>
        </p:txBody>
      </p:sp>
      <p:sp>
        <p:nvSpPr>
          <p:cNvPr id="5" name="Нижний колонтитул 4">
            <a:extLst>
              <a:ext uri="{FF2B5EF4-FFF2-40B4-BE49-F238E27FC236}">
                <a16:creationId xmlns:a16="http://schemas.microsoft.com/office/drawing/2014/main" id="{2986C354-D72D-4136-89AD-59130AD45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79456AC3-77C6-40D4-BDE3-288A6F97F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D7B67-4733-4E75-9385-1550DC6DA102}" type="slidenum">
              <a:rPr lang="ru-BY" smtClean="0"/>
              <a:t>‹#›</a:t>
            </a:fld>
            <a:endParaRPr lang="ru-BY"/>
          </a:p>
        </p:txBody>
      </p:sp>
    </p:spTree>
    <p:extLst>
      <p:ext uri="{BB962C8B-B14F-4D97-AF65-F5344CB8AC3E}">
        <p14:creationId xmlns:p14="http://schemas.microsoft.com/office/powerpoint/2010/main" val="3779295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420130" y="2057400"/>
            <a:ext cx="11565924" cy="2066626"/>
          </a:xfrm>
        </p:spPr>
        <p:txBody>
          <a:bodyPr>
            <a:noAutofit/>
          </a:bodyPr>
          <a:lstStyle/>
          <a:p>
            <a:pPr algn="ctr"/>
            <a:r>
              <a:rPr lang="ru-RU" sz="4800" dirty="0"/>
              <a:t>Лекция 1</a:t>
            </a:r>
            <a:r>
              <a:rPr lang="pl-PL" sz="4800" dirty="0"/>
              <a:t>0</a:t>
            </a:r>
            <a:r>
              <a:rPr lang="ru-RU" sz="4800" dirty="0"/>
              <a:t>.</a:t>
            </a:r>
            <a:br>
              <a:rPr lang="ru-RU" sz="4800" dirty="0"/>
            </a:br>
            <a:r>
              <a:rPr lang="ru-RU" sz="4800" dirty="0"/>
              <a:t>Параллельные вычисления: взаимоблокировка и голодание</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C0B7B-8088-409E-8807-AFFDC8B3B6B5}"/>
              </a:ext>
            </a:extLst>
          </p:cNvPr>
          <p:cNvSpPr>
            <a:spLocks noGrp="1"/>
          </p:cNvSpPr>
          <p:nvPr>
            <p:ph type="title"/>
          </p:nvPr>
        </p:nvSpPr>
        <p:spPr>
          <a:xfrm>
            <a:off x="169333" y="365125"/>
            <a:ext cx="11870267" cy="1325563"/>
          </a:xfrm>
        </p:spPr>
        <p:txBody>
          <a:bodyPr>
            <a:normAutofit/>
          </a:bodyPr>
          <a:lstStyle/>
          <a:p>
            <a:pPr algn="ctr"/>
            <a:r>
              <a:rPr lang="ru-RU" dirty="0"/>
              <a:t>Пример конкуренции двух процессов в борьбе за повторно</a:t>
            </a:r>
            <a:r>
              <a:rPr lang="en-US" dirty="0"/>
              <a:t> </a:t>
            </a:r>
            <a:r>
              <a:rPr lang="ru-RU" dirty="0"/>
              <a:t>используемый ресурс</a:t>
            </a:r>
          </a:p>
        </p:txBody>
      </p:sp>
      <p:graphicFrame>
        <p:nvGraphicFramePr>
          <p:cNvPr id="6" name="Объект 5">
            <a:extLst>
              <a:ext uri="{FF2B5EF4-FFF2-40B4-BE49-F238E27FC236}">
                <a16:creationId xmlns:a16="http://schemas.microsoft.com/office/drawing/2014/main" id="{FC84509F-2F10-47E0-8DCC-90F111460F78}"/>
              </a:ext>
            </a:extLst>
          </p:cNvPr>
          <p:cNvGraphicFramePr>
            <a:graphicFrameLocks noGrp="1"/>
          </p:cNvGraphicFramePr>
          <p:nvPr>
            <p:ph idx="1"/>
            <p:extLst>
              <p:ext uri="{D42A27DB-BD31-4B8C-83A1-F6EECF244321}">
                <p14:modId xmlns:p14="http://schemas.microsoft.com/office/powerpoint/2010/main" val="1685478274"/>
              </p:ext>
            </p:extLst>
          </p:nvPr>
        </p:nvGraphicFramePr>
        <p:xfrm>
          <a:off x="291285" y="2273943"/>
          <a:ext cx="3975915" cy="3657600"/>
        </p:xfrm>
        <a:graphic>
          <a:graphicData uri="http://schemas.openxmlformats.org/drawingml/2006/table">
            <a:tbl>
              <a:tblPr firstRow="1" bandRow="1">
                <a:tableStyleId>{5940675A-B579-460E-94D1-54222C63F5DA}</a:tableStyleId>
              </a:tblPr>
              <a:tblGrid>
                <a:gridCol w="826315">
                  <a:extLst>
                    <a:ext uri="{9D8B030D-6E8A-4147-A177-3AD203B41FA5}">
                      <a16:colId xmlns:a16="http://schemas.microsoft.com/office/drawing/2014/main" val="1427663985"/>
                    </a:ext>
                  </a:extLst>
                </a:gridCol>
                <a:gridCol w="3149600">
                  <a:extLst>
                    <a:ext uri="{9D8B030D-6E8A-4147-A177-3AD203B41FA5}">
                      <a16:colId xmlns:a16="http://schemas.microsoft.com/office/drawing/2014/main" val="1540666201"/>
                    </a:ext>
                  </a:extLst>
                </a:gridCol>
              </a:tblGrid>
              <a:tr h="370840">
                <a:tc>
                  <a:txBody>
                    <a:bodyPr/>
                    <a:lstStyle/>
                    <a:p>
                      <a:pPr algn="ctr"/>
                      <a:r>
                        <a:rPr lang="ru-RU" sz="2400" b="1" dirty="0"/>
                        <a:t>Шаг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400" b="1" dirty="0"/>
                        <a:t>Действия</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5239677"/>
                  </a:ext>
                </a:extLst>
              </a:tr>
              <a:tr h="370840">
                <a:tc>
                  <a:txBody>
                    <a:bodyPr/>
                    <a:lstStyle/>
                    <a:p>
                      <a:pPr algn="ctr"/>
                      <a:r>
                        <a:rPr lang="en-US" sz="2400" dirty="0"/>
                        <a:t>p</a:t>
                      </a:r>
                      <a:r>
                        <a:rPr lang="en-US" sz="2400" baseline="-25000" dirty="0"/>
                        <a:t>0</a:t>
                      </a:r>
                      <a:endParaRPr lang="ru-RU"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ru-RU" sz="2400" dirty="0"/>
                        <a:t>Запрос (</a:t>
                      </a:r>
                      <a:r>
                        <a:rPr lang="en-US" sz="2400" dirty="0"/>
                        <a:t>D</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7632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en-US" sz="2400" baseline="-25000" dirty="0"/>
                        <a:t>1</a:t>
                      </a:r>
                      <a:endParaRPr lang="ru-RU"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Блокировка</a:t>
                      </a:r>
                      <a:r>
                        <a:rPr lang="en-US" sz="2400" dirty="0"/>
                        <a:t> </a:t>
                      </a:r>
                      <a:r>
                        <a:rPr lang="ru-RU" sz="2400" dirty="0"/>
                        <a:t>(</a:t>
                      </a:r>
                      <a:r>
                        <a:rPr lang="en-US" sz="2400" dirty="0"/>
                        <a:t>D</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29446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ru-RU"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Запрос</a:t>
                      </a:r>
                      <a:r>
                        <a:rPr lang="en-US" sz="2400" dirty="0"/>
                        <a:t> </a:t>
                      </a:r>
                      <a:r>
                        <a:rPr lang="ru-RU" sz="2400" dirty="0"/>
                        <a:t>(</a:t>
                      </a:r>
                      <a:r>
                        <a:rPr lang="pl-PL" sz="2400" dirty="0"/>
                        <a:t>T</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61436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ru-RU" sz="2400"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Блокировка</a:t>
                      </a:r>
                      <a:r>
                        <a:rPr lang="pl-PL" sz="2400" dirty="0"/>
                        <a:t> </a:t>
                      </a:r>
                      <a:r>
                        <a:rPr lang="ru-RU" sz="2400" dirty="0"/>
                        <a:t>(</a:t>
                      </a:r>
                      <a:r>
                        <a:rPr lang="pl-PL" sz="2400" dirty="0"/>
                        <a:t>T</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67538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ru-RU" sz="2400" baseline="-25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Выполнение функций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11027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ru-RU" sz="2400" baseline="-25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Деблокирование</a:t>
                      </a:r>
                      <a:r>
                        <a:rPr lang="en-US" sz="2400" dirty="0"/>
                        <a:t> </a:t>
                      </a:r>
                      <a:r>
                        <a:rPr lang="ru-RU" sz="2400" dirty="0"/>
                        <a:t>(</a:t>
                      </a:r>
                      <a:r>
                        <a:rPr lang="en-US" sz="2400" dirty="0"/>
                        <a:t>D</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47279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ru-RU" sz="2400" baseline="-25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Деблокирование</a:t>
                      </a:r>
                      <a:r>
                        <a:rPr lang="pl-PL" sz="2400" dirty="0"/>
                        <a:t> </a:t>
                      </a:r>
                      <a:r>
                        <a:rPr lang="ru-RU" sz="2400" dirty="0"/>
                        <a:t>(</a:t>
                      </a:r>
                      <a:r>
                        <a:rPr lang="pl-PL" sz="2400" dirty="0"/>
                        <a:t>T</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8507009"/>
                  </a:ext>
                </a:extLst>
              </a:tr>
            </a:tbl>
          </a:graphicData>
        </a:graphic>
      </p:graphicFrame>
      <p:sp>
        <p:nvSpPr>
          <p:cNvPr id="4" name="TextBox 3">
            <a:extLst>
              <a:ext uri="{FF2B5EF4-FFF2-40B4-BE49-F238E27FC236}">
                <a16:creationId xmlns:a16="http://schemas.microsoft.com/office/drawing/2014/main" id="{18253BF5-555E-43D0-96AA-1F3514061824}"/>
              </a:ext>
            </a:extLst>
          </p:cNvPr>
          <p:cNvSpPr txBox="1"/>
          <p:nvPr/>
        </p:nvSpPr>
        <p:spPr>
          <a:xfrm>
            <a:off x="1303867" y="1690688"/>
            <a:ext cx="1722779" cy="492443"/>
          </a:xfrm>
          <a:prstGeom prst="rect">
            <a:avLst/>
          </a:prstGeom>
          <a:noFill/>
        </p:spPr>
        <p:txBody>
          <a:bodyPr wrap="none" rtlCol="0">
            <a:spAutoFit/>
          </a:bodyPr>
          <a:lstStyle/>
          <a:p>
            <a:r>
              <a:rPr lang="ru-RU" sz="2600" b="1" u="sng" dirty="0"/>
              <a:t>Процесс </a:t>
            </a:r>
            <a:r>
              <a:rPr lang="en-US" sz="2600" b="1" u="sng" dirty="0"/>
              <a:t>P</a:t>
            </a:r>
            <a:endParaRPr lang="ru-RU" sz="2600" b="1" u="sng" dirty="0"/>
          </a:p>
        </p:txBody>
      </p:sp>
      <p:graphicFrame>
        <p:nvGraphicFramePr>
          <p:cNvPr id="9" name="Объект 5">
            <a:extLst>
              <a:ext uri="{FF2B5EF4-FFF2-40B4-BE49-F238E27FC236}">
                <a16:creationId xmlns:a16="http://schemas.microsoft.com/office/drawing/2014/main" id="{79E2B49B-780F-4AD9-9DBA-D22647B72480}"/>
              </a:ext>
            </a:extLst>
          </p:cNvPr>
          <p:cNvGraphicFramePr>
            <a:graphicFrameLocks/>
          </p:cNvGraphicFramePr>
          <p:nvPr>
            <p:extLst>
              <p:ext uri="{D42A27DB-BD31-4B8C-83A1-F6EECF244321}">
                <p14:modId xmlns:p14="http://schemas.microsoft.com/office/powerpoint/2010/main" val="3243823290"/>
              </p:ext>
            </p:extLst>
          </p:nvPr>
        </p:nvGraphicFramePr>
        <p:xfrm>
          <a:off x="7270342" y="2273943"/>
          <a:ext cx="3975915" cy="3657600"/>
        </p:xfrm>
        <a:graphic>
          <a:graphicData uri="http://schemas.openxmlformats.org/drawingml/2006/table">
            <a:tbl>
              <a:tblPr firstRow="1" bandRow="1">
                <a:tableStyleId>{5940675A-B579-460E-94D1-54222C63F5DA}</a:tableStyleId>
              </a:tblPr>
              <a:tblGrid>
                <a:gridCol w="826315">
                  <a:extLst>
                    <a:ext uri="{9D8B030D-6E8A-4147-A177-3AD203B41FA5}">
                      <a16:colId xmlns:a16="http://schemas.microsoft.com/office/drawing/2014/main" val="1427663985"/>
                    </a:ext>
                  </a:extLst>
                </a:gridCol>
                <a:gridCol w="3149600">
                  <a:extLst>
                    <a:ext uri="{9D8B030D-6E8A-4147-A177-3AD203B41FA5}">
                      <a16:colId xmlns:a16="http://schemas.microsoft.com/office/drawing/2014/main" val="1540666201"/>
                    </a:ext>
                  </a:extLst>
                </a:gridCol>
              </a:tblGrid>
              <a:tr h="370840">
                <a:tc>
                  <a:txBody>
                    <a:bodyPr/>
                    <a:lstStyle/>
                    <a:p>
                      <a:pPr algn="ctr"/>
                      <a:r>
                        <a:rPr lang="ru-RU" sz="2400" b="1" dirty="0"/>
                        <a:t>Шаг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400" b="1" dirty="0"/>
                        <a:t>Действия</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5239677"/>
                  </a:ext>
                </a:extLst>
              </a:tr>
              <a:tr h="370840">
                <a:tc>
                  <a:txBody>
                    <a:bodyPr/>
                    <a:lstStyle/>
                    <a:p>
                      <a:pPr algn="ctr"/>
                      <a:r>
                        <a:rPr lang="pl-PL" sz="2400" dirty="0"/>
                        <a:t>q</a:t>
                      </a:r>
                      <a:r>
                        <a:rPr lang="en-US" sz="2400" baseline="-25000" dirty="0"/>
                        <a:t>0</a:t>
                      </a:r>
                      <a:endParaRPr lang="ru-RU"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ru-RU" sz="2400" dirty="0"/>
                        <a:t>Запрос (</a:t>
                      </a:r>
                      <a:r>
                        <a:rPr lang="pl-PL" sz="2400" dirty="0"/>
                        <a:t>T</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7632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400" dirty="0"/>
                        <a:t>q</a:t>
                      </a:r>
                      <a:r>
                        <a:rPr lang="en-US" sz="2400" baseline="-25000" dirty="0"/>
                        <a:t>1</a:t>
                      </a:r>
                      <a:endParaRPr lang="ru-RU"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Блокировка</a:t>
                      </a:r>
                      <a:r>
                        <a:rPr lang="en-US" sz="2400" dirty="0"/>
                        <a:t> </a:t>
                      </a:r>
                      <a:r>
                        <a:rPr lang="ru-RU" sz="2400" dirty="0"/>
                        <a:t>(</a:t>
                      </a:r>
                      <a:r>
                        <a:rPr lang="pl-PL" sz="2400" dirty="0"/>
                        <a:t>T</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29446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400" dirty="0"/>
                        <a:t>q</a:t>
                      </a:r>
                      <a:r>
                        <a:rPr lang="ru-RU" sz="2400" baseline="-25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Запрос</a:t>
                      </a:r>
                      <a:r>
                        <a:rPr lang="en-US" sz="2400" dirty="0"/>
                        <a:t> </a:t>
                      </a:r>
                      <a:r>
                        <a:rPr lang="ru-RU" sz="2400" dirty="0"/>
                        <a:t>(</a:t>
                      </a:r>
                      <a:r>
                        <a:rPr lang="pl-PL" sz="2400" dirty="0"/>
                        <a:t>D</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61436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400" dirty="0"/>
                        <a:t>q</a:t>
                      </a:r>
                      <a:r>
                        <a:rPr lang="ru-RU" sz="2400" baseline="-25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Блокировка</a:t>
                      </a:r>
                      <a:r>
                        <a:rPr lang="pl-PL" sz="2400" dirty="0"/>
                        <a:t> </a:t>
                      </a:r>
                      <a:r>
                        <a:rPr lang="ru-RU" sz="2400" dirty="0"/>
                        <a:t>(</a:t>
                      </a:r>
                      <a:r>
                        <a:rPr lang="pl-PL" sz="2400" dirty="0"/>
                        <a:t>D</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67538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400" dirty="0"/>
                        <a:t>q</a:t>
                      </a:r>
                      <a:r>
                        <a:rPr lang="ru-RU" sz="2400" baseline="-25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Выполнение функций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11027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400" dirty="0"/>
                        <a:t>q</a:t>
                      </a:r>
                      <a:r>
                        <a:rPr lang="ru-RU" sz="2400" baseline="-25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ru-RU" sz="2400" dirty="0"/>
                        <a:t>Деблокирование</a:t>
                      </a:r>
                      <a:r>
                        <a:rPr lang="en-US" sz="2400" dirty="0"/>
                        <a:t> </a:t>
                      </a:r>
                      <a:r>
                        <a:rPr lang="ru-RU" sz="2400" dirty="0"/>
                        <a:t>(</a:t>
                      </a:r>
                      <a:r>
                        <a:rPr lang="pl-PL" sz="2400" dirty="0"/>
                        <a:t>T</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47279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2400" dirty="0"/>
                        <a:t>q</a:t>
                      </a:r>
                      <a:r>
                        <a:rPr lang="ru-RU" sz="2400" baseline="-25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Деблокирование</a:t>
                      </a:r>
                      <a:r>
                        <a:rPr lang="pl-PL" sz="2400" dirty="0"/>
                        <a:t> </a:t>
                      </a:r>
                      <a:r>
                        <a:rPr lang="ru-RU" sz="2400" dirty="0"/>
                        <a:t>(</a:t>
                      </a:r>
                      <a:r>
                        <a:rPr lang="pl-PL" sz="2400" dirty="0"/>
                        <a:t>D</a:t>
                      </a:r>
                      <a:r>
                        <a:rPr lang="ru-RU"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8507009"/>
                  </a:ext>
                </a:extLst>
              </a:tr>
            </a:tbl>
          </a:graphicData>
        </a:graphic>
      </p:graphicFrame>
      <p:sp>
        <p:nvSpPr>
          <p:cNvPr id="10" name="TextBox 9">
            <a:extLst>
              <a:ext uri="{FF2B5EF4-FFF2-40B4-BE49-F238E27FC236}">
                <a16:creationId xmlns:a16="http://schemas.microsoft.com/office/drawing/2014/main" id="{BE38928B-74B4-44A6-85D6-DDE80C6133E5}"/>
              </a:ext>
            </a:extLst>
          </p:cNvPr>
          <p:cNvSpPr txBox="1"/>
          <p:nvPr/>
        </p:nvSpPr>
        <p:spPr>
          <a:xfrm>
            <a:off x="8282924" y="1690688"/>
            <a:ext cx="1778885" cy="492443"/>
          </a:xfrm>
          <a:prstGeom prst="rect">
            <a:avLst/>
          </a:prstGeom>
          <a:noFill/>
        </p:spPr>
        <p:txBody>
          <a:bodyPr wrap="none" rtlCol="0">
            <a:spAutoFit/>
          </a:bodyPr>
          <a:lstStyle/>
          <a:p>
            <a:r>
              <a:rPr lang="ru-RU" sz="2600" b="1" u="sng" dirty="0"/>
              <a:t>Процесс </a:t>
            </a:r>
            <a:r>
              <a:rPr lang="pl-PL" sz="2600" b="1" u="sng" dirty="0"/>
              <a:t>Q</a:t>
            </a:r>
            <a:endParaRPr lang="ru-RU" sz="2600" b="1" u="sng" dirty="0"/>
          </a:p>
        </p:txBody>
      </p:sp>
    </p:spTree>
    <p:extLst>
      <p:ext uri="{BB962C8B-B14F-4D97-AF65-F5344CB8AC3E}">
        <p14:creationId xmlns:p14="http://schemas.microsoft.com/office/powerpoint/2010/main" val="313431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27B0B35-BEC5-42D3-8D49-84CB431F5DB6}"/>
                  </a:ext>
                </a:extLst>
              </p:cNvPr>
              <p:cNvSpPr>
                <a:spLocks noGrp="1"/>
              </p:cNvSpPr>
              <p:nvPr>
                <p:ph idx="1"/>
              </p:nvPr>
            </p:nvSpPr>
            <p:spPr>
              <a:xfrm>
                <a:off x="211665" y="403225"/>
                <a:ext cx="11607801" cy="6217708"/>
              </a:xfrm>
            </p:spPr>
            <p:txBody>
              <a:bodyPr>
                <a:normAutofit/>
              </a:bodyPr>
              <a:lstStyle/>
              <a:p>
                <a:pPr marL="0" indent="0" algn="just">
                  <a:buNone/>
                </a:pPr>
                <a:r>
                  <a:rPr lang="ru-RU" sz="2600" dirty="0"/>
                  <a:t>Взаимоблокировка осуществляется в том случае, когда каждый процесс захватывает</a:t>
                </a:r>
                <a:r>
                  <a:rPr lang="pl-PL" sz="2600" dirty="0"/>
                  <a:t> </a:t>
                </a:r>
                <a:r>
                  <a:rPr lang="ru-RU" sz="2600" dirty="0"/>
                  <a:t>один ресурс и запрашивает другой. Например, взаимоблокировка произойдет при следующем</a:t>
                </a:r>
                <a:r>
                  <a:rPr lang="pl-PL" sz="2600" dirty="0"/>
                  <a:t> </a:t>
                </a:r>
                <a:r>
                  <a:rPr lang="ru-RU" sz="2600" dirty="0"/>
                  <a:t>чередовании двух процессов:</a:t>
                </a:r>
              </a:p>
              <a:p>
                <a:pPr marL="0" indent="0" algn="just">
                  <a:buNone/>
                </a:pPr>
                <a:endParaRPr lang="ru-RU" sz="2600" dirty="0"/>
              </a:p>
              <a:p>
                <a:pPr marL="0" indent="0" algn="just">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𝑞</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𝑞</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𝑞</m:t>
                          </m:r>
                        </m:e>
                        <m:sub>
                          <m:r>
                            <a:rPr lang="en-US" sz="2600" b="0" i="1" smtClean="0">
                              <a:latin typeface="Cambria Math" panose="02040503050406030204" pitchFamily="18" charset="0"/>
                            </a:rPr>
                            <m:t>2</m:t>
                          </m:r>
                        </m:sub>
                      </m:sSub>
                    </m:oMath>
                  </m:oMathPara>
                </a14:m>
                <a:endParaRPr lang="ru-RU" sz="2600" dirty="0"/>
              </a:p>
              <a:p>
                <a:pPr marL="0" indent="0" algn="just">
                  <a:buNone/>
                </a:pPr>
                <a:endParaRPr lang="ru-RU" sz="2600" dirty="0"/>
              </a:p>
              <a:p>
                <a:pPr marL="0" indent="0" algn="just">
                  <a:buNone/>
                </a:pPr>
                <a:r>
                  <a:rPr lang="ru-RU" sz="2600" dirty="0"/>
                  <a:t>Может показаться, что это ошибка программиста, не имеющая отношения к разработчику</a:t>
                </a:r>
                <a:r>
                  <a:rPr lang="pl-PL" sz="2600" dirty="0"/>
                  <a:t> </a:t>
                </a:r>
                <a:r>
                  <a:rPr lang="ru-RU" sz="2600" dirty="0"/>
                  <a:t>операционной системы. Однако, как мы знаем, разработка программ для параллельных вычислений - весьма сложная задача, и выявление источника взаимоблокировки в сложной программе - дело очень непростое. Одна из стратегий при работе с такими взаимоблокировками состоит в наложении системных ограничений на порядок запроса ресурсов.</a:t>
                </a:r>
              </a:p>
            </p:txBody>
          </p:sp>
        </mc:Choice>
        <mc:Fallback xmlns="">
          <p:sp>
            <p:nvSpPr>
              <p:cNvPr id="3" name="Объект 2">
                <a:extLst>
                  <a:ext uri="{FF2B5EF4-FFF2-40B4-BE49-F238E27FC236}">
                    <a16:creationId xmlns:a16="http://schemas.microsoft.com/office/drawing/2014/main" id="{D27B0B35-BEC5-42D3-8D49-84CB431F5DB6}"/>
                  </a:ext>
                </a:extLst>
              </p:cNvPr>
              <p:cNvSpPr>
                <a:spLocks noGrp="1" noRot="1" noChangeAspect="1" noMove="1" noResize="1" noEditPoints="1" noAdjustHandles="1" noChangeArrowheads="1" noChangeShapeType="1" noTextEdit="1"/>
              </p:cNvSpPr>
              <p:nvPr>
                <p:ph idx="1"/>
              </p:nvPr>
            </p:nvSpPr>
            <p:spPr>
              <a:xfrm>
                <a:off x="211665" y="403225"/>
                <a:ext cx="11607801" cy="6217708"/>
              </a:xfrm>
              <a:blipFill>
                <a:blip r:embed="rId2"/>
                <a:stretch>
                  <a:fillRect l="-945" t="-1471" r="-945"/>
                </a:stretch>
              </a:blipFill>
            </p:spPr>
            <p:txBody>
              <a:bodyPr/>
              <a:lstStyle/>
              <a:p>
                <a:r>
                  <a:rPr lang="ru-RU">
                    <a:noFill/>
                  </a:rPr>
                  <a:t> </a:t>
                </a:r>
              </a:p>
            </p:txBody>
          </p:sp>
        </mc:Fallback>
      </mc:AlternateContent>
    </p:spTree>
    <p:extLst>
      <p:ext uri="{BB962C8B-B14F-4D97-AF65-F5344CB8AC3E}">
        <p14:creationId xmlns:p14="http://schemas.microsoft.com/office/powerpoint/2010/main" val="17339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5BEE79A-70FD-45E6-8CD4-C50C04B466FD}"/>
              </a:ext>
            </a:extLst>
          </p:cNvPr>
          <p:cNvSpPr>
            <a:spLocks noGrp="1"/>
          </p:cNvSpPr>
          <p:nvPr>
            <p:ph idx="1"/>
          </p:nvPr>
        </p:nvSpPr>
        <p:spPr>
          <a:xfrm>
            <a:off x="296333" y="403224"/>
            <a:ext cx="11624733" cy="6302375"/>
          </a:xfrm>
        </p:spPr>
        <p:txBody>
          <a:bodyPr>
            <a:normAutofit/>
          </a:bodyPr>
          <a:lstStyle/>
          <a:p>
            <a:pPr marL="0" indent="0" algn="just">
              <a:buNone/>
            </a:pPr>
            <a:r>
              <a:rPr lang="ru-RU" sz="2600" dirty="0"/>
              <a:t>Другим примером взаимоблокировки с повторно используемыми ресурсами могут</a:t>
            </a:r>
            <a:r>
              <a:rPr lang="en-US" sz="2600" dirty="0"/>
              <a:t> </a:t>
            </a:r>
            <a:r>
              <a:rPr lang="ru-RU" sz="2600" dirty="0"/>
              <a:t>быть запросы к основной памяти. Предположим, что для распределения доступно</a:t>
            </a:r>
            <a:r>
              <a:rPr lang="en-US" sz="2600" dirty="0"/>
              <a:t> </a:t>
            </a:r>
            <a:r>
              <a:rPr lang="ru-RU" sz="2600" dirty="0"/>
              <a:t>200 Кбайт памяти и выполняется такая последовательность запросов.</a:t>
            </a:r>
            <a:endParaRPr lang="en-US" sz="2600" dirty="0"/>
          </a:p>
          <a:p>
            <a:pPr marL="0" indent="0" algn="just">
              <a:buNone/>
            </a:pPr>
            <a:endParaRPr lang="en-US" sz="2600" dirty="0"/>
          </a:p>
          <a:p>
            <a:pPr marL="0" indent="0" algn="just">
              <a:buNone/>
            </a:pPr>
            <a:endParaRPr lang="en-US" sz="2600" dirty="0"/>
          </a:p>
          <a:p>
            <a:pPr marL="0" indent="0" algn="just">
              <a:buNone/>
            </a:pPr>
            <a:endParaRPr lang="en-US" sz="2600" dirty="0"/>
          </a:p>
          <a:p>
            <a:pPr algn="just"/>
            <a:endParaRPr lang="ru-RU" sz="2600" dirty="0"/>
          </a:p>
          <a:p>
            <a:pPr algn="just"/>
            <a:endParaRPr lang="en-US" sz="2600" dirty="0"/>
          </a:p>
          <a:p>
            <a:pPr marL="0" indent="0" algn="just">
              <a:buNone/>
            </a:pPr>
            <a:r>
              <a:rPr lang="ru-RU" sz="2600" dirty="0"/>
              <a:t>Если оба процесса дойдут до своего второго запроса, возникнет взаимоблокировка.</a:t>
            </a:r>
            <a:r>
              <a:rPr lang="en-US" sz="2600" dirty="0"/>
              <a:t> </a:t>
            </a:r>
            <a:r>
              <a:rPr lang="ru-RU" sz="2600" dirty="0"/>
              <a:t>Если количество требуемой памяти заранее неизвестно, работать с таким типом взаимоблокировок</a:t>
            </a:r>
            <a:r>
              <a:rPr lang="en-US" sz="2600" dirty="0"/>
              <a:t> </a:t>
            </a:r>
            <a:r>
              <a:rPr lang="ru-RU" sz="2600" dirty="0"/>
              <a:t>на уровне системных ограничений (в том числе и операционной системы)</a:t>
            </a:r>
            <a:r>
              <a:rPr lang="en-US" sz="2600" dirty="0"/>
              <a:t> </a:t>
            </a:r>
            <a:r>
              <a:rPr lang="ru-RU" sz="2600" dirty="0"/>
              <a:t>очень сложно.</a:t>
            </a:r>
          </a:p>
        </p:txBody>
      </p:sp>
      <p:sp>
        <p:nvSpPr>
          <p:cNvPr id="4" name="TextBox 3">
            <a:extLst>
              <a:ext uri="{FF2B5EF4-FFF2-40B4-BE49-F238E27FC236}">
                <a16:creationId xmlns:a16="http://schemas.microsoft.com/office/drawing/2014/main" id="{65B6B74C-0BC4-4DE4-84BE-2EE08F74CBA5}"/>
              </a:ext>
            </a:extLst>
          </p:cNvPr>
          <p:cNvSpPr txBox="1"/>
          <p:nvPr/>
        </p:nvSpPr>
        <p:spPr>
          <a:xfrm>
            <a:off x="1117600" y="1778000"/>
            <a:ext cx="2618666" cy="2092881"/>
          </a:xfrm>
          <a:prstGeom prst="rect">
            <a:avLst/>
          </a:prstGeom>
          <a:solidFill>
            <a:srgbClr val="FFFF00"/>
          </a:solidFill>
        </p:spPr>
        <p:txBody>
          <a:bodyPr wrap="none" rtlCol="0">
            <a:spAutoFit/>
          </a:bodyPr>
          <a:lstStyle/>
          <a:p>
            <a:pPr algn="ctr"/>
            <a:r>
              <a:rPr lang="en-US" sz="2600" b="1" dirty="0"/>
              <a:t>P1</a:t>
            </a:r>
          </a:p>
          <a:p>
            <a:pPr algn="ctr"/>
            <a:r>
              <a:rPr lang="en-US" sz="2600" dirty="0"/>
              <a:t>…</a:t>
            </a:r>
          </a:p>
          <a:p>
            <a:pPr algn="ctr"/>
            <a:r>
              <a:rPr lang="ru-RU" sz="2600" dirty="0"/>
              <a:t>Запрос 80 Кбайт;</a:t>
            </a:r>
          </a:p>
          <a:p>
            <a:pPr algn="ctr"/>
            <a:r>
              <a:rPr lang="ru-RU" sz="2600" dirty="0"/>
              <a:t>…</a:t>
            </a:r>
          </a:p>
          <a:p>
            <a:pPr algn="ctr"/>
            <a:r>
              <a:rPr lang="ru-RU" sz="2600" dirty="0"/>
              <a:t>Запрос 60 Кбайт;</a:t>
            </a:r>
          </a:p>
        </p:txBody>
      </p:sp>
      <p:sp>
        <p:nvSpPr>
          <p:cNvPr id="5" name="TextBox 4">
            <a:extLst>
              <a:ext uri="{FF2B5EF4-FFF2-40B4-BE49-F238E27FC236}">
                <a16:creationId xmlns:a16="http://schemas.microsoft.com/office/drawing/2014/main" id="{2577DB4F-29AC-497C-A564-089CA6943EF1}"/>
              </a:ext>
            </a:extLst>
          </p:cNvPr>
          <p:cNvSpPr txBox="1"/>
          <p:nvPr/>
        </p:nvSpPr>
        <p:spPr>
          <a:xfrm>
            <a:off x="7146403" y="1778000"/>
            <a:ext cx="2618666" cy="2092881"/>
          </a:xfrm>
          <a:prstGeom prst="rect">
            <a:avLst/>
          </a:prstGeom>
          <a:solidFill>
            <a:srgbClr val="FFFF00"/>
          </a:solidFill>
        </p:spPr>
        <p:txBody>
          <a:bodyPr wrap="none" rtlCol="0">
            <a:spAutoFit/>
          </a:bodyPr>
          <a:lstStyle/>
          <a:p>
            <a:pPr algn="ctr"/>
            <a:r>
              <a:rPr lang="en-US" sz="2600" b="1" dirty="0"/>
              <a:t>P</a:t>
            </a:r>
            <a:r>
              <a:rPr lang="ru-RU" sz="2600" b="1" dirty="0"/>
              <a:t>2</a:t>
            </a:r>
            <a:endParaRPr lang="en-US" sz="2600" b="1" dirty="0"/>
          </a:p>
          <a:p>
            <a:pPr algn="ctr"/>
            <a:r>
              <a:rPr lang="en-US" sz="2600" dirty="0"/>
              <a:t>…</a:t>
            </a:r>
          </a:p>
          <a:p>
            <a:pPr algn="ctr"/>
            <a:r>
              <a:rPr lang="ru-RU" sz="2600" dirty="0"/>
              <a:t>Запрос 70 Кбайт;</a:t>
            </a:r>
          </a:p>
          <a:p>
            <a:pPr algn="ctr"/>
            <a:r>
              <a:rPr lang="ru-RU" sz="2600" dirty="0"/>
              <a:t>…</a:t>
            </a:r>
          </a:p>
          <a:p>
            <a:pPr algn="ctr"/>
            <a:r>
              <a:rPr lang="ru-RU" sz="2600" dirty="0"/>
              <a:t>Запрос 80 Кбайт;</a:t>
            </a:r>
          </a:p>
        </p:txBody>
      </p:sp>
    </p:spTree>
    <p:extLst>
      <p:ext uri="{BB962C8B-B14F-4D97-AF65-F5344CB8AC3E}">
        <p14:creationId xmlns:p14="http://schemas.microsoft.com/office/powerpoint/2010/main" val="65728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C047BD-D076-4C1A-BC03-F75CE24711ED}"/>
              </a:ext>
            </a:extLst>
          </p:cNvPr>
          <p:cNvSpPr>
            <a:spLocks noGrp="1"/>
          </p:cNvSpPr>
          <p:nvPr>
            <p:ph type="title"/>
          </p:nvPr>
        </p:nvSpPr>
        <p:spPr/>
        <p:txBody>
          <a:bodyPr/>
          <a:lstStyle/>
          <a:p>
            <a:pPr algn="ctr"/>
            <a:r>
              <a:rPr lang="ru-RU" dirty="0"/>
              <a:t>Расходуемые ресурсы</a:t>
            </a:r>
          </a:p>
        </p:txBody>
      </p:sp>
      <p:sp>
        <p:nvSpPr>
          <p:cNvPr id="3" name="Объект 2">
            <a:extLst>
              <a:ext uri="{FF2B5EF4-FFF2-40B4-BE49-F238E27FC236}">
                <a16:creationId xmlns:a16="http://schemas.microsoft.com/office/drawing/2014/main" id="{CA1AB983-75BD-4DE9-AB0F-83055938D104}"/>
              </a:ext>
            </a:extLst>
          </p:cNvPr>
          <p:cNvSpPr>
            <a:spLocks noGrp="1"/>
          </p:cNvSpPr>
          <p:nvPr>
            <p:ph idx="1"/>
          </p:nvPr>
        </p:nvSpPr>
        <p:spPr>
          <a:xfrm>
            <a:off x="245533" y="1690687"/>
            <a:ext cx="11472334" cy="4625445"/>
          </a:xfrm>
        </p:spPr>
        <p:txBody>
          <a:bodyPr>
            <a:normAutofit/>
          </a:bodyPr>
          <a:lstStyle/>
          <a:p>
            <a:pPr marL="0" indent="0" algn="just">
              <a:buNone/>
            </a:pPr>
            <a:r>
              <a:rPr lang="ru-RU" sz="2600" dirty="0"/>
              <a:t>Расходуемыми являются те ресурсы, которые могут быть созданы (произведены) и уничтожены (потреблены). Обычно ограничений на количество расходуемых ресурсов определенного типа нет. Незаблокированный процесс-производитель может выпустить любое количество таких ресурсов; когда процесс запрашивает некоторый ресурс, последний прекращает свое существование. Примерами расходуемых ресурсов могут служить прерывания, сигналы, сообщения и информация в буферах ввода-вывода.</a:t>
            </a:r>
          </a:p>
        </p:txBody>
      </p:sp>
    </p:spTree>
    <p:extLst>
      <p:ext uri="{BB962C8B-B14F-4D97-AF65-F5344CB8AC3E}">
        <p14:creationId xmlns:p14="http://schemas.microsoft.com/office/powerpoint/2010/main" val="224363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3FB0960-B2AF-4A3C-A261-E4449B605B32}"/>
              </a:ext>
            </a:extLst>
          </p:cNvPr>
          <p:cNvSpPr>
            <a:spLocks noGrp="1"/>
          </p:cNvSpPr>
          <p:nvPr>
            <p:ph idx="1"/>
          </p:nvPr>
        </p:nvSpPr>
        <p:spPr>
          <a:xfrm>
            <a:off x="0" y="338667"/>
            <a:ext cx="12056533" cy="6993466"/>
          </a:xfrm>
        </p:spPr>
        <p:txBody>
          <a:bodyPr>
            <a:normAutofit/>
          </a:bodyPr>
          <a:lstStyle/>
          <a:p>
            <a:pPr marL="0" indent="0" algn="just">
              <a:buNone/>
            </a:pPr>
            <a:r>
              <a:rPr lang="ru-RU" sz="2600" dirty="0"/>
              <a:t>В качестве примера взаимоблокировки с расходуемыми ресурсами рассмотрим следующую пару процессов, каждый из процессов которой пытается получить сообщение от другого процесса, а затем отправить сообщение своему визави.</a:t>
            </a:r>
          </a:p>
          <a:p>
            <a:pPr marL="0" indent="0" algn="just">
              <a:buNone/>
            </a:pPr>
            <a:endParaRPr lang="ru-RU" sz="2600" dirty="0"/>
          </a:p>
          <a:p>
            <a:pPr marL="0" indent="0" algn="just">
              <a:buNone/>
            </a:pPr>
            <a:endParaRPr lang="ru-RU" sz="2600" dirty="0"/>
          </a:p>
          <a:p>
            <a:pPr marL="0" indent="0" algn="just">
              <a:buNone/>
            </a:pPr>
            <a:endParaRPr lang="ru-RU" sz="2600" dirty="0"/>
          </a:p>
          <a:p>
            <a:pPr marL="0" indent="0" algn="just">
              <a:buNone/>
            </a:pPr>
            <a:endParaRPr lang="en-US" sz="2600" dirty="0"/>
          </a:p>
          <a:p>
            <a:pPr marL="0" indent="0" algn="just">
              <a:buNone/>
            </a:pPr>
            <a:endParaRPr lang="ru-RU" sz="2600" dirty="0"/>
          </a:p>
          <a:p>
            <a:pPr marL="0" indent="0" algn="just">
              <a:buNone/>
            </a:pPr>
            <a:r>
              <a:rPr lang="ru-RU" sz="2600" dirty="0"/>
              <a:t>Взаимоблокировка осуществляется, если операция </a:t>
            </a:r>
            <a:r>
              <a:rPr lang="ru-RU" sz="2600" dirty="0" err="1"/>
              <a:t>Receive</a:t>
            </a:r>
            <a:r>
              <a:rPr lang="ru-RU" sz="2600" dirty="0"/>
              <a:t> является блокирующей (т.е. получающий процесс блокируется до тех пор, пока сообщение не будет получено). И вновь причиной взаимоблокировки является ошибка при разработке программы. Такие ошибки обычно довольно таинственны и трудноуловимы. Кроме того, может оказаться, что взаимоблокировку вызывает только достаточно редкая комбинация событий, и тогда до того, как ошибка проявит себя, программа может быть в эксплуатации многие годы.</a:t>
            </a:r>
          </a:p>
        </p:txBody>
      </p:sp>
      <p:sp>
        <p:nvSpPr>
          <p:cNvPr id="4" name="TextBox 3">
            <a:extLst>
              <a:ext uri="{FF2B5EF4-FFF2-40B4-BE49-F238E27FC236}">
                <a16:creationId xmlns:a16="http://schemas.microsoft.com/office/drawing/2014/main" id="{3D6697D0-27EC-4DC5-803F-C69863D4384D}"/>
              </a:ext>
            </a:extLst>
          </p:cNvPr>
          <p:cNvSpPr txBox="1"/>
          <p:nvPr/>
        </p:nvSpPr>
        <p:spPr>
          <a:xfrm>
            <a:off x="1725294" y="1625599"/>
            <a:ext cx="2148345" cy="2092881"/>
          </a:xfrm>
          <a:prstGeom prst="rect">
            <a:avLst/>
          </a:prstGeom>
          <a:solidFill>
            <a:srgbClr val="FFFF00"/>
          </a:solidFill>
        </p:spPr>
        <p:txBody>
          <a:bodyPr wrap="none" rtlCol="0">
            <a:spAutoFit/>
          </a:bodyPr>
          <a:lstStyle/>
          <a:p>
            <a:pPr algn="ctr"/>
            <a:r>
              <a:rPr lang="en-US" sz="2600" b="1" dirty="0"/>
              <a:t>P1</a:t>
            </a:r>
          </a:p>
          <a:p>
            <a:pPr algn="ctr"/>
            <a:r>
              <a:rPr lang="en-US" sz="2600" dirty="0"/>
              <a:t>…</a:t>
            </a:r>
          </a:p>
          <a:p>
            <a:pPr algn="ctr"/>
            <a:r>
              <a:rPr lang="en-US" sz="2600" dirty="0"/>
              <a:t>Receive(P2)</a:t>
            </a:r>
            <a:r>
              <a:rPr lang="ru-RU" sz="2600" dirty="0"/>
              <a:t>;</a:t>
            </a:r>
          </a:p>
          <a:p>
            <a:pPr algn="ctr"/>
            <a:r>
              <a:rPr lang="ru-RU" sz="2600" dirty="0"/>
              <a:t>…</a:t>
            </a:r>
          </a:p>
          <a:p>
            <a:pPr algn="ctr"/>
            <a:r>
              <a:rPr lang="en-US" sz="2600" dirty="0"/>
              <a:t>Send(P2, M1)</a:t>
            </a:r>
            <a:r>
              <a:rPr lang="ru-RU" sz="2600" dirty="0"/>
              <a:t>;</a:t>
            </a:r>
          </a:p>
        </p:txBody>
      </p:sp>
      <p:sp>
        <p:nvSpPr>
          <p:cNvPr id="5" name="TextBox 4">
            <a:extLst>
              <a:ext uri="{FF2B5EF4-FFF2-40B4-BE49-F238E27FC236}">
                <a16:creationId xmlns:a16="http://schemas.microsoft.com/office/drawing/2014/main" id="{8775EC48-8E7B-48AF-9072-353EE666A756}"/>
              </a:ext>
            </a:extLst>
          </p:cNvPr>
          <p:cNvSpPr txBox="1"/>
          <p:nvPr/>
        </p:nvSpPr>
        <p:spPr>
          <a:xfrm>
            <a:off x="7025427" y="1625598"/>
            <a:ext cx="2148345" cy="2092881"/>
          </a:xfrm>
          <a:prstGeom prst="rect">
            <a:avLst/>
          </a:prstGeom>
          <a:solidFill>
            <a:srgbClr val="FFFF00"/>
          </a:solidFill>
        </p:spPr>
        <p:txBody>
          <a:bodyPr wrap="none" rtlCol="0">
            <a:spAutoFit/>
          </a:bodyPr>
          <a:lstStyle/>
          <a:p>
            <a:pPr algn="ctr"/>
            <a:r>
              <a:rPr lang="en-US" sz="2600" b="1" dirty="0"/>
              <a:t>P1</a:t>
            </a:r>
          </a:p>
          <a:p>
            <a:pPr algn="ctr"/>
            <a:r>
              <a:rPr lang="en-US" sz="2600" dirty="0"/>
              <a:t>…</a:t>
            </a:r>
          </a:p>
          <a:p>
            <a:pPr algn="ctr"/>
            <a:r>
              <a:rPr lang="en-US" sz="2600" dirty="0"/>
              <a:t>Receive(P1)</a:t>
            </a:r>
            <a:r>
              <a:rPr lang="ru-RU" sz="2600" dirty="0"/>
              <a:t>;</a:t>
            </a:r>
          </a:p>
          <a:p>
            <a:pPr algn="ctr"/>
            <a:r>
              <a:rPr lang="ru-RU" sz="2600" dirty="0"/>
              <a:t>…</a:t>
            </a:r>
          </a:p>
          <a:p>
            <a:pPr algn="ctr"/>
            <a:r>
              <a:rPr lang="en-US" sz="2600" dirty="0"/>
              <a:t>Send(P1, M2)</a:t>
            </a:r>
            <a:r>
              <a:rPr lang="ru-RU" sz="2600" dirty="0"/>
              <a:t>;</a:t>
            </a:r>
          </a:p>
        </p:txBody>
      </p:sp>
    </p:spTree>
    <p:extLst>
      <p:ext uri="{BB962C8B-B14F-4D97-AF65-F5344CB8AC3E}">
        <p14:creationId xmlns:p14="http://schemas.microsoft.com/office/powerpoint/2010/main" val="220835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8297BB-C513-4489-A22D-E9C063BEE807}"/>
              </a:ext>
            </a:extLst>
          </p:cNvPr>
          <p:cNvSpPr>
            <a:spLocks noGrp="1"/>
          </p:cNvSpPr>
          <p:nvPr>
            <p:ph idx="1"/>
          </p:nvPr>
        </p:nvSpPr>
        <p:spPr>
          <a:xfrm>
            <a:off x="347132" y="674158"/>
            <a:ext cx="11489267" cy="5777442"/>
          </a:xfrm>
        </p:spPr>
        <p:txBody>
          <a:bodyPr>
            <a:noAutofit/>
          </a:bodyPr>
          <a:lstStyle/>
          <a:p>
            <a:pPr marL="0" indent="0" algn="just">
              <a:buNone/>
            </a:pPr>
            <a:r>
              <a:rPr lang="ru-RU" sz="2600" dirty="0"/>
              <a:t>Единой эффективной стратегии для работы со всеми типами взаимоблокировок нет.</a:t>
            </a:r>
            <a:r>
              <a:rPr lang="en-US" sz="2600" dirty="0"/>
              <a:t> </a:t>
            </a:r>
            <a:r>
              <a:rPr lang="ru-RU" sz="2600" dirty="0"/>
              <a:t>Основные подходы к решению этой проблемы следующие.</a:t>
            </a:r>
          </a:p>
          <a:p>
            <a:pPr marL="0" indent="0" algn="just">
              <a:buNone/>
            </a:pPr>
            <a:r>
              <a:rPr lang="ru-RU" sz="2600" dirty="0"/>
              <a:t>• </a:t>
            </a:r>
            <a:r>
              <a:rPr lang="ru-RU" sz="2600" b="1" dirty="0"/>
              <a:t>Предотвращение взаимоблокировок</a:t>
            </a:r>
            <a:r>
              <a:rPr lang="ru-RU" sz="2600" dirty="0"/>
              <a:t>. Не позволять осуществиться одному из</a:t>
            </a:r>
            <a:r>
              <a:rPr lang="en-US" sz="2600" dirty="0"/>
              <a:t> </a:t>
            </a:r>
            <a:r>
              <a:rPr lang="ru-RU" sz="2600" dirty="0"/>
              <a:t>трех необходимых условий возникновения взаимоблокировки или предотвратить</a:t>
            </a:r>
            <a:r>
              <a:rPr lang="en-US" sz="2600" dirty="0"/>
              <a:t> </a:t>
            </a:r>
            <a:r>
              <a:rPr lang="ru-RU" sz="2600" dirty="0"/>
              <a:t>возникновение условия циклического ожидания.</a:t>
            </a:r>
          </a:p>
          <a:p>
            <a:pPr marL="0" indent="0" algn="just">
              <a:buNone/>
            </a:pPr>
            <a:r>
              <a:rPr lang="ru-RU" sz="2600" dirty="0"/>
              <a:t>• </a:t>
            </a:r>
            <a:r>
              <a:rPr lang="ru-RU" sz="2600" b="1" dirty="0"/>
              <a:t>Устранение взаимоблокировок. </a:t>
            </a:r>
            <a:r>
              <a:rPr lang="ru-RU" sz="2600" dirty="0"/>
              <a:t>Не выполнять запрос ресурса, если его выделение</a:t>
            </a:r>
            <a:r>
              <a:rPr lang="en-US" sz="2600" dirty="0"/>
              <a:t> </a:t>
            </a:r>
            <a:r>
              <a:rPr lang="ru-RU" sz="2600" dirty="0"/>
              <a:t>может привести к взаимоблокировке.</a:t>
            </a:r>
          </a:p>
          <a:p>
            <a:pPr marL="0" indent="0" algn="just">
              <a:buNone/>
            </a:pPr>
            <a:r>
              <a:rPr lang="ru-RU" sz="2600" dirty="0"/>
              <a:t>• </a:t>
            </a:r>
            <a:r>
              <a:rPr lang="ru-RU" sz="2600" b="1" dirty="0"/>
              <a:t>Обнаружение взаимоблокировок. </a:t>
            </a:r>
            <a:r>
              <a:rPr lang="ru-RU" sz="2600" dirty="0"/>
              <a:t>По возможности выполнять запросы ресурсов,</a:t>
            </a:r>
            <a:r>
              <a:rPr lang="en-US" sz="2600" dirty="0"/>
              <a:t> </a:t>
            </a:r>
            <a:r>
              <a:rPr lang="ru-RU" sz="2600" dirty="0"/>
              <a:t>но периодически проверять наличие взаимоблокировки и принимать меры для</a:t>
            </a:r>
            <a:r>
              <a:rPr lang="en-US" sz="2600" dirty="0"/>
              <a:t> </a:t>
            </a:r>
            <a:r>
              <a:rPr lang="ru-RU" sz="2600" dirty="0"/>
              <a:t>восстановления.</a:t>
            </a:r>
          </a:p>
        </p:txBody>
      </p:sp>
    </p:spTree>
    <p:extLst>
      <p:ext uri="{BB962C8B-B14F-4D97-AF65-F5344CB8AC3E}">
        <p14:creationId xmlns:p14="http://schemas.microsoft.com/office/powerpoint/2010/main" val="288350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D1D9E2-CBFE-4D7F-B487-058FD2555D16}"/>
              </a:ext>
            </a:extLst>
          </p:cNvPr>
          <p:cNvSpPr>
            <a:spLocks noGrp="1"/>
          </p:cNvSpPr>
          <p:nvPr>
            <p:ph type="title"/>
          </p:nvPr>
        </p:nvSpPr>
        <p:spPr>
          <a:xfrm>
            <a:off x="838200" y="365126"/>
            <a:ext cx="10515600" cy="820208"/>
          </a:xfrm>
        </p:spPr>
        <p:txBody>
          <a:bodyPr/>
          <a:lstStyle/>
          <a:p>
            <a:pPr algn="ctr"/>
            <a:r>
              <a:rPr lang="ru-RU" dirty="0"/>
              <a:t>Графы распределения ресурсов</a:t>
            </a:r>
          </a:p>
        </p:txBody>
      </p:sp>
      <p:sp>
        <p:nvSpPr>
          <p:cNvPr id="3" name="Объект 2">
            <a:extLst>
              <a:ext uri="{FF2B5EF4-FFF2-40B4-BE49-F238E27FC236}">
                <a16:creationId xmlns:a16="http://schemas.microsoft.com/office/drawing/2014/main" id="{B90C64D6-FB69-4576-BF7E-8CB4E982629D}"/>
              </a:ext>
            </a:extLst>
          </p:cNvPr>
          <p:cNvSpPr>
            <a:spLocks noGrp="1"/>
          </p:cNvSpPr>
          <p:nvPr>
            <p:ph idx="1"/>
          </p:nvPr>
        </p:nvSpPr>
        <p:spPr>
          <a:xfrm>
            <a:off x="228599" y="1419224"/>
            <a:ext cx="11692467" cy="5073649"/>
          </a:xfrm>
        </p:spPr>
        <p:txBody>
          <a:bodyPr>
            <a:noAutofit/>
          </a:bodyPr>
          <a:lstStyle/>
          <a:p>
            <a:pPr marL="0" indent="0" algn="just">
              <a:buNone/>
            </a:pPr>
            <a:r>
              <a:rPr lang="ru-RU" sz="2600" dirty="0"/>
              <a:t>Полезным инструментом для характеристики распределения ресурсов между процессами является </a:t>
            </a:r>
            <a:r>
              <a:rPr lang="ru-RU" sz="2600" b="1" dirty="0"/>
              <a:t>граф распределении ресурсов</a:t>
            </a:r>
            <a:r>
              <a:rPr lang="ru-RU" sz="2600" dirty="0"/>
              <a:t>. Граф распределения ресурсов представляет собой </a:t>
            </a:r>
            <a:r>
              <a:rPr lang="ru-RU" sz="2600" i="1" dirty="0"/>
              <a:t>ориентированный граф, который изображает состояние системы ресурсов и процессов, в котором каждый процесс и каждый ресурс представлены узлами</a:t>
            </a:r>
            <a:r>
              <a:rPr lang="ru-RU" sz="2600" dirty="0"/>
              <a:t>. Дуги графа, направленные от процесса к ресурсу, указывают ресурс, запрошенный процессом, но еще не предоставленный ему. В узле ресурса каждый экземпляр ресурса указан точкой.</a:t>
            </a:r>
          </a:p>
        </p:txBody>
      </p:sp>
      <p:sp>
        <p:nvSpPr>
          <p:cNvPr id="4" name="Овал 3">
            <a:extLst>
              <a:ext uri="{FF2B5EF4-FFF2-40B4-BE49-F238E27FC236}">
                <a16:creationId xmlns:a16="http://schemas.microsoft.com/office/drawing/2014/main" id="{B4E487CA-2F63-41E4-BDB8-B7346F1AAF8D}"/>
              </a:ext>
            </a:extLst>
          </p:cNvPr>
          <p:cNvSpPr/>
          <p:nvPr/>
        </p:nvSpPr>
        <p:spPr>
          <a:xfrm>
            <a:off x="2015067" y="4131734"/>
            <a:ext cx="1303866" cy="13070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sp>
        <p:nvSpPr>
          <p:cNvPr id="7" name="Прямоугольник 6">
            <a:extLst>
              <a:ext uri="{FF2B5EF4-FFF2-40B4-BE49-F238E27FC236}">
                <a16:creationId xmlns:a16="http://schemas.microsoft.com/office/drawing/2014/main" id="{122A3DE4-CC3D-49E9-9E37-D9DD323AB987}"/>
              </a:ext>
            </a:extLst>
          </p:cNvPr>
          <p:cNvSpPr/>
          <p:nvPr/>
        </p:nvSpPr>
        <p:spPr>
          <a:xfrm>
            <a:off x="7747001" y="4134910"/>
            <a:ext cx="1303866" cy="1303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Ra</a:t>
            </a:r>
            <a:endParaRPr lang="ru-RU" sz="2600" dirty="0"/>
          </a:p>
        </p:txBody>
      </p:sp>
      <p:cxnSp>
        <p:nvCxnSpPr>
          <p:cNvPr id="9" name="Прямая со стрелкой 8">
            <a:extLst>
              <a:ext uri="{FF2B5EF4-FFF2-40B4-BE49-F238E27FC236}">
                <a16:creationId xmlns:a16="http://schemas.microsoft.com/office/drawing/2014/main" id="{FF3168FA-A7A9-436D-B3BE-7715C17DD5D1}"/>
              </a:ext>
            </a:extLst>
          </p:cNvPr>
          <p:cNvCxnSpPr>
            <a:cxnSpLocks/>
            <a:stCxn id="4" idx="6"/>
            <a:endCxn id="7" idx="1"/>
          </p:cNvCxnSpPr>
          <p:nvPr/>
        </p:nvCxnSpPr>
        <p:spPr>
          <a:xfrm>
            <a:off x="3318933" y="4785255"/>
            <a:ext cx="4428068" cy="15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Овал 9">
            <a:extLst>
              <a:ext uri="{FF2B5EF4-FFF2-40B4-BE49-F238E27FC236}">
                <a16:creationId xmlns:a16="http://schemas.microsoft.com/office/drawing/2014/main" id="{FD57A20E-E888-4C9D-AED1-66E284E90597}"/>
              </a:ext>
            </a:extLst>
          </p:cNvPr>
          <p:cNvSpPr/>
          <p:nvPr/>
        </p:nvSpPr>
        <p:spPr>
          <a:xfrm>
            <a:off x="7792961" y="4683654"/>
            <a:ext cx="203201" cy="2032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06C7DC6F-514D-492A-96B1-DF17E87896E8}"/>
              </a:ext>
            </a:extLst>
          </p:cNvPr>
          <p:cNvSpPr txBox="1"/>
          <p:nvPr/>
        </p:nvSpPr>
        <p:spPr>
          <a:xfrm>
            <a:off x="4445000" y="4292812"/>
            <a:ext cx="2014462" cy="492443"/>
          </a:xfrm>
          <a:prstGeom prst="rect">
            <a:avLst/>
          </a:prstGeom>
          <a:noFill/>
        </p:spPr>
        <p:txBody>
          <a:bodyPr wrap="none" rtlCol="0">
            <a:spAutoFit/>
          </a:bodyPr>
          <a:lstStyle/>
          <a:p>
            <a:r>
              <a:rPr lang="ru-RU" sz="2600" dirty="0"/>
              <a:t>Запрашивает</a:t>
            </a:r>
          </a:p>
        </p:txBody>
      </p:sp>
    </p:spTree>
    <p:extLst>
      <p:ext uri="{BB962C8B-B14F-4D97-AF65-F5344CB8AC3E}">
        <p14:creationId xmlns:p14="http://schemas.microsoft.com/office/powerpoint/2010/main" val="262429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41C814-1E03-4598-8BBD-0115537C3A53}"/>
              </a:ext>
            </a:extLst>
          </p:cNvPr>
          <p:cNvSpPr>
            <a:spLocks noGrp="1"/>
          </p:cNvSpPr>
          <p:nvPr>
            <p:ph idx="1"/>
          </p:nvPr>
        </p:nvSpPr>
        <p:spPr>
          <a:xfrm>
            <a:off x="215900" y="386292"/>
            <a:ext cx="11760200" cy="4185709"/>
          </a:xfrm>
        </p:spPr>
        <p:txBody>
          <a:bodyPr>
            <a:normAutofit/>
          </a:bodyPr>
          <a:lstStyle/>
          <a:p>
            <a:pPr marL="0" indent="0" algn="just">
              <a:buNone/>
            </a:pPr>
            <a:r>
              <a:rPr lang="ru-RU" sz="2600" dirty="0"/>
              <a:t>Примерами типов ресурсов, которые могут иметь несколько экземпляров, являются устройства ввода-вывода, которые выделяются модулем управления ресурсами в операционной системе. Дуга графа, направленная из узла повторно используемого ресурса к процессу, указывает запрос, который был выполнен, т.е. этому процессу была назначена одна единица ресурса. Дуга графа, направленная из узла расходного ресурса к процессу, указывает, что процесс является производителем данного ресурса.</a:t>
            </a:r>
          </a:p>
        </p:txBody>
      </p:sp>
      <p:sp>
        <p:nvSpPr>
          <p:cNvPr id="4" name="Овал 3">
            <a:extLst>
              <a:ext uri="{FF2B5EF4-FFF2-40B4-BE49-F238E27FC236}">
                <a16:creationId xmlns:a16="http://schemas.microsoft.com/office/drawing/2014/main" id="{9BFC7FF5-99DD-4F5C-ABE9-83FB0C0A94FD}"/>
              </a:ext>
            </a:extLst>
          </p:cNvPr>
          <p:cNvSpPr/>
          <p:nvPr/>
        </p:nvSpPr>
        <p:spPr>
          <a:xfrm>
            <a:off x="2015067" y="4131734"/>
            <a:ext cx="1303866" cy="13070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sp>
        <p:nvSpPr>
          <p:cNvPr id="5" name="Прямоугольник 4">
            <a:extLst>
              <a:ext uri="{FF2B5EF4-FFF2-40B4-BE49-F238E27FC236}">
                <a16:creationId xmlns:a16="http://schemas.microsoft.com/office/drawing/2014/main" id="{702B5EA9-0156-47DD-9AAF-162F1169DF3B}"/>
              </a:ext>
            </a:extLst>
          </p:cNvPr>
          <p:cNvSpPr/>
          <p:nvPr/>
        </p:nvSpPr>
        <p:spPr>
          <a:xfrm>
            <a:off x="7747001" y="4134910"/>
            <a:ext cx="1303866" cy="1303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Ra</a:t>
            </a:r>
            <a:endParaRPr lang="ru-RU" sz="2600" dirty="0"/>
          </a:p>
        </p:txBody>
      </p:sp>
      <p:cxnSp>
        <p:nvCxnSpPr>
          <p:cNvPr id="6" name="Прямая со стрелкой 5">
            <a:extLst>
              <a:ext uri="{FF2B5EF4-FFF2-40B4-BE49-F238E27FC236}">
                <a16:creationId xmlns:a16="http://schemas.microsoft.com/office/drawing/2014/main" id="{16B20C24-0B44-4EFA-88CA-9EBBAFE31124}"/>
              </a:ext>
            </a:extLst>
          </p:cNvPr>
          <p:cNvCxnSpPr>
            <a:cxnSpLocks/>
            <a:stCxn id="4" idx="6"/>
            <a:endCxn id="5" idx="1"/>
          </p:cNvCxnSpPr>
          <p:nvPr/>
        </p:nvCxnSpPr>
        <p:spPr>
          <a:xfrm>
            <a:off x="3318933" y="4785255"/>
            <a:ext cx="4428068" cy="1588"/>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 name="Овал 6">
            <a:extLst>
              <a:ext uri="{FF2B5EF4-FFF2-40B4-BE49-F238E27FC236}">
                <a16:creationId xmlns:a16="http://schemas.microsoft.com/office/drawing/2014/main" id="{11EB6AD6-FA68-4D11-8DF0-B82D72E2537E}"/>
              </a:ext>
            </a:extLst>
          </p:cNvPr>
          <p:cNvSpPr/>
          <p:nvPr/>
        </p:nvSpPr>
        <p:spPr>
          <a:xfrm>
            <a:off x="7792961" y="4683654"/>
            <a:ext cx="203201" cy="2032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33D1AC38-F744-4030-AFC4-F36D754F5FE9}"/>
              </a:ext>
            </a:extLst>
          </p:cNvPr>
          <p:cNvSpPr txBox="1"/>
          <p:nvPr/>
        </p:nvSpPr>
        <p:spPr>
          <a:xfrm>
            <a:off x="4445000" y="4292812"/>
            <a:ext cx="1859933" cy="492443"/>
          </a:xfrm>
          <a:prstGeom prst="rect">
            <a:avLst/>
          </a:prstGeom>
          <a:noFill/>
        </p:spPr>
        <p:txBody>
          <a:bodyPr wrap="none" rtlCol="0">
            <a:spAutoFit/>
          </a:bodyPr>
          <a:lstStyle/>
          <a:p>
            <a:r>
              <a:rPr lang="ru-RU" sz="2600" dirty="0"/>
              <a:t>Удерживает</a:t>
            </a:r>
          </a:p>
        </p:txBody>
      </p:sp>
    </p:spTree>
    <p:extLst>
      <p:ext uri="{BB962C8B-B14F-4D97-AF65-F5344CB8AC3E}">
        <p14:creationId xmlns:p14="http://schemas.microsoft.com/office/powerpoint/2010/main" val="354229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33E472B-DF1A-45BC-B965-2F92DC461241}"/>
              </a:ext>
            </a:extLst>
          </p:cNvPr>
          <p:cNvSpPr>
            <a:spLocks noGrp="1"/>
          </p:cNvSpPr>
          <p:nvPr>
            <p:ph idx="1"/>
          </p:nvPr>
        </p:nvSpPr>
        <p:spPr>
          <a:xfrm>
            <a:off x="320721" y="6193816"/>
            <a:ext cx="4072467" cy="664184"/>
          </a:xfrm>
        </p:spPr>
        <p:txBody>
          <a:bodyPr>
            <a:normAutofit/>
          </a:bodyPr>
          <a:lstStyle/>
          <a:p>
            <a:pPr marL="0" indent="0" algn="ctr">
              <a:lnSpc>
                <a:spcPts val="1800"/>
              </a:lnSpc>
              <a:spcBef>
                <a:spcPts val="0"/>
              </a:spcBef>
              <a:buNone/>
            </a:pPr>
            <a:r>
              <a:rPr lang="ru-RU" sz="2600" dirty="0"/>
              <a:t>Взаимоблокировка</a:t>
            </a:r>
          </a:p>
          <a:p>
            <a:pPr marL="0" indent="0" algn="ctr">
              <a:lnSpc>
                <a:spcPts val="1800"/>
              </a:lnSpc>
              <a:spcBef>
                <a:spcPts val="0"/>
              </a:spcBef>
              <a:buNone/>
            </a:pPr>
            <a:r>
              <a:rPr lang="ru-RU" sz="2600" dirty="0"/>
              <a:t>Циклическое ожидание</a:t>
            </a:r>
          </a:p>
        </p:txBody>
      </p:sp>
      <p:sp>
        <p:nvSpPr>
          <p:cNvPr id="6" name="Объект 2">
            <a:extLst>
              <a:ext uri="{FF2B5EF4-FFF2-40B4-BE49-F238E27FC236}">
                <a16:creationId xmlns:a16="http://schemas.microsoft.com/office/drawing/2014/main" id="{347F3F18-29DB-4232-815E-35F3C940F71B}"/>
              </a:ext>
            </a:extLst>
          </p:cNvPr>
          <p:cNvSpPr txBox="1">
            <a:spLocks/>
          </p:cNvSpPr>
          <p:nvPr/>
        </p:nvSpPr>
        <p:spPr>
          <a:xfrm>
            <a:off x="7385615" y="5974858"/>
            <a:ext cx="4072467" cy="101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ru-RU" sz="2600" dirty="0"/>
              <a:t>Отсутствие взаимоблокировки</a:t>
            </a:r>
          </a:p>
        </p:txBody>
      </p:sp>
      <p:sp>
        <p:nvSpPr>
          <p:cNvPr id="7" name="Овал 6">
            <a:extLst>
              <a:ext uri="{FF2B5EF4-FFF2-40B4-BE49-F238E27FC236}">
                <a16:creationId xmlns:a16="http://schemas.microsoft.com/office/drawing/2014/main" id="{84134D01-4EBC-4953-A00B-E8436202BE5E}"/>
              </a:ext>
            </a:extLst>
          </p:cNvPr>
          <p:cNvSpPr/>
          <p:nvPr/>
        </p:nvSpPr>
        <p:spPr>
          <a:xfrm>
            <a:off x="152400" y="2843625"/>
            <a:ext cx="1016000" cy="10191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grpSp>
        <p:nvGrpSpPr>
          <p:cNvPr id="12" name="Группа 11">
            <a:extLst>
              <a:ext uri="{FF2B5EF4-FFF2-40B4-BE49-F238E27FC236}">
                <a16:creationId xmlns:a16="http://schemas.microsoft.com/office/drawing/2014/main" id="{89B7CD3D-7AEE-47AC-8EBC-38E5AF1E4620}"/>
              </a:ext>
            </a:extLst>
          </p:cNvPr>
          <p:cNvGrpSpPr/>
          <p:nvPr/>
        </p:nvGrpSpPr>
        <p:grpSpPr>
          <a:xfrm>
            <a:off x="1822978" y="383116"/>
            <a:ext cx="1019176" cy="1019176"/>
            <a:chOff x="8034868" y="2943226"/>
            <a:chExt cx="1303866" cy="1303866"/>
          </a:xfrm>
        </p:grpSpPr>
        <p:sp>
          <p:nvSpPr>
            <p:cNvPr id="8" name="Прямоугольник 7">
              <a:extLst>
                <a:ext uri="{FF2B5EF4-FFF2-40B4-BE49-F238E27FC236}">
                  <a16:creationId xmlns:a16="http://schemas.microsoft.com/office/drawing/2014/main" id="{3363E927-DF5B-42E1-B5F7-09B8C15297C3}"/>
                </a:ext>
              </a:extLst>
            </p:cNvPr>
            <p:cNvSpPr/>
            <p:nvPr/>
          </p:nvSpPr>
          <p:spPr>
            <a:xfrm>
              <a:off x="8034868" y="2943226"/>
              <a:ext cx="1303866" cy="1303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Ra</a:t>
              </a:r>
              <a:endParaRPr lang="ru-RU" sz="2600" dirty="0"/>
            </a:p>
          </p:txBody>
        </p:sp>
        <p:sp>
          <p:nvSpPr>
            <p:cNvPr id="10" name="Овал 9">
              <a:extLst>
                <a:ext uri="{FF2B5EF4-FFF2-40B4-BE49-F238E27FC236}">
                  <a16:creationId xmlns:a16="http://schemas.microsoft.com/office/drawing/2014/main" id="{13F30AB4-6869-4881-B546-E1B5B28C8B45}"/>
                </a:ext>
              </a:extLst>
            </p:cNvPr>
            <p:cNvSpPr/>
            <p:nvPr/>
          </p:nvSpPr>
          <p:spPr>
            <a:xfrm>
              <a:off x="8585199" y="3967917"/>
              <a:ext cx="203200" cy="203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sp>
        <p:nvSpPr>
          <p:cNvPr id="11" name="TextBox 10">
            <a:extLst>
              <a:ext uri="{FF2B5EF4-FFF2-40B4-BE49-F238E27FC236}">
                <a16:creationId xmlns:a16="http://schemas.microsoft.com/office/drawing/2014/main" id="{58077127-7D12-4FE8-84BF-47A48D74CB61}"/>
              </a:ext>
            </a:extLst>
          </p:cNvPr>
          <p:cNvSpPr txBox="1"/>
          <p:nvPr/>
        </p:nvSpPr>
        <p:spPr>
          <a:xfrm rot="3103921">
            <a:off x="2465573" y="1864026"/>
            <a:ext cx="1859933" cy="492443"/>
          </a:xfrm>
          <a:prstGeom prst="rect">
            <a:avLst/>
          </a:prstGeom>
          <a:noFill/>
        </p:spPr>
        <p:txBody>
          <a:bodyPr wrap="none" rtlCol="0">
            <a:spAutoFit/>
          </a:bodyPr>
          <a:lstStyle/>
          <a:p>
            <a:r>
              <a:rPr lang="ru-RU" sz="2600" dirty="0"/>
              <a:t>Удерживает</a:t>
            </a:r>
          </a:p>
        </p:txBody>
      </p:sp>
      <p:grpSp>
        <p:nvGrpSpPr>
          <p:cNvPr id="13" name="Группа 12">
            <a:extLst>
              <a:ext uri="{FF2B5EF4-FFF2-40B4-BE49-F238E27FC236}">
                <a16:creationId xmlns:a16="http://schemas.microsoft.com/office/drawing/2014/main" id="{4704A5FF-F170-426F-8CF9-B9E73C32E04D}"/>
              </a:ext>
            </a:extLst>
          </p:cNvPr>
          <p:cNvGrpSpPr/>
          <p:nvPr/>
        </p:nvGrpSpPr>
        <p:grpSpPr>
          <a:xfrm>
            <a:off x="1822979" y="5090786"/>
            <a:ext cx="1019175" cy="1019175"/>
            <a:chOff x="8034868" y="2943226"/>
            <a:chExt cx="1303866" cy="1303866"/>
          </a:xfrm>
        </p:grpSpPr>
        <p:sp>
          <p:nvSpPr>
            <p:cNvPr id="14" name="Прямоугольник 13">
              <a:extLst>
                <a:ext uri="{FF2B5EF4-FFF2-40B4-BE49-F238E27FC236}">
                  <a16:creationId xmlns:a16="http://schemas.microsoft.com/office/drawing/2014/main" id="{A6122A9B-519C-4A40-9EC1-A0F82D56DF9C}"/>
                </a:ext>
              </a:extLst>
            </p:cNvPr>
            <p:cNvSpPr/>
            <p:nvPr/>
          </p:nvSpPr>
          <p:spPr>
            <a:xfrm>
              <a:off x="8034868" y="2943226"/>
              <a:ext cx="1303866" cy="1303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err="1"/>
                <a:t>Rb</a:t>
              </a:r>
              <a:endParaRPr lang="ru-RU" sz="2600" dirty="0"/>
            </a:p>
          </p:txBody>
        </p:sp>
        <p:sp>
          <p:nvSpPr>
            <p:cNvPr id="15" name="Овал 14">
              <a:extLst>
                <a:ext uri="{FF2B5EF4-FFF2-40B4-BE49-F238E27FC236}">
                  <a16:creationId xmlns:a16="http://schemas.microsoft.com/office/drawing/2014/main" id="{84B09399-AADE-4616-B1F5-F901C303EFFA}"/>
                </a:ext>
              </a:extLst>
            </p:cNvPr>
            <p:cNvSpPr/>
            <p:nvPr/>
          </p:nvSpPr>
          <p:spPr>
            <a:xfrm>
              <a:off x="8585197" y="2982674"/>
              <a:ext cx="203201" cy="2032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sp>
        <p:nvSpPr>
          <p:cNvPr id="16" name="Овал 15">
            <a:extLst>
              <a:ext uri="{FF2B5EF4-FFF2-40B4-BE49-F238E27FC236}">
                <a16:creationId xmlns:a16="http://schemas.microsoft.com/office/drawing/2014/main" id="{585F637F-E196-44E1-B421-D13854A13993}"/>
              </a:ext>
            </a:extLst>
          </p:cNvPr>
          <p:cNvSpPr/>
          <p:nvPr/>
        </p:nvSpPr>
        <p:spPr>
          <a:xfrm>
            <a:off x="3530600" y="2843624"/>
            <a:ext cx="1016000" cy="10191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cxnSp>
        <p:nvCxnSpPr>
          <p:cNvPr id="9" name="Прямая со стрелкой 8">
            <a:extLst>
              <a:ext uri="{FF2B5EF4-FFF2-40B4-BE49-F238E27FC236}">
                <a16:creationId xmlns:a16="http://schemas.microsoft.com/office/drawing/2014/main" id="{B0191CB7-2E2F-4CCC-BFF9-50030A58D903}"/>
              </a:ext>
            </a:extLst>
          </p:cNvPr>
          <p:cNvCxnSpPr>
            <a:cxnSpLocks/>
            <a:stCxn id="16" idx="3"/>
          </p:cNvCxnSpPr>
          <p:nvPr/>
        </p:nvCxnSpPr>
        <p:spPr>
          <a:xfrm flipH="1">
            <a:off x="2694244" y="3713545"/>
            <a:ext cx="985146" cy="137724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Прямая со стрелкой 19">
            <a:extLst>
              <a:ext uri="{FF2B5EF4-FFF2-40B4-BE49-F238E27FC236}">
                <a16:creationId xmlns:a16="http://schemas.microsoft.com/office/drawing/2014/main" id="{0BE1EE2C-2DCA-46B9-AE1F-4A0D5056E269}"/>
              </a:ext>
            </a:extLst>
          </p:cNvPr>
          <p:cNvCxnSpPr>
            <a:cxnSpLocks/>
            <a:stCxn id="16" idx="1"/>
            <a:endCxn id="10" idx="5"/>
          </p:cNvCxnSpPr>
          <p:nvPr/>
        </p:nvCxnSpPr>
        <p:spPr>
          <a:xfrm flipH="1" flipV="1">
            <a:off x="2388720" y="1319645"/>
            <a:ext cx="1290670" cy="1673234"/>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Прямая со стрелкой 25">
            <a:extLst>
              <a:ext uri="{FF2B5EF4-FFF2-40B4-BE49-F238E27FC236}">
                <a16:creationId xmlns:a16="http://schemas.microsoft.com/office/drawing/2014/main" id="{13F7BF85-8E9D-4C85-B1E7-40F2C75E36D6}"/>
              </a:ext>
            </a:extLst>
          </p:cNvPr>
          <p:cNvCxnSpPr>
            <a:cxnSpLocks/>
            <a:stCxn id="15" idx="1"/>
            <a:endCxn id="7" idx="5"/>
          </p:cNvCxnSpPr>
          <p:nvPr/>
        </p:nvCxnSpPr>
        <p:spPr>
          <a:xfrm flipH="1" flipV="1">
            <a:off x="1019610" y="3713546"/>
            <a:ext cx="1256798" cy="1431336"/>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F9F2A8F6-6E6B-4455-9CC1-AED5E50AF8C2}"/>
              </a:ext>
            </a:extLst>
          </p:cNvPr>
          <p:cNvCxnSpPr>
            <a:cxnSpLocks/>
            <a:stCxn id="7" idx="7"/>
          </p:cNvCxnSpPr>
          <p:nvPr/>
        </p:nvCxnSpPr>
        <p:spPr>
          <a:xfrm flipV="1">
            <a:off x="1019610" y="1402292"/>
            <a:ext cx="985146" cy="159058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31907671-B6BF-48E1-86C7-E8E706EB92B6}"/>
              </a:ext>
            </a:extLst>
          </p:cNvPr>
          <p:cNvSpPr txBox="1"/>
          <p:nvPr/>
        </p:nvSpPr>
        <p:spPr>
          <a:xfrm rot="2796840">
            <a:off x="1007712" y="3915731"/>
            <a:ext cx="1859933" cy="492443"/>
          </a:xfrm>
          <a:prstGeom prst="rect">
            <a:avLst/>
          </a:prstGeom>
          <a:noFill/>
        </p:spPr>
        <p:txBody>
          <a:bodyPr wrap="none" rtlCol="0">
            <a:spAutoFit/>
          </a:bodyPr>
          <a:lstStyle/>
          <a:p>
            <a:r>
              <a:rPr lang="ru-RU" sz="2600" dirty="0"/>
              <a:t>Удерживает</a:t>
            </a:r>
          </a:p>
        </p:txBody>
      </p:sp>
      <p:sp>
        <p:nvSpPr>
          <p:cNvPr id="37" name="TextBox 36">
            <a:extLst>
              <a:ext uri="{FF2B5EF4-FFF2-40B4-BE49-F238E27FC236}">
                <a16:creationId xmlns:a16="http://schemas.microsoft.com/office/drawing/2014/main" id="{A889ADCF-F67A-4E60-AC04-AEF1550BEB23}"/>
              </a:ext>
            </a:extLst>
          </p:cNvPr>
          <p:cNvSpPr txBox="1"/>
          <p:nvPr/>
        </p:nvSpPr>
        <p:spPr>
          <a:xfrm rot="18311427">
            <a:off x="2604271" y="4362668"/>
            <a:ext cx="2014462" cy="492443"/>
          </a:xfrm>
          <a:prstGeom prst="rect">
            <a:avLst/>
          </a:prstGeom>
          <a:noFill/>
        </p:spPr>
        <p:txBody>
          <a:bodyPr wrap="none" rtlCol="0">
            <a:spAutoFit/>
          </a:bodyPr>
          <a:lstStyle/>
          <a:p>
            <a:r>
              <a:rPr lang="ru-RU" sz="2600" dirty="0"/>
              <a:t>Запрашивает</a:t>
            </a:r>
          </a:p>
        </p:txBody>
      </p:sp>
      <p:sp>
        <p:nvSpPr>
          <p:cNvPr id="38" name="TextBox 37">
            <a:extLst>
              <a:ext uri="{FF2B5EF4-FFF2-40B4-BE49-F238E27FC236}">
                <a16:creationId xmlns:a16="http://schemas.microsoft.com/office/drawing/2014/main" id="{0C8F9800-970C-47D3-9CEA-D44AE3DDABF4}"/>
              </a:ext>
            </a:extLst>
          </p:cNvPr>
          <p:cNvSpPr txBox="1"/>
          <p:nvPr/>
        </p:nvSpPr>
        <p:spPr>
          <a:xfrm rot="18311427">
            <a:off x="64817" y="1638609"/>
            <a:ext cx="2014462" cy="492443"/>
          </a:xfrm>
          <a:prstGeom prst="rect">
            <a:avLst/>
          </a:prstGeom>
          <a:noFill/>
        </p:spPr>
        <p:txBody>
          <a:bodyPr wrap="none" rtlCol="0">
            <a:spAutoFit/>
          </a:bodyPr>
          <a:lstStyle/>
          <a:p>
            <a:r>
              <a:rPr lang="ru-RU" sz="2600" dirty="0"/>
              <a:t>Запрашивает</a:t>
            </a:r>
          </a:p>
        </p:txBody>
      </p:sp>
      <p:sp>
        <p:nvSpPr>
          <p:cNvPr id="51" name="Овал 50">
            <a:extLst>
              <a:ext uri="{FF2B5EF4-FFF2-40B4-BE49-F238E27FC236}">
                <a16:creationId xmlns:a16="http://schemas.microsoft.com/office/drawing/2014/main" id="{91284746-4B91-42E7-BD73-B82FFE0D7F03}"/>
              </a:ext>
            </a:extLst>
          </p:cNvPr>
          <p:cNvSpPr/>
          <p:nvPr/>
        </p:nvSpPr>
        <p:spPr>
          <a:xfrm>
            <a:off x="7185865" y="2624667"/>
            <a:ext cx="1016000" cy="10191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grpSp>
        <p:nvGrpSpPr>
          <p:cNvPr id="52" name="Группа 51">
            <a:extLst>
              <a:ext uri="{FF2B5EF4-FFF2-40B4-BE49-F238E27FC236}">
                <a16:creationId xmlns:a16="http://schemas.microsoft.com/office/drawing/2014/main" id="{4B0C5567-8DFB-4486-8A5D-C8C83A598585}"/>
              </a:ext>
            </a:extLst>
          </p:cNvPr>
          <p:cNvGrpSpPr/>
          <p:nvPr/>
        </p:nvGrpSpPr>
        <p:grpSpPr>
          <a:xfrm>
            <a:off x="8856443" y="164158"/>
            <a:ext cx="1019176" cy="4922189"/>
            <a:chOff x="8034868" y="2943226"/>
            <a:chExt cx="1303866" cy="6297121"/>
          </a:xfrm>
        </p:grpSpPr>
        <p:sp>
          <p:nvSpPr>
            <p:cNvPr id="53" name="Прямоугольник 52">
              <a:extLst>
                <a:ext uri="{FF2B5EF4-FFF2-40B4-BE49-F238E27FC236}">
                  <a16:creationId xmlns:a16="http://schemas.microsoft.com/office/drawing/2014/main" id="{EDA604F5-416B-4D38-921E-81A86F990D1C}"/>
                </a:ext>
              </a:extLst>
            </p:cNvPr>
            <p:cNvSpPr/>
            <p:nvPr/>
          </p:nvSpPr>
          <p:spPr>
            <a:xfrm>
              <a:off x="8034868" y="2943226"/>
              <a:ext cx="1303866" cy="1303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Ra</a:t>
              </a:r>
              <a:endParaRPr lang="ru-RU" sz="2600" dirty="0"/>
            </a:p>
          </p:txBody>
        </p:sp>
        <p:sp>
          <p:nvSpPr>
            <p:cNvPr id="54" name="Овал 53">
              <a:extLst>
                <a:ext uri="{FF2B5EF4-FFF2-40B4-BE49-F238E27FC236}">
                  <a16:creationId xmlns:a16="http://schemas.microsoft.com/office/drawing/2014/main" id="{CF56DEF1-4B37-415A-AFF8-207B308DDFD2}"/>
                </a:ext>
              </a:extLst>
            </p:cNvPr>
            <p:cNvSpPr/>
            <p:nvPr/>
          </p:nvSpPr>
          <p:spPr>
            <a:xfrm>
              <a:off x="8585199" y="3967917"/>
              <a:ext cx="203200" cy="203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8" name="Овал 67">
              <a:extLst>
                <a:ext uri="{FF2B5EF4-FFF2-40B4-BE49-F238E27FC236}">
                  <a16:creationId xmlns:a16="http://schemas.microsoft.com/office/drawing/2014/main" id="{7AF4C24D-2C0F-461D-8BA3-2DDA21170E5C}"/>
                </a:ext>
              </a:extLst>
            </p:cNvPr>
            <p:cNvSpPr/>
            <p:nvPr/>
          </p:nvSpPr>
          <p:spPr>
            <a:xfrm>
              <a:off x="8301894" y="3968930"/>
              <a:ext cx="203200" cy="203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9" name="Овал 68">
              <a:extLst>
                <a:ext uri="{FF2B5EF4-FFF2-40B4-BE49-F238E27FC236}">
                  <a16:creationId xmlns:a16="http://schemas.microsoft.com/office/drawing/2014/main" id="{4D44E396-34A1-48E8-9029-CD290A0112D3}"/>
                </a:ext>
              </a:extLst>
            </p:cNvPr>
            <p:cNvSpPr/>
            <p:nvPr/>
          </p:nvSpPr>
          <p:spPr>
            <a:xfrm>
              <a:off x="8898790" y="3967917"/>
              <a:ext cx="203200" cy="203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70" name="Овал 69">
              <a:extLst>
                <a:ext uri="{FF2B5EF4-FFF2-40B4-BE49-F238E27FC236}">
                  <a16:creationId xmlns:a16="http://schemas.microsoft.com/office/drawing/2014/main" id="{AC0C9C8C-56F1-4EA4-B517-F64068786E34}"/>
                </a:ext>
              </a:extLst>
            </p:cNvPr>
            <p:cNvSpPr/>
            <p:nvPr/>
          </p:nvSpPr>
          <p:spPr>
            <a:xfrm>
              <a:off x="8923484" y="9037147"/>
              <a:ext cx="203200" cy="203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sp>
        <p:nvSpPr>
          <p:cNvPr id="55" name="TextBox 54">
            <a:extLst>
              <a:ext uri="{FF2B5EF4-FFF2-40B4-BE49-F238E27FC236}">
                <a16:creationId xmlns:a16="http://schemas.microsoft.com/office/drawing/2014/main" id="{48C186AF-D90C-4DEC-929F-C804617B8A73}"/>
              </a:ext>
            </a:extLst>
          </p:cNvPr>
          <p:cNvSpPr txBox="1"/>
          <p:nvPr/>
        </p:nvSpPr>
        <p:spPr>
          <a:xfrm rot="3103921">
            <a:off x="9499038" y="1645068"/>
            <a:ext cx="1859933" cy="492443"/>
          </a:xfrm>
          <a:prstGeom prst="rect">
            <a:avLst/>
          </a:prstGeom>
          <a:noFill/>
        </p:spPr>
        <p:txBody>
          <a:bodyPr wrap="none" rtlCol="0">
            <a:spAutoFit/>
          </a:bodyPr>
          <a:lstStyle/>
          <a:p>
            <a:r>
              <a:rPr lang="ru-RU" sz="2600" dirty="0"/>
              <a:t>Удерживает</a:t>
            </a:r>
          </a:p>
        </p:txBody>
      </p:sp>
      <p:grpSp>
        <p:nvGrpSpPr>
          <p:cNvPr id="56" name="Группа 55">
            <a:extLst>
              <a:ext uri="{FF2B5EF4-FFF2-40B4-BE49-F238E27FC236}">
                <a16:creationId xmlns:a16="http://schemas.microsoft.com/office/drawing/2014/main" id="{E0896066-F225-404F-8175-BCF7E7161DDE}"/>
              </a:ext>
            </a:extLst>
          </p:cNvPr>
          <p:cNvGrpSpPr/>
          <p:nvPr/>
        </p:nvGrpSpPr>
        <p:grpSpPr>
          <a:xfrm>
            <a:off x="8856444" y="4871828"/>
            <a:ext cx="1019175" cy="1019175"/>
            <a:chOff x="8034868" y="2943226"/>
            <a:chExt cx="1303866" cy="1303866"/>
          </a:xfrm>
        </p:grpSpPr>
        <p:sp>
          <p:nvSpPr>
            <p:cNvPr id="57" name="Прямоугольник 56">
              <a:extLst>
                <a:ext uri="{FF2B5EF4-FFF2-40B4-BE49-F238E27FC236}">
                  <a16:creationId xmlns:a16="http://schemas.microsoft.com/office/drawing/2014/main" id="{C6D91856-DB2E-4F39-A170-D6AE1B7FB3AD}"/>
                </a:ext>
              </a:extLst>
            </p:cNvPr>
            <p:cNvSpPr/>
            <p:nvPr/>
          </p:nvSpPr>
          <p:spPr>
            <a:xfrm>
              <a:off x="8034868" y="2943226"/>
              <a:ext cx="1303866" cy="1303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err="1"/>
                <a:t>Rb</a:t>
              </a:r>
              <a:endParaRPr lang="ru-RU" sz="2600" dirty="0"/>
            </a:p>
          </p:txBody>
        </p:sp>
        <p:sp>
          <p:nvSpPr>
            <p:cNvPr id="58" name="Овал 57">
              <a:extLst>
                <a:ext uri="{FF2B5EF4-FFF2-40B4-BE49-F238E27FC236}">
                  <a16:creationId xmlns:a16="http://schemas.microsoft.com/office/drawing/2014/main" id="{7F00FEE2-DA66-4D8A-A3D0-70CC213B1EC9}"/>
                </a:ext>
              </a:extLst>
            </p:cNvPr>
            <p:cNvSpPr/>
            <p:nvPr/>
          </p:nvSpPr>
          <p:spPr>
            <a:xfrm>
              <a:off x="8585197" y="2982674"/>
              <a:ext cx="203201" cy="2032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sp>
        <p:nvSpPr>
          <p:cNvPr id="59" name="Овал 58">
            <a:extLst>
              <a:ext uri="{FF2B5EF4-FFF2-40B4-BE49-F238E27FC236}">
                <a16:creationId xmlns:a16="http://schemas.microsoft.com/office/drawing/2014/main" id="{1A74D292-99C4-4531-9749-34F9B9666101}"/>
              </a:ext>
            </a:extLst>
          </p:cNvPr>
          <p:cNvSpPr/>
          <p:nvPr/>
        </p:nvSpPr>
        <p:spPr>
          <a:xfrm>
            <a:off x="10564065" y="2624666"/>
            <a:ext cx="1016000" cy="10191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cxnSp>
        <p:nvCxnSpPr>
          <p:cNvPr id="60" name="Прямая со стрелкой 59">
            <a:extLst>
              <a:ext uri="{FF2B5EF4-FFF2-40B4-BE49-F238E27FC236}">
                <a16:creationId xmlns:a16="http://schemas.microsoft.com/office/drawing/2014/main" id="{7A68D6D4-AAC0-4E95-9F1F-DFBBC082BF81}"/>
              </a:ext>
            </a:extLst>
          </p:cNvPr>
          <p:cNvCxnSpPr>
            <a:cxnSpLocks/>
            <a:stCxn id="59" idx="3"/>
          </p:cNvCxnSpPr>
          <p:nvPr/>
        </p:nvCxnSpPr>
        <p:spPr>
          <a:xfrm flipH="1">
            <a:off x="9727709" y="3494587"/>
            <a:ext cx="985146" cy="137724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Прямая со стрелкой 60">
            <a:extLst>
              <a:ext uri="{FF2B5EF4-FFF2-40B4-BE49-F238E27FC236}">
                <a16:creationId xmlns:a16="http://schemas.microsoft.com/office/drawing/2014/main" id="{B130A8F4-44B1-498F-9D80-0C98FFB02259}"/>
              </a:ext>
            </a:extLst>
          </p:cNvPr>
          <p:cNvCxnSpPr>
            <a:cxnSpLocks/>
            <a:stCxn id="59" idx="1"/>
            <a:endCxn id="54" idx="5"/>
          </p:cNvCxnSpPr>
          <p:nvPr/>
        </p:nvCxnSpPr>
        <p:spPr>
          <a:xfrm flipH="1" flipV="1">
            <a:off x="9422185" y="1100687"/>
            <a:ext cx="1290670" cy="1673234"/>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2" name="Прямая со стрелкой 61">
            <a:extLst>
              <a:ext uri="{FF2B5EF4-FFF2-40B4-BE49-F238E27FC236}">
                <a16:creationId xmlns:a16="http://schemas.microsoft.com/office/drawing/2014/main" id="{095CB588-B08B-443E-9950-2AD743D854CE}"/>
              </a:ext>
            </a:extLst>
          </p:cNvPr>
          <p:cNvCxnSpPr>
            <a:cxnSpLocks/>
            <a:stCxn id="58" idx="1"/>
            <a:endCxn id="51" idx="5"/>
          </p:cNvCxnSpPr>
          <p:nvPr/>
        </p:nvCxnSpPr>
        <p:spPr>
          <a:xfrm flipH="1" flipV="1">
            <a:off x="8053075" y="3494588"/>
            <a:ext cx="1256798" cy="1431336"/>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Прямая со стрелкой 62">
            <a:extLst>
              <a:ext uri="{FF2B5EF4-FFF2-40B4-BE49-F238E27FC236}">
                <a16:creationId xmlns:a16="http://schemas.microsoft.com/office/drawing/2014/main" id="{D2A3CE30-B952-4233-8209-3D5BF96B8A35}"/>
              </a:ext>
            </a:extLst>
          </p:cNvPr>
          <p:cNvCxnSpPr>
            <a:cxnSpLocks/>
            <a:stCxn id="51" idx="7"/>
          </p:cNvCxnSpPr>
          <p:nvPr/>
        </p:nvCxnSpPr>
        <p:spPr>
          <a:xfrm flipV="1">
            <a:off x="8053075" y="1183334"/>
            <a:ext cx="985146" cy="159058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CE9AFA2-EC07-4544-B369-0173046DC93B}"/>
              </a:ext>
            </a:extLst>
          </p:cNvPr>
          <p:cNvSpPr txBox="1"/>
          <p:nvPr/>
        </p:nvSpPr>
        <p:spPr>
          <a:xfrm rot="2796840">
            <a:off x="8041177" y="3696773"/>
            <a:ext cx="1859933" cy="492443"/>
          </a:xfrm>
          <a:prstGeom prst="rect">
            <a:avLst/>
          </a:prstGeom>
          <a:noFill/>
        </p:spPr>
        <p:txBody>
          <a:bodyPr wrap="none" rtlCol="0">
            <a:spAutoFit/>
          </a:bodyPr>
          <a:lstStyle/>
          <a:p>
            <a:r>
              <a:rPr lang="ru-RU" sz="2600" dirty="0"/>
              <a:t>Удерживает</a:t>
            </a:r>
          </a:p>
        </p:txBody>
      </p:sp>
      <p:sp>
        <p:nvSpPr>
          <p:cNvPr id="65" name="TextBox 64">
            <a:extLst>
              <a:ext uri="{FF2B5EF4-FFF2-40B4-BE49-F238E27FC236}">
                <a16:creationId xmlns:a16="http://schemas.microsoft.com/office/drawing/2014/main" id="{A003ED7B-092A-4668-9BA1-D45FEEDB294F}"/>
              </a:ext>
            </a:extLst>
          </p:cNvPr>
          <p:cNvSpPr txBox="1"/>
          <p:nvPr/>
        </p:nvSpPr>
        <p:spPr>
          <a:xfrm rot="18311427">
            <a:off x="9637736" y="4143710"/>
            <a:ext cx="2014462" cy="492443"/>
          </a:xfrm>
          <a:prstGeom prst="rect">
            <a:avLst/>
          </a:prstGeom>
          <a:noFill/>
        </p:spPr>
        <p:txBody>
          <a:bodyPr wrap="none" rtlCol="0">
            <a:spAutoFit/>
          </a:bodyPr>
          <a:lstStyle/>
          <a:p>
            <a:r>
              <a:rPr lang="ru-RU" sz="2600" dirty="0"/>
              <a:t>Запрашивает</a:t>
            </a:r>
          </a:p>
        </p:txBody>
      </p:sp>
      <p:sp>
        <p:nvSpPr>
          <p:cNvPr id="66" name="TextBox 65">
            <a:extLst>
              <a:ext uri="{FF2B5EF4-FFF2-40B4-BE49-F238E27FC236}">
                <a16:creationId xmlns:a16="http://schemas.microsoft.com/office/drawing/2014/main" id="{8A918F11-9D48-4500-94B6-BC070EDB369D}"/>
              </a:ext>
            </a:extLst>
          </p:cNvPr>
          <p:cNvSpPr txBox="1"/>
          <p:nvPr/>
        </p:nvSpPr>
        <p:spPr>
          <a:xfrm rot="18311427">
            <a:off x="7098282" y="1419651"/>
            <a:ext cx="2014462" cy="492443"/>
          </a:xfrm>
          <a:prstGeom prst="rect">
            <a:avLst/>
          </a:prstGeom>
          <a:noFill/>
        </p:spPr>
        <p:txBody>
          <a:bodyPr wrap="none" rtlCol="0">
            <a:spAutoFit/>
          </a:bodyPr>
          <a:lstStyle/>
          <a:p>
            <a:r>
              <a:rPr lang="ru-RU" sz="2600" dirty="0"/>
              <a:t>Запрашивает</a:t>
            </a:r>
          </a:p>
        </p:txBody>
      </p:sp>
    </p:spTree>
    <p:extLst>
      <p:ext uri="{BB962C8B-B14F-4D97-AF65-F5344CB8AC3E}">
        <p14:creationId xmlns:p14="http://schemas.microsoft.com/office/powerpoint/2010/main" val="3995325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CD4A6B-89A3-49F4-9941-8F978927CE59}"/>
              </a:ext>
            </a:extLst>
          </p:cNvPr>
          <p:cNvSpPr>
            <a:spLocks noGrp="1"/>
          </p:cNvSpPr>
          <p:nvPr>
            <p:ph idx="1"/>
          </p:nvPr>
        </p:nvSpPr>
        <p:spPr>
          <a:xfrm>
            <a:off x="296333" y="470959"/>
            <a:ext cx="11523134" cy="4351338"/>
          </a:xfrm>
        </p:spPr>
        <p:txBody>
          <a:bodyPr>
            <a:normAutofit/>
          </a:bodyPr>
          <a:lstStyle/>
          <a:p>
            <a:pPr marL="0" indent="0" algn="just">
              <a:buNone/>
            </a:pPr>
            <a:r>
              <a:rPr lang="ru-RU" sz="2600" dirty="0"/>
              <a:t>В этом случае у нас нет простой ситуации, в которой каждый из двух процессов удерживает ресурс, необходимый другому процессу, а имеется круговая цель процессов и ресурсов, приводящая к взаимоблокировке.</a:t>
            </a:r>
          </a:p>
        </p:txBody>
      </p:sp>
      <p:sp>
        <p:nvSpPr>
          <p:cNvPr id="4" name="Овал 3">
            <a:extLst>
              <a:ext uri="{FF2B5EF4-FFF2-40B4-BE49-F238E27FC236}">
                <a16:creationId xmlns:a16="http://schemas.microsoft.com/office/drawing/2014/main" id="{82682A1A-C53F-407E-B648-841D9E674436}"/>
              </a:ext>
            </a:extLst>
          </p:cNvPr>
          <p:cNvSpPr/>
          <p:nvPr/>
        </p:nvSpPr>
        <p:spPr>
          <a:xfrm>
            <a:off x="2387600" y="2833557"/>
            <a:ext cx="1016000" cy="914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P1</a:t>
            </a:r>
            <a:endParaRPr lang="ru-RU" sz="2600" dirty="0"/>
          </a:p>
        </p:txBody>
      </p:sp>
      <p:sp>
        <p:nvSpPr>
          <p:cNvPr id="5" name="Прямоугольник 4">
            <a:extLst>
              <a:ext uri="{FF2B5EF4-FFF2-40B4-BE49-F238E27FC236}">
                <a16:creationId xmlns:a16="http://schemas.microsoft.com/office/drawing/2014/main" id="{25F97DCA-22EE-4D3A-94BB-67D9158513FF}"/>
              </a:ext>
            </a:extLst>
          </p:cNvPr>
          <p:cNvSpPr/>
          <p:nvPr/>
        </p:nvSpPr>
        <p:spPr>
          <a:xfrm>
            <a:off x="4339753" y="5317065"/>
            <a:ext cx="994226" cy="863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err="1"/>
              <a:t>Rb</a:t>
            </a:r>
            <a:endParaRPr lang="ru-RU" sz="2600" dirty="0"/>
          </a:p>
        </p:txBody>
      </p:sp>
      <p:cxnSp>
        <p:nvCxnSpPr>
          <p:cNvPr id="6" name="Прямая со стрелкой 5">
            <a:extLst>
              <a:ext uri="{FF2B5EF4-FFF2-40B4-BE49-F238E27FC236}">
                <a16:creationId xmlns:a16="http://schemas.microsoft.com/office/drawing/2014/main" id="{AE528600-9987-4A56-87D3-A05C3327D402}"/>
              </a:ext>
            </a:extLst>
          </p:cNvPr>
          <p:cNvCxnSpPr>
            <a:cxnSpLocks/>
            <a:stCxn id="4" idx="5"/>
          </p:cNvCxnSpPr>
          <p:nvPr/>
        </p:nvCxnSpPr>
        <p:spPr>
          <a:xfrm>
            <a:off x="3254810" y="3614045"/>
            <a:ext cx="1334123" cy="17030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Прямоугольник 16">
            <a:extLst>
              <a:ext uri="{FF2B5EF4-FFF2-40B4-BE49-F238E27FC236}">
                <a16:creationId xmlns:a16="http://schemas.microsoft.com/office/drawing/2014/main" id="{92A354FF-D993-4739-95CA-630456699F06}"/>
              </a:ext>
            </a:extLst>
          </p:cNvPr>
          <p:cNvSpPr/>
          <p:nvPr/>
        </p:nvSpPr>
        <p:spPr>
          <a:xfrm>
            <a:off x="2409374" y="5317066"/>
            <a:ext cx="994226" cy="863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Ra</a:t>
            </a:r>
            <a:endParaRPr lang="ru-RU" sz="2600" dirty="0"/>
          </a:p>
        </p:txBody>
      </p:sp>
      <p:sp>
        <p:nvSpPr>
          <p:cNvPr id="19" name="Прямоугольник 18">
            <a:extLst>
              <a:ext uri="{FF2B5EF4-FFF2-40B4-BE49-F238E27FC236}">
                <a16:creationId xmlns:a16="http://schemas.microsoft.com/office/drawing/2014/main" id="{1EB879AF-CBBB-47D9-82A2-9F7C143A2112}"/>
              </a:ext>
            </a:extLst>
          </p:cNvPr>
          <p:cNvSpPr/>
          <p:nvPr/>
        </p:nvSpPr>
        <p:spPr>
          <a:xfrm>
            <a:off x="6270132" y="5317065"/>
            <a:ext cx="994226" cy="863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err="1"/>
              <a:t>Rc</a:t>
            </a:r>
            <a:endParaRPr lang="ru-RU" sz="2600" dirty="0"/>
          </a:p>
        </p:txBody>
      </p:sp>
      <p:sp>
        <p:nvSpPr>
          <p:cNvPr id="20" name="Прямоугольник 19">
            <a:extLst>
              <a:ext uri="{FF2B5EF4-FFF2-40B4-BE49-F238E27FC236}">
                <a16:creationId xmlns:a16="http://schemas.microsoft.com/office/drawing/2014/main" id="{B9557990-D4C5-4067-A29B-AF498ECE67BB}"/>
              </a:ext>
            </a:extLst>
          </p:cNvPr>
          <p:cNvSpPr/>
          <p:nvPr/>
        </p:nvSpPr>
        <p:spPr>
          <a:xfrm>
            <a:off x="8200511" y="5317065"/>
            <a:ext cx="994226" cy="8630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Rd</a:t>
            </a:r>
            <a:endParaRPr lang="ru-RU" sz="2600" dirty="0"/>
          </a:p>
        </p:txBody>
      </p:sp>
      <p:sp>
        <p:nvSpPr>
          <p:cNvPr id="21" name="Овал 20">
            <a:extLst>
              <a:ext uri="{FF2B5EF4-FFF2-40B4-BE49-F238E27FC236}">
                <a16:creationId xmlns:a16="http://schemas.microsoft.com/office/drawing/2014/main" id="{3DA0A244-69D5-4476-8B70-46B462762971}"/>
              </a:ext>
            </a:extLst>
          </p:cNvPr>
          <p:cNvSpPr/>
          <p:nvPr/>
        </p:nvSpPr>
        <p:spPr>
          <a:xfrm>
            <a:off x="4339753" y="2833557"/>
            <a:ext cx="1016000" cy="914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P2</a:t>
            </a:r>
            <a:endParaRPr lang="ru-RU" sz="2600" dirty="0"/>
          </a:p>
        </p:txBody>
      </p:sp>
      <p:sp>
        <p:nvSpPr>
          <p:cNvPr id="22" name="Овал 21">
            <a:extLst>
              <a:ext uri="{FF2B5EF4-FFF2-40B4-BE49-F238E27FC236}">
                <a16:creationId xmlns:a16="http://schemas.microsoft.com/office/drawing/2014/main" id="{9EDD4FD6-F77E-4DD6-AD92-9E2F1267F13D}"/>
              </a:ext>
            </a:extLst>
          </p:cNvPr>
          <p:cNvSpPr/>
          <p:nvPr/>
        </p:nvSpPr>
        <p:spPr>
          <a:xfrm>
            <a:off x="6291906" y="2833557"/>
            <a:ext cx="1016000" cy="914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P3</a:t>
            </a:r>
            <a:endParaRPr lang="ru-RU" sz="2600" dirty="0"/>
          </a:p>
        </p:txBody>
      </p:sp>
      <p:sp>
        <p:nvSpPr>
          <p:cNvPr id="23" name="Овал 22">
            <a:extLst>
              <a:ext uri="{FF2B5EF4-FFF2-40B4-BE49-F238E27FC236}">
                <a16:creationId xmlns:a16="http://schemas.microsoft.com/office/drawing/2014/main" id="{7F2D7C93-653E-418A-9B5B-6CAA3CFF6221}"/>
              </a:ext>
            </a:extLst>
          </p:cNvPr>
          <p:cNvSpPr/>
          <p:nvPr/>
        </p:nvSpPr>
        <p:spPr>
          <a:xfrm>
            <a:off x="8200511" y="2833557"/>
            <a:ext cx="1016000" cy="914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P4</a:t>
            </a:r>
            <a:endParaRPr lang="ru-RU" sz="2600" dirty="0"/>
          </a:p>
        </p:txBody>
      </p:sp>
      <p:cxnSp>
        <p:nvCxnSpPr>
          <p:cNvPr id="25" name="Прямая со стрелкой 24">
            <a:extLst>
              <a:ext uri="{FF2B5EF4-FFF2-40B4-BE49-F238E27FC236}">
                <a16:creationId xmlns:a16="http://schemas.microsoft.com/office/drawing/2014/main" id="{C96E1D46-D507-4EF7-9CEE-5640548C73A9}"/>
              </a:ext>
            </a:extLst>
          </p:cNvPr>
          <p:cNvCxnSpPr>
            <a:cxnSpLocks/>
            <a:stCxn id="21" idx="5"/>
          </p:cNvCxnSpPr>
          <p:nvPr/>
        </p:nvCxnSpPr>
        <p:spPr>
          <a:xfrm>
            <a:off x="5206963" y="3614045"/>
            <a:ext cx="1211959" cy="17030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Прямая со стрелкой 27">
            <a:extLst>
              <a:ext uri="{FF2B5EF4-FFF2-40B4-BE49-F238E27FC236}">
                <a16:creationId xmlns:a16="http://schemas.microsoft.com/office/drawing/2014/main" id="{D3D50928-A59A-47EB-8CA7-44F10971E5E7}"/>
              </a:ext>
            </a:extLst>
          </p:cNvPr>
          <p:cNvCxnSpPr>
            <a:cxnSpLocks/>
            <a:stCxn id="22" idx="5"/>
          </p:cNvCxnSpPr>
          <p:nvPr/>
        </p:nvCxnSpPr>
        <p:spPr>
          <a:xfrm>
            <a:off x="7159116" y="3614045"/>
            <a:ext cx="1242808" cy="17030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Овал 6">
            <a:extLst>
              <a:ext uri="{FF2B5EF4-FFF2-40B4-BE49-F238E27FC236}">
                <a16:creationId xmlns:a16="http://schemas.microsoft.com/office/drawing/2014/main" id="{84A61B66-F378-451C-8F00-4180EC1D89F4}"/>
              </a:ext>
            </a:extLst>
          </p:cNvPr>
          <p:cNvSpPr/>
          <p:nvPr/>
        </p:nvSpPr>
        <p:spPr>
          <a:xfrm>
            <a:off x="2840335" y="5388721"/>
            <a:ext cx="139932" cy="1399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BF81572D-A8E2-4DF0-AD26-94EEFBFDD484}"/>
              </a:ext>
            </a:extLst>
          </p:cNvPr>
          <p:cNvSpPr/>
          <p:nvPr/>
        </p:nvSpPr>
        <p:spPr>
          <a:xfrm>
            <a:off x="4766900" y="5388721"/>
            <a:ext cx="139932" cy="1399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65B58C77-0491-48DE-83A3-18C9AFF4681E}"/>
              </a:ext>
            </a:extLst>
          </p:cNvPr>
          <p:cNvSpPr/>
          <p:nvPr/>
        </p:nvSpPr>
        <p:spPr>
          <a:xfrm>
            <a:off x="6697279" y="5388721"/>
            <a:ext cx="139932" cy="1399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3" name="Овал 32">
            <a:extLst>
              <a:ext uri="{FF2B5EF4-FFF2-40B4-BE49-F238E27FC236}">
                <a16:creationId xmlns:a16="http://schemas.microsoft.com/office/drawing/2014/main" id="{2E359DCB-F0A4-4219-A2D2-F1AFFF3278D6}"/>
              </a:ext>
            </a:extLst>
          </p:cNvPr>
          <p:cNvSpPr/>
          <p:nvPr/>
        </p:nvSpPr>
        <p:spPr>
          <a:xfrm>
            <a:off x="8638545" y="5358248"/>
            <a:ext cx="139932" cy="1399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34" name="Прямая со стрелкой 33">
            <a:extLst>
              <a:ext uri="{FF2B5EF4-FFF2-40B4-BE49-F238E27FC236}">
                <a16:creationId xmlns:a16="http://schemas.microsoft.com/office/drawing/2014/main" id="{18A9179D-468B-44F5-8ABE-F0617F0D0D54}"/>
              </a:ext>
            </a:extLst>
          </p:cNvPr>
          <p:cNvCxnSpPr>
            <a:cxnSpLocks/>
            <a:stCxn id="7" idx="0"/>
            <a:endCxn id="4" idx="4"/>
          </p:cNvCxnSpPr>
          <p:nvPr/>
        </p:nvCxnSpPr>
        <p:spPr>
          <a:xfrm flipH="1" flipV="1">
            <a:off x="2895600" y="3747956"/>
            <a:ext cx="14701" cy="1640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8DEB80DC-10C2-45A5-891B-8AC8D0415F96}"/>
              </a:ext>
            </a:extLst>
          </p:cNvPr>
          <p:cNvCxnSpPr>
            <a:cxnSpLocks/>
          </p:cNvCxnSpPr>
          <p:nvPr/>
        </p:nvCxnSpPr>
        <p:spPr>
          <a:xfrm flipH="1" flipV="1">
            <a:off x="4829785" y="3747955"/>
            <a:ext cx="14701" cy="1640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670F16ED-8784-4E77-B29B-43E254611D34}"/>
              </a:ext>
            </a:extLst>
          </p:cNvPr>
          <p:cNvCxnSpPr>
            <a:cxnSpLocks/>
          </p:cNvCxnSpPr>
          <p:nvPr/>
        </p:nvCxnSpPr>
        <p:spPr>
          <a:xfrm flipH="1" flipV="1">
            <a:off x="6761597" y="3763438"/>
            <a:ext cx="14701" cy="1640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Прямая со стрелкой 40">
            <a:extLst>
              <a:ext uri="{FF2B5EF4-FFF2-40B4-BE49-F238E27FC236}">
                <a16:creationId xmlns:a16="http://schemas.microsoft.com/office/drawing/2014/main" id="{5FB5E239-0FF2-4E95-B914-693AB49B0A97}"/>
              </a:ext>
            </a:extLst>
          </p:cNvPr>
          <p:cNvCxnSpPr>
            <a:cxnSpLocks/>
          </p:cNvCxnSpPr>
          <p:nvPr/>
        </p:nvCxnSpPr>
        <p:spPr>
          <a:xfrm flipH="1" flipV="1">
            <a:off x="8682770" y="3747955"/>
            <a:ext cx="14701" cy="1640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Полилиния: фигура 42">
            <a:extLst>
              <a:ext uri="{FF2B5EF4-FFF2-40B4-BE49-F238E27FC236}">
                <a16:creationId xmlns:a16="http://schemas.microsoft.com/office/drawing/2014/main" id="{8D9B4CC0-EF50-4621-B88F-D060DE196336}"/>
              </a:ext>
            </a:extLst>
          </p:cNvPr>
          <p:cNvSpPr/>
          <p:nvPr/>
        </p:nvSpPr>
        <p:spPr>
          <a:xfrm>
            <a:off x="1977095" y="2092938"/>
            <a:ext cx="6455705" cy="3228362"/>
          </a:xfrm>
          <a:custGeom>
            <a:avLst/>
            <a:gdLst>
              <a:gd name="connsiteX0" fmla="*/ 6455705 w 6455705"/>
              <a:gd name="connsiteY0" fmla="*/ 802662 h 3228362"/>
              <a:gd name="connsiteX1" fmla="*/ 562905 w 6455705"/>
              <a:gd name="connsiteY1" fmla="*/ 142262 h 3228362"/>
              <a:gd name="connsiteX2" fmla="*/ 575605 w 6455705"/>
              <a:gd name="connsiteY2" fmla="*/ 3228362 h 3228362"/>
            </a:gdLst>
            <a:ahLst/>
            <a:cxnLst>
              <a:cxn ang="0">
                <a:pos x="connsiteX0" y="connsiteY0"/>
              </a:cxn>
              <a:cxn ang="0">
                <a:pos x="connsiteX1" y="connsiteY1"/>
              </a:cxn>
              <a:cxn ang="0">
                <a:pos x="connsiteX2" y="connsiteY2"/>
              </a:cxn>
            </a:cxnLst>
            <a:rect l="l" t="t" r="r" b="b"/>
            <a:pathLst>
              <a:path w="6455705" h="3228362">
                <a:moveTo>
                  <a:pt x="6455705" y="802662"/>
                </a:moveTo>
                <a:cubicBezTo>
                  <a:pt x="3999313" y="270320"/>
                  <a:pt x="1542922" y="-262021"/>
                  <a:pt x="562905" y="142262"/>
                </a:cubicBezTo>
                <a:cubicBezTo>
                  <a:pt x="-417112" y="546545"/>
                  <a:pt x="79246" y="1887453"/>
                  <a:pt x="575605" y="3228362"/>
                </a:cubicBezTo>
              </a:path>
            </a:pathLst>
          </a:custGeom>
          <a:ln w="28575">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35610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32D745-9695-4CAB-90FD-C9F4CD24A3E2}"/>
              </a:ext>
            </a:extLst>
          </p:cNvPr>
          <p:cNvSpPr>
            <a:spLocks noGrp="1"/>
          </p:cNvSpPr>
          <p:nvPr>
            <p:ph type="title"/>
          </p:nvPr>
        </p:nvSpPr>
        <p:spPr>
          <a:xfrm>
            <a:off x="254874" y="226864"/>
            <a:ext cx="10687446" cy="629663"/>
          </a:xfrm>
        </p:spPr>
        <p:txBody>
          <a:bodyPr>
            <a:normAutofit fontScale="90000"/>
          </a:bodyPr>
          <a:lstStyle/>
          <a:p>
            <a:pPr algn="ctr"/>
            <a:r>
              <a:rPr lang="be-BY" dirty="0"/>
              <a:t>Принципы взаимного блокирования</a:t>
            </a:r>
            <a:endParaRPr lang="ru-BY" dirty="0"/>
          </a:p>
        </p:txBody>
      </p:sp>
      <p:sp>
        <p:nvSpPr>
          <p:cNvPr id="3" name="Объект 2">
            <a:extLst>
              <a:ext uri="{FF2B5EF4-FFF2-40B4-BE49-F238E27FC236}">
                <a16:creationId xmlns:a16="http://schemas.microsoft.com/office/drawing/2014/main" id="{B6825C1A-74FD-401C-AF62-A95A4E0A51DD}"/>
              </a:ext>
            </a:extLst>
          </p:cNvPr>
          <p:cNvSpPr>
            <a:spLocks noGrp="1"/>
          </p:cNvSpPr>
          <p:nvPr>
            <p:ph idx="1"/>
          </p:nvPr>
        </p:nvSpPr>
        <p:spPr>
          <a:xfrm>
            <a:off x="254874" y="995423"/>
            <a:ext cx="11746626" cy="5463250"/>
          </a:xfrm>
        </p:spPr>
        <p:txBody>
          <a:bodyPr>
            <a:normAutofit/>
          </a:bodyPr>
          <a:lstStyle/>
          <a:p>
            <a:pPr marL="0" indent="0" algn="just">
              <a:buNone/>
            </a:pPr>
            <a:r>
              <a:rPr lang="ru-RU" sz="2600" b="1" dirty="0"/>
              <a:t>Взаимное блокирование </a:t>
            </a:r>
            <a:r>
              <a:rPr lang="ru-RU" sz="2600" dirty="0"/>
              <a:t>(</a:t>
            </a:r>
            <a:r>
              <a:rPr lang="ru-RU" sz="2600" dirty="0" err="1"/>
              <a:t>deadlock</a:t>
            </a:r>
            <a:r>
              <a:rPr lang="ru-RU" sz="2600" dirty="0"/>
              <a:t>) можно определить </a:t>
            </a:r>
            <a:r>
              <a:rPr lang="ru-RU" sz="2600" b="1" dirty="0"/>
              <a:t>как перманентное блокирование множества процессов</a:t>
            </a:r>
            <a:r>
              <a:rPr lang="ru-RU" sz="2600" dirty="0"/>
              <a:t>, которые либо конкурируют в борьбе за системные ресурсы, либо сообщаются один с другим. </a:t>
            </a:r>
          </a:p>
          <a:p>
            <a:pPr marL="0" indent="0" algn="just">
              <a:buNone/>
            </a:pPr>
            <a:r>
              <a:rPr lang="ru-RU" sz="2600" dirty="0"/>
              <a:t>Множество процессов оказывается взаимно блокированным, </a:t>
            </a:r>
            <a:r>
              <a:rPr lang="ru-RU" sz="2600" i="1" dirty="0"/>
              <a:t>если каждый процесс множества заблокирован в ожидании события </a:t>
            </a:r>
            <a:r>
              <a:rPr lang="ru-RU" sz="2600" dirty="0"/>
              <a:t>(обычно - освобождения некоторого запрашиваемого ресурса), которое может быть вызвано только другим блокированным процессом множества. </a:t>
            </a:r>
          </a:p>
          <a:p>
            <a:pPr marL="0" indent="0" algn="just">
              <a:buNone/>
            </a:pPr>
            <a:r>
              <a:rPr lang="ru-RU" sz="2600" dirty="0"/>
              <a:t>В отличие от других проблем, возникающих в процессе управления параллельными вычислениями, данная проблема в общем случае эффективного решения не имеет.</a:t>
            </a:r>
            <a:endParaRPr lang="ru-BY" sz="2600" dirty="0"/>
          </a:p>
        </p:txBody>
      </p:sp>
    </p:spTree>
    <p:extLst>
      <p:ext uri="{BB962C8B-B14F-4D97-AF65-F5344CB8AC3E}">
        <p14:creationId xmlns:p14="http://schemas.microsoft.com/office/powerpoint/2010/main" val="397486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6BEE69-FC4F-4A11-B1E9-77D86D491B4E}"/>
              </a:ext>
            </a:extLst>
          </p:cNvPr>
          <p:cNvSpPr>
            <a:spLocks noGrp="1"/>
          </p:cNvSpPr>
          <p:nvPr>
            <p:ph type="title"/>
          </p:nvPr>
        </p:nvSpPr>
        <p:spPr>
          <a:xfrm>
            <a:off x="838200" y="365125"/>
            <a:ext cx="10515600" cy="854075"/>
          </a:xfrm>
        </p:spPr>
        <p:txBody>
          <a:bodyPr/>
          <a:lstStyle/>
          <a:p>
            <a:r>
              <a:rPr lang="ru-RU" dirty="0"/>
              <a:t>Условия возникновения взаимоблокировок</a:t>
            </a:r>
          </a:p>
        </p:txBody>
      </p:sp>
      <p:sp>
        <p:nvSpPr>
          <p:cNvPr id="3" name="Объект 2">
            <a:extLst>
              <a:ext uri="{FF2B5EF4-FFF2-40B4-BE49-F238E27FC236}">
                <a16:creationId xmlns:a16="http://schemas.microsoft.com/office/drawing/2014/main" id="{5725BD06-B17D-4F5C-99BA-F2A4D11D17FC}"/>
              </a:ext>
            </a:extLst>
          </p:cNvPr>
          <p:cNvSpPr>
            <a:spLocks noGrp="1"/>
          </p:cNvSpPr>
          <p:nvPr>
            <p:ph idx="1"/>
          </p:nvPr>
        </p:nvSpPr>
        <p:spPr>
          <a:xfrm>
            <a:off x="0" y="1253330"/>
            <a:ext cx="12192000" cy="5604670"/>
          </a:xfrm>
        </p:spPr>
        <p:txBody>
          <a:bodyPr>
            <a:normAutofit fontScale="92500" lnSpcReduction="10000"/>
          </a:bodyPr>
          <a:lstStyle/>
          <a:p>
            <a:pPr marL="0" indent="0" algn="just">
              <a:buNone/>
            </a:pPr>
            <a:r>
              <a:rPr lang="ru-RU" b="1" dirty="0"/>
              <a:t>1. Взаимные исключения. </a:t>
            </a:r>
            <a:r>
              <a:rPr lang="ru-RU" dirty="0"/>
              <a:t>Одновременно использовать ресурс может только один</a:t>
            </a:r>
            <a:r>
              <a:rPr lang="en-US" dirty="0"/>
              <a:t> </a:t>
            </a:r>
            <a:r>
              <a:rPr lang="ru-RU" dirty="0"/>
              <a:t>процесс.</a:t>
            </a:r>
          </a:p>
          <a:p>
            <a:pPr marL="0" indent="0" algn="just">
              <a:buNone/>
            </a:pPr>
            <a:r>
              <a:rPr lang="ru-RU" b="1" dirty="0"/>
              <a:t>2. Удержание и ожидание. </a:t>
            </a:r>
            <a:r>
              <a:rPr lang="ru-RU" dirty="0"/>
              <a:t>Процесс может удерживать выделенные ресурсы во время</a:t>
            </a:r>
            <a:r>
              <a:rPr lang="en-US" dirty="0"/>
              <a:t> </a:t>
            </a:r>
            <a:r>
              <a:rPr lang="ru-RU" dirty="0"/>
              <a:t>ожидания других ресурсов.</a:t>
            </a:r>
          </a:p>
          <a:p>
            <a:pPr marL="0" indent="0" algn="just">
              <a:buNone/>
            </a:pPr>
            <a:r>
              <a:rPr lang="ru-RU" b="1" dirty="0"/>
              <a:t>3. Отсутствие перераспределения. </a:t>
            </a:r>
            <a:r>
              <a:rPr lang="ru-RU" dirty="0"/>
              <a:t>Ресурс не может быть принудительно отобран у</a:t>
            </a:r>
            <a:r>
              <a:rPr lang="en-US" dirty="0"/>
              <a:t> </a:t>
            </a:r>
            <a:r>
              <a:rPr lang="ru-RU" dirty="0"/>
              <a:t>удерживающего его процесса.</a:t>
            </a:r>
          </a:p>
          <a:p>
            <a:pPr marL="0" indent="0" algn="just">
              <a:buNone/>
            </a:pPr>
            <a:r>
              <a:rPr lang="ru-RU" dirty="0"/>
              <a:t>Эти условия выполняются довольно часто. Например, взаимоисключения необходимы</a:t>
            </a:r>
            <a:r>
              <a:rPr lang="en-US" dirty="0"/>
              <a:t> </a:t>
            </a:r>
            <a:r>
              <a:rPr lang="ru-RU" dirty="0"/>
              <a:t>для гарантии согласованности результатов и целостности базы данных. Аналогично</a:t>
            </a:r>
            <a:r>
              <a:rPr lang="en-US" dirty="0"/>
              <a:t> </a:t>
            </a:r>
            <a:r>
              <a:rPr lang="ru-RU" dirty="0"/>
              <a:t>невозможно произвольное применение перераспределения, в особенности при работе с</a:t>
            </a:r>
            <a:r>
              <a:rPr lang="en-US" dirty="0"/>
              <a:t> </a:t>
            </a:r>
            <a:r>
              <a:rPr lang="ru-RU" dirty="0"/>
              <a:t>данными, когда требуется обеспечить механизм отката.</a:t>
            </a:r>
            <a:endParaRPr lang="en-US" dirty="0"/>
          </a:p>
          <a:p>
            <a:pPr marL="0" indent="0" algn="just">
              <a:buNone/>
            </a:pPr>
            <a:r>
              <a:rPr lang="ru-RU" dirty="0"/>
              <a:t>Для реального</a:t>
            </a:r>
            <a:r>
              <a:rPr lang="en-US" dirty="0"/>
              <a:t> </a:t>
            </a:r>
            <a:r>
              <a:rPr lang="ru-RU" dirty="0"/>
              <a:t>осуществления взаимоблокировки, требуется выполнение четвертого условия.</a:t>
            </a:r>
          </a:p>
          <a:p>
            <a:pPr marL="0" indent="0" algn="just">
              <a:buNone/>
            </a:pPr>
            <a:r>
              <a:rPr lang="ru-RU" b="1" dirty="0"/>
              <a:t>4. Циклическое ожидание. </a:t>
            </a:r>
            <a:r>
              <a:rPr lang="ru-RU" dirty="0"/>
              <a:t>Существует замкнутая цепь процессов, каждый из которых</a:t>
            </a:r>
            <a:r>
              <a:rPr lang="en-US" dirty="0"/>
              <a:t> </a:t>
            </a:r>
            <a:r>
              <a:rPr lang="ru-RU" dirty="0"/>
              <a:t>удерживает как минимум один ресурс, необходимый процессу, следующему в</a:t>
            </a:r>
            <a:r>
              <a:rPr lang="en-US" dirty="0"/>
              <a:t> </a:t>
            </a:r>
            <a:r>
              <a:rPr lang="ru-RU" dirty="0"/>
              <a:t>цепи после данного.</a:t>
            </a:r>
          </a:p>
        </p:txBody>
      </p:sp>
    </p:spTree>
    <p:extLst>
      <p:ext uri="{BB962C8B-B14F-4D97-AF65-F5344CB8AC3E}">
        <p14:creationId xmlns:p14="http://schemas.microsoft.com/office/powerpoint/2010/main" val="291632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F2B8FA-69D1-45E4-ADCB-FDF6292E16EE}"/>
              </a:ext>
            </a:extLst>
          </p:cNvPr>
          <p:cNvSpPr>
            <a:spLocks noGrp="1"/>
          </p:cNvSpPr>
          <p:nvPr>
            <p:ph idx="1"/>
          </p:nvPr>
        </p:nvSpPr>
        <p:spPr>
          <a:xfrm>
            <a:off x="228599" y="470959"/>
            <a:ext cx="11794067" cy="4219574"/>
          </a:xfrm>
        </p:spPr>
        <p:txBody>
          <a:bodyPr>
            <a:normAutofit/>
          </a:bodyPr>
          <a:lstStyle/>
          <a:p>
            <a:pPr marL="0" indent="0" algn="just">
              <a:buNone/>
            </a:pPr>
            <a:r>
              <a:rPr lang="ru-RU" sz="2600" dirty="0"/>
              <a:t>Фатальная область существует, только если соблюдены все три первые перечисленные выше условия. Если одно или несколько из этих условий не выполняются, фатальной области не существует, и взаимоблокировка невозможна. Таким образом, эти условия являются необходимыми для существования взаимоблокировки. Но чтобы она произошла реально, должна иметься не только фатальная область, но и такая последовательность запросов ресурсов, которая приведет в эту область. Если возникает условие циклического ожидания, значит, произошел вход в фатальную область. Таким образом, всех четырех перечисленных выше условий достаточно для взаимоблокировки.</a:t>
            </a:r>
          </a:p>
        </p:txBody>
      </p:sp>
      <p:sp>
        <p:nvSpPr>
          <p:cNvPr id="5" name="Прямоугольник 4">
            <a:extLst>
              <a:ext uri="{FF2B5EF4-FFF2-40B4-BE49-F238E27FC236}">
                <a16:creationId xmlns:a16="http://schemas.microsoft.com/office/drawing/2014/main" id="{0825428B-0E88-4427-B364-751C2F256F92}"/>
              </a:ext>
            </a:extLst>
          </p:cNvPr>
          <p:cNvSpPr/>
          <p:nvPr/>
        </p:nvSpPr>
        <p:spPr>
          <a:xfrm>
            <a:off x="643465" y="3931707"/>
            <a:ext cx="4842935" cy="24553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600" b="1" dirty="0">
                <a:solidFill>
                  <a:sysClr val="windowText" lastClr="000000"/>
                </a:solidFill>
              </a:rPr>
              <a:t>Взаимоблокировка возможна</a:t>
            </a:r>
          </a:p>
          <a:p>
            <a:pPr marL="342900" indent="-342900" algn="ctr">
              <a:buAutoNum type="arabicPeriod"/>
            </a:pPr>
            <a:r>
              <a:rPr lang="ru-RU" sz="2600" dirty="0">
                <a:solidFill>
                  <a:sysClr val="windowText" lastClr="000000"/>
                </a:solidFill>
              </a:rPr>
              <a:t>Взаимное исключение</a:t>
            </a:r>
          </a:p>
          <a:p>
            <a:pPr marL="342900" indent="-342900" algn="ctr">
              <a:buAutoNum type="arabicPeriod"/>
            </a:pPr>
            <a:r>
              <a:rPr lang="ru-RU" sz="2600" dirty="0">
                <a:solidFill>
                  <a:sysClr val="windowText" lastClr="000000"/>
                </a:solidFill>
              </a:rPr>
              <a:t>Нет перераспределения</a:t>
            </a:r>
          </a:p>
          <a:p>
            <a:pPr marL="342900" indent="-342900" algn="ctr">
              <a:buAutoNum type="arabicPeriod"/>
            </a:pPr>
            <a:r>
              <a:rPr lang="ru-RU" sz="2600" dirty="0">
                <a:solidFill>
                  <a:sysClr val="windowText" lastClr="000000"/>
                </a:solidFill>
              </a:rPr>
              <a:t>Удержание и ожидание</a:t>
            </a:r>
          </a:p>
          <a:p>
            <a:pPr algn="ctr"/>
            <a:endParaRPr lang="ru-RU" sz="2600" dirty="0">
              <a:solidFill>
                <a:sysClr val="windowText" lastClr="000000"/>
              </a:solidFill>
            </a:endParaRPr>
          </a:p>
        </p:txBody>
      </p:sp>
      <p:sp>
        <p:nvSpPr>
          <p:cNvPr id="6" name="Прямоугольник 5">
            <a:extLst>
              <a:ext uri="{FF2B5EF4-FFF2-40B4-BE49-F238E27FC236}">
                <a16:creationId xmlns:a16="http://schemas.microsoft.com/office/drawing/2014/main" id="{FC25E1C1-CE5A-4DA8-A9A2-DB5735D1382A}"/>
              </a:ext>
            </a:extLst>
          </p:cNvPr>
          <p:cNvSpPr/>
          <p:nvPr/>
        </p:nvSpPr>
        <p:spPr>
          <a:xfrm>
            <a:off x="6316133" y="3931707"/>
            <a:ext cx="5232402" cy="24722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600" b="1" dirty="0">
                <a:solidFill>
                  <a:sysClr val="windowText" lastClr="000000"/>
                </a:solidFill>
              </a:rPr>
              <a:t>Взаимоблокировка имеет место</a:t>
            </a:r>
          </a:p>
          <a:p>
            <a:pPr marL="342900" indent="-342900" algn="ctr">
              <a:buAutoNum type="arabicPeriod"/>
            </a:pPr>
            <a:r>
              <a:rPr lang="ru-RU" sz="2600" dirty="0">
                <a:solidFill>
                  <a:sysClr val="windowText" lastClr="000000"/>
                </a:solidFill>
              </a:rPr>
              <a:t>Взаимное исключение</a:t>
            </a:r>
          </a:p>
          <a:p>
            <a:pPr marL="342900" indent="-342900" algn="ctr">
              <a:buAutoNum type="arabicPeriod"/>
            </a:pPr>
            <a:r>
              <a:rPr lang="ru-RU" sz="2600" dirty="0">
                <a:solidFill>
                  <a:sysClr val="windowText" lastClr="000000"/>
                </a:solidFill>
              </a:rPr>
              <a:t>Нет перераспределения</a:t>
            </a:r>
          </a:p>
          <a:p>
            <a:pPr marL="342900" indent="-342900" algn="ctr">
              <a:buAutoNum type="arabicPeriod"/>
            </a:pPr>
            <a:r>
              <a:rPr lang="ru-RU" sz="2600" dirty="0">
                <a:solidFill>
                  <a:sysClr val="windowText" lastClr="000000"/>
                </a:solidFill>
              </a:rPr>
              <a:t>Удержание и ожидание</a:t>
            </a:r>
          </a:p>
          <a:p>
            <a:pPr marL="342900" indent="-342900" algn="ctr">
              <a:buAutoNum type="arabicPeriod"/>
            </a:pPr>
            <a:r>
              <a:rPr lang="ru-RU" sz="2600" dirty="0">
                <a:solidFill>
                  <a:sysClr val="windowText" lastClr="000000"/>
                </a:solidFill>
              </a:rPr>
              <a:t>Циклическое ожидание</a:t>
            </a:r>
          </a:p>
          <a:p>
            <a:pPr algn="ctr"/>
            <a:endParaRPr lang="ru-RU" sz="2600" dirty="0">
              <a:solidFill>
                <a:sysClr val="windowText" lastClr="000000"/>
              </a:solidFill>
            </a:endParaRPr>
          </a:p>
        </p:txBody>
      </p:sp>
    </p:spTree>
    <p:extLst>
      <p:ext uri="{BB962C8B-B14F-4D97-AF65-F5344CB8AC3E}">
        <p14:creationId xmlns:p14="http://schemas.microsoft.com/office/powerpoint/2010/main" val="217272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F7FA99-A43B-4595-B1F5-D982B04E90E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956B38A-5CF0-4D40-8ABA-851F24445762}"/>
              </a:ext>
            </a:extLst>
          </p:cNvPr>
          <p:cNvSpPr>
            <a:spLocks noGrp="1"/>
          </p:cNvSpPr>
          <p:nvPr>
            <p:ph idx="1"/>
          </p:nvPr>
        </p:nvSpPr>
        <p:spPr>
          <a:xfrm>
            <a:off x="338667" y="1825625"/>
            <a:ext cx="11582400" cy="4351338"/>
          </a:xfrm>
        </p:spPr>
        <p:txBody>
          <a:bodyPr>
            <a:noAutofit/>
          </a:bodyPr>
          <a:lstStyle/>
          <a:p>
            <a:pPr marL="0" indent="0" algn="just">
              <a:buNone/>
            </a:pPr>
            <a:r>
              <a:rPr lang="ru-RU" sz="2600" dirty="0"/>
              <a:t>Для решения проблем взаимоблокировки имеется три основных подхода. </a:t>
            </a:r>
          </a:p>
          <a:p>
            <a:pPr marL="514350" indent="-514350" algn="just">
              <a:buAutoNum type="arabicParenR"/>
            </a:pPr>
            <a:r>
              <a:rPr lang="ru-RU" sz="2600" dirty="0"/>
              <a:t>взаимоблокировки можно предотвратить путем принятия стратегии, которая устраняет одно из условий (условий 1-4). </a:t>
            </a:r>
          </a:p>
          <a:p>
            <a:pPr marL="514350" indent="-514350" algn="just">
              <a:buAutoNum type="arabicParenR"/>
            </a:pPr>
            <a:r>
              <a:rPr lang="ru-RU" sz="2600" dirty="0"/>
              <a:t>можно устранить взаимоблокировку, сделав соответствующие динамические выборы на основе текущего состояния распределения ресурсов. </a:t>
            </a:r>
          </a:p>
          <a:p>
            <a:pPr marL="514350" indent="-514350" algn="just">
              <a:buAutoNum type="arabicParenR"/>
            </a:pPr>
            <a:r>
              <a:rPr lang="ru-RU" sz="2600" dirty="0"/>
              <a:t>можно попытаться обнаружить взаимоблокировку (условия 1-4) и принять меры для восстановления работоспособности. </a:t>
            </a:r>
          </a:p>
        </p:txBody>
      </p:sp>
    </p:spTree>
    <p:extLst>
      <p:ext uri="{BB962C8B-B14F-4D97-AF65-F5344CB8AC3E}">
        <p14:creationId xmlns:p14="http://schemas.microsoft.com/office/powerpoint/2010/main" val="2402185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310ADA-21A4-4818-AF23-7D2A0EC51432}"/>
              </a:ext>
            </a:extLst>
          </p:cNvPr>
          <p:cNvSpPr>
            <a:spLocks noGrp="1"/>
          </p:cNvSpPr>
          <p:nvPr>
            <p:ph type="title"/>
          </p:nvPr>
        </p:nvSpPr>
        <p:spPr/>
        <p:txBody>
          <a:bodyPr/>
          <a:lstStyle/>
          <a:p>
            <a:pPr algn="ctr"/>
            <a:r>
              <a:rPr lang="ru-RU" dirty="0"/>
              <a:t>Предотвращение взаимоблокировок</a:t>
            </a:r>
          </a:p>
        </p:txBody>
      </p:sp>
      <p:sp>
        <p:nvSpPr>
          <p:cNvPr id="3" name="Объект 2">
            <a:extLst>
              <a:ext uri="{FF2B5EF4-FFF2-40B4-BE49-F238E27FC236}">
                <a16:creationId xmlns:a16="http://schemas.microsoft.com/office/drawing/2014/main" id="{354B2270-3D62-46B5-ABBD-986ACF781E4A}"/>
              </a:ext>
            </a:extLst>
          </p:cNvPr>
          <p:cNvSpPr>
            <a:spLocks noGrp="1"/>
          </p:cNvSpPr>
          <p:nvPr>
            <p:ph idx="1"/>
          </p:nvPr>
        </p:nvSpPr>
        <p:spPr>
          <a:xfrm>
            <a:off x="313266" y="1690687"/>
            <a:ext cx="11472334" cy="4591579"/>
          </a:xfrm>
        </p:spPr>
        <p:txBody>
          <a:bodyPr>
            <a:normAutofit/>
          </a:bodyPr>
          <a:lstStyle/>
          <a:p>
            <a:pPr marL="0" indent="0" algn="just">
              <a:buNone/>
            </a:pPr>
            <a:r>
              <a:rPr lang="ru-RU" sz="2600" dirty="0"/>
              <a:t>Стратегия предотвращения, по сути, представляет собой такую разработку системы, которая позволит исключить саму возможность взаимоблокировок. Методы предотвращения взаимоблокировок можно разбить на два класса. </a:t>
            </a:r>
            <a:r>
              <a:rPr lang="ru-RU" sz="2600" b="1" dirty="0"/>
              <a:t>Косвенный метод </a:t>
            </a:r>
            <a:r>
              <a:rPr lang="ru-RU" sz="2600" dirty="0"/>
              <a:t>состоит в предотвращении одного из первых трех условий возникновения взаимоблокировки; </a:t>
            </a:r>
            <a:r>
              <a:rPr lang="ru-RU" sz="2600" b="1" dirty="0"/>
              <a:t>прямой метод </a:t>
            </a:r>
            <a:r>
              <a:rPr lang="ru-RU" sz="2600" dirty="0"/>
              <a:t>предотвращает циклическое ожидание (условие 4).</a:t>
            </a:r>
          </a:p>
        </p:txBody>
      </p:sp>
    </p:spTree>
    <p:extLst>
      <p:ext uri="{BB962C8B-B14F-4D97-AF65-F5344CB8AC3E}">
        <p14:creationId xmlns:p14="http://schemas.microsoft.com/office/powerpoint/2010/main" val="123594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0FAAB8-8369-4009-9845-0FCAF020B27C}"/>
              </a:ext>
            </a:extLst>
          </p:cNvPr>
          <p:cNvSpPr>
            <a:spLocks noGrp="1"/>
          </p:cNvSpPr>
          <p:nvPr>
            <p:ph type="title"/>
          </p:nvPr>
        </p:nvSpPr>
        <p:spPr/>
        <p:txBody>
          <a:bodyPr/>
          <a:lstStyle/>
          <a:p>
            <a:pPr algn="ctr"/>
            <a:r>
              <a:rPr lang="ru-RU" dirty="0"/>
              <a:t>Взаимоисключения</a:t>
            </a:r>
          </a:p>
        </p:txBody>
      </p:sp>
      <p:sp>
        <p:nvSpPr>
          <p:cNvPr id="3" name="Объект 2">
            <a:extLst>
              <a:ext uri="{FF2B5EF4-FFF2-40B4-BE49-F238E27FC236}">
                <a16:creationId xmlns:a16="http://schemas.microsoft.com/office/drawing/2014/main" id="{353A7209-B0CF-45A2-B4D0-4E80D7A44AF2}"/>
              </a:ext>
            </a:extLst>
          </p:cNvPr>
          <p:cNvSpPr>
            <a:spLocks noGrp="1"/>
          </p:cNvSpPr>
          <p:nvPr>
            <p:ph idx="1"/>
          </p:nvPr>
        </p:nvSpPr>
        <p:spPr>
          <a:xfrm>
            <a:off x="347133" y="2065866"/>
            <a:ext cx="11523133" cy="3976159"/>
          </a:xfrm>
        </p:spPr>
        <p:txBody>
          <a:bodyPr>
            <a:normAutofit/>
          </a:bodyPr>
          <a:lstStyle/>
          <a:p>
            <a:pPr marL="0" indent="0" algn="just">
              <a:buNone/>
            </a:pPr>
            <a:r>
              <a:rPr lang="ru-RU" dirty="0"/>
              <a:t>В общем случае избежать использования взаимоисключений невозможно. Если доступ к ресурсу должен быть исключительным, то операционная система обязана поддерживать взаимоисключения. Некоторые ресурсы, такие как файлы, могут позволять множественный доступ для чтения и исключительный доступ для записи. Но даже в этом случае возможно возникновение взаимоблокировки, если право записи в файл требуется нескольким процессам одновременно.</a:t>
            </a:r>
          </a:p>
        </p:txBody>
      </p:sp>
    </p:spTree>
    <p:extLst>
      <p:ext uri="{BB962C8B-B14F-4D97-AF65-F5344CB8AC3E}">
        <p14:creationId xmlns:p14="http://schemas.microsoft.com/office/powerpoint/2010/main" val="270510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84414A-0B05-462F-AB93-B785418F19F2}"/>
              </a:ext>
            </a:extLst>
          </p:cNvPr>
          <p:cNvSpPr>
            <a:spLocks noGrp="1"/>
          </p:cNvSpPr>
          <p:nvPr>
            <p:ph type="title"/>
          </p:nvPr>
        </p:nvSpPr>
        <p:spPr>
          <a:xfrm>
            <a:off x="838200" y="203200"/>
            <a:ext cx="10515600" cy="708555"/>
          </a:xfrm>
        </p:spPr>
        <p:txBody>
          <a:bodyPr/>
          <a:lstStyle/>
          <a:p>
            <a:pPr algn="ctr"/>
            <a:r>
              <a:rPr lang="ru-RU" dirty="0"/>
              <a:t>Удержание и ожидание</a:t>
            </a:r>
          </a:p>
        </p:txBody>
      </p:sp>
      <p:sp>
        <p:nvSpPr>
          <p:cNvPr id="3" name="Объект 2">
            <a:extLst>
              <a:ext uri="{FF2B5EF4-FFF2-40B4-BE49-F238E27FC236}">
                <a16:creationId xmlns:a16="http://schemas.microsoft.com/office/drawing/2014/main" id="{4F543EDD-35DC-4DBB-9BE0-794285FBF8C2}"/>
              </a:ext>
            </a:extLst>
          </p:cNvPr>
          <p:cNvSpPr>
            <a:spLocks noGrp="1"/>
          </p:cNvSpPr>
          <p:nvPr>
            <p:ph idx="1"/>
          </p:nvPr>
        </p:nvSpPr>
        <p:spPr>
          <a:xfrm>
            <a:off x="-1" y="911755"/>
            <a:ext cx="12056533" cy="5743045"/>
          </a:xfrm>
        </p:spPr>
        <p:txBody>
          <a:bodyPr>
            <a:noAutofit/>
          </a:bodyPr>
          <a:lstStyle/>
          <a:p>
            <a:pPr marL="0" indent="0" algn="just">
              <a:buNone/>
            </a:pPr>
            <a:r>
              <a:rPr lang="ru-RU" sz="2600" dirty="0"/>
              <a:t>Чтобы процесс запрашивал все необходимые ресурсы одновременно, и блокировать процесс до тех пор, пока такой запрос не сможет быть выполнен полностью в один и тот же момент времени. Такой подход неэффективен:</a:t>
            </a:r>
          </a:p>
          <a:p>
            <a:pPr marL="0" indent="0" algn="just">
              <a:buNone/>
            </a:pPr>
            <a:r>
              <a:rPr lang="ru-RU" sz="2600" dirty="0"/>
              <a:t>1. процесс может длительное время ожидать одновременной доступности всех затребованных ресурсов, в то время как реально он мог бы работать и только с частью из них. </a:t>
            </a:r>
          </a:p>
          <a:p>
            <a:pPr marL="0" indent="0" algn="just">
              <a:buNone/>
            </a:pPr>
            <a:r>
              <a:rPr lang="ru-RU" sz="2600" dirty="0"/>
              <a:t>2. затребованные процессом ресурсы могут оставаться неиспользуемыми значительное время, в течение которого они оказываются недоступными другим процессам. </a:t>
            </a:r>
          </a:p>
          <a:p>
            <a:pPr marL="0" lvl="1" indent="0" algn="just">
              <a:buNone/>
            </a:pPr>
            <a:r>
              <a:rPr lang="ru-RU" sz="2600" dirty="0"/>
              <a:t>3. процессу может не быть известно заранее, какие именно ресурсы ему потребуются.</a:t>
            </a:r>
          </a:p>
        </p:txBody>
      </p:sp>
    </p:spTree>
    <p:extLst>
      <p:ext uri="{BB962C8B-B14F-4D97-AF65-F5344CB8AC3E}">
        <p14:creationId xmlns:p14="http://schemas.microsoft.com/office/powerpoint/2010/main" val="3501246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8D05B9-FA80-469E-9FD0-B056A9D43C9A}"/>
              </a:ext>
            </a:extLst>
          </p:cNvPr>
          <p:cNvSpPr>
            <a:spLocks noGrp="1"/>
          </p:cNvSpPr>
          <p:nvPr>
            <p:ph type="title"/>
          </p:nvPr>
        </p:nvSpPr>
        <p:spPr>
          <a:xfrm>
            <a:off x="838200" y="365125"/>
            <a:ext cx="10515600" cy="803275"/>
          </a:xfrm>
        </p:spPr>
        <p:txBody>
          <a:bodyPr/>
          <a:lstStyle/>
          <a:p>
            <a:pPr algn="ctr"/>
            <a:r>
              <a:rPr lang="ru-RU" dirty="0"/>
              <a:t>Отсутствие перераспределения</a:t>
            </a:r>
          </a:p>
        </p:txBody>
      </p:sp>
      <p:sp>
        <p:nvSpPr>
          <p:cNvPr id="3" name="Объект 2">
            <a:extLst>
              <a:ext uri="{FF2B5EF4-FFF2-40B4-BE49-F238E27FC236}">
                <a16:creationId xmlns:a16="http://schemas.microsoft.com/office/drawing/2014/main" id="{960C4342-6CD5-4573-826D-F706BEB16D02}"/>
              </a:ext>
            </a:extLst>
          </p:cNvPr>
          <p:cNvSpPr>
            <a:spLocks noGrp="1"/>
          </p:cNvSpPr>
          <p:nvPr>
            <p:ph idx="1"/>
          </p:nvPr>
        </p:nvSpPr>
        <p:spPr>
          <a:xfrm>
            <a:off x="262466" y="1253330"/>
            <a:ext cx="11675533" cy="5452269"/>
          </a:xfrm>
        </p:spPr>
        <p:txBody>
          <a:bodyPr>
            <a:normAutofit/>
          </a:bodyPr>
          <a:lstStyle/>
          <a:p>
            <a:pPr marL="0" indent="0" algn="just">
              <a:buNone/>
            </a:pPr>
            <a:r>
              <a:rPr lang="ru-RU" dirty="0"/>
              <a:t>Этого условия можно избежать несколькими путями. Например, можно поступить следующим образом: если процесс удерживает некоторые ресурсы и ему отказано в очередном запросе, то он должен освободить захваченные ресурсы и при необходимости запросить их вновь вместе с тем ресурсом, в доступе к которому ему было отказано. С другой стороны, если процесс затребовал некий ресурс, в настоящий момент захваченный другим процессом, то операционная система может вытеснить этот процесс и потребовать от него освободить захваченные им ресурсы. Этот метод может предотвратить взаимоблокировку лишь в том случае, когда все процессы имеют разные приоритеты.</a:t>
            </a:r>
          </a:p>
          <a:p>
            <a:pPr marL="0" indent="0" algn="just">
              <a:buNone/>
            </a:pPr>
            <a:r>
              <a:rPr lang="ru-RU" dirty="0"/>
              <a:t>Такой подход на практике применим только к тем ресурсам, состояние которых можно легко сохранить, а позже восстановить, как, например, в случае, когда ресурс представляет собой процессор.</a:t>
            </a:r>
          </a:p>
        </p:txBody>
      </p:sp>
    </p:spTree>
    <p:extLst>
      <p:ext uri="{BB962C8B-B14F-4D97-AF65-F5344CB8AC3E}">
        <p14:creationId xmlns:p14="http://schemas.microsoft.com/office/powerpoint/2010/main" val="363607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BE9FA1-C8C5-43B6-8F28-B976B86A9C25}"/>
              </a:ext>
            </a:extLst>
          </p:cNvPr>
          <p:cNvSpPr>
            <a:spLocks noGrp="1"/>
          </p:cNvSpPr>
          <p:nvPr>
            <p:ph type="title"/>
          </p:nvPr>
        </p:nvSpPr>
        <p:spPr>
          <a:xfrm>
            <a:off x="838200" y="365125"/>
            <a:ext cx="10515600" cy="955675"/>
          </a:xfrm>
        </p:spPr>
        <p:txBody>
          <a:bodyPr/>
          <a:lstStyle/>
          <a:p>
            <a:pPr algn="ctr"/>
            <a:r>
              <a:rPr lang="ru-RU" dirty="0"/>
              <a:t>Циклическое ожидание</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B239E58-3AFF-442A-9CAC-0610FA6F8399}"/>
                  </a:ext>
                </a:extLst>
              </p:cNvPr>
              <p:cNvSpPr>
                <a:spLocks noGrp="1"/>
              </p:cNvSpPr>
              <p:nvPr>
                <p:ph idx="1"/>
              </p:nvPr>
            </p:nvSpPr>
            <p:spPr>
              <a:xfrm>
                <a:off x="0" y="1320799"/>
                <a:ext cx="12192000" cy="5537201"/>
              </a:xfrm>
            </p:spPr>
            <p:txBody>
              <a:bodyPr>
                <a:normAutofit fontScale="92500"/>
              </a:bodyPr>
              <a:lstStyle/>
              <a:p>
                <a:pPr marL="0" indent="0" algn="just">
                  <a:buNone/>
                </a:pPr>
                <a:r>
                  <a:rPr lang="ru-RU" dirty="0"/>
                  <a:t>Условия циклического ожидания можно избежать путем упорядочения типов ресурсов. При этом, если процесс запросил ресурс типа </a:t>
                </a:r>
                <a:r>
                  <a:rPr lang="ru-RU" i="1" dirty="0"/>
                  <a:t>R, </a:t>
                </a:r>
                <a:r>
                  <a:rPr lang="ru-RU" dirty="0"/>
                  <a:t>далее он может запросить только ресурсы, следующие согласно указанному упорядочению за </a:t>
                </a:r>
                <a:r>
                  <a:rPr lang="ru-RU" i="1" dirty="0"/>
                  <a:t>R.</a:t>
                </a:r>
              </a:p>
              <a:p>
                <a:pPr marL="0" indent="0" algn="just">
                  <a:buNone/>
                </a:pPr>
                <a:r>
                  <a:rPr lang="ru-RU" dirty="0"/>
                  <a:t>Чтобы убедиться в эффективности данной стратегии, свяжем с каждым типом ресурса свой индекс. Тогда ресурс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𝑅</m:t>
                        </m:r>
                      </m:e>
                      <m:sub>
                        <m:r>
                          <a:rPr lang="en-US" b="0" i="1" dirty="0" smtClean="0">
                            <a:latin typeface="Cambria Math" panose="02040503050406030204" pitchFamily="18" charset="0"/>
                          </a:rPr>
                          <m:t>𝑖</m:t>
                        </m:r>
                      </m:sub>
                    </m:sSub>
                    <m:r>
                      <a:rPr lang="ru-RU" i="1" dirty="0" smtClean="0">
                        <a:latin typeface="Cambria Math" panose="02040503050406030204" pitchFamily="18" charset="0"/>
                      </a:rPr>
                      <m:t> </m:t>
                    </m:r>
                  </m:oMath>
                </a14:m>
                <a:r>
                  <a:rPr lang="ru-RU" dirty="0"/>
                  <a:t>предшествует ресурсу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𝑅</m:t>
                        </m:r>
                      </m:e>
                      <m:sub>
                        <m:r>
                          <a:rPr lang="en-US" b="0" i="1" dirty="0" smtClean="0">
                            <a:latin typeface="Cambria Math" panose="02040503050406030204" pitchFamily="18" charset="0"/>
                          </a:rPr>
                          <m:t>𝑗</m:t>
                        </m:r>
                      </m:sub>
                    </m:sSub>
                  </m:oMath>
                </a14:m>
                <a:r>
                  <a:rPr lang="ru-RU" i="1" dirty="0"/>
                  <a:t> </a:t>
                </a:r>
                <a:r>
                  <a:rPr lang="ru-RU" dirty="0"/>
                  <a:t>если </a:t>
                </a:r>
                <a14:m>
                  <m:oMath xmlns:m="http://schemas.openxmlformats.org/officeDocument/2006/math">
                    <m:r>
                      <a:rPr lang="ru-RU" i="1" dirty="0" smtClean="0">
                        <a:latin typeface="Cambria Math" panose="02040503050406030204" pitchFamily="18" charset="0"/>
                      </a:rPr>
                      <m:t>𝑖</m:t>
                    </m:r>
                    <m:r>
                      <a:rPr lang="ru-RU" i="1" dirty="0" smtClean="0">
                        <a:latin typeface="Cambria Math" panose="02040503050406030204" pitchFamily="18" charset="0"/>
                      </a:rPr>
                      <m:t>&lt;</m:t>
                    </m:r>
                    <m:r>
                      <a:rPr lang="ru-RU" i="1" dirty="0" smtClean="0">
                        <a:latin typeface="Cambria Math" panose="02040503050406030204" pitchFamily="18" charset="0"/>
                      </a:rPr>
                      <m:t>𝑗</m:t>
                    </m:r>
                  </m:oMath>
                </a14:m>
                <a:r>
                  <a:rPr lang="ru-RU" i="1" dirty="0"/>
                  <a:t>. </a:t>
                </a:r>
                <a:r>
                  <a:rPr lang="ru-RU" dirty="0"/>
                  <a:t>Теперь предположим, что два процесса, А и В, взаимно заблокированы, поскольку процесс А захватил ресурс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𝑅</m:t>
                        </m:r>
                      </m:e>
                      <m:sub>
                        <m:r>
                          <a:rPr lang="en-US" b="0" i="1" dirty="0" smtClean="0">
                            <a:latin typeface="Cambria Math" panose="02040503050406030204" pitchFamily="18" charset="0"/>
                          </a:rPr>
                          <m:t>𝑖</m:t>
                        </m:r>
                      </m:sub>
                    </m:sSub>
                  </m:oMath>
                </a14:m>
                <a:r>
                  <a:rPr lang="ru-RU" i="1" dirty="0"/>
                  <a:t> </a:t>
                </a:r>
                <a:r>
                  <a:rPr lang="ru-RU" dirty="0"/>
                  <a:t>и запрашивает ресурс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𝑅</m:t>
                        </m:r>
                      </m:e>
                      <m:sub>
                        <m:r>
                          <a:rPr lang="en-US" b="0" i="1" dirty="0" smtClean="0">
                            <a:latin typeface="Cambria Math" panose="02040503050406030204" pitchFamily="18" charset="0"/>
                          </a:rPr>
                          <m:t>𝑗</m:t>
                        </m:r>
                      </m:sub>
                    </m:sSub>
                  </m:oMath>
                </a14:m>
                <a:r>
                  <a:rPr lang="ru-RU" dirty="0"/>
                  <a:t>, а процесс В захватил ресурс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𝑅</m:t>
                        </m:r>
                      </m:e>
                      <m:sub>
                        <m:r>
                          <a:rPr lang="en-US" b="0" i="1" dirty="0" smtClean="0">
                            <a:latin typeface="Cambria Math" panose="02040503050406030204" pitchFamily="18" charset="0"/>
                          </a:rPr>
                          <m:t>𝑗</m:t>
                        </m:r>
                      </m:sub>
                    </m:sSub>
                  </m:oMath>
                </a14:m>
                <a:r>
                  <a:rPr lang="ru-RU" i="1" dirty="0"/>
                  <a:t> </a:t>
                </a:r>
                <a:r>
                  <a:rPr lang="ru-RU" dirty="0"/>
                  <a:t>и запрашивает ресурс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𝑅</m:t>
                        </m:r>
                      </m:e>
                      <m:sub>
                        <m:r>
                          <a:rPr lang="en-US" b="0" i="1" dirty="0" smtClean="0">
                            <a:latin typeface="Cambria Math" panose="02040503050406030204" pitchFamily="18" charset="0"/>
                          </a:rPr>
                          <m:t>𝑖</m:t>
                        </m:r>
                      </m:sub>
                    </m:sSub>
                  </m:oMath>
                </a14:m>
                <a:r>
                  <a:rPr lang="en-US" dirty="0"/>
                  <a:t>. </a:t>
                </a:r>
                <a:r>
                  <a:rPr lang="ru-RU" dirty="0"/>
                  <a:t>Однако такая ситуация невозможна, в силу того что из нее следует одновременное выполнение условий </a:t>
                </a:r>
                <a14:m>
                  <m:oMath xmlns:m="http://schemas.openxmlformats.org/officeDocument/2006/math">
                    <m:r>
                      <a:rPr lang="ru-RU" i="1" dirty="0" smtClean="0">
                        <a:latin typeface="Cambria Math" panose="02040503050406030204" pitchFamily="18" charset="0"/>
                      </a:rPr>
                      <m:t>𝑖</m:t>
                    </m:r>
                    <m:r>
                      <a:rPr lang="ru-RU" i="1" dirty="0" smtClean="0">
                        <a:latin typeface="Cambria Math" panose="02040503050406030204" pitchFamily="18" charset="0"/>
                      </a:rPr>
                      <m:t>&lt;</m:t>
                    </m:r>
                    <m:r>
                      <a:rPr lang="ru-RU" i="1" dirty="0" smtClean="0">
                        <a:latin typeface="Cambria Math" panose="02040503050406030204" pitchFamily="18" charset="0"/>
                      </a:rPr>
                      <m:t>𝑗</m:t>
                    </m:r>
                  </m:oMath>
                </a14:m>
                <a:r>
                  <a:rPr lang="ru-RU" i="1" dirty="0"/>
                  <a:t> </a:t>
                </a:r>
                <a:r>
                  <a:rPr lang="ru-RU" dirty="0"/>
                  <a:t>и</a:t>
                </a:r>
                <a:r>
                  <a:rPr lang="en-US" dirty="0"/>
                  <a:t> </a:t>
                </a:r>
                <a14:m>
                  <m:oMath xmlns:m="http://schemas.openxmlformats.org/officeDocument/2006/math">
                    <m:r>
                      <a:rPr lang="en-US" b="0" i="1" dirty="0" smtClean="0">
                        <a:latin typeface="Cambria Math" panose="02040503050406030204" pitchFamily="18" charset="0"/>
                      </a:rPr>
                      <m:t>𝑗</m:t>
                    </m:r>
                    <m:r>
                      <a:rPr lang="ru-RU" i="1" dirty="0" smtClean="0">
                        <a:latin typeface="Cambria Math" panose="02040503050406030204" pitchFamily="18" charset="0"/>
                      </a:rPr>
                      <m:t>&lt;</m:t>
                    </m:r>
                    <m:r>
                      <a:rPr lang="en-US" b="0" i="1" dirty="0" smtClean="0">
                        <a:latin typeface="Cambria Math" panose="02040503050406030204" pitchFamily="18" charset="0"/>
                      </a:rPr>
                      <m:t>𝑖</m:t>
                    </m:r>
                  </m:oMath>
                </a14:m>
                <a:r>
                  <a:rPr lang="ru-RU" dirty="0"/>
                  <a:t>.</a:t>
                </a:r>
              </a:p>
              <a:p>
                <a:pPr marL="0" indent="0" algn="just">
                  <a:buNone/>
                </a:pPr>
                <a:r>
                  <a:rPr lang="ru-RU" dirty="0"/>
                  <a:t>Как и в случае предотвращения удержания и ожидания, технология предотвращения циклического ожидания может оказаться неэффективной, снижающей скорость работы процесса и закрывающей доступ к ресурсам без особой на то необходимости.</a:t>
                </a:r>
              </a:p>
            </p:txBody>
          </p:sp>
        </mc:Choice>
        <mc:Fallback xmlns="">
          <p:sp>
            <p:nvSpPr>
              <p:cNvPr id="3" name="Объект 2">
                <a:extLst>
                  <a:ext uri="{FF2B5EF4-FFF2-40B4-BE49-F238E27FC236}">
                    <a16:creationId xmlns:a16="http://schemas.microsoft.com/office/drawing/2014/main" id="{2B239E58-3AFF-442A-9CAC-0610FA6F8399}"/>
                  </a:ext>
                </a:extLst>
              </p:cNvPr>
              <p:cNvSpPr>
                <a:spLocks noGrp="1" noRot="1" noChangeAspect="1" noMove="1" noResize="1" noEditPoints="1" noAdjustHandles="1" noChangeArrowheads="1" noChangeShapeType="1" noTextEdit="1"/>
              </p:cNvSpPr>
              <p:nvPr>
                <p:ph idx="1"/>
              </p:nvPr>
            </p:nvSpPr>
            <p:spPr>
              <a:xfrm>
                <a:off x="0" y="1320799"/>
                <a:ext cx="12192000" cy="5537201"/>
              </a:xfrm>
              <a:blipFill>
                <a:blip r:embed="rId2"/>
                <a:stretch>
                  <a:fillRect l="-900" t="-1762" r="-900"/>
                </a:stretch>
              </a:blipFill>
            </p:spPr>
            <p:txBody>
              <a:bodyPr/>
              <a:lstStyle/>
              <a:p>
                <a:r>
                  <a:rPr lang="ru-RU">
                    <a:noFill/>
                  </a:rPr>
                  <a:t> </a:t>
                </a:r>
              </a:p>
            </p:txBody>
          </p:sp>
        </mc:Fallback>
      </mc:AlternateContent>
    </p:spTree>
    <p:extLst>
      <p:ext uri="{BB962C8B-B14F-4D97-AF65-F5344CB8AC3E}">
        <p14:creationId xmlns:p14="http://schemas.microsoft.com/office/powerpoint/2010/main" val="3238836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F389AD-7DE6-4913-9A17-353F632EA292}"/>
              </a:ext>
            </a:extLst>
          </p:cNvPr>
          <p:cNvSpPr>
            <a:spLocks noGrp="1"/>
          </p:cNvSpPr>
          <p:nvPr>
            <p:ph type="title"/>
          </p:nvPr>
        </p:nvSpPr>
        <p:spPr>
          <a:xfrm>
            <a:off x="838200" y="365126"/>
            <a:ext cx="10515600" cy="837142"/>
          </a:xfrm>
        </p:spPr>
        <p:txBody>
          <a:bodyPr/>
          <a:lstStyle/>
          <a:p>
            <a:pPr algn="ctr"/>
            <a:r>
              <a:rPr lang="ru-RU" dirty="0"/>
              <a:t>Устранение взаимоблокировок</a:t>
            </a:r>
          </a:p>
        </p:txBody>
      </p:sp>
      <p:sp>
        <p:nvSpPr>
          <p:cNvPr id="3" name="Объект 2">
            <a:extLst>
              <a:ext uri="{FF2B5EF4-FFF2-40B4-BE49-F238E27FC236}">
                <a16:creationId xmlns:a16="http://schemas.microsoft.com/office/drawing/2014/main" id="{62E5BD66-8D95-42BE-93D2-E683EA116843}"/>
              </a:ext>
            </a:extLst>
          </p:cNvPr>
          <p:cNvSpPr>
            <a:spLocks noGrp="1"/>
          </p:cNvSpPr>
          <p:nvPr>
            <p:ph idx="1"/>
          </p:nvPr>
        </p:nvSpPr>
        <p:spPr>
          <a:xfrm>
            <a:off x="0" y="1185336"/>
            <a:ext cx="12192000" cy="5604669"/>
          </a:xfrm>
        </p:spPr>
        <p:txBody>
          <a:bodyPr>
            <a:normAutofit fontScale="92500" lnSpcReduction="10000"/>
          </a:bodyPr>
          <a:lstStyle/>
          <a:p>
            <a:pPr marL="0" indent="0" algn="just">
              <a:buNone/>
            </a:pPr>
            <a:r>
              <a:rPr lang="ru-RU" dirty="0"/>
              <a:t>В случае </a:t>
            </a:r>
            <a:r>
              <a:rPr lang="ru-RU" b="1" dirty="0"/>
              <a:t>предотвращения взаимоблокировок </a:t>
            </a:r>
            <a:r>
              <a:rPr lang="ru-RU" dirty="0"/>
              <a:t>мы накладывали определенные ограничения на запросы к ресурсам, с тем чтобы сделать невозможным осуществление по крайней мере одного из необходимых условий существования взаимоблокировок и тем самым предотвратить саму возможность их возникновения. Данный метод приводит к неэффективному использованию ресурсов и снижению скорости работы процесса. </a:t>
            </a:r>
            <a:r>
              <a:rPr lang="ru-RU" b="1" dirty="0"/>
              <a:t>Устранение взаимоблокировок </a:t>
            </a:r>
            <a:r>
              <a:rPr lang="ru-RU" dirty="0"/>
              <a:t>допускает наличие трех необходимых условий возникновения взаимоблокировок, но мы принимаем меры к тому, чтобы ситуация взаимного блокирования процессов не могла быть достигнута. Соответственно, устранение взаимоблокировок обеспечивает большую параллельность вычислений, чем предотвращение. Решение о том, способен ли текущий запрос ресурса в случае его удовлетворения привести к возникновению взаимоблокировки, принимается в этом случае динамически.</a:t>
            </a:r>
          </a:p>
          <a:p>
            <a:pPr marL="0" indent="0" algn="just">
              <a:buNone/>
            </a:pPr>
            <a:r>
              <a:rPr lang="ru-RU" dirty="0"/>
              <a:t>Два подхода к устранению взаимоблокировок (существуют и другие).</a:t>
            </a:r>
          </a:p>
          <a:p>
            <a:pPr marL="0" indent="0" algn="just">
              <a:buNone/>
            </a:pPr>
            <a:r>
              <a:rPr lang="ru-RU" dirty="0"/>
              <a:t>1. Не запускать процесс, если его запросы могут привести к взаимоблокировке.</a:t>
            </a:r>
          </a:p>
          <a:p>
            <a:pPr marL="0" indent="0" algn="just">
              <a:buNone/>
            </a:pPr>
            <a:r>
              <a:rPr lang="ru-RU" dirty="0"/>
              <a:t>2. Не удовлетворять запросы процесса, если их выполнение способно привести к взаимоблокировке.</a:t>
            </a:r>
          </a:p>
        </p:txBody>
      </p:sp>
    </p:spTree>
    <p:extLst>
      <p:ext uri="{BB962C8B-B14F-4D97-AF65-F5344CB8AC3E}">
        <p14:creationId xmlns:p14="http://schemas.microsoft.com/office/powerpoint/2010/main" val="1666114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412348-2065-46ED-9AA4-0FA5CDC6263E}"/>
              </a:ext>
            </a:extLst>
          </p:cNvPr>
          <p:cNvSpPr>
            <a:spLocks noGrp="1"/>
          </p:cNvSpPr>
          <p:nvPr>
            <p:ph type="title"/>
          </p:nvPr>
        </p:nvSpPr>
        <p:spPr>
          <a:xfrm>
            <a:off x="838200" y="0"/>
            <a:ext cx="10515600" cy="837142"/>
          </a:xfrm>
        </p:spPr>
        <p:txBody>
          <a:bodyPr/>
          <a:lstStyle/>
          <a:p>
            <a:pPr algn="ctr"/>
            <a:r>
              <a:rPr lang="ru-RU" dirty="0"/>
              <a:t>Запрещение запуска процесса</a:t>
            </a:r>
          </a:p>
        </p:txBody>
      </p:sp>
      <p:sp>
        <p:nvSpPr>
          <p:cNvPr id="3" name="Объект 2">
            <a:extLst>
              <a:ext uri="{FF2B5EF4-FFF2-40B4-BE49-F238E27FC236}">
                <a16:creationId xmlns:a16="http://schemas.microsoft.com/office/drawing/2014/main" id="{4BF70470-03D3-4AF9-9249-8399F936A8DF}"/>
              </a:ext>
            </a:extLst>
          </p:cNvPr>
          <p:cNvSpPr>
            <a:spLocks noGrp="1"/>
          </p:cNvSpPr>
          <p:nvPr>
            <p:ph idx="1"/>
          </p:nvPr>
        </p:nvSpPr>
        <p:spPr>
          <a:xfrm>
            <a:off x="262465" y="744107"/>
            <a:ext cx="11709401" cy="1103842"/>
          </a:xfrm>
        </p:spPr>
        <p:txBody>
          <a:bodyPr>
            <a:normAutofit/>
          </a:bodyPr>
          <a:lstStyle/>
          <a:p>
            <a:pPr marL="0" indent="0" algn="just">
              <a:buNone/>
            </a:pPr>
            <a:r>
              <a:rPr lang="ru-RU" sz="2600" dirty="0"/>
              <a:t>Рассмотрим систему из </a:t>
            </a:r>
            <a:r>
              <a:rPr lang="en-US" sz="2600" i="1" dirty="0"/>
              <a:t>n</a:t>
            </a:r>
            <a:r>
              <a:rPr lang="ru-RU" sz="2600" dirty="0"/>
              <a:t> процессов и </a:t>
            </a:r>
            <a:r>
              <a:rPr lang="en-US" sz="2600" i="1" dirty="0"/>
              <a:t>m</a:t>
            </a:r>
            <a:r>
              <a:rPr lang="ru-RU" sz="2600" dirty="0"/>
              <a:t> различных типов ресурсов. Определим следующие векторы и матрицы.</a:t>
            </a:r>
          </a:p>
        </p:txBody>
      </p:sp>
      <mc:AlternateContent xmlns:mc="http://schemas.openxmlformats.org/markup-compatibility/2006" xmlns:a14="http://schemas.microsoft.com/office/drawing/2010/main">
        <mc:Choice Requires="a14">
          <p:graphicFrame>
            <p:nvGraphicFramePr>
              <p:cNvPr id="4" name="Таблица 3">
                <a:extLst>
                  <a:ext uri="{FF2B5EF4-FFF2-40B4-BE49-F238E27FC236}">
                    <a16:creationId xmlns:a16="http://schemas.microsoft.com/office/drawing/2014/main" id="{9EF02F57-5132-4A7D-9069-06EAD88477AB}"/>
                  </a:ext>
                </a:extLst>
              </p:cNvPr>
              <p:cNvGraphicFramePr>
                <a:graphicFrameLocks noGrp="1"/>
              </p:cNvGraphicFramePr>
              <p:nvPr>
                <p:extLst>
                  <p:ext uri="{D42A27DB-BD31-4B8C-83A1-F6EECF244321}">
                    <p14:modId xmlns:p14="http://schemas.microsoft.com/office/powerpoint/2010/main" val="1190956222"/>
                  </p:ext>
                </p:extLst>
              </p:nvPr>
            </p:nvGraphicFramePr>
            <p:xfrm>
              <a:off x="262465" y="1490090"/>
              <a:ext cx="11709401" cy="5367910"/>
            </p:xfrm>
            <a:graphic>
              <a:graphicData uri="http://schemas.openxmlformats.org/drawingml/2006/table">
                <a:tbl>
                  <a:tblPr firstRow="1" bandRow="1">
                    <a:tableStyleId>{5940675A-B579-460E-94D1-54222C63F5DA}</a:tableStyleId>
                  </a:tblPr>
                  <a:tblGrid>
                    <a:gridCol w="6710922">
                      <a:extLst>
                        <a:ext uri="{9D8B030D-6E8A-4147-A177-3AD203B41FA5}">
                          <a16:colId xmlns:a16="http://schemas.microsoft.com/office/drawing/2014/main" val="4145541090"/>
                        </a:ext>
                      </a:extLst>
                    </a:gridCol>
                    <a:gridCol w="4998479">
                      <a:extLst>
                        <a:ext uri="{9D8B030D-6E8A-4147-A177-3AD203B41FA5}">
                          <a16:colId xmlns:a16="http://schemas.microsoft.com/office/drawing/2014/main" val="4211222144"/>
                        </a:ext>
                      </a:extLst>
                    </a:gridCol>
                  </a:tblGrid>
                  <a:tr h="370840">
                    <a:tc>
                      <a:txBody>
                        <a:bodyPr/>
                        <a:lstStyle/>
                        <a:p>
                          <a:r>
                            <a:rPr lang="ru-RU" sz="2600" dirty="0"/>
                            <a:t>Ресурс</a:t>
                          </a:r>
                          <a:r>
                            <a:rPr lang="en-US" sz="2600" dirty="0"/>
                            <a:t>:</a:t>
                          </a:r>
                          <a:r>
                            <a:rPr lang="ru-RU" sz="2600" dirty="0"/>
                            <a:t> </a:t>
                          </a:r>
                          <a14:m>
                            <m:oMath xmlns:m="http://schemas.openxmlformats.org/officeDocument/2006/math">
                              <m:r>
                                <a:rPr lang="en-US" sz="2600" b="1" i="1" smtClean="0">
                                  <a:latin typeface="Cambria Math" panose="02040503050406030204" pitchFamily="18" charset="0"/>
                                </a:rPr>
                                <m:t>𝑹</m:t>
                              </m:r>
                              <m:r>
                                <a:rPr lang="en-US" sz="2600" b="1" i="1" smtClean="0">
                                  <a:latin typeface="Cambria Math" panose="02040503050406030204" pitchFamily="18" charset="0"/>
                                </a:rPr>
                                <m:t>=</m:t>
                              </m:r>
                              <m:d>
                                <m:dPr>
                                  <m:ctrlPr>
                                    <a:rPr lang="en-US" sz="2600" b="1"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𝑚</m:t>
                                      </m:r>
                                    </m:sub>
                                  </m:sSub>
                                </m:e>
                              </m:d>
                            </m:oMath>
                          </a14:m>
                          <a:endParaRPr lang="ru-RU" sz="2600" b="1" dirty="0"/>
                        </a:p>
                      </a:txBody>
                      <a:tcPr anchor="ctr"/>
                    </a:tc>
                    <a:tc>
                      <a:txBody>
                        <a:bodyPr/>
                        <a:lstStyle/>
                        <a:p>
                          <a:r>
                            <a:rPr lang="ru-RU" sz="2600" b="0" i="0" u="none" strike="noStrike" kern="1200" baseline="0" dirty="0">
                              <a:solidFill>
                                <a:schemeClr val="tx1"/>
                              </a:solidFill>
                              <a:latin typeface="+mn-lt"/>
                              <a:ea typeface="+mn-ea"/>
                              <a:cs typeface="+mn-cs"/>
                            </a:rPr>
                            <a:t>Общее количество каждого ресурса в системе</a:t>
                          </a:r>
                          <a:endParaRPr lang="ru-RU" sz="2600" dirty="0"/>
                        </a:p>
                      </a:txBody>
                      <a:tcPr/>
                    </a:tc>
                    <a:extLst>
                      <a:ext uri="{0D108BD9-81ED-4DB2-BD59-A6C34878D82A}">
                        <a16:rowId xmlns:a16="http://schemas.microsoft.com/office/drawing/2014/main" val="1268122675"/>
                      </a:ext>
                    </a:extLst>
                  </a:tr>
                  <a:tr h="370840">
                    <a:tc>
                      <a:txBody>
                        <a:bodyPr/>
                        <a:lstStyle/>
                        <a:p>
                          <a:r>
                            <a:rPr lang="ru-RU" sz="2600" dirty="0"/>
                            <a:t>Доступность:</a:t>
                          </a:r>
                          <a:r>
                            <a:rPr lang="en-US" sz="2600" dirty="0"/>
                            <a:t> </a:t>
                          </a:r>
                          <a14:m>
                            <m:oMath xmlns:m="http://schemas.openxmlformats.org/officeDocument/2006/math">
                              <m:r>
                                <a:rPr lang="en-US" sz="2600" b="1" i="1" smtClean="0">
                                  <a:latin typeface="Cambria Math" panose="02040503050406030204" pitchFamily="18" charset="0"/>
                                </a:rPr>
                                <m:t>𝑽</m:t>
                              </m:r>
                              <m:r>
                                <a:rPr lang="en-US" sz="2600" b="1" i="1" smtClean="0">
                                  <a:latin typeface="Cambria Math" panose="02040503050406030204" pitchFamily="18" charset="0"/>
                                </a:rPr>
                                <m:t>=</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 …,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𝑚</m:t>
                                      </m:r>
                                    </m:sub>
                                  </m:sSub>
                                </m:e>
                              </m:d>
                            </m:oMath>
                          </a14:m>
                          <a:endParaRPr lang="ru-RU" sz="2600" b="1" dirty="0"/>
                        </a:p>
                      </a:txBody>
                      <a:tcPr anchor="ctr"/>
                    </a:tc>
                    <a:tc>
                      <a:txBody>
                        <a:bodyPr/>
                        <a:lstStyle/>
                        <a:p>
                          <a:r>
                            <a:rPr lang="ru-RU" sz="2600" b="0" i="0" u="none" strike="noStrike" kern="1200" baseline="0" dirty="0">
                              <a:solidFill>
                                <a:schemeClr val="tx1"/>
                              </a:solidFill>
                              <a:latin typeface="+mn-lt"/>
                              <a:ea typeface="+mn-ea"/>
                              <a:cs typeface="+mn-cs"/>
                            </a:rPr>
                            <a:t>Общее количество каждого ресурса, не выделенного процессам</a:t>
                          </a:r>
                          <a:endParaRPr lang="ru-RU" sz="2600" dirty="0"/>
                        </a:p>
                      </a:txBody>
                      <a:tcPr/>
                    </a:tc>
                    <a:extLst>
                      <a:ext uri="{0D108BD9-81ED-4DB2-BD59-A6C34878D82A}">
                        <a16:rowId xmlns:a16="http://schemas.microsoft.com/office/drawing/2014/main" val="2579205053"/>
                      </a:ext>
                    </a:extLst>
                  </a:tr>
                  <a:tr h="370840">
                    <a:tc>
                      <a:txBody>
                        <a:bodyPr/>
                        <a:lstStyle/>
                        <a:p>
                          <a:r>
                            <a:rPr lang="ru-RU" sz="2600" dirty="0"/>
                            <a:t>Требование: </a:t>
                          </a:r>
                          <a14:m>
                            <m:oMath xmlns:m="http://schemas.openxmlformats.org/officeDocument/2006/math">
                              <m:r>
                                <a:rPr lang="ru-RU" sz="2600" b="1" i="1" smtClean="0">
                                  <a:latin typeface="Cambria Math" panose="02040503050406030204" pitchFamily="18" charset="0"/>
                                </a:rPr>
                                <m:t>С=</m:t>
                              </m:r>
                              <m:d>
                                <m:dPr>
                                  <m:ctrlPr>
                                    <a:rPr lang="ru-RU" sz="2600" b="0" i="1" smtClean="0">
                                      <a:latin typeface="Cambria Math" panose="02040503050406030204" pitchFamily="18" charset="0"/>
                                    </a:rPr>
                                  </m:ctrlPr>
                                </m:dPr>
                                <m:e>
                                  <m:m>
                                    <m:mPr>
                                      <m:mcs>
                                        <m:mc>
                                          <m:mcPr>
                                            <m:count m:val="3"/>
                                            <m:mcJc m:val="center"/>
                                          </m:mcPr>
                                        </m:mc>
                                      </m:mcs>
                                      <m:ctrlPr>
                                        <a:rPr lang="ru-RU" sz="2600" b="0" i="1" smtClean="0">
                                          <a:latin typeface="Cambria Math" panose="02040503050406030204" pitchFamily="18" charset="0"/>
                                        </a:rPr>
                                      </m:ctrlPr>
                                    </m:mPr>
                                    <m:mr>
                                      <m:e>
                                        <m:eqArr>
                                          <m:eqArrPr>
                                            <m:ctrlPr>
                                              <a:rPr lang="ru-RU" sz="2600" b="0" i="1" smtClean="0">
                                                <a:latin typeface="Cambria Math" panose="02040503050406030204" pitchFamily="18" charset="0"/>
                                              </a:rPr>
                                            </m:ctrlPr>
                                          </m:eqArr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11</m:t>
                                                </m:r>
                                              </m:sub>
                                            </m:sSub>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21</m:t>
                                                </m:r>
                                              </m:sub>
                                            </m:sSub>
                                          </m:e>
                                        </m:eqArr>
                                      </m:e>
                                      <m:e>
                                        <m:eqArr>
                                          <m:eqArrPr>
                                            <m:ctrlPr>
                                              <a:rPr lang="ru-RU" sz="2600" b="0" i="1" smtClean="0">
                                                <a:latin typeface="Cambria Math" panose="02040503050406030204" pitchFamily="18" charset="0"/>
                                              </a:rPr>
                                            </m:ctrlPr>
                                          </m:eqArr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12</m:t>
                                                </m:r>
                                              </m:sub>
                                            </m:sSub>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22</m:t>
                                                </m:r>
                                              </m:sub>
                                            </m:sSub>
                                          </m:e>
                                        </m:eqArr>
                                      </m:e>
                                      <m:e>
                                        <m:eqArr>
                                          <m:eqArrPr>
                                            <m:ctrlPr>
                                              <a:rPr lang="ru-RU" sz="2600" b="0" i="1" smtClean="0">
                                                <a:latin typeface="Cambria Math" panose="02040503050406030204" pitchFamily="18" charset="0"/>
                                              </a:rPr>
                                            </m:ctrlPr>
                                          </m:eqArrPr>
                                          <m:e>
                                            <m:m>
                                              <m:mPr>
                                                <m:mcs>
                                                  <m:mc>
                                                    <m:mcPr>
                                                      <m:count m:val="2"/>
                                                      <m:mcJc m:val="center"/>
                                                    </m:mcPr>
                                                  </m:mc>
                                                </m:mcs>
                                                <m:ctrlPr>
                                                  <a:rPr lang="ru-RU" sz="2600" b="0" i="1" smtClean="0">
                                                    <a:latin typeface="Cambria Math" panose="02040503050406030204" pitchFamily="18" charset="0"/>
                                                  </a:rPr>
                                                </m:ctrlPr>
                                              </m:mPr>
                                              <m:mr>
                                                <m:e>
                                                  <m:r>
                                                    <m:rPr>
                                                      <m:brk m:alnAt="7"/>
                                                    </m:rPr>
                                                    <a:rPr lang="en-US" sz="2600" b="0" i="1" smtClean="0">
                                                      <a:latin typeface="Cambria Math" panose="02040503050406030204" pitchFamily="18" charset="0"/>
                                                    </a:rPr>
                                                    <m:t>…</m:t>
                                                  </m:r>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1</m:t>
                                                      </m:r>
                                                      <m:r>
                                                        <a:rPr lang="en-US" sz="2600" b="0" i="1" smtClean="0">
                                                          <a:latin typeface="Cambria Math" panose="02040503050406030204" pitchFamily="18" charset="0"/>
                                                        </a:rPr>
                                                        <m:t>𝑚</m:t>
                                                      </m:r>
                                                    </m:sub>
                                                  </m:sSub>
                                                </m:e>
                                              </m:mr>
                                            </m:m>
                                          </m:e>
                                          <m:e>
                                            <m:m>
                                              <m:mPr>
                                                <m:mcs>
                                                  <m:mc>
                                                    <m:mcPr>
                                                      <m:count m:val="2"/>
                                                      <m:mcJc m:val="center"/>
                                                    </m:mcPr>
                                                  </m:mc>
                                                </m:mcs>
                                                <m:ctrlPr>
                                                  <a:rPr lang="ru-RU" sz="2600" b="0" i="1" smtClean="0">
                                                    <a:latin typeface="Cambria Math" panose="02040503050406030204" pitchFamily="18" charset="0"/>
                                                  </a:rPr>
                                                </m:ctrlPr>
                                              </m:mPr>
                                              <m:mr>
                                                <m:e>
                                                  <m:r>
                                                    <m:rPr>
                                                      <m:brk m:alnAt="7"/>
                                                    </m:rPr>
                                                    <a:rPr lang="en-US" sz="2600" b="0" i="1" smtClean="0">
                                                      <a:latin typeface="Cambria Math" panose="02040503050406030204" pitchFamily="18" charset="0"/>
                                                    </a:rPr>
                                                    <m:t>…</m:t>
                                                  </m:r>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2</m:t>
                                                      </m:r>
                                                      <m:r>
                                                        <a:rPr lang="en-US" sz="2600" b="0" i="1" smtClean="0">
                                                          <a:latin typeface="Cambria Math" panose="02040503050406030204" pitchFamily="18" charset="0"/>
                                                        </a:rPr>
                                                        <m:t>𝑚</m:t>
                                                      </m:r>
                                                    </m:sub>
                                                  </m:sSub>
                                                </m:e>
                                              </m:mr>
                                            </m:m>
                                          </m:e>
                                        </m:eqArr>
                                      </m:e>
                                    </m:mr>
                                    <m:mr>
                                      <m:e>
                                        <m:r>
                                          <a:rPr lang="ru-RU" sz="2600" b="0" i="1" smtClean="0">
                                            <a:latin typeface="Cambria Math" panose="02040503050406030204" pitchFamily="18" charset="0"/>
                                          </a:rPr>
                                          <m:t>⋮</m:t>
                                        </m:r>
                                      </m:e>
                                      <m:e>
                                        <m:r>
                                          <a:rPr lang="ru-RU" sz="2600" b="0" i="1" smtClean="0">
                                            <a:latin typeface="Cambria Math" panose="02040503050406030204" pitchFamily="18" charset="0"/>
                                          </a:rPr>
                                          <m:t>⋮</m:t>
                                        </m:r>
                                      </m:e>
                                      <m:e>
                                        <m:m>
                                          <m:mPr>
                                            <m:mcs>
                                              <m:mc>
                                                <m:mcPr>
                                                  <m:count m:val="2"/>
                                                  <m:mcJc m:val="center"/>
                                                </m:mcPr>
                                              </m:mc>
                                            </m:mcs>
                                            <m:ctrlPr>
                                              <a:rPr lang="ru-RU" sz="2600" b="0" i="1" smtClean="0">
                                                <a:latin typeface="Cambria Math" panose="02040503050406030204" pitchFamily="18" charset="0"/>
                                              </a:rPr>
                                            </m:ctrlPr>
                                          </m:mPr>
                                          <m:mr>
                                            <m:e>
                                              <m:r>
                                                <a:rPr lang="ru-RU" sz="2600" b="0" i="1" smtClean="0">
                                                  <a:latin typeface="Cambria Math" panose="02040503050406030204" pitchFamily="18" charset="0"/>
                                                </a:rPr>
                                                <m:t>⋮</m:t>
                                              </m:r>
                                              <m:r>
                                                <a:rPr lang="en-US" sz="2600" b="0" i="1" smtClean="0">
                                                  <a:latin typeface="Cambria Math" panose="02040503050406030204" pitchFamily="18" charset="0"/>
                                                </a:rPr>
                                                <m:t>        </m:t>
                                              </m:r>
                                            </m:e>
                                            <m:e>
                                              <m:r>
                                                <a:rPr lang="ru-RU" sz="2600" b="0" i="1" smtClean="0">
                                                  <a:latin typeface="Cambria Math" panose="02040503050406030204" pitchFamily="18" charset="0"/>
                                                </a:rPr>
                                                <m:t>⋮</m:t>
                                              </m:r>
                                            </m:e>
                                          </m:mr>
                                        </m:m>
                                      </m:e>
                                    </m:mr>
                                    <m:m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𝑛</m:t>
                                            </m:r>
                                            <m:r>
                                              <a:rPr lang="en-US" sz="2600" b="0" i="1" smtClean="0">
                                                <a:latin typeface="Cambria Math" panose="02040503050406030204" pitchFamily="18" charset="0"/>
                                              </a:rPr>
                                              <m:t>1</m:t>
                                            </m:r>
                                          </m:sub>
                                        </m:sSub>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𝑛</m:t>
                                            </m:r>
                                            <m:r>
                                              <a:rPr lang="en-US" sz="2600" b="0" i="1" smtClean="0">
                                                <a:latin typeface="Cambria Math" panose="02040503050406030204" pitchFamily="18" charset="0"/>
                                              </a:rPr>
                                              <m:t>2</m:t>
                                            </m:r>
                                          </m:sub>
                                        </m:sSub>
                                      </m:e>
                                      <m:e>
                                        <m:m>
                                          <m:mPr>
                                            <m:mcs>
                                              <m:mc>
                                                <m:mcPr>
                                                  <m:count m:val="2"/>
                                                  <m:mcJc m:val="center"/>
                                                </m:mcPr>
                                              </m:mc>
                                            </m:mcs>
                                            <m:ctrlPr>
                                              <a:rPr lang="ru-RU" sz="2600" b="0" i="1" smtClean="0">
                                                <a:latin typeface="Cambria Math" panose="02040503050406030204" pitchFamily="18" charset="0"/>
                                              </a:rPr>
                                            </m:ctrlPr>
                                          </m:mPr>
                                          <m:mr>
                                            <m:e>
                                              <m:r>
                                                <m:rPr>
                                                  <m:brk m:alnAt="7"/>
                                                </m:rPr>
                                                <a:rPr lang="en-US" sz="2600" b="0" i="1" smtClean="0">
                                                  <a:latin typeface="Cambria Math" panose="02040503050406030204" pitchFamily="18" charset="0"/>
                                                </a:rPr>
                                                <m:t>…</m:t>
                                              </m:r>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𝑛𝑚</m:t>
                                                  </m:r>
                                                </m:sub>
                                              </m:sSub>
                                            </m:e>
                                          </m:mr>
                                        </m:m>
                                      </m:e>
                                    </m:mr>
                                  </m:m>
                                </m:e>
                              </m:d>
                            </m:oMath>
                          </a14:m>
                          <a:endParaRPr lang="ru-RU" sz="2600" b="0" dirty="0"/>
                        </a:p>
                      </a:txBody>
                      <a:tcPr anchor="ctr"/>
                    </a:tc>
                    <a:tc>
                      <a:txBody>
                        <a:bodyPr/>
                        <a:lstStyle/>
                        <a:p>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𝑖𝑗</m:t>
                                  </m:r>
                                </m:sub>
                              </m:sSub>
                            </m:oMath>
                          </a14:m>
                          <a:r>
                            <a:rPr lang="en-US" sz="2600" b="0" i="0" u="none" strike="noStrike" kern="1200" baseline="0" dirty="0">
                              <a:solidFill>
                                <a:schemeClr val="tx1"/>
                              </a:solidFill>
                              <a:latin typeface="+mn-lt"/>
                              <a:ea typeface="+mn-ea"/>
                              <a:cs typeface="+mn-cs"/>
                            </a:rPr>
                            <a:t> - </a:t>
                          </a:r>
                          <a:r>
                            <a:rPr lang="ru-RU" sz="2600" b="0" i="0" u="none" strike="noStrike" kern="1200" baseline="0" dirty="0">
                              <a:solidFill>
                                <a:schemeClr val="tx1"/>
                              </a:solidFill>
                              <a:latin typeface="+mn-lt"/>
                              <a:ea typeface="+mn-ea"/>
                              <a:cs typeface="+mn-cs"/>
                            </a:rPr>
                            <a:t>запрос процессом </a:t>
                          </a:r>
                          <a:r>
                            <a:rPr lang="ru-RU" sz="2600" b="0" i="1" u="none" strike="noStrike" kern="1200" baseline="0" dirty="0">
                              <a:solidFill>
                                <a:schemeClr val="tx1"/>
                              </a:solidFill>
                              <a:latin typeface="+mn-lt"/>
                              <a:ea typeface="+mn-ea"/>
                              <a:cs typeface="+mn-cs"/>
                            </a:rPr>
                            <a:t>i</a:t>
                          </a:r>
                          <a:r>
                            <a:rPr lang="ru-RU" sz="2600" b="0" i="0" u="none" strike="noStrike" kern="1200" baseline="0" dirty="0">
                              <a:solidFill>
                                <a:schemeClr val="tx1"/>
                              </a:solidFill>
                              <a:latin typeface="+mn-lt"/>
                              <a:ea typeface="+mn-ea"/>
                              <a:cs typeface="+mn-cs"/>
                            </a:rPr>
                            <a:t> ресурса </a:t>
                          </a:r>
                          <a:r>
                            <a:rPr lang="ru-RU" sz="2600" b="0" i="1" u="none" strike="noStrike" kern="1200" baseline="0" dirty="0">
                              <a:solidFill>
                                <a:schemeClr val="tx1"/>
                              </a:solidFill>
                              <a:latin typeface="+mn-lt"/>
                              <a:ea typeface="+mn-ea"/>
                              <a:cs typeface="+mn-cs"/>
                            </a:rPr>
                            <a:t>j</a:t>
                          </a:r>
                          <a:endParaRPr lang="ru-RU" sz="2600" dirty="0"/>
                        </a:p>
                      </a:txBody>
                      <a:tcPr/>
                    </a:tc>
                    <a:extLst>
                      <a:ext uri="{0D108BD9-81ED-4DB2-BD59-A6C34878D82A}">
                        <a16:rowId xmlns:a16="http://schemas.microsoft.com/office/drawing/2014/main" val="2791273887"/>
                      </a:ext>
                    </a:extLst>
                  </a:tr>
                  <a:tr h="370840">
                    <a:tc>
                      <a:txBody>
                        <a:bodyPr/>
                        <a:lstStyle/>
                        <a:p>
                          <a:r>
                            <a:rPr lang="ru-RU" sz="2600" dirty="0"/>
                            <a:t>Распределение:</a:t>
                          </a:r>
                          <a:r>
                            <a:rPr lang="en-US" sz="2600" dirty="0"/>
                            <a:t> </a:t>
                          </a:r>
                          <a14:m>
                            <m:oMath xmlns:m="http://schemas.openxmlformats.org/officeDocument/2006/math">
                              <m:r>
                                <a:rPr lang="en-US" sz="2600" b="1" i="1" smtClean="0">
                                  <a:latin typeface="Cambria Math" panose="02040503050406030204" pitchFamily="18" charset="0"/>
                                </a:rPr>
                                <m:t>𝑨</m:t>
                              </m:r>
                              <m:r>
                                <a:rPr lang="ru-RU" sz="2600" b="1" i="1" smtClean="0">
                                  <a:latin typeface="Cambria Math" panose="02040503050406030204" pitchFamily="18" charset="0"/>
                                </a:rPr>
                                <m:t>=</m:t>
                              </m:r>
                              <m:d>
                                <m:dPr>
                                  <m:ctrlPr>
                                    <a:rPr lang="ru-RU" sz="2600" b="0" i="1" smtClean="0">
                                      <a:latin typeface="Cambria Math" panose="02040503050406030204" pitchFamily="18" charset="0"/>
                                    </a:rPr>
                                  </m:ctrlPr>
                                </m:dPr>
                                <m:e>
                                  <m:m>
                                    <m:mPr>
                                      <m:mcs>
                                        <m:mc>
                                          <m:mcPr>
                                            <m:count m:val="3"/>
                                            <m:mcJc m:val="center"/>
                                          </m:mcPr>
                                        </m:mc>
                                      </m:mcs>
                                      <m:ctrlPr>
                                        <a:rPr lang="ru-RU" sz="2600" b="0" i="1" smtClean="0">
                                          <a:latin typeface="Cambria Math" panose="02040503050406030204" pitchFamily="18" charset="0"/>
                                        </a:rPr>
                                      </m:ctrlPr>
                                    </m:mPr>
                                    <m:mr>
                                      <m:e>
                                        <m:eqArr>
                                          <m:eqArrPr>
                                            <m:ctrlPr>
                                              <a:rPr lang="ru-RU" sz="2600" b="0" i="1" smtClean="0">
                                                <a:latin typeface="Cambria Math" panose="02040503050406030204" pitchFamily="18" charset="0"/>
                                              </a:rPr>
                                            </m:ctrlPr>
                                          </m:eqArr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11</m:t>
                                                </m:r>
                                              </m:sub>
                                            </m:sSub>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21</m:t>
                                                </m:r>
                                              </m:sub>
                                            </m:sSub>
                                          </m:e>
                                        </m:eqArr>
                                      </m:e>
                                      <m:e>
                                        <m:eqArr>
                                          <m:eqArrPr>
                                            <m:ctrlPr>
                                              <a:rPr lang="ru-RU" sz="2600" b="0" i="1" smtClean="0">
                                                <a:latin typeface="Cambria Math" panose="02040503050406030204" pitchFamily="18" charset="0"/>
                                              </a:rPr>
                                            </m:ctrlPr>
                                          </m:eqArr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12</m:t>
                                                </m:r>
                                              </m:sub>
                                            </m:sSub>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22</m:t>
                                                </m:r>
                                              </m:sub>
                                            </m:sSub>
                                          </m:e>
                                        </m:eqArr>
                                      </m:e>
                                      <m:e>
                                        <m:eqArr>
                                          <m:eqArrPr>
                                            <m:ctrlPr>
                                              <a:rPr lang="ru-RU" sz="2600" b="0" i="1" smtClean="0">
                                                <a:latin typeface="Cambria Math" panose="02040503050406030204" pitchFamily="18" charset="0"/>
                                              </a:rPr>
                                            </m:ctrlPr>
                                          </m:eqArrPr>
                                          <m:e>
                                            <m:m>
                                              <m:mPr>
                                                <m:mcs>
                                                  <m:mc>
                                                    <m:mcPr>
                                                      <m:count m:val="2"/>
                                                      <m:mcJc m:val="center"/>
                                                    </m:mcPr>
                                                  </m:mc>
                                                </m:mcs>
                                                <m:ctrlPr>
                                                  <a:rPr lang="ru-RU" sz="2600" b="0" i="1" smtClean="0">
                                                    <a:latin typeface="Cambria Math" panose="02040503050406030204" pitchFamily="18" charset="0"/>
                                                  </a:rPr>
                                                </m:ctrlPr>
                                              </m:mPr>
                                              <m:mr>
                                                <m:e>
                                                  <m:r>
                                                    <m:rPr>
                                                      <m:brk m:alnAt="7"/>
                                                    </m:rPr>
                                                    <a:rPr lang="en-US" sz="2600" b="0" i="1" smtClean="0">
                                                      <a:latin typeface="Cambria Math" panose="02040503050406030204" pitchFamily="18" charset="0"/>
                                                    </a:rPr>
                                                    <m:t>…</m:t>
                                                  </m:r>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1</m:t>
                                                      </m:r>
                                                      <m:r>
                                                        <a:rPr lang="en-US" sz="2600" b="0" i="1" smtClean="0">
                                                          <a:latin typeface="Cambria Math" panose="02040503050406030204" pitchFamily="18" charset="0"/>
                                                        </a:rPr>
                                                        <m:t>𝑚</m:t>
                                                      </m:r>
                                                    </m:sub>
                                                  </m:sSub>
                                                </m:e>
                                              </m:mr>
                                            </m:m>
                                          </m:e>
                                          <m:e>
                                            <m:m>
                                              <m:mPr>
                                                <m:mcs>
                                                  <m:mc>
                                                    <m:mcPr>
                                                      <m:count m:val="2"/>
                                                      <m:mcJc m:val="center"/>
                                                    </m:mcPr>
                                                  </m:mc>
                                                </m:mcs>
                                                <m:ctrlPr>
                                                  <a:rPr lang="ru-RU" sz="2600" b="0" i="1" smtClean="0">
                                                    <a:latin typeface="Cambria Math" panose="02040503050406030204" pitchFamily="18" charset="0"/>
                                                  </a:rPr>
                                                </m:ctrlPr>
                                              </m:mPr>
                                              <m:mr>
                                                <m:e>
                                                  <m:r>
                                                    <m:rPr>
                                                      <m:brk m:alnAt="7"/>
                                                    </m:rPr>
                                                    <a:rPr lang="en-US" sz="2600" b="0" i="1" smtClean="0">
                                                      <a:latin typeface="Cambria Math" panose="02040503050406030204" pitchFamily="18" charset="0"/>
                                                    </a:rPr>
                                                    <m:t>…</m:t>
                                                  </m:r>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2</m:t>
                                                      </m:r>
                                                      <m:r>
                                                        <a:rPr lang="en-US" sz="2600" b="0" i="1" smtClean="0">
                                                          <a:latin typeface="Cambria Math" panose="02040503050406030204" pitchFamily="18" charset="0"/>
                                                        </a:rPr>
                                                        <m:t>𝑚</m:t>
                                                      </m:r>
                                                    </m:sub>
                                                  </m:sSub>
                                                </m:e>
                                              </m:mr>
                                            </m:m>
                                          </m:e>
                                        </m:eqArr>
                                      </m:e>
                                    </m:mr>
                                    <m:mr>
                                      <m:e>
                                        <m:r>
                                          <a:rPr lang="ru-RU" sz="2600" b="0" i="1" smtClean="0">
                                            <a:latin typeface="Cambria Math" panose="02040503050406030204" pitchFamily="18" charset="0"/>
                                          </a:rPr>
                                          <m:t>⋮</m:t>
                                        </m:r>
                                      </m:e>
                                      <m:e>
                                        <m:r>
                                          <a:rPr lang="ru-RU" sz="2600" b="0" i="1" smtClean="0">
                                            <a:latin typeface="Cambria Math" panose="02040503050406030204" pitchFamily="18" charset="0"/>
                                          </a:rPr>
                                          <m:t>⋮</m:t>
                                        </m:r>
                                      </m:e>
                                      <m:e>
                                        <m:m>
                                          <m:mPr>
                                            <m:mcs>
                                              <m:mc>
                                                <m:mcPr>
                                                  <m:count m:val="2"/>
                                                  <m:mcJc m:val="center"/>
                                                </m:mcPr>
                                              </m:mc>
                                            </m:mcs>
                                            <m:ctrlPr>
                                              <a:rPr lang="ru-RU" sz="2600" b="0" i="1" smtClean="0">
                                                <a:latin typeface="Cambria Math" panose="02040503050406030204" pitchFamily="18" charset="0"/>
                                              </a:rPr>
                                            </m:ctrlPr>
                                          </m:mPr>
                                          <m:mr>
                                            <m:e>
                                              <m:r>
                                                <a:rPr lang="ru-RU" sz="2600" b="0" i="1" smtClean="0">
                                                  <a:latin typeface="Cambria Math" panose="02040503050406030204" pitchFamily="18" charset="0"/>
                                                </a:rPr>
                                                <m:t>⋮</m:t>
                                              </m:r>
                                              <m:r>
                                                <a:rPr lang="en-US" sz="2600" b="0" i="1" smtClean="0">
                                                  <a:latin typeface="Cambria Math" panose="02040503050406030204" pitchFamily="18" charset="0"/>
                                                </a:rPr>
                                                <m:t>        </m:t>
                                              </m:r>
                                            </m:e>
                                            <m:e>
                                              <m:r>
                                                <a:rPr lang="ru-RU" sz="2600" b="0" i="1" smtClean="0">
                                                  <a:latin typeface="Cambria Math" panose="02040503050406030204" pitchFamily="18" charset="0"/>
                                                </a:rPr>
                                                <m:t>⋮</m:t>
                                              </m:r>
                                            </m:e>
                                          </m:mr>
                                        </m:m>
                                      </m:e>
                                    </m:mr>
                                    <m:m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𝑛</m:t>
                                            </m:r>
                                            <m:r>
                                              <a:rPr lang="en-US" sz="2600" b="0" i="1" smtClean="0">
                                                <a:latin typeface="Cambria Math" panose="02040503050406030204" pitchFamily="18" charset="0"/>
                                              </a:rPr>
                                              <m:t>1</m:t>
                                            </m:r>
                                          </m:sub>
                                        </m:sSub>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𝑛</m:t>
                                            </m:r>
                                            <m:r>
                                              <a:rPr lang="en-US" sz="2600" b="0" i="1" smtClean="0">
                                                <a:latin typeface="Cambria Math" panose="02040503050406030204" pitchFamily="18" charset="0"/>
                                              </a:rPr>
                                              <m:t>2</m:t>
                                            </m:r>
                                          </m:sub>
                                        </m:sSub>
                                      </m:e>
                                      <m:e>
                                        <m:m>
                                          <m:mPr>
                                            <m:mcs>
                                              <m:mc>
                                                <m:mcPr>
                                                  <m:count m:val="2"/>
                                                  <m:mcJc m:val="center"/>
                                                </m:mcPr>
                                              </m:mc>
                                            </m:mcs>
                                            <m:ctrlPr>
                                              <a:rPr lang="ru-RU" sz="2600" b="0" i="1" smtClean="0">
                                                <a:latin typeface="Cambria Math" panose="02040503050406030204" pitchFamily="18" charset="0"/>
                                              </a:rPr>
                                            </m:ctrlPr>
                                          </m:mPr>
                                          <m:mr>
                                            <m:e>
                                              <m:r>
                                                <m:rPr>
                                                  <m:brk m:alnAt="7"/>
                                                </m:rPr>
                                                <a:rPr lang="en-US" sz="2600" b="0" i="1" smtClean="0">
                                                  <a:latin typeface="Cambria Math" panose="02040503050406030204" pitchFamily="18" charset="0"/>
                                                </a:rPr>
                                                <m:t>…</m:t>
                                              </m:r>
                                            </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𝑛𝑚</m:t>
                                                  </m:r>
                                                </m:sub>
                                              </m:sSub>
                                            </m:e>
                                          </m:mr>
                                        </m:m>
                                      </m:e>
                                    </m:mr>
                                  </m:m>
                                </m:e>
                              </m:d>
                            </m:oMath>
                          </a14:m>
                          <a:endParaRPr lang="ru-RU" sz="2600" dirty="0"/>
                        </a:p>
                      </a:txBody>
                      <a:tcPr anchor="ctr"/>
                    </a:tc>
                    <a:tc>
                      <a:txBody>
                        <a:bodyPr/>
                        <a:lstStyle/>
                        <a:p>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𝑖𝑗</m:t>
                                  </m:r>
                                </m:sub>
                              </m:sSub>
                            </m:oMath>
                          </a14:m>
                          <a:r>
                            <a:rPr lang="en-US" sz="2600" b="0" i="0" u="none" strike="noStrike" kern="1200" baseline="0" dirty="0">
                              <a:solidFill>
                                <a:schemeClr val="tx1"/>
                              </a:solidFill>
                              <a:latin typeface="+mn-lt"/>
                              <a:ea typeface="+mn-ea"/>
                              <a:cs typeface="+mn-cs"/>
                            </a:rPr>
                            <a:t> - </a:t>
                          </a:r>
                          <a:r>
                            <a:rPr lang="ru-RU" sz="2600" b="0" i="0" u="none" strike="noStrike" kern="1200" baseline="0" dirty="0">
                              <a:solidFill>
                                <a:schemeClr val="tx1"/>
                              </a:solidFill>
                              <a:latin typeface="+mn-lt"/>
                              <a:ea typeface="+mn-ea"/>
                              <a:cs typeface="+mn-cs"/>
                            </a:rPr>
                            <a:t>текущие распределение  процессу </a:t>
                          </a:r>
                          <a:r>
                            <a:rPr lang="ru-RU" sz="2600" b="0" i="1" u="none" strike="noStrike" kern="1200" baseline="0" dirty="0">
                              <a:solidFill>
                                <a:schemeClr val="tx1"/>
                              </a:solidFill>
                              <a:latin typeface="+mn-lt"/>
                              <a:ea typeface="+mn-ea"/>
                              <a:cs typeface="+mn-cs"/>
                            </a:rPr>
                            <a:t>i</a:t>
                          </a:r>
                          <a:r>
                            <a:rPr lang="ru-RU" sz="2600" b="0" i="0" u="none" strike="noStrike" kern="1200" baseline="0" dirty="0">
                              <a:solidFill>
                                <a:schemeClr val="tx1"/>
                              </a:solidFill>
                              <a:latin typeface="+mn-lt"/>
                              <a:ea typeface="+mn-ea"/>
                              <a:cs typeface="+mn-cs"/>
                            </a:rPr>
                            <a:t> ресурса </a:t>
                          </a:r>
                          <a:r>
                            <a:rPr lang="ru-RU" sz="2600" b="0" i="1" u="none" strike="noStrike" kern="1200" baseline="0" dirty="0">
                              <a:solidFill>
                                <a:schemeClr val="tx1"/>
                              </a:solidFill>
                              <a:latin typeface="+mn-lt"/>
                              <a:ea typeface="+mn-ea"/>
                              <a:cs typeface="+mn-cs"/>
                            </a:rPr>
                            <a:t>j</a:t>
                          </a:r>
                          <a:endParaRPr lang="ru-RU" sz="2600" dirty="0"/>
                        </a:p>
                      </a:txBody>
                      <a:tcPr/>
                    </a:tc>
                    <a:extLst>
                      <a:ext uri="{0D108BD9-81ED-4DB2-BD59-A6C34878D82A}">
                        <a16:rowId xmlns:a16="http://schemas.microsoft.com/office/drawing/2014/main" val="1887864945"/>
                      </a:ext>
                    </a:extLst>
                  </a:tr>
                </a:tbl>
              </a:graphicData>
            </a:graphic>
          </p:graphicFrame>
        </mc:Choice>
        <mc:Fallback xmlns="">
          <p:graphicFrame>
            <p:nvGraphicFramePr>
              <p:cNvPr id="4" name="Таблица 3">
                <a:extLst>
                  <a:ext uri="{FF2B5EF4-FFF2-40B4-BE49-F238E27FC236}">
                    <a16:creationId xmlns:a16="http://schemas.microsoft.com/office/drawing/2014/main" id="{9EF02F57-5132-4A7D-9069-06EAD88477AB}"/>
                  </a:ext>
                </a:extLst>
              </p:cNvPr>
              <p:cNvGraphicFramePr>
                <a:graphicFrameLocks noGrp="1"/>
              </p:cNvGraphicFramePr>
              <p:nvPr>
                <p:extLst>
                  <p:ext uri="{D42A27DB-BD31-4B8C-83A1-F6EECF244321}">
                    <p14:modId xmlns:p14="http://schemas.microsoft.com/office/powerpoint/2010/main" val="1190956222"/>
                  </p:ext>
                </p:extLst>
              </p:nvPr>
            </p:nvGraphicFramePr>
            <p:xfrm>
              <a:off x="262465" y="1490090"/>
              <a:ext cx="11709401" cy="5367910"/>
            </p:xfrm>
            <a:graphic>
              <a:graphicData uri="http://schemas.openxmlformats.org/drawingml/2006/table">
                <a:tbl>
                  <a:tblPr firstRow="1" bandRow="1">
                    <a:tableStyleId>{5940675A-B579-460E-94D1-54222C63F5DA}</a:tableStyleId>
                  </a:tblPr>
                  <a:tblGrid>
                    <a:gridCol w="6710922">
                      <a:extLst>
                        <a:ext uri="{9D8B030D-6E8A-4147-A177-3AD203B41FA5}">
                          <a16:colId xmlns:a16="http://schemas.microsoft.com/office/drawing/2014/main" val="4145541090"/>
                        </a:ext>
                      </a:extLst>
                    </a:gridCol>
                    <a:gridCol w="4998479">
                      <a:extLst>
                        <a:ext uri="{9D8B030D-6E8A-4147-A177-3AD203B41FA5}">
                          <a16:colId xmlns:a16="http://schemas.microsoft.com/office/drawing/2014/main" val="4211222144"/>
                        </a:ext>
                      </a:extLst>
                    </a:gridCol>
                  </a:tblGrid>
                  <a:tr h="883920">
                    <a:tc>
                      <a:txBody>
                        <a:bodyPr/>
                        <a:lstStyle/>
                        <a:p>
                          <a:endParaRPr lang="ru-RU"/>
                        </a:p>
                      </a:txBody>
                      <a:tcPr anchor="ctr">
                        <a:blipFill>
                          <a:blip r:embed="rId2"/>
                          <a:stretch>
                            <a:fillRect l="-91" t="-6207" r="-74659" b="-509655"/>
                          </a:stretch>
                        </a:blipFill>
                      </a:tcPr>
                    </a:tc>
                    <a:tc>
                      <a:txBody>
                        <a:bodyPr/>
                        <a:lstStyle/>
                        <a:p>
                          <a:r>
                            <a:rPr lang="ru-RU" sz="2600" b="0" i="0" u="none" strike="noStrike" kern="1200" baseline="0" dirty="0">
                              <a:solidFill>
                                <a:schemeClr val="tx1"/>
                              </a:solidFill>
                              <a:latin typeface="+mn-lt"/>
                              <a:ea typeface="+mn-ea"/>
                              <a:cs typeface="+mn-cs"/>
                            </a:rPr>
                            <a:t>Общее количество каждого ресурса в системе</a:t>
                          </a:r>
                          <a:endParaRPr lang="ru-RU" sz="2600" dirty="0"/>
                        </a:p>
                      </a:txBody>
                      <a:tcPr/>
                    </a:tc>
                    <a:extLst>
                      <a:ext uri="{0D108BD9-81ED-4DB2-BD59-A6C34878D82A}">
                        <a16:rowId xmlns:a16="http://schemas.microsoft.com/office/drawing/2014/main" val="1268122675"/>
                      </a:ext>
                    </a:extLst>
                  </a:tr>
                  <a:tr h="1280160">
                    <a:tc>
                      <a:txBody>
                        <a:bodyPr/>
                        <a:lstStyle/>
                        <a:p>
                          <a:endParaRPr lang="ru-RU"/>
                        </a:p>
                      </a:txBody>
                      <a:tcPr anchor="ctr">
                        <a:blipFill>
                          <a:blip r:embed="rId2"/>
                          <a:stretch>
                            <a:fillRect l="-91" t="-73333" r="-74659" b="-251905"/>
                          </a:stretch>
                        </a:blipFill>
                      </a:tcPr>
                    </a:tc>
                    <a:tc>
                      <a:txBody>
                        <a:bodyPr/>
                        <a:lstStyle/>
                        <a:p>
                          <a:r>
                            <a:rPr lang="ru-RU" sz="2600" b="0" i="0" u="none" strike="noStrike" kern="1200" baseline="0" dirty="0">
                              <a:solidFill>
                                <a:schemeClr val="tx1"/>
                              </a:solidFill>
                              <a:latin typeface="+mn-lt"/>
                              <a:ea typeface="+mn-ea"/>
                              <a:cs typeface="+mn-cs"/>
                            </a:rPr>
                            <a:t>Общее количество каждого ресурса, не выделенного процессам</a:t>
                          </a:r>
                          <a:endParaRPr lang="ru-RU" sz="2600" dirty="0"/>
                        </a:p>
                      </a:txBody>
                      <a:tcPr/>
                    </a:tc>
                    <a:extLst>
                      <a:ext uri="{0D108BD9-81ED-4DB2-BD59-A6C34878D82A}">
                        <a16:rowId xmlns:a16="http://schemas.microsoft.com/office/drawing/2014/main" val="2579205053"/>
                      </a:ext>
                    </a:extLst>
                  </a:tr>
                  <a:tr h="1601915">
                    <a:tc>
                      <a:txBody>
                        <a:bodyPr/>
                        <a:lstStyle/>
                        <a:p>
                          <a:endParaRPr lang="ru-RU"/>
                        </a:p>
                      </a:txBody>
                      <a:tcPr anchor="ctr">
                        <a:blipFill>
                          <a:blip r:embed="rId2"/>
                          <a:stretch>
                            <a:fillRect l="-91" t="-138403" r="-74659" b="-101141"/>
                          </a:stretch>
                        </a:blipFill>
                      </a:tcPr>
                    </a:tc>
                    <a:tc>
                      <a:txBody>
                        <a:bodyPr/>
                        <a:lstStyle/>
                        <a:p>
                          <a:endParaRPr lang="ru-RU"/>
                        </a:p>
                      </a:txBody>
                      <a:tcPr>
                        <a:blipFill>
                          <a:blip r:embed="rId2"/>
                          <a:stretch>
                            <a:fillRect l="-134390" t="-138403" r="-244" b="-101141"/>
                          </a:stretch>
                        </a:blipFill>
                      </a:tcPr>
                    </a:tc>
                    <a:extLst>
                      <a:ext uri="{0D108BD9-81ED-4DB2-BD59-A6C34878D82A}">
                        <a16:rowId xmlns:a16="http://schemas.microsoft.com/office/drawing/2014/main" val="2791273887"/>
                      </a:ext>
                    </a:extLst>
                  </a:tr>
                  <a:tr h="1601915">
                    <a:tc>
                      <a:txBody>
                        <a:bodyPr/>
                        <a:lstStyle/>
                        <a:p>
                          <a:endParaRPr lang="ru-RU"/>
                        </a:p>
                      </a:txBody>
                      <a:tcPr anchor="ctr">
                        <a:blipFill>
                          <a:blip r:embed="rId2"/>
                          <a:stretch>
                            <a:fillRect l="-91" t="-238403" r="-74659" b="-1141"/>
                          </a:stretch>
                        </a:blipFill>
                      </a:tcPr>
                    </a:tc>
                    <a:tc>
                      <a:txBody>
                        <a:bodyPr/>
                        <a:lstStyle/>
                        <a:p>
                          <a:endParaRPr lang="ru-RU"/>
                        </a:p>
                      </a:txBody>
                      <a:tcPr>
                        <a:blipFill>
                          <a:blip r:embed="rId2"/>
                          <a:stretch>
                            <a:fillRect l="-134390" t="-238403" r="-244" b="-1141"/>
                          </a:stretch>
                        </a:blipFill>
                      </a:tcPr>
                    </a:tc>
                    <a:extLst>
                      <a:ext uri="{0D108BD9-81ED-4DB2-BD59-A6C34878D82A}">
                        <a16:rowId xmlns:a16="http://schemas.microsoft.com/office/drawing/2014/main" val="1887864945"/>
                      </a:ext>
                    </a:extLst>
                  </a:tr>
                </a:tbl>
              </a:graphicData>
            </a:graphic>
          </p:graphicFrame>
        </mc:Fallback>
      </mc:AlternateContent>
    </p:spTree>
    <p:extLst>
      <p:ext uri="{BB962C8B-B14F-4D97-AF65-F5344CB8AC3E}">
        <p14:creationId xmlns:p14="http://schemas.microsoft.com/office/powerpoint/2010/main" val="251259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32D745-9695-4CAB-90FD-C9F4CD24A3E2}"/>
              </a:ext>
            </a:extLst>
          </p:cNvPr>
          <p:cNvSpPr>
            <a:spLocks noGrp="1"/>
          </p:cNvSpPr>
          <p:nvPr>
            <p:ph type="title"/>
          </p:nvPr>
        </p:nvSpPr>
        <p:spPr>
          <a:xfrm>
            <a:off x="254874" y="226864"/>
            <a:ext cx="10687446" cy="629663"/>
          </a:xfrm>
        </p:spPr>
        <p:txBody>
          <a:bodyPr>
            <a:normAutofit fontScale="90000"/>
          </a:bodyPr>
          <a:lstStyle/>
          <a:p>
            <a:pPr algn="ctr"/>
            <a:r>
              <a:rPr lang="be-BY" dirty="0"/>
              <a:t>Принципы взаимного блокирования</a:t>
            </a:r>
            <a:endParaRPr lang="ru-BY" dirty="0"/>
          </a:p>
        </p:txBody>
      </p:sp>
      <p:sp>
        <p:nvSpPr>
          <p:cNvPr id="3" name="Объект 2">
            <a:extLst>
              <a:ext uri="{FF2B5EF4-FFF2-40B4-BE49-F238E27FC236}">
                <a16:creationId xmlns:a16="http://schemas.microsoft.com/office/drawing/2014/main" id="{B6825C1A-74FD-401C-AF62-A95A4E0A51DD}"/>
              </a:ext>
            </a:extLst>
          </p:cNvPr>
          <p:cNvSpPr>
            <a:spLocks noGrp="1"/>
          </p:cNvSpPr>
          <p:nvPr>
            <p:ph idx="1"/>
          </p:nvPr>
        </p:nvSpPr>
        <p:spPr>
          <a:xfrm>
            <a:off x="0" y="1029333"/>
            <a:ext cx="8251413" cy="5718708"/>
          </a:xfrm>
        </p:spPr>
        <p:txBody>
          <a:bodyPr>
            <a:normAutofit/>
          </a:bodyPr>
          <a:lstStyle/>
          <a:p>
            <a:pPr marL="0" indent="0" algn="just">
              <a:buNone/>
            </a:pPr>
            <a:r>
              <a:rPr lang="ru-RU" sz="2600" dirty="0"/>
              <a:t>• Автомобилю 1, движущемуся на север, нужны а и б.</a:t>
            </a:r>
          </a:p>
          <a:p>
            <a:pPr marL="0" indent="0" algn="just">
              <a:buNone/>
            </a:pPr>
            <a:r>
              <a:rPr lang="ru-RU" sz="2600" dirty="0"/>
              <a:t>• Автомобилю 2, движущемуся на запад, нужны б и в.</a:t>
            </a:r>
          </a:p>
          <a:p>
            <a:pPr marL="0" indent="0" algn="just">
              <a:buNone/>
            </a:pPr>
            <a:r>
              <a:rPr lang="ru-RU" sz="2600" dirty="0"/>
              <a:t>• Автомобилю 3, движущемуся на юг, нужны в и г.</a:t>
            </a:r>
          </a:p>
          <a:p>
            <a:pPr marL="0" indent="0" algn="just">
              <a:buNone/>
            </a:pPr>
            <a:r>
              <a:rPr lang="ru-RU" sz="2600" dirty="0"/>
              <a:t>• Автомобилю 4, движущемуся на восток, нужны г и а.</a:t>
            </a:r>
          </a:p>
          <a:p>
            <a:pPr marL="0" indent="0" algn="just">
              <a:buNone/>
            </a:pPr>
            <a:r>
              <a:rPr lang="ru-RU" sz="2600" dirty="0"/>
              <a:t>Обычное правило пересечения перекрестка состоит в том, что автомобиль должен уступить дорогу движущемуся справа. Это правило работает, когда перекресток пересекают два или три автомобиля. Но если перекресток пересекают одновременно четыре автомобиля, каждый из которых согласно правилу воздержится от въезда на перекресток, </a:t>
            </a:r>
            <a:r>
              <a:rPr lang="be-BY" sz="2600" dirty="0"/>
              <a:t>возникнет взаимоблокировка.</a:t>
            </a:r>
            <a:endParaRPr lang="ru-BY" sz="2600" dirty="0"/>
          </a:p>
        </p:txBody>
      </p:sp>
      <p:pic>
        <p:nvPicPr>
          <p:cNvPr id="4" name="Рисунок 3">
            <a:extLst>
              <a:ext uri="{FF2B5EF4-FFF2-40B4-BE49-F238E27FC236}">
                <a16:creationId xmlns:a16="http://schemas.microsoft.com/office/drawing/2014/main" id="{E1C32782-958C-4B7E-A659-5E0CAC5986A5}"/>
              </a:ext>
            </a:extLst>
          </p:cNvPr>
          <p:cNvPicPr>
            <a:picLocks noChangeAspect="1"/>
          </p:cNvPicPr>
          <p:nvPr/>
        </p:nvPicPr>
        <p:blipFill>
          <a:blip r:embed="rId2"/>
          <a:stretch>
            <a:fillRect/>
          </a:stretch>
        </p:blipFill>
        <p:spPr>
          <a:xfrm>
            <a:off x="8251413" y="1486147"/>
            <a:ext cx="3940587" cy="3885705"/>
          </a:xfrm>
          <a:prstGeom prst="rect">
            <a:avLst/>
          </a:prstGeom>
        </p:spPr>
      </p:pic>
    </p:spTree>
    <p:extLst>
      <p:ext uri="{BB962C8B-B14F-4D97-AF65-F5344CB8AC3E}">
        <p14:creationId xmlns:p14="http://schemas.microsoft.com/office/powerpoint/2010/main" val="182577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4693A58-B89B-4487-A16C-9B645FAA4CCA}"/>
                  </a:ext>
                </a:extLst>
              </p:cNvPr>
              <p:cNvSpPr>
                <a:spLocks noGrp="1"/>
              </p:cNvSpPr>
              <p:nvPr>
                <p:ph idx="1"/>
              </p:nvPr>
            </p:nvSpPr>
            <p:spPr>
              <a:xfrm>
                <a:off x="262466" y="420157"/>
                <a:ext cx="11929534" cy="5997575"/>
              </a:xfrm>
            </p:spPr>
            <p:txBody>
              <a:bodyPr>
                <a:normAutofit/>
              </a:bodyPr>
              <a:lstStyle/>
              <a:p>
                <a:pPr marL="0" indent="0" algn="just">
                  <a:buNone/>
                </a:pPr>
                <a:r>
                  <a:rPr lang="ru-RU" sz="2600" dirty="0"/>
                  <a:t>Матрица требований, в которой каждая строка описывает один из процессов, указывает максимальные требования каждого процесса к разным ресурсам, т.е.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𝑖𝑗</m:t>
                        </m:r>
                      </m:sub>
                    </m:sSub>
                  </m:oMath>
                </a14:m>
                <a:r>
                  <a:rPr lang="ru-RU" sz="2600" dirty="0"/>
                  <a:t> – это требования процессом </a:t>
                </a:r>
                <a:r>
                  <a:rPr lang="ru-RU" sz="2600" i="1" dirty="0"/>
                  <a:t>i</a:t>
                </a:r>
                <a:r>
                  <a:rPr lang="ru-RU" sz="2600" dirty="0"/>
                  <a:t> ресурса </a:t>
                </a:r>
                <a:r>
                  <a:rPr lang="ru-RU" sz="2600" i="1" dirty="0"/>
                  <a:t>j. </a:t>
                </a:r>
                <a:r>
                  <a:rPr lang="ru-RU" sz="2600" dirty="0"/>
                  <a:t>Для работоспособности метода устранения взаимоблокировок эта информация должна быть объявлена процессом заранее. Аналогично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𝑖𝑗</m:t>
                        </m:r>
                      </m:sub>
                    </m:sSub>
                    <m:r>
                      <a:rPr lang="en-US" sz="2600" b="0" i="1" smtClean="0">
                        <a:latin typeface="Cambria Math" panose="02040503050406030204" pitchFamily="18" charset="0"/>
                      </a:rPr>
                      <m:t> </m:t>
                    </m:r>
                  </m:oMath>
                </a14:m>
                <a:r>
                  <a:rPr lang="ru-RU" sz="2600" dirty="0"/>
                  <a:t>- текущее количество ресурса </a:t>
                </a:r>
                <a:r>
                  <a:rPr lang="ru-RU" sz="2600" i="1" dirty="0"/>
                  <a:t>j, </a:t>
                </a:r>
                <a:r>
                  <a:rPr lang="ru-RU" sz="2600" dirty="0"/>
                  <a:t>выделенное процессу </a:t>
                </a:r>
                <a:r>
                  <a:rPr lang="ru-RU" sz="2600" i="1" dirty="0"/>
                  <a:t>i.</a:t>
                </a:r>
                <a:endParaRPr lang="en-US" sz="2600" i="1" dirty="0"/>
              </a:p>
              <a:p>
                <a:pPr marL="0" indent="0" algn="just">
                  <a:buNone/>
                </a:pPr>
                <a:r>
                  <a:rPr lang="ru-RU" sz="2600" dirty="0"/>
                  <a:t>Должны выполняться следующие соотношения.</a:t>
                </a:r>
              </a:p>
              <a:p>
                <a:pPr marL="0" indent="0" algn="just">
                  <a:buNone/>
                </a:pPr>
                <a:r>
                  <a:rPr lang="ru-RU" sz="2600" dirty="0"/>
                  <a:t>1.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𝑅</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𝐴</m:t>
                            </m:r>
                          </m:e>
                          <m:sub>
                            <m:r>
                              <a:rPr lang="en-US" sz="2600" b="0" i="1" smtClean="0">
                                <a:latin typeface="Cambria Math" panose="02040503050406030204" pitchFamily="18" charset="0"/>
                              </a:rPr>
                              <m:t>𝑖𝑗</m:t>
                            </m:r>
                          </m:sub>
                        </m:sSub>
                      </m:e>
                    </m:nary>
                  </m:oMath>
                </a14:m>
                <a:r>
                  <a:rPr lang="ru-RU" sz="2600" dirty="0"/>
                  <a:t> для всех </a:t>
                </a:r>
                <a:r>
                  <a:rPr lang="ru-RU" sz="2600" i="1" dirty="0"/>
                  <a:t>j: </a:t>
                </a:r>
                <a:r>
                  <a:rPr lang="ru-RU" sz="2600" dirty="0"/>
                  <a:t>все ресурсы либо свободны, либо выделены.</a:t>
                </a:r>
              </a:p>
              <a:p>
                <a:pPr marL="0" indent="0" algn="just">
                  <a:buNone/>
                </a:pPr>
                <a:r>
                  <a:rPr lang="ru-RU" sz="2600" dirty="0"/>
                  <a:t>2. </a:t>
                </a:r>
                <a14:m>
                  <m:oMath xmlns:m="http://schemas.openxmlformats.org/officeDocument/2006/math">
                    <m:sSub>
                      <m:sSubPr>
                        <m:ctrlPr>
                          <a:rPr lang="en-US" sz="2600" b="0" i="1" dirty="0" smtClean="0">
                            <a:latin typeface="Cambria Math" panose="02040503050406030204" pitchFamily="18" charset="0"/>
                          </a:rPr>
                        </m:ctrlPr>
                      </m:sSubPr>
                      <m:e>
                        <m:r>
                          <a:rPr lang="en-US" sz="2600" b="0" i="1" dirty="0" smtClean="0">
                            <a:latin typeface="Cambria Math" panose="02040503050406030204" pitchFamily="18" charset="0"/>
                          </a:rPr>
                          <m:t>𝐶</m:t>
                        </m:r>
                      </m:e>
                      <m:sub>
                        <m:r>
                          <a:rPr lang="en-US" sz="2600" b="0" i="1" dirty="0" smtClean="0">
                            <a:latin typeface="Cambria Math" panose="02040503050406030204" pitchFamily="18" charset="0"/>
                          </a:rPr>
                          <m:t>𝑖𝑗</m:t>
                        </m:r>
                      </m:sub>
                    </m:sSub>
                    <m:r>
                      <a:rPr lang="en-US" sz="2600" b="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US" sz="2600" b="0" i="1" dirty="0" smtClean="0">
                            <a:latin typeface="Cambria Math" panose="02040503050406030204" pitchFamily="18" charset="0"/>
                          </a:rPr>
                          <m:t>𝑅</m:t>
                        </m:r>
                      </m:e>
                      <m:sub>
                        <m:r>
                          <a:rPr lang="en-US" sz="2600" b="0" i="1" dirty="0" smtClean="0">
                            <a:latin typeface="Cambria Math" panose="02040503050406030204" pitchFamily="18" charset="0"/>
                          </a:rPr>
                          <m:t>𝑗</m:t>
                        </m:r>
                      </m:sub>
                    </m:sSub>
                  </m:oMath>
                </a14:m>
                <a:r>
                  <a:rPr lang="en-US" sz="2600" dirty="0"/>
                  <a:t> </a:t>
                </a:r>
                <a:r>
                  <a:rPr lang="ru-RU" sz="2600" dirty="0"/>
                  <a:t>для всех </a:t>
                </a:r>
                <a:r>
                  <a:rPr lang="ru-RU" sz="2600" i="1" dirty="0"/>
                  <a:t>i </a:t>
                </a:r>
                <a:r>
                  <a:rPr lang="ru-RU" sz="2600" dirty="0"/>
                  <a:t>и</a:t>
                </a:r>
                <a:r>
                  <a:rPr lang="en-US" sz="2600" dirty="0"/>
                  <a:t> </a:t>
                </a:r>
                <a:r>
                  <a:rPr lang="ru-RU" sz="2600" i="1" dirty="0"/>
                  <a:t>j</a:t>
                </a:r>
                <a:r>
                  <a:rPr lang="ru-RU" sz="2600" dirty="0"/>
                  <a:t>: ни один процесс не может потребовать ресурс, превышающий</a:t>
                </a:r>
                <a:r>
                  <a:rPr lang="en-US" sz="2600" dirty="0"/>
                  <a:t> </a:t>
                </a:r>
                <a:r>
                  <a:rPr lang="ru-RU" sz="2600" dirty="0"/>
                  <a:t>его общее количество в системе.</a:t>
                </a:r>
              </a:p>
              <a:p>
                <a:pPr marL="0" indent="0" algn="just">
                  <a:buNone/>
                </a:pPr>
                <a:r>
                  <a:rPr lang="ru-RU" sz="2600" dirty="0"/>
                  <a:t>3. </a:t>
                </a:r>
                <a14:m>
                  <m:oMath xmlns:m="http://schemas.openxmlformats.org/officeDocument/2006/math">
                    <m:sSub>
                      <m:sSubPr>
                        <m:ctrlPr>
                          <a:rPr lang="en-US" sz="2600" b="0" i="1" dirty="0" smtClean="0">
                            <a:latin typeface="Cambria Math" panose="02040503050406030204" pitchFamily="18" charset="0"/>
                          </a:rPr>
                        </m:ctrlPr>
                      </m:sSubPr>
                      <m:e>
                        <m:r>
                          <a:rPr lang="en-US" sz="2600" b="0" i="1" dirty="0" smtClean="0">
                            <a:latin typeface="Cambria Math" panose="02040503050406030204" pitchFamily="18" charset="0"/>
                          </a:rPr>
                          <m:t>𝐴</m:t>
                        </m:r>
                      </m:e>
                      <m:sub>
                        <m:r>
                          <a:rPr lang="en-US" sz="2600" b="0" i="1" dirty="0" smtClean="0">
                            <a:latin typeface="Cambria Math" panose="02040503050406030204" pitchFamily="18" charset="0"/>
                          </a:rPr>
                          <m:t>𝑖𝑗</m:t>
                        </m:r>
                      </m:sub>
                    </m:sSub>
                    <m:r>
                      <a:rPr lang="en-US" sz="2600" b="0" i="1" dirty="0" smtClean="0">
                        <a:latin typeface="Cambria Math" panose="02040503050406030204" pitchFamily="18" charset="0"/>
                      </a:rPr>
                      <m:t>≤</m:t>
                    </m:r>
                    <m:sSub>
                      <m:sSubPr>
                        <m:ctrlPr>
                          <a:rPr lang="en-US" sz="2600" b="0" i="1" dirty="0" smtClean="0">
                            <a:latin typeface="Cambria Math" panose="02040503050406030204" pitchFamily="18" charset="0"/>
                          </a:rPr>
                        </m:ctrlPr>
                      </m:sSubPr>
                      <m:e>
                        <m:r>
                          <a:rPr lang="en-US" sz="2600" b="0" i="1" dirty="0" smtClean="0">
                            <a:latin typeface="Cambria Math" panose="02040503050406030204" pitchFamily="18" charset="0"/>
                          </a:rPr>
                          <m:t>𝐶</m:t>
                        </m:r>
                      </m:e>
                      <m:sub>
                        <m:r>
                          <a:rPr lang="en-US" sz="2600" b="0" i="1" dirty="0" smtClean="0">
                            <a:latin typeface="Cambria Math" panose="02040503050406030204" pitchFamily="18" charset="0"/>
                          </a:rPr>
                          <m:t>𝑖𝑗</m:t>
                        </m:r>
                      </m:sub>
                    </m:sSub>
                  </m:oMath>
                </a14:m>
                <a:r>
                  <a:rPr lang="en-US" sz="2600" dirty="0"/>
                  <a:t> </a:t>
                </a:r>
                <a:r>
                  <a:rPr lang="ru-RU" sz="2600" dirty="0"/>
                  <a:t>для всех </a:t>
                </a:r>
                <a:r>
                  <a:rPr lang="ru-RU" sz="2600" i="1" dirty="0"/>
                  <a:t>i</a:t>
                </a:r>
                <a:r>
                  <a:rPr lang="ru-RU" sz="2600" dirty="0"/>
                  <a:t> и</a:t>
                </a:r>
                <a:r>
                  <a:rPr lang="en-US" sz="2600" dirty="0"/>
                  <a:t> </a:t>
                </a:r>
                <a:r>
                  <a:rPr lang="ru-RU" sz="2600" i="1" dirty="0"/>
                  <a:t>j</a:t>
                </a:r>
                <a:r>
                  <a:rPr lang="ru-RU" sz="2600" dirty="0"/>
                  <a:t>: ни один процесс не может получить больше ресурсов, чем</a:t>
                </a:r>
                <a:r>
                  <a:rPr lang="en-US" sz="2600" dirty="0"/>
                  <a:t> </a:t>
                </a:r>
                <a:r>
                  <a:rPr lang="ru-RU" sz="2600" dirty="0"/>
                  <a:t>было им затребовано.</a:t>
                </a:r>
              </a:p>
            </p:txBody>
          </p:sp>
        </mc:Choice>
        <mc:Fallback xmlns="">
          <p:sp>
            <p:nvSpPr>
              <p:cNvPr id="3" name="Объект 2">
                <a:extLst>
                  <a:ext uri="{FF2B5EF4-FFF2-40B4-BE49-F238E27FC236}">
                    <a16:creationId xmlns:a16="http://schemas.microsoft.com/office/drawing/2014/main" id="{D4693A58-B89B-4487-A16C-9B645FAA4CCA}"/>
                  </a:ext>
                </a:extLst>
              </p:cNvPr>
              <p:cNvSpPr>
                <a:spLocks noGrp="1" noRot="1" noChangeAspect="1" noMove="1" noResize="1" noEditPoints="1" noAdjustHandles="1" noChangeArrowheads="1" noChangeShapeType="1" noTextEdit="1"/>
              </p:cNvSpPr>
              <p:nvPr>
                <p:ph idx="1"/>
              </p:nvPr>
            </p:nvSpPr>
            <p:spPr>
              <a:xfrm>
                <a:off x="262466" y="420157"/>
                <a:ext cx="11929534" cy="5997575"/>
              </a:xfrm>
              <a:blipFill>
                <a:blip r:embed="rId2"/>
                <a:stretch>
                  <a:fillRect l="-920" t="-1524" r="-920"/>
                </a:stretch>
              </a:blipFill>
            </p:spPr>
            <p:txBody>
              <a:bodyPr/>
              <a:lstStyle/>
              <a:p>
                <a:r>
                  <a:rPr lang="ru-RU">
                    <a:noFill/>
                  </a:rPr>
                  <a:t> </a:t>
                </a:r>
              </a:p>
            </p:txBody>
          </p:sp>
        </mc:Fallback>
      </mc:AlternateContent>
    </p:spTree>
    <p:extLst>
      <p:ext uri="{BB962C8B-B14F-4D97-AF65-F5344CB8AC3E}">
        <p14:creationId xmlns:p14="http://schemas.microsoft.com/office/powerpoint/2010/main" val="3644416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0843C5C5-FF11-4D78-AA1E-521A82536958}"/>
                  </a:ext>
                </a:extLst>
              </p:cNvPr>
              <p:cNvSpPr>
                <a:spLocks noGrp="1"/>
              </p:cNvSpPr>
              <p:nvPr>
                <p:ph idx="1"/>
              </p:nvPr>
            </p:nvSpPr>
            <p:spPr>
              <a:xfrm>
                <a:off x="279399" y="355600"/>
                <a:ext cx="11726334" cy="6502399"/>
              </a:xfrm>
            </p:spPr>
            <p:txBody>
              <a:bodyPr>
                <a:normAutofit/>
              </a:bodyPr>
              <a:lstStyle/>
              <a:p>
                <a:pPr marL="0" indent="0" algn="just">
                  <a:buNone/>
                </a:pPr>
                <a:r>
                  <a:rPr lang="ru-RU" dirty="0"/>
                  <a:t>Когда все указанные величины определены, мы в состоянии создать стратегию устранения</a:t>
                </a:r>
                <a:r>
                  <a:rPr lang="en-US" dirty="0"/>
                  <a:t> </a:t>
                </a:r>
                <a:r>
                  <a:rPr lang="ru-RU" dirty="0"/>
                  <a:t>взаимоблокировок, которая запрещает запуск нового процесса, если его требования</a:t>
                </a:r>
                <a:r>
                  <a:rPr lang="en-US" dirty="0"/>
                  <a:t> </a:t>
                </a:r>
                <a:r>
                  <a:rPr lang="ru-RU" dirty="0"/>
                  <a:t>ресурсов могут привести к взаимоблокировке. Новый процесс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ru-RU" dirty="0"/>
                  <a:t>запускается,</a:t>
                </a:r>
                <a:r>
                  <a:rPr lang="en-US" dirty="0"/>
                  <a:t> </a:t>
                </a:r>
                <a:r>
                  <a:rPr lang="ru-RU" dirty="0"/>
                  <a:t>только если </a:t>
                </a:r>
                <a:endParaRPr lang="en-US"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e>
                      </m:nary>
                      <m:r>
                        <a:rPr lang="ru-RU" b="0" i="1" smtClean="0">
                          <a:latin typeface="Cambria Math" panose="02040503050406030204" pitchFamily="18" charset="0"/>
                        </a:rPr>
                        <m:t>для всех </m:t>
                      </m:r>
                      <m:r>
                        <a:rPr lang="en-US" b="0" i="1" smtClean="0">
                          <a:latin typeface="Cambria Math" panose="02040503050406030204" pitchFamily="18" charset="0"/>
                        </a:rPr>
                        <m:t>𝑗</m:t>
                      </m:r>
                    </m:oMath>
                  </m:oMathPara>
                </a14:m>
                <a:endParaRPr lang="en-US" dirty="0"/>
              </a:p>
              <a:p>
                <a:pPr marL="0" indent="0" algn="just">
                  <a:buNone/>
                </a:pPr>
                <a:r>
                  <a:rPr lang="ru-RU" dirty="0"/>
                  <a:t>Это означает, что запуск нового процесса произойдет только в том случае, если могут быть удовлетворены максимальные требования всех текущих процессов плюс требования запускаемого процесса. Эта стратегия ни в коей мере не является оптимальной, поскольку предполагает худшее: что все процессы предъявят максимальные требования одновременно.</a:t>
                </a:r>
              </a:p>
            </p:txBody>
          </p:sp>
        </mc:Choice>
        <mc:Fallback xmlns="">
          <p:sp>
            <p:nvSpPr>
              <p:cNvPr id="3" name="Объект 2">
                <a:extLst>
                  <a:ext uri="{FF2B5EF4-FFF2-40B4-BE49-F238E27FC236}">
                    <a16:creationId xmlns:a16="http://schemas.microsoft.com/office/drawing/2014/main" id="{0843C5C5-FF11-4D78-AA1E-521A82536958}"/>
                  </a:ext>
                </a:extLst>
              </p:cNvPr>
              <p:cNvSpPr>
                <a:spLocks noGrp="1" noRot="1" noChangeAspect="1" noMove="1" noResize="1" noEditPoints="1" noAdjustHandles="1" noChangeArrowheads="1" noChangeShapeType="1" noTextEdit="1"/>
              </p:cNvSpPr>
              <p:nvPr>
                <p:ph idx="1"/>
              </p:nvPr>
            </p:nvSpPr>
            <p:spPr>
              <a:xfrm>
                <a:off x="279399" y="355600"/>
                <a:ext cx="11726334" cy="6502399"/>
              </a:xfrm>
              <a:blipFill>
                <a:blip r:embed="rId2"/>
                <a:stretch>
                  <a:fillRect l="-1092" t="-1593" r="-1040"/>
                </a:stretch>
              </a:blipFill>
            </p:spPr>
            <p:txBody>
              <a:bodyPr/>
              <a:lstStyle/>
              <a:p>
                <a:r>
                  <a:rPr lang="ru-RU">
                    <a:noFill/>
                  </a:rPr>
                  <a:t> </a:t>
                </a:r>
              </a:p>
            </p:txBody>
          </p:sp>
        </mc:Fallback>
      </mc:AlternateContent>
    </p:spTree>
    <p:extLst>
      <p:ext uri="{BB962C8B-B14F-4D97-AF65-F5344CB8AC3E}">
        <p14:creationId xmlns:p14="http://schemas.microsoft.com/office/powerpoint/2010/main" val="2086292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17752-CACB-4B0F-8CCF-93F665425BCF}"/>
              </a:ext>
            </a:extLst>
          </p:cNvPr>
          <p:cNvSpPr>
            <a:spLocks noGrp="1"/>
          </p:cNvSpPr>
          <p:nvPr>
            <p:ph type="title"/>
          </p:nvPr>
        </p:nvSpPr>
        <p:spPr/>
        <p:txBody>
          <a:bodyPr/>
          <a:lstStyle/>
          <a:p>
            <a:pPr algn="ctr"/>
            <a:r>
              <a:rPr lang="ru-RU" dirty="0"/>
              <a:t>Запрет выделения ресурса</a:t>
            </a:r>
          </a:p>
        </p:txBody>
      </p:sp>
      <p:sp>
        <p:nvSpPr>
          <p:cNvPr id="3" name="Объект 2">
            <a:extLst>
              <a:ext uri="{FF2B5EF4-FFF2-40B4-BE49-F238E27FC236}">
                <a16:creationId xmlns:a16="http://schemas.microsoft.com/office/drawing/2014/main" id="{6ACCBA64-5640-4DBE-B889-9FEA2B03A2DA}"/>
              </a:ext>
            </a:extLst>
          </p:cNvPr>
          <p:cNvSpPr>
            <a:spLocks noGrp="1"/>
          </p:cNvSpPr>
          <p:nvPr>
            <p:ph idx="1"/>
          </p:nvPr>
        </p:nvSpPr>
        <p:spPr>
          <a:xfrm>
            <a:off x="211667" y="1603375"/>
            <a:ext cx="11794066" cy="5119158"/>
          </a:xfrm>
        </p:spPr>
        <p:txBody>
          <a:bodyPr>
            <a:normAutofit/>
          </a:bodyPr>
          <a:lstStyle/>
          <a:p>
            <a:pPr marL="0" indent="0" algn="just">
              <a:buNone/>
            </a:pPr>
            <a:r>
              <a:rPr lang="ru-RU" sz="2600" dirty="0"/>
              <a:t>Стратегия запрета выделения ресурса, известная также </a:t>
            </a:r>
            <a:r>
              <a:rPr lang="ru-RU" sz="2600" b="1" dirty="0"/>
              <a:t>как алгоритм банкира</a:t>
            </a:r>
            <a:r>
              <a:rPr lang="ru-RU" sz="2600" dirty="0"/>
              <a:t>. Остановимся на системе с фиксированным</a:t>
            </a:r>
            <a:r>
              <a:rPr lang="en-US" sz="2600" dirty="0"/>
              <a:t> </a:t>
            </a:r>
            <a:r>
              <a:rPr lang="ru-RU" sz="2600" dirty="0"/>
              <a:t>количеством процессов и фиксированным количеством ресурсов. В каждый момент</a:t>
            </a:r>
            <a:r>
              <a:rPr lang="en-US" sz="2600" dirty="0"/>
              <a:t> </a:t>
            </a:r>
            <a:r>
              <a:rPr lang="ru-RU" sz="2600" dirty="0"/>
              <a:t>времени процесс может иметь несколько выделенных ему ресурсов (или не иметь ни</a:t>
            </a:r>
            <a:r>
              <a:rPr lang="en-US" sz="2600" dirty="0"/>
              <a:t> </a:t>
            </a:r>
            <a:r>
              <a:rPr lang="ru-RU" sz="2600" dirty="0"/>
              <a:t>одного). </a:t>
            </a:r>
            <a:r>
              <a:rPr lang="ru-RU" sz="2600" b="1" dirty="0"/>
              <a:t>Состояние системы </a:t>
            </a:r>
            <a:r>
              <a:rPr lang="ru-RU" sz="2600" dirty="0"/>
              <a:t>представляет собой просто текущее распределение ресурсов</a:t>
            </a:r>
            <a:r>
              <a:rPr lang="en-US" sz="2600" dirty="0"/>
              <a:t> </a:t>
            </a:r>
            <a:r>
              <a:rPr lang="ru-RU" sz="2600" dirty="0"/>
              <a:t>по процессам. Следовательно, состояние можно представить как два ранее определенных</a:t>
            </a:r>
            <a:r>
              <a:rPr lang="en-US" sz="2600" dirty="0"/>
              <a:t> </a:t>
            </a:r>
            <a:r>
              <a:rPr lang="ru-RU" sz="2600" dirty="0"/>
              <a:t>вектора (ресурсов и доступности) и две матрицы (требований и распределения).</a:t>
            </a:r>
            <a:endParaRPr lang="en-US" sz="2600" dirty="0"/>
          </a:p>
          <a:p>
            <a:pPr marL="0" indent="0" algn="just">
              <a:buNone/>
            </a:pPr>
            <a:r>
              <a:rPr lang="ru-RU" sz="2600" b="1" dirty="0"/>
              <a:t>Безопасное состояние </a:t>
            </a:r>
            <a:r>
              <a:rPr lang="ru-RU" sz="2600" dirty="0"/>
              <a:t>- это такое состояние, в котором имеется по крайней мере одна</a:t>
            </a:r>
            <a:r>
              <a:rPr lang="en-US" sz="2600" dirty="0"/>
              <a:t> </a:t>
            </a:r>
            <a:r>
              <a:rPr lang="ru-RU" sz="2600" dirty="0"/>
              <a:t>последовательность, которая не приводит к взаимоблокировке (т.е. все процессы могут</a:t>
            </a:r>
            <a:r>
              <a:rPr lang="en-US" sz="2600" dirty="0"/>
              <a:t> </a:t>
            </a:r>
            <a:r>
              <a:rPr lang="ru-RU" sz="2600" dirty="0"/>
              <a:t>быть выполнены до завершения). Состояние, не являющееся безопасным, называется,</a:t>
            </a:r>
            <a:r>
              <a:rPr lang="en-US" sz="2600" dirty="0"/>
              <a:t> </a:t>
            </a:r>
            <a:r>
              <a:rPr lang="ru-RU" sz="2600" dirty="0"/>
              <a:t>соответственно, </a:t>
            </a:r>
            <a:r>
              <a:rPr lang="ru-RU" sz="2600" b="1" dirty="0"/>
              <a:t>опасным состоянием</a:t>
            </a:r>
            <a:r>
              <a:rPr lang="ru-RU" sz="2600" dirty="0"/>
              <a:t>.</a:t>
            </a:r>
          </a:p>
        </p:txBody>
      </p:sp>
    </p:spTree>
    <p:extLst>
      <p:ext uri="{BB962C8B-B14F-4D97-AF65-F5344CB8AC3E}">
        <p14:creationId xmlns:p14="http://schemas.microsoft.com/office/powerpoint/2010/main" val="1863680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extLst>
              <p:ext uri="{D42A27DB-BD31-4B8C-83A1-F6EECF244321}">
                <p14:modId xmlns:p14="http://schemas.microsoft.com/office/powerpoint/2010/main" val="1037762369"/>
              </p:ext>
            </p:extLst>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extLst>
              <p:ext uri="{D42A27DB-BD31-4B8C-83A1-F6EECF244321}">
                <p14:modId xmlns:p14="http://schemas.microsoft.com/office/powerpoint/2010/main" val="2274120223"/>
              </p:ext>
            </p:extLst>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extLst>
              <p:ext uri="{D42A27DB-BD31-4B8C-83A1-F6EECF244321}">
                <p14:modId xmlns:p14="http://schemas.microsoft.com/office/powerpoint/2010/main" val="2333376403"/>
              </p:ext>
            </p:extLst>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extLst>
              <p:ext uri="{D42A27DB-BD31-4B8C-83A1-F6EECF244321}">
                <p14:modId xmlns:p14="http://schemas.microsoft.com/office/powerpoint/2010/main" val="1483329634"/>
              </p:ext>
            </p:extLst>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extLst>
              <p:ext uri="{D42A27DB-BD31-4B8C-83A1-F6EECF244321}">
                <p14:modId xmlns:p14="http://schemas.microsoft.com/office/powerpoint/2010/main" val="3217260759"/>
              </p:ext>
            </p:extLst>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4045513" y="231374"/>
            <a:ext cx="4295856" cy="646331"/>
          </a:xfrm>
          <a:prstGeom prst="rect">
            <a:avLst/>
          </a:prstGeom>
          <a:noFill/>
        </p:spPr>
        <p:txBody>
          <a:bodyPr wrap="none" rtlCol="0">
            <a:spAutoFit/>
          </a:bodyPr>
          <a:lstStyle/>
          <a:p>
            <a:r>
              <a:rPr lang="ru-RU" sz="3600" b="1" dirty="0"/>
              <a:t>Исходное состояние</a:t>
            </a:r>
          </a:p>
        </p:txBody>
      </p:sp>
    </p:spTree>
    <p:extLst>
      <p:ext uri="{BB962C8B-B14F-4D97-AF65-F5344CB8AC3E}">
        <p14:creationId xmlns:p14="http://schemas.microsoft.com/office/powerpoint/2010/main" val="3767233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extLst>
              <p:ext uri="{D42A27DB-BD31-4B8C-83A1-F6EECF244321}">
                <p14:modId xmlns:p14="http://schemas.microsoft.com/office/powerpoint/2010/main" val="2207362254"/>
              </p:ext>
            </p:extLst>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extLst>
              <p:ext uri="{D42A27DB-BD31-4B8C-83A1-F6EECF244321}">
                <p14:modId xmlns:p14="http://schemas.microsoft.com/office/powerpoint/2010/main" val="240150251"/>
              </p:ext>
            </p:extLst>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extLst>
              <p:ext uri="{D42A27DB-BD31-4B8C-83A1-F6EECF244321}">
                <p14:modId xmlns:p14="http://schemas.microsoft.com/office/powerpoint/2010/main" val="885088122"/>
              </p:ext>
            </p:extLst>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extLst>
              <p:ext uri="{D42A27DB-BD31-4B8C-83A1-F6EECF244321}">
                <p14:modId xmlns:p14="http://schemas.microsoft.com/office/powerpoint/2010/main" val="3475202928"/>
              </p:ext>
            </p:extLst>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ru-RU" sz="2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2417619" y="225735"/>
            <a:ext cx="7961988" cy="646331"/>
          </a:xfrm>
          <a:prstGeom prst="rect">
            <a:avLst/>
          </a:prstGeom>
          <a:noFill/>
        </p:spPr>
        <p:txBody>
          <a:bodyPr wrap="none" rtlCol="0">
            <a:spAutoFit/>
          </a:bodyPr>
          <a:lstStyle/>
          <a:p>
            <a:r>
              <a:rPr lang="ru-RU" sz="3600" b="1" dirty="0"/>
              <a:t>Процесс </a:t>
            </a:r>
            <a:r>
              <a:rPr lang="en-US" sz="3600" b="1" dirty="0"/>
              <a:t>P2 </a:t>
            </a:r>
            <a:r>
              <a:rPr lang="ru-RU" sz="3600" b="1" dirty="0"/>
              <a:t>выполнен до завершения</a:t>
            </a:r>
          </a:p>
        </p:txBody>
      </p:sp>
    </p:spTree>
    <p:extLst>
      <p:ext uri="{BB962C8B-B14F-4D97-AF65-F5344CB8AC3E}">
        <p14:creationId xmlns:p14="http://schemas.microsoft.com/office/powerpoint/2010/main" val="4067729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extLst>
              <p:ext uri="{D42A27DB-BD31-4B8C-83A1-F6EECF244321}">
                <p14:modId xmlns:p14="http://schemas.microsoft.com/office/powerpoint/2010/main" val="819264569"/>
              </p:ext>
            </p:extLst>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extLst>
              <p:ext uri="{D42A27DB-BD31-4B8C-83A1-F6EECF244321}">
                <p14:modId xmlns:p14="http://schemas.microsoft.com/office/powerpoint/2010/main" val="821638848"/>
              </p:ext>
            </p:extLst>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extLst>
              <p:ext uri="{D42A27DB-BD31-4B8C-83A1-F6EECF244321}">
                <p14:modId xmlns:p14="http://schemas.microsoft.com/office/powerpoint/2010/main" val="2234599951"/>
              </p:ext>
            </p:extLst>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extLst>
              <p:ext uri="{D42A27DB-BD31-4B8C-83A1-F6EECF244321}">
                <p14:modId xmlns:p14="http://schemas.microsoft.com/office/powerpoint/2010/main" val="3572144485"/>
              </p:ext>
            </p:extLst>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ru-RU" sz="2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2417619" y="225735"/>
            <a:ext cx="7961988" cy="646331"/>
          </a:xfrm>
          <a:prstGeom prst="rect">
            <a:avLst/>
          </a:prstGeom>
          <a:noFill/>
        </p:spPr>
        <p:txBody>
          <a:bodyPr wrap="none" rtlCol="0">
            <a:spAutoFit/>
          </a:bodyPr>
          <a:lstStyle/>
          <a:p>
            <a:r>
              <a:rPr lang="ru-RU" sz="3600" b="1" dirty="0"/>
              <a:t>Процесс </a:t>
            </a:r>
            <a:r>
              <a:rPr lang="en-US" sz="3600" b="1" dirty="0"/>
              <a:t>P</a:t>
            </a:r>
            <a:r>
              <a:rPr lang="ru-RU" sz="3600" b="1" dirty="0"/>
              <a:t>1</a:t>
            </a:r>
            <a:r>
              <a:rPr lang="en-US" sz="3600" b="1" dirty="0"/>
              <a:t> </a:t>
            </a:r>
            <a:r>
              <a:rPr lang="ru-RU" sz="3600" b="1" dirty="0"/>
              <a:t>выполнен до завершения</a:t>
            </a:r>
          </a:p>
        </p:txBody>
      </p:sp>
    </p:spTree>
    <p:extLst>
      <p:ext uri="{BB962C8B-B14F-4D97-AF65-F5344CB8AC3E}">
        <p14:creationId xmlns:p14="http://schemas.microsoft.com/office/powerpoint/2010/main" val="1992195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extLst>
              <p:ext uri="{D42A27DB-BD31-4B8C-83A1-F6EECF244321}">
                <p14:modId xmlns:p14="http://schemas.microsoft.com/office/powerpoint/2010/main" val="1852178895"/>
              </p:ext>
            </p:extLst>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extLst>
              <p:ext uri="{D42A27DB-BD31-4B8C-83A1-F6EECF244321}">
                <p14:modId xmlns:p14="http://schemas.microsoft.com/office/powerpoint/2010/main" val="1902828846"/>
              </p:ext>
            </p:extLst>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extLst>
              <p:ext uri="{D42A27DB-BD31-4B8C-83A1-F6EECF244321}">
                <p14:modId xmlns:p14="http://schemas.microsoft.com/office/powerpoint/2010/main" val="731338283"/>
              </p:ext>
            </p:extLst>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extLst>
              <p:ext uri="{D42A27DB-BD31-4B8C-83A1-F6EECF244321}">
                <p14:modId xmlns:p14="http://schemas.microsoft.com/office/powerpoint/2010/main" val="971438592"/>
              </p:ext>
            </p:extLst>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ru-RU" sz="2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2417619" y="225735"/>
            <a:ext cx="7961988" cy="646331"/>
          </a:xfrm>
          <a:prstGeom prst="rect">
            <a:avLst/>
          </a:prstGeom>
          <a:noFill/>
        </p:spPr>
        <p:txBody>
          <a:bodyPr wrap="none" rtlCol="0">
            <a:spAutoFit/>
          </a:bodyPr>
          <a:lstStyle/>
          <a:p>
            <a:r>
              <a:rPr lang="ru-RU" sz="3600" b="1" dirty="0"/>
              <a:t>Процесс </a:t>
            </a:r>
            <a:r>
              <a:rPr lang="en-US" sz="3600" b="1" dirty="0"/>
              <a:t>P</a:t>
            </a:r>
            <a:r>
              <a:rPr lang="ru-RU" sz="3600" b="1" dirty="0"/>
              <a:t>3</a:t>
            </a:r>
            <a:r>
              <a:rPr lang="en-US" sz="3600" b="1" dirty="0"/>
              <a:t> </a:t>
            </a:r>
            <a:r>
              <a:rPr lang="ru-RU" sz="3600" b="1" dirty="0"/>
              <a:t>выполнен до завершения</a:t>
            </a:r>
          </a:p>
        </p:txBody>
      </p:sp>
    </p:spTree>
    <p:extLst>
      <p:ext uri="{BB962C8B-B14F-4D97-AF65-F5344CB8AC3E}">
        <p14:creationId xmlns:p14="http://schemas.microsoft.com/office/powerpoint/2010/main" val="552577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D74DCD4-132F-4931-807B-D2AAAE5D875A}"/>
              </a:ext>
            </a:extLst>
          </p:cNvPr>
          <p:cNvSpPr>
            <a:spLocks noGrp="1"/>
          </p:cNvSpPr>
          <p:nvPr>
            <p:ph idx="1"/>
          </p:nvPr>
        </p:nvSpPr>
        <p:spPr>
          <a:xfrm>
            <a:off x="262465" y="1981199"/>
            <a:ext cx="11709401" cy="3857097"/>
          </a:xfrm>
        </p:spPr>
        <p:txBody>
          <a:bodyPr>
            <a:normAutofit/>
          </a:bodyPr>
          <a:lstStyle/>
          <a:p>
            <a:pPr marL="0" indent="0" algn="just">
              <a:buNone/>
            </a:pPr>
            <a:r>
              <a:rPr lang="ru-RU" sz="2600" dirty="0"/>
              <a:t>Описанная концепция автоматически приводит к стратегии устранения взаимоблокировок, которая гарантирует, что система процессов и ресурсов всегда находится в безопасном состоянии. Когда процесс делает запрос к некоторому множеству ресурсов, предполагается, что запрос удовлетворен, после чего определяется, является ли обновленное состояние системы безопасным. Если это так, то запрос удовлетворяется; в противном случае процесс блокируется до тех пор, пока удовлетворение его запроса не станет безопасным.</a:t>
            </a:r>
          </a:p>
        </p:txBody>
      </p:sp>
    </p:spTree>
    <p:extLst>
      <p:ext uri="{BB962C8B-B14F-4D97-AF65-F5344CB8AC3E}">
        <p14:creationId xmlns:p14="http://schemas.microsoft.com/office/powerpoint/2010/main" val="243970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extLst>
              <p:ext uri="{D42A27DB-BD31-4B8C-83A1-F6EECF244321}">
                <p14:modId xmlns:p14="http://schemas.microsoft.com/office/powerpoint/2010/main" val="3617954240"/>
              </p:ext>
            </p:extLst>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extLst>
              <p:ext uri="{D42A27DB-BD31-4B8C-83A1-F6EECF244321}">
                <p14:modId xmlns:p14="http://schemas.microsoft.com/office/powerpoint/2010/main" val="2934892655"/>
              </p:ext>
            </p:extLst>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extLst>
              <p:ext uri="{D42A27DB-BD31-4B8C-83A1-F6EECF244321}">
                <p14:modId xmlns:p14="http://schemas.microsoft.com/office/powerpoint/2010/main" val="1711068433"/>
              </p:ext>
            </p:extLst>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ru-RU" sz="2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4045513" y="231374"/>
            <a:ext cx="4295856" cy="646331"/>
          </a:xfrm>
          <a:prstGeom prst="rect">
            <a:avLst/>
          </a:prstGeom>
          <a:noFill/>
        </p:spPr>
        <p:txBody>
          <a:bodyPr wrap="none" rtlCol="0">
            <a:spAutoFit/>
          </a:bodyPr>
          <a:lstStyle/>
          <a:p>
            <a:r>
              <a:rPr lang="ru-RU" sz="3600" b="1" dirty="0"/>
              <a:t>Исходное состояние</a:t>
            </a:r>
          </a:p>
        </p:txBody>
      </p:sp>
    </p:spTree>
    <p:extLst>
      <p:ext uri="{BB962C8B-B14F-4D97-AF65-F5344CB8AC3E}">
        <p14:creationId xmlns:p14="http://schemas.microsoft.com/office/powerpoint/2010/main" val="4145900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extLst>
              <p:ext uri="{D42A27DB-BD31-4B8C-83A1-F6EECF244321}">
                <p14:modId xmlns:p14="http://schemas.microsoft.com/office/powerpoint/2010/main" val="1464419478"/>
              </p:ext>
            </p:extLst>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extLst>
              <p:ext uri="{D42A27DB-BD31-4B8C-83A1-F6EECF244321}">
                <p14:modId xmlns:p14="http://schemas.microsoft.com/office/powerpoint/2010/main" val="1489178195"/>
              </p:ext>
            </p:extLst>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extLst>
              <p:ext uri="{D42A27DB-BD31-4B8C-83A1-F6EECF244321}">
                <p14:modId xmlns:p14="http://schemas.microsoft.com/office/powerpoint/2010/main" val="4087903001"/>
              </p:ext>
            </p:extLst>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409037" y="118807"/>
            <a:ext cx="11441658" cy="584775"/>
          </a:xfrm>
          <a:prstGeom prst="rect">
            <a:avLst/>
          </a:prstGeom>
          <a:noFill/>
        </p:spPr>
        <p:txBody>
          <a:bodyPr wrap="none" rtlCol="0">
            <a:spAutoFit/>
          </a:bodyPr>
          <a:lstStyle/>
          <a:p>
            <a:r>
              <a:rPr lang="ru-RU" sz="3200" b="1" dirty="0"/>
              <a:t>Процесс </a:t>
            </a:r>
            <a:r>
              <a:rPr lang="en-US" sz="3200" b="1" dirty="0"/>
              <a:t>P1 </a:t>
            </a:r>
            <a:r>
              <a:rPr lang="ru-RU" sz="3200" b="1" dirty="0"/>
              <a:t>запрашивает по одной единице ресурсов </a:t>
            </a:r>
            <a:r>
              <a:rPr lang="en-US" sz="3200" b="1" dirty="0"/>
              <a:t>R1 </a:t>
            </a:r>
            <a:r>
              <a:rPr lang="ru-RU" sz="3200" b="1" dirty="0"/>
              <a:t>и </a:t>
            </a:r>
            <a:r>
              <a:rPr lang="en-US" sz="3200" b="1" dirty="0"/>
              <a:t>R3</a:t>
            </a:r>
            <a:endParaRPr lang="ru-RU" sz="3200" b="1" dirty="0"/>
          </a:p>
        </p:txBody>
      </p:sp>
    </p:spTree>
    <p:extLst>
      <p:ext uri="{BB962C8B-B14F-4D97-AF65-F5344CB8AC3E}">
        <p14:creationId xmlns:p14="http://schemas.microsoft.com/office/powerpoint/2010/main" val="155823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32D745-9695-4CAB-90FD-C9F4CD24A3E2}"/>
              </a:ext>
            </a:extLst>
          </p:cNvPr>
          <p:cNvSpPr>
            <a:spLocks noGrp="1"/>
          </p:cNvSpPr>
          <p:nvPr>
            <p:ph type="title"/>
          </p:nvPr>
        </p:nvSpPr>
        <p:spPr>
          <a:xfrm>
            <a:off x="254874" y="226864"/>
            <a:ext cx="10687446" cy="629663"/>
          </a:xfrm>
        </p:spPr>
        <p:txBody>
          <a:bodyPr>
            <a:normAutofit fontScale="90000"/>
          </a:bodyPr>
          <a:lstStyle/>
          <a:p>
            <a:pPr algn="ctr"/>
            <a:r>
              <a:rPr lang="be-BY" dirty="0"/>
              <a:t>Принципы взаимного блокирования</a:t>
            </a:r>
            <a:endParaRPr lang="ru-BY" dirty="0"/>
          </a:p>
        </p:txBody>
      </p:sp>
      <p:sp>
        <p:nvSpPr>
          <p:cNvPr id="3" name="Объект 2">
            <a:extLst>
              <a:ext uri="{FF2B5EF4-FFF2-40B4-BE49-F238E27FC236}">
                <a16:creationId xmlns:a16="http://schemas.microsoft.com/office/drawing/2014/main" id="{B6825C1A-74FD-401C-AF62-A95A4E0A51DD}"/>
              </a:ext>
            </a:extLst>
          </p:cNvPr>
          <p:cNvSpPr>
            <a:spLocks noGrp="1"/>
          </p:cNvSpPr>
          <p:nvPr>
            <p:ph idx="1"/>
          </p:nvPr>
        </p:nvSpPr>
        <p:spPr>
          <a:xfrm>
            <a:off x="254874" y="1203767"/>
            <a:ext cx="6770959" cy="5254906"/>
          </a:xfrm>
        </p:spPr>
        <p:txBody>
          <a:bodyPr>
            <a:noAutofit/>
          </a:bodyPr>
          <a:lstStyle/>
          <a:p>
            <a:pPr marL="0" indent="0" algn="just">
              <a:buNone/>
            </a:pPr>
            <a:endParaRPr lang="be-BY" sz="2600" dirty="0"/>
          </a:p>
          <a:p>
            <a:pPr marL="0" indent="0" algn="just">
              <a:buNone/>
            </a:pPr>
            <a:r>
              <a:rPr lang="ru-RU" sz="2600" dirty="0"/>
              <a:t>Она возникнет и в том случае, если все четыре машины проигнорируют правило и осторожно въедут на перекресток, поскольку при этом каждый автомобиль захватит один ресурс (один квадрант) и останется на вечной стоянке в ожидании, когда другой автомобиль освободит следующий требующийся для пересечения перекрестка квадрант. Итак, мы опять получили взаимоблокировку.</a:t>
            </a:r>
            <a:endParaRPr lang="ru-BY" sz="2600" dirty="0"/>
          </a:p>
        </p:txBody>
      </p:sp>
      <p:pic>
        <p:nvPicPr>
          <p:cNvPr id="5" name="Рисунок 4">
            <a:extLst>
              <a:ext uri="{FF2B5EF4-FFF2-40B4-BE49-F238E27FC236}">
                <a16:creationId xmlns:a16="http://schemas.microsoft.com/office/drawing/2014/main" id="{783D5091-48C0-47E0-9278-D81FFCF5ADB3}"/>
              </a:ext>
            </a:extLst>
          </p:cNvPr>
          <p:cNvPicPr>
            <a:picLocks noChangeAspect="1"/>
          </p:cNvPicPr>
          <p:nvPr/>
        </p:nvPicPr>
        <p:blipFill rotWithShape="1">
          <a:blip r:embed="rId2"/>
          <a:srcRect b="2250"/>
          <a:stretch/>
        </p:blipFill>
        <p:spPr>
          <a:xfrm>
            <a:off x="7197263" y="1035617"/>
            <a:ext cx="4994737" cy="5029517"/>
          </a:xfrm>
          <a:prstGeom prst="rect">
            <a:avLst/>
          </a:prstGeom>
        </p:spPr>
      </p:pic>
    </p:spTree>
    <p:extLst>
      <p:ext uri="{BB962C8B-B14F-4D97-AF65-F5344CB8AC3E}">
        <p14:creationId xmlns:p14="http://schemas.microsoft.com/office/powerpoint/2010/main" val="275778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999ACE-1FB5-4B43-BAFD-B8E087168B2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5801EFA-E57C-42B1-9264-92F06691DACD}"/>
              </a:ext>
            </a:extLst>
          </p:cNvPr>
          <p:cNvSpPr>
            <a:spLocks noGrp="1"/>
          </p:cNvSpPr>
          <p:nvPr>
            <p:ph idx="1"/>
          </p:nvPr>
        </p:nvSpPr>
        <p:spPr>
          <a:xfrm>
            <a:off x="474133" y="1825625"/>
            <a:ext cx="11396134" cy="4351338"/>
          </a:xfrm>
        </p:spPr>
        <p:txBody>
          <a:bodyPr>
            <a:normAutofit/>
          </a:bodyPr>
          <a:lstStyle/>
          <a:p>
            <a:pPr marL="0" indent="0" algn="just">
              <a:buNone/>
            </a:pPr>
            <a:r>
              <a:rPr lang="ru-RU" dirty="0"/>
              <a:t>Важно отметить, что состояние, представленное на слайде выше не является взаимоблокировкой. Оно всего лишь может привести к ней. Например, при работе процесс P1 может освободить по одной единице ресурсов R1 и RЗ, и система вновь вернется в безопасное состояние. Следовательно, стратегия устранения взаимоблокировок не занимается точным предсказанием взаимоблокировок; она лишь предвидит их возможность и устраняет ее.</a:t>
            </a:r>
          </a:p>
        </p:txBody>
      </p:sp>
    </p:spTree>
    <p:extLst>
      <p:ext uri="{BB962C8B-B14F-4D97-AF65-F5344CB8AC3E}">
        <p14:creationId xmlns:p14="http://schemas.microsoft.com/office/powerpoint/2010/main" val="401503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D761318A-D15B-4ABE-8660-4183331369ED}"/>
              </a:ext>
            </a:extLst>
          </p:cNvPr>
          <p:cNvSpPr/>
          <p:nvPr/>
        </p:nvSpPr>
        <p:spPr>
          <a:xfrm>
            <a:off x="7095067" y="4175125"/>
            <a:ext cx="4775200" cy="2492990"/>
          </a:xfrm>
          <a:prstGeom prst="rect">
            <a:avLst/>
          </a:prstGeom>
          <a:solidFill>
            <a:schemeClr val="accent4">
              <a:lumMod val="20000"/>
              <a:lumOff val="80000"/>
            </a:schemeClr>
          </a:solidFill>
        </p:spPr>
        <p:txBody>
          <a:bodyPr wrap="square">
            <a:spAutoFit/>
          </a:bodyPr>
          <a:lstStyle/>
          <a:p>
            <a:r>
              <a:rPr lang="pl-PL" sz="2600" dirty="0">
                <a:solidFill>
                  <a:srgbClr val="0000FF"/>
                </a:solidFill>
                <a:latin typeface="Consolas" panose="020B0609020204030204" pitchFamily="49" charset="0"/>
              </a:rPr>
              <a:t>struct</a:t>
            </a:r>
            <a:r>
              <a:rPr lang="pl-PL" sz="2600" dirty="0">
                <a:solidFill>
                  <a:srgbClr val="000000"/>
                </a:solidFill>
                <a:latin typeface="Consolas" panose="020B0609020204030204" pitchFamily="49" charset="0"/>
              </a:rPr>
              <a:t> </a:t>
            </a:r>
            <a:r>
              <a:rPr lang="pl-PL" sz="2600" dirty="0">
                <a:solidFill>
                  <a:srgbClr val="2B91AF"/>
                </a:solidFill>
                <a:latin typeface="Consolas" panose="020B0609020204030204" pitchFamily="49" charset="0"/>
              </a:rPr>
              <a:t>state</a:t>
            </a:r>
            <a:r>
              <a:rPr lang="pl-PL" sz="2600" dirty="0">
                <a:solidFill>
                  <a:srgbClr val="000000"/>
                </a:solidFill>
                <a:latin typeface="Consolas" panose="020B0609020204030204" pitchFamily="49" charset="0"/>
              </a:rPr>
              <a:t> {</a:t>
            </a:r>
          </a:p>
          <a:p>
            <a:pPr lvl="1"/>
            <a:r>
              <a:rPr lang="pl-PL" sz="2600" dirty="0">
                <a:solidFill>
                  <a:srgbClr val="0000FF"/>
                </a:solidFill>
                <a:latin typeface="Consolas" panose="020B0609020204030204" pitchFamily="49" charset="0"/>
              </a:rPr>
              <a:t>int</a:t>
            </a:r>
            <a:r>
              <a:rPr lang="pl-PL" sz="2600" dirty="0">
                <a:solidFill>
                  <a:srgbClr val="000000"/>
                </a:solidFill>
                <a:latin typeface="Consolas" panose="020B0609020204030204" pitchFamily="49" charset="0"/>
              </a:rPr>
              <a:t> resource[m];</a:t>
            </a:r>
          </a:p>
          <a:p>
            <a:pPr lvl="1"/>
            <a:r>
              <a:rPr lang="pl-PL" sz="2600" dirty="0">
                <a:solidFill>
                  <a:srgbClr val="0000FF"/>
                </a:solidFill>
                <a:latin typeface="Consolas" panose="020B0609020204030204" pitchFamily="49" charset="0"/>
              </a:rPr>
              <a:t>int</a:t>
            </a:r>
            <a:r>
              <a:rPr lang="pl-PL" sz="2600" dirty="0">
                <a:solidFill>
                  <a:srgbClr val="000000"/>
                </a:solidFill>
                <a:latin typeface="Consolas" panose="020B0609020204030204" pitchFamily="49" charset="0"/>
              </a:rPr>
              <a:t> available[m];</a:t>
            </a:r>
          </a:p>
          <a:p>
            <a:pPr lvl="1"/>
            <a:r>
              <a:rPr lang="pl-PL" sz="2600" dirty="0">
                <a:solidFill>
                  <a:srgbClr val="0000FF"/>
                </a:solidFill>
                <a:latin typeface="Consolas" panose="020B0609020204030204" pitchFamily="49" charset="0"/>
              </a:rPr>
              <a:t>int</a:t>
            </a:r>
            <a:r>
              <a:rPr lang="pl-PL" sz="2600" dirty="0">
                <a:solidFill>
                  <a:srgbClr val="000000"/>
                </a:solidFill>
                <a:latin typeface="Consolas" panose="020B0609020204030204" pitchFamily="49" charset="0"/>
              </a:rPr>
              <a:t> claim[n][m];</a:t>
            </a:r>
          </a:p>
          <a:p>
            <a:pPr lvl="1"/>
            <a:r>
              <a:rPr lang="pl-PL" sz="2600" dirty="0">
                <a:solidFill>
                  <a:srgbClr val="0000FF"/>
                </a:solidFill>
                <a:latin typeface="Consolas" panose="020B0609020204030204" pitchFamily="49" charset="0"/>
              </a:rPr>
              <a:t>int</a:t>
            </a:r>
            <a:r>
              <a:rPr lang="pl-PL" sz="2600" dirty="0">
                <a:solidFill>
                  <a:srgbClr val="000000"/>
                </a:solidFill>
                <a:latin typeface="Consolas" panose="020B0609020204030204" pitchFamily="49" charset="0"/>
              </a:rPr>
              <a:t> alloc[n][m];</a:t>
            </a:r>
          </a:p>
          <a:p>
            <a:r>
              <a:rPr lang="ru-RU" sz="2600" dirty="0">
                <a:solidFill>
                  <a:srgbClr val="000000"/>
                </a:solidFill>
                <a:latin typeface="Consolas" panose="020B0609020204030204" pitchFamily="49" charset="0"/>
              </a:rPr>
              <a:t>};</a:t>
            </a:r>
            <a:endParaRPr lang="ru-RU" sz="2600" dirty="0"/>
          </a:p>
        </p:txBody>
      </p:sp>
      <p:sp>
        <p:nvSpPr>
          <p:cNvPr id="6" name="Прямоугольник 5">
            <a:extLst>
              <a:ext uri="{FF2B5EF4-FFF2-40B4-BE49-F238E27FC236}">
                <a16:creationId xmlns:a16="http://schemas.microsoft.com/office/drawing/2014/main" id="{060B9DD9-AB82-4488-954D-F8830CD8E5FF}"/>
              </a:ext>
            </a:extLst>
          </p:cNvPr>
          <p:cNvSpPr/>
          <p:nvPr/>
        </p:nvSpPr>
        <p:spPr>
          <a:xfrm>
            <a:off x="186267" y="382012"/>
            <a:ext cx="12005733" cy="4493538"/>
          </a:xfrm>
          <a:prstGeom prst="rect">
            <a:avLst/>
          </a:prstGeom>
        </p:spPr>
        <p:txBody>
          <a:bodyPr wrap="square">
            <a:spAutoFit/>
          </a:bodyPr>
          <a:lstStyle/>
          <a:p>
            <a:r>
              <a:rPr lang="en-US" sz="2600" dirty="0">
                <a:solidFill>
                  <a:srgbClr val="0000FF"/>
                </a:solidFill>
                <a:latin typeface="Consolas" panose="020B0609020204030204" pitchFamily="49" charset="0"/>
              </a:rPr>
              <a:t>if</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alloc</a:t>
            </a:r>
            <a:r>
              <a:rPr lang="en-US" sz="2600" dirty="0">
                <a:solidFill>
                  <a:srgbClr val="000000"/>
                </a:solidFill>
                <a:latin typeface="Consolas" panose="020B0609020204030204" pitchFamily="49" charset="0"/>
              </a:rPr>
              <a:t>[i, *] + request[*] &gt; claim[i, *])</a:t>
            </a:r>
            <a:r>
              <a:rPr lang="ru-RU" sz="2600" dirty="0">
                <a:solidFill>
                  <a:srgbClr val="000000"/>
                </a:solidFill>
                <a:latin typeface="Consolas" panose="020B0609020204030204" pitchFamily="49" charset="0"/>
              </a:rPr>
              <a:t> &lt;Ошибка&gt; ; </a:t>
            </a:r>
          </a:p>
          <a:p>
            <a:r>
              <a:rPr lang="ru-RU" sz="2600" dirty="0">
                <a:solidFill>
                  <a:srgbClr val="008000"/>
                </a:solidFill>
                <a:latin typeface="Consolas" panose="020B0609020204030204" pitchFamily="49" charset="0"/>
              </a:rPr>
              <a:t>/* Суммарный запрос превышает требования */</a:t>
            </a:r>
            <a:endParaRPr lang="ru-RU" sz="2600" dirty="0">
              <a:solidFill>
                <a:srgbClr val="000000"/>
              </a:solidFill>
              <a:latin typeface="Consolas" panose="020B0609020204030204" pitchFamily="49" charset="0"/>
            </a:endParaRPr>
          </a:p>
          <a:p>
            <a:r>
              <a:rPr lang="pl-PL" sz="2600" dirty="0">
                <a:solidFill>
                  <a:srgbClr val="0000FF"/>
                </a:solidFill>
                <a:latin typeface="Consolas" panose="020B0609020204030204" pitchFamily="49" charset="0"/>
              </a:rPr>
              <a:t>else</a:t>
            </a:r>
            <a:r>
              <a:rPr lang="pl-PL" sz="2600" dirty="0">
                <a:solidFill>
                  <a:srgbClr val="000000"/>
                </a:solidFill>
                <a:latin typeface="Consolas" panose="020B0609020204030204" pitchFamily="49" charset="0"/>
              </a:rPr>
              <a:t> </a:t>
            </a:r>
            <a:r>
              <a:rPr lang="pl-PL" sz="2600" dirty="0">
                <a:solidFill>
                  <a:srgbClr val="0000FF"/>
                </a:solidFill>
                <a:latin typeface="Consolas" panose="020B0609020204030204" pitchFamily="49" charset="0"/>
              </a:rPr>
              <a:t>if</a:t>
            </a:r>
            <a:r>
              <a:rPr lang="pl-PL" sz="2600" dirty="0">
                <a:solidFill>
                  <a:srgbClr val="000000"/>
                </a:solidFill>
                <a:latin typeface="Consolas" panose="020B0609020204030204" pitchFamily="49" charset="0"/>
              </a:rPr>
              <a:t> (request[*</a:t>
            </a:r>
            <a:r>
              <a:rPr lang="en-US" sz="2600" dirty="0">
                <a:solidFill>
                  <a:srgbClr val="000000"/>
                </a:solidFill>
                <a:latin typeface="Consolas" panose="020B0609020204030204" pitchFamily="49" charset="0"/>
              </a:rPr>
              <a:t>]</a:t>
            </a:r>
            <a:r>
              <a:rPr lang="pl-PL" sz="2600" dirty="0">
                <a:solidFill>
                  <a:srgbClr val="000000"/>
                </a:solidFill>
                <a:latin typeface="Consolas" panose="020B0609020204030204" pitchFamily="49" charset="0"/>
              </a:rPr>
              <a:t> &gt; availa</a:t>
            </a:r>
            <a:r>
              <a:rPr lang="en-US" sz="2600" dirty="0" err="1">
                <a:solidFill>
                  <a:srgbClr val="000000"/>
                </a:solidFill>
                <a:latin typeface="Consolas" panose="020B0609020204030204" pitchFamily="49" charset="0"/>
              </a:rPr>
              <a:t>ble</a:t>
            </a:r>
            <a:r>
              <a:rPr lang="pl-PL" sz="2600" dirty="0">
                <a:solidFill>
                  <a:srgbClr val="000000"/>
                </a:solidFill>
                <a:latin typeface="Consolas" panose="020B0609020204030204" pitchFamily="49" charset="0"/>
              </a:rPr>
              <a:t>[*])</a:t>
            </a:r>
            <a:r>
              <a:rPr lang="ru-RU" sz="2600" dirty="0">
                <a:solidFill>
                  <a:srgbClr val="000000"/>
                </a:solidFill>
                <a:latin typeface="Consolas" panose="020B0609020204030204" pitchFamily="49" charset="0"/>
              </a:rPr>
              <a:t> &lt;Приостановка процесса&gt;;</a:t>
            </a:r>
          </a:p>
          <a:p>
            <a:r>
              <a:rPr lang="pl-PL" sz="2600" dirty="0">
                <a:solidFill>
                  <a:srgbClr val="0000FF"/>
                </a:solidFill>
                <a:latin typeface="Consolas" panose="020B0609020204030204" pitchFamily="49" charset="0"/>
              </a:rPr>
              <a:t>else</a:t>
            </a:r>
            <a:r>
              <a:rPr lang="pl-PL" sz="2600" dirty="0">
                <a:solidFill>
                  <a:srgbClr val="000000"/>
                </a:solidFill>
                <a:latin typeface="Consolas" panose="020B0609020204030204" pitchFamily="49" charset="0"/>
              </a:rPr>
              <a:t> </a:t>
            </a:r>
            <a:r>
              <a:rPr lang="pl-PL" sz="2600" dirty="0">
                <a:solidFill>
                  <a:srgbClr val="008000"/>
                </a:solidFill>
                <a:latin typeface="Consolas" panose="020B0609020204030204" pitchFamily="49" charset="0"/>
              </a:rPr>
              <a:t>/*</a:t>
            </a:r>
            <a:r>
              <a:rPr lang="ru-RU" sz="2600" dirty="0">
                <a:solidFill>
                  <a:srgbClr val="008000"/>
                </a:solidFill>
                <a:latin typeface="Consolas" panose="020B0609020204030204" pitchFamily="49" charset="0"/>
              </a:rPr>
              <a:t>Моделируем выполнение запроса */</a:t>
            </a:r>
            <a:endParaRPr lang="ru-RU" sz="2600" dirty="0">
              <a:solidFill>
                <a:srgbClr val="000000"/>
              </a:solidFill>
              <a:latin typeface="Consolas" panose="020B0609020204030204" pitchFamily="49" charset="0"/>
            </a:endParaRPr>
          </a:p>
          <a:p>
            <a:pPr lvl="1"/>
            <a:r>
              <a:rPr lang="ru-RU" sz="2600" dirty="0">
                <a:solidFill>
                  <a:srgbClr val="000000"/>
                </a:solidFill>
                <a:latin typeface="Consolas" panose="020B0609020204030204" pitchFamily="49" charset="0"/>
              </a:rPr>
              <a:t>&lt;Определение нового состояния</a:t>
            </a:r>
            <a:r>
              <a:rPr lang="en-US" sz="2600" dirty="0">
                <a:solidFill>
                  <a:srgbClr val="000000"/>
                </a:solidFill>
                <a:latin typeface="Consolas" panose="020B0609020204030204" pitchFamily="49" charset="0"/>
              </a:rPr>
              <a:t>:</a:t>
            </a:r>
            <a:endParaRPr lang="ru-RU" sz="2600" dirty="0">
              <a:solidFill>
                <a:srgbClr val="000000"/>
              </a:solidFill>
              <a:latin typeface="Consolas" panose="020B0609020204030204" pitchFamily="49" charset="0"/>
            </a:endParaRPr>
          </a:p>
          <a:p>
            <a:pPr lvl="1"/>
            <a:r>
              <a:rPr lang="it-IT" sz="2600" dirty="0">
                <a:solidFill>
                  <a:srgbClr val="000000"/>
                </a:solidFill>
                <a:latin typeface="Consolas" panose="020B0609020204030204" pitchFamily="49" charset="0"/>
              </a:rPr>
              <a:t>alloc[i, *] = alloc[i, *] + request[*];</a:t>
            </a:r>
          </a:p>
          <a:p>
            <a:pPr lvl="1"/>
            <a:r>
              <a:rPr lang="pl-PL" sz="2600" dirty="0">
                <a:solidFill>
                  <a:srgbClr val="000000"/>
                </a:solidFill>
                <a:latin typeface="Consolas" panose="020B0609020204030204" pitchFamily="49" charset="0"/>
              </a:rPr>
              <a:t>available[*] = available[*] - request[*]&gt;;</a:t>
            </a:r>
          </a:p>
          <a:p>
            <a:r>
              <a:rPr lang="pl-PL" sz="2600" dirty="0">
                <a:solidFill>
                  <a:srgbClr val="0000FF"/>
                </a:solidFill>
                <a:latin typeface="Consolas" panose="020B0609020204030204" pitchFamily="49" charset="0"/>
              </a:rPr>
              <a:t>if</a:t>
            </a:r>
            <a:r>
              <a:rPr lang="pl-PL" sz="2600" dirty="0">
                <a:solidFill>
                  <a:srgbClr val="000000"/>
                </a:solidFill>
                <a:latin typeface="Consolas" panose="020B0609020204030204" pitchFamily="49" charset="0"/>
              </a:rPr>
              <a:t> (safe(newstate))</a:t>
            </a:r>
            <a:r>
              <a:rPr lang="en-US" sz="2600" dirty="0">
                <a:solidFill>
                  <a:srgbClr val="000000"/>
                </a:solidFill>
                <a:latin typeface="Consolas" panose="020B0609020204030204" pitchFamily="49" charset="0"/>
              </a:rPr>
              <a:t> </a:t>
            </a:r>
            <a:r>
              <a:rPr lang="ru-RU" sz="2600" dirty="0">
                <a:solidFill>
                  <a:srgbClr val="000000"/>
                </a:solidFill>
                <a:latin typeface="Consolas" panose="020B0609020204030204" pitchFamily="49" charset="0"/>
              </a:rPr>
              <a:t>&lt;Выполнение распределения&gt;;</a:t>
            </a:r>
          </a:p>
          <a:p>
            <a:r>
              <a:rPr lang="pl-PL" sz="2600" dirty="0">
                <a:solidFill>
                  <a:srgbClr val="0000FF"/>
                </a:solidFill>
                <a:latin typeface="Consolas" panose="020B0609020204030204" pitchFamily="49" charset="0"/>
              </a:rPr>
              <a:t>else</a:t>
            </a:r>
            <a:r>
              <a:rPr lang="en-US" sz="2600" dirty="0">
                <a:solidFill>
                  <a:srgbClr val="0000FF"/>
                </a:solidFill>
                <a:latin typeface="Consolas" panose="020B0609020204030204" pitchFamily="49" charset="0"/>
              </a:rPr>
              <a:t> </a:t>
            </a:r>
            <a:r>
              <a:rPr lang="ru-RU" sz="2600" dirty="0">
                <a:solidFill>
                  <a:srgbClr val="000000"/>
                </a:solidFill>
                <a:latin typeface="Consolas" panose="020B0609020204030204" pitchFamily="49" charset="0"/>
              </a:rPr>
              <a:t>{</a:t>
            </a:r>
            <a:r>
              <a:rPr lang="en-US" sz="2600" dirty="0">
                <a:solidFill>
                  <a:srgbClr val="000000"/>
                </a:solidFill>
                <a:latin typeface="Consolas" panose="020B0609020204030204" pitchFamily="49" charset="0"/>
              </a:rPr>
              <a:t> </a:t>
            </a:r>
            <a:r>
              <a:rPr lang="ru-RU" sz="2600" dirty="0">
                <a:solidFill>
                  <a:srgbClr val="000000"/>
                </a:solidFill>
                <a:latin typeface="Consolas" panose="020B0609020204030204" pitchFamily="49" charset="0"/>
              </a:rPr>
              <a:t>&lt;Восстановление исходного состояния и Приостановка процесса&gt;</a:t>
            </a:r>
          </a:p>
          <a:p>
            <a:r>
              <a:rPr lang="ru-RU" sz="2600" dirty="0">
                <a:solidFill>
                  <a:srgbClr val="000000"/>
                </a:solidFill>
                <a:latin typeface="Consolas" panose="020B0609020204030204" pitchFamily="49" charset="0"/>
              </a:rPr>
              <a:t>}</a:t>
            </a:r>
            <a:endParaRPr lang="ru-RU" sz="2600" dirty="0"/>
          </a:p>
        </p:txBody>
      </p:sp>
    </p:spTree>
    <p:extLst>
      <p:ext uri="{BB962C8B-B14F-4D97-AF65-F5344CB8AC3E}">
        <p14:creationId xmlns:p14="http://schemas.microsoft.com/office/powerpoint/2010/main" val="2264442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4196D3-5198-4567-B1C7-C24F577639EA}"/>
              </a:ext>
            </a:extLst>
          </p:cNvPr>
          <p:cNvSpPr>
            <a:spLocks noGrp="1"/>
          </p:cNvSpPr>
          <p:nvPr>
            <p:ph type="title"/>
          </p:nvPr>
        </p:nvSpPr>
        <p:spPr>
          <a:xfrm>
            <a:off x="838200" y="0"/>
            <a:ext cx="10515600" cy="820208"/>
          </a:xfrm>
        </p:spPr>
        <p:txBody>
          <a:bodyPr/>
          <a:lstStyle/>
          <a:p>
            <a:pPr algn="ctr"/>
            <a:r>
              <a:rPr lang="ru-RU" dirty="0"/>
              <a:t>Проверка безопасности алгоритма</a:t>
            </a:r>
          </a:p>
        </p:txBody>
      </p:sp>
      <p:sp>
        <p:nvSpPr>
          <p:cNvPr id="4" name="Прямоугольник 3">
            <a:extLst>
              <a:ext uri="{FF2B5EF4-FFF2-40B4-BE49-F238E27FC236}">
                <a16:creationId xmlns:a16="http://schemas.microsoft.com/office/drawing/2014/main" id="{D68DF7D8-B6CC-4C22-9D80-C1AC4DE8AE2A}"/>
              </a:ext>
            </a:extLst>
          </p:cNvPr>
          <p:cNvSpPr/>
          <p:nvPr/>
        </p:nvSpPr>
        <p:spPr>
          <a:xfrm>
            <a:off x="-67734" y="626534"/>
            <a:ext cx="12327467" cy="6093976"/>
          </a:xfrm>
          <a:prstGeom prst="rect">
            <a:avLst/>
          </a:prstGeom>
        </p:spPr>
        <p:txBody>
          <a:bodyPr wrap="square">
            <a:spAutoFit/>
          </a:bodyPr>
          <a:lstStyle/>
          <a:p>
            <a:r>
              <a:rPr lang="pl-PL" sz="2600" dirty="0">
                <a:solidFill>
                  <a:srgbClr val="0000FF"/>
                </a:solidFill>
                <a:latin typeface="Consolas" panose="020B0609020204030204" pitchFamily="49" charset="0"/>
              </a:rPr>
              <a:t>bool</a:t>
            </a:r>
            <a:r>
              <a:rPr lang="pl-PL" sz="2600" dirty="0">
                <a:solidFill>
                  <a:srgbClr val="000000"/>
                </a:solidFill>
                <a:latin typeface="Consolas" panose="020B0609020204030204" pitchFamily="49" charset="0"/>
              </a:rPr>
              <a:t> safe(</a:t>
            </a:r>
            <a:r>
              <a:rPr lang="pl-PL" sz="2600" dirty="0">
                <a:solidFill>
                  <a:srgbClr val="2B91AF"/>
                </a:solidFill>
                <a:latin typeface="Consolas" panose="020B0609020204030204" pitchFamily="49" charset="0"/>
              </a:rPr>
              <a:t>state</a:t>
            </a:r>
            <a:r>
              <a:rPr lang="pl-PL" sz="2600" dirty="0">
                <a:solidFill>
                  <a:srgbClr val="000000"/>
                </a:solidFill>
                <a:latin typeface="Consolas" panose="020B0609020204030204" pitchFamily="49" charset="0"/>
              </a:rPr>
              <a:t> </a:t>
            </a:r>
            <a:r>
              <a:rPr lang="pl-PL" sz="2600" dirty="0">
                <a:solidFill>
                  <a:srgbClr val="808080"/>
                </a:solidFill>
                <a:latin typeface="Consolas" panose="020B0609020204030204" pitchFamily="49" charset="0"/>
              </a:rPr>
              <a:t>S</a:t>
            </a:r>
            <a:r>
              <a:rPr lang="pl-PL" sz="2600" dirty="0">
                <a:solidFill>
                  <a:srgbClr val="000000"/>
                </a:solidFill>
                <a:latin typeface="Consolas" panose="020B0609020204030204" pitchFamily="49" charset="0"/>
              </a:rPr>
              <a:t>)</a:t>
            </a:r>
            <a:r>
              <a:rPr lang="en-US" sz="2600" dirty="0">
                <a:solidFill>
                  <a:srgbClr val="000000"/>
                </a:solidFill>
                <a:latin typeface="Consolas" panose="020B0609020204030204" pitchFamily="49" charset="0"/>
              </a:rPr>
              <a:t> </a:t>
            </a:r>
            <a:r>
              <a:rPr lang="ru-RU" sz="2600" dirty="0">
                <a:solidFill>
                  <a:srgbClr val="000000"/>
                </a:solidFill>
                <a:latin typeface="Consolas" panose="020B0609020204030204" pitchFamily="49" charset="0"/>
              </a:rPr>
              <a:t>{</a:t>
            </a:r>
          </a:p>
          <a:p>
            <a:pPr lvl="1"/>
            <a:r>
              <a:rPr lang="pl-PL" sz="2600" dirty="0">
                <a:solidFill>
                  <a:srgbClr val="0000FF"/>
                </a:solidFill>
                <a:latin typeface="Consolas" panose="020B0609020204030204" pitchFamily="49" charset="0"/>
              </a:rPr>
              <a:t>int</a:t>
            </a:r>
            <a:r>
              <a:rPr lang="pl-PL" sz="2600" dirty="0">
                <a:solidFill>
                  <a:srgbClr val="000000"/>
                </a:solidFill>
                <a:latin typeface="Consolas" panose="020B0609020204030204" pitchFamily="49" charset="0"/>
              </a:rPr>
              <a:t> currentavail[m];</a:t>
            </a:r>
          </a:p>
          <a:p>
            <a:pPr lvl="1"/>
            <a:r>
              <a:rPr lang="pl-PL" sz="2600" dirty="0">
                <a:solidFill>
                  <a:srgbClr val="000000"/>
                </a:solidFill>
                <a:latin typeface="Consolas" panose="020B0609020204030204" pitchFamily="49" charset="0"/>
              </a:rPr>
              <a:t>process rest[&lt;</a:t>
            </a:r>
            <a:r>
              <a:rPr lang="ru-RU" sz="2600" dirty="0">
                <a:solidFill>
                  <a:srgbClr val="000000"/>
                </a:solidFill>
                <a:latin typeface="Consolas" panose="020B0609020204030204" pitchFamily="49" charset="0"/>
              </a:rPr>
              <a:t>Количество процессов&gt;];</a:t>
            </a:r>
          </a:p>
          <a:p>
            <a:pPr lvl="1"/>
            <a:r>
              <a:rPr lang="pl-PL" sz="2600" dirty="0">
                <a:solidFill>
                  <a:srgbClr val="000000"/>
                </a:solidFill>
                <a:latin typeface="Consolas" panose="020B0609020204030204" pitchFamily="49" charset="0"/>
              </a:rPr>
              <a:t>currentavail = available;</a:t>
            </a:r>
          </a:p>
          <a:p>
            <a:pPr lvl="1"/>
            <a:r>
              <a:rPr lang="pl-PL" sz="2600" dirty="0">
                <a:solidFill>
                  <a:srgbClr val="000000"/>
                </a:solidFill>
                <a:latin typeface="Consolas" panose="020B0609020204030204" pitchFamily="49" charset="0"/>
              </a:rPr>
              <a:t>rest = { </a:t>
            </a:r>
            <a:r>
              <a:rPr lang="ru-RU" sz="2600" dirty="0">
                <a:solidFill>
                  <a:srgbClr val="000000"/>
                </a:solidFill>
                <a:latin typeface="Consolas" panose="020B0609020204030204" pitchFamily="49" charset="0"/>
              </a:rPr>
              <a:t>Все процессы };</a:t>
            </a:r>
          </a:p>
          <a:p>
            <a:pPr lvl="1"/>
            <a:r>
              <a:rPr lang="pl-PL" sz="2600" dirty="0">
                <a:solidFill>
                  <a:srgbClr val="000000"/>
                </a:solidFill>
                <a:latin typeface="Consolas" panose="020B0609020204030204" pitchFamily="49" charset="0"/>
              </a:rPr>
              <a:t>possible = </a:t>
            </a:r>
            <a:r>
              <a:rPr lang="pl-PL" sz="2600" dirty="0">
                <a:solidFill>
                  <a:srgbClr val="0000FF"/>
                </a:solidFill>
                <a:latin typeface="Consolas" panose="020B0609020204030204" pitchFamily="49" charset="0"/>
              </a:rPr>
              <a:t>true</a:t>
            </a:r>
            <a:r>
              <a:rPr lang="pl-PL" sz="2600" dirty="0">
                <a:solidFill>
                  <a:srgbClr val="000000"/>
                </a:solidFill>
                <a:latin typeface="Consolas" panose="020B0609020204030204" pitchFamily="49" charset="0"/>
              </a:rPr>
              <a:t>;</a:t>
            </a:r>
          </a:p>
          <a:p>
            <a:pPr lvl="1"/>
            <a:r>
              <a:rPr lang="pl-PL" sz="2600" dirty="0">
                <a:solidFill>
                  <a:srgbClr val="0000FF"/>
                </a:solidFill>
                <a:latin typeface="Consolas" panose="020B0609020204030204" pitchFamily="49" charset="0"/>
              </a:rPr>
              <a:t>while</a:t>
            </a:r>
            <a:r>
              <a:rPr lang="pl-PL" sz="2600" dirty="0">
                <a:solidFill>
                  <a:srgbClr val="000000"/>
                </a:solidFill>
                <a:latin typeface="Consolas" panose="020B0609020204030204" pitchFamily="49" charset="0"/>
              </a:rPr>
              <a:t> (possi</a:t>
            </a:r>
            <a:r>
              <a:rPr lang="en-US" sz="2600" dirty="0">
                <a:solidFill>
                  <a:srgbClr val="000000"/>
                </a:solidFill>
                <a:latin typeface="Consolas" panose="020B0609020204030204" pitchFamily="49" charset="0"/>
              </a:rPr>
              <a:t>b</a:t>
            </a:r>
            <a:r>
              <a:rPr lang="pl-PL" sz="2600" dirty="0">
                <a:solidFill>
                  <a:srgbClr val="000000"/>
                </a:solidFill>
                <a:latin typeface="Consolas" panose="020B0609020204030204" pitchFamily="49" charset="0"/>
              </a:rPr>
              <a:t>le)</a:t>
            </a:r>
            <a:r>
              <a:rPr lang="ru-RU" sz="2600" dirty="0">
                <a:solidFill>
                  <a:srgbClr val="000000"/>
                </a:solidFill>
                <a:latin typeface="Consolas" panose="020B0609020204030204" pitchFamily="49" charset="0"/>
              </a:rPr>
              <a:t>{</a:t>
            </a:r>
          </a:p>
          <a:p>
            <a:pPr lvl="2"/>
            <a:r>
              <a:rPr lang="ru-RU" sz="2600" dirty="0">
                <a:solidFill>
                  <a:srgbClr val="000000"/>
                </a:solidFill>
                <a:latin typeface="Consolas" panose="020B0609020204030204" pitchFamily="49" charset="0"/>
              </a:rPr>
              <a:t>&lt;Найти процесс </a:t>
            </a:r>
            <a:r>
              <a:rPr lang="ru-RU" sz="2600" dirty="0" err="1">
                <a:solidFill>
                  <a:srgbClr val="000000"/>
                </a:solidFill>
                <a:latin typeface="Consolas" panose="020B0609020204030204" pitchFamily="49" charset="0"/>
              </a:rPr>
              <a:t>Pk</a:t>
            </a:r>
            <a:r>
              <a:rPr lang="ru-RU" sz="2600" dirty="0">
                <a:solidFill>
                  <a:srgbClr val="000000"/>
                </a:solidFill>
                <a:latin typeface="Consolas" panose="020B0609020204030204" pitchFamily="49" charset="0"/>
              </a:rPr>
              <a:t> в </a:t>
            </a:r>
            <a:r>
              <a:rPr lang="ru-RU" sz="2600" dirty="0" err="1">
                <a:solidFill>
                  <a:srgbClr val="000000"/>
                </a:solidFill>
                <a:latin typeface="Consolas" panose="020B0609020204030204" pitchFamily="49" charset="0"/>
              </a:rPr>
              <a:t>rest</a:t>
            </a:r>
            <a:r>
              <a:rPr lang="ru-RU" sz="2600" dirty="0">
                <a:solidFill>
                  <a:srgbClr val="000000"/>
                </a:solidFill>
                <a:latin typeface="Consolas" panose="020B0609020204030204" pitchFamily="49" charset="0"/>
              </a:rPr>
              <a:t>, так что</a:t>
            </a:r>
            <a:r>
              <a:rPr lang="en-US" sz="2600" dirty="0">
                <a:solidFill>
                  <a:srgbClr val="000000"/>
                </a:solidFill>
                <a:latin typeface="Consolas" panose="020B0609020204030204" pitchFamily="49" charset="0"/>
              </a:rPr>
              <a:t> </a:t>
            </a:r>
            <a:r>
              <a:rPr lang="pl-PL" sz="2600" dirty="0">
                <a:solidFill>
                  <a:srgbClr val="000000"/>
                </a:solidFill>
                <a:latin typeface="Consolas" panose="020B0609020204030204" pitchFamily="49" charset="0"/>
              </a:rPr>
              <a:t>claim[k, *] - alloc[k, *] &lt;= currentavail;</a:t>
            </a:r>
          </a:p>
          <a:p>
            <a:pPr lvl="2"/>
            <a:r>
              <a:rPr lang="pl-PL" sz="2600" dirty="0">
                <a:solidFill>
                  <a:srgbClr val="0000FF"/>
                </a:solidFill>
                <a:latin typeface="Consolas" panose="020B0609020204030204" pitchFamily="49" charset="0"/>
              </a:rPr>
              <a:t>if</a:t>
            </a:r>
            <a:r>
              <a:rPr lang="pl-PL" sz="2600" dirty="0">
                <a:solidFill>
                  <a:srgbClr val="000000"/>
                </a:solidFill>
                <a:latin typeface="Consolas" panose="020B0609020204030204" pitchFamily="49" charset="0"/>
              </a:rPr>
              <a:t> (found)</a:t>
            </a:r>
            <a:r>
              <a:rPr lang="en-US" sz="2600" dirty="0">
                <a:solidFill>
                  <a:srgbClr val="000000"/>
                </a:solidFill>
                <a:latin typeface="Consolas" panose="020B0609020204030204" pitchFamily="49" charset="0"/>
              </a:rPr>
              <a:t> </a:t>
            </a:r>
            <a:r>
              <a:rPr lang="ru-RU" sz="2600" dirty="0">
                <a:solidFill>
                  <a:srgbClr val="000000"/>
                </a:solidFill>
                <a:latin typeface="Consolas" panose="020B0609020204030204" pitchFamily="49" charset="0"/>
              </a:rPr>
              <a:t>{</a:t>
            </a:r>
            <a:r>
              <a:rPr lang="en-US" sz="2600" dirty="0">
                <a:solidFill>
                  <a:srgbClr val="000000"/>
                </a:solidFill>
                <a:latin typeface="Consolas" panose="020B0609020204030204" pitchFamily="49" charset="0"/>
              </a:rPr>
              <a:t> </a:t>
            </a:r>
            <a:r>
              <a:rPr lang="ru-RU" sz="2600" dirty="0">
                <a:solidFill>
                  <a:srgbClr val="008000"/>
                </a:solidFill>
                <a:latin typeface="Consolas" panose="020B0609020204030204" pitchFamily="49" charset="0"/>
              </a:rPr>
              <a:t>/*Моделирование выполнения </a:t>
            </a:r>
            <a:r>
              <a:rPr lang="pl-PL" sz="2600" dirty="0">
                <a:solidFill>
                  <a:srgbClr val="008000"/>
                </a:solidFill>
                <a:latin typeface="Consolas" panose="020B0609020204030204" pitchFamily="49" charset="0"/>
              </a:rPr>
              <a:t>Pk */</a:t>
            </a:r>
            <a:endParaRPr lang="pl-PL" sz="2600" dirty="0">
              <a:solidFill>
                <a:srgbClr val="000000"/>
              </a:solidFill>
              <a:latin typeface="Consolas" panose="020B0609020204030204" pitchFamily="49" charset="0"/>
            </a:endParaRPr>
          </a:p>
          <a:p>
            <a:pPr lvl="3"/>
            <a:r>
              <a:rPr lang="pl-PL" sz="2600" dirty="0">
                <a:solidFill>
                  <a:srgbClr val="000000"/>
                </a:solidFill>
                <a:latin typeface="Consolas" panose="020B0609020204030204" pitchFamily="49" charset="0"/>
              </a:rPr>
              <a:t>currentavail = currentavail + alloc[k, *];</a:t>
            </a:r>
          </a:p>
          <a:p>
            <a:pPr lvl="3"/>
            <a:r>
              <a:rPr lang="pl-PL" sz="2600" dirty="0">
                <a:solidFill>
                  <a:srgbClr val="000000"/>
                </a:solidFill>
                <a:latin typeface="Consolas" panose="020B0609020204030204" pitchFamily="49" charset="0"/>
              </a:rPr>
              <a:t>rest = rest - {Pk};</a:t>
            </a:r>
          </a:p>
          <a:p>
            <a:pPr lvl="2"/>
            <a:r>
              <a:rPr lang="ru-RU" sz="2600" dirty="0">
                <a:solidFill>
                  <a:srgbClr val="000000"/>
                </a:solidFill>
                <a:latin typeface="Consolas" panose="020B0609020204030204" pitchFamily="49" charset="0"/>
              </a:rPr>
              <a:t>}</a:t>
            </a:r>
          </a:p>
          <a:p>
            <a:pPr lvl="1"/>
            <a:r>
              <a:rPr lang="pl-PL" sz="2600" dirty="0">
                <a:solidFill>
                  <a:srgbClr val="0000FF"/>
                </a:solidFill>
                <a:latin typeface="Consolas" panose="020B0609020204030204" pitchFamily="49" charset="0"/>
              </a:rPr>
              <a:t>else</a:t>
            </a:r>
            <a:r>
              <a:rPr lang="pl-PL" sz="2600" dirty="0">
                <a:solidFill>
                  <a:srgbClr val="000000"/>
                </a:solidFill>
                <a:latin typeface="Consolas" panose="020B0609020204030204" pitchFamily="49" charset="0"/>
              </a:rPr>
              <a:t> possi</a:t>
            </a:r>
            <a:r>
              <a:rPr lang="ru-RU" sz="2600" dirty="0">
                <a:solidFill>
                  <a:srgbClr val="000000"/>
                </a:solidFill>
                <a:latin typeface="Consolas" panose="020B0609020204030204" pitchFamily="49" charset="0"/>
              </a:rPr>
              <a:t>Ь</a:t>
            </a:r>
            <a:r>
              <a:rPr lang="pl-PL" sz="2600" dirty="0">
                <a:solidFill>
                  <a:srgbClr val="000000"/>
                </a:solidFill>
                <a:latin typeface="Consolas" panose="020B0609020204030204" pitchFamily="49" charset="0"/>
              </a:rPr>
              <a:t>le = </a:t>
            </a:r>
            <a:r>
              <a:rPr lang="pl-PL" sz="2600" dirty="0">
                <a:solidFill>
                  <a:srgbClr val="0000FF"/>
                </a:solidFill>
                <a:latin typeface="Consolas" panose="020B0609020204030204" pitchFamily="49" charset="0"/>
              </a:rPr>
              <a:t>false</a:t>
            </a:r>
            <a:r>
              <a:rPr lang="pl-PL" sz="2600" dirty="0">
                <a:solidFill>
                  <a:srgbClr val="000000"/>
                </a:solidFill>
                <a:latin typeface="Consolas" panose="020B0609020204030204" pitchFamily="49" charset="0"/>
              </a:rPr>
              <a:t>;</a:t>
            </a:r>
            <a:r>
              <a:rPr lang="ru-RU" sz="2600" dirty="0">
                <a:solidFill>
                  <a:srgbClr val="000000"/>
                </a:solidFill>
                <a:latin typeface="Consolas" panose="020B0609020204030204" pitchFamily="49" charset="0"/>
              </a:rPr>
              <a:t>}</a:t>
            </a:r>
          </a:p>
          <a:p>
            <a:pPr lvl="1"/>
            <a:r>
              <a:rPr lang="pl-PL" sz="2600" dirty="0">
                <a:solidFill>
                  <a:srgbClr val="0000FF"/>
                </a:solidFill>
                <a:latin typeface="Consolas" panose="020B0609020204030204" pitchFamily="49" charset="0"/>
              </a:rPr>
              <a:t>return</a:t>
            </a:r>
            <a:r>
              <a:rPr lang="pl-PL" sz="2600" dirty="0">
                <a:solidFill>
                  <a:srgbClr val="000000"/>
                </a:solidFill>
                <a:latin typeface="Consolas" panose="020B0609020204030204" pitchFamily="49" charset="0"/>
              </a:rPr>
              <a:t> (rest == null);</a:t>
            </a:r>
            <a:r>
              <a:rPr lang="ru-RU" sz="2600" dirty="0">
                <a:solidFill>
                  <a:srgbClr val="000000"/>
                </a:solidFill>
                <a:latin typeface="Consolas" panose="020B0609020204030204" pitchFamily="49" charset="0"/>
              </a:rPr>
              <a:t>}</a:t>
            </a:r>
            <a:endParaRPr lang="ru-RU" sz="2600" dirty="0"/>
          </a:p>
        </p:txBody>
      </p:sp>
    </p:spTree>
    <p:extLst>
      <p:ext uri="{BB962C8B-B14F-4D97-AF65-F5344CB8AC3E}">
        <p14:creationId xmlns:p14="http://schemas.microsoft.com/office/powerpoint/2010/main" val="94514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03BD34B-3245-4C52-9EA1-0B577149928E}"/>
              </a:ext>
            </a:extLst>
          </p:cNvPr>
          <p:cNvSpPr>
            <a:spLocks noGrp="1"/>
          </p:cNvSpPr>
          <p:nvPr>
            <p:ph idx="1"/>
          </p:nvPr>
        </p:nvSpPr>
        <p:spPr>
          <a:xfrm>
            <a:off x="694267" y="386291"/>
            <a:ext cx="10735733" cy="6302375"/>
          </a:xfrm>
        </p:spPr>
        <p:txBody>
          <a:bodyPr>
            <a:normAutofit/>
          </a:bodyPr>
          <a:lstStyle/>
          <a:p>
            <a:pPr marL="0" indent="0" algn="just">
              <a:buNone/>
            </a:pPr>
            <a:r>
              <a:rPr lang="ru-RU" sz="2600" dirty="0"/>
              <a:t>Устранение взаимоблокировок обладает тем преимуществом, что при его использовании не нужны ни перераспределение, ни откат процессов, как в случае обнаружения взаимоблокировок; кроме того, этот метод накладывает меньше ограничений по сравнению с предотвращением взаимоблокировок.</a:t>
            </a:r>
          </a:p>
          <a:p>
            <a:pPr marL="0" indent="0" algn="just">
              <a:buNone/>
            </a:pPr>
            <a:r>
              <a:rPr lang="ru-RU" sz="2600" dirty="0"/>
              <a:t>Однако использование этого метода требует выполнения определенных условий.</a:t>
            </a:r>
          </a:p>
          <a:p>
            <a:pPr marL="0" indent="0" algn="just">
              <a:buNone/>
            </a:pPr>
            <a:r>
              <a:rPr lang="ru-RU" sz="2600" dirty="0"/>
              <a:t>• Должны быть заранее указаны максимальные требования каждого процесса к ресурсам.</a:t>
            </a:r>
          </a:p>
          <a:p>
            <a:pPr marL="0" indent="0" algn="just">
              <a:buNone/>
            </a:pPr>
            <a:r>
              <a:rPr lang="ru-RU" sz="2600" dirty="0"/>
              <a:t>• Рассматриваемые процессы должны быть независимы, т.е. порядок их выполнения не должен ограничиваться никакими требованиями синхронизации.</a:t>
            </a:r>
          </a:p>
          <a:p>
            <a:pPr marL="0" indent="0" algn="just">
              <a:buNone/>
            </a:pPr>
            <a:r>
              <a:rPr lang="ru-RU" sz="2600" dirty="0"/>
              <a:t>• Должно иметься фиксированное количество распределяемых ресурсов.</a:t>
            </a:r>
          </a:p>
          <a:p>
            <a:pPr marL="0" indent="0" algn="just">
              <a:buNone/>
            </a:pPr>
            <a:r>
              <a:rPr lang="ru-RU" sz="2600" dirty="0"/>
              <a:t>• Ни один процесс не должен завершаться в состоянии захвата ресурсов.</a:t>
            </a:r>
          </a:p>
        </p:txBody>
      </p:sp>
    </p:spTree>
    <p:extLst>
      <p:ext uri="{BB962C8B-B14F-4D97-AF65-F5344CB8AC3E}">
        <p14:creationId xmlns:p14="http://schemas.microsoft.com/office/powerpoint/2010/main" val="35412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4462-CA88-4EF2-93E0-3C1F6B557B66}"/>
              </a:ext>
            </a:extLst>
          </p:cNvPr>
          <p:cNvSpPr>
            <a:spLocks noGrp="1"/>
          </p:cNvSpPr>
          <p:nvPr>
            <p:ph type="title"/>
          </p:nvPr>
        </p:nvSpPr>
        <p:spPr/>
        <p:txBody>
          <a:bodyPr/>
          <a:lstStyle/>
          <a:p>
            <a:pPr algn="ctr"/>
            <a:r>
              <a:rPr lang="ru-RU" dirty="0"/>
              <a:t>Обнаружение взаимоблокировок</a:t>
            </a:r>
          </a:p>
        </p:txBody>
      </p:sp>
      <p:sp>
        <p:nvSpPr>
          <p:cNvPr id="3" name="Объект 2">
            <a:extLst>
              <a:ext uri="{FF2B5EF4-FFF2-40B4-BE49-F238E27FC236}">
                <a16:creationId xmlns:a16="http://schemas.microsoft.com/office/drawing/2014/main" id="{86A2760D-97E9-444B-8868-11F61CADC81F}"/>
              </a:ext>
            </a:extLst>
          </p:cNvPr>
          <p:cNvSpPr>
            <a:spLocks noGrp="1"/>
          </p:cNvSpPr>
          <p:nvPr>
            <p:ph idx="1"/>
          </p:nvPr>
        </p:nvSpPr>
        <p:spPr>
          <a:xfrm>
            <a:off x="355601" y="1825625"/>
            <a:ext cx="11413066" cy="4351338"/>
          </a:xfrm>
        </p:spPr>
        <p:txBody>
          <a:bodyPr>
            <a:normAutofit/>
          </a:bodyPr>
          <a:lstStyle/>
          <a:p>
            <a:pPr marL="0" indent="0" algn="just">
              <a:buNone/>
            </a:pPr>
            <a:r>
              <a:rPr lang="ru-RU" dirty="0"/>
              <a:t>Стратегии предотвращения взаимоблокировок весьма консервативны; они решают проблему взаимоблокировок путем ограничения доступа процессов к ресурсам и наложения ограничений на процессы. Их противоположность - стратегии обнаружения взаимоблокировок, которые не ограничивают доступ к ресурсам и не налагают никаких ограничений на действия процессов. При обнаружении взаимоблокировок запрошенные ресурсы выделяются процессам при первой возможности.</a:t>
            </a:r>
          </a:p>
        </p:txBody>
      </p:sp>
    </p:spTree>
    <p:extLst>
      <p:ext uri="{BB962C8B-B14F-4D97-AF65-F5344CB8AC3E}">
        <p14:creationId xmlns:p14="http://schemas.microsoft.com/office/powerpoint/2010/main" val="1920592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793BFC-07E6-4422-AC2F-C9C7A4C5C18C}"/>
              </a:ext>
            </a:extLst>
          </p:cNvPr>
          <p:cNvSpPr>
            <a:spLocks noGrp="1"/>
          </p:cNvSpPr>
          <p:nvPr>
            <p:ph type="title"/>
          </p:nvPr>
        </p:nvSpPr>
        <p:spPr>
          <a:xfrm>
            <a:off x="838200" y="175684"/>
            <a:ext cx="10515600" cy="921808"/>
          </a:xfrm>
        </p:spPr>
        <p:txBody>
          <a:bodyPr/>
          <a:lstStyle/>
          <a:p>
            <a:pPr algn="ctr"/>
            <a:r>
              <a:rPr lang="ru-RU" dirty="0"/>
              <a:t>Алгоритм обнаружения взаимоблокировки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5E16C039-308C-4345-85CD-7116803C983E}"/>
                  </a:ext>
                </a:extLst>
              </p:cNvPr>
              <p:cNvSpPr>
                <a:spLocks noGrp="1"/>
              </p:cNvSpPr>
              <p:nvPr>
                <p:ph idx="1"/>
              </p:nvPr>
            </p:nvSpPr>
            <p:spPr>
              <a:xfrm>
                <a:off x="275166" y="1429808"/>
                <a:ext cx="11641668" cy="5252508"/>
              </a:xfrm>
            </p:spPr>
            <p:txBody>
              <a:bodyPr>
                <a:normAutofit/>
              </a:bodyPr>
              <a:lstStyle/>
              <a:p>
                <a:pPr marL="0" indent="0" algn="just">
                  <a:buNone/>
                </a:pPr>
                <a:r>
                  <a:rPr lang="ru-RU" sz="2600" dirty="0"/>
                  <a:t>Проверка наличия взаимоблокировки может выполняться как при каждом запросе ресурса, так и менее часто, в зависимости от того, насколько вероятно возникновение взаимоблокировки. С одной стороны, проверка при каждом запросе ресурса имеет два основных преимущества: раннее обнаружение и упрощение алгоритма, поскольку он основан на инкрементных изменениях состояния системы. С другой стороны, столь частая проверка приводит к заметному потреблению времени процессора.</a:t>
                </a:r>
              </a:p>
              <a:p>
                <a:pPr marL="0" indent="0" algn="just">
                  <a:buNone/>
                </a:pPr>
                <a:r>
                  <a:rPr lang="ru-RU" sz="2600" dirty="0"/>
                  <a:t>В данном алгоритме используется матрица распределения и вектор доступности, описанные ранее. Кроме того, определена матрица запросов </a:t>
                </a:r>
                <a:r>
                  <a:rPr lang="ru-RU" sz="2600" b="1" dirty="0"/>
                  <a:t>Q</a:t>
                </a:r>
                <a:r>
                  <a:rPr lang="ru-RU" sz="2600" dirty="0"/>
                  <a:t>, такая, что </a:t>
                </a:r>
                <a14:m>
                  <m:oMath xmlns:m="http://schemas.openxmlformats.org/officeDocument/2006/math">
                    <m:sSub>
                      <m:sSubPr>
                        <m:ctrlPr>
                          <a:rPr lang="ru-RU" sz="2600" b="0" i="1" dirty="0" smtClean="0">
                            <a:latin typeface="Cambria Math" panose="02040503050406030204" pitchFamily="18" charset="0"/>
                          </a:rPr>
                        </m:ctrlPr>
                      </m:sSubPr>
                      <m:e>
                        <m:r>
                          <a:rPr lang="ru-RU" sz="2600" i="1" dirty="0" smtClean="0">
                            <a:latin typeface="Cambria Math" panose="02040503050406030204" pitchFamily="18" charset="0"/>
                          </a:rPr>
                          <m:t>𝑄</m:t>
                        </m:r>
                      </m:e>
                      <m:sub>
                        <m:r>
                          <a:rPr lang="en-US" sz="2600" b="0" i="1" dirty="0" smtClean="0">
                            <a:latin typeface="Cambria Math" panose="02040503050406030204" pitchFamily="18" charset="0"/>
                          </a:rPr>
                          <m:t>𝑖𝑗</m:t>
                        </m:r>
                      </m:sub>
                    </m:sSub>
                  </m:oMath>
                </a14:m>
                <a:r>
                  <a:rPr lang="ru-RU" sz="2600" i="1" dirty="0"/>
                  <a:t> </a:t>
                </a:r>
                <a:r>
                  <a:rPr lang="ru-RU" sz="2600" dirty="0"/>
                  <a:t>представляет собой количество ресурсов типа</a:t>
                </a:r>
                <a:r>
                  <a:rPr lang="en-US" sz="2600" dirty="0"/>
                  <a:t> </a:t>
                </a:r>
                <a:r>
                  <a:rPr lang="ru-RU" sz="2600" i="1" dirty="0"/>
                  <a:t>j</a:t>
                </a:r>
                <a:r>
                  <a:rPr lang="ru-RU" sz="2600" dirty="0"/>
                  <a:t>, затребованное процессом </a:t>
                </a:r>
                <a:r>
                  <a:rPr lang="ru-RU" sz="2600" i="1" dirty="0"/>
                  <a:t>i</a:t>
                </a:r>
                <a:r>
                  <a:rPr lang="ru-RU" sz="2600" dirty="0"/>
                  <a:t>. Алгоритм работает, помечая незаблокированные процессы. Изначально все процессы не помечены. После этого выполняются следующие шаги.</a:t>
                </a:r>
              </a:p>
            </p:txBody>
          </p:sp>
        </mc:Choice>
        <mc:Fallback xmlns="">
          <p:sp>
            <p:nvSpPr>
              <p:cNvPr id="3" name="Объект 2">
                <a:extLst>
                  <a:ext uri="{FF2B5EF4-FFF2-40B4-BE49-F238E27FC236}">
                    <a16:creationId xmlns:a16="http://schemas.microsoft.com/office/drawing/2014/main" id="{5E16C039-308C-4345-85CD-7116803C983E}"/>
                  </a:ext>
                </a:extLst>
              </p:cNvPr>
              <p:cNvSpPr>
                <a:spLocks noGrp="1" noRot="1" noChangeAspect="1" noMove="1" noResize="1" noEditPoints="1" noAdjustHandles="1" noChangeArrowheads="1" noChangeShapeType="1" noTextEdit="1"/>
              </p:cNvSpPr>
              <p:nvPr>
                <p:ph idx="1"/>
              </p:nvPr>
            </p:nvSpPr>
            <p:spPr>
              <a:xfrm>
                <a:off x="275166" y="1429808"/>
                <a:ext cx="11641668" cy="5252508"/>
              </a:xfrm>
              <a:blipFill>
                <a:blip r:embed="rId2"/>
                <a:stretch>
                  <a:fillRect l="-942" t="-1858" r="-942"/>
                </a:stretch>
              </a:blipFill>
            </p:spPr>
            <p:txBody>
              <a:bodyPr/>
              <a:lstStyle/>
              <a:p>
                <a:r>
                  <a:rPr lang="ru-RU">
                    <a:noFill/>
                  </a:rPr>
                  <a:t> </a:t>
                </a:r>
              </a:p>
            </p:txBody>
          </p:sp>
        </mc:Fallback>
      </mc:AlternateContent>
    </p:spTree>
    <p:extLst>
      <p:ext uri="{BB962C8B-B14F-4D97-AF65-F5344CB8AC3E}">
        <p14:creationId xmlns:p14="http://schemas.microsoft.com/office/powerpoint/2010/main" val="77395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F3C3B32-F590-4871-86B2-DFE391A42B8F}"/>
                  </a:ext>
                </a:extLst>
              </p:cNvPr>
              <p:cNvSpPr>
                <a:spLocks noGrp="1"/>
              </p:cNvSpPr>
              <p:nvPr>
                <p:ph idx="1"/>
              </p:nvPr>
            </p:nvSpPr>
            <p:spPr>
              <a:xfrm>
                <a:off x="313267" y="1656820"/>
                <a:ext cx="11506200" cy="4693179"/>
              </a:xfrm>
            </p:spPr>
            <p:txBody>
              <a:bodyPr>
                <a:normAutofit/>
              </a:bodyPr>
              <a:lstStyle/>
              <a:p>
                <a:pPr marL="0" indent="0" algn="just">
                  <a:buNone/>
                </a:pPr>
                <a:r>
                  <a:rPr lang="ru-RU" sz="2600" dirty="0"/>
                  <a:t>1. Помечаем все процессы, строки в матрице распределения которых состоят из одних</a:t>
                </a:r>
                <a:r>
                  <a:rPr lang="en-US" sz="2600" dirty="0"/>
                  <a:t> </a:t>
                </a:r>
                <a:r>
                  <a:rPr lang="ru-RU" sz="2600" dirty="0"/>
                  <a:t>нулей.</a:t>
                </a:r>
              </a:p>
              <a:p>
                <a:pPr marL="0" indent="0" algn="just">
                  <a:buNone/>
                </a:pPr>
                <a:r>
                  <a:rPr lang="ru-RU" sz="2600" dirty="0"/>
                  <a:t>2. Временный вектор </a:t>
                </a:r>
                <a:r>
                  <a:rPr lang="ru-RU" sz="2600" b="1" dirty="0"/>
                  <a:t>W</a:t>
                </a:r>
                <a:r>
                  <a:rPr lang="ru-RU" sz="2600" dirty="0"/>
                  <a:t> инициализируем значениями вектора доступности.</a:t>
                </a:r>
              </a:p>
              <a:p>
                <a:pPr marL="0" indent="0" algn="just">
                  <a:buNone/>
                </a:pPr>
                <a:r>
                  <a:rPr lang="ru-RU" sz="2600" dirty="0"/>
                  <a:t>3. Находим индекс </a:t>
                </a:r>
                <a:r>
                  <a:rPr lang="ru-RU" sz="2600" i="1" dirty="0"/>
                  <a:t>i, </a:t>
                </a:r>
                <a:r>
                  <a:rPr lang="ru-RU" sz="2600" dirty="0"/>
                  <a:t>такой, что процесс </a:t>
                </a:r>
                <a:r>
                  <a:rPr lang="ru-RU" sz="2600" i="1" dirty="0"/>
                  <a:t>i</a:t>
                </a:r>
                <a:r>
                  <a:rPr lang="ru-RU" sz="2600" dirty="0"/>
                  <a:t> в настоящий момент не помечен и </a:t>
                </a:r>
                <a:r>
                  <a:rPr lang="ru-RU" sz="2600" i="1" dirty="0"/>
                  <a:t>i</a:t>
                </a:r>
                <a:r>
                  <a:rPr lang="ru-RU" sz="2600" dirty="0"/>
                  <a:t>-я строка</a:t>
                </a:r>
                <a:r>
                  <a:rPr lang="en-US" sz="2600" dirty="0"/>
                  <a:t> </a:t>
                </a:r>
                <a:r>
                  <a:rPr lang="ru-RU" sz="2600" dirty="0"/>
                  <a:t>матрицы </a:t>
                </a:r>
                <a:r>
                  <a:rPr lang="ru-RU" sz="2600" b="1" dirty="0"/>
                  <a:t>Q</a:t>
                </a:r>
                <a:r>
                  <a:rPr lang="ru-RU" sz="2600" dirty="0"/>
                  <a:t> не превышает </a:t>
                </a:r>
                <a:r>
                  <a:rPr lang="ru-RU" sz="2600" b="1" dirty="0"/>
                  <a:t>W</a:t>
                </a:r>
                <a:r>
                  <a:rPr lang="ru-RU" sz="2600" dirty="0"/>
                  <a:t>, т.е. для всех </a:t>
                </a:r>
                <a14:m>
                  <m:oMath xmlns:m="http://schemas.openxmlformats.org/officeDocument/2006/math">
                    <m:r>
                      <a:rPr lang="en-US" sz="2600" b="0" i="1" dirty="0" smtClean="0">
                        <a:latin typeface="Cambria Math" panose="02040503050406030204" pitchFamily="18" charset="0"/>
                      </a:rPr>
                      <m:t>1≤</m:t>
                    </m:r>
                    <m:r>
                      <a:rPr lang="en-US" sz="2600" b="0" i="1" dirty="0" smtClean="0">
                        <a:latin typeface="Cambria Math" panose="02040503050406030204" pitchFamily="18" charset="0"/>
                      </a:rPr>
                      <m:t>𝑘</m:t>
                    </m:r>
                    <m:r>
                      <a:rPr lang="en-US" sz="2600" b="0" i="1" dirty="0" smtClean="0">
                        <a:latin typeface="Cambria Math" panose="02040503050406030204" pitchFamily="18" charset="0"/>
                      </a:rPr>
                      <m:t>≤</m:t>
                    </m:r>
                    <m:r>
                      <a:rPr lang="en-US" sz="2600" b="0" i="1" dirty="0" smtClean="0">
                        <a:latin typeface="Cambria Math" panose="02040503050406030204" pitchFamily="18" charset="0"/>
                      </a:rPr>
                      <m:t>𝑚</m:t>
                    </m:r>
                    <m:r>
                      <a:rPr lang="en-US" sz="2600" b="0" i="1" dirty="0" smtClean="0">
                        <a:latin typeface="Cambria Math" panose="02040503050406030204" pitchFamily="18" charset="0"/>
                      </a:rPr>
                      <m:t> </m:t>
                    </m:r>
                  </m:oMath>
                </a14:m>
                <a:r>
                  <a:rPr lang="ru-RU" sz="2600" dirty="0"/>
                  <a:t>выполняется </a:t>
                </a:r>
                <a14:m>
                  <m:oMath xmlns:m="http://schemas.openxmlformats.org/officeDocument/2006/math">
                    <m:sSub>
                      <m:sSubPr>
                        <m:ctrlPr>
                          <a:rPr lang="en-US" sz="2600" b="0" i="1" dirty="0" smtClean="0">
                            <a:latin typeface="Cambria Math" panose="02040503050406030204" pitchFamily="18" charset="0"/>
                          </a:rPr>
                        </m:ctrlPr>
                      </m:sSubPr>
                      <m:e>
                        <m:r>
                          <a:rPr lang="ru-RU" sz="2600" i="1" dirty="0" smtClean="0">
                            <a:latin typeface="Cambria Math" panose="02040503050406030204" pitchFamily="18" charset="0"/>
                          </a:rPr>
                          <m:t>𝑄</m:t>
                        </m:r>
                      </m:e>
                      <m:sub>
                        <m:r>
                          <a:rPr lang="ru-RU" sz="2600" i="1" dirty="0" smtClean="0">
                            <a:latin typeface="Cambria Math" panose="02040503050406030204" pitchFamily="18" charset="0"/>
                          </a:rPr>
                          <m:t>𝑖𝑘</m:t>
                        </m:r>
                      </m:sub>
                    </m:sSub>
                    <m:r>
                      <a:rPr lang="en-US" sz="2600" b="0" i="1" dirty="0" smtClean="0">
                        <a:latin typeface="Cambria Math" panose="02040503050406030204" pitchFamily="18" charset="0"/>
                      </a:rPr>
                      <m:t>≤ </m:t>
                    </m:r>
                    <m:sSub>
                      <m:sSubPr>
                        <m:ctrlPr>
                          <a:rPr lang="en-US" sz="2600" b="0" i="1" dirty="0" smtClean="0">
                            <a:latin typeface="Cambria Math" panose="02040503050406030204" pitchFamily="18" charset="0"/>
                          </a:rPr>
                        </m:ctrlPr>
                      </m:sSubPr>
                      <m:e>
                        <m:r>
                          <a:rPr lang="ru-RU" sz="2600" i="1" dirty="0" smtClean="0">
                            <a:latin typeface="Cambria Math" panose="02040503050406030204" pitchFamily="18" charset="0"/>
                          </a:rPr>
                          <m:t>𝑊</m:t>
                        </m:r>
                      </m:e>
                      <m:sub>
                        <m:r>
                          <a:rPr lang="ru-RU" sz="2600" i="1" dirty="0" smtClean="0">
                            <a:latin typeface="Cambria Math" panose="02040503050406030204" pitchFamily="18" charset="0"/>
                          </a:rPr>
                          <m:t>𝑘</m:t>
                        </m:r>
                      </m:sub>
                    </m:sSub>
                  </m:oMath>
                </a14:m>
                <a:r>
                  <a:rPr lang="ru-RU" sz="2600" i="1" dirty="0"/>
                  <a:t>. </a:t>
                </a:r>
                <a:r>
                  <a:rPr lang="ru-RU" sz="2600" dirty="0"/>
                  <a:t>Если</a:t>
                </a:r>
                <a:r>
                  <a:rPr lang="en-US" sz="2600" dirty="0"/>
                  <a:t> </a:t>
                </a:r>
                <a:r>
                  <a:rPr lang="ru-RU" sz="2600" dirty="0"/>
                  <a:t>такой строки нет, алгоритм прекращает свою работу.</a:t>
                </a:r>
              </a:p>
              <a:p>
                <a:pPr marL="0" indent="0" algn="just">
                  <a:buNone/>
                </a:pPr>
                <a:r>
                  <a:rPr lang="ru-RU" sz="2600" dirty="0"/>
                  <a:t>4. Если такая строка имеется, помечаем процесс </a:t>
                </a:r>
                <a:r>
                  <a:rPr lang="ru-RU" sz="2600" i="1" dirty="0"/>
                  <a:t>i</a:t>
                </a:r>
                <a:r>
                  <a:rPr lang="ru-RU" sz="2600" dirty="0"/>
                  <a:t> и добавляем соответствующую</a:t>
                </a:r>
                <a:r>
                  <a:rPr lang="en-US" sz="2600" dirty="0"/>
                  <a:t> </a:t>
                </a:r>
                <a:r>
                  <a:rPr lang="ru-RU" sz="2600" dirty="0"/>
                  <a:t>строку матрицы распределения к </a:t>
                </a:r>
                <a:r>
                  <a:rPr lang="ru-RU" sz="2600" b="1" dirty="0"/>
                  <a:t>W</a:t>
                </a:r>
                <a:r>
                  <a:rPr lang="ru-RU" sz="2600" dirty="0"/>
                  <a:t>, т.е. выполняем присвоение </a:t>
                </a:r>
                <a14:m>
                  <m:oMath xmlns:m="http://schemas.openxmlformats.org/officeDocument/2006/math">
                    <m:sSub>
                      <m:sSubPr>
                        <m:ctrlPr>
                          <a:rPr lang="en-US" sz="2600" b="0" i="1" dirty="0" smtClean="0">
                            <a:latin typeface="Cambria Math" panose="02040503050406030204" pitchFamily="18" charset="0"/>
                          </a:rPr>
                        </m:ctrlPr>
                      </m:sSubPr>
                      <m:e>
                        <m:r>
                          <a:rPr lang="ru-RU" sz="2600" i="1" dirty="0" smtClean="0">
                            <a:latin typeface="Cambria Math" panose="02040503050406030204" pitchFamily="18" charset="0"/>
                          </a:rPr>
                          <m:t>𝑊</m:t>
                        </m:r>
                      </m:e>
                      <m:sub>
                        <m:r>
                          <a:rPr lang="ru-RU" sz="2600" i="1" dirty="0" smtClean="0">
                            <a:latin typeface="Cambria Math" panose="02040503050406030204" pitchFamily="18" charset="0"/>
                          </a:rPr>
                          <m:t>𝑘</m:t>
                        </m:r>
                      </m:sub>
                    </m:sSub>
                    <m:r>
                      <a:rPr lang="ru-RU" sz="2600" i="1" dirty="0">
                        <a:latin typeface="Cambria Math" panose="02040503050406030204" pitchFamily="18" charset="0"/>
                      </a:rPr>
                      <m:t> = </m:t>
                    </m:r>
                    <m:sSub>
                      <m:sSubPr>
                        <m:ctrlPr>
                          <a:rPr lang="en-US" sz="2600" b="0" i="1" dirty="0" smtClean="0">
                            <a:latin typeface="Cambria Math" panose="02040503050406030204" pitchFamily="18" charset="0"/>
                          </a:rPr>
                        </m:ctrlPr>
                      </m:sSubPr>
                      <m:e>
                        <m:r>
                          <a:rPr lang="ru-RU" sz="2600" i="1" dirty="0" err="1">
                            <a:latin typeface="Cambria Math" panose="02040503050406030204" pitchFamily="18" charset="0"/>
                          </a:rPr>
                          <m:t>𝑊</m:t>
                        </m:r>
                      </m:e>
                      <m:sub>
                        <m:r>
                          <a:rPr lang="ru-RU" sz="2600" i="1" dirty="0" err="1">
                            <a:latin typeface="Cambria Math" panose="02040503050406030204" pitchFamily="18" charset="0"/>
                          </a:rPr>
                          <m:t>𝑘</m:t>
                        </m:r>
                      </m:sub>
                    </m:sSub>
                    <m:r>
                      <a:rPr lang="ru-RU" sz="2600" i="1" dirty="0">
                        <a:latin typeface="Cambria Math" panose="02040503050406030204" pitchFamily="18" charset="0"/>
                      </a:rPr>
                      <m:t> + </m:t>
                    </m:r>
                    <m:sSub>
                      <m:sSubPr>
                        <m:ctrlPr>
                          <a:rPr lang="en-US" sz="2600" b="0" i="1" dirty="0" smtClean="0">
                            <a:latin typeface="Cambria Math" panose="02040503050406030204" pitchFamily="18" charset="0"/>
                          </a:rPr>
                        </m:ctrlPr>
                      </m:sSubPr>
                      <m:e>
                        <m:r>
                          <a:rPr lang="ru-RU" sz="2600" i="1" dirty="0" err="1">
                            <a:latin typeface="Cambria Math" panose="02040503050406030204" pitchFamily="18" charset="0"/>
                          </a:rPr>
                          <m:t>𝐴</m:t>
                        </m:r>
                      </m:e>
                      <m:sub>
                        <m:r>
                          <a:rPr lang="ru-RU" sz="2600" i="1" dirty="0" err="1">
                            <a:latin typeface="Cambria Math" panose="02040503050406030204" pitchFamily="18" charset="0"/>
                          </a:rPr>
                          <m:t>𝑖𝑘</m:t>
                        </m:r>
                      </m:sub>
                    </m:sSub>
                    <m:r>
                      <a:rPr lang="ru-RU" sz="2600" i="1" dirty="0">
                        <a:latin typeface="Cambria Math" panose="02040503050406030204" pitchFamily="18" charset="0"/>
                      </a:rPr>
                      <m:t> </m:t>
                    </m:r>
                  </m:oMath>
                </a14:m>
                <a:r>
                  <a:rPr lang="ru-RU" sz="2600" dirty="0"/>
                  <a:t>для</a:t>
                </a:r>
                <a:r>
                  <a:rPr lang="en-US" sz="2600" dirty="0"/>
                  <a:t> </a:t>
                </a:r>
                <a:r>
                  <a:rPr lang="ru-RU" sz="2600" dirty="0"/>
                  <a:t>всех </a:t>
                </a:r>
                <a14:m>
                  <m:oMath xmlns:m="http://schemas.openxmlformats.org/officeDocument/2006/math">
                    <m:r>
                      <a:rPr lang="en-US" sz="2600" b="0" i="1" dirty="0" smtClean="0">
                        <a:latin typeface="Cambria Math" panose="02040503050406030204" pitchFamily="18" charset="0"/>
                      </a:rPr>
                      <m:t>1≤</m:t>
                    </m:r>
                    <m:r>
                      <a:rPr lang="en-US" sz="2600" b="0" i="1" dirty="0" smtClean="0">
                        <a:latin typeface="Cambria Math" panose="02040503050406030204" pitchFamily="18" charset="0"/>
                      </a:rPr>
                      <m:t>𝑘</m:t>
                    </m:r>
                    <m:r>
                      <a:rPr lang="en-US" sz="2600" b="0" i="1" dirty="0" smtClean="0">
                        <a:latin typeface="Cambria Math" panose="02040503050406030204" pitchFamily="18" charset="0"/>
                      </a:rPr>
                      <m:t>≤</m:t>
                    </m:r>
                    <m:r>
                      <a:rPr lang="en-US" sz="2600" b="0" i="1" dirty="0" smtClean="0">
                        <a:latin typeface="Cambria Math" panose="02040503050406030204" pitchFamily="18" charset="0"/>
                      </a:rPr>
                      <m:t>𝑚</m:t>
                    </m:r>
                  </m:oMath>
                </a14:m>
                <a:r>
                  <a:rPr lang="ru-RU" sz="2600" i="1" dirty="0"/>
                  <a:t>. </a:t>
                </a:r>
                <a:r>
                  <a:rPr lang="ru-RU" sz="2600" dirty="0"/>
                  <a:t>Возвращаемся к шагу 3.</a:t>
                </a:r>
              </a:p>
            </p:txBody>
          </p:sp>
        </mc:Choice>
        <mc:Fallback xmlns="">
          <p:sp>
            <p:nvSpPr>
              <p:cNvPr id="3" name="Объект 2">
                <a:extLst>
                  <a:ext uri="{FF2B5EF4-FFF2-40B4-BE49-F238E27FC236}">
                    <a16:creationId xmlns:a16="http://schemas.microsoft.com/office/drawing/2014/main" id="{DF3C3B32-F590-4871-86B2-DFE391A42B8F}"/>
                  </a:ext>
                </a:extLst>
              </p:cNvPr>
              <p:cNvSpPr>
                <a:spLocks noGrp="1" noRot="1" noChangeAspect="1" noMove="1" noResize="1" noEditPoints="1" noAdjustHandles="1" noChangeArrowheads="1" noChangeShapeType="1" noTextEdit="1"/>
              </p:cNvSpPr>
              <p:nvPr>
                <p:ph idx="1"/>
              </p:nvPr>
            </p:nvSpPr>
            <p:spPr>
              <a:xfrm>
                <a:off x="313267" y="1656820"/>
                <a:ext cx="11506200" cy="4693179"/>
              </a:xfrm>
              <a:blipFill>
                <a:blip r:embed="rId2"/>
                <a:stretch>
                  <a:fillRect l="-953" t="-1948" r="-900"/>
                </a:stretch>
              </a:blipFill>
            </p:spPr>
            <p:txBody>
              <a:bodyPr/>
              <a:lstStyle/>
              <a:p>
                <a:r>
                  <a:rPr lang="ru-RU">
                    <a:noFill/>
                  </a:rPr>
                  <a:t> </a:t>
                </a:r>
              </a:p>
            </p:txBody>
          </p:sp>
        </mc:Fallback>
      </mc:AlternateContent>
      <p:sp>
        <p:nvSpPr>
          <p:cNvPr id="4" name="Заголовок 1">
            <a:extLst>
              <a:ext uri="{FF2B5EF4-FFF2-40B4-BE49-F238E27FC236}">
                <a16:creationId xmlns:a16="http://schemas.microsoft.com/office/drawing/2014/main" id="{D9C5034A-65F1-43C9-B0AA-FFF5CE7DBC62}"/>
              </a:ext>
            </a:extLst>
          </p:cNvPr>
          <p:cNvSpPr>
            <a:spLocks noGrp="1"/>
          </p:cNvSpPr>
          <p:nvPr>
            <p:ph type="title"/>
          </p:nvPr>
        </p:nvSpPr>
        <p:spPr>
          <a:xfrm>
            <a:off x="838200" y="331258"/>
            <a:ext cx="10515600" cy="1325563"/>
          </a:xfrm>
        </p:spPr>
        <p:txBody>
          <a:bodyPr/>
          <a:lstStyle/>
          <a:p>
            <a:pPr algn="ctr"/>
            <a:r>
              <a:rPr lang="ru-RU" dirty="0"/>
              <a:t>Алгоритм обнаружения взаимоблокировки</a:t>
            </a:r>
          </a:p>
        </p:txBody>
      </p:sp>
    </p:spTree>
    <p:extLst>
      <p:ext uri="{BB962C8B-B14F-4D97-AF65-F5344CB8AC3E}">
        <p14:creationId xmlns:p14="http://schemas.microsoft.com/office/powerpoint/2010/main" val="3795178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5E13EF4-B643-4305-8C58-026127F9D6FB}"/>
              </a:ext>
            </a:extLst>
          </p:cNvPr>
          <p:cNvSpPr>
            <a:spLocks noGrp="1"/>
          </p:cNvSpPr>
          <p:nvPr>
            <p:ph idx="1"/>
          </p:nvPr>
        </p:nvSpPr>
        <p:spPr>
          <a:xfrm>
            <a:off x="228599" y="911224"/>
            <a:ext cx="11472333" cy="5286375"/>
          </a:xfrm>
        </p:spPr>
        <p:txBody>
          <a:bodyPr>
            <a:normAutofit/>
          </a:bodyPr>
          <a:lstStyle/>
          <a:p>
            <a:pPr marL="0" indent="0" algn="just">
              <a:buNone/>
            </a:pPr>
            <a:r>
              <a:rPr lang="ru-RU" dirty="0"/>
              <a:t>Взаимоблокировка имеется тогда и только тогда, когда после выполнения алгоритма есть непомеченные процессы. Множество непомеченных процессов в точности соответствует множеству заблокированных процессов. Стратегия этого алгоритма состоит в поиске процесса, запросы которого могут быть удовлетворены доступными ресурсами, а затем предполагается, что эти ресурсы ему выделены и процесс, завершив свою работу, освобождает их. После этого алгоритм приступает к поиску другого процесса, который может успешно завершить свою работу. Заметим, что данный алгоритм не гарантирует предотвращения взаимоблокировок - это зависит от порядка удовлетворения запросов процессов. Все, что делает данный алгоритм, - это определяет, имеется ли взаимоблокировка в настоящий момент.</a:t>
            </a:r>
          </a:p>
        </p:txBody>
      </p:sp>
    </p:spTree>
    <p:extLst>
      <p:ext uri="{BB962C8B-B14F-4D97-AF65-F5344CB8AC3E}">
        <p14:creationId xmlns:p14="http://schemas.microsoft.com/office/powerpoint/2010/main" val="3373255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967773F7-DC91-4B5B-87C2-76893666E807}"/>
              </a:ext>
            </a:extLst>
          </p:cNvPr>
          <p:cNvGraphicFramePr>
            <a:graphicFrameLocks noGrp="1"/>
          </p:cNvGraphicFramePr>
          <p:nvPr>
            <p:ph idx="1"/>
          </p:nvPr>
        </p:nvGraphicFramePr>
        <p:xfrm>
          <a:off x="279400"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5" name="Объект 3">
            <a:extLst>
              <a:ext uri="{FF2B5EF4-FFF2-40B4-BE49-F238E27FC236}">
                <a16:creationId xmlns:a16="http://schemas.microsoft.com/office/drawing/2014/main" id="{4DCB4F09-6C26-4982-9873-F6B20E88B28E}"/>
              </a:ext>
            </a:extLst>
          </p:cNvPr>
          <p:cNvGraphicFramePr>
            <a:graphicFrameLocks/>
          </p:cNvGraphicFramePr>
          <p:nvPr/>
        </p:nvGraphicFramePr>
        <p:xfrm>
          <a:off x="4478867"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6" name="Объект 3">
            <a:extLst>
              <a:ext uri="{FF2B5EF4-FFF2-40B4-BE49-F238E27FC236}">
                <a16:creationId xmlns:a16="http://schemas.microsoft.com/office/drawing/2014/main" id="{BCF04F79-340E-49A1-BC27-9C9AA1683B8E}"/>
              </a:ext>
            </a:extLst>
          </p:cNvPr>
          <p:cNvGraphicFramePr>
            <a:graphicFrameLocks/>
          </p:cNvGraphicFramePr>
          <p:nvPr/>
        </p:nvGraphicFramePr>
        <p:xfrm>
          <a:off x="8678334" y="1064154"/>
          <a:ext cx="2802467" cy="2438400"/>
        </p:xfrm>
        <a:graphic>
          <a:graphicData uri="http://schemas.openxmlformats.org/drawingml/2006/table">
            <a:tbl>
              <a:tblPr firstRow="1" bandRow="1">
                <a:tableStyleId>{5940675A-B579-460E-94D1-54222C63F5DA}</a:tableStyleId>
              </a:tblPr>
              <a:tblGrid>
                <a:gridCol w="702733">
                  <a:extLst>
                    <a:ext uri="{9D8B030D-6E8A-4147-A177-3AD203B41FA5}">
                      <a16:colId xmlns:a16="http://schemas.microsoft.com/office/drawing/2014/main" val="4038509557"/>
                    </a:ext>
                  </a:extLst>
                </a:gridCol>
                <a:gridCol w="711200">
                  <a:extLst>
                    <a:ext uri="{9D8B030D-6E8A-4147-A177-3AD203B41FA5}">
                      <a16:colId xmlns:a16="http://schemas.microsoft.com/office/drawing/2014/main" val="3375948547"/>
                    </a:ext>
                  </a:extLst>
                </a:gridCol>
                <a:gridCol w="677334">
                  <a:extLst>
                    <a:ext uri="{9D8B030D-6E8A-4147-A177-3AD203B41FA5}">
                      <a16:colId xmlns:a16="http://schemas.microsoft.com/office/drawing/2014/main" val="3478967225"/>
                    </a:ext>
                  </a:extLst>
                </a:gridCol>
                <a:gridCol w="711200">
                  <a:extLst>
                    <a:ext uri="{9D8B030D-6E8A-4147-A177-3AD203B41FA5}">
                      <a16:colId xmlns:a16="http://schemas.microsoft.com/office/drawing/2014/main" val="1057093380"/>
                    </a:ext>
                  </a:extLst>
                </a:gridCol>
              </a:tblGrid>
              <a:tr h="370840">
                <a:tc>
                  <a:txBody>
                    <a:bodyPr/>
                    <a:lstStyle/>
                    <a:p>
                      <a:endParaRPr lang="ru-RU" sz="2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2879055"/>
                  </a:ext>
                </a:extLst>
              </a:tr>
              <a:tr h="370840">
                <a:tc>
                  <a:txBody>
                    <a:bodyPr/>
                    <a:lstStyle/>
                    <a:p>
                      <a:pPr algn="ctr"/>
                      <a:r>
                        <a:rPr lang="en-US" sz="2600" dirty="0"/>
                        <a:t>P1</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284923"/>
                  </a:ext>
                </a:extLst>
              </a:tr>
              <a:tr h="370840">
                <a:tc>
                  <a:txBody>
                    <a:bodyPr/>
                    <a:lstStyle/>
                    <a:p>
                      <a:pPr algn="ctr"/>
                      <a:r>
                        <a:rPr lang="en-US" sz="2600" dirty="0"/>
                        <a:t>P2</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869048"/>
                  </a:ext>
                </a:extLst>
              </a:tr>
              <a:tr h="370840">
                <a:tc>
                  <a:txBody>
                    <a:bodyPr/>
                    <a:lstStyle/>
                    <a:p>
                      <a:pPr algn="ctr"/>
                      <a:r>
                        <a:rPr lang="en-US" sz="2600" dirty="0"/>
                        <a:t>P3</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1</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859497"/>
                  </a:ext>
                </a:extLst>
              </a:tr>
              <a:tr h="370840">
                <a:tc>
                  <a:txBody>
                    <a:bodyPr/>
                    <a:lstStyle/>
                    <a:p>
                      <a:pPr algn="ctr"/>
                      <a:r>
                        <a:rPr lang="en-US" sz="2600" dirty="0"/>
                        <a:t>P4</a:t>
                      </a:r>
                      <a:endParaRPr lang="ru-RU" sz="2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600" dirty="0"/>
                        <a:t>4</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2</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0</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726543"/>
                  </a:ext>
                </a:extLst>
              </a:tr>
            </a:tbl>
          </a:graphicData>
        </a:graphic>
      </p:graphicFrame>
      <p:graphicFrame>
        <p:nvGraphicFramePr>
          <p:cNvPr id="7" name="Таблица 6">
            <a:extLst>
              <a:ext uri="{FF2B5EF4-FFF2-40B4-BE49-F238E27FC236}">
                <a16:creationId xmlns:a16="http://schemas.microsoft.com/office/drawing/2014/main" id="{66890CCD-6CD2-4E65-88EB-08DD062D0A98}"/>
              </a:ext>
            </a:extLst>
          </p:cNvPr>
          <p:cNvGraphicFramePr>
            <a:graphicFrameLocks noGrp="1"/>
          </p:cNvGraphicFramePr>
          <p:nvPr/>
        </p:nvGraphicFramePr>
        <p:xfrm>
          <a:off x="1100667" y="4504955"/>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en-US" sz="2600" dirty="0"/>
                        <a:t>9</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3</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6</a:t>
                      </a:r>
                      <a:endParaRPr lang="ru-RU" sz="2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graphicFrame>
        <p:nvGraphicFramePr>
          <p:cNvPr id="8" name="Таблица 7">
            <a:extLst>
              <a:ext uri="{FF2B5EF4-FFF2-40B4-BE49-F238E27FC236}">
                <a16:creationId xmlns:a16="http://schemas.microsoft.com/office/drawing/2014/main" id="{976D2732-E236-405B-BEE3-2848175F4B7D}"/>
              </a:ext>
            </a:extLst>
          </p:cNvPr>
          <p:cNvGraphicFramePr>
            <a:graphicFrameLocks noGrp="1"/>
          </p:cNvGraphicFramePr>
          <p:nvPr/>
        </p:nvGraphicFramePr>
        <p:xfrm>
          <a:off x="6570133" y="4507602"/>
          <a:ext cx="3962400" cy="975360"/>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3117000963"/>
                    </a:ext>
                  </a:extLst>
                </a:gridCol>
                <a:gridCol w="1320800">
                  <a:extLst>
                    <a:ext uri="{9D8B030D-6E8A-4147-A177-3AD203B41FA5}">
                      <a16:colId xmlns:a16="http://schemas.microsoft.com/office/drawing/2014/main" val="1951555060"/>
                    </a:ext>
                  </a:extLst>
                </a:gridCol>
                <a:gridCol w="1320800">
                  <a:extLst>
                    <a:ext uri="{9D8B030D-6E8A-4147-A177-3AD203B41FA5}">
                      <a16:colId xmlns:a16="http://schemas.microsoft.com/office/drawing/2014/main" val="752128697"/>
                    </a:ext>
                  </a:extLst>
                </a:gridCol>
              </a:tblGrid>
              <a:tr h="370840">
                <a:tc>
                  <a:txBody>
                    <a:bodyPr/>
                    <a:lstStyle/>
                    <a:p>
                      <a:pPr algn="ctr"/>
                      <a:r>
                        <a:rPr lang="en-US" sz="2600" dirty="0"/>
                        <a:t>R1</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R2</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dirty="0"/>
                        <a:t>R3</a:t>
                      </a:r>
                      <a:endParaRPr lang="ru-RU" sz="2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806468"/>
                  </a:ext>
                </a:extLst>
              </a:tr>
              <a:tr h="370840">
                <a:tc>
                  <a:txBody>
                    <a:bodyPr/>
                    <a:lstStyle/>
                    <a:p>
                      <a:pPr algn="ctr"/>
                      <a:r>
                        <a:rPr lang="ru-RU" sz="2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7280311"/>
                  </a:ext>
                </a:extLst>
              </a:tr>
            </a:tbl>
          </a:graphicData>
        </a:graphic>
      </p:graphicFrame>
      <p:sp>
        <p:nvSpPr>
          <p:cNvPr id="9" name="TextBox 8">
            <a:extLst>
              <a:ext uri="{FF2B5EF4-FFF2-40B4-BE49-F238E27FC236}">
                <a16:creationId xmlns:a16="http://schemas.microsoft.com/office/drawing/2014/main" id="{7E417D69-1FB6-4A27-B7A6-E206509D0DB1}"/>
              </a:ext>
            </a:extLst>
          </p:cNvPr>
          <p:cNvSpPr txBox="1"/>
          <p:nvPr/>
        </p:nvSpPr>
        <p:spPr>
          <a:xfrm>
            <a:off x="279400" y="3520069"/>
            <a:ext cx="3464218" cy="492443"/>
          </a:xfrm>
          <a:prstGeom prst="rect">
            <a:avLst/>
          </a:prstGeom>
          <a:noFill/>
        </p:spPr>
        <p:txBody>
          <a:bodyPr wrap="none" rtlCol="0">
            <a:spAutoFit/>
          </a:bodyPr>
          <a:lstStyle/>
          <a:p>
            <a:r>
              <a:rPr lang="ru-RU" sz="2600" dirty="0"/>
              <a:t>Матрица требований </a:t>
            </a:r>
            <a:r>
              <a:rPr lang="en-US" sz="2600" dirty="0"/>
              <a:t>C</a:t>
            </a:r>
            <a:endParaRPr lang="ru-RU" sz="2600" dirty="0"/>
          </a:p>
        </p:txBody>
      </p:sp>
      <p:sp>
        <p:nvSpPr>
          <p:cNvPr id="10" name="TextBox 9">
            <a:extLst>
              <a:ext uri="{FF2B5EF4-FFF2-40B4-BE49-F238E27FC236}">
                <a16:creationId xmlns:a16="http://schemas.microsoft.com/office/drawing/2014/main" id="{D9CDB085-4C6C-44E9-8A7A-2F9F05592922}"/>
              </a:ext>
            </a:extLst>
          </p:cNvPr>
          <p:cNvSpPr txBox="1"/>
          <p:nvPr/>
        </p:nvSpPr>
        <p:spPr>
          <a:xfrm>
            <a:off x="4170131" y="3520069"/>
            <a:ext cx="3919471" cy="492443"/>
          </a:xfrm>
          <a:prstGeom prst="rect">
            <a:avLst/>
          </a:prstGeom>
          <a:noFill/>
        </p:spPr>
        <p:txBody>
          <a:bodyPr wrap="none" rtlCol="0">
            <a:spAutoFit/>
          </a:bodyPr>
          <a:lstStyle/>
          <a:p>
            <a:r>
              <a:rPr lang="ru-RU" sz="2600" dirty="0"/>
              <a:t>Матрица распределения </a:t>
            </a:r>
            <a:r>
              <a:rPr lang="en-US" sz="2600" dirty="0"/>
              <a:t>A</a:t>
            </a:r>
            <a:endParaRPr lang="ru-RU" sz="2600" dirty="0"/>
          </a:p>
        </p:txBody>
      </p:sp>
      <p:sp>
        <p:nvSpPr>
          <p:cNvPr id="11" name="TextBox 10">
            <a:extLst>
              <a:ext uri="{FF2B5EF4-FFF2-40B4-BE49-F238E27FC236}">
                <a16:creationId xmlns:a16="http://schemas.microsoft.com/office/drawing/2014/main" id="{3F5BBEE7-0DEA-4D1F-9AAB-C7366897481E}"/>
              </a:ext>
            </a:extLst>
          </p:cNvPr>
          <p:cNvSpPr txBox="1"/>
          <p:nvPr/>
        </p:nvSpPr>
        <p:spPr>
          <a:xfrm>
            <a:off x="9898129" y="3499906"/>
            <a:ext cx="962956" cy="492443"/>
          </a:xfrm>
          <a:prstGeom prst="rect">
            <a:avLst/>
          </a:prstGeom>
          <a:noFill/>
        </p:spPr>
        <p:txBody>
          <a:bodyPr wrap="none" rtlCol="0">
            <a:spAutoFit/>
          </a:bodyPr>
          <a:lstStyle/>
          <a:p>
            <a:r>
              <a:rPr lang="en-US" sz="2600" dirty="0"/>
              <a:t>C – A</a:t>
            </a:r>
            <a:endParaRPr lang="ru-RU" sz="2600" dirty="0"/>
          </a:p>
        </p:txBody>
      </p:sp>
      <p:sp>
        <p:nvSpPr>
          <p:cNvPr id="12" name="TextBox 11">
            <a:extLst>
              <a:ext uri="{FF2B5EF4-FFF2-40B4-BE49-F238E27FC236}">
                <a16:creationId xmlns:a16="http://schemas.microsoft.com/office/drawing/2014/main" id="{56AD64E2-CA35-4E59-8956-C6E6E59997C4}"/>
              </a:ext>
            </a:extLst>
          </p:cNvPr>
          <p:cNvSpPr txBox="1"/>
          <p:nvPr/>
        </p:nvSpPr>
        <p:spPr>
          <a:xfrm>
            <a:off x="1658336" y="5480315"/>
            <a:ext cx="2847061" cy="492443"/>
          </a:xfrm>
          <a:prstGeom prst="rect">
            <a:avLst/>
          </a:prstGeom>
          <a:noFill/>
        </p:spPr>
        <p:txBody>
          <a:bodyPr wrap="none" rtlCol="0">
            <a:spAutoFit/>
          </a:bodyPr>
          <a:lstStyle/>
          <a:p>
            <a:r>
              <a:rPr lang="ru-RU" sz="2600" dirty="0"/>
              <a:t>Вектор ресурсов </a:t>
            </a:r>
            <a:r>
              <a:rPr lang="en-US" sz="2600" dirty="0"/>
              <a:t>R</a:t>
            </a:r>
            <a:endParaRPr lang="ru-RU" sz="2600" dirty="0"/>
          </a:p>
        </p:txBody>
      </p:sp>
      <p:sp>
        <p:nvSpPr>
          <p:cNvPr id="13" name="TextBox 12">
            <a:extLst>
              <a:ext uri="{FF2B5EF4-FFF2-40B4-BE49-F238E27FC236}">
                <a16:creationId xmlns:a16="http://schemas.microsoft.com/office/drawing/2014/main" id="{E8DA1148-25D7-4E16-97D3-459D90A0709A}"/>
              </a:ext>
            </a:extLst>
          </p:cNvPr>
          <p:cNvSpPr txBox="1"/>
          <p:nvPr/>
        </p:nvSpPr>
        <p:spPr>
          <a:xfrm>
            <a:off x="6855772" y="5480315"/>
            <a:ext cx="3391121" cy="492443"/>
          </a:xfrm>
          <a:prstGeom prst="rect">
            <a:avLst/>
          </a:prstGeom>
          <a:noFill/>
        </p:spPr>
        <p:txBody>
          <a:bodyPr wrap="none" rtlCol="0">
            <a:spAutoFit/>
          </a:bodyPr>
          <a:lstStyle/>
          <a:p>
            <a:r>
              <a:rPr lang="ru-RU" sz="2600" dirty="0"/>
              <a:t>Вектор доступности </a:t>
            </a:r>
            <a:r>
              <a:rPr lang="en-US" sz="2600" dirty="0"/>
              <a:t>V</a:t>
            </a:r>
            <a:endParaRPr lang="ru-RU" sz="2600" dirty="0"/>
          </a:p>
        </p:txBody>
      </p:sp>
      <p:sp>
        <p:nvSpPr>
          <p:cNvPr id="14" name="TextBox 13">
            <a:extLst>
              <a:ext uri="{FF2B5EF4-FFF2-40B4-BE49-F238E27FC236}">
                <a16:creationId xmlns:a16="http://schemas.microsoft.com/office/drawing/2014/main" id="{F91D4E19-F836-4EF8-8BFC-260E808CD08A}"/>
              </a:ext>
            </a:extLst>
          </p:cNvPr>
          <p:cNvSpPr txBox="1"/>
          <p:nvPr/>
        </p:nvSpPr>
        <p:spPr>
          <a:xfrm>
            <a:off x="2065920" y="225735"/>
            <a:ext cx="8795165" cy="646331"/>
          </a:xfrm>
          <a:prstGeom prst="rect">
            <a:avLst/>
          </a:prstGeom>
          <a:noFill/>
        </p:spPr>
        <p:txBody>
          <a:bodyPr wrap="none" rtlCol="0">
            <a:spAutoFit/>
          </a:bodyPr>
          <a:lstStyle/>
          <a:p>
            <a:r>
              <a:rPr lang="ru-RU" sz="3600" b="1" dirty="0"/>
              <a:t>Пример обнаружения взаимоблокировки</a:t>
            </a:r>
          </a:p>
        </p:txBody>
      </p:sp>
    </p:spTree>
    <p:extLst>
      <p:ext uri="{BB962C8B-B14F-4D97-AF65-F5344CB8AC3E}">
        <p14:creationId xmlns:p14="http://schemas.microsoft.com/office/powerpoint/2010/main" val="3532146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45EBEF48-BBF7-4AAE-8BC8-8746FB5D8D01}"/>
                  </a:ext>
                </a:extLst>
              </p:cNvPr>
              <p:cNvSpPr>
                <a:spLocks noGrp="1"/>
              </p:cNvSpPr>
              <p:nvPr>
                <p:ph idx="1"/>
              </p:nvPr>
            </p:nvSpPr>
            <p:spPr>
              <a:xfrm>
                <a:off x="262466" y="1744133"/>
                <a:ext cx="11624734" cy="4047066"/>
              </a:xfrm>
            </p:spPr>
            <p:txBody>
              <a:bodyPr>
                <a:normAutofit/>
              </a:bodyPr>
              <a:lstStyle/>
              <a:p>
                <a:pPr marL="0" indent="0" algn="just">
                  <a:buNone/>
                </a:pPr>
                <a:r>
                  <a:rPr lang="ru-RU" sz="2600" dirty="0"/>
                  <a:t>1. Помечаем Р4, поскольку этот процесс не имеет распределенных ему ресурсов.</a:t>
                </a:r>
              </a:p>
              <a:p>
                <a:pPr marL="0" indent="0" algn="just">
                  <a:buNone/>
                </a:pPr>
                <a:r>
                  <a:rPr lang="ru-RU" sz="2600" dirty="0"/>
                  <a:t>2. Устанавливаем </a:t>
                </a:r>
                <a14:m>
                  <m:oMath xmlns:m="http://schemas.openxmlformats.org/officeDocument/2006/math">
                    <m:r>
                      <a:rPr lang="ru-RU" sz="2600" b="1" i="1" dirty="0" smtClean="0">
                        <a:latin typeface="Cambria Math" panose="02040503050406030204" pitchFamily="18" charset="0"/>
                      </a:rPr>
                      <m:t>𝑾</m:t>
                    </m:r>
                    <m:r>
                      <a:rPr lang="ru-RU" sz="2600" i="1" dirty="0" smtClean="0">
                        <a:latin typeface="Cambria Math" panose="02040503050406030204" pitchFamily="18" charset="0"/>
                      </a:rPr>
                      <m:t> = </m:t>
                    </m:r>
                    <m:d>
                      <m:dPr>
                        <m:ctrlPr>
                          <a:rPr lang="ru-RU" sz="2600" i="1" dirty="0" smtClean="0">
                            <a:latin typeface="Cambria Math" panose="02040503050406030204" pitchFamily="18" charset="0"/>
                          </a:rPr>
                        </m:ctrlPr>
                      </m:dPr>
                      <m:e>
                        <m:m>
                          <m:mPr>
                            <m:mcs>
                              <m:mc>
                                <m:mcPr>
                                  <m:count m:val="3"/>
                                  <m:mcJc m:val="center"/>
                                </m:mcPr>
                              </m:mc>
                            </m:mcs>
                            <m:ctrlPr>
                              <a:rPr lang="ru-RU" sz="2600" i="1" dirty="0" smtClean="0">
                                <a:latin typeface="Cambria Math" panose="02040503050406030204" pitchFamily="18" charset="0"/>
                              </a:rPr>
                            </m:ctrlPr>
                          </m:mPr>
                          <m:mr>
                            <m:e>
                              <m:r>
                                <m:rPr>
                                  <m:brk m:alnAt="7"/>
                                </m:rPr>
                                <a:rPr lang="ru-RU" sz="2600" b="0" i="1" dirty="0" smtClean="0">
                                  <a:latin typeface="Cambria Math" panose="02040503050406030204" pitchFamily="18" charset="0"/>
                                </a:rPr>
                                <m:t>0</m:t>
                              </m:r>
                            </m:e>
                            <m:e>
                              <m:r>
                                <a:rPr lang="ru-RU" sz="2600" b="0" i="1" dirty="0" smtClean="0">
                                  <a:latin typeface="Cambria Math" panose="02040503050406030204" pitchFamily="18" charset="0"/>
                                </a:rPr>
                                <m:t>0</m:t>
                              </m:r>
                            </m:e>
                            <m:e>
                              <m:m>
                                <m:mPr>
                                  <m:mcs>
                                    <m:mc>
                                      <m:mcPr>
                                        <m:count m:val="3"/>
                                        <m:mcJc m:val="center"/>
                                      </m:mcPr>
                                    </m:mc>
                                  </m:mcs>
                                  <m:ctrlPr>
                                    <a:rPr lang="ru-RU" sz="2600" i="1" dirty="0" smtClean="0">
                                      <a:latin typeface="Cambria Math" panose="02040503050406030204" pitchFamily="18" charset="0"/>
                                    </a:rPr>
                                  </m:ctrlPr>
                                </m:mPr>
                                <m:mr>
                                  <m:e>
                                    <m:r>
                                      <m:rPr>
                                        <m:brk m:alnAt="7"/>
                                      </m:rPr>
                                      <a:rPr lang="ru-RU" sz="2600" b="0" i="1" dirty="0" smtClean="0">
                                        <a:latin typeface="Cambria Math" panose="02040503050406030204" pitchFamily="18" charset="0"/>
                                      </a:rPr>
                                      <m:t>0</m:t>
                                    </m:r>
                                  </m:e>
                                  <m:e>
                                    <m:r>
                                      <a:rPr lang="ru-RU" sz="2600" b="0" i="1" dirty="0" smtClean="0">
                                        <a:latin typeface="Cambria Math" panose="02040503050406030204" pitchFamily="18" charset="0"/>
                                      </a:rPr>
                                      <m:t>0</m:t>
                                    </m:r>
                                  </m:e>
                                  <m:e>
                                    <m:r>
                                      <a:rPr lang="ru-RU" sz="2600" b="0" i="1" dirty="0" smtClean="0">
                                        <a:latin typeface="Cambria Math" panose="02040503050406030204" pitchFamily="18" charset="0"/>
                                      </a:rPr>
                                      <m:t>1</m:t>
                                    </m:r>
                                  </m:e>
                                </m:mr>
                              </m:m>
                            </m:e>
                          </m:mr>
                        </m:m>
                      </m:e>
                    </m:d>
                    <m:r>
                      <a:rPr lang="ru-RU" sz="2600" i="1" dirty="0">
                        <a:latin typeface="Cambria Math" panose="02040503050406030204" pitchFamily="18" charset="0"/>
                      </a:rPr>
                      <m:t>.</m:t>
                    </m:r>
                  </m:oMath>
                </a14:m>
                <a:endParaRPr lang="ru-RU" sz="2600" dirty="0"/>
              </a:p>
              <a:p>
                <a:pPr marL="0" indent="0" algn="just">
                  <a:buNone/>
                </a:pPr>
                <a:r>
                  <a:rPr lang="ru-RU" sz="2600" dirty="0"/>
                  <a:t>3. Запрос процесса Р3 не превышает W, так что помечаем Р3 и устанавливаем </a:t>
                </a:r>
                <a14:m>
                  <m:oMath xmlns:m="http://schemas.openxmlformats.org/officeDocument/2006/math">
                    <m:r>
                      <a:rPr lang="ru-RU" sz="2600" b="1" i="1" dirty="0" smtClean="0">
                        <a:latin typeface="Cambria Math" panose="02040503050406030204" pitchFamily="18" charset="0"/>
                      </a:rPr>
                      <m:t>𝑾</m:t>
                    </m:r>
                    <m:r>
                      <a:rPr lang="ru-RU" sz="2600" i="1" dirty="0" smtClean="0">
                        <a:latin typeface="Cambria Math" panose="02040503050406030204" pitchFamily="18" charset="0"/>
                      </a:rPr>
                      <m:t> </m:t>
                    </m:r>
                    <m:r>
                      <a:rPr lang="ru-RU" sz="2600" i="1" dirty="0">
                        <a:latin typeface="Cambria Math" panose="02040503050406030204" pitchFamily="18" charset="0"/>
                      </a:rPr>
                      <m:t>= </m:t>
                    </m:r>
                    <m:r>
                      <a:rPr lang="ru-RU" sz="2600" b="1" i="1" dirty="0">
                        <a:latin typeface="Cambria Math" panose="02040503050406030204" pitchFamily="18" charset="0"/>
                      </a:rPr>
                      <m:t>𝑾</m:t>
                    </m:r>
                    <m:r>
                      <a:rPr lang="ru-RU" sz="2600" i="1" dirty="0">
                        <a:latin typeface="Cambria Math" panose="02040503050406030204" pitchFamily="18" charset="0"/>
                      </a:rPr>
                      <m:t> +</m:t>
                    </m:r>
                    <m:d>
                      <m:dPr>
                        <m:ctrlPr>
                          <a:rPr lang="ru-RU" sz="2600" i="1" dirty="0" smtClean="0">
                            <a:latin typeface="Cambria Math" panose="02040503050406030204" pitchFamily="18" charset="0"/>
                          </a:rPr>
                        </m:ctrlPr>
                      </m:dPr>
                      <m:e>
                        <m:m>
                          <m:mPr>
                            <m:mcs>
                              <m:mc>
                                <m:mcPr>
                                  <m:count m:val="3"/>
                                  <m:mcJc m:val="center"/>
                                </m:mcPr>
                              </m:mc>
                            </m:mcs>
                            <m:ctrlPr>
                              <a:rPr lang="ru-RU" sz="2600" i="1" dirty="0" smtClean="0">
                                <a:latin typeface="Cambria Math" panose="02040503050406030204" pitchFamily="18" charset="0"/>
                              </a:rPr>
                            </m:ctrlPr>
                          </m:mPr>
                          <m:mr>
                            <m:e>
                              <m:r>
                                <m:rPr>
                                  <m:brk m:alnAt="7"/>
                                </m:rPr>
                                <a:rPr lang="ru-RU" sz="2600" b="0" i="1" dirty="0" smtClean="0">
                                  <a:latin typeface="Cambria Math" panose="02040503050406030204" pitchFamily="18" charset="0"/>
                                </a:rPr>
                                <m:t>0</m:t>
                              </m:r>
                            </m:e>
                            <m:e>
                              <m:r>
                                <a:rPr lang="ru-RU" sz="2600" b="0" i="1" dirty="0" smtClean="0">
                                  <a:latin typeface="Cambria Math" panose="02040503050406030204" pitchFamily="18" charset="0"/>
                                </a:rPr>
                                <m:t>0</m:t>
                              </m:r>
                            </m:e>
                            <m:e>
                              <m:m>
                                <m:mPr>
                                  <m:mcs>
                                    <m:mc>
                                      <m:mcPr>
                                        <m:count m:val="3"/>
                                        <m:mcJc m:val="center"/>
                                      </m:mcPr>
                                    </m:mc>
                                  </m:mcs>
                                  <m:ctrlPr>
                                    <a:rPr lang="ru-RU" sz="2600" i="1" dirty="0" smtClean="0">
                                      <a:latin typeface="Cambria Math" panose="02040503050406030204" pitchFamily="18" charset="0"/>
                                    </a:rPr>
                                  </m:ctrlPr>
                                </m:mPr>
                                <m:mr>
                                  <m:e>
                                    <m:r>
                                      <m:rPr>
                                        <m:brk m:alnAt="7"/>
                                      </m:rPr>
                                      <a:rPr lang="ru-RU" sz="2600" b="0" i="1" dirty="0" smtClean="0">
                                        <a:latin typeface="Cambria Math" panose="02040503050406030204" pitchFamily="18" charset="0"/>
                                      </a:rPr>
                                      <m:t>0</m:t>
                                    </m:r>
                                  </m:e>
                                  <m:e>
                                    <m:r>
                                      <a:rPr lang="ru-RU" sz="2600" b="0" i="1" dirty="0" smtClean="0">
                                        <a:latin typeface="Cambria Math" panose="02040503050406030204" pitchFamily="18" charset="0"/>
                                      </a:rPr>
                                      <m:t>1</m:t>
                                    </m:r>
                                  </m:e>
                                  <m:e>
                                    <m:r>
                                      <a:rPr lang="ru-RU" sz="2600" b="0" i="1" dirty="0" smtClean="0">
                                        <a:latin typeface="Cambria Math" panose="02040503050406030204" pitchFamily="18" charset="0"/>
                                      </a:rPr>
                                      <m:t>0</m:t>
                                    </m:r>
                                  </m:e>
                                </m:mr>
                              </m:m>
                            </m:e>
                          </m:mr>
                        </m:m>
                      </m:e>
                    </m:d>
                    <m:r>
                      <a:rPr lang="ru-RU" sz="2600" i="1" dirty="0">
                        <a:latin typeface="Cambria Math" panose="02040503050406030204" pitchFamily="18" charset="0"/>
                      </a:rPr>
                      <m:t>=</m:t>
                    </m:r>
                    <m:d>
                      <m:dPr>
                        <m:ctrlPr>
                          <a:rPr lang="ru-RU" sz="2600" i="1" dirty="0" smtClean="0">
                            <a:latin typeface="Cambria Math" panose="02040503050406030204" pitchFamily="18" charset="0"/>
                          </a:rPr>
                        </m:ctrlPr>
                      </m:dPr>
                      <m:e>
                        <m:m>
                          <m:mPr>
                            <m:mcs>
                              <m:mc>
                                <m:mcPr>
                                  <m:count m:val="3"/>
                                  <m:mcJc m:val="center"/>
                                </m:mcPr>
                              </m:mc>
                            </m:mcs>
                            <m:ctrlPr>
                              <a:rPr lang="ru-RU" sz="2600" i="1" dirty="0" smtClean="0">
                                <a:latin typeface="Cambria Math" panose="02040503050406030204" pitchFamily="18" charset="0"/>
                              </a:rPr>
                            </m:ctrlPr>
                          </m:mPr>
                          <m:mr>
                            <m:e>
                              <m:r>
                                <m:rPr>
                                  <m:brk m:alnAt="7"/>
                                </m:rPr>
                                <a:rPr lang="ru-RU" sz="2600" b="0" i="1" dirty="0" smtClean="0">
                                  <a:latin typeface="Cambria Math" panose="02040503050406030204" pitchFamily="18" charset="0"/>
                                </a:rPr>
                                <m:t>0</m:t>
                              </m:r>
                            </m:e>
                            <m:e>
                              <m:r>
                                <a:rPr lang="ru-RU" sz="2600" b="0" i="1" dirty="0" smtClean="0">
                                  <a:latin typeface="Cambria Math" panose="02040503050406030204" pitchFamily="18" charset="0"/>
                                </a:rPr>
                                <m:t>0</m:t>
                              </m:r>
                            </m:e>
                            <m:e>
                              <m:m>
                                <m:mPr>
                                  <m:mcs>
                                    <m:mc>
                                      <m:mcPr>
                                        <m:count m:val="3"/>
                                        <m:mcJc m:val="center"/>
                                      </m:mcPr>
                                    </m:mc>
                                  </m:mcs>
                                  <m:ctrlPr>
                                    <a:rPr lang="ru-RU" sz="2600" i="1" dirty="0" smtClean="0">
                                      <a:latin typeface="Cambria Math" panose="02040503050406030204" pitchFamily="18" charset="0"/>
                                    </a:rPr>
                                  </m:ctrlPr>
                                </m:mPr>
                                <m:mr>
                                  <m:e>
                                    <m:r>
                                      <m:rPr>
                                        <m:brk m:alnAt="7"/>
                                      </m:rPr>
                                      <a:rPr lang="ru-RU" sz="2600" b="0" i="1" dirty="0" smtClean="0">
                                        <a:latin typeface="Cambria Math" panose="02040503050406030204" pitchFamily="18" charset="0"/>
                                      </a:rPr>
                                      <m:t>0</m:t>
                                    </m:r>
                                  </m:e>
                                  <m:e>
                                    <m:r>
                                      <a:rPr lang="ru-RU" sz="2600" b="0" i="1" dirty="0" smtClean="0">
                                        <a:latin typeface="Cambria Math" panose="02040503050406030204" pitchFamily="18" charset="0"/>
                                      </a:rPr>
                                      <m:t>1</m:t>
                                    </m:r>
                                  </m:e>
                                  <m:e>
                                    <m:r>
                                      <a:rPr lang="ru-RU" sz="2600" b="0" i="1" dirty="0" smtClean="0">
                                        <a:latin typeface="Cambria Math" panose="02040503050406030204" pitchFamily="18" charset="0"/>
                                      </a:rPr>
                                      <m:t>1</m:t>
                                    </m:r>
                                  </m:e>
                                </m:mr>
                              </m:m>
                            </m:e>
                          </m:mr>
                        </m:m>
                      </m:e>
                    </m:d>
                  </m:oMath>
                </a14:m>
                <a:r>
                  <a:rPr lang="ru-RU" sz="2600" dirty="0"/>
                  <a:t>.</a:t>
                </a:r>
              </a:p>
              <a:p>
                <a:pPr marL="0" indent="0" algn="just">
                  <a:buNone/>
                </a:pPr>
                <a:r>
                  <a:rPr lang="ru-RU" sz="2600" dirty="0"/>
                  <a:t>4. Других непомеченных процессов, строки матрицы Q которых не превышают </a:t>
                </a:r>
                <a:r>
                  <a:rPr lang="ru-RU" sz="2600" b="1" dirty="0"/>
                  <a:t>W</a:t>
                </a:r>
                <a:r>
                  <a:rPr lang="ru-RU" sz="2600" dirty="0"/>
                  <a:t>, нет. Алгоритм прекращает свою работу.</a:t>
                </a:r>
              </a:p>
              <a:p>
                <a:pPr marL="0" indent="0" algn="just">
                  <a:buNone/>
                </a:pPr>
                <a:r>
                  <a:rPr lang="ru-RU" sz="2600" dirty="0"/>
                  <a:t>Таким образом, алгоритм позволяет заключить, что процессы P1 и Р2 взаимно заблокированы.</a:t>
                </a:r>
              </a:p>
            </p:txBody>
          </p:sp>
        </mc:Choice>
        <mc:Fallback xmlns="">
          <p:sp>
            <p:nvSpPr>
              <p:cNvPr id="3" name="Объект 2">
                <a:extLst>
                  <a:ext uri="{FF2B5EF4-FFF2-40B4-BE49-F238E27FC236}">
                    <a16:creationId xmlns:a16="http://schemas.microsoft.com/office/drawing/2014/main" id="{45EBEF48-BBF7-4AAE-8BC8-8746FB5D8D01}"/>
                  </a:ext>
                </a:extLst>
              </p:cNvPr>
              <p:cNvSpPr>
                <a:spLocks noGrp="1" noRot="1" noChangeAspect="1" noMove="1" noResize="1" noEditPoints="1" noAdjustHandles="1" noChangeArrowheads="1" noChangeShapeType="1" noTextEdit="1"/>
              </p:cNvSpPr>
              <p:nvPr>
                <p:ph idx="1"/>
              </p:nvPr>
            </p:nvSpPr>
            <p:spPr>
              <a:xfrm>
                <a:off x="262466" y="1744133"/>
                <a:ext cx="11624734" cy="4047066"/>
              </a:xfrm>
              <a:blipFill>
                <a:blip r:embed="rId2"/>
                <a:stretch>
                  <a:fillRect l="-944" t="-2259" r="-944"/>
                </a:stretch>
              </a:blipFill>
            </p:spPr>
            <p:txBody>
              <a:bodyPr/>
              <a:lstStyle/>
              <a:p>
                <a:r>
                  <a:rPr lang="ru-RU">
                    <a:noFill/>
                  </a:rPr>
                  <a:t> </a:t>
                </a:r>
              </a:p>
            </p:txBody>
          </p:sp>
        </mc:Fallback>
      </mc:AlternateContent>
    </p:spTree>
    <p:extLst>
      <p:ext uri="{BB962C8B-B14F-4D97-AF65-F5344CB8AC3E}">
        <p14:creationId xmlns:p14="http://schemas.microsoft.com/office/powerpoint/2010/main" val="106211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Группа 84">
            <a:extLst>
              <a:ext uri="{FF2B5EF4-FFF2-40B4-BE49-F238E27FC236}">
                <a16:creationId xmlns:a16="http://schemas.microsoft.com/office/drawing/2014/main" id="{A2D00702-83CE-4A3D-873D-53A28A153063}"/>
              </a:ext>
            </a:extLst>
          </p:cNvPr>
          <p:cNvGrpSpPr/>
          <p:nvPr/>
        </p:nvGrpSpPr>
        <p:grpSpPr>
          <a:xfrm>
            <a:off x="1902525" y="0"/>
            <a:ext cx="10067760" cy="5719282"/>
            <a:chOff x="371065" y="0"/>
            <a:chExt cx="10980096" cy="6025601"/>
          </a:xfrm>
        </p:grpSpPr>
        <p:sp>
          <p:nvSpPr>
            <p:cNvPr id="78" name="Прямоугольник 77">
              <a:extLst>
                <a:ext uri="{FF2B5EF4-FFF2-40B4-BE49-F238E27FC236}">
                  <a16:creationId xmlns:a16="http://schemas.microsoft.com/office/drawing/2014/main" id="{63898B0E-3BF5-4135-9D92-442B83D4D447}"/>
                </a:ext>
              </a:extLst>
            </p:cNvPr>
            <p:cNvSpPr/>
            <p:nvPr/>
          </p:nvSpPr>
          <p:spPr>
            <a:xfrm>
              <a:off x="7002478" y="2374057"/>
              <a:ext cx="1435085" cy="1862244"/>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Прямоугольник 76">
              <a:extLst>
                <a:ext uri="{FF2B5EF4-FFF2-40B4-BE49-F238E27FC236}">
                  <a16:creationId xmlns:a16="http://schemas.microsoft.com/office/drawing/2014/main" id="{E6C61FC3-8291-43E7-BB2D-3746D9B6632D}"/>
                </a:ext>
              </a:extLst>
            </p:cNvPr>
            <p:cNvSpPr/>
            <p:nvPr/>
          </p:nvSpPr>
          <p:spPr>
            <a:xfrm>
              <a:off x="5623615" y="3147596"/>
              <a:ext cx="1367238" cy="1088707"/>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Прямоугольник 74">
              <a:extLst>
                <a:ext uri="{FF2B5EF4-FFF2-40B4-BE49-F238E27FC236}">
                  <a16:creationId xmlns:a16="http://schemas.microsoft.com/office/drawing/2014/main" id="{9912C9B9-981C-49A7-985A-E07CC00729AD}"/>
                </a:ext>
              </a:extLst>
            </p:cNvPr>
            <p:cNvSpPr/>
            <p:nvPr/>
          </p:nvSpPr>
          <p:spPr>
            <a:xfrm>
              <a:off x="4119639" y="1310381"/>
              <a:ext cx="1469099" cy="1811298"/>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 name="Прямоугольник 73">
              <a:extLst>
                <a:ext uri="{FF2B5EF4-FFF2-40B4-BE49-F238E27FC236}">
                  <a16:creationId xmlns:a16="http://schemas.microsoft.com/office/drawing/2014/main" id="{BFF490FC-249C-4CDB-BE14-C927C9DCEA57}"/>
                </a:ext>
              </a:extLst>
            </p:cNvPr>
            <p:cNvSpPr/>
            <p:nvPr/>
          </p:nvSpPr>
          <p:spPr>
            <a:xfrm>
              <a:off x="4140883" y="3129631"/>
              <a:ext cx="1459481" cy="1114924"/>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err="1"/>
                <a:t>Взаимоблокировака</a:t>
              </a:r>
              <a:r>
                <a:rPr lang="ru-RU" dirty="0"/>
                <a:t> неизбежна</a:t>
              </a:r>
            </a:p>
          </p:txBody>
        </p:sp>
        <p:cxnSp>
          <p:nvCxnSpPr>
            <p:cNvPr id="5" name="Прямая со стрелкой 4">
              <a:extLst>
                <a:ext uri="{FF2B5EF4-FFF2-40B4-BE49-F238E27FC236}">
                  <a16:creationId xmlns:a16="http://schemas.microsoft.com/office/drawing/2014/main" id="{BFB81C4D-3BC1-4DCF-BDD0-A189987F35A2}"/>
                </a:ext>
              </a:extLst>
            </p:cNvPr>
            <p:cNvCxnSpPr>
              <a:cxnSpLocks/>
            </p:cNvCxnSpPr>
            <p:nvPr/>
          </p:nvCxnSpPr>
          <p:spPr>
            <a:xfrm flipV="1">
              <a:off x="2013338" y="249496"/>
              <a:ext cx="1" cy="51053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Прямая со стрелкой 8">
              <a:extLst>
                <a:ext uri="{FF2B5EF4-FFF2-40B4-BE49-F238E27FC236}">
                  <a16:creationId xmlns:a16="http://schemas.microsoft.com/office/drawing/2014/main" id="{1F3EBA89-73D7-41E4-A98D-40C473FB3299}"/>
                </a:ext>
              </a:extLst>
            </p:cNvPr>
            <p:cNvCxnSpPr>
              <a:cxnSpLocks/>
            </p:cNvCxnSpPr>
            <p:nvPr/>
          </p:nvCxnSpPr>
          <p:spPr>
            <a:xfrm flipV="1">
              <a:off x="2013338" y="5354422"/>
              <a:ext cx="8242241" cy="4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9F3369B4-BE1F-4855-9FE8-C20400C17B48}"/>
                </a:ext>
              </a:extLst>
            </p:cNvPr>
            <p:cNvCxnSpPr>
              <a:cxnSpLocks/>
            </p:cNvCxnSpPr>
            <p:nvPr/>
          </p:nvCxnSpPr>
          <p:spPr>
            <a:xfrm>
              <a:off x="2013335" y="4244554"/>
              <a:ext cx="824224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17F9CABA-E2C7-465B-BD92-865B7ECC238D}"/>
                </a:ext>
              </a:extLst>
            </p:cNvPr>
            <p:cNvCxnSpPr>
              <a:cxnSpLocks/>
            </p:cNvCxnSpPr>
            <p:nvPr/>
          </p:nvCxnSpPr>
          <p:spPr>
            <a:xfrm>
              <a:off x="2013333" y="2377654"/>
              <a:ext cx="816533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Прямая соединительная линия 21">
              <a:extLst>
                <a:ext uri="{FF2B5EF4-FFF2-40B4-BE49-F238E27FC236}">
                  <a16:creationId xmlns:a16="http://schemas.microsoft.com/office/drawing/2014/main" id="{271FD1D4-6ADA-4D42-8736-6105EE8BD0A5}"/>
                </a:ext>
              </a:extLst>
            </p:cNvPr>
            <p:cNvCxnSpPr>
              <a:cxnSpLocks/>
            </p:cNvCxnSpPr>
            <p:nvPr/>
          </p:nvCxnSpPr>
          <p:spPr>
            <a:xfrm>
              <a:off x="2013334" y="3132395"/>
              <a:ext cx="816533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EFD734C0-24B3-4009-94F7-CF7805CA1130}"/>
                </a:ext>
              </a:extLst>
            </p:cNvPr>
            <p:cNvCxnSpPr>
              <a:cxnSpLocks/>
            </p:cNvCxnSpPr>
            <p:nvPr/>
          </p:nvCxnSpPr>
          <p:spPr>
            <a:xfrm>
              <a:off x="2013332" y="1310854"/>
              <a:ext cx="807987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47C3CCA5-613D-4DCB-A541-F3B1B3D65FF5}"/>
                </a:ext>
              </a:extLst>
            </p:cNvPr>
            <p:cNvCxnSpPr>
              <a:cxnSpLocks/>
            </p:cNvCxnSpPr>
            <p:nvPr/>
          </p:nvCxnSpPr>
          <p:spPr>
            <a:xfrm flipV="1">
              <a:off x="41322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E0334BCE-7922-4B41-806A-9C67E9B611C5}"/>
                </a:ext>
              </a:extLst>
            </p:cNvPr>
            <p:cNvCxnSpPr>
              <a:cxnSpLocks/>
            </p:cNvCxnSpPr>
            <p:nvPr/>
          </p:nvCxnSpPr>
          <p:spPr>
            <a:xfrm flipV="1">
              <a:off x="55927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005A6EB1-C411-4829-925B-5E253FB7AED6}"/>
                </a:ext>
              </a:extLst>
            </p:cNvPr>
            <p:cNvCxnSpPr>
              <a:cxnSpLocks/>
            </p:cNvCxnSpPr>
            <p:nvPr/>
          </p:nvCxnSpPr>
          <p:spPr>
            <a:xfrm flipV="1">
              <a:off x="70024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E6A85611-E1F2-432A-8717-DDB4D9D256BE}"/>
                </a:ext>
              </a:extLst>
            </p:cNvPr>
            <p:cNvCxnSpPr>
              <a:cxnSpLocks/>
            </p:cNvCxnSpPr>
            <p:nvPr/>
          </p:nvCxnSpPr>
          <p:spPr>
            <a:xfrm flipV="1">
              <a:off x="84375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Соединитель: уступ 31">
              <a:extLst>
                <a:ext uri="{FF2B5EF4-FFF2-40B4-BE49-F238E27FC236}">
                  <a16:creationId xmlns:a16="http://schemas.microsoft.com/office/drawing/2014/main" id="{2BDBEE9C-FD4A-4FCC-815B-9C2FDCB0687E}"/>
                </a:ext>
              </a:extLst>
            </p:cNvPr>
            <p:cNvCxnSpPr>
              <a:cxnSpLocks/>
            </p:cNvCxnSpPr>
            <p:nvPr/>
          </p:nvCxnSpPr>
          <p:spPr>
            <a:xfrm flipV="1">
              <a:off x="2025979" y="4755422"/>
              <a:ext cx="7699760" cy="599000"/>
            </a:xfrm>
            <a:prstGeom prst="bentConnector3">
              <a:avLst>
                <a:gd name="adj1" fmla="val 7824"/>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Прямая со стрелкой 40">
              <a:extLst>
                <a:ext uri="{FF2B5EF4-FFF2-40B4-BE49-F238E27FC236}">
                  <a16:creationId xmlns:a16="http://schemas.microsoft.com/office/drawing/2014/main" id="{DB93E742-610B-4B62-9B7D-67B8C892DAB2}"/>
                </a:ext>
              </a:extLst>
            </p:cNvPr>
            <p:cNvCxnSpPr/>
            <p:nvPr/>
          </p:nvCxnSpPr>
          <p:spPr>
            <a:xfrm flipV="1">
              <a:off x="3077111" y="643085"/>
              <a:ext cx="0" cy="41123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Соединитель: уступ 42">
              <a:extLst>
                <a:ext uri="{FF2B5EF4-FFF2-40B4-BE49-F238E27FC236}">
                  <a16:creationId xmlns:a16="http://schemas.microsoft.com/office/drawing/2014/main" id="{89159684-5CFB-4129-B9D9-1C41C0C61B0E}"/>
                </a:ext>
              </a:extLst>
            </p:cNvPr>
            <p:cNvCxnSpPr>
              <a:cxnSpLocks/>
            </p:cNvCxnSpPr>
            <p:nvPr/>
          </p:nvCxnSpPr>
          <p:spPr>
            <a:xfrm rot="5400000" flipH="1" flipV="1">
              <a:off x="2544980" y="1286762"/>
              <a:ext cx="2115397" cy="1051130"/>
            </a:xfrm>
            <a:prstGeom prst="bentConnector3">
              <a:avLst>
                <a:gd name="adj1" fmla="val 5158"/>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Прямая со стрелкой 49">
              <a:extLst>
                <a:ext uri="{FF2B5EF4-FFF2-40B4-BE49-F238E27FC236}">
                  <a16:creationId xmlns:a16="http://schemas.microsoft.com/office/drawing/2014/main" id="{31396104-F7A4-47DA-A16F-0D3614D9CB4C}"/>
                </a:ext>
              </a:extLst>
            </p:cNvPr>
            <p:cNvCxnSpPr/>
            <p:nvPr/>
          </p:nvCxnSpPr>
          <p:spPr>
            <a:xfrm>
              <a:off x="3077111" y="3697487"/>
              <a:ext cx="12852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Прямая со стрелкой 50">
              <a:extLst>
                <a:ext uri="{FF2B5EF4-FFF2-40B4-BE49-F238E27FC236}">
                  <a16:creationId xmlns:a16="http://schemas.microsoft.com/office/drawing/2014/main" id="{BB03AB2F-A73C-4DFF-B2D6-74474D0A8320}"/>
                </a:ext>
              </a:extLst>
            </p:cNvPr>
            <p:cNvCxnSpPr>
              <a:cxnSpLocks/>
            </p:cNvCxnSpPr>
            <p:nvPr/>
          </p:nvCxnSpPr>
          <p:spPr>
            <a:xfrm flipV="1">
              <a:off x="4760633" y="4094966"/>
              <a:ext cx="0" cy="6604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Соединитель: уступ 54">
              <a:extLst>
                <a:ext uri="{FF2B5EF4-FFF2-40B4-BE49-F238E27FC236}">
                  <a16:creationId xmlns:a16="http://schemas.microsoft.com/office/drawing/2014/main" id="{3143C039-3516-4BB9-8B2B-7C6FBF425734}"/>
                </a:ext>
              </a:extLst>
            </p:cNvPr>
            <p:cNvCxnSpPr>
              <a:cxnSpLocks/>
            </p:cNvCxnSpPr>
            <p:nvPr/>
          </p:nvCxnSpPr>
          <p:spPr>
            <a:xfrm flipV="1">
              <a:off x="6256147" y="4259493"/>
              <a:ext cx="2986545" cy="495931"/>
            </a:xfrm>
            <a:prstGeom prst="bentConnector3">
              <a:avLst>
                <a:gd name="adj1" fmla="val -5494"/>
              </a:avLst>
            </a:prstGeom>
            <a:ln w="28575">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547A0933-3A7A-463B-8BA4-96172E44789D}"/>
                </a:ext>
              </a:extLst>
            </p:cNvPr>
            <p:cNvSpPr txBox="1"/>
            <p:nvPr/>
          </p:nvSpPr>
          <p:spPr>
            <a:xfrm>
              <a:off x="3388591" y="5331230"/>
              <a:ext cx="1473673" cy="646331"/>
            </a:xfrm>
            <a:prstGeom prst="rect">
              <a:avLst/>
            </a:prstGeom>
            <a:noFill/>
          </p:spPr>
          <p:txBody>
            <a:bodyPr wrap="square" rtlCol="0">
              <a:spAutoFit/>
            </a:bodyPr>
            <a:lstStyle/>
            <a:p>
              <a:pPr algn="ctr"/>
              <a:r>
                <a:rPr lang="ru-RU" dirty="0"/>
                <a:t>Получение </a:t>
              </a:r>
              <a:endParaRPr lang="en-US" dirty="0"/>
            </a:p>
            <a:p>
              <a:pPr algn="ctr"/>
              <a:r>
                <a:rPr lang="en-US" dirty="0"/>
                <a:t>A</a:t>
              </a:r>
              <a:endParaRPr lang="ru-RU" dirty="0"/>
            </a:p>
          </p:txBody>
        </p:sp>
        <p:sp>
          <p:nvSpPr>
            <p:cNvPr id="65" name="TextBox 64">
              <a:extLst>
                <a:ext uri="{FF2B5EF4-FFF2-40B4-BE49-F238E27FC236}">
                  <a16:creationId xmlns:a16="http://schemas.microsoft.com/office/drawing/2014/main" id="{AC2D4153-DC52-492C-A867-9F3645CD7C2C}"/>
                </a:ext>
              </a:extLst>
            </p:cNvPr>
            <p:cNvSpPr txBox="1"/>
            <p:nvPr/>
          </p:nvSpPr>
          <p:spPr>
            <a:xfrm>
              <a:off x="4770250" y="5344653"/>
              <a:ext cx="1498553" cy="680948"/>
            </a:xfrm>
            <a:prstGeom prst="rect">
              <a:avLst/>
            </a:prstGeom>
            <a:noFill/>
          </p:spPr>
          <p:txBody>
            <a:bodyPr wrap="square" rtlCol="0">
              <a:spAutoFit/>
            </a:bodyPr>
            <a:lstStyle/>
            <a:p>
              <a:r>
                <a:rPr lang="ru-RU" dirty="0"/>
                <a:t>Получение</a:t>
              </a:r>
              <a:endParaRPr lang="en-US" dirty="0"/>
            </a:p>
            <a:p>
              <a:pPr algn="ctr"/>
              <a:r>
                <a:rPr lang="en-US" dirty="0"/>
                <a:t>B</a:t>
              </a:r>
              <a:endParaRPr lang="ru-RU" dirty="0"/>
            </a:p>
          </p:txBody>
        </p:sp>
        <p:sp>
          <p:nvSpPr>
            <p:cNvPr id="66" name="TextBox 65">
              <a:extLst>
                <a:ext uri="{FF2B5EF4-FFF2-40B4-BE49-F238E27FC236}">
                  <a16:creationId xmlns:a16="http://schemas.microsoft.com/office/drawing/2014/main" id="{D0041A20-2D1A-48CB-9FAF-3277310467B6}"/>
                </a:ext>
              </a:extLst>
            </p:cNvPr>
            <p:cNvSpPr txBox="1"/>
            <p:nvPr/>
          </p:nvSpPr>
          <p:spPr>
            <a:xfrm>
              <a:off x="6208817" y="5336402"/>
              <a:ext cx="1688924" cy="646331"/>
            </a:xfrm>
            <a:prstGeom prst="rect">
              <a:avLst/>
            </a:prstGeom>
            <a:noFill/>
          </p:spPr>
          <p:txBody>
            <a:bodyPr wrap="none" rtlCol="0">
              <a:spAutoFit/>
            </a:bodyPr>
            <a:lstStyle/>
            <a:p>
              <a:pPr algn="ctr"/>
              <a:r>
                <a:rPr lang="ru-RU" dirty="0"/>
                <a:t>Освобождение</a:t>
              </a:r>
              <a:r>
                <a:rPr lang="en-US" dirty="0"/>
                <a:t> </a:t>
              </a:r>
            </a:p>
            <a:p>
              <a:pPr algn="ctr"/>
              <a:r>
                <a:rPr lang="en-US" dirty="0"/>
                <a:t>A</a:t>
              </a:r>
              <a:endParaRPr lang="ru-RU" dirty="0"/>
            </a:p>
          </p:txBody>
        </p:sp>
        <p:sp>
          <p:nvSpPr>
            <p:cNvPr id="67" name="TextBox 66">
              <a:extLst>
                <a:ext uri="{FF2B5EF4-FFF2-40B4-BE49-F238E27FC236}">
                  <a16:creationId xmlns:a16="http://schemas.microsoft.com/office/drawing/2014/main" id="{3A0A84B5-5CF7-4DDD-BF25-1A20A70A3047}"/>
                </a:ext>
              </a:extLst>
            </p:cNvPr>
            <p:cNvSpPr txBox="1"/>
            <p:nvPr/>
          </p:nvSpPr>
          <p:spPr>
            <a:xfrm>
              <a:off x="7799611" y="5340527"/>
              <a:ext cx="1688924" cy="646331"/>
            </a:xfrm>
            <a:prstGeom prst="rect">
              <a:avLst/>
            </a:prstGeom>
            <a:noFill/>
          </p:spPr>
          <p:txBody>
            <a:bodyPr wrap="none" rtlCol="0">
              <a:spAutoFit/>
            </a:bodyPr>
            <a:lstStyle/>
            <a:p>
              <a:r>
                <a:rPr lang="ru-RU" dirty="0"/>
                <a:t>Освобождение</a:t>
              </a:r>
              <a:r>
                <a:rPr lang="en-US" dirty="0"/>
                <a:t> </a:t>
              </a:r>
            </a:p>
            <a:p>
              <a:pPr algn="ctr"/>
              <a:r>
                <a:rPr lang="en-US" dirty="0"/>
                <a:t>B</a:t>
              </a:r>
              <a:endParaRPr lang="ru-RU" dirty="0"/>
            </a:p>
          </p:txBody>
        </p:sp>
        <p:sp>
          <p:nvSpPr>
            <p:cNvPr id="68" name="TextBox 67">
              <a:extLst>
                <a:ext uri="{FF2B5EF4-FFF2-40B4-BE49-F238E27FC236}">
                  <a16:creationId xmlns:a16="http://schemas.microsoft.com/office/drawing/2014/main" id="{890D4412-5487-431D-9347-9501B7927E06}"/>
                </a:ext>
              </a:extLst>
            </p:cNvPr>
            <p:cNvSpPr txBox="1"/>
            <p:nvPr/>
          </p:nvSpPr>
          <p:spPr>
            <a:xfrm>
              <a:off x="9872679" y="4808953"/>
              <a:ext cx="1478482" cy="646331"/>
            </a:xfrm>
            <a:prstGeom prst="rect">
              <a:avLst/>
            </a:prstGeom>
            <a:noFill/>
          </p:spPr>
          <p:txBody>
            <a:bodyPr wrap="none" rtlCol="0">
              <a:spAutoFit/>
            </a:bodyPr>
            <a:lstStyle/>
            <a:p>
              <a:r>
                <a:rPr lang="ru-RU" dirty="0"/>
                <a:t>Выполнение </a:t>
              </a:r>
              <a:endParaRPr lang="en-US" dirty="0"/>
            </a:p>
            <a:p>
              <a:pPr algn="ctr"/>
              <a:r>
                <a:rPr lang="en-US" dirty="0"/>
                <a:t>P</a:t>
              </a:r>
              <a:endParaRPr lang="ru-RU" dirty="0"/>
            </a:p>
          </p:txBody>
        </p:sp>
        <p:sp>
          <p:nvSpPr>
            <p:cNvPr id="69" name="TextBox 68">
              <a:extLst>
                <a:ext uri="{FF2B5EF4-FFF2-40B4-BE49-F238E27FC236}">
                  <a16:creationId xmlns:a16="http://schemas.microsoft.com/office/drawing/2014/main" id="{D69D84F3-A402-466B-AF1F-55499494A389}"/>
                </a:ext>
              </a:extLst>
            </p:cNvPr>
            <p:cNvSpPr txBox="1"/>
            <p:nvPr/>
          </p:nvSpPr>
          <p:spPr>
            <a:xfrm>
              <a:off x="1589639" y="0"/>
              <a:ext cx="1478482" cy="646331"/>
            </a:xfrm>
            <a:prstGeom prst="rect">
              <a:avLst/>
            </a:prstGeom>
            <a:noFill/>
          </p:spPr>
          <p:txBody>
            <a:bodyPr wrap="none" rtlCol="0">
              <a:spAutoFit/>
            </a:bodyPr>
            <a:lstStyle/>
            <a:p>
              <a:r>
                <a:rPr lang="ru-RU" dirty="0"/>
                <a:t>Выполнение </a:t>
              </a:r>
              <a:endParaRPr lang="en-US" dirty="0"/>
            </a:p>
            <a:p>
              <a:pPr algn="ctr"/>
              <a:r>
                <a:rPr lang="en-US" dirty="0"/>
                <a:t>Q</a:t>
              </a:r>
              <a:endParaRPr lang="ru-RU" dirty="0"/>
            </a:p>
          </p:txBody>
        </p:sp>
        <p:sp>
          <p:nvSpPr>
            <p:cNvPr id="70" name="TextBox 69">
              <a:extLst>
                <a:ext uri="{FF2B5EF4-FFF2-40B4-BE49-F238E27FC236}">
                  <a16:creationId xmlns:a16="http://schemas.microsoft.com/office/drawing/2014/main" id="{A7200F49-01AC-4F65-8B43-FE748334991F}"/>
                </a:ext>
              </a:extLst>
            </p:cNvPr>
            <p:cNvSpPr txBox="1"/>
            <p:nvPr/>
          </p:nvSpPr>
          <p:spPr>
            <a:xfrm>
              <a:off x="623090" y="3919097"/>
              <a:ext cx="1449985" cy="680948"/>
            </a:xfrm>
            <a:prstGeom prst="rect">
              <a:avLst/>
            </a:prstGeom>
            <a:noFill/>
          </p:spPr>
          <p:txBody>
            <a:bodyPr wrap="square" rtlCol="0">
              <a:spAutoFit/>
            </a:bodyPr>
            <a:lstStyle/>
            <a:p>
              <a:pPr algn="ctr"/>
              <a:r>
                <a:rPr lang="ru-RU" dirty="0"/>
                <a:t>Получение </a:t>
              </a:r>
              <a:endParaRPr lang="en-US" dirty="0"/>
            </a:p>
            <a:p>
              <a:pPr algn="ctr"/>
              <a:r>
                <a:rPr lang="pl-PL" dirty="0"/>
                <a:t>B</a:t>
              </a:r>
              <a:endParaRPr lang="ru-RU" dirty="0"/>
            </a:p>
          </p:txBody>
        </p:sp>
        <p:sp>
          <p:nvSpPr>
            <p:cNvPr id="71" name="TextBox 70">
              <a:extLst>
                <a:ext uri="{FF2B5EF4-FFF2-40B4-BE49-F238E27FC236}">
                  <a16:creationId xmlns:a16="http://schemas.microsoft.com/office/drawing/2014/main" id="{B8C47474-50B2-4D7E-9F7C-B91EC59022C5}"/>
                </a:ext>
              </a:extLst>
            </p:cNvPr>
            <p:cNvSpPr txBox="1"/>
            <p:nvPr/>
          </p:nvSpPr>
          <p:spPr>
            <a:xfrm>
              <a:off x="623089" y="2919333"/>
              <a:ext cx="1513424" cy="680948"/>
            </a:xfrm>
            <a:prstGeom prst="rect">
              <a:avLst/>
            </a:prstGeom>
            <a:noFill/>
          </p:spPr>
          <p:txBody>
            <a:bodyPr wrap="square" rtlCol="0">
              <a:spAutoFit/>
            </a:bodyPr>
            <a:lstStyle/>
            <a:p>
              <a:r>
                <a:rPr lang="ru-RU" dirty="0"/>
                <a:t>Получение</a:t>
              </a:r>
              <a:endParaRPr lang="en-US" dirty="0"/>
            </a:p>
            <a:p>
              <a:pPr algn="ctr"/>
              <a:r>
                <a:rPr lang="pl-PL" dirty="0"/>
                <a:t>A</a:t>
              </a:r>
              <a:endParaRPr lang="ru-RU" dirty="0"/>
            </a:p>
          </p:txBody>
        </p:sp>
        <p:sp>
          <p:nvSpPr>
            <p:cNvPr id="72" name="TextBox 71">
              <a:extLst>
                <a:ext uri="{FF2B5EF4-FFF2-40B4-BE49-F238E27FC236}">
                  <a16:creationId xmlns:a16="http://schemas.microsoft.com/office/drawing/2014/main" id="{C64BE6BD-A7FE-40D1-B418-57C148A25FCB}"/>
                </a:ext>
              </a:extLst>
            </p:cNvPr>
            <p:cNvSpPr txBox="1"/>
            <p:nvPr/>
          </p:nvSpPr>
          <p:spPr>
            <a:xfrm>
              <a:off x="371065" y="2013468"/>
              <a:ext cx="1841974" cy="680948"/>
            </a:xfrm>
            <a:prstGeom prst="rect">
              <a:avLst/>
            </a:prstGeom>
            <a:noFill/>
          </p:spPr>
          <p:txBody>
            <a:bodyPr wrap="none" rtlCol="0">
              <a:spAutoFit/>
            </a:bodyPr>
            <a:lstStyle/>
            <a:p>
              <a:pPr algn="ctr"/>
              <a:r>
                <a:rPr lang="ru-RU" dirty="0"/>
                <a:t>Освобождение</a:t>
              </a:r>
              <a:r>
                <a:rPr lang="en-US" dirty="0"/>
                <a:t> </a:t>
              </a:r>
            </a:p>
            <a:p>
              <a:pPr algn="ctr"/>
              <a:r>
                <a:rPr lang="pl-PL" dirty="0"/>
                <a:t>B</a:t>
              </a:r>
              <a:endParaRPr lang="ru-RU" dirty="0"/>
            </a:p>
          </p:txBody>
        </p:sp>
        <p:sp>
          <p:nvSpPr>
            <p:cNvPr id="73" name="TextBox 72">
              <a:extLst>
                <a:ext uri="{FF2B5EF4-FFF2-40B4-BE49-F238E27FC236}">
                  <a16:creationId xmlns:a16="http://schemas.microsoft.com/office/drawing/2014/main" id="{5393E2BB-4341-4273-9E21-CEE2C2D79B8C}"/>
                </a:ext>
              </a:extLst>
            </p:cNvPr>
            <p:cNvSpPr txBox="1"/>
            <p:nvPr/>
          </p:nvSpPr>
          <p:spPr>
            <a:xfrm>
              <a:off x="384151" y="972640"/>
              <a:ext cx="1841974" cy="680948"/>
            </a:xfrm>
            <a:prstGeom prst="rect">
              <a:avLst/>
            </a:prstGeom>
            <a:noFill/>
          </p:spPr>
          <p:txBody>
            <a:bodyPr wrap="none" rtlCol="0">
              <a:spAutoFit/>
            </a:bodyPr>
            <a:lstStyle/>
            <a:p>
              <a:r>
                <a:rPr lang="ru-RU" dirty="0"/>
                <a:t>Освобождение</a:t>
              </a:r>
              <a:r>
                <a:rPr lang="en-US" dirty="0"/>
                <a:t> </a:t>
              </a:r>
            </a:p>
            <a:p>
              <a:pPr algn="ctr"/>
              <a:r>
                <a:rPr lang="pl-PL" dirty="0"/>
                <a:t>A</a:t>
              </a:r>
              <a:endParaRPr lang="ru-RU" dirty="0"/>
            </a:p>
          </p:txBody>
        </p:sp>
        <p:sp>
          <p:nvSpPr>
            <p:cNvPr id="76" name="Прямоугольник 75">
              <a:extLst>
                <a:ext uri="{FF2B5EF4-FFF2-40B4-BE49-F238E27FC236}">
                  <a16:creationId xmlns:a16="http://schemas.microsoft.com/office/drawing/2014/main" id="{B48BA24D-5C13-492D-8FD8-9D634844AA31}"/>
                </a:ext>
              </a:extLst>
            </p:cNvPr>
            <p:cNvSpPr/>
            <p:nvPr/>
          </p:nvSpPr>
          <p:spPr>
            <a:xfrm>
              <a:off x="5604406" y="1318807"/>
              <a:ext cx="1386448" cy="1058847"/>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Прямоугольник 78">
              <a:extLst>
                <a:ext uri="{FF2B5EF4-FFF2-40B4-BE49-F238E27FC236}">
                  <a16:creationId xmlns:a16="http://schemas.microsoft.com/office/drawing/2014/main" id="{80783A4A-09BF-48F6-B480-6B15C996F134}"/>
                </a:ext>
              </a:extLst>
            </p:cNvPr>
            <p:cNvSpPr/>
            <p:nvPr/>
          </p:nvSpPr>
          <p:spPr>
            <a:xfrm>
              <a:off x="5604389" y="2376245"/>
              <a:ext cx="1386445" cy="770878"/>
            </a:xfrm>
            <a:prstGeom prst="rect">
              <a:avLst/>
            </a:prstGeom>
            <a:pattFill prst="openDmnd">
              <a:fgClr>
                <a:schemeClr val="tx1"/>
              </a:fgClr>
              <a:bgClr>
                <a:schemeClr val="bg1"/>
              </a:bgClr>
            </a:patt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TextBox 80">
              <a:extLst>
                <a:ext uri="{FF2B5EF4-FFF2-40B4-BE49-F238E27FC236}">
                  <a16:creationId xmlns:a16="http://schemas.microsoft.com/office/drawing/2014/main" id="{FD1BA1B8-4C54-48C5-923C-25D5A3DE089B}"/>
                </a:ext>
              </a:extLst>
            </p:cNvPr>
            <p:cNvSpPr txBox="1"/>
            <p:nvPr/>
          </p:nvSpPr>
          <p:spPr>
            <a:xfrm>
              <a:off x="4732333" y="1576920"/>
              <a:ext cx="1650067" cy="646331"/>
            </a:xfrm>
            <a:prstGeom prst="rect">
              <a:avLst/>
            </a:prstGeom>
            <a:solidFill>
              <a:schemeClr val="bg1"/>
            </a:solidFill>
          </p:spPr>
          <p:txBody>
            <a:bodyPr wrap="none" rtlCol="0">
              <a:spAutoFit/>
            </a:bodyPr>
            <a:lstStyle/>
            <a:p>
              <a:pPr algn="ctr"/>
              <a:r>
                <a:rPr lang="en-US" dirty="0"/>
                <a:t>P </a:t>
              </a:r>
              <a:r>
                <a:rPr lang="ru-RU" dirty="0"/>
                <a:t>и </a:t>
              </a:r>
              <a:r>
                <a:rPr lang="en-US" dirty="0"/>
                <a:t>Q </a:t>
              </a:r>
              <a:r>
                <a:rPr lang="ru-RU" dirty="0"/>
                <a:t>ожидают</a:t>
              </a:r>
            </a:p>
            <a:p>
              <a:pPr algn="ctr"/>
              <a:r>
                <a:rPr lang="en-US" dirty="0"/>
                <a:t>A</a:t>
              </a:r>
              <a:endParaRPr lang="ru-RU" dirty="0"/>
            </a:p>
          </p:txBody>
        </p:sp>
        <p:sp>
          <p:nvSpPr>
            <p:cNvPr id="82" name="TextBox 81">
              <a:extLst>
                <a:ext uri="{FF2B5EF4-FFF2-40B4-BE49-F238E27FC236}">
                  <a16:creationId xmlns:a16="http://schemas.microsoft.com/office/drawing/2014/main" id="{7A14C294-386E-41C9-A7F7-8CD455983F6E}"/>
                </a:ext>
              </a:extLst>
            </p:cNvPr>
            <p:cNvSpPr txBox="1"/>
            <p:nvPr/>
          </p:nvSpPr>
          <p:spPr>
            <a:xfrm>
              <a:off x="6197366" y="3373734"/>
              <a:ext cx="1813022" cy="646331"/>
            </a:xfrm>
            <a:prstGeom prst="rect">
              <a:avLst/>
            </a:prstGeom>
            <a:solidFill>
              <a:schemeClr val="bg1"/>
            </a:solidFill>
          </p:spPr>
          <p:txBody>
            <a:bodyPr wrap="square" rtlCol="0">
              <a:spAutoFit/>
            </a:bodyPr>
            <a:lstStyle/>
            <a:p>
              <a:pPr algn="ctr"/>
              <a:r>
                <a:rPr lang="en-US" dirty="0"/>
                <a:t>P </a:t>
              </a:r>
              <a:r>
                <a:rPr lang="ru-RU" dirty="0"/>
                <a:t>и </a:t>
              </a:r>
              <a:r>
                <a:rPr lang="en-US" dirty="0"/>
                <a:t>Q </a:t>
              </a:r>
              <a:r>
                <a:rPr lang="ru-RU" dirty="0"/>
                <a:t>ожидают</a:t>
              </a:r>
            </a:p>
            <a:p>
              <a:pPr algn="ctr"/>
              <a:r>
                <a:rPr lang="en-US" dirty="0"/>
                <a:t>B</a:t>
              </a:r>
              <a:endParaRPr lang="ru-RU" dirty="0"/>
            </a:p>
          </p:txBody>
        </p:sp>
      </p:grpSp>
      <p:sp>
        <p:nvSpPr>
          <p:cNvPr id="87" name="Прямоугольник 86">
            <a:extLst>
              <a:ext uri="{FF2B5EF4-FFF2-40B4-BE49-F238E27FC236}">
                <a16:creationId xmlns:a16="http://schemas.microsoft.com/office/drawing/2014/main" id="{41218CFD-679A-45AF-BBAD-05612DEBDFD9}"/>
              </a:ext>
            </a:extLst>
          </p:cNvPr>
          <p:cNvSpPr/>
          <p:nvPr/>
        </p:nvSpPr>
        <p:spPr>
          <a:xfrm>
            <a:off x="128940" y="5007907"/>
            <a:ext cx="375885" cy="340102"/>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87">
            <a:extLst>
              <a:ext uri="{FF2B5EF4-FFF2-40B4-BE49-F238E27FC236}">
                <a16:creationId xmlns:a16="http://schemas.microsoft.com/office/drawing/2014/main" id="{F0A02995-1FB2-446E-BE70-EC5354C9DB15}"/>
              </a:ext>
            </a:extLst>
          </p:cNvPr>
          <p:cNvSpPr/>
          <p:nvPr/>
        </p:nvSpPr>
        <p:spPr>
          <a:xfrm>
            <a:off x="128939" y="5549231"/>
            <a:ext cx="375885" cy="340102"/>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Прямоугольник 88">
            <a:extLst>
              <a:ext uri="{FF2B5EF4-FFF2-40B4-BE49-F238E27FC236}">
                <a16:creationId xmlns:a16="http://schemas.microsoft.com/office/drawing/2014/main" id="{5A94E124-1B8F-41AF-88B5-B371264F745E}"/>
              </a:ext>
            </a:extLst>
          </p:cNvPr>
          <p:cNvSpPr/>
          <p:nvPr/>
        </p:nvSpPr>
        <p:spPr>
          <a:xfrm>
            <a:off x="128939" y="6085312"/>
            <a:ext cx="375885" cy="3401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TextBox 89">
            <a:extLst>
              <a:ext uri="{FF2B5EF4-FFF2-40B4-BE49-F238E27FC236}">
                <a16:creationId xmlns:a16="http://schemas.microsoft.com/office/drawing/2014/main" id="{6736C6F8-3EAE-4A0D-858E-CEBDF1DC934C}"/>
              </a:ext>
            </a:extLst>
          </p:cNvPr>
          <p:cNvSpPr txBox="1"/>
          <p:nvPr/>
        </p:nvSpPr>
        <p:spPr>
          <a:xfrm>
            <a:off x="622522" y="5005349"/>
            <a:ext cx="3022815" cy="461665"/>
          </a:xfrm>
          <a:prstGeom prst="rect">
            <a:avLst/>
          </a:prstGeom>
          <a:noFill/>
        </p:spPr>
        <p:txBody>
          <a:bodyPr wrap="none" rtlCol="0">
            <a:spAutoFit/>
          </a:bodyPr>
          <a:lstStyle/>
          <a:p>
            <a:r>
              <a:rPr lang="en-US" sz="2400" dirty="0"/>
              <a:t>P </a:t>
            </a:r>
            <a:r>
              <a:rPr lang="ru-RU" sz="2400" dirty="0"/>
              <a:t>и </a:t>
            </a:r>
            <a:r>
              <a:rPr lang="en-US" sz="2400" dirty="0"/>
              <a:t>Q </a:t>
            </a:r>
            <a:r>
              <a:rPr lang="ru-RU" sz="2400" dirty="0"/>
              <a:t>нужен ресурс </a:t>
            </a:r>
            <a:r>
              <a:rPr lang="pl-PL" sz="2400" dirty="0"/>
              <a:t>A</a:t>
            </a:r>
            <a:endParaRPr lang="ru-RU" sz="2400" dirty="0"/>
          </a:p>
        </p:txBody>
      </p:sp>
      <p:sp>
        <p:nvSpPr>
          <p:cNvPr id="91" name="TextBox 90">
            <a:extLst>
              <a:ext uri="{FF2B5EF4-FFF2-40B4-BE49-F238E27FC236}">
                <a16:creationId xmlns:a16="http://schemas.microsoft.com/office/drawing/2014/main" id="{599A2FE9-1A9B-4307-A57D-7BB70AF1BD93}"/>
              </a:ext>
            </a:extLst>
          </p:cNvPr>
          <p:cNvSpPr txBox="1"/>
          <p:nvPr/>
        </p:nvSpPr>
        <p:spPr>
          <a:xfrm>
            <a:off x="622522" y="5478779"/>
            <a:ext cx="3022174" cy="461665"/>
          </a:xfrm>
          <a:prstGeom prst="rect">
            <a:avLst/>
          </a:prstGeom>
          <a:noFill/>
        </p:spPr>
        <p:txBody>
          <a:bodyPr wrap="none" rtlCol="0">
            <a:spAutoFit/>
          </a:bodyPr>
          <a:lstStyle/>
          <a:p>
            <a:r>
              <a:rPr lang="en-US" sz="2400" dirty="0"/>
              <a:t>P </a:t>
            </a:r>
            <a:r>
              <a:rPr lang="ru-RU" sz="2400" dirty="0"/>
              <a:t>и </a:t>
            </a:r>
            <a:r>
              <a:rPr lang="en-US" sz="2400" dirty="0"/>
              <a:t>Q </a:t>
            </a:r>
            <a:r>
              <a:rPr lang="ru-RU" sz="2400" dirty="0"/>
              <a:t>нужен ресурс </a:t>
            </a:r>
            <a:r>
              <a:rPr lang="pl-PL" sz="2400" dirty="0"/>
              <a:t>B</a:t>
            </a:r>
            <a:endParaRPr lang="ru-RU" sz="2400" dirty="0"/>
          </a:p>
        </p:txBody>
      </p:sp>
      <p:sp>
        <p:nvSpPr>
          <p:cNvPr id="92" name="TextBox 91">
            <a:extLst>
              <a:ext uri="{FF2B5EF4-FFF2-40B4-BE49-F238E27FC236}">
                <a16:creationId xmlns:a16="http://schemas.microsoft.com/office/drawing/2014/main" id="{7FF73E7C-3FC9-4888-9002-C9092843E2AE}"/>
              </a:ext>
            </a:extLst>
          </p:cNvPr>
          <p:cNvSpPr txBox="1"/>
          <p:nvPr/>
        </p:nvSpPr>
        <p:spPr>
          <a:xfrm>
            <a:off x="632732" y="6037462"/>
            <a:ext cx="5445530" cy="461665"/>
          </a:xfrm>
          <a:prstGeom prst="rect">
            <a:avLst/>
          </a:prstGeom>
          <a:noFill/>
        </p:spPr>
        <p:txBody>
          <a:bodyPr wrap="none" rtlCol="0">
            <a:spAutoFit/>
          </a:bodyPr>
          <a:lstStyle/>
          <a:p>
            <a:r>
              <a:rPr lang="ru-RU" sz="2400" dirty="0"/>
              <a:t>Область неизбежной взаимоблокировки</a:t>
            </a:r>
          </a:p>
        </p:txBody>
      </p:sp>
      <p:cxnSp>
        <p:nvCxnSpPr>
          <p:cNvPr id="93" name="Прямая со стрелкой 92">
            <a:extLst>
              <a:ext uri="{FF2B5EF4-FFF2-40B4-BE49-F238E27FC236}">
                <a16:creationId xmlns:a16="http://schemas.microsoft.com/office/drawing/2014/main" id="{88C35484-4BA9-4176-B4BD-F446C463BF62}"/>
              </a:ext>
            </a:extLst>
          </p:cNvPr>
          <p:cNvCxnSpPr>
            <a:cxnSpLocks/>
          </p:cNvCxnSpPr>
          <p:nvPr/>
        </p:nvCxnSpPr>
        <p:spPr>
          <a:xfrm>
            <a:off x="6183503" y="6279578"/>
            <a:ext cx="75889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FAD3E3A4-3239-4DC1-A5D5-B75E28061A80}"/>
              </a:ext>
            </a:extLst>
          </p:cNvPr>
          <p:cNvSpPr txBox="1"/>
          <p:nvPr/>
        </p:nvSpPr>
        <p:spPr>
          <a:xfrm>
            <a:off x="6949925" y="5660104"/>
            <a:ext cx="5249602" cy="1200329"/>
          </a:xfrm>
          <a:prstGeom prst="rect">
            <a:avLst/>
          </a:prstGeom>
          <a:noFill/>
        </p:spPr>
        <p:txBody>
          <a:bodyPr wrap="square" rtlCol="0">
            <a:spAutoFit/>
          </a:bodyPr>
          <a:lstStyle/>
          <a:p>
            <a:r>
              <a:rPr lang="ru-RU" dirty="0"/>
              <a:t>Возможный путь выполнения Р и Q. Горизонтальная часть пути соответствует выполнению Р и ожиданию Q. Вертикальная часть пути соответствует выполнению Q и ожиданию Р.</a:t>
            </a:r>
            <a:endParaRPr lang="ru-RU" sz="2400" dirty="0"/>
          </a:p>
        </p:txBody>
      </p:sp>
      <p:sp>
        <p:nvSpPr>
          <p:cNvPr id="97" name="TextBox 96">
            <a:extLst>
              <a:ext uri="{FF2B5EF4-FFF2-40B4-BE49-F238E27FC236}">
                <a16:creationId xmlns:a16="http://schemas.microsoft.com/office/drawing/2014/main" id="{69D7AAA8-7901-44AC-9743-1A4956D9D32B}"/>
              </a:ext>
            </a:extLst>
          </p:cNvPr>
          <p:cNvSpPr txBox="1"/>
          <p:nvPr/>
        </p:nvSpPr>
        <p:spPr>
          <a:xfrm>
            <a:off x="4394386" y="404027"/>
            <a:ext cx="338554" cy="461665"/>
          </a:xfrm>
          <a:prstGeom prst="rect">
            <a:avLst/>
          </a:prstGeom>
          <a:noFill/>
        </p:spPr>
        <p:txBody>
          <a:bodyPr wrap="none" rtlCol="0">
            <a:spAutoFit/>
          </a:bodyPr>
          <a:lstStyle/>
          <a:p>
            <a:r>
              <a:rPr lang="ru-RU" sz="2400" dirty="0"/>
              <a:t>1</a:t>
            </a:r>
          </a:p>
        </p:txBody>
      </p:sp>
      <p:sp>
        <p:nvSpPr>
          <p:cNvPr id="98" name="TextBox 97">
            <a:extLst>
              <a:ext uri="{FF2B5EF4-FFF2-40B4-BE49-F238E27FC236}">
                <a16:creationId xmlns:a16="http://schemas.microsoft.com/office/drawing/2014/main" id="{F0522C0D-B2CE-4A09-BE30-9B02853DF54F}"/>
              </a:ext>
            </a:extLst>
          </p:cNvPr>
          <p:cNvSpPr txBox="1"/>
          <p:nvPr/>
        </p:nvSpPr>
        <p:spPr>
          <a:xfrm>
            <a:off x="5471046" y="435501"/>
            <a:ext cx="338554" cy="461665"/>
          </a:xfrm>
          <a:prstGeom prst="rect">
            <a:avLst/>
          </a:prstGeom>
          <a:noFill/>
        </p:spPr>
        <p:txBody>
          <a:bodyPr wrap="none" rtlCol="0">
            <a:spAutoFit/>
          </a:bodyPr>
          <a:lstStyle/>
          <a:p>
            <a:r>
              <a:rPr lang="ru-RU" sz="2400" dirty="0"/>
              <a:t>2</a:t>
            </a:r>
          </a:p>
        </p:txBody>
      </p:sp>
      <p:sp>
        <p:nvSpPr>
          <p:cNvPr id="99" name="TextBox 98">
            <a:extLst>
              <a:ext uri="{FF2B5EF4-FFF2-40B4-BE49-F238E27FC236}">
                <a16:creationId xmlns:a16="http://schemas.microsoft.com/office/drawing/2014/main" id="{AA29F534-088C-49F0-A7EA-308D95DE0C59}"/>
              </a:ext>
            </a:extLst>
          </p:cNvPr>
          <p:cNvSpPr txBox="1"/>
          <p:nvPr/>
        </p:nvSpPr>
        <p:spPr>
          <a:xfrm>
            <a:off x="4980534" y="3026087"/>
            <a:ext cx="338554" cy="461665"/>
          </a:xfrm>
          <a:prstGeom prst="rect">
            <a:avLst/>
          </a:prstGeom>
          <a:noFill/>
        </p:spPr>
        <p:txBody>
          <a:bodyPr wrap="none" rtlCol="0">
            <a:spAutoFit/>
          </a:bodyPr>
          <a:lstStyle/>
          <a:p>
            <a:r>
              <a:rPr lang="ru-RU" sz="2400" dirty="0"/>
              <a:t>3</a:t>
            </a:r>
          </a:p>
        </p:txBody>
      </p:sp>
      <p:sp>
        <p:nvSpPr>
          <p:cNvPr id="100" name="TextBox 99">
            <a:extLst>
              <a:ext uri="{FF2B5EF4-FFF2-40B4-BE49-F238E27FC236}">
                <a16:creationId xmlns:a16="http://schemas.microsoft.com/office/drawing/2014/main" id="{5718AC65-C518-4F4D-A1F7-0E7D7C7E4ECD}"/>
              </a:ext>
            </a:extLst>
          </p:cNvPr>
          <p:cNvSpPr txBox="1"/>
          <p:nvPr/>
        </p:nvSpPr>
        <p:spPr>
          <a:xfrm>
            <a:off x="5988404" y="3968280"/>
            <a:ext cx="338554" cy="461665"/>
          </a:xfrm>
          <a:prstGeom prst="rect">
            <a:avLst/>
          </a:prstGeom>
          <a:noFill/>
        </p:spPr>
        <p:txBody>
          <a:bodyPr wrap="none" rtlCol="0">
            <a:spAutoFit/>
          </a:bodyPr>
          <a:lstStyle/>
          <a:p>
            <a:r>
              <a:rPr lang="ru-RU" sz="2400" dirty="0"/>
              <a:t>4</a:t>
            </a:r>
          </a:p>
        </p:txBody>
      </p:sp>
      <p:sp>
        <p:nvSpPr>
          <p:cNvPr id="101" name="TextBox 100">
            <a:extLst>
              <a:ext uri="{FF2B5EF4-FFF2-40B4-BE49-F238E27FC236}">
                <a16:creationId xmlns:a16="http://schemas.microsoft.com/office/drawing/2014/main" id="{76978CA4-C2CC-4E0E-8825-9A8E753D6378}"/>
              </a:ext>
            </a:extLst>
          </p:cNvPr>
          <p:cNvSpPr txBox="1"/>
          <p:nvPr/>
        </p:nvSpPr>
        <p:spPr>
          <a:xfrm>
            <a:off x="9758433" y="3569676"/>
            <a:ext cx="338554" cy="461665"/>
          </a:xfrm>
          <a:prstGeom prst="rect">
            <a:avLst/>
          </a:prstGeom>
          <a:noFill/>
        </p:spPr>
        <p:txBody>
          <a:bodyPr wrap="none" rtlCol="0">
            <a:spAutoFit/>
          </a:bodyPr>
          <a:lstStyle/>
          <a:p>
            <a:r>
              <a:rPr lang="ru-RU" sz="2400" dirty="0"/>
              <a:t>5</a:t>
            </a:r>
          </a:p>
        </p:txBody>
      </p:sp>
      <p:sp>
        <p:nvSpPr>
          <p:cNvPr id="102" name="TextBox 101">
            <a:extLst>
              <a:ext uri="{FF2B5EF4-FFF2-40B4-BE49-F238E27FC236}">
                <a16:creationId xmlns:a16="http://schemas.microsoft.com/office/drawing/2014/main" id="{4C162BDB-E8D9-4CD4-85FC-CAFA7EA72A19}"/>
              </a:ext>
            </a:extLst>
          </p:cNvPr>
          <p:cNvSpPr txBox="1"/>
          <p:nvPr/>
        </p:nvSpPr>
        <p:spPr>
          <a:xfrm>
            <a:off x="10408019" y="4065798"/>
            <a:ext cx="338554" cy="461665"/>
          </a:xfrm>
          <a:prstGeom prst="rect">
            <a:avLst/>
          </a:prstGeom>
          <a:noFill/>
        </p:spPr>
        <p:txBody>
          <a:bodyPr wrap="none" rtlCol="0">
            <a:spAutoFit/>
          </a:bodyPr>
          <a:lstStyle/>
          <a:p>
            <a:r>
              <a:rPr lang="ru-RU" sz="2400" dirty="0"/>
              <a:t>6</a:t>
            </a:r>
          </a:p>
        </p:txBody>
      </p:sp>
    </p:spTree>
    <p:extLst>
      <p:ext uri="{BB962C8B-B14F-4D97-AF65-F5344CB8AC3E}">
        <p14:creationId xmlns:p14="http://schemas.microsoft.com/office/powerpoint/2010/main" val="3384811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DD6AF9-E076-457D-991E-437F81EED1FD}"/>
              </a:ext>
            </a:extLst>
          </p:cNvPr>
          <p:cNvSpPr>
            <a:spLocks noGrp="1"/>
          </p:cNvSpPr>
          <p:nvPr>
            <p:ph type="title"/>
          </p:nvPr>
        </p:nvSpPr>
        <p:spPr>
          <a:xfrm>
            <a:off x="838200" y="365126"/>
            <a:ext cx="10515600" cy="820208"/>
          </a:xfrm>
        </p:spPr>
        <p:txBody>
          <a:bodyPr/>
          <a:lstStyle/>
          <a:p>
            <a:pPr algn="ctr"/>
            <a:r>
              <a:rPr lang="ru-RU" dirty="0"/>
              <a:t>Восстановление</a:t>
            </a:r>
          </a:p>
        </p:txBody>
      </p:sp>
      <p:sp>
        <p:nvSpPr>
          <p:cNvPr id="3" name="Объект 2">
            <a:extLst>
              <a:ext uri="{FF2B5EF4-FFF2-40B4-BE49-F238E27FC236}">
                <a16:creationId xmlns:a16="http://schemas.microsoft.com/office/drawing/2014/main" id="{2A28CB4A-E4B2-42B0-81C3-927490AB7CB6}"/>
              </a:ext>
            </a:extLst>
          </p:cNvPr>
          <p:cNvSpPr>
            <a:spLocks noGrp="1"/>
          </p:cNvSpPr>
          <p:nvPr>
            <p:ph idx="1"/>
          </p:nvPr>
        </p:nvSpPr>
        <p:spPr>
          <a:xfrm>
            <a:off x="330199" y="1253330"/>
            <a:ext cx="11624733" cy="5239543"/>
          </a:xfrm>
        </p:spPr>
        <p:txBody>
          <a:bodyPr>
            <a:normAutofit/>
          </a:bodyPr>
          <a:lstStyle/>
          <a:p>
            <a:pPr marL="0" indent="0" algn="just">
              <a:buNone/>
            </a:pPr>
            <a:r>
              <a:rPr lang="ru-RU" sz="2600" dirty="0"/>
              <a:t>После того как взаимоблокировка обнаружена, требуется некоторая стратегия для восстановления нормальной работоспособности системы. Вот несколько возможных подходов к решению этой проблемы, перечисленные в порядке возрастания сложности.</a:t>
            </a:r>
          </a:p>
          <a:p>
            <a:pPr marL="0" indent="0" algn="just">
              <a:buNone/>
            </a:pPr>
            <a:r>
              <a:rPr lang="ru-RU" sz="2600" dirty="0"/>
              <a:t>1. </a:t>
            </a:r>
            <a:r>
              <a:rPr lang="ru-RU" sz="2600" b="1" dirty="0"/>
              <a:t>Прекратить выполнение всех заблокированных процессов. </a:t>
            </a:r>
            <a:r>
              <a:rPr lang="ru-RU" sz="2600" dirty="0"/>
              <a:t>Это один из самых распространенных, если не самый распространенный, подходов, принятых в операционных системах.</a:t>
            </a:r>
          </a:p>
          <a:p>
            <a:pPr marL="0" indent="0" algn="just">
              <a:buNone/>
            </a:pPr>
            <a:r>
              <a:rPr lang="ru-RU" sz="2600" dirty="0"/>
              <a:t>2. </a:t>
            </a:r>
            <a:r>
              <a:rPr lang="ru-RU" sz="2600" b="1" dirty="0"/>
              <a:t>Вернуть каждый из заблокированных процессов в некоторую ранее определенную точку и перезапустить все процессы</a:t>
            </a:r>
            <a:r>
              <a:rPr lang="ru-RU" sz="2600" dirty="0"/>
              <a:t>. Для этого в систему должны быть встроены механизмы отката и перезапуска. Самый большой риск при таком подходе заключается в том, что взаимоблокировка может проявиться вновь. Однако неопределенность относительных скоростей выполнения параллельных вычислений обычно позволяет этого избежать.</a:t>
            </a:r>
          </a:p>
        </p:txBody>
      </p:sp>
    </p:spTree>
    <p:extLst>
      <p:ext uri="{BB962C8B-B14F-4D97-AF65-F5344CB8AC3E}">
        <p14:creationId xmlns:p14="http://schemas.microsoft.com/office/powerpoint/2010/main" val="2712696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F2CCCC6-C7A9-440C-83B7-06C931E0368A}"/>
              </a:ext>
            </a:extLst>
          </p:cNvPr>
          <p:cNvSpPr>
            <a:spLocks noGrp="1"/>
          </p:cNvSpPr>
          <p:nvPr>
            <p:ph idx="1"/>
          </p:nvPr>
        </p:nvSpPr>
        <p:spPr>
          <a:xfrm>
            <a:off x="414867" y="660400"/>
            <a:ext cx="11540066" cy="5841999"/>
          </a:xfrm>
        </p:spPr>
        <p:txBody>
          <a:bodyPr>
            <a:normAutofit/>
          </a:bodyPr>
          <a:lstStyle/>
          <a:p>
            <a:pPr marL="0" indent="0" algn="just">
              <a:buNone/>
            </a:pPr>
            <a:r>
              <a:rPr lang="ru-RU" sz="2600" dirty="0"/>
              <a:t>3. </a:t>
            </a:r>
            <a:r>
              <a:rPr lang="ru-RU" sz="2600" b="1" dirty="0"/>
              <a:t>Последовательно прекращать выполнение заблокированных процессов по одному до тех пор, пока взаимоблокировка не прекратится</a:t>
            </a:r>
            <a:r>
              <a:rPr lang="ru-RU" sz="2600" dirty="0"/>
              <a:t>. Порядок выбора уничтожаемых процессов должен базироваться на некотором критерии минимальной стоимости. После каждого уничтожения процесса должен быть вызван алгоритм обнаружения взаимоблокировок для проверки, не устранены ли они.</a:t>
            </a:r>
          </a:p>
          <a:p>
            <a:pPr marL="0" indent="0" algn="just">
              <a:buNone/>
            </a:pPr>
            <a:r>
              <a:rPr lang="ru-RU" sz="2600" dirty="0"/>
              <a:t>4. </a:t>
            </a:r>
            <a:r>
              <a:rPr lang="ru-RU" sz="2600" b="1" dirty="0"/>
              <a:t>Последовательно перераспределять ресурсы до тех пор, пока взаимоблокировка не прекратится. </a:t>
            </a:r>
            <a:r>
              <a:rPr lang="ru-RU" sz="2600" dirty="0"/>
              <a:t>Как и в предыдущем случае, выбор процесса должен осуществляться в соответствии с некоторым критерием минимальной стоимости, а после осуществления перераспределения должен вызываться алгоритм обнаружения взаимоблокировок. Процесс, ресурсы которого перераспределяются, должен быть возвращен к состоянию, в котором он находился до получения этого ресурса.</a:t>
            </a:r>
          </a:p>
        </p:txBody>
      </p:sp>
    </p:spTree>
    <p:extLst>
      <p:ext uri="{BB962C8B-B14F-4D97-AF65-F5344CB8AC3E}">
        <p14:creationId xmlns:p14="http://schemas.microsoft.com/office/powerpoint/2010/main" val="3955633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8716113-1C1E-4A10-8F6A-A4E42317F40B}"/>
              </a:ext>
            </a:extLst>
          </p:cNvPr>
          <p:cNvSpPr>
            <a:spLocks noGrp="1"/>
          </p:cNvSpPr>
          <p:nvPr>
            <p:ph idx="1"/>
          </p:nvPr>
        </p:nvSpPr>
        <p:spPr>
          <a:xfrm>
            <a:off x="228599" y="1083733"/>
            <a:ext cx="11726333" cy="5503334"/>
          </a:xfrm>
        </p:spPr>
        <p:txBody>
          <a:bodyPr>
            <a:normAutofit/>
          </a:bodyPr>
          <a:lstStyle/>
          <a:p>
            <a:pPr marL="0" indent="0" algn="just">
              <a:buNone/>
            </a:pPr>
            <a:r>
              <a:rPr lang="ru-RU" sz="2600" dirty="0"/>
              <a:t>В случае использования вариантов 3 и 4 критерий выбора процесса может быть, например, одним из следующих:</a:t>
            </a:r>
          </a:p>
          <a:p>
            <a:pPr marL="0" indent="0" algn="just">
              <a:buNone/>
            </a:pPr>
            <a:r>
              <a:rPr lang="ru-RU" sz="2600" dirty="0"/>
              <a:t>• процесс, потребляющий минимальное время процессора;</a:t>
            </a:r>
          </a:p>
          <a:p>
            <a:pPr marL="0" indent="0" algn="just">
              <a:buNone/>
            </a:pPr>
            <a:r>
              <a:rPr lang="ru-RU" sz="2600" dirty="0"/>
              <a:t>• процесс с минимальным выводом информации;</a:t>
            </a:r>
          </a:p>
          <a:p>
            <a:pPr marL="0" indent="0" algn="just">
              <a:buNone/>
            </a:pPr>
            <a:r>
              <a:rPr lang="ru-RU" sz="2600" dirty="0"/>
              <a:t>• процесс с наибольшим временем ожидания;</a:t>
            </a:r>
          </a:p>
          <a:p>
            <a:pPr marL="0" indent="0" algn="just">
              <a:buNone/>
            </a:pPr>
            <a:r>
              <a:rPr lang="ru-RU" sz="2600" dirty="0"/>
              <a:t>• процесс с минимальным количеством захваченных ресурсов;</a:t>
            </a:r>
          </a:p>
          <a:p>
            <a:pPr marL="0" indent="0" algn="just">
              <a:buNone/>
            </a:pPr>
            <a:r>
              <a:rPr lang="ru-RU" sz="2600" dirty="0"/>
              <a:t>• процесс с минимальным приоритетом.</a:t>
            </a:r>
          </a:p>
          <a:p>
            <a:pPr marL="0" indent="0" algn="just">
              <a:buNone/>
            </a:pPr>
            <a:r>
              <a:rPr lang="ru-RU" sz="2600" dirty="0"/>
              <a:t>При выборе критерия следует учитывать затраты времени на вычисление той или иной стоимости, а также отдавать себе отчет в том, что в данной ситуации понятие «стоимости» имеет смысл только для операционной системы в целом.</a:t>
            </a:r>
          </a:p>
        </p:txBody>
      </p:sp>
    </p:spTree>
    <p:extLst>
      <p:ext uri="{BB962C8B-B14F-4D97-AF65-F5344CB8AC3E}">
        <p14:creationId xmlns:p14="http://schemas.microsoft.com/office/powerpoint/2010/main" val="254093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79CDF-8F9B-4037-A783-3BD49287E5DD}"/>
              </a:ext>
            </a:extLst>
          </p:cNvPr>
          <p:cNvSpPr>
            <a:spLocks noGrp="1"/>
          </p:cNvSpPr>
          <p:nvPr>
            <p:ph type="title"/>
          </p:nvPr>
        </p:nvSpPr>
        <p:spPr>
          <a:xfrm>
            <a:off x="237067" y="178858"/>
            <a:ext cx="11717866" cy="1325563"/>
          </a:xfrm>
        </p:spPr>
        <p:txBody>
          <a:bodyPr/>
          <a:lstStyle/>
          <a:p>
            <a:pPr algn="ctr"/>
            <a:r>
              <a:rPr lang="ru-RU" dirty="0"/>
              <a:t>Интегрированные стратегии разрешения взаимоблокировок</a:t>
            </a:r>
          </a:p>
        </p:txBody>
      </p:sp>
      <p:sp>
        <p:nvSpPr>
          <p:cNvPr id="3" name="Объект 2">
            <a:extLst>
              <a:ext uri="{FF2B5EF4-FFF2-40B4-BE49-F238E27FC236}">
                <a16:creationId xmlns:a16="http://schemas.microsoft.com/office/drawing/2014/main" id="{CCB12B5A-F3DB-4C38-A1EA-F82521E2D9F5}"/>
              </a:ext>
            </a:extLst>
          </p:cNvPr>
          <p:cNvSpPr>
            <a:spLocks noGrp="1"/>
          </p:cNvSpPr>
          <p:nvPr>
            <p:ph idx="1"/>
          </p:nvPr>
        </p:nvSpPr>
        <p:spPr>
          <a:xfrm>
            <a:off x="364067" y="1740957"/>
            <a:ext cx="11590866" cy="4592109"/>
          </a:xfrm>
        </p:spPr>
        <p:txBody>
          <a:bodyPr>
            <a:normAutofit/>
          </a:bodyPr>
          <a:lstStyle/>
          <a:p>
            <a:pPr marL="0" indent="0" algn="just">
              <a:buNone/>
            </a:pPr>
            <a:r>
              <a:rPr lang="ru-RU" sz="2600" dirty="0"/>
              <a:t>У каждой стратегии разрешения взаимоблокировок есть свои преимущества и недостатки, а потому наиболее эффективным путем может оказаться применение разных подходов в различных ситуациях. Предлагается следующий подход к данной проблеме.</a:t>
            </a:r>
          </a:p>
          <a:p>
            <a:pPr marL="0" indent="0" algn="just">
              <a:buNone/>
            </a:pPr>
            <a:r>
              <a:rPr lang="ru-RU" sz="2600" dirty="0"/>
              <a:t>• Сгруппировать ресурсы в несколько различных классов.</a:t>
            </a:r>
          </a:p>
          <a:p>
            <a:pPr marL="0" indent="0" algn="just">
              <a:buNone/>
            </a:pPr>
            <a:r>
              <a:rPr lang="ru-RU" sz="2600" dirty="0"/>
              <a:t>• Для предотвращения циклического ожидания во избежание взаимоблокировок между классами ресурсов использовать описанный ранее метод линейного упорядочения типов ресурсов.</a:t>
            </a:r>
          </a:p>
          <a:p>
            <a:pPr marL="0" indent="0" algn="just">
              <a:buNone/>
            </a:pPr>
            <a:r>
              <a:rPr lang="ru-RU" sz="2600" dirty="0"/>
              <a:t>• В пределах одного класса ресурсов использовать наиболее подходящий для данного типа ресурсов алгоритм.</a:t>
            </a:r>
          </a:p>
        </p:txBody>
      </p:sp>
    </p:spTree>
    <p:extLst>
      <p:ext uri="{BB962C8B-B14F-4D97-AF65-F5344CB8AC3E}">
        <p14:creationId xmlns:p14="http://schemas.microsoft.com/office/powerpoint/2010/main" val="1574119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E3BB2C-F5E3-465B-B8C4-8DA3D15ADDDF}"/>
              </a:ext>
            </a:extLst>
          </p:cNvPr>
          <p:cNvSpPr>
            <a:spLocks noGrp="1"/>
          </p:cNvSpPr>
          <p:nvPr>
            <p:ph idx="1"/>
          </p:nvPr>
        </p:nvSpPr>
        <p:spPr>
          <a:xfrm>
            <a:off x="275167" y="538690"/>
            <a:ext cx="11641666" cy="5963709"/>
          </a:xfrm>
        </p:spPr>
        <p:txBody>
          <a:bodyPr>
            <a:normAutofit/>
          </a:bodyPr>
          <a:lstStyle/>
          <a:p>
            <a:pPr marL="0" indent="0" algn="just">
              <a:buNone/>
            </a:pPr>
            <a:r>
              <a:rPr lang="ru-RU" dirty="0"/>
              <a:t>В качестве примера такой методики рассмотрим следующие классы ресурсов.</a:t>
            </a:r>
          </a:p>
          <a:p>
            <a:pPr marL="0" indent="0" algn="just">
              <a:buNone/>
            </a:pPr>
            <a:r>
              <a:rPr lang="ru-RU" dirty="0"/>
              <a:t>• </a:t>
            </a:r>
            <a:r>
              <a:rPr lang="ru-RU" b="1" dirty="0"/>
              <a:t>Пространство подкачки. </a:t>
            </a:r>
            <a:r>
              <a:rPr lang="ru-RU" dirty="0"/>
              <a:t>Блоки памяти на вторичных устройствах хранения информации, используемые при свопинге процессов.</a:t>
            </a:r>
          </a:p>
          <a:p>
            <a:pPr marL="0" indent="0" algn="just">
              <a:buNone/>
            </a:pPr>
            <a:r>
              <a:rPr lang="ru-RU" dirty="0"/>
              <a:t>• </a:t>
            </a:r>
            <a:r>
              <a:rPr lang="ru-RU" b="1" dirty="0"/>
              <a:t>Ресурсы процесса. </a:t>
            </a:r>
            <a:r>
              <a:rPr lang="ru-RU" dirty="0"/>
              <a:t>Назначаемые устройства, такие как стримеры или файлы.</a:t>
            </a:r>
          </a:p>
          <a:p>
            <a:pPr marL="0" indent="0" algn="just">
              <a:buNone/>
            </a:pPr>
            <a:r>
              <a:rPr lang="ru-RU" dirty="0"/>
              <a:t>• </a:t>
            </a:r>
            <a:r>
              <a:rPr lang="ru-RU" b="1" dirty="0"/>
              <a:t>Основная память. </a:t>
            </a:r>
            <a:r>
              <a:rPr lang="ru-RU" dirty="0"/>
              <a:t>Страницы или сегменты, назначаемые процессу.</a:t>
            </a:r>
          </a:p>
          <a:p>
            <a:pPr marL="0" indent="0" algn="just">
              <a:buNone/>
            </a:pPr>
            <a:r>
              <a:rPr lang="ru-RU" dirty="0"/>
              <a:t>• </a:t>
            </a:r>
            <a:r>
              <a:rPr lang="ru-RU" b="1" dirty="0"/>
              <a:t>Внутренние ресурсы. </a:t>
            </a:r>
            <a:r>
              <a:rPr lang="ru-RU" dirty="0"/>
              <a:t>Такие ресурсы, как, например, каналы ввода-вывода.</a:t>
            </a:r>
            <a:endParaRPr lang="en-US" dirty="0"/>
          </a:p>
          <a:p>
            <a:pPr marL="0" indent="0" algn="just">
              <a:buNone/>
            </a:pPr>
            <a:r>
              <a:rPr lang="ru-RU" sz="2600" dirty="0"/>
              <a:t>Порядок перечисления ресурсов в приведенном списке представляет собой порядок</a:t>
            </a:r>
            <a:r>
              <a:rPr lang="en-US" sz="2600" dirty="0"/>
              <a:t> </a:t>
            </a:r>
            <a:r>
              <a:rPr lang="ru-RU" sz="2600" dirty="0"/>
              <a:t>их выделения. Этот порядок обосновывается обычной последовательностью действий</a:t>
            </a:r>
            <a:r>
              <a:rPr lang="en-US" sz="2600" dirty="0"/>
              <a:t> </a:t>
            </a:r>
            <a:r>
              <a:rPr lang="ru-RU" sz="2600" dirty="0"/>
              <a:t>процесса. В пределах каждого класса ресурсов могут использоваться следующие стратегии.</a:t>
            </a:r>
          </a:p>
        </p:txBody>
      </p:sp>
    </p:spTree>
    <p:extLst>
      <p:ext uri="{BB962C8B-B14F-4D97-AF65-F5344CB8AC3E}">
        <p14:creationId xmlns:p14="http://schemas.microsoft.com/office/powerpoint/2010/main" val="1972179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B9DCE2F-AA19-48FB-9F84-C4B21FC80D18}"/>
              </a:ext>
            </a:extLst>
          </p:cNvPr>
          <p:cNvSpPr>
            <a:spLocks noGrp="1"/>
          </p:cNvSpPr>
          <p:nvPr>
            <p:ph idx="1"/>
          </p:nvPr>
        </p:nvSpPr>
        <p:spPr>
          <a:xfrm>
            <a:off x="0" y="260879"/>
            <a:ext cx="12192000" cy="6336242"/>
          </a:xfrm>
        </p:spPr>
        <p:txBody>
          <a:bodyPr>
            <a:noAutofit/>
          </a:bodyPr>
          <a:lstStyle/>
          <a:p>
            <a:pPr marL="0" indent="0" algn="just">
              <a:buNone/>
            </a:pPr>
            <a:r>
              <a:rPr lang="ru-RU" sz="2600" dirty="0"/>
              <a:t>• </a:t>
            </a:r>
            <a:r>
              <a:rPr lang="ru-RU" sz="2600" b="1" dirty="0"/>
              <a:t>Пространство подкачки. </a:t>
            </a:r>
            <a:r>
              <a:rPr lang="ru-RU" sz="2600" dirty="0"/>
              <a:t>Предотвращение взаимоблокировок с помощью требования,</a:t>
            </a:r>
            <a:r>
              <a:rPr lang="en-US" sz="2600" dirty="0"/>
              <a:t> </a:t>
            </a:r>
            <a:r>
              <a:rPr lang="ru-RU" sz="2600" dirty="0"/>
              <a:t>чтобы все ресурсы распределялись одновременно. Такая стратегия вполне</a:t>
            </a:r>
            <a:r>
              <a:rPr lang="en-US" sz="2600" dirty="0"/>
              <a:t> </a:t>
            </a:r>
            <a:r>
              <a:rPr lang="ru-RU" sz="2600" dirty="0"/>
              <a:t>применима, если известны максимальные требования (что зачастую выполняется на</a:t>
            </a:r>
            <a:r>
              <a:rPr lang="en-US" sz="2600" dirty="0"/>
              <a:t> </a:t>
            </a:r>
            <a:r>
              <a:rPr lang="ru-RU" sz="2600" dirty="0"/>
              <a:t>практике). Можно также использовать стратегию устранения взаимоблокировок.</a:t>
            </a:r>
          </a:p>
          <a:p>
            <a:pPr marL="0" indent="0" algn="just">
              <a:buNone/>
            </a:pPr>
            <a:r>
              <a:rPr lang="ru-RU" sz="2600" dirty="0"/>
              <a:t>• </a:t>
            </a:r>
            <a:r>
              <a:rPr lang="ru-RU" sz="2600" b="1" dirty="0"/>
              <a:t>Ресурсы процесса. </a:t>
            </a:r>
            <a:r>
              <a:rPr lang="ru-RU" sz="2600" dirty="0"/>
              <a:t>В этой категории ресурсов зачастую наиболее эффективным</a:t>
            </a:r>
            <a:r>
              <a:rPr lang="en-US" sz="2600" dirty="0"/>
              <a:t> </a:t>
            </a:r>
            <a:r>
              <a:rPr lang="ru-RU" sz="2600" dirty="0"/>
              <a:t>является использование стратегии устранения взаимоблокировок, поскольку можно</a:t>
            </a:r>
            <a:r>
              <a:rPr lang="en-US" sz="2600" dirty="0"/>
              <a:t> </a:t>
            </a:r>
            <a:r>
              <a:rPr lang="ru-RU" sz="2600" dirty="0"/>
              <a:t>ожидать, что процесс заранее объявит о требуемых ему ресурсах этого типа. Кроме того, можно использовать предотвращение взаимоблокировок путем упорядочения ресурсов в пределах данного класса.</a:t>
            </a:r>
          </a:p>
          <a:p>
            <a:pPr marL="0" indent="0" algn="just">
              <a:buNone/>
            </a:pPr>
            <a:r>
              <a:rPr lang="ru-RU" sz="2600" dirty="0"/>
              <a:t>• </a:t>
            </a:r>
            <a:r>
              <a:rPr lang="ru-RU" sz="2600" b="1" dirty="0"/>
              <a:t>Основная память. </a:t>
            </a:r>
            <a:r>
              <a:rPr lang="ru-RU" sz="2600" dirty="0"/>
              <a:t>Пожалуй, наиболее подходящим методом предотвращения взаимоблокировок в этом случае может оказаться перераспределение ресурсов. Процесс, ресурсы которого перераспределяются, просто сбрасывается на вторичные устройства хранения информации, освобождая основную память для разрешения взаимоблокировки.</a:t>
            </a:r>
          </a:p>
          <a:p>
            <a:pPr marL="0" indent="0" algn="just">
              <a:buNone/>
            </a:pPr>
            <a:r>
              <a:rPr lang="ru-RU" sz="2600" b="1" dirty="0"/>
              <a:t>• Внутренние ресурсы. </a:t>
            </a:r>
            <a:r>
              <a:rPr lang="ru-RU" sz="2600" dirty="0"/>
              <a:t>Можно использовать предотвращение взаимоблокировок путем упорядочения ресурсов в пределах данного класса.</a:t>
            </a:r>
          </a:p>
        </p:txBody>
      </p:sp>
    </p:spTree>
    <p:extLst>
      <p:ext uri="{BB962C8B-B14F-4D97-AF65-F5344CB8AC3E}">
        <p14:creationId xmlns:p14="http://schemas.microsoft.com/office/powerpoint/2010/main" val="2550178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B32C4-9C62-472D-8842-AE411A9EFA91}"/>
              </a:ext>
            </a:extLst>
          </p:cNvPr>
          <p:cNvSpPr>
            <a:spLocks noGrp="1"/>
          </p:cNvSpPr>
          <p:nvPr>
            <p:ph type="title"/>
          </p:nvPr>
        </p:nvSpPr>
        <p:spPr>
          <a:xfrm>
            <a:off x="838200" y="237066"/>
            <a:ext cx="10515600" cy="887942"/>
          </a:xfrm>
        </p:spPr>
        <p:txBody>
          <a:bodyPr/>
          <a:lstStyle/>
          <a:p>
            <a:pPr algn="ctr"/>
            <a:r>
              <a:rPr lang="ru-RU" dirty="0"/>
              <a:t>Задача об обедающих философах</a:t>
            </a:r>
          </a:p>
        </p:txBody>
      </p:sp>
      <p:sp>
        <p:nvSpPr>
          <p:cNvPr id="3" name="Объект 2">
            <a:extLst>
              <a:ext uri="{FF2B5EF4-FFF2-40B4-BE49-F238E27FC236}">
                <a16:creationId xmlns:a16="http://schemas.microsoft.com/office/drawing/2014/main" id="{3D8861FC-BFD6-422B-A6B1-7FFC893DAE3B}"/>
              </a:ext>
            </a:extLst>
          </p:cNvPr>
          <p:cNvSpPr>
            <a:spLocks noGrp="1"/>
          </p:cNvSpPr>
          <p:nvPr>
            <p:ph idx="1"/>
          </p:nvPr>
        </p:nvSpPr>
        <p:spPr>
          <a:xfrm>
            <a:off x="228599" y="1125008"/>
            <a:ext cx="11675533" cy="5495926"/>
          </a:xfrm>
        </p:spPr>
        <p:txBody>
          <a:bodyPr>
            <a:normAutofit/>
          </a:bodyPr>
          <a:lstStyle/>
          <a:p>
            <a:pPr marL="0" indent="0" algn="just">
              <a:buNone/>
            </a:pPr>
            <a:r>
              <a:rPr lang="ru-RU" sz="2600" dirty="0"/>
              <a:t>Итак, в некотором царстве, в некотором государстве жили вместе пять философов. Жизнь каждого из них проходила в основном в размышлениях, прерываемых приемом пищи. Философы давно сошлись во мнении, что только спагетти в состоянии восстанавливать их подточенные непрерывными размышлениями силы.</a:t>
            </a:r>
          </a:p>
          <a:p>
            <a:pPr marL="0" indent="0" algn="just">
              <a:buNone/>
            </a:pPr>
            <a:r>
              <a:rPr lang="ru-RU" sz="2600" dirty="0"/>
              <a:t>Питались они за одним круглым столом, на который помещались большое блюдо со спагетти, пять тарелок, по одной для каждого философа, и пять вилок. Проголодавшийся философ садится на свое место за столом и, пользуясь двумя вилками, приступает к еде. Задача состоит в том, чтобы разработать ритуал (алгоритм) обеда, который обеспечивает взаимоисключения (два философа не могут одновременно пользоваться одной вилкой) и не допускает взаимоблокировок и голодания (обратите внимание, насколько уместным оказался этот термин в данной задаче!).</a:t>
            </a:r>
          </a:p>
        </p:txBody>
      </p:sp>
    </p:spTree>
    <p:extLst>
      <p:ext uri="{BB962C8B-B14F-4D97-AF65-F5344CB8AC3E}">
        <p14:creationId xmlns:p14="http://schemas.microsoft.com/office/powerpoint/2010/main" val="1777432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BF7A3C2-80F4-4940-9A80-54777FF8CDF2}"/>
              </a:ext>
            </a:extLst>
          </p:cNvPr>
          <p:cNvSpPr>
            <a:spLocks noGrp="1"/>
          </p:cNvSpPr>
          <p:nvPr>
            <p:ph idx="1"/>
          </p:nvPr>
        </p:nvSpPr>
        <p:spPr>
          <a:xfrm>
            <a:off x="189535" y="148582"/>
            <a:ext cx="11812929" cy="2086618"/>
          </a:xfrm>
        </p:spPr>
        <p:txBody>
          <a:bodyPr>
            <a:normAutofit/>
          </a:bodyPr>
          <a:lstStyle/>
          <a:p>
            <a:pPr marL="0" indent="0" algn="just">
              <a:buNone/>
            </a:pPr>
            <a:r>
              <a:rPr lang="be-BY" sz="2600" dirty="0"/>
              <a:t>Каждый</a:t>
            </a:r>
            <a:r>
              <a:rPr lang="en-US" sz="2600" dirty="0"/>
              <a:t> </a:t>
            </a:r>
            <a:r>
              <a:rPr lang="ru-RU" sz="2600" dirty="0"/>
              <a:t>философ, садясь за стол, сначала берет левую вилку, а затем правую. После того</a:t>
            </a:r>
            <a:r>
              <a:rPr lang="en-US" sz="2600" dirty="0"/>
              <a:t> </a:t>
            </a:r>
            <a:r>
              <a:rPr lang="ru-RU" sz="2600" dirty="0"/>
              <a:t>как философ пообедает, использованные им вилки заменяются. Увы, такое решение может</a:t>
            </a:r>
            <a:r>
              <a:rPr lang="en-US" sz="2600" dirty="0"/>
              <a:t> </a:t>
            </a:r>
            <a:r>
              <a:rPr lang="ru-RU" sz="2600" dirty="0"/>
              <a:t>привести к взаимоблокировке, если философы, одновременно проголодавшись, все</a:t>
            </a:r>
            <a:r>
              <a:rPr lang="en-US" sz="2600" dirty="0"/>
              <a:t> </a:t>
            </a:r>
            <a:r>
              <a:rPr lang="ru-RU" sz="2600" dirty="0"/>
              <a:t>вместе сядут за стол и одновременно возьмут лежащие слева вилки. В этой неприятной</a:t>
            </a:r>
            <a:r>
              <a:rPr lang="en-US" sz="2600" dirty="0"/>
              <a:t> </a:t>
            </a:r>
            <a:r>
              <a:rPr lang="be-BY" sz="2600" dirty="0"/>
              <a:t>ситуации им придется голодать.</a:t>
            </a:r>
            <a:endParaRPr lang="ru-BY" sz="2600" dirty="0"/>
          </a:p>
        </p:txBody>
      </p:sp>
      <p:sp>
        <p:nvSpPr>
          <p:cNvPr id="4" name="Объект 2">
            <a:extLst>
              <a:ext uri="{FF2B5EF4-FFF2-40B4-BE49-F238E27FC236}">
                <a16:creationId xmlns:a16="http://schemas.microsoft.com/office/drawing/2014/main" id="{4017F946-F5EE-42A5-829D-FF3F02529C10}"/>
              </a:ext>
            </a:extLst>
          </p:cNvPr>
          <p:cNvSpPr txBox="1">
            <a:spLocks/>
          </p:cNvSpPr>
          <p:nvPr/>
        </p:nvSpPr>
        <p:spPr>
          <a:xfrm>
            <a:off x="189535" y="1960880"/>
            <a:ext cx="11812929" cy="46227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400" dirty="0">
                <a:solidFill>
                  <a:srgbClr val="0000FF"/>
                </a:solidFill>
                <a:latin typeface="Consolas" panose="020B0609020204030204" pitchFamily="49" charset="0"/>
              </a:rPr>
              <a:t>semaphore </a:t>
            </a:r>
            <a:r>
              <a:rPr lang="en-US" sz="2400" dirty="0">
                <a:solidFill>
                  <a:srgbClr val="000000"/>
                </a:solidFill>
                <a:latin typeface="Consolas" panose="020B0609020204030204" pitchFamily="49" charset="0"/>
              </a:rPr>
              <a:t>fork[5] = {1};</a:t>
            </a:r>
          </a:p>
          <a:p>
            <a:pPr marL="0" indent="0">
              <a:spcBef>
                <a:spcPts val="0"/>
              </a:spcBef>
              <a:buNone/>
            </a:pP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0000FF"/>
                </a:solidFill>
                <a:latin typeface="Consolas" panose="020B0609020204030204" pitchFamily="49" charset="0"/>
              </a:rPr>
              <a:t>void</a:t>
            </a:r>
            <a:r>
              <a:rPr lang="pl-PL"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philosopher</a:t>
            </a:r>
            <a:r>
              <a:rPr lang="pl-PL"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int</a:t>
            </a:r>
            <a:r>
              <a:rPr lang="pl-PL"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pl-PL" sz="2400" dirty="0">
                <a:solidFill>
                  <a:srgbClr val="000000"/>
                </a:solidFill>
                <a:latin typeface="Consolas" panose="020B0609020204030204" pitchFamily="49" charset="0"/>
              </a:rPr>
              <a:t>)</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a:t>
            </a:r>
          </a:p>
          <a:p>
            <a:pPr marL="457200" lvl="1" indent="0">
              <a:spcBef>
                <a:spcPts val="0"/>
              </a:spcBef>
              <a:buNone/>
            </a:pPr>
            <a:r>
              <a:rPr lang="pl-PL" dirty="0">
                <a:solidFill>
                  <a:srgbClr val="0000FF"/>
                </a:solidFill>
                <a:latin typeface="Consolas" panose="020B0609020204030204" pitchFamily="49" charset="0"/>
              </a:rPr>
              <a:t>while</a:t>
            </a:r>
            <a:r>
              <a:rPr lang="pl-PL"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true</a:t>
            </a:r>
            <a:r>
              <a:rPr lang="pl-PL"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a:t>
            </a:r>
          </a:p>
          <a:p>
            <a:pPr marL="914400" lvl="2" indent="0">
              <a:spcBef>
                <a:spcPts val="0"/>
              </a:spcBef>
              <a:buNone/>
            </a:pPr>
            <a:r>
              <a:rPr lang="en-US" sz="2400" dirty="0">
                <a:solidFill>
                  <a:srgbClr val="000000"/>
                </a:solidFill>
                <a:latin typeface="Consolas" panose="020B0609020204030204" pitchFamily="49" charset="0"/>
              </a:rPr>
              <a:t>think();</a:t>
            </a:r>
          </a:p>
          <a:p>
            <a:pPr marL="914400" lvl="2" indent="0">
              <a:spcBef>
                <a:spcPts val="0"/>
              </a:spcBef>
              <a:buNone/>
            </a:pPr>
            <a:r>
              <a:rPr lang="en-US" sz="2400" dirty="0">
                <a:solidFill>
                  <a:srgbClr val="000000"/>
                </a:solidFill>
                <a:latin typeface="Consolas" panose="020B0609020204030204" pitchFamily="49" charset="0"/>
              </a:rPr>
              <a:t>wait(fork[</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marL="914400" lvl="2" indent="0">
              <a:spcBef>
                <a:spcPts val="0"/>
              </a:spcBef>
              <a:buNone/>
            </a:pPr>
            <a:r>
              <a:rPr lang="da-DK" sz="2400" dirty="0">
                <a:solidFill>
                  <a:srgbClr val="000000"/>
                </a:solidFill>
                <a:latin typeface="Consolas" panose="020B0609020204030204" pitchFamily="49" charset="0"/>
              </a:rPr>
              <a:t>wait(fork [(i + 1) mod 5]);</a:t>
            </a:r>
          </a:p>
          <a:p>
            <a:pPr marL="914400" lvl="2" indent="0">
              <a:spcBef>
                <a:spcPts val="0"/>
              </a:spcBef>
              <a:buNone/>
            </a:pPr>
            <a:r>
              <a:rPr lang="en-US" sz="2400" dirty="0">
                <a:solidFill>
                  <a:srgbClr val="000000"/>
                </a:solidFill>
                <a:latin typeface="Consolas" panose="020B0609020204030204" pitchFamily="49" charset="0"/>
              </a:rPr>
              <a:t>eat();</a:t>
            </a:r>
          </a:p>
          <a:p>
            <a:pPr marL="914400" lvl="2" indent="0">
              <a:spcBef>
                <a:spcPts val="0"/>
              </a:spcBef>
              <a:buNone/>
            </a:pPr>
            <a:r>
              <a:rPr lang="da-DK" sz="2400" dirty="0">
                <a:solidFill>
                  <a:srgbClr val="000000"/>
                </a:solidFill>
                <a:latin typeface="Consolas" panose="020B0609020204030204" pitchFamily="49" charset="0"/>
              </a:rPr>
              <a:t>signal(fork[ (i + 1) mod 5]);</a:t>
            </a:r>
          </a:p>
          <a:p>
            <a:pPr marL="914400" lvl="2" indent="0">
              <a:spcBef>
                <a:spcPts val="0"/>
              </a:spcBef>
              <a:buNone/>
            </a:pPr>
            <a:r>
              <a:rPr lang="en-US" sz="2400" dirty="0">
                <a:solidFill>
                  <a:srgbClr val="000000"/>
                </a:solidFill>
                <a:latin typeface="Consolas" panose="020B0609020204030204" pitchFamily="49" charset="0"/>
              </a:rPr>
              <a:t>signal(fork[</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r>
              <a:rPr lang="ru-RU"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spcBef>
                <a:spcPts val="0"/>
              </a:spcBef>
              <a:buNone/>
            </a:pP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main() {</a:t>
            </a:r>
          </a:p>
          <a:p>
            <a:pPr marL="0" indent="0">
              <a:spcBef>
                <a:spcPts val="0"/>
              </a:spcBef>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parbegin</a:t>
            </a:r>
            <a:r>
              <a:rPr lang="en-US" sz="2400" dirty="0">
                <a:solidFill>
                  <a:srgbClr val="000000"/>
                </a:solidFill>
                <a:latin typeface="Consolas" panose="020B0609020204030204" pitchFamily="49" charset="0"/>
              </a:rPr>
              <a:t>(philosopher(0), philosopher(1), philosopher(2), philosopher(3), philosopher(4));}</a:t>
            </a:r>
            <a:endParaRPr lang="ru-RU"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217197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57ADEA-1142-4DA0-B52C-971FE0C150D5}"/>
              </a:ext>
            </a:extLst>
          </p:cNvPr>
          <p:cNvSpPr>
            <a:spLocks noGrp="1"/>
          </p:cNvSpPr>
          <p:nvPr>
            <p:ph idx="1"/>
          </p:nvPr>
        </p:nvSpPr>
        <p:spPr>
          <a:xfrm>
            <a:off x="136968" y="358920"/>
            <a:ext cx="11674032" cy="4351338"/>
          </a:xfrm>
        </p:spPr>
        <p:txBody>
          <a:bodyPr>
            <a:normAutofit/>
          </a:bodyPr>
          <a:lstStyle/>
          <a:p>
            <a:pPr marL="0" indent="0" algn="just">
              <a:buNone/>
            </a:pPr>
            <a:r>
              <a:rPr lang="ru-RU" sz="2600" dirty="0"/>
              <a:t>Чтобы избежать риска взаимоблокировки, можно купить еще пять вилок (кстати, самое</a:t>
            </a:r>
            <a:r>
              <a:rPr lang="en-US" sz="2600" dirty="0"/>
              <a:t> </a:t>
            </a:r>
            <a:r>
              <a:rPr lang="ru-RU" sz="2600" dirty="0"/>
              <a:t>подходящее решение задачи с точки зрения гигиены!) или научить философов есть</a:t>
            </a:r>
            <a:r>
              <a:rPr lang="en-US" sz="2600" dirty="0"/>
              <a:t> </a:t>
            </a:r>
            <a:r>
              <a:rPr lang="ru-RU" sz="2600" dirty="0"/>
              <a:t>спагетти одной вилкой. </a:t>
            </a:r>
            <a:endParaRPr lang="en-US" sz="2600" dirty="0"/>
          </a:p>
          <a:p>
            <a:pPr marL="0" indent="0" algn="just">
              <a:buNone/>
            </a:pPr>
            <a:r>
              <a:rPr lang="ru-RU" sz="2600" dirty="0"/>
              <a:t>Еще один подход состоит в том, чтобы нанять вышибалу, который</a:t>
            </a:r>
            <a:r>
              <a:rPr lang="en-US" sz="2600" dirty="0"/>
              <a:t> </a:t>
            </a:r>
            <a:r>
              <a:rPr lang="ru-RU" sz="2600" dirty="0"/>
              <a:t>не позволит пяти философам садиться за стол одновременно. </a:t>
            </a:r>
            <a:endParaRPr lang="en-US" sz="2600" dirty="0"/>
          </a:p>
          <a:p>
            <a:pPr marL="0" indent="0" algn="just">
              <a:buNone/>
            </a:pPr>
            <a:r>
              <a:rPr lang="ru-RU" sz="2600" dirty="0"/>
              <a:t>Если же за столом</a:t>
            </a:r>
            <a:r>
              <a:rPr lang="en-US" sz="2600" dirty="0"/>
              <a:t> </a:t>
            </a:r>
            <a:r>
              <a:rPr lang="ru-RU" sz="2600" dirty="0"/>
              <a:t>соберутся не более четырех философов, то по крайней мере один из них сможет воспользоваться</a:t>
            </a:r>
            <a:r>
              <a:rPr lang="en-US" sz="2600" dirty="0"/>
              <a:t> </a:t>
            </a:r>
            <a:r>
              <a:rPr lang="ru-RU" sz="2600" dirty="0"/>
              <a:t>двумя вилками. </a:t>
            </a:r>
          </a:p>
        </p:txBody>
      </p:sp>
    </p:spTree>
    <p:extLst>
      <p:ext uri="{BB962C8B-B14F-4D97-AF65-F5344CB8AC3E}">
        <p14:creationId xmlns:p14="http://schemas.microsoft.com/office/powerpoint/2010/main" val="2051168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CCDA9FC9-1DAF-4B83-A3FC-9A818CFECB27}"/>
              </a:ext>
            </a:extLst>
          </p:cNvPr>
          <p:cNvSpPr txBox="1">
            <a:spLocks/>
          </p:cNvSpPr>
          <p:nvPr/>
        </p:nvSpPr>
        <p:spPr>
          <a:xfrm>
            <a:off x="379071" y="772160"/>
            <a:ext cx="11812929" cy="46227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400" dirty="0">
                <a:solidFill>
                  <a:srgbClr val="0000FF"/>
                </a:solidFill>
                <a:latin typeface="Consolas" panose="020B0609020204030204" pitchFamily="49" charset="0"/>
              </a:rPr>
              <a:t>semaphore </a:t>
            </a:r>
            <a:r>
              <a:rPr lang="en-US" sz="2400" dirty="0">
                <a:solidFill>
                  <a:srgbClr val="000000"/>
                </a:solidFill>
                <a:latin typeface="Consolas" panose="020B0609020204030204" pitchFamily="49" charset="0"/>
              </a:rPr>
              <a:t>fork[5] = {1};</a:t>
            </a:r>
          </a:p>
          <a:p>
            <a:pPr marL="0" indent="0">
              <a:spcBef>
                <a:spcPts val="0"/>
              </a:spcBef>
              <a:buNone/>
            </a:pPr>
            <a:r>
              <a:rPr lang="en-US" sz="2400" dirty="0">
                <a:solidFill>
                  <a:srgbClr val="0000FF"/>
                </a:solidFill>
                <a:latin typeface="Consolas" panose="020B0609020204030204" pitchFamily="49" charset="0"/>
              </a:rPr>
              <a:t>semaphore </a:t>
            </a:r>
            <a:r>
              <a:rPr lang="en-US" sz="2400" dirty="0">
                <a:solidFill>
                  <a:srgbClr val="000000"/>
                </a:solidFill>
                <a:latin typeface="Consolas" panose="020B0609020204030204" pitchFamily="49" charset="0"/>
              </a:rPr>
              <a:t>room = {4};</a:t>
            </a:r>
          </a:p>
          <a:p>
            <a:pPr marL="0" indent="0">
              <a:spcBef>
                <a:spcPts val="0"/>
              </a:spcBef>
              <a:buNone/>
            </a:pP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0000FF"/>
                </a:solidFill>
                <a:latin typeface="Consolas" panose="020B0609020204030204" pitchFamily="49" charset="0"/>
              </a:rPr>
              <a:t>void</a:t>
            </a:r>
            <a:r>
              <a:rPr lang="pl-PL"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philosopher</a:t>
            </a:r>
            <a:r>
              <a:rPr lang="pl-PL"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int</a:t>
            </a:r>
            <a:r>
              <a:rPr lang="pl-PL"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pl-PL" sz="2400" dirty="0">
                <a:solidFill>
                  <a:srgbClr val="000000"/>
                </a:solidFill>
                <a:latin typeface="Consolas" panose="020B0609020204030204" pitchFamily="49" charset="0"/>
              </a:rPr>
              <a:t>)</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a:t>
            </a:r>
          </a:p>
          <a:p>
            <a:pPr marL="457200" lvl="1" indent="0">
              <a:spcBef>
                <a:spcPts val="0"/>
              </a:spcBef>
              <a:buNone/>
            </a:pPr>
            <a:r>
              <a:rPr lang="pl-PL" dirty="0">
                <a:solidFill>
                  <a:srgbClr val="0000FF"/>
                </a:solidFill>
                <a:latin typeface="Consolas" panose="020B0609020204030204" pitchFamily="49" charset="0"/>
              </a:rPr>
              <a:t>while</a:t>
            </a:r>
            <a:r>
              <a:rPr lang="pl-PL"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true</a:t>
            </a:r>
            <a:r>
              <a:rPr lang="pl-PL"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a:t>
            </a:r>
          </a:p>
          <a:p>
            <a:pPr marL="914400" lvl="2" indent="0">
              <a:spcBef>
                <a:spcPts val="0"/>
              </a:spcBef>
              <a:buNone/>
            </a:pPr>
            <a:r>
              <a:rPr lang="en-US" sz="2400" dirty="0">
                <a:solidFill>
                  <a:srgbClr val="000000"/>
                </a:solidFill>
                <a:latin typeface="Consolas" panose="020B0609020204030204" pitchFamily="49" charset="0"/>
              </a:rPr>
              <a:t>think();</a:t>
            </a:r>
          </a:p>
          <a:p>
            <a:pPr marL="914400" lvl="2" indent="0">
              <a:spcBef>
                <a:spcPts val="0"/>
              </a:spcBef>
              <a:buNone/>
            </a:pPr>
            <a:r>
              <a:rPr lang="en-US" sz="2400" dirty="0">
                <a:solidFill>
                  <a:srgbClr val="000000"/>
                </a:solidFill>
                <a:latin typeface="Consolas" panose="020B0609020204030204" pitchFamily="49" charset="0"/>
              </a:rPr>
              <a:t>wait(fork[</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marL="914400" lvl="2" indent="0">
              <a:spcBef>
                <a:spcPts val="0"/>
              </a:spcBef>
              <a:buNone/>
            </a:pPr>
            <a:r>
              <a:rPr lang="da-DK" sz="2400" dirty="0">
                <a:solidFill>
                  <a:srgbClr val="000000"/>
                </a:solidFill>
                <a:latin typeface="Consolas" panose="020B0609020204030204" pitchFamily="49" charset="0"/>
              </a:rPr>
              <a:t>wait(fork [(i + 1) mod 5]);</a:t>
            </a:r>
          </a:p>
          <a:p>
            <a:pPr marL="914400" lvl="2" indent="0">
              <a:spcBef>
                <a:spcPts val="0"/>
              </a:spcBef>
              <a:buNone/>
            </a:pPr>
            <a:r>
              <a:rPr lang="en-US" sz="2400" dirty="0">
                <a:solidFill>
                  <a:srgbClr val="000000"/>
                </a:solidFill>
                <a:latin typeface="Consolas" panose="020B0609020204030204" pitchFamily="49" charset="0"/>
              </a:rPr>
              <a:t>eat();</a:t>
            </a:r>
          </a:p>
          <a:p>
            <a:pPr marL="914400" lvl="2" indent="0">
              <a:spcBef>
                <a:spcPts val="0"/>
              </a:spcBef>
              <a:buNone/>
            </a:pPr>
            <a:r>
              <a:rPr lang="da-DK" sz="2400" dirty="0">
                <a:solidFill>
                  <a:srgbClr val="000000"/>
                </a:solidFill>
                <a:latin typeface="Consolas" panose="020B0609020204030204" pitchFamily="49" charset="0"/>
              </a:rPr>
              <a:t>signal(fork[ (i + 1) mod 5]);</a:t>
            </a:r>
          </a:p>
          <a:p>
            <a:pPr marL="914400" lvl="2" indent="0">
              <a:spcBef>
                <a:spcPts val="0"/>
              </a:spcBef>
              <a:buNone/>
            </a:pPr>
            <a:r>
              <a:rPr lang="en-US" sz="2400" dirty="0">
                <a:solidFill>
                  <a:srgbClr val="000000"/>
                </a:solidFill>
                <a:latin typeface="Consolas" panose="020B0609020204030204" pitchFamily="49" charset="0"/>
              </a:rPr>
              <a:t>signal(fork[</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marL="914400" lvl="2" indent="0">
              <a:spcBef>
                <a:spcPts val="0"/>
              </a:spcBef>
              <a:buNone/>
            </a:pPr>
            <a:r>
              <a:rPr lang="en-US" sz="2400" dirty="0">
                <a:solidFill>
                  <a:srgbClr val="000000"/>
                </a:solidFill>
                <a:latin typeface="Consolas" panose="020B0609020204030204" pitchFamily="49" charset="0"/>
              </a:rPr>
              <a:t>signal(room)</a:t>
            </a:r>
            <a:r>
              <a:rPr lang="ru-RU"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spcBef>
                <a:spcPts val="0"/>
              </a:spcBef>
              <a:buNone/>
            </a:pPr>
            <a:r>
              <a:rPr lang="en-US" sz="2400" dirty="0">
                <a:solidFill>
                  <a:srgbClr val="000000"/>
                </a:solidFill>
                <a:latin typeface="Consolas" panose="020B0609020204030204" pitchFamily="49" charset="0"/>
              </a:rPr>
              <a:t>}</a:t>
            </a:r>
          </a:p>
          <a:p>
            <a:pPr marL="0" indent="0">
              <a:spcBef>
                <a:spcPts val="0"/>
              </a:spcBef>
              <a:buNone/>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main() {</a:t>
            </a:r>
          </a:p>
          <a:p>
            <a:pPr marL="0" indent="0">
              <a:spcBef>
                <a:spcPts val="0"/>
              </a:spcBef>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parbegin</a:t>
            </a:r>
            <a:r>
              <a:rPr lang="en-US" sz="2400" dirty="0">
                <a:solidFill>
                  <a:srgbClr val="000000"/>
                </a:solidFill>
                <a:latin typeface="Consolas" panose="020B0609020204030204" pitchFamily="49" charset="0"/>
              </a:rPr>
              <a:t>(philosopher(0), philosopher(1), philosopher(2), philosopher(3), philosopher(4));}</a:t>
            </a:r>
            <a:endParaRPr lang="ru-RU"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103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F41F85-D1EA-4924-ADD5-B3F09ACEF462}"/>
              </a:ext>
            </a:extLst>
          </p:cNvPr>
          <p:cNvSpPr>
            <a:spLocks noGrp="1"/>
          </p:cNvSpPr>
          <p:nvPr>
            <p:ph type="title"/>
          </p:nvPr>
        </p:nvSpPr>
        <p:spPr>
          <a:xfrm>
            <a:off x="2314575" y="0"/>
            <a:ext cx="10515600" cy="720725"/>
          </a:xfrm>
        </p:spPr>
        <p:txBody>
          <a:bodyPr>
            <a:normAutofit/>
          </a:bodyPr>
          <a:lstStyle/>
          <a:p>
            <a:r>
              <a:rPr lang="ru-RU" dirty="0"/>
              <a:t>Пути выполнения процессов</a:t>
            </a:r>
          </a:p>
        </p:txBody>
      </p:sp>
      <p:sp>
        <p:nvSpPr>
          <p:cNvPr id="3" name="Объект 2">
            <a:extLst>
              <a:ext uri="{FF2B5EF4-FFF2-40B4-BE49-F238E27FC236}">
                <a16:creationId xmlns:a16="http://schemas.microsoft.com/office/drawing/2014/main" id="{E0E4E188-3799-4BBF-B0DB-298CE1B5F989}"/>
              </a:ext>
            </a:extLst>
          </p:cNvPr>
          <p:cNvSpPr>
            <a:spLocks noGrp="1"/>
          </p:cNvSpPr>
          <p:nvPr>
            <p:ph idx="1"/>
          </p:nvPr>
        </p:nvSpPr>
        <p:spPr>
          <a:xfrm>
            <a:off x="-1" y="720725"/>
            <a:ext cx="12106275" cy="6137275"/>
          </a:xfrm>
        </p:spPr>
        <p:txBody>
          <a:bodyPr>
            <a:normAutofit/>
          </a:bodyPr>
          <a:lstStyle/>
          <a:p>
            <a:pPr marL="0" indent="0" algn="just">
              <a:buNone/>
            </a:pPr>
            <a:r>
              <a:rPr lang="ru-RU" sz="2400" dirty="0"/>
              <a:t>1. Q получает ресурс В, затем - ресурс А, затем освобождает ресурсы В и А. Когда процесс Р продолжает выполнение, он может получить оба ресурса.</a:t>
            </a:r>
          </a:p>
          <a:p>
            <a:pPr marL="0" indent="0" algn="just">
              <a:buNone/>
            </a:pPr>
            <a:r>
              <a:rPr lang="ru-RU" sz="2400" dirty="0"/>
              <a:t>2. Q получает ресурс В, а затем - ресурс А. Процесс Р начинает работу и блокируется при запросе ресурса А. Q освобождает ресурсы В и А. Когда процесс Р продолжает выполнение, он может получить оба ресурса.</a:t>
            </a:r>
          </a:p>
          <a:p>
            <a:pPr marL="0" indent="0" algn="just">
              <a:buNone/>
            </a:pPr>
            <a:r>
              <a:rPr lang="ru-RU" sz="2400" dirty="0"/>
              <a:t>3. Q получает ресурс В, затем Р получает ресурс А. Взаимоблокировка неизбежна, поскольку выполнение Q заблокируется при запросе ресурса А, а выполнение процесса Р - при запросе ресурса В.</a:t>
            </a:r>
          </a:p>
          <a:p>
            <a:pPr marL="0" indent="0" algn="just">
              <a:buNone/>
            </a:pPr>
            <a:r>
              <a:rPr lang="ru-RU" sz="2400" dirty="0"/>
              <a:t>4. Р получает ресурс А, затем Q получает ресурс В. Взаимоблокировка неизбежна, поскольку выполнение Q заблокируется при запросе ресурса А, а выполнение процесса Р - при запросе ресурса В.</a:t>
            </a:r>
          </a:p>
          <a:p>
            <a:pPr marL="0" indent="0" algn="just">
              <a:buNone/>
            </a:pPr>
            <a:r>
              <a:rPr lang="ru-RU" sz="2400" dirty="0"/>
              <a:t>5</a:t>
            </a:r>
            <a:r>
              <a:rPr lang="ru-RU" sz="2400" i="1" dirty="0"/>
              <a:t>. </a:t>
            </a:r>
            <a:r>
              <a:rPr lang="ru-RU" sz="2400" dirty="0"/>
              <a:t>Р получает ресурс А, а затем - ресурс В. Процесс Q начинает работу и блокируется при запросе ресурса В. Р освобождает ресурсы А и В. Когда процесс Q продолжает выполнение, он может получить оба ресурса.</a:t>
            </a:r>
          </a:p>
          <a:p>
            <a:pPr marL="0" indent="0" algn="just">
              <a:buNone/>
            </a:pPr>
            <a:r>
              <a:rPr lang="ru-RU" sz="2400" dirty="0"/>
              <a:t>6. Р получает ресурс А, затем - ресурс В, затем освобождает ресурсы А и В. Когда процесс Q продолжает выполнение, он может получить оба ресурса.</a:t>
            </a:r>
          </a:p>
        </p:txBody>
      </p:sp>
    </p:spTree>
    <p:extLst>
      <p:ext uri="{BB962C8B-B14F-4D97-AF65-F5344CB8AC3E}">
        <p14:creationId xmlns:p14="http://schemas.microsoft.com/office/powerpoint/2010/main" val="2257253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8C814-8984-4261-8B4B-AEE07BD4E0B4}"/>
              </a:ext>
            </a:extLst>
          </p:cNvPr>
          <p:cNvSpPr>
            <a:spLocks noGrp="1"/>
          </p:cNvSpPr>
          <p:nvPr>
            <p:ph type="title"/>
          </p:nvPr>
        </p:nvSpPr>
        <p:spPr>
          <a:xfrm>
            <a:off x="1676400" y="32894"/>
            <a:ext cx="10515600" cy="664464"/>
          </a:xfrm>
        </p:spPr>
        <p:txBody>
          <a:bodyPr>
            <a:normAutofit fontScale="90000"/>
          </a:bodyPr>
          <a:lstStyle/>
          <a:p>
            <a:r>
              <a:rPr lang="ru-RU" dirty="0"/>
              <a:t>Решение с использование монитора</a:t>
            </a:r>
            <a:endParaRPr lang="ru-BY" dirty="0"/>
          </a:p>
        </p:txBody>
      </p:sp>
      <p:sp>
        <p:nvSpPr>
          <p:cNvPr id="3" name="Объект 2">
            <a:extLst>
              <a:ext uri="{FF2B5EF4-FFF2-40B4-BE49-F238E27FC236}">
                <a16:creationId xmlns:a16="http://schemas.microsoft.com/office/drawing/2014/main" id="{48BFCDF2-53F3-4ADA-A48F-642480699240}"/>
              </a:ext>
            </a:extLst>
          </p:cNvPr>
          <p:cNvSpPr>
            <a:spLocks noGrp="1"/>
          </p:cNvSpPr>
          <p:nvPr>
            <p:ph idx="1"/>
          </p:nvPr>
        </p:nvSpPr>
        <p:spPr>
          <a:xfrm>
            <a:off x="176784" y="627887"/>
            <a:ext cx="11628120" cy="6059425"/>
          </a:xfrm>
        </p:spPr>
        <p:txBody>
          <a:bodyPr>
            <a:noAutofit/>
          </a:bodyPr>
          <a:lstStyle/>
          <a:p>
            <a:pPr marL="0" indent="0">
              <a:lnSpc>
                <a:spcPct val="110000"/>
              </a:lnSpc>
              <a:spcBef>
                <a:spcPts val="0"/>
              </a:spcBef>
              <a:buNone/>
            </a:pPr>
            <a:r>
              <a:rPr lang="en-US" sz="2000" dirty="0">
                <a:solidFill>
                  <a:srgbClr val="0000FF"/>
                </a:solidFill>
                <a:latin typeface="Consolas" panose="020B0609020204030204" pitchFamily="49" charset="0"/>
              </a:rPr>
              <a:t>monitor</a:t>
            </a:r>
            <a:r>
              <a:rPr lang="en-US" sz="2000" dirty="0">
                <a:latin typeface="Consolas" panose="020B0609020204030204" pitchFamily="49" charset="0"/>
              </a:rPr>
              <a:t> </a:t>
            </a:r>
            <a:r>
              <a:rPr lang="en-US" sz="2000" dirty="0" err="1">
                <a:latin typeface="Consolas" panose="020B0609020204030204" pitchFamily="49" charset="0"/>
              </a:rPr>
              <a:t>dining_controller</a:t>
            </a:r>
            <a:r>
              <a:rPr lang="en-US" sz="2000" dirty="0">
                <a:latin typeface="Consolas" panose="020B0609020204030204" pitchFamily="49" charset="0"/>
              </a:rPr>
              <a:t>;</a:t>
            </a:r>
          </a:p>
          <a:p>
            <a:pPr marL="0" indent="0">
              <a:lnSpc>
                <a:spcPct val="110000"/>
              </a:lnSpc>
              <a:spcBef>
                <a:spcPts val="0"/>
              </a:spcBef>
              <a:buNone/>
            </a:pPr>
            <a:r>
              <a:rPr lang="en-US" sz="2000" dirty="0" err="1">
                <a:solidFill>
                  <a:srgbClr val="0000FF"/>
                </a:solidFill>
                <a:latin typeface="Consolas" panose="020B0609020204030204" pitchFamily="49" charset="0"/>
              </a:rPr>
              <a:t>cond</a:t>
            </a:r>
            <a:r>
              <a:rPr lang="en-US" sz="2000" dirty="0">
                <a:latin typeface="Consolas" panose="020B0609020204030204" pitchFamily="49" charset="0"/>
              </a:rPr>
              <a:t> </a:t>
            </a:r>
            <a:r>
              <a:rPr lang="en-US" sz="2000" dirty="0" err="1">
                <a:latin typeface="Consolas" panose="020B0609020204030204" pitchFamily="49" charset="0"/>
              </a:rPr>
              <a:t>ForkReady</a:t>
            </a:r>
            <a:r>
              <a:rPr lang="en-US" sz="2000" dirty="0">
                <a:latin typeface="Consolas" panose="020B0609020204030204" pitchFamily="49" charset="0"/>
              </a:rPr>
              <a:t>[5];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Условная переменная для синхронизации */</a:t>
            </a:r>
          </a:p>
          <a:p>
            <a:pPr marL="0" indent="0">
              <a:lnSpc>
                <a:spcPct val="110000"/>
              </a:lnSpc>
              <a:spcBef>
                <a:spcPts val="0"/>
              </a:spcBef>
              <a:buNone/>
            </a:pPr>
            <a:r>
              <a:rPr lang="en-US" sz="2000" dirty="0" err="1">
                <a:solidFill>
                  <a:srgbClr val="0000FF"/>
                </a:solidFill>
                <a:latin typeface="Consolas" panose="020B0609020204030204" pitchFamily="49" charset="0"/>
              </a:rPr>
              <a:t>boolean</a:t>
            </a:r>
            <a:r>
              <a:rPr lang="en-US" sz="2000" dirty="0">
                <a:latin typeface="Consolas" panose="020B0609020204030204" pitchFamily="49" charset="0"/>
              </a:rPr>
              <a:t> fork[5] = {</a:t>
            </a:r>
            <a:r>
              <a:rPr lang="en-US" sz="2000" dirty="0">
                <a:solidFill>
                  <a:srgbClr val="0000FF"/>
                </a:solidFill>
                <a:latin typeface="Consolas" panose="020B0609020204030204" pitchFamily="49" charset="0"/>
              </a:rPr>
              <a:t>true</a:t>
            </a:r>
            <a:r>
              <a:rPr lang="en-US" sz="2000" dirty="0">
                <a:latin typeface="Consolas" panose="020B0609020204030204" pitchFamily="49" charset="0"/>
              </a:rPr>
              <a: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Состояние доступности каждой вилки */</a:t>
            </a:r>
          </a:p>
          <a:p>
            <a:pPr marL="0" indent="0">
              <a:lnSpc>
                <a:spcPct val="110000"/>
              </a:lnSpc>
              <a:spcBef>
                <a:spcPts val="0"/>
              </a:spcBef>
              <a:buNone/>
            </a:pPr>
            <a:r>
              <a:rPr lang="en-US" sz="2000" dirty="0">
                <a:solidFill>
                  <a:srgbClr val="0000FF"/>
                </a:solidFill>
                <a:latin typeface="Consolas" panose="020B0609020204030204" pitchFamily="49" charset="0"/>
              </a:rPr>
              <a:t>void</a:t>
            </a:r>
            <a:r>
              <a:rPr lang="en-US" sz="2000" dirty="0">
                <a:latin typeface="Consolas" panose="020B0609020204030204" pitchFamily="49" charset="0"/>
              </a:rPr>
              <a:t> </a:t>
            </a:r>
            <a:r>
              <a:rPr lang="en-US" sz="2000" dirty="0" err="1">
                <a:latin typeface="Consolas" panose="020B0609020204030204" pitchFamily="49" charset="0"/>
              </a:rPr>
              <a:t>get_forks</a:t>
            </a:r>
            <a:r>
              <a:rPr lang="en-US" sz="2000" dirty="0">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latin typeface="Consolas" panose="020B0609020204030204" pitchFamily="49" charset="0"/>
              </a:rPr>
              <a:t> </a:t>
            </a:r>
            <a:r>
              <a:rPr lang="en-US" sz="2000" dirty="0" err="1">
                <a:latin typeface="Consolas" panose="020B0609020204030204" pitchFamily="49" charset="0"/>
              </a:rPr>
              <a:t>pid</a:t>
            </a:r>
            <a:r>
              <a:rPr lang="en-US" sz="2000" dirty="0">
                <a:latin typeface="Consolas" panose="020B0609020204030204" pitchFamily="49" charset="0"/>
              </a:rPr>
              <a:t>){ </a:t>
            </a:r>
            <a:r>
              <a:rPr lang="en-US" sz="2000" dirty="0">
                <a:solidFill>
                  <a:schemeClr val="accent6">
                    <a:lumMod val="75000"/>
                  </a:schemeClr>
                </a:solidFill>
                <a:latin typeface="Consolas" panose="020B0609020204030204" pitchFamily="49" charset="0"/>
              </a:rPr>
              <a:t>/* </a:t>
            </a:r>
            <a:r>
              <a:rPr lang="en-US" sz="2000" dirty="0" err="1">
                <a:solidFill>
                  <a:schemeClr val="accent6">
                    <a:lumMod val="75000"/>
                  </a:schemeClr>
                </a:solidFill>
                <a:latin typeface="Consolas" panose="020B0609020204030204" pitchFamily="49" charset="0"/>
              </a:rPr>
              <a:t>pid</a:t>
            </a:r>
            <a:r>
              <a:rPr lang="en-US" sz="2000" dirty="0">
                <a:solidFill>
                  <a:schemeClr val="accent6">
                    <a:lumMod val="75000"/>
                  </a:schemeClr>
                </a:solidFill>
                <a:latin typeface="Consolas" panose="020B0609020204030204" pitchFamily="49" charset="0"/>
              </a:rPr>
              <a:t> - </a:t>
            </a:r>
            <a:r>
              <a:rPr lang="be-BY" sz="2000" dirty="0">
                <a:solidFill>
                  <a:schemeClr val="accent6">
                    <a:lumMod val="75000"/>
                  </a:schemeClr>
                </a:solidFill>
                <a:latin typeface="Consolas" panose="020B0609020204030204" pitchFamily="49" charset="0"/>
              </a:rPr>
              <a:t>идентификатор философа */</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latin typeface="Consolas" panose="020B0609020204030204" pitchFamily="49" charset="0"/>
              </a:rPr>
              <a:t> left = </a:t>
            </a:r>
            <a:r>
              <a:rPr lang="en-US" sz="2000" dirty="0" err="1">
                <a:latin typeface="Consolas" panose="020B0609020204030204" pitchFamily="49" charset="0"/>
              </a:rPr>
              <a:t>pid</a:t>
            </a:r>
            <a:r>
              <a:rPr lang="en-US" sz="2000" dirty="0">
                <a:latin typeface="Consolas" panose="020B0609020204030204" pitchFamily="49" charset="0"/>
              </a:rPr>
              <a:t>;</a:t>
            </a:r>
          </a:p>
          <a:p>
            <a:pPr marL="0" indent="0">
              <a:lnSpc>
                <a:spcPct val="110000"/>
              </a:lnSpc>
              <a:spcBef>
                <a:spcPts val="0"/>
              </a:spcBef>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latin typeface="Consolas" panose="020B0609020204030204" pitchFamily="49" charset="0"/>
              </a:rPr>
              <a:t> right = (++</a:t>
            </a:r>
            <a:r>
              <a:rPr lang="en-US" sz="2000" dirty="0" err="1">
                <a:latin typeface="Consolas" panose="020B0609020204030204" pitchFamily="49" charset="0"/>
              </a:rPr>
              <a:t>pid</a:t>
            </a:r>
            <a:r>
              <a:rPr lang="en-US" sz="2000" dirty="0">
                <a:latin typeface="Consolas" panose="020B0609020204030204" pitchFamily="49" charset="0"/>
              </a:rPr>
              <a:t>) % 5;</a:t>
            </a:r>
          </a:p>
          <a:p>
            <a:pPr marL="0" indent="0">
              <a:lnSpc>
                <a:spcPct val="110000"/>
              </a:lnSpc>
              <a:spcBef>
                <a:spcPts val="0"/>
              </a:spcBef>
              <a:buNone/>
            </a:pPr>
            <a:r>
              <a:rPr lang="en-US" sz="2000" dirty="0">
                <a:latin typeface="Consolas" panose="020B0609020204030204" pitchFamily="49" charset="0"/>
              </a:rPr>
              <a: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Предоставление левой вилки */</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latin typeface="Consolas" panose="020B0609020204030204" pitchFamily="49" charset="0"/>
              </a:rPr>
              <a:t> ( !fork[left])</a:t>
            </a:r>
          </a:p>
          <a:p>
            <a:pPr marL="0" indent="0">
              <a:lnSpc>
                <a:spcPct val="11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cwait</a:t>
            </a:r>
            <a:r>
              <a:rPr lang="en-US" sz="2000" dirty="0">
                <a:latin typeface="Consolas" panose="020B0609020204030204" pitchFamily="49" charset="0"/>
              </a:rPr>
              <a:t>(</a:t>
            </a:r>
            <a:r>
              <a:rPr lang="en-US" sz="2000" dirty="0" err="1">
                <a:latin typeface="Consolas" panose="020B0609020204030204" pitchFamily="49" charset="0"/>
              </a:rPr>
              <a:t>ForkReady</a:t>
            </a:r>
            <a:r>
              <a:rPr lang="en-US" sz="2000" dirty="0">
                <a:latin typeface="Consolas" panose="020B0609020204030204" pitchFamily="49" charset="0"/>
              </a:rPr>
              <a:t>[left]);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Очередь условной переменной*/</a:t>
            </a:r>
          </a:p>
          <a:p>
            <a:pPr marL="0" indent="0">
              <a:lnSpc>
                <a:spcPct val="110000"/>
              </a:lnSpc>
              <a:spcBef>
                <a:spcPts val="0"/>
              </a:spcBef>
              <a:buNone/>
            </a:pPr>
            <a:r>
              <a:rPr lang="be-BY" sz="2000" dirty="0">
                <a:latin typeface="Consolas" panose="020B0609020204030204" pitchFamily="49" charset="0"/>
              </a:rPr>
              <a:t>	</a:t>
            </a:r>
            <a:r>
              <a:rPr lang="en-US" sz="2000" dirty="0">
                <a:latin typeface="Consolas" panose="020B0609020204030204" pitchFamily="49" charset="0"/>
              </a:rPr>
              <a:t>fork(left) = false;</a:t>
            </a:r>
          </a:p>
          <a:p>
            <a:pPr marL="0" indent="0">
              <a:lnSpc>
                <a:spcPct val="110000"/>
              </a:lnSpc>
              <a:spcBef>
                <a:spcPts val="0"/>
              </a:spcBef>
              <a:buNone/>
            </a:pPr>
            <a:r>
              <a:rPr lang="en-US" sz="2000" dirty="0">
                <a:latin typeface="Consolas" panose="020B0609020204030204" pitchFamily="49" charset="0"/>
              </a:rPr>
              <a: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Предоставление правой вилки */</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if </a:t>
            </a:r>
            <a:r>
              <a:rPr lang="en-US" sz="2000" dirty="0">
                <a:latin typeface="Consolas" panose="020B0609020204030204" pitchFamily="49" charset="0"/>
              </a:rPr>
              <a:t>( !fork[right])</a:t>
            </a:r>
          </a:p>
          <a:p>
            <a:pPr marL="0" indent="0">
              <a:lnSpc>
                <a:spcPct val="11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cwait</a:t>
            </a:r>
            <a:r>
              <a:rPr lang="en-US" sz="2000" dirty="0">
                <a:latin typeface="Consolas" panose="020B0609020204030204" pitchFamily="49" charset="0"/>
              </a:rPr>
              <a:t>(</a:t>
            </a:r>
            <a:r>
              <a:rPr lang="en-US" sz="2000" dirty="0" err="1">
                <a:latin typeface="Consolas" panose="020B0609020204030204" pitchFamily="49" charset="0"/>
              </a:rPr>
              <a:t>ForkReady</a:t>
            </a:r>
            <a:r>
              <a:rPr lang="en-US" sz="2000" dirty="0">
                <a:latin typeface="Consolas" panose="020B0609020204030204" pitchFamily="49" charset="0"/>
              </a:rPr>
              <a:t>[right]);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Очередь условной переменной*/</a:t>
            </a:r>
          </a:p>
          <a:p>
            <a:pPr marL="0" indent="0">
              <a:lnSpc>
                <a:spcPct val="110000"/>
              </a:lnSpc>
              <a:spcBef>
                <a:spcPts val="0"/>
              </a:spcBef>
              <a:buNone/>
            </a:pPr>
            <a:r>
              <a:rPr lang="be-BY" sz="2000" dirty="0">
                <a:latin typeface="Consolas" panose="020B0609020204030204" pitchFamily="49" charset="0"/>
              </a:rPr>
              <a:t>	</a:t>
            </a:r>
            <a:r>
              <a:rPr lang="en-US" sz="2000" dirty="0">
                <a:latin typeface="Consolas" panose="020B0609020204030204" pitchFamily="49" charset="0"/>
              </a:rPr>
              <a:t>fork[right] = false;</a:t>
            </a:r>
          </a:p>
          <a:p>
            <a:pPr marL="0" indent="0">
              <a:lnSpc>
                <a:spcPct val="110000"/>
              </a:lnSpc>
              <a:spcBef>
                <a:spcPts val="0"/>
              </a:spcBef>
              <a:buNone/>
            </a:pPr>
            <a:r>
              <a:rPr lang="en-US" sz="2000" dirty="0">
                <a:latin typeface="Consolas" panose="020B0609020204030204" pitchFamily="49" charset="0"/>
              </a:rPr>
              <a:t>}</a:t>
            </a:r>
          </a:p>
          <a:p>
            <a:pPr marL="0" indent="0">
              <a:lnSpc>
                <a:spcPct val="110000"/>
              </a:lnSpc>
              <a:spcBef>
                <a:spcPts val="0"/>
              </a:spcBef>
              <a:buNone/>
            </a:pPr>
            <a:endParaRPr lang="ru-BY" sz="2000" dirty="0">
              <a:latin typeface="Consolas" panose="020B0609020204030204" pitchFamily="49" charset="0"/>
            </a:endParaRPr>
          </a:p>
        </p:txBody>
      </p:sp>
    </p:spTree>
    <p:extLst>
      <p:ext uri="{BB962C8B-B14F-4D97-AF65-F5344CB8AC3E}">
        <p14:creationId xmlns:p14="http://schemas.microsoft.com/office/powerpoint/2010/main" val="1126728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F10E198-7E9D-4822-9E0D-2BA655B8D7EA}"/>
              </a:ext>
            </a:extLst>
          </p:cNvPr>
          <p:cNvSpPr>
            <a:spLocks noGrp="1"/>
          </p:cNvSpPr>
          <p:nvPr>
            <p:ph idx="1"/>
          </p:nvPr>
        </p:nvSpPr>
        <p:spPr>
          <a:xfrm>
            <a:off x="259080" y="204088"/>
            <a:ext cx="11689080" cy="6428359"/>
          </a:xfrm>
        </p:spPr>
        <p:txBody>
          <a:bodyPr>
            <a:noAutofit/>
          </a:bodyPr>
          <a:lstStyle/>
          <a:p>
            <a:pPr marL="0" indent="0">
              <a:lnSpc>
                <a:spcPct val="110000"/>
              </a:lnSpc>
              <a:spcBef>
                <a:spcPts val="0"/>
              </a:spcBef>
              <a:buNone/>
            </a:pPr>
            <a:r>
              <a:rPr lang="en-US" sz="2000" dirty="0">
                <a:solidFill>
                  <a:srgbClr val="0000FF"/>
                </a:solidFill>
                <a:latin typeface="Consolas" panose="020B0609020204030204" pitchFamily="49" charset="0"/>
              </a:rPr>
              <a:t>void</a:t>
            </a:r>
            <a:r>
              <a:rPr lang="en-US" sz="2000" dirty="0">
                <a:latin typeface="Consolas" panose="020B0609020204030204" pitchFamily="49" charset="0"/>
              </a:rPr>
              <a:t> </a:t>
            </a:r>
            <a:r>
              <a:rPr lang="en-US" sz="2000" dirty="0" err="1">
                <a:latin typeface="Consolas" panose="020B0609020204030204" pitchFamily="49" charset="0"/>
              </a:rPr>
              <a:t>release_forks</a:t>
            </a:r>
            <a:r>
              <a:rPr lang="en-US" sz="2000" dirty="0">
                <a:latin typeface="Consolas" panose="020B0609020204030204" pitchFamily="49" charset="0"/>
              </a:rPr>
              <a:t>(</a:t>
            </a:r>
            <a:r>
              <a:rPr lang="en-US" sz="2000" dirty="0">
                <a:solidFill>
                  <a:srgbClr val="0000FF"/>
                </a:solidFill>
                <a:latin typeface="Consolas" panose="020B0609020204030204" pitchFamily="49" charset="0"/>
              </a:rPr>
              <a:t>int</a:t>
            </a:r>
            <a:r>
              <a:rPr lang="en-US" sz="2000" dirty="0">
                <a:latin typeface="Consolas" panose="020B0609020204030204" pitchFamily="49" charset="0"/>
              </a:rPr>
              <a:t> </a:t>
            </a:r>
            <a:r>
              <a:rPr lang="en-US" sz="2000" dirty="0" err="1">
                <a:latin typeface="Consolas" panose="020B0609020204030204" pitchFamily="49" charset="0"/>
              </a:rPr>
              <a:t>pid</a:t>
            </a:r>
            <a:r>
              <a:rPr lang="en-US" sz="2000" dirty="0">
                <a:latin typeface="Consolas" panose="020B0609020204030204" pitchFamily="49" charset="0"/>
              </a:rPr>
              <a:t>){</a:t>
            </a:r>
          </a:p>
          <a:p>
            <a:pPr marL="0" indent="0">
              <a:lnSpc>
                <a:spcPct val="110000"/>
              </a:lnSpc>
              <a:spcBef>
                <a:spcPts val="0"/>
              </a:spcBef>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latin typeface="Consolas" panose="020B0609020204030204" pitchFamily="49" charset="0"/>
              </a:rPr>
              <a:t> left = </a:t>
            </a:r>
            <a:r>
              <a:rPr lang="en-US" sz="2000" dirty="0" err="1">
                <a:latin typeface="Consolas" panose="020B0609020204030204" pitchFamily="49" charset="0"/>
              </a:rPr>
              <a:t>pid</a:t>
            </a:r>
            <a:r>
              <a:rPr lang="en-US" sz="2000" dirty="0">
                <a:latin typeface="Consolas" panose="020B0609020204030204" pitchFamily="49" charset="0"/>
              </a:rPr>
              <a:t>;</a:t>
            </a:r>
          </a:p>
          <a:p>
            <a:pPr marL="0" indent="0">
              <a:lnSpc>
                <a:spcPct val="110000"/>
              </a:lnSpc>
              <a:spcBef>
                <a:spcPts val="0"/>
              </a:spcBef>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latin typeface="Consolas" panose="020B0609020204030204" pitchFamily="49" charset="0"/>
              </a:rPr>
              <a:t> right = (++</a:t>
            </a:r>
            <a:r>
              <a:rPr lang="en-US" sz="2000" dirty="0" err="1">
                <a:latin typeface="Consolas" panose="020B0609020204030204" pitchFamily="49" charset="0"/>
              </a:rPr>
              <a:t>pid</a:t>
            </a:r>
            <a:r>
              <a:rPr lang="en-US" sz="2000" dirty="0">
                <a:latin typeface="Consolas" panose="020B0609020204030204" pitchFamily="49" charset="0"/>
              </a:rPr>
              <a:t>) % 5;</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latin typeface="Consolas" panose="020B0609020204030204" pitchFamily="49" charset="0"/>
              </a:rPr>
              <a:t> (empty(</a:t>
            </a:r>
            <a:r>
              <a:rPr lang="en-US" sz="2000" dirty="0" err="1">
                <a:latin typeface="Consolas" panose="020B0609020204030204" pitchFamily="49" charset="0"/>
              </a:rPr>
              <a:t>ForkReady</a:t>
            </a:r>
            <a:r>
              <a:rPr lang="en-US" sz="2000" dirty="0">
                <a:latin typeface="Consolas" panose="020B0609020204030204" pitchFamily="49" charset="0"/>
              </a:rPr>
              <a:t>[left])</a:t>
            </a:r>
            <a:r>
              <a:rPr lang="en-US" sz="2000" dirty="0">
                <a:solidFill>
                  <a:schemeClr val="accent6">
                    <a:lumMod val="75000"/>
                  </a:schemeClr>
                </a:solidFill>
                <a:latin typeface="Consolas" panose="020B0609020204030204" pitchFamily="49" charset="0"/>
              </a:rPr>
              <a:t> /* </a:t>
            </a:r>
            <a:r>
              <a:rPr lang="be-BY" sz="2000" dirty="0">
                <a:solidFill>
                  <a:schemeClr val="accent6">
                    <a:lumMod val="75000"/>
                  </a:schemeClr>
                </a:solidFill>
                <a:latin typeface="Consolas" panose="020B0609020204030204" pitchFamily="49" charset="0"/>
              </a:rPr>
              <a:t>Освобождение левой вилки */</a:t>
            </a:r>
            <a:endParaRPr lang="en-US" sz="2000" dirty="0">
              <a:latin typeface="Consolas" panose="020B0609020204030204" pitchFamily="49" charset="0"/>
            </a:endParaRPr>
          </a:p>
          <a:p>
            <a:pPr marL="0" indent="0">
              <a:lnSpc>
                <a:spcPct val="110000"/>
              </a:lnSpc>
              <a:spcBef>
                <a:spcPts val="0"/>
              </a:spcBef>
              <a:buNone/>
            </a:pPr>
            <a:r>
              <a:rPr lang="en-US" sz="2000" dirty="0">
                <a:latin typeface="Consolas" panose="020B0609020204030204" pitchFamily="49" charset="0"/>
              </a:rPr>
              <a:t>		fork[left] = true;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Эту вилку никто не ждет */</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else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Пробуждение процесса, ожидающего эту вилку */</a:t>
            </a:r>
          </a:p>
          <a:p>
            <a:pPr marL="0" indent="0">
              <a:lnSpc>
                <a:spcPct val="110000"/>
              </a:lnSpc>
              <a:spcBef>
                <a:spcPts val="0"/>
              </a:spcBef>
              <a:buNone/>
            </a:pPr>
            <a:r>
              <a:rPr lang="be-BY" sz="2000" dirty="0">
                <a:latin typeface="Consolas" panose="020B0609020204030204" pitchFamily="49" charset="0"/>
              </a:rPr>
              <a:t>		</a:t>
            </a:r>
            <a:r>
              <a:rPr lang="en-US" sz="2000" dirty="0" err="1">
                <a:latin typeface="Consolas" panose="020B0609020204030204" pitchFamily="49" charset="0"/>
              </a:rPr>
              <a:t>csignal</a:t>
            </a:r>
            <a:r>
              <a:rPr lang="en-US" sz="2000" dirty="0">
                <a:latin typeface="Consolas" panose="020B0609020204030204" pitchFamily="49" charset="0"/>
              </a:rPr>
              <a:t>(</a:t>
            </a:r>
            <a:r>
              <a:rPr lang="en-US" sz="2000" dirty="0" err="1">
                <a:latin typeface="Consolas" panose="020B0609020204030204" pitchFamily="49" charset="0"/>
              </a:rPr>
              <a:t>ForkReady</a:t>
            </a:r>
            <a:r>
              <a:rPr lang="en-US" sz="2000" dirty="0">
                <a:latin typeface="Consolas" panose="020B0609020204030204" pitchFamily="49" charset="0"/>
              </a:rPr>
              <a:t>[left]);</a:t>
            </a:r>
          </a:p>
          <a:p>
            <a:pPr marL="0" indent="0">
              <a:lnSpc>
                <a:spcPct val="110000"/>
              </a:lnSpc>
              <a:spcBef>
                <a:spcPts val="0"/>
              </a:spcBef>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latin typeface="Consolas" panose="020B0609020204030204" pitchFamily="49" charset="0"/>
              </a:rPr>
              <a:t> (empty(</a:t>
            </a:r>
            <a:r>
              <a:rPr lang="en-US" sz="2000" dirty="0" err="1">
                <a:latin typeface="Consolas" panose="020B0609020204030204" pitchFamily="49" charset="0"/>
              </a:rPr>
              <a:t>ForkReady</a:t>
            </a:r>
            <a:r>
              <a:rPr lang="en-US" sz="2000" dirty="0">
                <a:latin typeface="Consolas" panose="020B0609020204030204" pitchFamily="49" charset="0"/>
              </a:rPr>
              <a:t>[right])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Освобождение правой вилки */</a:t>
            </a:r>
            <a:endParaRPr lang="en-US" sz="2000" dirty="0">
              <a:latin typeface="Consolas" panose="020B0609020204030204" pitchFamily="49" charset="0"/>
            </a:endParaRPr>
          </a:p>
          <a:p>
            <a:pPr marL="0" indent="0">
              <a:lnSpc>
                <a:spcPct val="110000"/>
              </a:lnSpc>
              <a:spcBef>
                <a:spcPts val="0"/>
              </a:spcBef>
              <a:buNone/>
            </a:pPr>
            <a:r>
              <a:rPr lang="en-US" sz="2000" dirty="0">
                <a:latin typeface="Consolas" panose="020B0609020204030204" pitchFamily="49" charset="0"/>
              </a:rPr>
              <a:t>		fork[right] = true;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Эту вилку никто не ждет */</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latin typeface="Consolas" panose="020B0609020204030204" pitchFamily="49" charset="0"/>
              </a:rPr>
              <a:t>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Пробуждение процесса, ожидающего эту вилку */</a:t>
            </a:r>
          </a:p>
          <a:p>
            <a:pPr marL="0" indent="0">
              <a:lnSpc>
                <a:spcPct val="110000"/>
              </a:lnSpc>
              <a:spcBef>
                <a:spcPts val="0"/>
              </a:spcBef>
              <a:buNone/>
            </a:pPr>
            <a:r>
              <a:rPr lang="be-BY" sz="2000" dirty="0">
                <a:latin typeface="Consolas" panose="020B0609020204030204" pitchFamily="49" charset="0"/>
              </a:rPr>
              <a:t>		</a:t>
            </a:r>
            <a:r>
              <a:rPr lang="en-US" sz="2000" dirty="0" err="1">
                <a:latin typeface="Consolas" panose="020B0609020204030204" pitchFamily="49" charset="0"/>
              </a:rPr>
              <a:t>csignal</a:t>
            </a:r>
            <a:r>
              <a:rPr lang="en-US" sz="2000" dirty="0">
                <a:latin typeface="Consolas" panose="020B0609020204030204" pitchFamily="49" charset="0"/>
              </a:rPr>
              <a:t>(</a:t>
            </a:r>
            <a:r>
              <a:rPr lang="en-US" sz="2000" dirty="0" err="1">
                <a:latin typeface="Consolas" panose="020B0609020204030204" pitchFamily="49" charset="0"/>
              </a:rPr>
              <a:t>ForkReady</a:t>
            </a:r>
            <a:r>
              <a:rPr lang="en-US" sz="2000" dirty="0">
                <a:latin typeface="Consolas" panose="020B0609020204030204" pitchFamily="49" charset="0"/>
              </a:rPr>
              <a:t>[right]);}</a:t>
            </a:r>
          </a:p>
          <a:p>
            <a:pPr marL="0" indent="0">
              <a:lnSpc>
                <a:spcPct val="110000"/>
              </a:lnSpc>
              <a:spcBef>
                <a:spcPts val="0"/>
              </a:spcBef>
              <a:buNone/>
            </a:pPr>
            <a:r>
              <a:rPr lang="en-US" sz="2000" dirty="0">
                <a:solidFill>
                  <a:srgbClr val="0000FF"/>
                </a:solidFill>
                <a:latin typeface="Consolas" panose="020B0609020204030204" pitchFamily="49" charset="0"/>
              </a:rPr>
              <a:t>void</a:t>
            </a:r>
            <a:r>
              <a:rPr lang="en-US" sz="2000" dirty="0">
                <a:latin typeface="Consolas" panose="020B0609020204030204" pitchFamily="49" charset="0"/>
              </a:rPr>
              <a:t> philosopher[k = 0 to 4] { </a:t>
            </a:r>
            <a:r>
              <a:rPr lang="en-US" sz="2000" dirty="0">
                <a:solidFill>
                  <a:schemeClr val="accent6">
                    <a:lumMod val="75000"/>
                  </a:schemeClr>
                </a:solidFill>
                <a:latin typeface="Consolas" panose="020B0609020204030204" pitchFamily="49" charset="0"/>
              </a:rPr>
              <a:t>/* </a:t>
            </a:r>
            <a:r>
              <a:rPr lang="be-BY" sz="2000" dirty="0">
                <a:solidFill>
                  <a:schemeClr val="accent6">
                    <a:lumMod val="75000"/>
                  </a:schemeClr>
                </a:solidFill>
                <a:latin typeface="Consolas" panose="020B0609020204030204" pitchFamily="49" charset="0"/>
              </a:rPr>
              <a:t>Пять философов-клиентов */</a:t>
            </a:r>
          </a:p>
          <a:p>
            <a:pPr marL="0" indent="0">
              <a:lnSpc>
                <a:spcPct val="110000"/>
              </a:lnSpc>
              <a:spcBef>
                <a:spcPts val="0"/>
              </a:spcBef>
              <a:buNone/>
            </a:pPr>
            <a:r>
              <a:rPr lang="be-BY" sz="2000" dirty="0">
                <a:latin typeface="Consolas" panose="020B0609020204030204" pitchFamily="49" charset="0"/>
              </a:rPr>
              <a:t>	</a:t>
            </a:r>
            <a:r>
              <a:rPr lang="en-US" sz="2000" dirty="0">
                <a:solidFill>
                  <a:srgbClr val="0000FF"/>
                </a:solidFill>
                <a:latin typeface="Consolas" panose="020B0609020204030204" pitchFamily="49" charset="0"/>
              </a:rPr>
              <a:t>while</a:t>
            </a:r>
            <a:r>
              <a:rPr lang="en-US" sz="2000" dirty="0">
                <a:latin typeface="Consolas" panose="020B0609020204030204" pitchFamily="49" charset="0"/>
              </a:rPr>
              <a:t> (</a:t>
            </a:r>
            <a:r>
              <a:rPr lang="en-US" sz="2000" dirty="0">
                <a:solidFill>
                  <a:srgbClr val="0000FF"/>
                </a:solidFill>
                <a:latin typeface="Consolas" panose="020B0609020204030204" pitchFamily="49" charset="0"/>
              </a:rPr>
              <a:t>true</a:t>
            </a:r>
            <a:r>
              <a:rPr lang="en-US" sz="2000" dirty="0">
                <a:latin typeface="Consolas" panose="020B0609020204030204" pitchFamily="49" charset="0"/>
              </a:rPr>
              <a:t>) {</a:t>
            </a:r>
          </a:p>
          <a:p>
            <a:pPr marL="0" indent="0">
              <a:lnSpc>
                <a:spcPct val="110000"/>
              </a:lnSpc>
              <a:spcBef>
                <a:spcPts val="0"/>
              </a:spcBef>
              <a:buNone/>
            </a:pPr>
            <a:r>
              <a:rPr lang="en-US" sz="2000" dirty="0">
                <a:latin typeface="Consolas" panose="020B0609020204030204" pitchFamily="49" charset="0"/>
              </a:rPr>
              <a:t>		&lt;</a:t>
            </a:r>
            <a:r>
              <a:rPr lang="be-BY" sz="2000" dirty="0">
                <a:latin typeface="Consolas" panose="020B0609020204030204" pitchFamily="49" charset="0"/>
              </a:rPr>
              <a:t>Размышления&gt;;</a:t>
            </a:r>
          </a:p>
          <a:p>
            <a:pPr marL="0" indent="0">
              <a:lnSpc>
                <a:spcPct val="110000"/>
              </a:lnSpc>
              <a:spcBef>
                <a:spcPts val="0"/>
              </a:spcBef>
              <a:buNone/>
            </a:pPr>
            <a:r>
              <a:rPr lang="be-BY" sz="2000" dirty="0">
                <a:latin typeface="Consolas" panose="020B0609020204030204" pitchFamily="49" charset="0"/>
              </a:rPr>
              <a:t>		</a:t>
            </a:r>
            <a:r>
              <a:rPr lang="en-US" sz="2000" dirty="0" err="1">
                <a:latin typeface="Consolas" panose="020B0609020204030204" pitchFamily="49" charset="0"/>
              </a:rPr>
              <a:t>get_forks</a:t>
            </a:r>
            <a:r>
              <a:rPr lang="en-US" sz="2000" dirty="0">
                <a:latin typeface="Consolas" panose="020B0609020204030204" pitchFamily="49" charset="0"/>
              </a:rPr>
              <a:t>(k); </a:t>
            </a:r>
            <a:r>
              <a:rPr lang="en-US" sz="2000" dirty="0">
                <a:solidFill>
                  <a:schemeClr val="accent6">
                    <a:lumMod val="75000"/>
                  </a:schemeClr>
                </a:solidFill>
                <a:latin typeface="Consolas" panose="020B0609020204030204" pitchFamily="49" charset="0"/>
              </a:rPr>
              <a:t>/*</a:t>
            </a:r>
            <a:r>
              <a:rPr lang="be-BY" sz="2000" dirty="0">
                <a:solidFill>
                  <a:schemeClr val="accent6">
                    <a:lumMod val="75000"/>
                  </a:schemeClr>
                </a:solidFill>
                <a:latin typeface="Consolas" panose="020B0609020204030204" pitchFamily="49" charset="0"/>
              </a:rPr>
              <a:t>Запрос вилок с помощью монитора*/</a:t>
            </a:r>
          </a:p>
          <a:p>
            <a:pPr marL="0" indent="0">
              <a:lnSpc>
                <a:spcPct val="110000"/>
              </a:lnSpc>
              <a:spcBef>
                <a:spcPts val="0"/>
              </a:spcBef>
              <a:buNone/>
            </a:pPr>
            <a:r>
              <a:rPr lang="be-BY" sz="2000" dirty="0">
                <a:latin typeface="Consolas" panose="020B0609020204030204" pitchFamily="49" charset="0"/>
              </a:rPr>
              <a:t>		&lt;Поедание спагетти&gt;;</a:t>
            </a:r>
          </a:p>
          <a:p>
            <a:pPr marL="0" indent="0">
              <a:lnSpc>
                <a:spcPct val="110000"/>
              </a:lnSpc>
              <a:spcBef>
                <a:spcPts val="0"/>
              </a:spcBef>
              <a:buNone/>
            </a:pPr>
            <a:r>
              <a:rPr lang="be-BY" sz="2000" dirty="0">
                <a:latin typeface="Consolas" panose="020B0609020204030204" pitchFamily="49" charset="0"/>
              </a:rPr>
              <a:t>		</a:t>
            </a:r>
            <a:r>
              <a:rPr lang="en-US" sz="2000" dirty="0" err="1">
                <a:latin typeface="Consolas" panose="020B0609020204030204" pitchFamily="49" charset="0"/>
              </a:rPr>
              <a:t>release_forks</a:t>
            </a:r>
            <a:r>
              <a:rPr lang="en-US" sz="2000" dirty="0">
                <a:latin typeface="Consolas" panose="020B0609020204030204" pitchFamily="49" charset="0"/>
              </a:rPr>
              <a:t>(k);</a:t>
            </a:r>
            <a:r>
              <a:rPr lang="be-BY" sz="2000" dirty="0">
                <a:latin typeface="Consolas" panose="020B0609020204030204" pitchFamily="49" charset="0"/>
              </a:rPr>
              <a:t> </a:t>
            </a:r>
            <a:r>
              <a:rPr lang="en-US" sz="2000" dirty="0">
                <a:latin typeface="Consolas" panose="020B0609020204030204" pitchFamily="49" charset="0"/>
              </a:rPr>
              <a:t> </a:t>
            </a:r>
            <a:r>
              <a:rPr lang="en-US" sz="2000" dirty="0">
                <a:solidFill>
                  <a:schemeClr val="accent6">
                    <a:lumMod val="75000"/>
                  </a:schemeClr>
                </a:solidFill>
                <a:latin typeface="Consolas" panose="020B0609020204030204" pitchFamily="49" charset="0"/>
              </a:rPr>
              <a:t>/*</a:t>
            </a:r>
            <a:r>
              <a:rPr lang="be-BY" sz="2000" dirty="0">
                <a:solidFill>
                  <a:schemeClr val="accent6">
                    <a:lumMod val="75000"/>
                  </a:schemeClr>
                </a:solidFill>
                <a:latin typeface="Consolas" panose="020B0609020204030204" pitchFamily="49" charset="0"/>
              </a:rPr>
              <a:t>Освобождение вилок с помощью монитора*/</a:t>
            </a:r>
            <a:r>
              <a:rPr lang="en-US" sz="2000" dirty="0">
                <a:solidFill>
                  <a:schemeClr val="accent6">
                    <a:lumMod val="75000"/>
                  </a:schemeClr>
                </a:solidFill>
                <a:latin typeface="Consolas" panose="020B0609020204030204" pitchFamily="49" charset="0"/>
              </a:rPr>
              <a:t> </a:t>
            </a:r>
            <a:r>
              <a:rPr lang="en-US" sz="2000" dirty="0">
                <a:latin typeface="Consolas" panose="020B0609020204030204" pitchFamily="49" charset="0"/>
              </a:rPr>
              <a:t>}</a:t>
            </a:r>
            <a:endParaRPr lang="be-BY" sz="2000" dirty="0">
              <a:latin typeface="Consolas" panose="020B0609020204030204" pitchFamily="49" charset="0"/>
            </a:endParaRPr>
          </a:p>
          <a:p>
            <a:pPr marL="0" indent="0">
              <a:lnSpc>
                <a:spcPct val="110000"/>
              </a:lnSpc>
              <a:spcBef>
                <a:spcPts val="0"/>
              </a:spcBef>
              <a:buNone/>
            </a:pPr>
            <a:r>
              <a:rPr lang="be-BY" sz="2000" dirty="0">
                <a:latin typeface="Consolas" panose="020B0609020204030204" pitchFamily="49" charset="0"/>
              </a:rPr>
              <a:t>}</a:t>
            </a:r>
            <a:endParaRPr lang="ru-BY" sz="2000" dirty="0"/>
          </a:p>
        </p:txBody>
      </p:sp>
    </p:spTree>
    <p:extLst>
      <p:ext uri="{BB962C8B-B14F-4D97-AF65-F5344CB8AC3E}">
        <p14:creationId xmlns:p14="http://schemas.microsoft.com/office/powerpoint/2010/main" val="2720994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F2982-05B9-43E6-ABA8-439FD3798E22}"/>
              </a:ext>
            </a:extLst>
          </p:cNvPr>
          <p:cNvSpPr>
            <a:spLocks noGrp="1"/>
          </p:cNvSpPr>
          <p:nvPr>
            <p:ph type="title"/>
          </p:nvPr>
        </p:nvSpPr>
        <p:spPr/>
        <p:txBody>
          <a:bodyPr/>
          <a:lstStyle/>
          <a:p>
            <a:r>
              <a:rPr lang="ru-RU" dirty="0"/>
              <a:t>Семафоры в </a:t>
            </a:r>
            <a:r>
              <a:rPr lang="en-US" dirty="0"/>
              <a:t>UNIX</a:t>
            </a:r>
            <a:endParaRPr lang="ru-BY" dirty="0"/>
          </a:p>
        </p:txBody>
      </p:sp>
      <p:sp>
        <p:nvSpPr>
          <p:cNvPr id="3" name="Объект 2">
            <a:extLst>
              <a:ext uri="{FF2B5EF4-FFF2-40B4-BE49-F238E27FC236}">
                <a16:creationId xmlns:a16="http://schemas.microsoft.com/office/drawing/2014/main" id="{4734C1C7-A749-4AF5-A74D-58BBEC417733}"/>
              </a:ext>
            </a:extLst>
          </p:cNvPr>
          <p:cNvSpPr>
            <a:spLocks noGrp="1"/>
          </p:cNvSpPr>
          <p:nvPr>
            <p:ph idx="1"/>
          </p:nvPr>
        </p:nvSpPr>
        <p:spPr>
          <a:xfrm>
            <a:off x="236315" y="1690688"/>
            <a:ext cx="11662459" cy="4351338"/>
          </a:xfrm>
        </p:spPr>
        <p:txBody>
          <a:bodyPr>
            <a:normAutofit/>
          </a:bodyPr>
          <a:lstStyle/>
          <a:p>
            <a:pPr marL="0" indent="0" algn="just">
              <a:buNone/>
            </a:pPr>
            <a:r>
              <a:rPr lang="ru-RU" sz="2600" dirty="0"/>
              <a:t>Бинарные семафоры и семафоры со счетчиками, определенные в </a:t>
            </a:r>
            <a:r>
              <a:rPr lang="ru-RU" sz="2600" dirty="0" err="1"/>
              <a:t>Linux</a:t>
            </a:r>
            <a:r>
              <a:rPr lang="ru-RU" sz="2600" dirty="0"/>
              <a:t> 2.6 имеют функциональность, которую мы описывали ранее. Приводимые здесь функции с именами </a:t>
            </a:r>
            <a:r>
              <a:rPr lang="ru-RU" sz="2600" i="1" dirty="0" err="1"/>
              <a:t>down</a:t>
            </a:r>
            <a:r>
              <a:rPr lang="ru-RU" sz="2600" dirty="0"/>
              <a:t> и </a:t>
            </a:r>
            <a:r>
              <a:rPr lang="ru-RU" sz="2600" i="1" dirty="0" err="1"/>
              <a:t>up</a:t>
            </a:r>
            <a:r>
              <a:rPr lang="ru-RU" sz="2600" dirty="0"/>
              <a:t> используются для получения функциональности, описанной в указанной главе как </a:t>
            </a:r>
            <a:r>
              <a:rPr lang="ru-RU" sz="2600" i="1" dirty="0" err="1"/>
              <a:t>semWait</a:t>
            </a:r>
            <a:r>
              <a:rPr lang="ru-RU" sz="2600" dirty="0"/>
              <a:t> и </a:t>
            </a:r>
            <a:r>
              <a:rPr lang="ru-RU" sz="2600" i="1" dirty="0" err="1"/>
              <a:t>semSigna</a:t>
            </a:r>
            <a:r>
              <a:rPr lang="en-US" sz="2600" i="1" dirty="0"/>
              <a:t>l</a:t>
            </a:r>
            <a:r>
              <a:rPr lang="ru-RU" sz="2600" dirty="0"/>
              <a:t> соответственно.</a:t>
            </a:r>
            <a:endParaRPr lang="en-US" sz="2600" dirty="0"/>
          </a:p>
          <a:p>
            <a:pPr marL="0" indent="0" algn="just">
              <a:buNone/>
            </a:pPr>
            <a:r>
              <a:rPr lang="ru-RU" sz="2600" dirty="0"/>
              <a:t>Семафор со счетчиком инициализируется с помощью функции </a:t>
            </a:r>
            <a:r>
              <a:rPr lang="ru-RU" sz="2600" dirty="0" err="1"/>
              <a:t>sema</a:t>
            </a:r>
            <a:r>
              <a:rPr lang="en-US" sz="2600" dirty="0"/>
              <a:t>_</a:t>
            </a:r>
            <a:r>
              <a:rPr lang="ru-RU" sz="2600" dirty="0" err="1"/>
              <a:t>init</a:t>
            </a:r>
            <a:r>
              <a:rPr lang="ru-RU" sz="2600" dirty="0"/>
              <a:t>, которая</a:t>
            </a:r>
            <a:r>
              <a:rPr lang="en-US" sz="2600" dirty="0"/>
              <a:t> </a:t>
            </a:r>
            <a:r>
              <a:rPr lang="ru-RU" sz="2600" dirty="0"/>
              <a:t>дает семафору имя и устанавливает его начальное значение. Бинарные семафоры, именуемые</a:t>
            </a:r>
            <a:r>
              <a:rPr lang="en-US" sz="2600" dirty="0"/>
              <a:t> </a:t>
            </a:r>
            <a:r>
              <a:rPr lang="ru-RU" sz="2600" dirty="0"/>
              <a:t>в </a:t>
            </a:r>
            <a:r>
              <a:rPr lang="ru-RU" sz="2600" dirty="0" err="1"/>
              <a:t>Linux</a:t>
            </a:r>
            <a:r>
              <a:rPr lang="ru-RU" sz="2600" dirty="0"/>
              <a:t> мьютексами, инициализируются с помощью функций </a:t>
            </a:r>
            <a:r>
              <a:rPr lang="ru-RU" sz="2600" dirty="0" err="1"/>
              <a:t>init</a:t>
            </a:r>
            <a:r>
              <a:rPr lang="en-US" sz="2600" dirty="0"/>
              <a:t>_</a:t>
            </a:r>
            <a:r>
              <a:rPr lang="ru-RU" sz="2600" dirty="0"/>
              <a:t>MUTEX и </a:t>
            </a:r>
            <a:r>
              <a:rPr lang="ru-RU" sz="2600" dirty="0" err="1"/>
              <a:t>init_MUTEX</a:t>
            </a:r>
            <a:r>
              <a:rPr lang="en-US" sz="2600" dirty="0"/>
              <a:t>_</a:t>
            </a:r>
            <a:r>
              <a:rPr lang="ru-RU" sz="2600" dirty="0"/>
              <a:t>LOCKED, которые инициализируют семафор значениями 1 и </a:t>
            </a:r>
            <a:r>
              <a:rPr lang="en-US" sz="2600" dirty="0"/>
              <a:t>0</a:t>
            </a:r>
            <a:r>
              <a:rPr lang="ru-RU" sz="2600" dirty="0"/>
              <a:t> соответственно.</a:t>
            </a:r>
            <a:endParaRPr lang="ru-BY" sz="2600" dirty="0"/>
          </a:p>
        </p:txBody>
      </p:sp>
    </p:spTree>
    <p:extLst>
      <p:ext uri="{BB962C8B-B14F-4D97-AF65-F5344CB8AC3E}">
        <p14:creationId xmlns:p14="http://schemas.microsoft.com/office/powerpoint/2010/main" val="2843824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552145D5-922C-4071-AA31-28C4DC20A916}"/>
              </a:ext>
            </a:extLst>
          </p:cNvPr>
          <p:cNvGraphicFramePr>
            <a:graphicFrameLocks noGrp="1"/>
          </p:cNvGraphicFramePr>
          <p:nvPr>
            <p:ph idx="1"/>
            <p:extLst>
              <p:ext uri="{D42A27DB-BD31-4B8C-83A1-F6EECF244321}">
                <p14:modId xmlns:p14="http://schemas.microsoft.com/office/powerpoint/2010/main" val="2577942511"/>
              </p:ext>
            </p:extLst>
          </p:nvPr>
        </p:nvGraphicFramePr>
        <p:xfrm>
          <a:off x="213166" y="401939"/>
          <a:ext cx="11978834" cy="6309360"/>
        </p:xfrm>
        <a:graphic>
          <a:graphicData uri="http://schemas.openxmlformats.org/drawingml/2006/table">
            <a:tbl>
              <a:tblPr firstRow="1" bandRow="1">
                <a:tableStyleId>{5940675A-B579-460E-94D1-54222C63F5DA}</a:tableStyleId>
              </a:tblPr>
              <a:tblGrid>
                <a:gridCol w="5585750">
                  <a:extLst>
                    <a:ext uri="{9D8B030D-6E8A-4147-A177-3AD203B41FA5}">
                      <a16:colId xmlns:a16="http://schemas.microsoft.com/office/drawing/2014/main" val="296870254"/>
                    </a:ext>
                  </a:extLst>
                </a:gridCol>
                <a:gridCol w="6393084">
                  <a:extLst>
                    <a:ext uri="{9D8B030D-6E8A-4147-A177-3AD203B41FA5}">
                      <a16:colId xmlns:a16="http://schemas.microsoft.com/office/drawing/2014/main" val="585504789"/>
                    </a:ext>
                  </a:extLst>
                </a:gridCol>
              </a:tblGrid>
              <a:tr h="370840">
                <a:tc>
                  <a:txBody>
                    <a:bodyPr/>
                    <a:lstStyle/>
                    <a:p>
                      <a:r>
                        <a:rPr lang="en-US" sz="2400" b="0" i="0" u="none" strike="noStrike" kern="1200" baseline="0" dirty="0">
                          <a:solidFill>
                            <a:schemeClr val="tx1"/>
                          </a:solidFill>
                          <a:latin typeface="+mn-lt"/>
                          <a:ea typeface="+mn-ea"/>
                          <a:cs typeface="+mn-cs"/>
                        </a:rPr>
                        <a:t>void </a:t>
                      </a:r>
                      <a:r>
                        <a:rPr lang="en-US" sz="2400" b="0" i="0" u="none" strike="noStrike" kern="1200" baseline="0" dirty="0" err="1">
                          <a:solidFill>
                            <a:schemeClr val="tx1"/>
                          </a:solidFill>
                          <a:latin typeface="+mn-lt"/>
                          <a:ea typeface="+mn-ea"/>
                          <a:cs typeface="+mn-cs"/>
                        </a:rPr>
                        <a:t>sema_init</a:t>
                      </a:r>
                      <a:r>
                        <a:rPr lang="en-US" sz="2400" b="0" i="0" u="none" strike="noStrike" kern="1200" baseline="0" dirty="0">
                          <a:solidFill>
                            <a:schemeClr val="tx1"/>
                          </a:solidFill>
                          <a:latin typeface="+mn-lt"/>
                          <a:ea typeface="+mn-ea"/>
                          <a:cs typeface="+mn-cs"/>
                        </a:rPr>
                        <a:t> (struct semaphore * </a:t>
                      </a:r>
                      <a:r>
                        <a:rPr lang="en-US" sz="2400" b="0" i="0" u="none" strike="noStrike" kern="1200" baseline="0" dirty="0" err="1">
                          <a:solidFill>
                            <a:schemeClr val="tx1"/>
                          </a:solidFill>
                          <a:latin typeface="+mn-lt"/>
                          <a:ea typeface="+mn-ea"/>
                          <a:cs typeface="+mn-cs"/>
                        </a:rPr>
                        <a:t>sem</a:t>
                      </a:r>
                      <a:r>
                        <a:rPr lang="en-US" sz="2400" b="0" i="0" u="none" strike="noStrike" kern="1200" baseline="0" dirty="0">
                          <a:solidFill>
                            <a:schemeClr val="tx1"/>
                          </a:solidFill>
                          <a:latin typeface="+mn-lt"/>
                          <a:ea typeface="+mn-ea"/>
                          <a:cs typeface="+mn-cs"/>
                        </a:rPr>
                        <a:t>, int count)</a:t>
                      </a:r>
                      <a:endParaRPr lang="ru-BY" sz="2400" dirty="0"/>
                    </a:p>
                  </a:txBody>
                  <a:tcPr/>
                </a:tc>
                <a:tc>
                  <a:txBody>
                    <a:bodyPr/>
                    <a:lstStyle/>
                    <a:p>
                      <a:r>
                        <a:rPr lang="be-BY" sz="2400" b="0" i="0" u="none" strike="noStrike" kern="1200" baseline="0" dirty="0">
                          <a:solidFill>
                            <a:schemeClr val="tx1"/>
                          </a:solidFill>
                          <a:latin typeface="+mn-lt"/>
                          <a:ea typeface="+mn-ea"/>
                          <a:cs typeface="+mn-cs"/>
                        </a:rPr>
                        <a:t>Инициализация динамически созданного</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семафора данным значением</a:t>
                      </a:r>
                      <a:r>
                        <a:rPr lang="en-US" sz="2400" b="0" i="0" u="none" strike="noStrike" kern="1200" baseline="0" dirty="0">
                          <a:solidFill>
                            <a:schemeClr val="tx1"/>
                          </a:solidFill>
                          <a:latin typeface="+mn-lt"/>
                          <a:ea typeface="+mn-ea"/>
                          <a:cs typeface="+mn-cs"/>
                        </a:rPr>
                        <a:t> count</a:t>
                      </a:r>
                      <a:endParaRPr lang="ru-BY" sz="2400" dirty="0"/>
                    </a:p>
                  </a:txBody>
                  <a:tcPr/>
                </a:tc>
                <a:extLst>
                  <a:ext uri="{0D108BD9-81ED-4DB2-BD59-A6C34878D82A}">
                    <a16:rowId xmlns:a16="http://schemas.microsoft.com/office/drawing/2014/main" val="4220804599"/>
                  </a:ext>
                </a:extLst>
              </a:tr>
              <a:tr h="370840">
                <a:tc>
                  <a:txBody>
                    <a:bodyPr/>
                    <a:lstStyle/>
                    <a:p>
                      <a:r>
                        <a:rPr lang="en-US" sz="2400" b="0" i="0" u="none" strike="noStrike" kern="1200" baseline="0" dirty="0">
                          <a:solidFill>
                            <a:schemeClr val="tx1"/>
                          </a:solidFill>
                          <a:latin typeface="+mn-lt"/>
                          <a:ea typeface="+mn-ea"/>
                          <a:cs typeface="+mn-cs"/>
                        </a:rPr>
                        <a:t>void </a:t>
                      </a:r>
                      <a:r>
                        <a:rPr lang="en-US" sz="2400" b="0" i="0" u="none" strike="noStrike" kern="1200" baseline="0" dirty="0" err="1">
                          <a:solidFill>
                            <a:schemeClr val="tx1"/>
                          </a:solidFill>
                          <a:latin typeface="+mn-lt"/>
                          <a:ea typeface="+mn-ea"/>
                          <a:cs typeface="+mn-cs"/>
                        </a:rPr>
                        <a:t>init_MUTEX</a:t>
                      </a:r>
                      <a:r>
                        <a:rPr lang="en-US" sz="2400" b="0" i="0" u="none" strike="noStrike" kern="1200" baseline="0" dirty="0">
                          <a:solidFill>
                            <a:schemeClr val="tx1"/>
                          </a:solidFill>
                          <a:latin typeface="+mn-lt"/>
                          <a:ea typeface="+mn-ea"/>
                          <a:cs typeface="+mn-cs"/>
                        </a:rPr>
                        <a:t> (struct semaphore *</a:t>
                      </a:r>
                      <a:r>
                        <a:rPr lang="en-US" sz="2400" b="0" i="0" u="none" strike="noStrike" kern="1200" baseline="0" dirty="0" err="1">
                          <a:solidFill>
                            <a:schemeClr val="tx1"/>
                          </a:solidFill>
                          <a:latin typeface="+mn-lt"/>
                          <a:ea typeface="+mn-ea"/>
                          <a:cs typeface="+mn-cs"/>
                        </a:rPr>
                        <a:t>sem</a:t>
                      </a:r>
                      <a:r>
                        <a:rPr lang="en-US" sz="2400" b="0" i="0" u="none" strike="noStrike" kern="1200" baseline="0" dirty="0">
                          <a:solidFill>
                            <a:schemeClr val="tx1"/>
                          </a:solidFill>
                          <a:latin typeface="+mn-lt"/>
                          <a:ea typeface="+mn-ea"/>
                          <a:cs typeface="+mn-cs"/>
                        </a:rPr>
                        <a:t>)</a:t>
                      </a:r>
                      <a:endParaRPr lang="ru-BY" sz="2400" dirty="0"/>
                    </a:p>
                  </a:txBody>
                  <a:tcPr/>
                </a:tc>
                <a:tc>
                  <a:txBody>
                    <a:bodyPr/>
                    <a:lstStyle/>
                    <a:p>
                      <a:r>
                        <a:rPr lang="be-BY" sz="2400" b="0" i="0" u="none" strike="noStrike" kern="1200" baseline="0" dirty="0">
                          <a:solidFill>
                            <a:schemeClr val="tx1"/>
                          </a:solidFill>
                          <a:latin typeface="+mn-lt"/>
                          <a:ea typeface="+mn-ea"/>
                          <a:cs typeface="+mn-cs"/>
                        </a:rPr>
                        <a:t>Инициализация динамически созданного</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семафора значением счетчика 1</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(изначально незаблокирован)</a:t>
                      </a:r>
                      <a:endParaRPr lang="ru-BY" sz="2400" dirty="0"/>
                    </a:p>
                  </a:txBody>
                  <a:tcPr/>
                </a:tc>
                <a:extLst>
                  <a:ext uri="{0D108BD9-81ED-4DB2-BD59-A6C34878D82A}">
                    <a16:rowId xmlns:a16="http://schemas.microsoft.com/office/drawing/2014/main" val="1441982071"/>
                  </a:ext>
                </a:extLst>
              </a:tr>
              <a:tr h="370840">
                <a:tc>
                  <a:txBody>
                    <a:bodyPr/>
                    <a:lstStyle/>
                    <a:p>
                      <a:r>
                        <a:rPr lang="en-US" sz="2400" b="0" i="0" u="none" strike="noStrike" kern="1200" baseline="0" dirty="0">
                          <a:solidFill>
                            <a:schemeClr val="tx1"/>
                          </a:solidFill>
                          <a:latin typeface="+mn-lt"/>
                          <a:ea typeface="+mn-ea"/>
                          <a:cs typeface="+mn-cs"/>
                        </a:rPr>
                        <a:t>void </a:t>
                      </a:r>
                      <a:r>
                        <a:rPr lang="en-US" sz="2400" b="0" i="0" u="none" strike="noStrike" kern="1200" baseline="0" dirty="0" err="1">
                          <a:solidFill>
                            <a:schemeClr val="tx1"/>
                          </a:solidFill>
                          <a:latin typeface="+mn-lt"/>
                          <a:ea typeface="+mn-ea"/>
                          <a:cs typeface="+mn-cs"/>
                        </a:rPr>
                        <a:t>init_MUTEX</a:t>
                      </a:r>
                      <a:r>
                        <a:rPr lang="en-US" sz="2400" b="0" i="0" u="none" strike="noStrike" kern="1200" baseline="0" dirty="0">
                          <a:solidFill>
                            <a:schemeClr val="tx1"/>
                          </a:solidFill>
                          <a:latin typeface="+mn-lt"/>
                          <a:ea typeface="+mn-ea"/>
                          <a:cs typeface="+mn-cs"/>
                        </a:rPr>
                        <a:t> _LOCKED (struct semaphore * </a:t>
                      </a:r>
                      <a:r>
                        <a:rPr lang="en-US" sz="2400" b="0" i="0" u="none" strike="noStrike" kern="1200" baseline="0" dirty="0" err="1">
                          <a:solidFill>
                            <a:schemeClr val="tx1"/>
                          </a:solidFill>
                          <a:latin typeface="+mn-lt"/>
                          <a:ea typeface="+mn-ea"/>
                          <a:cs typeface="+mn-cs"/>
                        </a:rPr>
                        <a:t>sem</a:t>
                      </a:r>
                      <a:r>
                        <a:rPr lang="en-US" sz="2400" b="0" i="0" u="none" strike="noStrike" kern="1200" baseline="0" dirty="0">
                          <a:solidFill>
                            <a:schemeClr val="tx1"/>
                          </a:solidFill>
                          <a:latin typeface="+mn-lt"/>
                          <a:ea typeface="+mn-ea"/>
                          <a:cs typeface="+mn-cs"/>
                        </a:rPr>
                        <a:t>)</a:t>
                      </a:r>
                      <a:endParaRPr lang="ru-BY" sz="2400" dirty="0"/>
                    </a:p>
                  </a:txBody>
                  <a:tcPr/>
                </a:tc>
                <a:tc>
                  <a:txBody>
                    <a:bodyPr/>
                    <a:lstStyle/>
                    <a:p>
                      <a:r>
                        <a:rPr lang="be-BY" sz="2400" b="0" i="0" u="none" strike="noStrike" kern="1200" baseline="0" dirty="0">
                          <a:solidFill>
                            <a:schemeClr val="tx1"/>
                          </a:solidFill>
                          <a:latin typeface="+mn-lt"/>
                          <a:ea typeface="+mn-ea"/>
                          <a:cs typeface="+mn-cs"/>
                        </a:rPr>
                        <a:t>Инициализация динамически созданного</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семафора значением счетчика о</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(изначально заблокирован)</a:t>
                      </a:r>
                      <a:endParaRPr lang="ru-BY" sz="2400" dirty="0"/>
                    </a:p>
                  </a:txBody>
                  <a:tcPr/>
                </a:tc>
                <a:extLst>
                  <a:ext uri="{0D108BD9-81ED-4DB2-BD59-A6C34878D82A}">
                    <a16:rowId xmlns:a16="http://schemas.microsoft.com/office/drawing/2014/main" val="2643244531"/>
                  </a:ext>
                </a:extLst>
              </a:tr>
              <a:tr h="370840">
                <a:tc>
                  <a:txBody>
                    <a:bodyPr/>
                    <a:lstStyle/>
                    <a:p>
                      <a:r>
                        <a:rPr lang="en-US" sz="2400" b="0" i="0" u="none" strike="noStrike" kern="1200" baseline="0" dirty="0">
                          <a:solidFill>
                            <a:schemeClr val="tx1"/>
                          </a:solidFill>
                          <a:latin typeface="+mn-lt"/>
                          <a:ea typeface="+mn-ea"/>
                          <a:cs typeface="+mn-cs"/>
                        </a:rPr>
                        <a:t>void down (struct semaphore *</a:t>
                      </a:r>
                      <a:r>
                        <a:rPr lang="en-US" sz="2400" b="0" i="0" u="none" strike="noStrike" kern="1200" baseline="0" dirty="0" err="1">
                          <a:solidFill>
                            <a:schemeClr val="tx1"/>
                          </a:solidFill>
                          <a:latin typeface="+mn-lt"/>
                          <a:ea typeface="+mn-ea"/>
                          <a:cs typeface="+mn-cs"/>
                        </a:rPr>
                        <a:t>sem</a:t>
                      </a:r>
                      <a:r>
                        <a:rPr lang="en-US" sz="2400" b="0" i="0" u="none" strike="noStrike" kern="1200" baseline="0" dirty="0">
                          <a:solidFill>
                            <a:schemeClr val="tx1"/>
                          </a:solidFill>
                          <a:latin typeface="+mn-lt"/>
                          <a:ea typeface="+mn-ea"/>
                          <a:cs typeface="+mn-cs"/>
                        </a:rPr>
                        <a:t>)</a:t>
                      </a:r>
                      <a:endParaRPr lang="ru-BY" sz="2400" dirty="0"/>
                    </a:p>
                  </a:txBody>
                  <a:tcPr/>
                </a:tc>
                <a:tc>
                  <a:txBody>
                    <a:bodyPr/>
                    <a:lstStyle/>
                    <a:p>
                      <a:r>
                        <a:rPr lang="be-BY" sz="2400" b="0" i="0" u="none" strike="noStrike" kern="1200" baseline="0" dirty="0">
                          <a:solidFill>
                            <a:schemeClr val="tx1"/>
                          </a:solidFill>
                          <a:latin typeface="+mn-lt"/>
                          <a:ea typeface="+mn-ea"/>
                          <a:cs typeface="+mn-cs"/>
                        </a:rPr>
                        <a:t>Попытка захвата данного семафора;</a:t>
                      </a:r>
                      <a:r>
                        <a:rPr lang="en-US" sz="2400" b="0" i="0" u="none" strike="noStrike" kern="1200" baseline="0" dirty="0">
                          <a:solidFill>
                            <a:schemeClr val="tx1"/>
                          </a:solidFill>
                          <a:latin typeface="+mn-lt"/>
                          <a:ea typeface="+mn-ea"/>
                          <a:cs typeface="+mn-cs"/>
                        </a:rPr>
                        <a:t> </a:t>
                      </a:r>
                      <a:r>
                        <a:rPr lang="ru-RU" sz="2400" b="0" i="0" u="none" strike="noStrike" kern="1200" baseline="0" dirty="0">
                          <a:solidFill>
                            <a:schemeClr val="tx1"/>
                          </a:solidFill>
                          <a:latin typeface="+mn-lt"/>
                          <a:ea typeface="+mn-ea"/>
                          <a:cs typeface="+mn-cs"/>
                        </a:rPr>
                        <a:t>если семафор недоступен, вход в непрерываемый</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спящий режим</a:t>
                      </a:r>
                      <a:endParaRPr lang="ru-BY" sz="2400" dirty="0"/>
                    </a:p>
                  </a:txBody>
                  <a:tcPr/>
                </a:tc>
                <a:extLst>
                  <a:ext uri="{0D108BD9-81ED-4DB2-BD59-A6C34878D82A}">
                    <a16:rowId xmlns:a16="http://schemas.microsoft.com/office/drawing/2014/main" val="957962871"/>
                  </a:ext>
                </a:extLst>
              </a:tr>
              <a:tr h="370840">
                <a:tc>
                  <a:txBody>
                    <a:bodyPr/>
                    <a:lstStyle/>
                    <a:p>
                      <a:r>
                        <a:rPr lang="en-US" sz="2400" b="0" i="0" u="none" strike="noStrike" kern="1200" baseline="0" dirty="0">
                          <a:solidFill>
                            <a:schemeClr val="tx1"/>
                          </a:solidFill>
                          <a:latin typeface="+mn-lt"/>
                          <a:ea typeface="+mn-ea"/>
                          <a:cs typeface="+mn-cs"/>
                        </a:rPr>
                        <a:t>int </a:t>
                      </a:r>
                      <a:r>
                        <a:rPr lang="en-US" sz="2400" b="0" i="0" u="none" strike="noStrike" kern="1200" baseline="0" dirty="0" err="1">
                          <a:solidFill>
                            <a:schemeClr val="tx1"/>
                          </a:solidFill>
                          <a:latin typeface="+mn-lt"/>
                          <a:ea typeface="+mn-ea"/>
                          <a:cs typeface="+mn-cs"/>
                        </a:rPr>
                        <a:t>down_interruptible</a:t>
                      </a:r>
                      <a:r>
                        <a:rPr lang="en-US" sz="2400" b="0" i="0" u="none" strike="noStrike" kern="1200" baseline="0" dirty="0">
                          <a:solidFill>
                            <a:schemeClr val="tx1"/>
                          </a:solidFill>
                          <a:latin typeface="+mn-lt"/>
                          <a:ea typeface="+mn-ea"/>
                          <a:cs typeface="+mn-cs"/>
                        </a:rPr>
                        <a:t>(struct semaphore *</a:t>
                      </a:r>
                      <a:r>
                        <a:rPr lang="en-US" sz="2400" b="0" i="0" u="none" strike="noStrike" kern="1200" baseline="0" dirty="0" err="1">
                          <a:solidFill>
                            <a:schemeClr val="tx1"/>
                          </a:solidFill>
                          <a:latin typeface="+mn-lt"/>
                          <a:ea typeface="+mn-ea"/>
                          <a:cs typeface="+mn-cs"/>
                        </a:rPr>
                        <a:t>sem</a:t>
                      </a:r>
                      <a:r>
                        <a:rPr lang="en-US" sz="2400" b="0" i="0" u="none" strike="noStrike" kern="1200" baseline="0" dirty="0">
                          <a:solidFill>
                            <a:schemeClr val="tx1"/>
                          </a:solidFill>
                          <a:latin typeface="+mn-lt"/>
                          <a:ea typeface="+mn-ea"/>
                          <a:cs typeface="+mn-cs"/>
                        </a:rPr>
                        <a:t>)</a:t>
                      </a:r>
                      <a:endParaRPr lang="ru-BY" sz="2400" dirty="0"/>
                    </a:p>
                  </a:txBody>
                  <a:tcPr/>
                </a:tc>
                <a:tc>
                  <a:txBody>
                    <a:bodyPr/>
                    <a:lstStyle/>
                    <a:p>
                      <a:r>
                        <a:rPr lang="be-BY" sz="2400" b="0" i="0" u="none" strike="noStrike" kern="1200" baseline="0" dirty="0">
                          <a:solidFill>
                            <a:schemeClr val="tx1"/>
                          </a:solidFill>
                          <a:latin typeface="+mn-lt"/>
                          <a:ea typeface="+mn-ea"/>
                          <a:cs typeface="+mn-cs"/>
                        </a:rPr>
                        <a:t>Попытка захвата данного семафора;</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если семафор недоступен, вход</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в непрерываемый спящий режим.</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Возвращает значение </a:t>
                      </a:r>
                      <a:r>
                        <a:rPr lang="en-US" sz="2400" b="0" i="0" u="none" strike="noStrike" kern="1200" baseline="0" dirty="0">
                          <a:solidFill>
                            <a:schemeClr val="tx1"/>
                          </a:solidFill>
                          <a:latin typeface="+mn-lt"/>
                          <a:ea typeface="+mn-ea"/>
                          <a:cs typeface="+mn-cs"/>
                        </a:rPr>
                        <a:t>EINTR, </a:t>
                      </a:r>
                      <a:r>
                        <a:rPr lang="be-BY" sz="2400" b="0" i="0" u="none" strike="noStrike" kern="1200" baseline="0" dirty="0">
                          <a:solidFill>
                            <a:schemeClr val="tx1"/>
                          </a:solidFill>
                          <a:latin typeface="+mn-lt"/>
                          <a:ea typeface="+mn-ea"/>
                          <a:cs typeface="+mn-cs"/>
                        </a:rPr>
                        <a:t>если</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получен сигнал, отличающийся от</a:t>
                      </a:r>
                      <a:r>
                        <a:rPr lang="en-US" sz="2400" b="0" i="0" u="none" strike="noStrike" kern="1200" baseline="0" dirty="0">
                          <a:solidFill>
                            <a:schemeClr val="tx1"/>
                          </a:solidFill>
                          <a:latin typeface="+mn-lt"/>
                          <a:ea typeface="+mn-ea"/>
                          <a:cs typeface="+mn-cs"/>
                        </a:rPr>
                        <a:t> </a:t>
                      </a:r>
                      <a:r>
                        <a:rPr lang="be-BY" sz="2400" b="0" i="0" u="none" strike="noStrike" kern="1200" baseline="0" dirty="0">
                          <a:solidFill>
                            <a:schemeClr val="tx1"/>
                          </a:solidFill>
                          <a:latin typeface="+mn-lt"/>
                          <a:ea typeface="+mn-ea"/>
                          <a:cs typeface="+mn-cs"/>
                        </a:rPr>
                        <a:t>результата операции</a:t>
                      </a:r>
                      <a:endParaRPr lang="ru-BY" sz="2400" dirty="0"/>
                    </a:p>
                  </a:txBody>
                  <a:tcPr/>
                </a:tc>
                <a:extLst>
                  <a:ext uri="{0D108BD9-81ED-4DB2-BD59-A6C34878D82A}">
                    <a16:rowId xmlns:a16="http://schemas.microsoft.com/office/drawing/2014/main" val="1352445804"/>
                  </a:ext>
                </a:extLst>
              </a:tr>
            </a:tbl>
          </a:graphicData>
        </a:graphic>
      </p:graphicFrame>
    </p:spTree>
    <p:extLst>
      <p:ext uri="{BB962C8B-B14F-4D97-AF65-F5344CB8AC3E}">
        <p14:creationId xmlns:p14="http://schemas.microsoft.com/office/powerpoint/2010/main" val="21384010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F1C412E9-6E0C-4F32-997D-1E87EA96CC88}"/>
              </a:ext>
            </a:extLst>
          </p:cNvPr>
          <p:cNvGraphicFramePr>
            <a:graphicFrameLocks noGrp="1"/>
          </p:cNvGraphicFramePr>
          <p:nvPr>
            <p:ph idx="1"/>
            <p:extLst>
              <p:ext uri="{D42A27DB-BD31-4B8C-83A1-F6EECF244321}">
                <p14:modId xmlns:p14="http://schemas.microsoft.com/office/powerpoint/2010/main" val="813870851"/>
              </p:ext>
            </p:extLst>
          </p:nvPr>
        </p:nvGraphicFramePr>
        <p:xfrm>
          <a:off x="209550" y="91212"/>
          <a:ext cx="11772900" cy="6675575"/>
        </p:xfrm>
        <a:graphic>
          <a:graphicData uri="http://schemas.openxmlformats.org/drawingml/2006/table">
            <a:tbl>
              <a:tblPr firstRow="1" bandRow="1">
                <a:tableStyleId>{5940675A-B579-460E-94D1-54222C63F5DA}</a:tableStyleId>
              </a:tblPr>
              <a:tblGrid>
                <a:gridCol w="5580444">
                  <a:extLst>
                    <a:ext uri="{9D8B030D-6E8A-4147-A177-3AD203B41FA5}">
                      <a16:colId xmlns:a16="http://schemas.microsoft.com/office/drawing/2014/main" val="1451408950"/>
                    </a:ext>
                  </a:extLst>
                </a:gridCol>
                <a:gridCol w="6192456">
                  <a:extLst>
                    <a:ext uri="{9D8B030D-6E8A-4147-A177-3AD203B41FA5}">
                      <a16:colId xmlns:a16="http://schemas.microsoft.com/office/drawing/2014/main" val="2499132373"/>
                    </a:ext>
                  </a:extLst>
                </a:gridCol>
              </a:tblGrid>
              <a:tr h="1491243">
                <a:tc>
                  <a:txBody>
                    <a:bodyPr/>
                    <a:lstStyle/>
                    <a:p>
                      <a:r>
                        <a:rPr lang="en-US" sz="2600" b="0" i="0" u="none" strike="noStrike" kern="1200" baseline="0" dirty="0">
                          <a:solidFill>
                            <a:schemeClr val="tx1"/>
                          </a:solidFill>
                          <a:latin typeface="+mn-lt"/>
                          <a:ea typeface="+mn-ea"/>
                          <a:cs typeface="+mn-cs"/>
                        </a:rPr>
                        <a:t>int </a:t>
                      </a:r>
                      <a:r>
                        <a:rPr lang="en-US" sz="2600" b="0" i="0" u="none" strike="noStrike" kern="1200" baseline="0" dirty="0" err="1">
                          <a:solidFill>
                            <a:schemeClr val="tx1"/>
                          </a:solidFill>
                          <a:latin typeface="+mn-lt"/>
                          <a:ea typeface="+mn-ea"/>
                          <a:cs typeface="+mn-cs"/>
                        </a:rPr>
                        <a:t>down_trylock</a:t>
                      </a:r>
                      <a:r>
                        <a:rPr lang="en-US" sz="2600" b="0" i="0" u="none" strike="noStrike" kern="1200" baseline="0" dirty="0">
                          <a:solidFill>
                            <a:schemeClr val="tx1"/>
                          </a:solidFill>
                          <a:latin typeface="+mn-lt"/>
                          <a:ea typeface="+mn-ea"/>
                          <a:cs typeface="+mn-cs"/>
                        </a:rPr>
                        <a:t> (struct semaphore *</a:t>
                      </a:r>
                      <a:r>
                        <a:rPr lang="en-US" sz="2600" b="0" i="0" u="none" strike="noStrike" kern="1200" baseline="0" dirty="0" err="1">
                          <a:solidFill>
                            <a:schemeClr val="tx1"/>
                          </a:solidFill>
                          <a:latin typeface="+mn-lt"/>
                          <a:ea typeface="+mn-ea"/>
                          <a:cs typeface="+mn-cs"/>
                        </a:rPr>
                        <a:t>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Попытка захвата данного семафора;</a:t>
                      </a:r>
                    </a:p>
                    <a:p>
                      <a:r>
                        <a:rPr lang="be-BY" sz="2600" b="0" i="0" u="none" strike="noStrike" kern="1200" baseline="0" dirty="0">
                          <a:solidFill>
                            <a:schemeClr val="tx1"/>
                          </a:solidFill>
                          <a:latin typeface="+mn-lt"/>
                          <a:ea typeface="+mn-ea"/>
                          <a:cs typeface="+mn-cs"/>
                        </a:rPr>
                        <a:t>если семафор недоступен, возвращает</a:t>
                      </a:r>
                    </a:p>
                    <a:p>
                      <a:r>
                        <a:rPr lang="be-BY" sz="2600" b="0" i="0" u="none" strike="noStrike" kern="1200" baseline="0" dirty="0">
                          <a:solidFill>
                            <a:schemeClr val="tx1"/>
                          </a:solidFill>
                          <a:latin typeface="+mn-lt"/>
                          <a:ea typeface="+mn-ea"/>
                          <a:cs typeface="+mn-cs"/>
                        </a:rPr>
                        <a:t>ненулевое значение</a:t>
                      </a:r>
                      <a:endParaRPr lang="ru-BY" sz="2600" dirty="0"/>
                    </a:p>
                  </a:txBody>
                  <a:tcPr/>
                </a:tc>
                <a:extLst>
                  <a:ext uri="{0D108BD9-81ED-4DB2-BD59-A6C34878D82A}">
                    <a16:rowId xmlns:a16="http://schemas.microsoft.com/office/drawing/2014/main" val="3083159525"/>
                  </a:ext>
                </a:extLst>
              </a:tr>
              <a:tr h="604782">
                <a:tc>
                  <a:txBody>
                    <a:bodyPr/>
                    <a:lstStyle/>
                    <a:p>
                      <a:r>
                        <a:rPr lang="en-US" sz="2600" b="0" i="0" u="none" strike="noStrike" kern="1200" baseline="0" dirty="0">
                          <a:solidFill>
                            <a:schemeClr val="tx1"/>
                          </a:solidFill>
                          <a:latin typeface="+mn-lt"/>
                          <a:ea typeface="+mn-ea"/>
                          <a:cs typeface="+mn-cs"/>
                        </a:rPr>
                        <a:t>void up (struct semaphore *</a:t>
                      </a:r>
                      <a:r>
                        <a:rPr lang="en-US" sz="2600" b="0" i="0" u="none" strike="noStrike" kern="1200" baseline="0" dirty="0" err="1">
                          <a:solidFill>
                            <a:schemeClr val="tx1"/>
                          </a:solidFill>
                          <a:latin typeface="+mn-lt"/>
                          <a:ea typeface="+mn-ea"/>
                          <a:cs typeface="+mn-cs"/>
                        </a:rPr>
                        <a:t>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Освобождение указанного семафора</a:t>
                      </a:r>
                      <a:endParaRPr lang="ru-BY" sz="2600" dirty="0"/>
                    </a:p>
                  </a:txBody>
                  <a:tcPr/>
                </a:tc>
                <a:extLst>
                  <a:ext uri="{0D108BD9-81ED-4DB2-BD59-A6C34878D82A}">
                    <a16:rowId xmlns:a16="http://schemas.microsoft.com/office/drawing/2014/main" val="3027811082"/>
                  </a:ext>
                </a:extLst>
              </a:tr>
              <a:tr h="1043870">
                <a:tc>
                  <a:txBody>
                    <a:bodyPr/>
                    <a:lstStyle/>
                    <a:p>
                      <a:r>
                        <a:rPr lang="en-US" sz="2600" b="0" i="0" u="none" strike="noStrike" kern="1200" baseline="0" dirty="0">
                          <a:solidFill>
                            <a:schemeClr val="tx1"/>
                          </a:solidFill>
                          <a:latin typeface="+mn-lt"/>
                          <a:ea typeface="+mn-ea"/>
                          <a:cs typeface="+mn-cs"/>
                        </a:rPr>
                        <a:t>void </a:t>
                      </a:r>
                      <a:r>
                        <a:rPr lang="en-US" sz="2600" b="0" i="0" u="none" strike="noStrike" kern="1200" baseline="0" dirty="0" err="1">
                          <a:solidFill>
                            <a:schemeClr val="tx1"/>
                          </a:solidFill>
                          <a:latin typeface="+mn-lt"/>
                          <a:ea typeface="+mn-ea"/>
                          <a:cs typeface="+mn-cs"/>
                        </a:rPr>
                        <a:t>init_rwsem</a:t>
                      </a:r>
                      <a:r>
                        <a:rPr lang="en-US" sz="2600" b="0" i="0" u="none" strike="noStrike" kern="1200" baseline="0" dirty="0">
                          <a:solidFill>
                            <a:schemeClr val="tx1"/>
                          </a:solidFill>
                          <a:latin typeface="+mn-lt"/>
                          <a:ea typeface="+mn-ea"/>
                          <a:cs typeface="+mn-cs"/>
                        </a:rPr>
                        <a:t> ( struct </a:t>
                      </a:r>
                      <a:r>
                        <a:rPr lang="en-US" sz="2600" b="0" i="0" u="none" strike="noStrike" kern="1200" baseline="0" dirty="0" err="1">
                          <a:solidFill>
                            <a:schemeClr val="tx1"/>
                          </a:solidFill>
                          <a:latin typeface="+mn-lt"/>
                          <a:ea typeface="+mn-ea"/>
                          <a:cs typeface="+mn-cs"/>
                        </a:rPr>
                        <a:t>rw_semaphore</a:t>
                      </a:r>
                      <a:r>
                        <a:rPr lang="en-US" sz="2600" b="0" i="0" u="none" strike="noStrike" kern="1200" baseline="0" dirty="0">
                          <a:solidFill>
                            <a:schemeClr val="tx1"/>
                          </a:solidFill>
                          <a:latin typeface="+mn-lt"/>
                          <a:ea typeface="+mn-ea"/>
                          <a:cs typeface="+mn-cs"/>
                        </a:rPr>
                        <a:t> * </a:t>
                      </a:r>
                      <a:r>
                        <a:rPr lang="en-US" sz="2600" b="0" i="0" u="none" strike="noStrike" kern="1200" baseline="0" dirty="0" err="1">
                          <a:solidFill>
                            <a:schemeClr val="tx1"/>
                          </a:solidFill>
                          <a:latin typeface="+mn-lt"/>
                          <a:ea typeface="+mn-ea"/>
                          <a:cs typeface="+mn-cs"/>
                        </a:rPr>
                        <a:t>rwsem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Инициализация динамически создан</a:t>
                      </a:r>
                      <a:r>
                        <a:rPr lang="ru-RU" sz="2600" b="0" i="0" u="none" strike="noStrike" kern="1200" baseline="0" dirty="0" err="1">
                          <a:solidFill>
                            <a:schemeClr val="tx1"/>
                          </a:solidFill>
                          <a:latin typeface="+mn-lt"/>
                          <a:ea typeface="+mn-ea"/>
                          <a:cs typeface="+mn-cs"/>
                        </a:rPr>
                        <a:t>ного</a:t>
                      </a:r>
                      <a:r>
                        <a:rPr lang="ru-RU" sz="2600" b="0" i="0" u="none" strike="noStrike" kern="1200" baseline="0" dirty="0">
                          <a:solidFill>
                            <a:schemeClr val="tx1"/>
                          </a:solidFill>
                          <a:latin typeface="+mn-lt"/>
                          <a:ea typeface="+mn-ea"/>
                          <a:cs typeface="+mn-cs"/>
                        </a:rPr>
                        <a:t> семафора значением счетчика 1</a:t>
                      </a:r>
                      <a:endParaRPr lang="ru-BY" sz="2600" dirty="0"/>
                    </a:p>
                  </a:txBody>
                  <a:tcPr/>
                </a:tc>
                <a:extLst>
                  <a:ext uri="{0D108BD9-81ED-4DB2-BD59-A6C34878D82A}">
                    <a16:rowId xmlns:a16="http://schemas.microsoft.com/office/drawing/2014/main" val="2134535597"/>
                  </a:ext>
                </a:extLst>
              </a:tr>
              <a:tr h="604782">
                <a:tc>
                  <a:txBody>
                    <a:bodyPr/>
                    <a:lstStyle/>
                    <a:p>
                      <a:r>
                        <a:rPr lang="en-US" sz="2600" b="0" i="0" u="none" strike="noStrike" kern="1200" baseline="0" dirty="0">
                          <a:solidFill>
                            <a:schemeClr val="tx1"/>
                          </a:solidFill>
                          <a:latin typeface="+mn-lt"/>
                          <a:ea typeface="+mn-ea"/>
                          <a:cs typeface="+mn-cs"/>
                        </a:rPr>
                        <a:t>void </a:t>
                      </a:r>
                      <a:r>
                        <a:rPr lang="en-US" sz="2600" b="0" i="0" u="none" strike="noStrike" kern="1200" baseline="0" dirty="0" err="1">
                          <a:solidFill>
                            <a:schemeClr val="tx1"/>
                          </a:solidFill>
                          <a:latin typeface="+mn-lt"/>
                          <a:ea typeface="+mn-ea"/>
                          <a:cs typeface="+mn-cs"/>
                        </a:rPr>
                        <a:t>down_read</a:t>
                      </a:r>
                      <a:r>
                        <a:rPr lang="en-US" sz="2600" b="0" i="0" u="none" strike="noStrike" kern="1200" baseline="0" dirty="0">
                          <a:solidFill>
                            <a:schemeClr val="tx1"/>
                          </a:solidFill>
                          <a:latin typeface="+mn-lt"/>
                          <a:ea typeface="+mn-ea"/>
                          <a:cs typeface="+mn-cs"/>
                        </a:rPr>
                        <a:t> (struct </a:t>
                      </a:r>
                      <a:r>
                        <a:rPr lang="en-US" sz="2600" b="0" i="0" u="none" strike="noStrike" kern="1200" baseline="0" dirty="0" err="1">
                          <a:solidFill>
                            <a:schemeClr val="tx1"/>
                          </a:solidFill>
                          <a:latin typeface="+mn-lt"/>
                          <a:ea typeface="+mn-ea"/>
                          <a:cs typeface="+mn-cs"/>
                        </a:rPr>
                        <a:t>rw_semaphore</a:t>
                      </a:r>
                      <a:r>
                        <a:rPr lang="en-US" sz="2600" b="0" i="0" u="none" strike="noStrike" kern="1200" baseline="0" dirty="0">
                          <a:solidFill>
                            <a:schemeClr val="tx1"/>
                          </a:solidFill>
                          <a:latin typeface="+mn-lt"/>
                          <a:ea typeface="+mn-ea"/>
                          <a:cs typeface="+mn-cs"/>
                        </a:rPr>
                        <a:t> * </a:t>
                      </a:r>
                      <a:r>
                        <a:rPr lang="en-US" sz="2600" b="0" i="0" u="none" strike="noStrike" kern="1200" baseline="0" dirty="0" err="1">
                          <a:solidFill>
                            <a:schemeClr val="tx1"/>
                          </a:solidFill>
                          <a:latin typeface="+mn-lt"/>
                          <a:ea typeface="+mn-ea"/>
                          <a:cs typeface="+mn-cs"/>
                        </a:rPr>
                        <a:t>rwsem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Операция </a:t>
                      </a:r>
                      <a:r>
                        <a:rPr lang="en-US" sz="2600" b="0" i="0" u="none" strike="noStrike" kern="1200" baseline="0" dirty="0">
                          <a:solidFill>
                            <a:schemeClr val="tx1"/>
                          </a:solidFill>
                          <a:latin typeface="+mn-lt"/>
                          <a:ea typeface="+mn-ea"/>
                          <a:cs typeface="+mn-cs"/>
                        </a:rPr>
                        <a:t>down </a:t>
                      </a:r>
                      <a:r>
                        <a:rPr lang="be-BY" sz="2600" b="0" i="0" u="none" strike="noStrike" kern="1200" baseline="0" dirty="0">
                          <a:solidFill>
                            <a:schemeClr val="tx1"/>
                          </a:solidFill>
                          <a:latin typeface="+mn-lt"/>
                          <a:ea typeface="+mn-ea"/>
                          <a:cs typeface="+mn-cs"/>
                        </a:rPr>
                        <a:t>для читателей</a:t>
                      </a:r>
                      <a:endParaRPr lang="ru-BY" sz="2600" dirty="0"/>
                    </a:p>
                  </a:txBody>
                  <a:tcPr/>
                </a:tc>
                <a:extLst>
                  <a:ext uri="{0D108BD9-81ED-4DB2-BD59-A6C34878D82A}">
                    <a16:rowId xmlns:a16="http://schemas.microsoft.com/office/drawing/2014/main" val="3603233191"/>
                  </a:ext>
                </a:extLst>
              </a:tr>
              <a:tr h="604782">
                <a:tc>
                  <a:txBody>
                    <a:bodyPr/>
                    <a:lstStyle/>
                    <a:p>
                      <a:r>
                        <a:rPr lang="en-US" sz="2600" b="0" i="0" u="none" strike="noStrike" kern="1200" baseline="0" dirty="0">
                          <a:solidFill>
                            <a:schemeClr val="tx1"/>
                          </a:solidFill>
                          <a:latin typeface="+mn-lt"/>
                          <a:ea typeface="+mn-ea"/>
                          <a:cs typeface="+mn-cs"/>
                        </a:rPr>
                        <a:t>void </a:t>
                      </a:r>
                      <a:r>
                        <a:rPr lang="en-US" sz="2600" b="0" i="0" u="none" strike="noStrike" kern="1200" baseline="0" dirty="0" err="1">
                          <a:solidFill>
                            <a:schemeClr val="tx1"/>
                          </a:solidFill>
                          <a:latin typeface="+mn-lt"/>
                          <a:ea typeface="+mn-ea"/>
                          <a:cs typeface="+mn-cs"/>
                        </a:rPr>
                        <a:t>up_read</a:t>
                      </a:r>
                      <a:r>
                        <a:rPr lang="en-US" sz="2600" b="0" i="0" u="none" strike="noStrike" kern="1200" baseline="0" dirty="0">
                          <a:solidFill>
                            <a:schemeClr val="tx1"/>
                          </a:solidFill>
                          <a:latin typeface="+mn-lt"/>
                          <a:ea typeface="+mn-ea"/>
                          <a:cs typeface="+mn-cs"/>
                        </a:rPr>
                        <a:t> (struct </a:t>
                      </a:r>
                      <a:r>
                        <a:rPr lang="en-US" sz="2600" b="0" i="0" u="none" strike="noStrike" kern="1200" baseline="0" dirty="0" err="1">
                          <a:solidFill>
                            <a:schemeClr val="tx1"/>
                          </a:solidFill>
                          <a:latin typeface="+mn-lt"/>
                          <a:ea typeface="+mn-ea"/>
                          <a:cs typeface="+mn-cs"/>
                        </a:rPr>
                        <a:t>rw_semaphore</a:t>
                      </a:r>
                      <a:r>
                        <a:rPr lang="en-US" sz="2600" b="0" i="0" u="none" strike="noStrike" kern="1200" baseline="0" dirty="0">
                          <a:solidFill>
                            <a:schemeClr val="tx1"/>
                          </a:solidFill>
                          <a:latin typeface="+mn-lt"/>
                          <a:ea typeface="+mn-ea"/>
                          <a:cs typeface="+mn-cs"/>
                        </a:rPr>
                        <a:t> *</a:t>
                      </a:r>
                      <a:r>
                        <a:rPr lang="en-US" sz="2600" b="0" i="0" u="none" strike="noStrike" kern="1200" baseline="0" dirty="0" err="1">
                          <a:solidFill>
                            <a:schemeClr val="tx1"/>
                          </a:solidFill>
                          <a:latin typeface="+mn-lt"/>
                          <a:ea typeface="+mn-ea"/>
                          <a:cs typeface="+mn-cs"/>
                        </a:rPr>
                        <a:t>rwsem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Операция </a:t>
                      </a:r>
                      <a:r>
                        <a:rPr lang="en-US" sz="2600" b="0" i="0" u="none" strike="noStrike" kern="1200" baseline="0" dirty="0">
                          <a:solidFill>
                            <a:schemeClr val="tx1"/>
                          </a:solidFill>
                          <a:latin typeface="+mn-lt"/>
                          <a:ea typeface="+mn-ea"/>
                          <a:cs typeface="+mn-cs"/>
                        </a:rPr>
                        <a:t>up </a:t>
                      </a:r>
                      <a:r>
                        <a:rPr lang="be-BY" sz="2600" b="0" i="0" u="none" strike="noStrike" kern="1200" baseline="0" dirty="0">
                          <a:solidFill>
                            <a:schemeClr val="tx1"/>
                          </a:solidFill>
                          <a:latin typeface="+mn-lt"/>
                          <a:ea typeface="+mn-ea"/>
                          <a:cs typeface="+mn-cs"/>
                        </a:rPr>
                        <a:t>для читателей</a:t>
                      </a:r>
                      <a:endParaRPr lang="ru-BY" sz="2600" dirty="0"/>
                    </a:p>
                  </a:txBody>
                  <a:tcPr/>
                </a:tc>
                <a:extLst>
                  <a:ext uri="{0D108BD9-81ED-4DB2-BD59-A6C34878D82A}">
                    <a16:rowId xmlns:a16="http://schemas.microsoft.com/office/drawing/2014/main" val="2574520281"/>
                  </a:ext>
                </a:extLst>
              </a:tr>
              <a:tr h="604782">
                <a:tc>
                  <a:txBody>
                    <a:bodyPr/>
                    <a:lstStyle/>
                    <a:p>
                      <a:r>
                        <a:rPr lang="en-US" sz="2600" b="0" i="0" u="none" strike="noStrike" kern="1200" baseline="0" dirty="0">
                          <a:solidFill>
                            <a:schemeClr val="tx1"/>
                          </a:solidFill>
                          <a:latin typeface="+mn-lt"/>
                          <a:ea typeface="+mn-ea"/>
                          <a:cs typeface="+mn-cs"/>
                        </a:rPr>
                        <a:t>void </a:t>
                      </a:r>
                      <a:r>
                        <a:rPr lang="en-US" sz="2600" b="0" i="0" u="none" strike="noStrike" kern="1200" baseline="0" dirty="0" err="1">
                          <a:solidFill>
                            <a:schemeClr val="tx1"/>
                          </a:solidFill>
                          <a:latin typeface="+mn-lt"/>
                          <a:ea typeface="+mn-ea"/>
                          <a:cs typeface="+mn-cs"/>
                        </a:rPr>
                        <a:t>down_write</a:t>
                      </a:r>
                      <a:r>
                        <a:rPr lang="en-US" sz="2600" b="0" i="0" u="none" strike="noStrike" kern="1200" baseline="0" dirty="0">
                          <a:solidFill>
                            <a:schemeClr val="tx1"/>
                          </a:solidFill>
                          <a:latin typeface="+mn-lt"/>
                          <a:ea typeface="+mn-ea"/>
                          <a:cs typeface="+mn-cs"/>
                        </a:rPr>
                        <a:t> (struct </a:t>
                      </a:r>
                      <a:r>
                        <a:rPr lang="en-US" sz="2600" b="0" i="0" u="none" strike="noStrike" kern="1200" baseline="0" dirty="0" err="1">
                          <a:solidFill>
                            <a:schemeClr val="tx1"/>
                          </a:solidFill>
                          <a:latin typeface="+mn-lt"/>
                          <a:ea typeface="+mn-ea"/>
                          <a:cs typeface="+mn-cs"/>
                        </a:rPr>
                        <a:t>rw_semaphore</a:t>
                      </a:r>
                      <a:r>
                        <a:rPr lang="en-US" sz="2600" b="0" i="0" u="none" strike="noStrike" kern="1200" baseline="0" dirty="0">
                          <a:solidFill>
                            <a:schemeClr val="tx1"/>
                          </a:solidFill>
                          <a:latin typeface="+mn-lt"/>
                          <a:ea typeface="+mn-ea"/>
                          <a:cs typeface="+mn-cs"/>
                        </a:rPr>
                        <a:t> * </a:t>
                      </a:r>
                      <a:r>
                        <a:rPr lang="en-US" sz="2600" b="0" i="0" u="none" strike="noStrike" kern="1200" baseline="0" dirty="0" err="1">
                          <a:solidFill>
                            <a:schemeClr val="tx1"/>
                          </a:solidFill>
                          <a:latin typeface="+mn-lt"/>
                          <a:ea typeface="+mn-ea"/>
                          <a:cs typeface="+mn-cs"/>
                        </a:rPr>
                        <a:t>rwsem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Операция </a:t>
                      </a:r>
                      <a:r>
                        <a:rPr lang="en-US" sz="2600" b="0" i="0" u="none" strike="noStrike" kern="1200" baseline="0" dirty="0">
                          <a:solidFill>
                            <a:schemeClr val="tx1"/>
                          </a:solidFill>
                          <a:latin typeface="+mn-lt"/>
                          <a:ea typeface="+mn-ea"/>
                          <a:cs typeface="+mn-cs"/>
                        </a:rPr>
                        <a:t>down </a:t>
                      </a:r>
                      <a:r>
                        <a:rPr lang="be-BY" sz="2600" b="0" i="0" u="none" strike="noStrike" kern="1200" baseline="0" dirty="0">
                          <a:solidFill>
                            <a:schemeClr val="tx1"/>
                          </a:solidFill>
                          <a:latin typeface="+mn-lt"/>
                          <a:ea typeface="+mn-ea"/>
                          <a:cs typeface="+mn-cs"/>
                        </a:rPr>
                        <a:t>для писателей</a:t>
                      </a:r>
                      <a:endParaRPr lang="ru-BY" sz="2600" dirty="0"/>
                    </a:p>
                  </a:txBody>
                  <a:tcPr/>
                </a:tc>
                <a:extLst>
                  <a:ext uri="{0D108BD9-81ED-4DB2-BD59-A6C34878D82A}">
                    <a16:rowId xmlns:a16="http://schemas.microsoft.com/office/drawing/2014/main" val="3756755342"/>
                  </a:ext>
                </a:extLst>
              </a:tr>
              <a:tr h="604782">
                <a:tc>
                  <a:txBody>
                    <a:bodyPr/>
                    <a:lstStyle/>
                    <a:p>
                      <a:r>
                        <a:rPr lang="en-US" sz="2600" b="0" i="0" u="none" strike="noStrike" kern="1200" baseline="0" dirty="0">
                          <a:solidFill>
                            <a:schemeClr val="tx1"/>
                          </a:solidFill>
                          <a:latin typeface="+mn-lt"/>
                          <a:ea typeface="+mn-ea"/>
                          <a:cs typeface="+mn-cs"/>
                        </a:rPr>
                        <a:t>void </a:t>
                      </a:r>
                      <a:r>
                        <a:rPr lang="en-US" sz="2600" b="0" i="0" u="none" strike="noStrike" kern="1200" baseline="0" dirty="0" err="1">
                          <a:solidFill>
                            <a:schemeClr val="tx1"/>
                          </a:solidFill>
                          <a:latin typeface="+mn-lt"/>
                          <a:ea typeface="+mn-ea"/>
                          <a:cs typeface="+mn-cs"/>
                        </a:rPr>
                        <a:t>up_write</a:t>
                      </a:r>
                      <a:r>
                        <a:rPr lang="en-US" sz="2600" b="0" i="0" u="none" strike="noStrike" kern="1200" baseline="0" dirty="0">
                          <a:solidFill>
                            <a:schemeClr val="tx1"/>
                          </a:solidFill>
                          <a:latin typeface="+mn-lt"/>
                          <a:ea typeface="+mn-ea"/>
                          <a:cs typeface="+mn-cs"/>
                        </a:rPr>
                        <a:t> ( struct </a:t>
                      </a:r>
                      <a:r>
                        <a:rPr lang="en-US" sz="2600" b="0" i="0" u="none" strike="noStrike" kern="1200" baseline="0" dirty="0" err="1">
                          <a:solidFill>
                            <a:schemeClr val="tx1"/>
                          </a:solidFill>
                          <a:latin typeface="+mn-lt"/>
                          <a:ea typeface="+mn-ea"/>
                          <a:cs typeface="+mn-cs"/>
                        </a:rPr>
                        <a:t>rw_semaphore</a:t>
                      </a:r>
                      <a:r>
                        <a:rPr lang="en-US" sz="2600" b="0" i="0" u="none" strike="noStrike" kern="1200" baseline="0" dirty="0">
                          <a:solidFill>
                            <a:schemeClr val="tx1"/>
                          </a:solidFill>
                          <a:latin typeface="+mn-lt"/>
                          <a:ea typeface="+mn-ea"/>
                          <a:cs typeface="+mn-cs"/>
                        </a:rPr>
                        <a:t> * </a:t>
                      </a:r>
                      <a:r>
                        <a:rPr lang="en-US" sz="2600" b="0" i="0" u="none" strike="noStrike" kern="1200" baseline="0" dirty="0" err="1">
                          <a:solidFill>
                            <a:schemeClr val="tx1"/>
                          </a:solidFill>
                          <a:latin typeface="+mn-lt"/>
                          <a:ea typeface="+mn-ea"/>
                          <a:cs typeface="+mn-cs"/>
                        </a:rPr>
                        <a:t>rwsem</a:t>
                      </a:r>
                      <a:r>
                        <a:rPr lang="en-US" sz="2600" b="0" i="0" u="none" strike="noStrike" kern="1200" baseline="0" dirty="0">
                          <a:solidFill>
                            <a:schemeClr val="tx1"/>
                          </a:solidFill>
                          <a:latin typeface="+mn-lt"/>
                          <a:ea typeface="+mn-ea"/>
                          <a:cs typeface="+mn-cs"/>
                        </a:rPr>
                        <a:t>)</a:t>
                      </a:r>
                      <a:endParaRPr lang="ru-BY" sz="2600" dirty="0"/>
                    </a:p>
                  </a:txBody>
                  <a:tcPr/>
                </a:tc>
                <a:tc>
                  <a:txBody>
                    <a:bodyPr/>
                    <a:lstStyle/>
                    <a:p>
                      <a:r>
                        <a:rPr lang="be-BY" sz="2600" b="0" i="0" u="none" strike="noStrike" kern="1200" baseline="0" dirty="0">
                          <a:solidFill>
                            <a:schemeClr val="tx1"/>
                          </a:solidFill>
                          <a:latin typeface="+mn-lt"/>
                          <a:ea typeface="+mn-ea"/>
                          <a:cs typeface="+mn-cs"/>
                        </a:rPr>
                        <a:t>Операция </a:t>
                      </a:r>
                      <a:r>
                        <a:rPr lang="en-US" sz="2600" b="0" i="0" u="none" strike="noStrike" kern="1200" baseline="0" dirty="0">
                          <a:solidFill>
                            <a:schemeClr val="tx1"/>
                          </a:solidFill>
                          <a:latin typeface="+mn-lt"/>
                          <a:ea typeface="+mn-ea"/>
                          <a:cs typeface="+mn-cs"/>
                        </a:rPr>
                        <a:t>up </a:t>
                      </a:r>
                      <a:r>
                        <a:rPr lang="be-BY" sz="2600" b="0" i="0" u="none" strike="noStrike" kern="1200" baseline="0" dirty="0">
                          <a:solidFill>
                            <a:schemeClr val="tx1"/>
                          </a:solidFill>
                          <a:latin typeface="+mn-lt"/>
                          <a:ea typeface="+mn-ea"/>
                          <a:cs typeface="+mn-cs"/>
                        </a:rPr>
                        <a:t>для писателей</a:t>
                      </a:r>
                      <a:endParaRPr lang="ru-BY" sz="2600" dirty="0"/>
                    </a:p>
                  </a:txBody>
                  <a:tcPr/>
                </a:tc>
                <a:extLst>
                  <a:ext uri="{0D108BD9-81ED-4DB2-BD59-A6C34878D82A}">
                    <a16:rowId xmlns:a16="http://schemas.microsoft.com/office/drawing/2014/main" val="2795249683"/>
                  </a:ext>
                </a:extLst>
              </a:tr>
            </a:tbl>
          </a:graphicData>
        </a:graphic>
      </p:graphicFrame>
    </p:spTree>
    <p:extLst>
      <p:ext uri="{BB962C8B-B14F-4D97-AF65-F5344CB8AC3E}">
        <p14:creationId xmlns:p14="http://schemas.microsoft.com/office/powerpoint/2010/main" val="230425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688A9F-9C75-49A5-85FE-FF6A4FAFA258}"/>
              </a:ext>
            </a:extLst>
          </p:cNvPr>
          <p:cNvSpPr>
            <a:spLocks noGrp="1"/>
          </p:cNvSpPr>
          <p:nvPr>
            <p:ph idx="1"/>
          </p:nvPr>
        </p:nvSpPr>
        <p:spPr>
          <a:xfrm>
            <a:off x="190499" y="168274"/>
            <a:ext cx="11858625" cy="4365625"/>
          </a:xfrm>
        </p:spPr>
        <p:txBody>
          <a:bodyPr>
            <a:normAutofit/>
          </a:bodyPr>
          <a:lstStyle/>
          <a:p>
            <a:pPr marL="0" indent="0" algn="just">
              <a:buNone/>
            </a:pPr>
            <a:r>
              <a:rPr lang="ru-RU" sz="2600" dirty="0"/>
              <a:t>На рисунке на слайде 5 имеется область, которую можно назвать фатальной, - если путь выполнения входит в эту область, взаимоблокировка неизбежна. Обратите внимание, что существование фатальной области зависит от логики этих двух процессов. Однако взаимоблокировка неизбежна только когда совместное выполнение этих двух процессов создает путь, который входит в фатальную область.</a:t>
            </a:r>
          </a:p>
          <a:p>
            <a:pPr marL="0" indent="0" algn="just">
              <a:buNone/>
            </a:pPr>
            <a:r>
              <a:rPr lang="ru-RU" sz="2600" dirty="0"/>
              <a:t>Произойдет взаимоблокировка или нет, зависит как от динамики выполнения процессов, так и от подробностей построения приложения. Предположим, например, что процесс Р не требует получения обоих ресурсов одновременно и имеет следующий вид:</a:t>
            </a:r>
          </a:p>
        </p:txBody>
      </p:sp>
      <p:sp>
        <p:nvSpPr>
          <p:cNvPr id="4" name="TextBox 3">
            <a:extLst>
              <a:ext uri="{FF2B5EF4-FFF2-40B4-BE49-F238E27FC236}">
                <a16:creationId xmlns:a16="http://schemas.microsoft.com/office/drawing/2014/main" id="{5F509881-030C-491F-94F4-9945B31D53D0}"/>
              </a:ext>
            </a:extLst>
          </p:cNvPr>
          <p:cNvSpPr txBox="1"/>
          <p:nvPr/>
        </p:nvSpPr>
        <p:spPr>
          <a:xfrm>
            <a:off x="541338" y="4110565"/>
            <a:ext cx="3184525" cy="2092881"/>
          </a:xfrm>
          <a:prstGeom prst="rect">
            <a:avLst/>
          </a:prstGeom>
          <a:noFill/>
        </p:spPr>
        <p:txBody>
          <a:bodyPr wrap="square" rtlCol="0">
            <a:spAutoFit/>
          </a:bodyPr>
          <a:lstStyle/>
          <a:p>
            <a:pPr algn="ctr"/>
            <a:r>
              <a:rPr lang="ru-RU" sz="2600" b="1" dirty="0"/>
              <a:t>Процесс </a:t>
            </a:r>
            <a:r>
              <a:rPr lang="en-US" sz="2600" b="1" dirty="0"/>
              <a:t>P</a:t>
            </a:r>
            <a:endParaRPr lang="ru-RU" sz="2600" b="1" dirty="0"/>
          </a:p>
          <a:p>
            <a:pPr algn="ctr"/>
            <a:r>
              <a:rPr lang="ru-RU" sz="2600" dirty="0"/>
              <a:t>Получение </a:t>
            </a:r>
            <a:r>
              <a:rPr lang="en-US" sz="2600" dirty="0"/>
              <a:t>A</a:t>
            </a:r>
          </a:p>
          <a:p>
            <a:pPr algn="ctr"/>
            <a:r>
              <a:rPr lang="ru-RU" sz="2600" dirty="0"/>
              <a:t>Освобождение А</a:t>
            </a:r>
          </a:p>
          <a:p>
            <a:pPr algn="ctr"/>
            <a:r>
              <a:rPr lang="ru-RU" sz="2600" dirty="0"/>
              <a:t>Получение </a:t>
            </a:r>
            <a:r>
              <a:rPr lang="en-US" sz="2600" dirty="0"/>
              <a:t>B</a:t>
            </a:r>
          </a:p>
          <a:p>
            <a:pPr algn="ctr"/>
            <a:r>
              <a:rPr lang="ru-RU" sz="2600" dirty="0"/>
              <a:t>Освобождение </a:t>
            </a:r>
            <a:r>
              <a:rPr lang="en-US" sz="2600" dirty="0"/>
              <a:t>B</a:t>
            </a:r>
            <a:endParaRPr lang="ru-RU" sz="2600" dirty="0"/>
          </a:p>
        </p:txBody>
      </p:sp>
      <p:sp>
        <p:nvSpPr>
          <p:cNvPr id="5" name="TextBox 4">
            <a:extLst>
              <a:ext uri="{FF2B5EF4-FFF2-40B4-BE49-F238E27FC236}">
                <a16:creationId xmlns:a16="http://schemas.microsoft.com/office/drawing/2014/main" id="{BDD409E3-F6DD-439B-836B-1F41A7051174}"/>
              </a:ext>
            </a:extLst>
          </p:cNvPr>
          <p:cNvSpPr txBox="1"/>
          <p:nvPr/>
        </p:nvSpPr>
        <p:spPr>
          <a:xfrm>
            <a:off x="6873876" y="4110565"/>
            <a:ext cx="3184525" cy="2092881"/>
          </a:xfrm>
          <a:prstGeom prst="rect">
            <a:avLst/>
          </a:prstGeom>
          <a:noFill/>
        </p:spPr>
        <p:txBody>
          <a:bodyPr wrap="square" rtlCol="0">
            <a:spAutoFit/>
          </a:bodyPr>
          <a:lstStyle/>
          <a:p>
            <a:pPr algn="ctr"/>
            <a:r>
              <a:rPr lang="ru-RU" sz="2600" b="1" dirty="0"/>
              <a:t>Процесс </a:t>
            </a:r>
            <a:r>
              <a:rPr lang="en-US" sz="2600" b="1" dirty="0"/>
              <a:t>Q</a:t>
            </a:r>
            <a:endParaRPr lang="ru-RU" sz="2600" b="1" dirty="0"/>
          </a:p>
          <a:p>
            <a:pPr algn="ctr"/>
            <a:r>
              <a:rPr lang="ru-RU" sz="2600" dirty="0"/>
              <a:t>Получение </a:t>
            </a:r>
            <a:r>
              <a:rPr lang="en-US" sz="2600" dirty="0"/>
              <a:t>B</a:t>
            </a:r>
          </a:p>
          <a:p>
            <a:pPr algn="ctr"/>
            <a:r>
              <a:rPr lang="ru-RU" sz="2600" dirty="0"/>
              <a:t>Получение А</a:t>
            </a:r>
          </a:p>
          <a:p>
            <a:pPr algn="ctr"/>
            <a:r>
              <a:rPr lang="ru-RU" sz="2600" dirty="0"/>
              <a:t>Освобождение </a:t>
            </a:r>
            <a:r>
              <a:rPr lang="en-US" sz="2600" dirty="0"/>
              <a:t>B</a:t>
            </a:r>
            <a:endParaRPr lang="ru-RU" sz="2600" dirty="0"/>
          </a:p>
          <a:p>
            <a:pPr algn="ctr"/>
            <a:r>
              <a:rPr lang="ru-RU" sz="2600" dirty="0"/>
              <a:t>Освобождение </a:t>
            </a:r>
            <a:r>
              <a:rPr lang="en-US" sz="2600" dirty="0"/>
              <a:t>A</a:t>
            </a:r>
          </a:p>
        </p:txBody>
      </p:sp>
    </p:spTree>
    <p:extLst>
      <p:ext uri="{BB962C8B-B14F-4D97-AF65-F5344CB8AC3E}">
        <p14:creationId xmlns:p14="http://schemas.microsoft.com/office/powerpoint/2010/main" val="324939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Группа 84">
            <a:extLst>
              <a:ext uri="{FF2B5EF4-FFF2-40B4-BE49-F238E27FC236}">
                <a16:creationId xmlns:a16="http://schemas.microsoft.com/office/drawing/2014/main" id="{A2D00702-83CE-4A3D-873D-53A28A153063}"/>
              </a:ext>
            </a:extLst>
          </p:cNvPr>
          <p:cNvGrpSpPr/>
          <p:nvPr/>
        </p:nvGrpSpPr>
        <p:grpSpPr>
          <a:xfrm>
            <a:off x="1902525" y="0"/>
            <a:ext cx="10067760" cy="5736838"/>
            <a:chOff x="371065" y="0"/>
            <a:chExt cx="10980096" cy="6044097"/>
          </a:xfrm>
        </p:grpSpPr>
        <p:sp>
          <p:nvSpPr>
            <p:cNvPr id="78" name="Прямоугольник 77">
              <a:extLst>
                <a:ext uri="{FF2B5EF4-FFF2-40B4-BE49-F238E27FC236}">
                  <a16:creationId xmlns:a16="http://schemas.microsoft.com/office/drawing/2014/main" id="{63898B0E-3BF5-4135-9D92-442B83D4D447}"/>
                </a:ext>
              </a:extLst>
            </p:cNvPr>
            <p:cNvSpPr/>
            <p:nvPr/>
          </p:nvSpPr>
          <p:spPr>
            <a:xfrm>
              <a:off x="7002478" y="2374057"/>
              <a:ext cx="1435085" cy="1862244"/>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Прямоугольник 74">
              <a:extLst>
                <a:ext uri="{FF2B5EF4-FFF2-40B4-BE49-F238E27FC236}">
                  <a16:creationId xmlns:a16="http://schemas.microsoft.com/office/drawing/2014/main" id="{9912C9B9-981C-49A7-985A-E07CC00729AD}"/>
                </a:ext>
              </a:extLst>
            </p:cNvPr>
            <p:cNvSpPr/>
            <p:nvPr/>
          </p:nvSpPr>
          <p:spPr>
            <a:xfrm>
              <a:off x="4119639" y="1310381"/>
              <a:ext cx="1469099" cy="1811298"/>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 name="Прямая со стрелкой 4">
              <a:extLst>
                <a:ext uri="{FF2B5EF4-FFF2-40B4-BE49-F238E27FC236}">
                  <a16:creationId xmlns:a16="http://schemas.microsoft.com/office/drawing/2014/main" id="{BFB81C4D-3BC1-4DCF-BDD0-A189987F35A2}"/>
                </a:ext>
              </a:extLst>
            </p:cNvPr>
            <p:cNvCxnSpPr>
              <a:cxnSpLocks/>
            </p:cNvCxnSpPr>
            <p:nvPr/>
          </p:nvCxnSpPr>
          <p:spPr>
            <a:xfrm flipV="1">
              <a:off x="2013338" y="249496"/>
              <a:ext cx="1" cy="51053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Прямая со стрелкой 8">
              <a:extLst>
                <a:ext uri="{FF2B5EF4-FFF2-40B4-BE49-F238E27FC236}">
                  <a16:creationId xmlns:a16="http://schemas.microsoft.com/office/drawing/2014/main" id="{1F3EBA89-73D7-41E4-A98D-40C473FB3299}"/>
                </a:ext>
              </a:extLst>
            </p:cNvPr>
            <p:cNvCxnSpPr>
              <a:cxnSpLocks/>
            </p:cNvCxnSpPr>
            <p:nvPr/>
          </p:nvCxnSpPr>
          <p:spPr>
            <a:xfrm flipV="1">
              <a:off x="2013338" y="5354422"/>
              <a:ext cx="8242241" cy="4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9F3369B4-BE1F-4855-9FE8-C20400C17B48}"/>
                </a:ext>
              </a:extLst>
            </p:cNvPr>
            <p:cNvCxnSpPr>
              <a:cxnSpLocks/>
            </p:cNvCxnSpPr>
            <p:nvPr/>
          </p:nvCxnSpPr>
          <p:spPr>
            <a:xfrm>
              <a:off x="2013335" y="4244554"/>
              <a:ext cx="824224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17F9CABA-E2C7-465B-BD92-865B7ECC238D}"/>
                </a:ext>
              </a:extLst>
            </p:cNvPr>
            <p:cNvCxnSpPr>
              <a:cxnSpLocks/>
            </p:cNvCxnSpPr>
            <p:nvPr/>
          </p:nvCxnSpPr>
          <p:spPr>
            <a:xfrm>
              <a:off x="2013333" y="2377654"/>
              <a:ext cx="816533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Прямая соединительная линия 21">
              <a:extLst>
                <a:ext uri="{FF2B5EF4-FFF2-40B4-BE49-F238E27FC236}">
                  <a16:creationId xmlns:a16="http://schemas.microsoft.com/office/drawing/2014/main" id="{271FD1D4-6ADA-4D42-8736-6105EE8BD0A5}"/>
                </a:ext>
              </a:extLst>
            </p:cNvPr>
            <p:cNvCxnSpPr>
              <a:cxnSpLocks/>
            </p:cNvCxnSpPr>
            <p:nvPr/>
          </p:nvCxnSpPr>
          <p:spPr>
            <a:xfrm>
              <a:off x="2013334" y="3132395"/>
              <a:ext cx="816533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EFD734C0-24B3-4009-94F7-CF7805CA1130}"/>
                </a:ext>
              </a:extLst>
            </p:cNvPr>
            <p:cNvCxnSpPr>
              <a:cxnSpLocks/>
            </p:cNvCxnSpPr>
            <p:nvPr/>
          </p:nvCxnSpPr>
          <p:spPr>
            <a:xfrm>
              <a:off x="2013332" y="1310854"/>
              <a:ext cx="807987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47C3CCA5-613D-4DCB-A541-F3B1B3D65FF5}"/>
                </a:ext>
              </a:extLst>
            </p:cNvPr>
            <p:cNvCxnSpPr>
              <a:cxnSpLocks/>
            </p:cNvCxnSpPr>
            <p:nvPr/>
          </p:nvCxnSpPr>
          <p:spPr>
            <a:xfrm flipV="1">
              <a:off x="41322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E0334BCE-7922-4B41-806A-9C67E9B611C5}"/>
                </a:ext>
              </a:extLst>
            </p:cNvPr>
            <p:cNvCxnSpPr>
              <a:cxnSpLocks/>
            </p:cNvCxnSpPr>
            <p:nvPr/>
          </p:nvCxnSpPr>
          <p:spPr>
            <a:xfrm flipV="1">
              <a:off x="55927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005A6EB1-C411-4829-925B-5E253FB7AED6}"/>
                </a:ext>
              </a:extLst>
            </p:cNvPr>
            <p:cNvCxnSpPr>
              <a:cxnSpLocks/>
            </p:cNvCxnSpPr>
            <p:nvPr/>
          </p:nvCxnSpPr>
          <p:spPr>
            <a:xfrm flipV="1">
              <a:off x="70024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E6A85611-E1F2-432A-8717-DDB4D9D256BE}"/>
                </a:ext>
              </a:extLst>
            </p:cNvPr>
            <p:cNvCxnSpPr>
              <a:cxnSpLocks/>
            </p:cNvCxnSpPr>
            <p:nvPr/>
          </p:nvCxnSpPr>
          <p:spPr>
            <a:xfrm flipV="1">
              <a:off x="8437579" y="351095"/>
              <a:ext cx="0" cy="5003801"/>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Соединитель: уступ 31">
              <a:extLst>
                <a:ext uri="{FF2B5EF4-FFF2-40B4-BE49-F238E27FC236}">
                  <a16:creationId xmlns:a16="http://schemas.microsoft.com/office/drawing/2014/main" id="{2BDBEE9C-FD4A-4FCC-815B-9C2FDCB0687E}"/>
                </a:ext>
              </a:extLst>
            </p:cNvPr>
            <p:cNvCxnSpPr>
              <a:cxnSpLocks/>
            </p:cNvCxnSpPr>
            <p:nvPr/>
          </p:nvCxnSpPr>
          <p:spPr>
            <a:xfrm flipV="1">
              <a:off x="2025979" y="4755422"/>
              <a:ext cx="7699760" cy="599000"/>
            </a:xfrm>
            <a:prstGeom prst="bentConnector3">
              <a:avLst>
                <a:gd name="adj1" fmla="val 7824"/>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Прямая со стрелкой 40">
              <a:extLst>
                <a:ext uri="{FF2B5EF4-FFF2-40B4-BE49-F238E27FC236}">
                  <a16:creationId xmlns:a16="http://schemas.microsoft.com/office/drawing/2014/main" id="{DB93E742-610B-4B62-9B7D-67B8C892DAB2}"/>
                </a:ext>
              </a:extLst>
            </p:cNvPr>
            <p:cNvCxnSpPr/>
            <p:nvPr/>
          </p:nvCxnSpPr>
          <p:spPr>
            <a:xfrm flipV="1">
              <a:off x="3077111" y="643085"/>
              <a:ext cx="0" cy="41123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Соединитель: уступ 42">
              <a:extLst>
                <a:ext uri="{FF2B5EF4-FFF2-40B4-BE49-F238E27FC236}">
                  <a16:creationId xmlns:a16="http://schemas.microsoft.com/office/drawing/2014/main" id="{89159684-5CFB-4129-B9D9-1C41C0C61B0E}"/>
                </a:ext>
              </a:extLst>
            </p:cNvPr>
            <p:cNvCxnSpPr>
              <a:cxnSpLocks/>
            </p:cNvCxnSpPr>
            <p:nvPr/>
          </p:nvCxnSpPr>
          <p:spPr>
            <a:xfrm rot="5400000" flipH="1" flipV="1">
              <a:off x="2544980" y="1286762"/>
              <a:ext cx="2115397" cy="1051130"/>
            </a:xfrm>
            <a:prstGeom prst="bentConnector3">
              <a:avLst>
                <a:gd name="adj1" fmla="val 5158"/>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Прямая со стрелкой 50">
              <a:extLst>
                <a:ext uri="{FF2B5EF4-FFF2-40B4-BE49-F238E27FC236}">
                  <a16:creationId xmlns:a16="http://schemas.microsoft.com/office/drawing/2014/main" id="{BB03AB2F-A73C-4DFF-B2D6-74474D0A8320}"/>
                </a:ext>
              </a:extLst>
            </p:cNvPr>
            <p:cNvCxnSpPr>
              <a:cxnSpLocks/>
            </p:cNvCxnSpPr>
            <p:nvPr/>
          </p:nvCxnSpPr>
          <p:spPr>
            <a:xfrm flipV="1">
              <a:off x="4755439" y="4094966"/>
              <a:ext cx="0" cy="660457"/>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Соединитель: уступ 54">
              <a:extLst>
                <a:ext uri="{FF2B5EF4-FFF2-40B4-BE49-F238E27FC236}">
                  <a16:creationId xmlns:a16="http://schemas.microsoft.com/office/drawing/2014/main" id="{3143C039-3516-4BB9-8B2B-7C6FBF425734}"/>
                </a:ext>
              </a:extLst>
            </p:cNvPr>
            <p:cNvCxnSpPr>
              <a:cxnSpLocks/>
            </p:cNvCxnSpPr>
            <p:nvPr/>
          </p:nvCxnSpPr>
          <p:spPr>
            <a:xfrm flipV="1">
              <a:off x="7549179" y="4259493"/>
              <a:ext cx="1693513" cy="493229"/>
            </a:xfrm>
            <a:prstGeom prst="bentConnector3">
              <a:avLst>
                <a:gd name="adj1" fmla="val 5835"/>
              </a:avLst>
            </a:prstGeom>
            <a:ln w="28575">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547A0933-3A7A-463B-8BA4-96172E44789D}"/>
                </a:ext>
              </a:extLst>
            </p:cNvPr>
            <p:cNvSpPr txBox="1"/>
            <p:nvPr/>
          </p:nvSpPr>
          <p:spPr>
            <a:xfrm>
              <a:off x="3388591" y="5331230"/>
              <a:ext cx="1473673" cy="646331"/>
            </a:xfrm>
            <a:prstGeom prst="rect">
              <a:avLst/>
            </a:prstGeom>
            <a:noFill/>
          </p:spPr>
          <p:txBody>
            <a:bodyPr wrap="square" rtlCol="0">
              <a:spAutoFit/>
            </a:bodyPr>
            <a:lstStyle/>
            <a:p>
              <a:pPr algn="ctr"/>
              <a:r>
                <a:rPr lang="ru-RU" dirty="0"/>
                <a:t>Получение </a:t>
              </a:r>
              <a:endParaRPr lang="en-US" dirty="0"/>
            </a:p>
            <a:p>
              <a:pPr algn="ctr"/>
              <a:r>
                <a:rPr lang="en-US" dirty="0"/>
                <a:t>A</a:t>
              </a:r>
              <a:endParaRPr lang="ru-RU" dirty="0"/>
            </a:p>
          </p:txBody>
        </p:sp>
        <p:sp>
          <p:nvSpPr>
            <p:cNvPr id="65" name="TextBox 64">
              <a:extLst>
                <a:ext uri="{FF2B5EF4-FFF2-40B4-BE49-F238E27FC236}">
                  <a16:creationId xmlns:a16="http://schemas.microsoft.com/office/drawing/2014/main" id="{AC2D4153-DC52-492C-A867-9F3645CD7C2C}"/>
                </a:ext>
              </a:extLst>
            </p:cNvPr>
            <p:cNvSpPr txBox="1"/>
            <p:nvPr/>
          </p:nvSpPr>
          <p:spPr>
            <a:xfrm>
              <a:off x="6532810" y="5363149"/>
              <a:ext cx="1498553" cy="680948"/>
            </a:xfrm>
            <a:prstGeom prst="rect">
              <a:avLst/>
            </a:prstGeom>
            <a:noFill/>
          </p:spPr>
          <p:txBody>
            <a:bodyPr wrap="square" rtlCol="0">
              <a:spAutoFit/>
            </a:bodyPr>
            <a:lstStyle/>
            <a:p>
              <a:r>
                <a:rPr lang="ru-RU" dirty="0"/>
                <a:t>Получение</a:t>
              </a:r>
              <a:endParaRPr lang="en-US" dirty="0"/>
            </a:p>
            <a:p>
              <a:pPr algn="ctr"/>
              <a:r>
                <a:rPr lang="en-US" dirty="0"/>
                <a:t>B</a:t>
              </a:r>
              <a:endParaRPr lang="ru-RU" dirty="0"/>
            </a:p>
          </p:txBody>
        </p:sp>
        <p:sp>
          <p:nvSpPr>
            <p:cNvPr id="66" name="TextBox 65">
              <a:extLst>
                <a:ext uri="{FF2B5EF4-FFF2-40B4-BE49-F238E27FC236}">
                  <a16:creationId xmlns:a16="http://schemas.microsoft.com/office/drawing/2014/main" id="{D0041A20-2D1A-48CB-9FAF-3277310467B6}"/>
                </a:ext>
              </a:extLst>
            </p:cNvPr>
            <p:cNvSpPr txBox="1"/>
            <p:nvPr/>
          </p:nvSpPr>
          <p:spPr>
            <a:xfrm>
              <a:off x="4843886" y="5354422"/>
              <a:ext cx="1688924" cy="646331"/>
            </a:xfrm>
            <a:prstGeom prst="rect">
              <a:avLst/>
            </a:prstGeom>
            <a:noFill/>
          </p:spPr>
          <p:txBody>
            <a:bodyPr wrap="none" rtlCol="0">
              <a:spAutoFit/>
            </a:bodyPr>
            <a:lstStyle/>
            <a:p>
              <a:pPr algn="ctr"/>
              <a:r>
                <a:rPr lang="ru-RU" dirty="0"/>
                <a:t>Освобождение</a:t>
              </a:r>
              <a:r>
                <a:rPr lang="en-US" dirty="0"/>
                <a:t> </a:t>
              </a:r>
            </a:p>
            <a:p>
              <a:pPr algn="ctr"/>
              <a:r>
                <a:rPr lang="en-US" dirty="0"/>
                <a:t>A</a:t>
              </a:r>
              <a:endParaRPr lang="ru-RU" dirty="0"/>
            </a:p>
          </p:txBody>
        </p:sp>
        <p:sp>
          <p:nvSpPr>
            <p:cNvPr id="67" name="TextBox 66">
              <a:extLst>
                <a:ext uri="{FF2B5EF4-FFF2-40B4-BE49-F238E27FC236}">
                  <a16:creationId xmlns:a16="http://schemas.microsoft.com/office/drawing/2014/main" id="{3A0A84B5-5CF7-4DDD-BF25-1A20A70A3047}"/>
                </a:ext>
              </a:extLst>
            </p:cNvPr>
            <p:cNvSpPr txBox="1"/>
            <p:nvPr/>
          </p:nvSpPr>
          <p:spPr>
            <a:xfrm>
              <a:off x="7799611" y="5340527"/>
              <a:ext cx="1688924" cy="646331"/>
            </a:xfrm>
            <a:prstGeom prst="rect">
              <a:avLst/>
            </a:prstGeom>
            <a:noFill/>
          </p:spPr>
          <p:txBody>
            <a:bodyPr wrap="none" rtlCol="0">
              <a:spAutoFit/>
            </a:bodyPr>
            <a:lstStyle/>
            <a:p>
              <a:r>
                <a:rPr lang="ru-RU" dirty="0"/>
                <a:t>Освобождение</a:t>
              </a:r>
              <a:r>
                <a:rPr lang="en-US" dirty="0"/>
                <a:t> </a:t>
              </a:r>
            </a:p>
            <a:p>
              <a:pPr algn="ctr"/>
              <a:r>
                <a:rPr lang="en-US" dirty="0"/>
                <a:t>B</a:t>
              </a:r>
              <a:endParaRPr lang="ru-RU" dirty="0"/>
            </a:p>
          </p:txBody>
        </p:sp>
        <p:sp>
          <p:nvSpPr>
            <p:cNvPr id="68" name="TextBox 67">
              <a:extLst>
                <a:ext uri="{FF2B5EF4-FFF2-40B4-BE49-F238E27FC236}">
                  <a16:creationId xmlns:a16="http://schemas.microsoft.com/office/drawing/2014/main" id="{890D4412-5487-431D-9347-9501B7927E06}"/>
                </a:ext>
              </a:extLst>
            </p:cNvPr>
            <p:cNvSpPr txBox="1"/>
            <p:nvPr/>
          </p:nvSpPr>
          <p:spPr>
            <a:xfrm>
              <a:off x="9872679" y="4808953"/>
              <a:ext cx="1478482" cy="646331"/>
            </a:xfrm>
            <a:prstGeom prst="rect">
              <a:avLst/>
            </a:prstGeom>
            <a:noFill/>
          </p:spPr>
          <p:txBody>
            <a:bodyPr wrap="none" rtlCol="0">
              <a:spAutoFit/>
            </a:bodyPr>
            <a:lstStyle/>
            <a:p>
              <a:r>
                <a:rPr lang="ru-RU" dirty="0"/>
                <a:t>Выполнение </a:t>
              </a:r>
              <a:endParaRPr lang="en-US" dirty="0"/>
            </a:p>
            <a:p>
              <a:pPr algn="ctr"/>
              <a:r>
                <a:rPr lang="en-US" dirty="0"/>
                <a:t>P</a:t>
              </a:r>
              <a:endParaRPr lang="ru-RU" dirty="0"/>
            </a:p>
          </p:txBody>
        </p:sp>
        <p:sp>
          <p:nvSpPr>
            <p:cNvPr id="69" name="TextBox 68">
              <a:extLst>
                <a:ext uri="{FF2B5EF4-FFF2-40B4-BE49-F238E27FC236}">
                  <a16:creationId xmlns:a16="http://schemas.microsoft.com/office/drawing/2014/main" id="{D69D84F3-A402-466B-AF1F-55499494A389}"/>
                </a:ext>
              </a:extLst>
            </p:cNvPr>
            <p:cNvSpPr txBox="1"/>
            <p:nvPr/>
          </p:nvSpPr>
          <p:spPr>
            <a:xfrm>
              <a:off x="1589639" y="0"/>
              <a:ext cx="1478482" cy="646331"/>
            </a:xfrm>
            <a:prstGeom prst="rect">
              <a:avLst/>
            </a:prstGeom>
            <a:noFill/>
          </p:spPr>
          <p:txBody>
            <a:bodyPr wrap="none" rtlCol="0">
              <a:spAutoFit/>
            </a:bodyPr>
            <a:lstStyle/>
            <a:p>
              <a:r>
                <a:rPr lang="ru-RU" dirty="0"/>
                <a:t>Выполнение </a:t>
              </a:r>
              <a:endParaRPr lang="en-US" dirty="0"/>
            </a:p>
            <a:p>
              <a:pPr algn="ctr"/>
              <a:r>
                <a:rPr lang="en-US" dirty="0"/>
                <a:t>Q</a:t>
              </a:r>
              <a:endParaRPr lang="ru-RU" dirty="0"/>
            </a:p>
          </p:txBody>
        </p:sp>
        <p:sp>
          <p:nvSpPr>
            <p:cNvPr id="70" name="TextBox 69">
              <a:extLst>
                <a:ext uri="{FF2B5EF4-FFF2-40B4-BE49-F238E27FC236}">
                  <a16:creationId xmlns:a16="http://schemas.microsoft.com/office/drawing/2014/main" id="{A7200F49-01AC-4F65-8B43-FE748334991F}"/>
                </a:ext>
              </a:extLst>
            </p:cNvPr>
            <p:cNvSpPr txBox="1"/>
            <p:nvPr/>
          </p:nvSpPr>
          <p:spPr>
            <a:xfrm>
              <a:off x="623090" y="3919097"/>
              <a:ext cx="1449985" cy="680948"/>
            </a:xfrm>
            <a:prstGeom prst="rect">
              <a:avLst/>
            </a:prstGeom>
            <a:noFill/>
          </p:spPr>
          <p:txBody>
            <a:bodyPr wrap="square" rtlCol="0">
              <a:spAutoFit/>
            </a:bodyPr>
            <a:lstStyle/>
            <a:p>
              <a:pPr algn="ctr"/>
              <a:r>
                <a:rPr lang="ru-RU" dirty="0"/>
                <a:t>Получение </a:t>
              </a:r>
              <a:endParaRPr lang="en-US" dirty="0"/>
            </a:p>
            <a:p>
              <a:pPr algn="ctr"/>
              <a:r>
                <a:rPr lang="pl-PL" dirty="0"/>
                <a:t>B</a:t>
              </a:r>
              <a:endParaRPr lang="ru-RU" dirty="0"/>
            </a:p>
          </p:txBody>
        </p:sp>
        <p:sp>
          <p:nvSpPr>
            <p:cNvPr id="71" name="TextBox 70">
              <a:extLst>
                <a:ext uri="{FF2B5EF4-FFF2-40B4-BE49-F238E27FC236}">
                  <a16:creationId xmlns:a16="http://schemas.microsoft.com/office/drawing/2014/main" id="{B8C47474-50B2-4D7E-9F7C-B91EC59022C5}"/>
                </a:ext>
              </a:extLst>
            </p:cNvPr>
            <p:cNvSpPr txBox="1"/>
            <p:nvPr/>
          </p:nvSpPr>
          <p:spPr>
            <a:xfrm>
              <a:off x="623089" y="2919333"/>
              <a:ext cx="1513424" cy="680948"/>
            </a:xfrm>
            <a:prstGeom prst="rect">
              <a:avLst/>
            </a:prstGeom>
            <a:noFill/>
          </p:spPr>
          <p:txBody>
            <a:bodyPr wrap="square" rtlCol="0">
              <a:spAutoFit/>
            </a:bodyPr>
            <a:lstStyle/>
            <a:p>
              <a:r>
                <a:rPr lang="ru-RU" dirty="0"/>
                <a:t>Получение</a:t>
              </a:r>
              <a:endParaRPr lang="en-US" dirty="0"/>
            </a:p>
            <a:p>
              <a:pPr algn="ctr"/>
              <a:r>
                <a:rPr lang="pl-PL" dirty="0"/>
                <a:t>A</a:t>
              </a:r>
              <a:endParaRPr lang="ru-RU" dirty="0"/>
            </a:p>
          </p:txBody>
        </p:sp>
        <p:sp>
          <p:nvSpPr>
            <p:cNvPr id="72" name="TextBox 71">
              <a:extLst>
                <a:ext uri="{FF2B5EF4-FFF2-40B4-BE49-F238E27FC236}">
                  <a16:creationId xmlns:a16="http://schemas.microsoft.com/office/drawing/2014/main" id="{C64BE6BD-A7FE-40D1-B418-57C148A25FCB}"/>
                </a:ext>
              </a:extLst>
            </p:cNvPr>
            <p:cNvSpPr txBox="1"/>
            <p:nvPr/>
          </p:nvSpPr>
          <p:spPr>
            <a:xfrm>
              <a:off x="371065" y="2013468"/>
              <a:ext cx="1841974" cy="680948"/>
            </a:xfrm>
            <a:prstGeom prst="rect">
              <a:avLst/>
            </a:prstGeom>
            <a:noFill/>
          </p:spPr>
          <p:txBody>
            <a:bodyPr wrap="none" rtlCol="0">
              <a:spAutoFit/>
            </a:bodyPr>
            <a:lstStyle/>
            <a:p>
              <a:pPr algn="ctr"/>
              <a:r>
                <a:rPr lang="ru-RU" dirty="0"/>
                <a:t>Освобождение</a:t>
              </a:r>
              <a:r>
                <a:rPr lang="en-US" dirty="0"/>
                <a:t> </a:t>
              </a:r>
            </a:p>
            <a:p>
              <a:pPr algn="ctr"/>
              <a:r>
                <a:rPr lang="pl-PL" dirty="0"/>
                <a:t>B</a:t>
              </a:r>
              <a:endParaRPr lang="ru-RU" dirty="0"/>
            </a:p>
          </p:txBody>
        </p:sp>
        <p:sp>
          <p:nvSpPr>
            <p:cNvPr id="73" name="TextBox 72">
              <a:extLst>
                <a:ext uri="{FF2B5EF4-FFF2-40B4-BE49-F238E27FC236}">
                  <a16:creationId xmlns:a16="http://schemas.microsoft.com/office/drawing/2014/main" id="{5393E2BB-4341-4273-9E21-CEE2C2D79B8C}"/>
                </a:ext>
              </a:extLst>
            </p:cNvPr>
            <p:cNvSpPr txBox="1"/>
            <p:nvPr/>
          </p:nvSpPr>
          <p:spPr>
            <a:xfrm>
              <a:off x="384151" y="972640"/>
              <a:ext cx="1841974" cy="680948"/>
            </a:xfrm>
            <a:prstGeom prst="rect">
              <a:avLst/>
            </a:prstGeom>
            <a:noFill/>
          </p:spPr>
          <p:txBody>
            <a:bodyPr wrap="none" rtlCol="0">
              <a:spAutoFit/>
            </a:bodyPr>
            <a:lstStyle/>
            <a:p>
              <a:r>
                <a:rPr lang="ru-RU" dirty="0"/>
                <a:t>Освобождение</a:t>
              </a:r>
              <a:r>
                <a:rPr lang="en-US" dirty="0"/>
                <a:t> </a:t>
              </a:r>
            </a:p>
            <a:p>
              <a:pPr algn="ctr"/>
              <a:r>
                <a:rPr lang="pl-PL" dirty="0"/>
                <a:t>A</a:t>
              </a:r>
              <a:endParaRPr lang="ru-RU" dirty="0"/>
            </a:p>
          </p:txBody>
        </p:sp>
        <p:sp>
          <p:nvSpPr>
            <p:cNvPr id="81" name="TextBox 80">
              <a:extLst>
                <a:ext uri="{FF2B5EF4-FFF2-40B4-BE49-F238E27FC236}">
                  <a16:creationId xmlns:a16="http://schemas.microsoft.com/office/drawing/2014/main" id="{FD1BA1B8-4C54-48C5-923C-25D5A3DE089B}"/>
                </a:ext>
              </a:extLst>
            </p:cNvPr>
            <p:cNvSpPr txBox="1"/>
            <p:nvPr/>
          </p:nvSpPr>
          <p:spPr>
            <a:xfrm>
              <a:off x="4245358" y="1683435"/>
              <a:ext cx="1200706" cy="972783"/>
            </a:xfrm>
            <a:prstGeom prst="rect">
              <a:avLst/>
            </a:prstGeom>
            <a:solidFill>
              <a:schemeClr val="bg1"/>
            </a:solidFill>
          </p:spPr>
          <p:txBody>
            <a:bodyPr wrap="square" rtlCol="0">
              <a:spAutoFit/>
            </a:bodyPr>
            <a:lstStyle/>
            <a:p>
              <a:pPr algn="ctr"/>
              <a:r>
                <a:rPr lang="en-US" dirty="0"/>
                <a:t>P </a:t>
              </a:r>
              <a:r>
                <a:rPr lang="ru-RU" dirty="0"/>
                <a:t>и </a:t>
              </a:r>
              <a:r>
                <a:rPr lang="en-US" dirty="0"/>
                <a:t>Q </a:t>
              </a:r>
              <a:r>
                <a:rPr lang="ru-RU" dirty="0"/>
                <a:t>ожидают</a:t>
              </a:r>
            </a:p>
            <a:p>
              <a:pPr algn="ctr"/>
              <a:r>
                <a:rPr lang="en-US" dirty="0"/>
                <a:t>A</a:t>
              </a:r>
              <a:endParaRPr lang="ru-RU" dirty="0"/>
            </a:p>
          </p:txBody>
        </p:sp>
        <p:sp>
          <p:nvSpPr>
            <p:cNvPr id="82" name="TextBox 81">
              <a:extLst>
                <a:ext uri="{FF2B5EF4-FFF2-40B4-BE49-F238E27FC236}">
                  <a16:creationId xmlns:a16="http://schemas.microsoft.com/office/drawing/2014/main" id="{7A14C294-386E-41C9-A7F7-8CD455983F6E}"/>
                </a:ext>
              </a:extLst>
            </p:cNvPr>
            <p:cNvSpPr txBox="1"/>
            <p:nvPr/>
          </p:nvSpPr>
          <p:spPr>
            <a:xfrm>
              <a:off x="7195860" y="2814478"/>
              <a:ext cx="1178120" cy="972783"/>
            </a:xfrm>
            <a:prstGeom prst="rect">
              <a:avLst/>
            </a:prstGeom>
            <a:solidFill>
              <a:schemeClr val="bg1"/>
            </a:solidFill>
          </p:spPr>
          <p:txBody>
            <a:bodyPr wrap="square" rtlCol="0">
              <a:spAutoFit/>
            </a:bodyPr>
            <a:lstStyle/>
            <a:p>
              <a:pPr algn="ctr"/>
              <a:r>
                <a:rPr lang="en-US" dirty="0"/>
                <a:t>P </a:t>
              </a:r>
              <a:r>
                <a:rPr lang="ru-RU" dirty="0"/>
                <a:t>и </a:t>
              </a:r>
              <a:r>
                <a:rPr lang="en-US" dirty="0"/>
                <a:t>Q </a:t>
              </a:r>
              <a:r>
                <a:rPr lang="ru-RU" dirty="0"/>
                <a:t>ожидают</a:t>
              </a:r>
            </a:p>
            <a:p>
              <a:pPr algn="ctr"/>
              <a:r>
                <a:rPr lang="en-US" dirty="0"/>
                <a:t>B</a:t>
              </a:r>
              <a:endParaRPr lang="ru-RU" dirty="0"/>
            </a:p>
          </p:txBody>
        </p:sp>
        <p:cxnSp>
          <p:nvCxnSpPr>
            <p:cNvPr id="52" name="Соединитель: уступ 51">
              <a:extLst>
                <a:ext uri="{FF2B5EF4-FFF2-40B4-BE49-F238E27FC236}">
                  <a16:creationId xmlns:a16="http://schemas.microsoft.com/office/drawing/2014/main" id="{C8DDC4B7-C60E-4DCA-B776-732C6FDBA4FF}"/>
                </a:ext>
              </a:extLst>
            </p:cNvPr>
            <p:cNvCxnSpPr>
              <a:cxnSpLocks/>
              <a:endCxn id="99" idx="2"/>
            </p:cNvCxnSpPr>
            <p:nvPr/>
          </p:nvCxnSpPr>
          <p:spPr>
            <a:xfrm rot="5400000" flipH="1" flipV="1">
              <a:off x="3044335" y="960177"/>
              <a:ext cx="2925690" cy="2860134"/>
            </a:xfrm>
            <a:prstGeom prst="bentConnector3">
              <a:avLst>
                <a:gd name="adj1" fmla="val 1122"/>
              </a:avLst>
            </a:prstGeom>
            <a:ln w="28575">
              <a:tailEnd type="triangle"/>
            </a:ln>
          </p:spPr>
          <p:style>
            <a:lnRef idx="1">
              <a:schemeClr val="dk1"/>
            </a:lnRef>
            <a:fillRef idx="0">
              <a:schemeClr val="dk1"/>
            </a:fillRef>
            <a:effectRef idx="0">
              <a:schemeClr val="dk1"/>
            </a:effectRef>
            <a:fontRef idx="minor">
              <a:schemeClr val="tx1"/>
            </a:fontRef>
          </p:style>
        </p:cxnSp>
      </p:grpSp>
      <p:sp>
        <p:nvSpPr>
          <p:cNvPr id="87" name="Прямоугольник 86">
            <a:extLst>
              <a:ext uri="{FF2B5EF4-FFF2-40B4-BE49-F238E27FC236}">
                <a16:creationId xmlns:a16="http://schemas.microsoft.com/office/drawing/2014/main" id="{41218CFD-679A-45AF-BBAD-05612DEBDFD9}"/>
              </a:ext>
            </a:extLst>
          </p:cNvPr>
          <p:cNvSpPr/>
          <p:nvPr/>
        </p:nvSpPr>
        <p:spPr>
          <a:xfrm>
            <a:off x="128940" y="5007907"/>
            <a:ext cx="375885" cy="340102"/>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87">
            <a:extLst>
              <a:ext uri="{FF2B5EF4-FFF2-40B4-BE49-F238E27FC236}">
                <a16:creationId xmlns:a16="http://schemas.microsoft.com/office/drawing/2014/main" id="{F0A02995-1FB2-446E-BE70-EC5354C9DB15}"/>
              </a:ext>
            </a:extLst>
          </p:cNvPr>
          <p:cNvSpPr/>
          <p:nvPr/>
        </p:nvSpPr>
        <p:spPr>
          <a:xfrm>
            <a:off x="128939" y="5549231"/>
            <a:ext cx="375885" cy="340102"/>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TextBox 89">
            <a:extLst>
              <a:ext uri="{FF2B5EF4-FFF2-40B4-BE49-F238E27FC236}">
                <a16:creationId xmlns:a16="http://schemas.microsoft.com/office/drawing/2014/main" id="{6736C6F8-3EAE-4A0D-858E-CEBDF1DC934C}"/>
              </a:ext>
            </a:extLst>
          </p:cNvPr>
          <p:cNvSpPr txBox="1"/>
          <p:nvPr/>
        </p:nvSpPr>
        <p:spPr>
          <a:xfrm>
            <a:off x="622522" y="5005349"/>
            <a:ext cx="3022815" cy="461665"/>
          </a:xfrm>
          <a:prstGeom prst="rect">
            <a:avLst/>
          </a:prstGeom>
          <a:noFill/>
        </p:spPr>
        <p:txBody>
          <a:bodyPr wrap="none" rtlCol="0">
            <a:spAutoFit/>
          </a:bodyPr>
          <a:lstStyle/>
          <a:p>
            <a:r>
              <a:rPr lang="en-US" sz="2400" dirty="0"/>
              <a:t>P </a:t>
            </a:r>
            <a:r>
              <a:rPr lang="ru-RU" sz="2400" dirty="0"/>
              <a:t>и </a:t>
            </a:r>
            <a:r>
              <a:rPr lang="en-US" sz="2400" dirty="0"/>
              <a:t>Q </a:t>
            </a:r>
            <a:r>
              <a:rPr lang="ru-RU" sz="2400" dirty="0"/>
              <a:t>нужен ресурс </a:t>
            </a:r>
            <a:r>
              <a:rPr lang="pl-PL" sz="2400" dirty="0"/>
              <a:t>A</a:t>
            </a:r>
            <a:endParaRPr lang="ru-RU" sz="2400" dirty="0"/>
          </a:p>
        </p:txBody>
      </p:sp>
      <p:sp>
        <p:nvSpPr>
          <p:cNvPr id="91" name="TextBox 90">
            <a:extLst>
              <a:ext uri="{FF2B5EF4-FFF2-40B4-BE49-F238E27FC236}">
                <a16:creationId xmlns:a16="http://schemas.microsoft.com/office/drawing/2014/main" id="{599A2FE9-1A9B-4307-A57D-7BB70AF1BD93}"/>
              </a:ext>
            </a:extLst>
          </p:cNvPr>
          <p:cNvSpPr txBox="1"/>
          <p:nvPr/>
        </p:nvSpPr>
        <p:spPr>
          <a:xfrm>
            <a:off x="622522" y="5478779"/>
            <a:ext cx="3022174" cy="461665"/>
          </a:xfrm>
          <a:prstGeom prst="rect">
            <a:avLst/>
          </a:prstGeom>
          <a:noFill/>
        </p:spPr>
        <p:txBody>
          <a:bodyPr wrap="none" rtlCol="0">
            <a:spAutoFit/>
          </a:bodyPr>
          <a:lstStyle/>
          <a:p>
            <a:r>
              <a:rPr lang="en-US" sz="2400" dirty="0"/>
              <a:t>P </a:t>
            </a:r>
            <a:r>
              <a:rPr lang="ru-RU" sz="2400" dirty="0"/>
              <a:t>и </a:t>
            </a:r>
            <a:r>
              <a:rPr lang="en-US" sz="2400" dirty="0"/>
              <a:t>Q </a:t>
            </a:r>
            <a:r>
              <a:rPr lang="ru-RU" sz="2400" dirty="0"/>
              <a:t>нужен ресурс </a:t>
            </a:r>
            <a:r>
              <a:rPr lang="pl-PL" sz="2400" dirty="0"/>
              <a:t>B</a:t>
            </a:r>
            <a:endParaRPr lang="ru-RU" sz="2400" dirty="0"/>
          </a:p>
        </p:txBody>
      </p:sp>
      <p:cxnSp>
        <p:nvCxnSpPr>
          <p:cNvPr id="93" name="Прямая со стрелкой 92">
            <a:extLst>
              <a:ext uri="{FF2B5EF4-FFF2-40B4-BE49-F238E27FC236}">
                <a16:creationId xmlns:a16="http://schemas.microsoft.com/office/drawing/2014/main" id="{88C35484-4BA9-4176-B4BD-F446C463BF62}"/>
              </a:ext>
            </a:extLst>
          </p:cNvPr>
          <p:cNvCxnSpPr>
            <a:cxnSpLocks/>
          </p:cNvCxnSpPr>
          <p:nvPr/>
        </p:nvCxnSpPr>
        <p:spPr>
          <a:xfrm>
            <a:off x="253660" y="6260268"/>
            <a:ext cx="75889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FAD3E3A4-3239-4DC1-A5D5-B75E28061A80}"/>
              </a:ext>
            </a:extLst>
          </p:cNvPr>
          <p:cNvSpPr txBox="1"/>
          <p:nvPr/>
        </p:nvSpPr>
        <p:spPr>
          <a:xfrm>
            <a:off x="1012551" y="5984753"/>
            <a:ext cx="11314915" cy="769441"/>
          </a:xfrm>
          <a:prstGeom prst="rect">
            <a:avLst/>
          </a:prstGeom>
          <a:noFill/>
        </p:spPr>
        <p:txBody>
          <a:bodyPr wrap="square" rtlCol="0">
            <a:spAutoFit/>
          </a:bodyPr>
          <a:lstStyle/>
          <a:p>
            <a:r>
              <a:rPr lang="ru-RU" sz="2200" dirty="0"/>
              <a:t>Возможный путь выполнения Р и Q. Горизонтальная часть пути соответствует выполнению Р и ожиданию Q. Вертикальная часть пути соответствует выполнению Q и ожиданию Р.</a:t>
            </a:r>
          </a:p>
        </p:txBody>
      </p:sp>
      <p:sp>
        <p:nvSpPr>
          <p:cNvPr id="97" name="TextBox 96">
            <a:extLst>
              <a:ext uri="{FF2B5EF4-FFF2-40B4-BE49-F238E27FC236}">
                <a16:creationId xmlns:a16="http://schemas.microsoft.com/office/drawing/2014/main" id="{69D7AAA8-7901-44AC-9743-1A4956D9D32B}"/>
              </a:ext>
            </a:extLst>
          </p:cNvPr>
          <p:cNvSpPr txBox="1"/>
          <p:nvPr/>
        </p:nvSpPr>
        <p:spPr>
          <a:xfrm>
            <a:off x="4394386" y="404027"/>
            <a:ext cx="338554" cy="461665"/>
          </a:xfrm>
          <a:prstGeom prst="rect">
            <a:avLst/>
          </a:prstGeom>
          <a:noFill/>
        </p:spPr>
        <p:txBody>
          <a:bodyPr wrap="none" rtlCol="0">
            <a:spAutoFit/>
          </a:bodyPr>
          <a:lstStyle/>
          <a:p>
            <a:r>
              <a:rPr lang="ru-RU" sz="2400" dirty="0"/>
              <a:t>1</a:t>
            </a:r>
          </a:p>
        </p:txBody>
      </p:sp>
      <p:sp>
        <p:nvSpPr>
          <p:cNvPr id="98" name="TextBox 97">
            <a:extLst>
              <a:ext uri="{FF2B5EF4-FFF2-40B4-BE49-F238E27FC236}">
                <a16:creationId xmlns:a16="http://schemas.microsoft.com/office/drawing/2014/main" id="{F0522C0D-B2CE-4A09-BE30-9B02853DF54F}"/>
              </a:ext>
            </a:extLst>
          </p:cNvPr>
          <p:cNvSpPr txBox="1"/>
          <p:nvPr/>
        </p:nvSpPr>
        <p:spPr>
          <a:xfrm>
            <a:off x="5471046" y="435501"/>
            <a:ext cx="338554" cy="461665"/>
          </a:xfrm>
          <a:prstGeom prst="rect">
            <a:avLst/>
          </a:prstGeom>
          <a:noFill/>
        </p:spPr>
        <p:txBody>
          <a:bodyPr wrap="none" rtlCol="0">
            <a:spAutoFit/>
          </a:bodyPr>
          <a:lstStyle/>
          <a:p>
            <a:r>
              <a:rPr lang="ru-RU" sz="2400" dirty="0"/>
              <a:t>2</a:t>
            </a:r>
          </a:p>
        </p:txBody>
      </p:sp>
      <p:sp>
        <p:nvSpPr>
          <p:cNvPr id="99" name="TextBox 98">
            <a:extLst>
              <a:ext uri="{FF2B5EF4-FFF2-40B4-BE49-F238E27FC236}">
                <a16:creationId xmlns:a16="http://schemas.microsoft.com/office/drawing/2014/main" id="{AA29F534-088C-49F0-A7EA-308D95DE0C59}"/>
              </a:ext>
            </a:extLst>
          </p:cNvPr>
          <p:cNvSpPr txBox="1"/>
          <p:nvPr/>
        </p:nvSpPr>
        <p:spPr>
          <a:xfrm>
            <a:off x="6836936" y="418587"/>
            <a:ext cx="338554" cy="461665"/>
          </a:xfrm>
          <a:prstGeom prst="rect">
            <a:avLst/>
          </a:prstGeom>
          <a:noFill/>
        </p:spPr>
        <p:txBody>
          <a:bodyPr wrap="none" rtlCol="0">
            <a:spAutoFit/>
          </a:bodyPr>
          <a:lstStyle/>
          <a:p>
            <a:r>
              <a:rPr lang="ru-RU" sz="2400" dirty="0"/>
              <a:t>3</a:t>
            </a:r>
          </a:p>
        </p:txBody>
      </p:sp>
      <p:sp>
        <p:nvSpPr>
          <p:cNvPr id="100" name="TextBox 99">
            <a:extLst>
              <a:ext uri="{FF2B5EF4-FFF2-40B4-BE49-F238E27FC236}">
                <a16:creationId xmlns:a16="http://schemas.microsoft.com/office/drawing/2014/main" id="{5718AC65-C518-4F4D-A1F7-0E7D7C7E4ECD}"/>
              </a:ext>
            </a:extLst>
          </p:cNvPr>
          <p:cNvSpPr txBox="1"/>
          <p:nvPr/>
        </p:nvSpPr>
        <p:spPr>
          <a:xfrm>
            <a:off x="9804468" y="1453782"/>
            <a:ext cx="338554" cy="461665"/>
          </a:xfrm>
          <a:prstGeom prst="rect">
            <a:avLst/>
          </a:prstGeom>
          <a:noFill/>
        </p:spPr>
        <p:txBody>
          <a:bodyPr wrap="none" rtlCol="0">
            <a:spAutoFit/>
          </a:bodyPr>
          <a:lstStyle/>
          <a:p>
            <a:r>
              <a:rPr lang="ru-RU" sz="2400" dirty="0"/>
              <a:t>4</a:t>
            </a:r>
          </a:p>
        </p:txBody>
      </p:sp>
      <p:sp>
        <p:nvSpPr>
          <p:cNvPr id="101" name="TextBox 100">
            <a:extLst>
              <a:ext uri="{FF2B5EF4-FFF2-40B4-BE49-F238E27FC236}">
                <a16:creationId xmlns:a16="http://schemas.microsoft.com/office/drawing/2014/main" id="{76978CA4-C2CC-4E0E-8825-9A8E753D6378}"/>
              </a:ext>
            </a:extLst>
          </p:cNvPr>
          <p:cNvSpPr txBox="1"/>
          <p:nvPr/>
        </p:nvSpPr>
        <p:spPr>
          <a:xfrm>
            <a:off x="9758433" y="3569676"/>
            <a:ext cx="338554" cy="461665"/>
          </a:xfrm>
          <a:prstGeom prst="rect">
            <a:avLst/>
          </a:prstGeom>
          <a:noFill/>
        </p:spPr>
        <p:txBody>
          <a:bodyPr wrap="none" rtlCol="0">
            <a:spAutoFit/>
          </a:bodyPr>
          <a:lstStyle/>
          <a:p>
            <a:r>
              <a:rPr lang="ru-RU" sz="2400" dirty="0"/>
              <a:t>5</a:t>
            </a:r>
          </a:p>
        </p:txBody>
      </p:sp>
      <p:sp>
        <p:nvSpPr>
          <p:cNvPr id="102" name="TextBox 101">
            <a:extLst>
              <a:ext uri="{FF2B5EF4-FFF2-40B4-BE49-F238E27FC236}">
                <a16:creationId xmlns:a16="http://schemas.microsoft.com/office/drawing/2014/main" id="{4C162BDB-E8D9-4CD4-85FC-CAFA7EA72A19}"/>
              </a:ext>
            </a:extLst>
          </p:cNvPr>
          <p:cNvSpPr txBox="1"/>
          <p:nvPr/>
        </p:nvSpPr>
        <p:spPr>
          <a:xfrm>
            <a:off x="10408019" y="4065798"/>
            <a:ext cx="338554" cy="461665"/>
          </a:xfrm>
          <a:prstGeom prst="rect">
            <a:avLst/>
          </a:prstGeom>
          <a:noFill/>
        </p:spPr>
        <p:txBody>
          <a:bodyPr wrap="none" rtlCol="0">
            <a:spAutoFit/>
          </a:bodyPr>
          <a:lstStyle/>
          <a:p>
            <a:r>
              <a:rPr lang="ru-RU" sz="2400" dirty="0"/>
              <a:t>6</a:t>
            </a:r>
          </a:p>
        </p:txBody>
      </p:sp>
      <p:cxnSp>
        <p:nvCxnSpPr>
          <p:cNvPr id="17" name="Соединитель: уступ 16">
            <a:extLst>
              <a:ext uri="{FF2B5EF4-FFF2-40B4-BE49-F238E27FC236}">
                <a16:creationId xmlns:a16="http://schemas.microsoft.com/office/drawing/2014/main" id="{AB9318B6-8B95-4762-81B7-0B595A4266A9}"/>
              </a:ext>
            </a:extLst>
          </p:cNvPr>
          <p:cNvCxnSpPr>
            <a:cxnSpLocks/>
          </p:cNvCxnSpPr>
          <p:nvPr/>
        </p:nvCxnSpPr>
        <p:spPr>
          <a:xfrm flipV="1">
            <a:off x="5907881" y="1684615"/>
            <a:ext cx="3896587" cy="2198262"/>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496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AC5401-D641-4CF2-8FE7-01477DDC95B4}"/>
              </a:ext>
            </a:extLst>
          </p:cNvPr>
          <p:cNvSpPr>
            <a:spLocks noGrp="1"/>
          </p:cNvSpPr>
          <p:nvPr>
            <p:ph type="title"/>
          </p:nvPr>
        </p:nvSpPr>
        <p:spPr>
          <a:xfrm>
            <a:off x="838200" y="365125"/>
            <a:ext cx="10515600" cy="752475"/>
          </a:xfrm>
        </p:spPr>
        <p:txBody>
          <a:bodyPr/>
          <a:lstStyle/>
          <a:p>
            <a:pPr algn="ctr"/>
            <a:r>
              <a:rPr lang="ru-RU" dirty="0"/>
              <a:t>Повторно используемые ресурсы</a:t>
            </a:r>
          </a:p>
        </p:txBody>
      </p:sp>
      <p:sp>
        <p:nvSpPr>
          <p:cNvPr id="3" name="Объект 2">
            <a:extLst>
              <a:ext uri="{FF2B5EF4-FFF2-40B4-BE49-F238E27FC236}">
                <a16:creationId xmlns:a16="http://schemas.microsoft.com/office/drawing/2014/main" id="{98586952-21F0-4B47-96A0-B70622EE1FAD}"/>
              </a:ext>
            </a:extLst>
          </p:cNvPr>
          <p:cNvSpPr>
            <a:spLocks noGrp="1"/>
          </p:cNvSpPr>
          <p:nvPr>
            <p:ph idx="1"/>
          </p:nvPr>
        </p:nvSpPr>
        <p:spPr>
          <a:xfrm>
            <a:off x="228599" y="1253331"/>
            <a:ext cx="11540068" cy="5239544"/>
          </a:xfrm>
        </p:spPr>
        <p:txBody>
          <a:bodyPr>
            <a:normAutofit/>
          </a:bodyPr>
          <a:lstStyle/>
          <a:p>
            <a:pPr marL="0" indent="0" algn="just">
              <a:buNone/>
            </a:pPr>
            <a:r>
              <a:rPr lang="ru-RU" sz="2600" dirty="0"/>
              <a:t>Ресурсы можно разделить на две основные категории: </a:t>
            </a:r>
            <a:r>
              <a:rPr lang="ru-RU" sz="2600" b="1" dirty="0"/>
              <a:t>повторно используемые</a:t>
            </a:r>
            <a:r>
              <a:rPr lang="en-US" sz="2600" b="1" dirty="0"/>
              <a:t> </a:t>
            </a:r>
            <a:r>
              <a:rPr lang="ru-RU" sz="2600" dirty="0"/>
              <a:t>и </a:t>
            </a:r>
            <a:r>
              <a:rPr lang="ru-RU" sz="2600" b="1" dirty="0"/>
              <a:t>расходуемые</a:t>
            </a:r>
            <a:r>
              <a:rPr lang="ru-RU" sz="2600" dirty="0"/>
              <a:t>. </a:t>
            </a:r>
            <a:r>
              <a:rPr lang="ru-RU" sz="2600" i="1" dirty="0"/>
              <a:t>Повторно используемые ресурсы могут безопасно</a:t>
            </a:r>
            <a:r>
              <a:rPr lang="en-US" sz="2600" i="1" dirty="0"/>
              <a:t> </a:t>
            </a:r>
            <a:r>
              <a:rPr lang="ru-RU" sz="2600" i="1" dirty="0"/>
              <a:t>использоваться одновременно только одним процессом и при этом не истощаться</a:t>
            </a:r>
            <a:r>
              <a:rPr lang="ru-RU" sz="2600" dirty="0"/>
              <a:t>.</a:t>
            </a:r>
            <a:r>
              <a:rPr lang="en-US" sz="2600" dirty="0"/>
              <a:t> </a:t>
            </a:r>
            <a:r>
              <a:rPr lang="ru-RU" sz="2600" dirty="0"/>
              <a:t>Процесс получает ресурс, который позже освобождается для повторного использования</a:t>
            </a:r>
            <a:r>
              <a:rPr lang="en-US" sz="2600" dirty="0"/>
              <a:t> </a:t>
            </a:r>
            <a:r>
              <a:rPr lang="ru-RU" sz="2600" dirty="0"/>
              <a:t>другими процессами. Примерами повторно используемых ресурсов могут служить процессор,</a:t>
            </a:r>
            <a:r>
              <a:rPr lang="en-US" sz="2600" dirty="0"/>
              <a:t> </a:t>
            </a:r>
            <a:r>
              <a:rPr lang="ru-RU" sz="2600" dirty="0"/>
              <a:t>каналы ввода-вывода, основная и вторичная память, периферийные устройства,</a:t>
            </a:r>
            <a:r>
              <a:rPr lang="en-US" sz="2600" dirty="0"/>
              <a:t> </a:t>
            </a:r>
            <a:r>
              <a:rPr lang="ru-RU" sz="2600" dirty="0"/>
              <a:t>а также структуры данных, такие как файлы, базы данных и семафоры.</a:t>
            </a:r>
            <a:endParaRPr lang="en-US" sz="2600" dirty="0"/>
          </a:p>
          <a:p>
            <a:pPr marL="0" indent="0" algn="just">
              <a:buNone/>
            </a:pPr>
            <a:r>
              <a:rPr lang="ru-RU" sz="2600" dirty="0"/>
              <a:t>В качестве примера взаимоблокировки с повторно используемым ресурсом рассмотрим</a:t>
            </a:r>
            <a:r>
              <a:rPr lang="en-US" sz="2600" dirty="0"/>
              <a:t> </a:t>
            </a:r>
            <a:r>
              <a:rPr lang="ru-RU" sz="2600" dirty="0"/>
              <a:t>два процесса, которые конкурируют за исключительный доступ к дисковому файлу</a:t>
            </a:r>
            <a:r>
              <a:rPr lang="en-US" sz="2600" dirty="0"/>
              <a:t> </a:t>
            </a:r>
            <a:r>
              <a:rPr lang="pl-PL" sz="2600" dirty="0"/>
              <a:t>D </a:t>
            </a:r>
            <a:r>
              <a:rPr lang="ru-RU" sz="2600" dirty="0"/>
              <a:t>и стримеру Т.</a:t>
            </a:r>
          </a:p>
        </p:txBody>
      </p:sp>
    </p:spTree>
    <p:extLst>
      <p:ext uri="{BB962C8B-B14F-4D97-AF65-F5344CB8AC3E}">
        <p14:creationId xmlns:p14="http://schemas.microsoft.com/office/powerpoint/2010/main" val="8388177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1">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6156</Words>
  <Application>Microsoft Office PowerPoint</Application>
  <PresentationFormat>Широкоэкранный</PresentationFormat>
  <Paragraphs>995</Paragraphs>
  <Slides>64</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64</vt:i4>
      </vt:variant>
    </vt:vector>
  </HeadingPairs>
  <TitlesOfParts>
    <vt:vector size="70" baseType="lpstr">
      <vt:lpstr>Arial</vt:lpstr>
      <vt:lpstr>Calibri</vt:lpstr>
      <vt:lpstr>Cambria Math</vt:lpstr>
      <vt:lpstr>Consolas</vt:lpstr>
      <vt:lpstr>Times New Roman</vt:lpstr>
      <vt:lpstr>Тема Office</vt:lpstr>
      <vt:lpstr>Лекция 10. Параллельные вычисления: взаимоблокировка и голодание</vt:lpstr>
      <vt:lpstr>Принципы взаимного блокирования</vt:lpstr>
      <vt:lpstr>Принципы взаимного блокирования</vt:lpstr>
      <vt:lpstr>Принципы взаимного блокирования</vt:lpstr>
      <vt:lpstr>Презентация PowerPoint</vt:lpstr>
      <vt:lpstr>Пути выполнения процессов</vt:lpstr>
      <vt:lpstr>Презентация PowerPoint</vt:lpstr>
      <vt:lpstr>Презентация PowerPoint</vt:lpstr>
      <vt:lpstr>Повторно используемые ресурсы</vt:lpstr>
      <vt:lpstr>Пример конкуренции двух процессов в борьбе за повторно используемый ресурс</vt:lpstr>
      <vt:lpstr>Презентация PowerPoint</vt:lpstr>
      <vt:lpstr>Презентация PowerPoint</vt:lpstr>
      <vt:lpstr>Расходуемые ресурсы</vt:lpstr>
      <vt:lpstr>Презентация PowerPoint</vt:lpstr>
      <vt:lpstr>Презентация PowerPoint</vt:lpstr>
      <vt:lpstr>Графы распределения ресурсов</vt:lpstr>
      <vt:lpstr>Презентация PowerPoint</vt:lpstr>
      <vt:lpstr>Презентация PowerPoint</vt:lpstr>
      <vt:lpstr>Презентация PowerPoint</vt:lpstr>
      <vt:lpstr>Условия возникновения взаимоблокировок</vt:lpstr>
      <vt:lpstr>Презентация PowerPoint</vt:lpstr>
      <vt:lpstr>Презентация PowerPoint</vt:lpstr>
      <vt:lpstr>Предотвращение взаимоблокировок</vt:lpstr>
      <vt:lpstr>Взаимоисключения</vt:lpstr>
      <vt:lpstr>Удержание и ожидание</vt:lpstr>
      <vt:lpstr>Отсутствие перераспределения</vt:lpstr>
      <vt:lpstr>Циклическое ожидание</vt:lpstr>
      <vt:lpstr>Устранение взаимоблокировок</vt:lpstr>
      <vt:lpstr>Запрещение запуска процесса</vt:lpstr>
      <vt:lpstr>Презентация PowerPoint</vt:lpstr>
      <vt:lpstr>Презентация PowerPoint</vt:lpstr>
      <vt:lpstr>Запрет выделения ресурса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Проверка безопасности алгоритма</vt:lpstr>
      <vt:lpstr>Презентация PowerPoint</vt:lpstr>
      <vt:lpstr>Обнаружение взаимоблокировок</vt:lpstr>
      <vt:lpstr>Алгоритм обнаружения взаимоблокировки</vt:lpstr>
      <vt:lpstr>Алгоритм обнаружения взаимоблокировки</vt:lpstr>
      <vt:lpstr>Презентация PowerPoint</vt:lpstr>
      <vt:lpstr>Презентация PowerPoint</vt:lpstr>
      <vt:lpstr>Презентация PowerPoint</vt:lpstr>
      <vt:lpstr>Восстановление</vt:lpstr>
      <vt:lpstr>Презентация PowerPoint</vt:lpstr>
      <vt:lpstr>Презентация PowerPoint</vt:lpstr>
      <vt:lpstr>Интегрированные стратегии разрешения взаимоблокировок</vt:lpstr>
      <vt:lpstr>Презентация PowerPoint</vt:lpstr>
      <vt:lpstr>Презентация PowerPoint</vt:lpstr>
      <vt:lpstr>Задача об обедающих философах</vt:lpstr>
      <vt:lpstr>Презентация PowerPoint</vt:lpstr>
      <vt:lpstr>Презентация PowerPoint</vt:lpstr>
      <vt:lpstr>Презентация PowerPoint</vt:lpstr>
      <vt:lpstr>Решение с использование монитора</vt:lpstr>
      <vt:lpstr>Презентация PowerPoint</vt:lpstr>
      <vt:lpstr>Семафоры в UNIX</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10. Семафоры и мониторы</dc:title>
  <dc:creator>Sobol Aliaksandr M</dc:creator>
  <cp:lastModifiedBy>Соболь A. M.</cp:lastModifiedBy>
  <cp:revision>45</cp:revision>
  <dcterms:created xsi:type="dcterms:W3CDTF">2021-11-08T10:18:23Z</dcterms:created>
  <dcterms:modified xsi:type="dcterms:W3CDTF">2021-11-16T10:47:55Z</dcterms:modified>
</cp:coreProperties>
</file>