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4"/>
  </p:notesMasterIdLst>
  <p:sldIdLst>
    <p:sldId id="431" r:id="rId2"/>
    <p:sldId id="432" r:id="rId3"/>
    <p:sldId id="433" r:id="rId4"/>
    <p:sldId id="434" r:id="rId5"/>
    <p:sldId id="435" r:id="rId6"/>
    <p:sldId id="436" r:id="rId7"/>
    <p:sldId id="437" r:id="rId8"/>
    <p:sldId id="438" r:id="rId9"/>
    <p:sldId id="439" r:id="rId10"/>
    <p:sldId id="440"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60" r:id="rId31"/>
    <p:sldId id="461" r:id="rId32"/>
    <p:sldId id="462" r:id="rId33"/>
    <p:sldId id="463" r:id="rId34"/>
    <p:sldId id="464" r:id="rId35"/>
    <p:sldId id="465" r:id="rId36"/>
    <p:sldId id="466" r:id="rId37"/>
    <p:sldId id="467" r:id="rId38"/>
    <p:sldId id="468" r:id="rId39"/>
    <p:sldId id="469" r:id="rId40"/>
    <p:sldId id="470" r:id="rId41"/>
    <p:sldId id="471" r:id="rId42"/>
    <p:sldId id="472" r:id="rId43"/>
    <p:sldId id="473" r:id="rId44"/>
    <p:sldId id="474" r:id="rId45"/>
    <p:sldId id="475" r:id="rId46"/>
    <p:sldId id="476" r:id="rId47"/>
    <p:sldId id="477" r:id="rId48"/>
    <p:sldId id="478" r:id="rId49"/>
    <p:sldId id="479" r:id="rId50"/>
    <p:sldId id="480" r:id="rId51"/>
    <p:sldId id="481" r:id="rId52"/>
    <p:sldId id="482" r:id="rId53"/>
    <p:sldId id="483" r:id="rId54"/>
    <p:sldId id="484" r:id="rId55"/>
    <p:sldId id="488" r:id="rId56"/>
    <p:sldId id="485" r:id="rId57"/>
    <p:sldId id="486" r:id="rId58"/>
    <p:sldId id="489" r:id="rId59"/>
    <p:sldId id="490" r:id="rId60"/>
    <p:sldId id="491" r:id="rId61"/>
    <p:sldId id="487" r:id="rId62"/>
    <p:sldId id="492" r:id="rId6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4" autoAdjust="0"/>
    <p:restoredTop sz="92486" autoAdjust="0"/>
  </p:normalViewPr>
  <p:slideViewPr>
    <p:cSldViewPr snapToGrid="0">
      <p:cViewPr varScale="1">
        <p:scale>
          <a:sx n="66" d="100"/>
          <a:sy n="66" d="100"/>
        </p:scale>
        <p:origin x="82" y="10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BY"/>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9B28A-304C-4AC9-B8C4-4057AF611ACB}" type="datetimeFigureOut">
              <a:rPr lang="ru-BY" smtClean="0"/>
              <a:t>06.12.2021</a:t>
            </a:fld>
            <a:endParaRPr lang="ru-BY"/>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BY"/>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BY"/>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B91B2-C521-43F1-89A0-0DCE368F46A2}" type="slidenum">
              <a:rPr lang="ru-BY" smtClean="0"/>
              <a:t>‹#›</a:t>
            </a:fld>
            <a:endParaRPr lang="ru-BY"/>
          </a:p>
        </p:txBody>
      </p:sp>
    </p:spTree>
    <p:extLst>
      <p:ext uri="{BB962C8B-B14F-4D97-AF65-F5344CB8AC3E}">
        <p14:creationId xmlns:p14="http://schemas.microsoft.com/office/powerpoint/2010/main" val="4146618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a:t>
            </a:fld>
            <a:endParaRPr lang="ru-BY"/>
          </a:p>
        </p:txBody>
      </p:sp>
    </p:spTree>
    <p:extLst>
      <p:ext uri="{BB962C8B-B14F-4D97-AF65-F5344CB8AC3E}">
        <p14:creationId xmlns:p14="http://schemas.microsoft.com/office/powerpoint/2010/main" val="235916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На рисунке представлен образ процесса.</a:t>
            </a:r>
          </a:p>
          <a:p>
            <a:r>
              <a:rPr lang="ru-RU" sz="1200" b="0" i="0" u="none" strike="noStrike" kern="1200" baseline="0" dirty="0" err="1">
                <a:solidFill>
                  <a:schemeClr val="tx1"/>
                </a:solidFill>
                <a:latin typeface="+mn-lt"/>
                <a:ea typeface="+mn-ea"/>
                <a:cs typeface="+mn-cs"/>
              </a:rPr>
              <a:t>Дпя</a:t>
            </a:r>
            <a:r>
              <a:rPr lang="ru-RU" sz="1200" b="0" i="0" u="none" strike="noStrike" kern="1200" baseline="0" dirty="0">
                <a:solidFill>
                  <a:schemeClr val="tx1"/>
                </a:solidFill>
                <a:latin typeface="+mn-lt"/>
                <a:ea typeface="+mn-ea"/>
                <a:cs typeface="+mn-cs"/>
              </a:rPr>
              <a:t> простоты предположим, что образ процесса занимает одну непрерывную область основной</a:t>
            </a:r>
          </a:p>
          <a:p>
            <a:r>
              <a:rPr lang="ru-RU" sz="1200" b="0" i="0" u="none" strike="noStrike" kern="1200" baseline="0" dirty="0">
                <a:solidFill>
                  <a:schemeClr val="tx1"/>
                </a:solidFill>
                <a:latin typeface="+mn-lt"/>
                <a:ea typeface="+mn-ea"/>
                <a:cs typeface="+mn-cs"/>
              </a:rPr>
              <a:t>памяти. Очевидно, что операционной системе необходимо знать местоположение</a:t>
            </a:r>
          </a:p>
          <a:p>
            <a:r>
              <a:rPr lang="ru-RU" sz="1200" b="0" i="0" u="none" strike="noStrike" kern="1200" baseline="0" dirty="0">
                <a:solidFill>
                  <a:schemeClr val="tx1"/>
                </a:solidFill>
                <a:latin typeface="+mn-lt"/>
                <a:ea typeface="+mn-ea"/>
                <a:cs typeface="+mn-cs"/>
              </a:rPr>
              <a:t>управляющей информации процесса и стека выполнения, а также точки входа для начала</a:t>
            </a:r>
          </a:p>
          <a:p>
            <a:r>
              <a:rPr lang="ru-RU" sz="1200" b="0" i="0" u="none" strike="noStrike" kern="1200" baseline="0" dirty="0">
                <a:solidFill>
                  <a:schemeClr val="tx1"/>
                </a:solidFill>
                <a:latin typeface="+mn-lt"/>
                <a:ea typeface="+mn-ea"/>
                <a:cs typeface="+mn-cs"/>
              </a:rPr>
              <a:t>выполнения процесса. Поскольку управлением памятью занимается операционная система</a:t>
            </a:r>
          </a:p>
          <a:p>
            <a:r>
              <a:rPr lang="ru-RU" sz="1200" b="0" i="0" u="none" strike="noStrike" kern="1200" baseline="0" dirty="0">
                <a:solidFill>
                  <a:schemeClr val="tx1"/>
                </a:solidFill>
                <a:latin typeface="+mn-lt"/>
                <a:ea typeface="+mn-ea"/>
                <a:cs typeface="+mn-cs"/>
              </a:rPr>
              <a:t>и она же размещает процесс в основной памяти, соответствующие адреса она получает автоматически.</a:t>
            </a:r>
          </a:p>
          <a:p>
            <a:r>
              <a:rPr lang="ru-RU" sz="1200" b="0" i="0" u="none" strike="noStrike" kern="1200" baseline="0" dirty="0">
                <a:solidFill>
                  <a:schemeClr val="tx1"/>
                </a:solidFill>
                <a:latin typeface="+mn-lt"/>
                <a:ea typeface="+mn-ea"/>
                <a:cs typeface="+mn-cs"/>
              </a:rPr>
              <a:t>Однако, помимо получения операционной системой указанной информации,</a:t>
            </a:r>
          </a:p>
          <a:p>
            <a:r>
              <a:rPr lang="ru-RU" sz="1200" b="0" i="0" u="none" strike="noStrike" kern="1200" baseline="0" dirty="0">
                <a:solidFill>
                  <a:schemeClr val="tx1"/>
                </a:solidFill>
                <a:latin typeface="+mn-lt"/>
                <a:ea typeface="+mn-ea"/>
                <a:cs typeface="+mn-cs"/>
              </a:rPr>
              <a:t>процесс должен иметь возможность обращаться к памяти в самой программе. Так, команды</a:t>
            </a:r>
          </a:p>
          <a:p>
            <a:r>
              <a:rPr lang="ru-RU" sz="1200" b="0" i="0" u="none" strike="noStrike" kern="1200" baseline="0" dirty="0">
                <a:solidFill>
                  <a:schemeClr val="tx1"/>
                </a:solidFill>
                <a:latin typeface="+mn-lt"/>
                <a:ea typeface="+mn-ea"/>
                <a:cs typeface="+mn-cs"/>
              </a:rPr>
              <a:t>ветвления содержат адреса, указывающие на команды, которые должны быть выполнены</a:t>
            </a:r>
          </a:p>
          <a:p>
            <a:r>
              <a:rPr lang="ru-RU" sz="1200" b="0" i="0" u="none" strike="noStrike" kern="1200" baseline="0" dirty="0">
                <a:solidFill>
                  <a:schemeClr val="tx1"/>
                </a:solidFill>
                <a:latin typeface="+mn-lt"/>
                <a:ea typeface="+mn-ea"/>
                <a:cs typeface="+mn-cs"/>
              </a:rPr>
              <a:t>после них; команды обращения к данным - адреса байтов или слов, с которыми они</a:t>
            </a:r>
          </a:p>
          <a:p>
            <a:r>
              <a:rPr lang="ru-RU" sz="1200" b="0" i="0" u="none" strike="noStrike" kern="1200" baseline="0" dirty="0">
                <a:solidFill>
                  <a:schemeClr val="tx1"/>
                </a:solidFill>
                <a:latin typeface="+mn-lt"/>
                <a:ea typeface="+mn-ea"/>
                <a:cs typeface="+mn-cs"/>
              </a:rPr>
              <a:t>работают. Так или иначе, но процессор и программное обеспечение операционной системы</a:t>
            </a:r>
          </a:p>
          <a:p>
            <a:r>
              <a:rPr lang="ru-RU" sz="1200" b="0" i="0" u="none" strike="noStrike" kern="1200" baseline="0" dirty="0">
                <a:solidFill>
                  <a:schemeClr val="tx1"/>
                </a:solidFill>
                <a:latin typeface="+mn-lt"/>
                <a:ea typeface="+mn-ea"/>
                <a:cs typeface="+mn-cs"/>
              </a:rPr>
              <a:t>должны быть способны перевести ссылки в коде программы в реальные физические</a:t>
            </a:r>
          </a:p>
          <a:p>
            <a:r>
              <a:rPr lang="ru-RU" sz="1200" b="0" i="0" u="none" strike="noStrike" kern="1200" baseline="0" dirty="0">
                <a:solidFill>
                  <a:schemeClr val="tx1"/>
                </a:solidFill>
                <a:latin typeface="+mn-lt"/>
                <a:ea typeface="+mn-ea"/>
                <a:cs typeface="+mn-cs"/>
              </a:rPr>
              <a:t>адреса, соответствующие текущему расположению программы в основной памяти.</a:t>
            </a:r>
            <a:endParaRPr lang="ru-RU" dirty="0"/>
          </a:p>
        </p:txBody>
      </p:sp>
      <p:sp>
        <p:nvSpPr>
          <p:cNvPr id="4" name="Номер слайда 3"/>
          <p:cNvSpPr>
            <a:spLocks noGrp="1"/>
          </p:cNvSpPr>
          <p:nvPr>
            <p:ph type="sldNum" sz="quarter" idx="5"/>
          </p:nvPr>
        </p:nvSpPr>
        <p:spPr/>
        <p:txBody>
          <a:bodyPr/>
          <a:lstStyle/>
          <a:p>
            <a:fld id="{80AB91B2-C521-43F1-89A0-0DCE368F46A2}" type="slidenum">
              <a:rPr lang="ru-BY" smtClean="0"/>
              <a:t>6</a:t>
            </a:fld>
            <a:endParaRPr lang="ru-BY"/>
          </a:p>
        </p:txBody>
      </p:sp>
    </p:spTree>
    <p:extLst>
      <p:ext uri="{BB962C8B-B14F-4D97-AF65-F5344CB8AC3E}">
        <p14:creationId xmlns:p14="http://schemas.microsoft.com/office/powerpoint/2010/main" val="1370766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Первый запрос А - на 100 Кбайт (для него требуется блок размером 128 Кбайт). </a:t>
            </a:r>
            <a:r>
              <a:rPr lang="ru-RU" sz="1200" b="0" i="0" u="none" strike="noStrike" kern="1200" baseline="0" dirty="0" err="1">
                <a:solidFill>
                  <a:schemeClr val="tx1"/>
                </a:solidFill>
                <a:latin typeface="+mn-lt"/>
                <a:ea typeface="+mn-ea"/>
                <a:cs typeface="+mn-cs"/>
              </a:rPr>
              <a:t>Дllя</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этого начальный блок делится на два двойника по 512 Кбайт. Первый из них делится</a:t>
            </a:r>
          </a:p>
          <a:p>
            <a:r>
              <a:rPr lang="ru-RU" sz="1200" b="0" i="0" u="none" strike="noStrike" kern="1200" baseline="0" dirty="0">
                <a:solidFill>
                  <a:schemeClr val="tx1"/>
                </a:solidFill>
                <a:latin typeface="+mn-lt"/>
                <a:ea typeface="+mn-ea"/>
                <a:cs typeface="+mn-cs"/>
              </a:rPr>
              <a:t>на двойники размером 256 Кбайт, и, в свою очередь, первый из получившихся при этом</a:t>
            </a:r>
          </a:p>
          <a:p>
            <a:r>
              <a:rPr lang="ru-RU" sz="1200" b="0" i="0" u="none" strike="noStrike" kern="1200" baseline="0" dirty="0">
                <a:solidFill>
                  <a:schemeClr val="tx1"/>
                </a:solidFill>
                <a:latin typeface="+mn-lt"/>
                <a:ea typeface="+mn-ea"/>
                <a:cs typeface="+mn-cs"/>
              </a:rPr>
              <a:t>разделении двойников также делится пополам. Один из получившихся двойников размером</a:t>
            </a:r>
          </a:p>
          <a:p>
            <a:r>
              <a:rPr lang="ru-RU" sz="1200" b="0" i="0" u="none" strike="noStrike" kern="1200" baseline="0" dirty="0">
                <a:solidFill>
                  <a:schemeClr val="tx1"/>
                </a:solidFill>
                <a:latin typeface="+mn-lt"/>
                <a:ea typeface="+mn-ea"/>
                <a:cs typeface="+mn-cs"/>
              </a:rPr>
              <a:t>128 Кбайт выделяется запросу А . Следующий запрос В требует 256 Кбайт. Такой</a:t>
            </a:r>
          </a:p>
          <a:p>
            <a:r>
              <a:rPr lang="ru-RU" sz="1200" b="0" i="0" u="none" strike="noStrike" kern="1200" baseline="0" dirty="0">
                <a:solidFill>
                  <a:schemeClr val="tx1"/>
                </a:solidFill>
                <a:latin typeface="+mn-lt"/>
                <a:ea typeface="+mn-ea"/>
                <a:cs typeface="+mn-cs"/>
              </a:rPr>
              <a:t>блок имеется в наличии и выделяется . Процесс продолжается с разделением и слиянием</a:t>
            </a:r>
          </a:p>
          <a:p>
            <a:r>
              <a:rPr lang="ru-RU" sz="1200" b="0" i="0" u="none" strike="noStrike" kern="1200" baseline="0" dirty="0">
                <a:solidFill>
                  <a:schemeClr val="tx1"/>
                </a:solidFill>
                <a:latin typeface="+mn-lt"/>
                <a:ea typeface="+mn-ea"/>
                <a:cs typeface="+mn-cs"/>
              </a:rPr>
              <a:t>двойников при необходимости. Обратите внимание, что после освобождения блока Е</a:t>
            </a:r>
          </a:p>
          <a:p>
            <a:r>
              <a:rPr lang="ru-RU" sz="1200" b="0" i="0" u="none" strike="noStrike" kern="1200" baseline="0" dirty="0">
                <a:solidFill>
                  <a:schemeClr val="tx1"/>
                </a:solidFill>
                <a:latin typeface="+mn-lt"/>
                <a:ea typeface="+mn-ea"/>
                <a:cs typeface="+mn-cs"/>
              </a:rPr>
              <a:t>происходит слияние двойников по 128 Кбайт в один блок размером 256 Кбайт, который,</a:t>
            </a:r>
          </a:p>
          <a:p>
            <a:r>
              <a:rPr lang="ru-RU" sz="1200" b="0" i="0" u="none" strike="noStrike" kern="1200" baseline="0" dirty="0">
                <a:solidFill>
                  <a:schemeClr val="tx1"/>
                </a:solidFill>
                <a:latin typeface="+mn-lt"/>
                <a:ea typeface="+mn-ea"/>
                <a:cs typeface="+mn-cs"/>
              </a:rPr>
              <a:t>в свою очередь, тут же сливается со своим двойником.</a:t>
            </a:r>
            <a:endParaRPr lang="ru-RU" dirty="0"/>
          </a:p>
        </p:txBody>
      </p:sp>
      <p:sp>
        <p:nvSpPr>
          <p:cNvPr id="4" name="Номер слайда 3"/>
          <p:cNvSpPr>
            <a:spLocks noGrp="1"/>
          </p:cNvSpPr>
          <p:nvPr>
            <p:ph type="sldNum" sz="quarter" idx="5"/>
          </p:nvPr>
        </p:nvSpPr>
        <p:spPr/>
        <p:txBody>
          <a:bodyPr/>
          <a:lstStyle/>
          <a:p>
            <a:fld id="{80AB91B2-C521-43F1-89A0-0DCE368F46A2}" type="slidenum">
              <a:rPr lang="ru-BY" smtClean="0"/>
              <a:t>40</a:t>
            </a:fld>
            <a:endParaRPr lang="ru-BY"/>
          </a:p>
        </p:txBody>
      </p:sp>
    </p:spTree>
    <p:extLst>
      <p:ext uri="{BB962C8B-B14F-4D97-AF65-F5344CB8AC3E}">
        <p14:creationId xmlns:p14="http://schemas.microsoft.com/office/powerpoint/2010/main" val="2082317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показано представление системы двойников в виде бинарного дерева,</a:t>
            </a:r>
          </a:p>
          <a:p>
            <a:r>
              <a:rPr lang="ru-RU" sz="1200" b="0" i="0" u="none" strike="noStrike" kern="1200" baseline="0" dirty="0">
                <a:solidFill>
                  <a:schemeClr val="tx1"/>
                </a:solidFill>
                <a:latin typeface="+mn-lt"/>
                <a:ea typeface="+mn-ea"/>
                <a:cs typeface="+mn-cs"/>
              </a:rPr>
              <a:t>непосредственно после освобождения блока В. Листья представляют текущее распределение</a:t>
            </a:r>
          </a:p>
          <a:p>
            <a:r>
              <a:rPr lang="ru-RU" sz="1200" b="0" i="0" u="none" strike="noStrike" kern="1200" baseline="0" dirty="0">
                <a:solidFill>
                  <a:schemeClr val="tx1"/>
                </a:solidFill>
                <a:latin typeface="+mn-lt"/>
                <a:ea typeface="+mn-ea"/>
                <a:cs typeface="+mn-cs"/>
              </a:rPr>
              <a:t>памяти. Если два двойника являются листьями , то по крайней мере один из них</a:t>
            </a:r>
          </a:p>
          <a:p>
            <a:r>
              <a:rPr lang="ru-RU" sz="1200" b="0" i="0" u="none" strike="noStrike" kern="1200" baseline="0" dirty="0">
                <a:solidFill>
                  <a:schemeClr val="tx1"/>
                </a:solidFill>
                <a:latin typeface="+mn-lt"/>
                <a:ea typeface="+mn-ea"/>
                <a:cs typeface="+mn-cs"/>
              </a:rPr>
              <a:t>занят; в противном случае они должны слиться в блок большего размера.</a:t>
            </a:r>
            <a:endParaRPr lang="ru-RU" dirty="0"/>
          </a:p>
        </p:txBody>
      </p:sp>
      <p:sp>
        <p:nvSpPr>
          <p:cNvPr id="4" name="Номер слайда 3"/>
          <p:cNvSpPr>
            <a:spLocks noGrp="1"/>
          </p:cNvSpPr>
          <p:nvPr>
            <p:ph type="sldNum" sz="quarter" idx="5"/>
          </p:nvPr>
        </p:nvSpPr>
        <p:spPr/>
        <p:txBody>
          <a:bodyPr/>
          <a:lstStyle/>
          <a:p>
            <a:fld id="{80AB91B2-C521-43F1-89A0-0DCE368F46A2}" type="slidenum">
              <a:rPr lang="ru-BY" smtClean="0"/>
              <a:t>41</a:t>
            </a:fld>
            <a:endParaRPr lang="ru-BY"/>
          </a:p>
        </p:txBody>
      </p:sp>
    </p:spTree>
    <p:extLst>
      <p:ext uri="{BB962C8B-B14F-4D97-AF65-F5344CB8AC3E}">
        <p14:creationId xmlns:p14="http://schemas.microsoft.com/office/powerpoint/2010/main" val="592048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90EC53-FC56-4596-83D7-633B60FEE46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7C004DC-D361-4F28-BFEB-784AC01EC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E4C0662-4F01-4BDA-9CE6-930D5CBE86AF}"/>
              </a:ext>
            </a:extLst>
          </p:cNvPr>
          <p:cNvSpPr>
            <a:spLocks noGrp="1"/>
          </p:cNvSpPr>
          <p:nvPr>
            <p:ph type="dt" sz="half" idx="10"/>
          </p:nvPr>
        </p:nvSpPr>
        <p:spPr/>
        <p:txBody>
          <a:bodyPr/>
          <a:lstStyle/>
          <a:p>
            <a:fld id="{C83AD77D-C695-44D5-B348-EB145A48B78B}" type="datetimeFigureOut">
              <a:rPr lang="ru-BY" smtClean="0"/>
              <a:t>06.12.2021</a:t>
            </a:fld>
            <a:endParaRPr lang="ru-BY"/>
          </a:p>
        </p:txBody>
      </p:sp>
      <p:sp>
        <p:nvSpPr>
          <p:cNvPr id="5" name="Нижний колонтитул 4">
            <a:extLst>
              <a:ext uri="{FF2B5EF4-FFF2-40B4-BE49-F238E27FC236}">
                <a16:creationId xmlns:a16="http://schemas.microsoft.com/office/drawing/2014/main" id="{5A7ED4C7-7EF7-4BF4-82DD-01077D65382D}"/>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DD37A423-0B2A-4265-8F21-DA293A459118}"/>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388934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E2A654-6BEA-4593-9371-0C7F2A8F923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F9D8D36-66F4-47E2-90E2-90045786FD9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CD40CC-3D50-4479-BAF3-9CE384C8852E}"/>
              </a:ext>
            </a:extLst>
          </p:cNvPr>
          <p:cNvSpPr>
            <a:spLocks noGrp="1"/>
          </p:cNvSpPr>
          <p:nvPr>
            <p:ph type="dt" sz="half" idx="10"/>
          </p:nvPr>
        </p:nvSpPr>
        <p:spPr/>
        <p:txBody>
          <a:bodyPr/>
          <a:lstStyle/>
          <a:p>
            <a:fld id="{C83AD77D-C695-44D5-B348-EB145A48B78B}" type="datetimeFigureOut">
              <a:rPr lang="ru-BY" smtClean="0"/>
              <a:t>06.12.2021</a:t>
            </a:fld>
            <a:endParaRPr lang="ru-BY"/>
          </a:p>
        </p:txBody>
      </p:sp>
      <p:sp>
        <p:nvSpPr>
          <p:cNvPr id="5" name="Нижний колонтитул 4">
            <a:extLst>
              <a:ext uri="{FF2B5EF4-FFF2-40B4-BE49-F238E27FC236}">
                <a16:creationId xmlns:a16="http://schemas.microsoft.com/office/drawing/2014/main" id="{CBCD0369-8993-4747-B3DD-55FCC2D50692}"/>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B40A8132-F6C8-4174-B5F8-2ABC5D92049B}"/>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64224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32DC352-FCD1-4BCC-B60F-3276602215D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D7A4BDD-B07E-453A-9655-3DF428AC357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F15271D-D029-4CD8-AF77-AA21B5797BE3}"/>
              </a:ext>
            </a:extLst>
          </p:cNvPr>
          <p:cNvSpPr>
            <a:spLocks noGrp="1"/>
          </p:cNvSpPr>
          <p:nvPr>
            <p:ph type="dt" sz="half" idx="10"/>
          </p:nvPr>
        </p:nvSpPr>
        <p:spPr/>
        <p:txBody>
          <a:bodyPr/>
          <a:lstStyle/>
          <a:p>
            <a:fld id="{C83AD77D-C695-44D5-B348-EB145A48B78B}" type="datetimeFigureOut">
              <a:rPr lang="ru-BY" smtClean="0"/>
              <a:t>06.12.2021</a:t>
            </a:fld>
            <a:endParaRPr lang="ru-BY"/>
          </a:p>
        </p:txBody>
      </p:sp>
      <p:sp>
        <p:nvSpPr>
          <p:cNvPr id="5" name="Нижний колонтитул 4">
            <a:extLst>
              <a:ext uri="{FF2B5EF4-FFF2-40B4-BE49-F238E27FC236}">
                <a16:creationId xmlns:a16="http://schemas.microsoft.com/office/drawing/2014/main" id="{51A4673B-778B-4F9A-B2D6-8F481C843BE2}"/>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BF229C6A-1520-461C-A13A-C7B2DAB5D4B1}"/>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53304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71A98D-6A19-418D-BCA5-A45E6C82C5A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12E1E7A-3E16-4535-9475-827C9782E2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DFE5265-8BFF-4CAF-8E89-66787BE21C5B}"/>
              </a:ext>
            </a:extLst>
          </p:cNvPr>
          <p:cNvSpPr>
            <a:spLocks noGrp="1"/>
          </p:cNvSpPr>
          <p:nvPr>
            <p:ph type="dt" sz="half" idx="10"/>
          </p:nvPr>
        </p:nvSpPr>
        <p:spPr/>
        <p:txBody>
          <a:bodyPr/>
          <a:lstStyle/>
          <a:p>
            <a:fld id="{C83AD77D-C695-44D5-B348-EB145A48B78B}" type="datetimeFigureOut">
              <a:rPr lang="ru-BY" smtClean="0"/>
              <a:t>06.12.2021</a:t>
            </a:fld>
            <a:endParaRPr lang="ru-BY"/>
          </a:p>
        </p:txBody>
      </p:sp>
      <p:sp>
        <p:nvSpPr>
          <p:cNvPr id="5" name="Нижний колонтитул 4">
            <a:extLst>
              <a:ext uri="{FF2B5EF4-FFF2-40B4-BE49-F238E27FC236}">
                <a16:creationId xmlns:a16="http://schemas.microsoft.com/office/drawing/2014/main" id="{A6F774E0-7201-4B12-9983-EA8A13117EE5}"/>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9839A3EF-2CB6-4347-9CC5-F0127E7A8B5E}"/>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6783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B9C753-22CC-4BBE-9C2A-940D8B10210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62DB09D-1519-4FA8-96E7-9A56B19D7D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FC9ED61-24ED-4BFA-B493-B628632552FD}"/>
              </a:ext>
            </a:extLst>
          </p:cNvPr>
          <p:cNvSpPr>
            <a:spLocks noGrp="1"/>
          </p:cNvSpPr>
          <p:nvPr>
            <p:ph type="dt" sz="half" idx="10"/>
          </p:nvPr>
        </p:nvSpPr>
        <p:spPr/>
        <p:txBody>
          <a:bodyPr/>
          <a:lstStyle/>
          <a:p>
            <a:fld id="{C83AD77D-C695-44D5-B348-EB145A48B78B}" type="datetimeFigureOut">
              <a:rPr lang="ru-BY" smtClean="0"/>
              <a:t>06.12.2021</a:t>
            </a:fld>
            <a:endParaRPr lang="ru-BY"/>
          </a:p>
        </p:txBody>
      </p:sp>
      <p:sp>
        <p:nvSpPr>
          <p:cNvPr id="5" name="Нижний колонтитул 4">
            <a:extLst>
              <a:ext uri="{FF2B5EF4-FFF2-40B4-BE49-F238E27FC236}">
                <a16:creationId xmlns:a16="http://schemas.microsoft.com/office/drawing/2014/main" id="{D7564F7D-3CBB-4DAF-A399-1FD8A1B0DB54}"/>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87F2CCF9-0A07-4151-B1FB-659D13FD309C}"/>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122721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D5AF62-CF1F-46EF-80CF-12B37D3B215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DF4098C-8D43-47D4-BED3-D88CF428229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C8400BA-58EE-4835-BDBC-42EE3674B88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E4461DE-5541-43AE-8660-C9EEAB2A8924}"/>
              </a:ext>
            </a:extLst>
          </p:cNvPr>
          <p:cNvSpPr>
            <a:spLocks noGrp="1"/>
          </p:cNvSpPr>
          <p:nvPr>
            <p:ph type="dt" sz="half" idx="10"/>
          </p:nvPr>
        </p:nvSpPr>
        <p:spPr/>
        <p:txBody>
          <a:bodyPr/>
          <a:lstStyle/>
          <a:p>
            <a:fld id="{C83AD77D-C695-44D5-B348-EB145A48B78B}" type="datetimeFigureOut">
              <a:rPr lang="ru-BY" smtClean="0"/>
              <a:t>06.12.2021</a:t>
            </a:fld>
            <a:endParaRPr lang="ru-BY"/>
          </a:p>
        </p:txBody>
      </p:sp>
      <p:sp>
        <p:nvSpPr>
          <p:cNvPr id="6" name="Нижний колонтитул 5">
            <a:extLst>
              <a:ext uri="{FF2B5EF4-FFF2-40B4-BE49-F238E27FC236}">
                <a16:creationId xmlns:a16="http://schemas.microsoft.com/office/drawing/2014/main" id="{007B601D-8B2B-4EED-A49C-7BF501DD7104}"/>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E8072A1D-79EC-4008-9193-46E88F1DE065}"/>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09502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B64943-1396-42F8-B87C-9A38B25AC7D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44B236C-E94C-41B2-8261-854C45137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CDFDCEE-FB2A-4BF9-8A48-EEAEAC4D48D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C9646EB-FD18-4CBB-93C9-85D1B6C27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55F8FF2-0F7A-468D-BB6C-34D577CFE29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D1E3BE0-691D-4029-8A3B-4E22E7C54E16}"/>
              </a:ext>
            </a:extLst>
          </p:cNvPr>
          <p:cNvSpPr>
            <a:spLocks noGrp="1"/>
          </p:cNvSpPr>
          <p:nvPr>
            <p:ph type="dt" sz="half" idx="10"/>
          </p:nvPr>
        </p:nvSpPr>
        <p:spPr/>
        <p:txBody>
          <a:bodyPr/>
          <a:lstStyle/>
          <a:p>
            <a:fld id="{C83AD77D-C695-44D5-B348-EB145A48B78B}" type="datetimeFigureOut">
              <a:rPr lang="ru-BY" smtClean="0"/>
              <a:t>06.12.2021</a:t>
            </a:fld>
            <a:endParaRPr lang="ru-BY"/>
          </a:p>
        </p:txBody>
      </p:sp>
      <p:sp>
        <p:nvSpPr>
          <p:cNvPr id="8" name="Нижний колонтитул 7">
            <a:extLst>
              <a:ext uri="{FF2B5EF4-FFF2-40B4-BE49-F238E27FC236}">
                <a16:creationId xmlns:a16="http://schemas.microsoft.com/office/drawing/2014/main" id="{A4CB09F2-9401-42F0-85C2-833A3F6F9A5A}"/>
              </a:ext>
            </a:extLst>
          </p:cNvPr>
          <p:cNvSpPr>
            <a:spLocks noGrp="1"/>
          </p:cNvSpPr>
          <p:nvPr>
            <p:ph type="ftr" sz="quarter" idx="11"/>
          </p:nvPr>
        </p:nvSpPr>
        <p:spPr/>
        <p:txBody>
          <a:bodyPr/>
          <a:lstStyle/>
          <a:p>
            <a:endParaRPr lang="ru-BY"/>
          </a:p>
        </p:txBody>
      </p:sp>
      <p:sp>
        <p:nvSpPr>
          <p:cNvPr id="9" name="Номер слайда 8">
            <a:extLst>
              <a:ext uri="{FF2B5EF4-FFF2-40B4-BE49-F238E27FC236}">
                <a16:creationId xmlns:a16="http://schemas.microsoft.com/office/drawing/2014/main" id="{503443E7-5517-4691-BFC9-1EE2E2D8E8E4}"/>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14316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6A19EB-6BA4-4A70-A5D3-3C5DF4F8325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3F22EB3-D580-4359-AAE4-4E0C722980E0}"/>
              </a:ext>
            </a:extLst>
          </p:cNvPr>
          <p:cNvSpPr>
            <a:spLocks noGrp="1"/>
          </p:cNvSpPr>
          <p:nvPr>
            <p:ph type="dt" sz="half" idx="10"/>
          </p:nvPr>
        </p:nvSpPr>
        <p:spPr/>
        <p:txBody>
          <a:bodyPr/>
          <a:lstStyle/>
          <a:p>
            <a:fld id="{C83AD77D-C695-44D5-B348-EB145A48B78B}" type="datetimeFigureOut">
              <a:rPr lang="ru-BY" smtClean="0"/>
              <a:t>06.12.2021</a:t>
            </a:fld>
            <a:endParaRPr lang="ru-BY"/>
          </a:p>
        </p:txBody>
      </p:sp>
      <p:sp>
        <p:nvSpPr>
          <p:cNvPr id="4" name="Нижний колонтитул 3">
            <a:extLst>
              <a:ext uri="{FF2B5EF4-FFF2-40B4-BE49-F238E27FC236}">
                <a16:creationId xmlns:a16="http://schemas.microsoft.com/office/drawing/2014/main" id="{E7AD3940-A4FD-4410-A4B4-6FCBEE3AEAF8}"/>
              </a:ext>
            </a:extLst>
          </p:cNvPr>
          <p:cNvSpPr>
            <a:spLocks noGrp="1"/>
          </p:cNvSpPr>
          <p:nvPr>
            <p:ph type="ftr" sz="quarter" idx="11"/>
          </p:nvPr>
        </p:nvSpPr>
        <p:spPr/>
        <p:txBody>
          <a:bodyPr/>
          <a:lstStyle/>
          <a:p>
            <a:endParaRPr lang="ru-BY"/>
          </a:p>
        </p:txBody>
      </p:sp>
      <p:sp>
        <p:nvSpPr>
          <p:cNvPr id="5" name="Номер слайда 4">
            <a:extLst>
              <a:ext uri="{FF2B5EF4-FFF2-40B4-BE49-F238E27FC236}">
                <a16:creationId xmlns:a16="http://schemas.microsoft.com/office/drawing/2014/main" id="{3F7CE88F-FD71-443E-A252-53204FFE5A54}"/>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70066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B7D435-DA55-4A8C-962F-3BF263993F2E}"/>
              </a:ext>
            </a:extLst>
          </p:cNvPr>
          <p:cNvSpPr>
            <a:spLocks noGrp="1"/>
          </p:cNvSpPr>
          <p:nvPr>
            <p:ph type="dt" sz="half" idx="10"/>
          </p:nvPr>
        </p:nvSpPr>
        <p:spPr/>
        <p:txBody>
          <a:bodyPr/>
          <a:lstStyle/>
          <a:p>
            <a:fld id="{C83AD77D-C695-44D5-B348-EB145A48B78B}" type="datetimeFigureOut">
              <a:rPr lang="ru-BY" smtClean="0"/>
              <a:t>06.12.2021</a:t>
            </a:fld>
            <a:endParaRPr lang="ru-BY"/>
          </a:p>
        </p:txBody>
      </p:sp>
      <p:sp>
        <p:nvSpPr>
          <p:cNvPr id="3" name="Нижний колонтитул 2">
            <a:extLst>
              <a:ext uri="{FF2B5EF4-FFF2-40B4-BE49-F238E27FC236}">
                <a16:creationId xmlns:a16="http://schemas.microsoft.com/office/drawing/2014/main" id="{198E805A-C1AD-4181-B08D-578D436C8712}"/>
              </a:ext>
            </a:extLst>
          </p:cNvPr>
          <p:cNvSpPr>
            <a:spLocks noGrp="1"/>
          </p:cNvSpPr>
          <p:nvPr>
            <p:ph type="ftr" sz="quarter" idx="11"/>
          </p:nvPr>
        </p:nvSpPr>
        <p:spPr/>
        <p:txBody>
          <a:bodyPr/>
          <a:lstStyle/>
          <a:p>
            <a:endParaRPr lang="ru-BY"/>
          </a:p>
        </p:txBody>
      </p:sp>
      <p:sp>
        <p:nvSpPr>
          <p:cNvPr id="4" name="Номер слайда 3">
            <a:extLst>
              <a:ext uri="{FF2B5EF4-FFF2-40B4-BE49-F238E27FC236}">
                <a16:creationId xmlns:a16="http://schemas.microsoft.com/office/drawing/2014/main" id="{C153F1E2-A108-4DE7-8C56-A2548D7CB197}"/>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70783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EC237-AD99-4447-9532-F2CB77FD989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0367E29-5995-4C09-AA6F-B0830F971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96F38F4-07DA-4C12-9015-87AD289DC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10EE183-B42D-4CA3-A6D1-6F277436E5B7}"/>
              </a:ext>
            </a:extLst>
          </p:cNvPr>
          <p:cNvSpPr>
            <a:spLocks noGrp="1"/>
          </p:cNvSpPr>
          <p:nvPr>
            <p:ph type="dt" sz="half" idx="10"/>
          </p:nvPr>
        </p:nvSpPr>
        <p:spPr/>
        <p:txBody>
          <a:bodyPr/>
          <a:lstStyle/>
          <a:p>
            <a:fld id="{C83AD77D-C695-44D5-B348-EB145A48B78B}" type="datetimeFigureOut">
              <a:rPr lang="ru-BY" smtClean="0"/>
              <a:t>06.12.2021</a:t>
            </a:fld>
            <a:endParaRPr lang="ru-BY"/>
          </a:p>
        </p:txBody>
      </p:sp>
      <p:sp>
        <p:nvSpPr>
          <p:cNvPr id="6" name="Нижний колонтитул 5">
            <a:extLst>
              <a:ext uri="{FF2B5EF4-FFF2-40B4-BE49-F238E27FC236}">
                <a16:creationId xmlns:a16="http://schemas.microsoft.com/office/drawing/2014/main" id="{7718665E-0782-4BF7-9B21-4C6CEFE62F19}"/>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3F52625B-1400-45A4-B352-419E2316A9FA}"/>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389066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FBFEEF-99AC-48F2-85F6-D4A15D195EB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F9F14A8-010C-4C3D-96F1-CEEB71F8F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8641943-E8F9-4776-AEEA-BCDF7E23C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A047C8C-FCFB-4F30-A3DC-F0EA579F32C9}"/>
              </a:ext>
            </a:extLst>
          </p:cNvPr>
          <p:cNvSpPr>
            <a:spLocks noGrp="1"/>
          </p:cNvSpPr>
          <p:nvPr>
            <p:ph type="dt" sz="half" idx="10"/>
          </p:nvPr>
        </p:nvSpPr>
        <p:spPr/>
        <p:txBody>
          <a:bodyPr/>
          <a:lstStyle/>
          <a:p>
            <a:fld id="{C83AD77D-C695-44D5-B348-EB145A48B78B}" type="datetimeFigureOut">
              <a:rPr lang="ru-BY" smtClean="0"/>
              <a:t>06.12.2021</a:t>
            </a:fld>
            <a:endParaRPr lang="ru-BY"/>
          </a:p>
        </p:txBody>
      </p:sp>
      <p:sp>
        <p:nvSpPr>
          <p:cNvPr id="6" name="Нижний колонтитул 5">
            <a:extLst>
              <a:ext uri="{FF2B5EF4-FFF2-40B4-BE49-F238E27FC236}">
                <a16:creationId xmlns:a16="http://schemas.microsoft.com/office/drawing/2014/main" id="{F4B242FB-BCC4-4C34-922D-A6F5FCBE042E}"/>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2F3D7366-348D-43A4-8FE7-D7C4B9B4BB79}"/>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120484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FDB1E6-BCB0-47C4-ADA7-2B45643D9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A74ACF8-342D-4447-A9EB-3D6E36F9D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0FA12C8-D436-43ED-9690-1A239D752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AD77D-C695-44D5-B348-EB145A48B78B}" type="datetimeFigureOut">
              <a:rPr lang="ru-BY" smtClean="0"/>
              <a:t>06.12.2021</a:t>
            </a:fld>
            <a:endParaRPr lang="ru-BY"/>
          </a:p>
        </p:txBody>
      </p:sp>
      <p:sp>
        <p:nvSpPr>
          <p:cNvPr id="5" name="Нижний колонтитул 4">
            <a:extLst>
              <a:ext uri="{FF2B5EF4-FFF2-40B4-BE49-F238E27FC236}">
                <a16:creationId xmlns:a16="http://schemas.microsoft.com/office/drawing/2014/main" id="{2986C354-D72D-4136-89AD-59130AD454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BY"/>
          </a:p>
        </p:txBody>
      </p:sp>
      <p:sp>
        <p:nvSpPr>
          <p:cNvPr id="6" name="Номер слайда 5">
            <a:extLst>
              <a:ext uri="{FF2B5EF4-FFF2-40B4-BE49-F238E27FC236}">
                <a16:creationId xmlns:a16="http://schemas.microsoft.com/office/drawing/2014/main" id="{79456AC3-77C6-40D4-BDE3-288A6F97F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D7B67-4733-4E75-9385-1550DC6DA102}" type="slidenum">
              <a:rPr lang="ru-BY" smtClean="0"/>
              <a:t>‹#›</a:t>
            </a:fld>
            <a:endParaRPr lang="ru-BY"/>
          </a:p>
        </p:txBody>
      </p:sp>
    </p:spTree>
    <p:extLst>
      <p:ext uri="{BB962C8B-B14F-4D97-AF65-F5344CB8AC3E}">
        <p14:creationId xmlns:p14="http://schemas.microsoft.com/office/powerpoint/2010/main" val="3779295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3265E-EF2C-4BB8-98C6-A93A1A368743}"/>
              </a:ext>
            </a:extLst>
          </p:cNvPr>
          <p:cNvSpPr>
            <a:spLocks noGrp="1"/>
          </p:cNvSpPr>
          <p:nvPr>
            <p:ph type="ctrTitle"/>
          </p:nvPr>
        </p:nvSpPr>
        <p:spPr>
          <a:xfrm>
            <a:off x="420130" y="2057400"/>
            <a:ext cx="11565924" cy="2066626"/>
          </a:xfrm>
        </p:spPr>
        <p:txBody>
          <a:bodyPr>
            <a:noAutofit/>
          </a:bodyPr>
          <a:lstStyle/>
          <a:p>
            <a:pPr algn="ctr"/>
            <a:r>
              <a:rPr lang="ru-RU" sz="4800" dirty="0"/>
              <a:t>Лекция </a:t>
            </a:r>
            <a:r>
              <a:rPr lang="en-US" sz="4800" dirty="0"/>
              <a:t>1</a:t>
            </a:r>
            <a:r>
              <a:rPr lang="ru-RU" sz="4800"/>
              <a:t>1.</a:t>
            </a:r>
            <a:br>
              <a:rPr lang="ru-RU" sz="4800" dirty="0"/>
            </a:br>
            <a:r>
              <a:rPr lang="ru-RU" sz="4800" dirty="0"/>
              <a:t>Управление памятью</a:t>
            </a:r>
          </a:p>
        </p:txBody>
      </p:sp>
    </p:spTree>
    <p:extLst>
      <p:ext uri="{BB962C8B-B14F-4D97-AF65-F5344CB8AC3E}">
        <p14:creationId xmlns:p14="http://schemas.microsoft.com/office/powerpoint/2010/main" val="301795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A4BF03-CEC4-4442-8BDE-F3D1BBD5F0BF}"/>
              </a:ext>
            </a:extLst>
          </p:cNvPr>
          <p:cNvSpPr>
            <a:spLocks noGrp="1"/>
          </p:cNvSpPr>
          <p:nvPr>
            <p:ph type="title"/>
          </p:nvPr>
        </p:nvSpPr>
        <p:spPr>
          <a:xfrm>
            <a:off x="838200" y="365126"/>
            <a:ext cx="10515600" cy="786342"/>
          </a:xfrm>
        </p:spPr>
        <p:txBody>
          <a:bodyPr/>
          <a:lstStyle/>
          <a:p>
            <a:r>
              <a:rPr lang="ru-RU" dirty="0"/>
              <a:t>Логическая организация</a:t>
            </a:r>
          </a:p>
        </p:txBody>
      </p:sp>
      <p:sp>
        <p:nvSpPr>
          <p:cNvPr id="3" name="Объект 2">
            <a:extLst>
              <a:ext uri="{FF2B5EF4-FFF2-40B4-BE49-F238E27FC236}">
                <a16:creationId xmlns:a16="http://schemas.microsoft.com/office/drawing/2014/main" id="{B69C775B-3B1B-4080-A08F-CAA03E898F35}"/>
              </a:ext>
            </a:extLst>
          </p:cNvPr>
          <p:cNvSpPr>
            <a:spLocks noGrp="1"/>
          </p:cNvSpPr>
          <p:nvPr>
            <p:ph idx="1"/>
          </p:nvPr>
        </p:nvSpPr>
        <p:spPr>
          <a:xfrm>
            <a:off x="397934" y="1253330"/>
            <a:ext cx="11540066" cy="5239543"/>
          </a:xfrm>
        </p:spPr>
        <p:txBody>
          <a:bodyPr>
            <a:normAutofit/>
          </a:bodyPr>
          <a:lstStyle/>
          <a:p>
            <a:pPr marL="0" indent="0" algn="just">
              <a:buNone/>
            </a:pPr>
            <a:r>
              <a:rPr lang="ru-RU" dirty="0"/>
              <a:t>Практически всегда основная память в компьютерной системе организована как линейное (одномерное) адресное пространство, состоящее из последовательности байтов или слов. Аналогично организована и вторичная память на своем физическом уровне. Хотя такая организация и отражает особенности используемого аппаратного обеспечения, она не соответствует способу, которым обычно создаются программы. Большинство программ организованы в виде модулей, одни из которых неизменны (только для чтения, только для выполнения), а другие содержат данные, которые могут быть изменены.</a:t>
            </a:r>
          </a:p>
        </p:txBody>
      </p:sp>
    </p:spTree>
    <p:extLst>
      <p:ext uri="{BB962C8B-B14F-4D97-AF65-F5344CB8AC3E}">
        <p14:creationId xmlns:p14="http://schemas.microsoft.com/office/powerpoint/2010/main" val="87195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D154191-C4CA-4F90-AAAF-2E654AFD155E}"/>
              </a:ext>
            </a:extLst>
          </p:cNvPr>
          <p:cNvSpPr>
            <a:spLocks noGrp="1"/>
          </p:cNvSpPr>
          <p:nvPr>
            <p:ph idx="1"/>
          </p:nvPr>
        </p:nvSpPr>
        <p:spPr>
          <a:xfrm>
            <a:off x="177799" y="318558"/>
            <a:ext cx="11777134" cy="6302375"/>
          </a:xfrm>
        </p:spPr>
        <p:txBody>
          <a:bodyPr>
            <a:normAutofit/>
          </a:bodyPr>
          <a:lstStyle/>
          <a:p>
            <a:pPr marL="0" indent="0" algn="just">
              <a:buNone/>
            </a:pPr>
            <a:r>
              <a:rPr lang="ru-RU" dirty="0"/>
              <a:t>Если операционная система и аппаратное обеспечение компьютера могут эффективно работать с пользовательскими программами и данными, представленными модулями, то это обеспечивает ряд преимуществ.</a:t>
            </a:r>
          </a:p>
          <a:p>
            <a:pPr marL="0" indent="0" algn="just">
              <a:buNone/>
            </a:pPr>
            <a:r>
              <a:rPr lang="ru-RU" dirty="0"/>
              <a:t>1. Модули могут быть созданы и скомпилированы независимо один от другого, при этом все ссылки из одного модуля во второй разрешаются системой во время работы программы.</a:t>
            </a:r>
          </a:p>
          <a:p>
            <a:pPr marL="0" indent="0" algn="just">
              <a:buNone/>
            </a:pPr>
            <a:r>
              <a:rPr lang="ru-RU" dirty="0"/>
              <a:t>2. Разные модули могут получить разные степени защиты (только для чтения, только для выполнения) за счет весьма умеренных накладных расходов.</a:t>
            </a:r>
          </a:p>
          <a:p>
            <a:pPr marL="0" indent="0" algn="just">
              <a:buNone/>
            </a:pPr>
            <a:r>
              <a:rPr lang="ru-RU" dirty="0"/>
              <a:t>3. Возможно применение механизма, обеспечивающего совместное использование модулей разными процессами. Основное достоинство обеспечения совместного использования на уровне модулей заключается в том, что они соответствуют взгляду программиста на задачу и, следовательно, ему проще определить, требуется ли совместное использование того или иного модуля.</a:t>
            </a:r>
          </a:p>
        </p:txBody>
      </p:sp>
    </p:spTree>
    <p:extLst>
      <p:ext uri="{BB962C8B-B14F-4D97-AF65-F5344CB8AC3E}">
        <p14:creationId xmlns:p14="http://schemas.microsoft.com/office/powerpoint/2010/main" val="2696053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1A158A-E013-414F-810C-0D5DE7016B4C}"/>
              </a:ext>
            </a:extLst>
          </p:cNvPr>
          <p:cNvSpPr>
            <a:spLocks noGrp="1"/>
          </p:cNvSpPr>
          <p:nvPr>
            <p:ph type="title"/>
          </p:nvPr>
        </p:nvSpPr>
        <p:spPr>
          <a:xfrm>
            <a:off x="838200" y="365126"/>
            <a:ext cx="10515600" cy="887942"/>
          </a:xfrm>
        </p:spPr>
        <p:txBody>
          <a:bodyPr/>
          <a:lstStyle/>
          <a:p>
            <a:r>
              <a:rPr lang="ru-RU" dirty="0"/>
              <a:t>Физическая организация</a:t>
            </a:r>
          </a:p>
        </p:txBody>
      </p:sp>
      <p:sp>
        <p:nvSpPr>
          <p:cNvPr id="3" name="Объект 2">
            <a:extLst>
              <a:ext uri="{FF2B5EF4-FFF2-40B4-BE49-F238E27FC236}">
                <a16:creationId xmlns:a16="http://schemas.microsoft.com/office/drawing/2014/main" id="{B655186F-3B81-4985-945E-A14C849FBAEC}"/>
              </a:ext>
            </a:extLst>
          </p:cNvPr>
          <p:cNvSpPr>
            <a:spLocks noGrp="1"/>
          </p:cNvSpPr>
          <p:nvPr>
            <p:ph idx="1"/>
          </p:nvPr>
        </p:nvSpPr>
        <p:spPr>
          <a:xfrm>
            <a:off x="385233" y="1371863"/>
            <a:ext cx="11637434" cy="5299869"/>
          </a:xfrm>
        </p:spPr>
        <p:txBody>
          <a:bodyPr>
            <a:normAutofit/>
          </a:bodyPr>
          <a:lstStyle/>
          <a:p>
            <a:pPr marL="0" indent="0" algn="just">
              <a:buNone/>
            </a:pPr>
            <a:r>
              <a:rPr lang="ru-RU" dirty="0"/>
              <a:t>Память компьютера разделяется как минимум на два уровня: основная и вторичная. Основная память обеспечивает быстрый доступ по относительно высокой цене; кроме того, она энергозависима, т.е. не обеспечивает долговременное хранение. Вторичная память медленнее и дешевле основной и обычно энергонезависима. Следовательно, вторичная память большой емкости может служить для долговременного хранения программ и данных, а основная память меньшей емкости – для хранения программ и данных, использующихся в текущий момент.</a:t>
            </a:r>
          </a:p>
          <a:p>
            <a:pPr marL="0" indent="0">
              <a:buNone/>
            </a:pPr>
            <a:r>
              <a:rPr lang="ru-RU" dirty="0"/>
              <a:t>В такой двухуровневой структуре основной заботой системы становится организация потоков информации между основной и вторичной памятью. Ответственность за эти потоки может быть возложена и на отдельного программиста, но это непрактично и нежелательно по следующим причинам.</a:t>
            </a:r>
          </a:p>
        </p:txBody>
      </p:sp>
    </p:spTree>
    <p:extLst>
      <p:ext uri="{BB962C8B-B14F-4D97-AF65-F5344CB8AC3E}">
        <p14:creationId xmlns:p14="http://schemas.microsoft.com/office/powerpoint/2010/main" val="200959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354E31C-EEE4-44EE-97F5-27B246551CAB}"/>
              </a:ext>
            </a:extLst>
          </p:cNvPr>
          <p:cNvSpPr>
            <a:spLocks noGrp="1"/>
          </p:cNvSpPr>
          <p:nvPr>
            <p:ph idx="1"/>
          </p:nvPr>
        </p:nvSpPr>
        <p:spPr>
          <a:xfrm>
            <a:off x="431799" y="487891"/>
            <a:ext cx="11472333" cy="6099176"/>
          </a:xfrm>
        </p:spPr>
        <p:txBody>
          <a:bodyPr>
            <a:normAutofit lnSpcReduction="10000"/>
          </a:bodyPr>
          <a:lstStyle/>
          <a:p>
            <a:pPr marL="0" indent="0" algn="just">
              <a:buNone/>
            </a:pPr>
            <a:r>
              <a:rPr lang="ru-RU" dirty="0"/>
              <a:t>1. Основной памяти может быть недостаточно для программы и ее данных. В этом случае программист вынужден прибегнуть к практике, известной как структуры с перекрытием - </a:t>
            </a:r>
            <a:r>
              <a:rPr lang="ru-RU" b="1" dirty="0"/>
              <a:t>оверлеи</a:t>
            </a:r>
            <a:r>
              <a:rPr lang="ru-RU" dirty="0"/>
              <a:t> (</a:t>
            </a:r>
            <a:r>
              <a:rPr lang="ru-RU" dirty="0" err="1"/>
              <a:t>overlay</a:t>
            </a:r>
            <a:r>
              <a:rPr lang="ru-RU" dirty="0"/>
              <a:t>), когда программа и данные организованы таким образом, что различные модули могут быть назначены одной и той же области памяти; основная программа при этом ответственна за перезагрузку модулей при необходимости. Даже при помощи соответствующего инструментария компиляции оверлеев разработка таких программ приводит к дополнительным затратам времени программиста.</a:t>
            </a:r>
          </a:p>
          <a:p>
            <a:pPr marL="0" indent="0" algn="just">
              <a:buNone/>
            </a:pPr>
            <a:r>
              <a:rPr lang="ru-RU" dirty="0"/>
              <a:t>2. Во многозадачной среде программист при разработке программы не знает, какой объем памяти будет доступен программе и где эта память будет располагаться. </a:t>
            </a:r>
          </a:p>
          <a:p>
            <a:pPr marL="0" indent="0" algn="just">
              <a:buNone/>
            </a:pPr>
            <a:r>
              <a:rPr lang="ru-RU" dirty="0"/>
              <a:t>Таким образом, очевидно, что задача перемещения информации между двумя уровнями памяти должна возлагаться на операционную систему. Эта задача является сущностью управления памятью.</a:t>
            </a:r>
          </a:p>
        </p:txBody>
      </p:sp>
    </p:spTree>
    <p:extLst>
      <p:ext uri="{BB962C8B-B14F-4D97-AF65-F5344CB8AC3E}">
        <p14:creationId xmlns:p14="http://schemas.microsoft.com/office/powerpoint/2010/main" val="214817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7EB423-B10B-4AE1-9A57-2E819BEB0D5D}"/>
              </a:ext>
            </a:extLst>
          </p:cNvPr>
          <p:cNvSpPr>
            <a:spLocks noGrp="1"/>
          </p:cNvSpPr>
          <p:nvPr>
            <p:ph type="title"/>
          </p:nvPr>
        </p:nvSpPr>
        <p:spPr>
          <a:xfrm>
            <a:off x="838200" y="365126"/>
            <a:ext cx="10515600" cy="820208"/>
          </a:xfrm>
        </p:spPr>
        <p:txBody>
          <a:bodyPr/>
          <a:lstStyle/>
          <a:p>
            <a:r>
              <a:rPr lang="ru-RU" dirty="0"/>
              <a:t>Распределение памяти</a:t>
            </a:r>
          </a:p>
        </p:txBody>
      </p:sp>
      <p:sp>
        <p:nvSpPr>
          <p:cNvPr id="3" name="Объект 2">
            <a:extLst>
              <a:ext uri="{FF2B5EF4-FFF2-40B4-BE49-F238E27FC236}">
                <a16:creationId xmlns:a16="http://schemas.microsoft.com/office/drawing/2014/main" id="{3BB918FA-28ED-48E2-9BA1-84D76F9B73EE}"/>
              </a:ext>
            </a:extLst>
          </p:cNvPr>
          <p:cNvSpPr>
            <a:spLocks noGrp="1"/>
          </p:cNvSpPr>
          <p:nvPr>
            <p:ph idx="1"/>
          </p:nvPr>
        </p:nvSpPr>
        <p:spPr>
          <a:xfrm>
            <a:off x="499533" y="1253331"/>
            <a:ext cx="11201400" cy="4876536"/>
          </a:xfrm>
        </p:spPr>
        <p:txBody>
          <a:bodyPr>
            <a:normAutofit/>
          </a:bodyPr>
          <a:lstStyle/>
          <a:p>
            <a:pPr marL="0" indent="0" algn="just">
              <a:buNone/>
            </a:pPr>
            <a:r>
              <a:rPr lang="ru-RU" dirty="0"/>
              <a:t>Главной операцией управления памятью является размещение программы в основной памяти для ее выполнения процессором. Практически во всех современных многозадачных системах эта задача предполагает использование сложной схемы, известной как виртуальная память. Виртуальная память, в свою очередь, основана на использовании одной или обеих базовых технологий - сегментации и страничной организации памяти. Перед тем как перейти к рассмотрению этих методов организации виртуальной памяти, мы должны познакомиться с более простыми методами, не связанными с виртуальной памятью</a:t>
            </a:r>
          </a:p>
        </p:txBody>
      </p:sp>
    </p:spTree>
    <p:extLst>
      <p:ext uri="{BB962C8B-B14F-4D97-AF65-F5344CB8AC3E}">
        <p14:creationId xmlns:p14="http://schemas.microsoft.com/office/powerpoint/2010/main" val="169137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3E76EE2-ECE1-4647-A0A9-6D4CEC6A04E0}"/>
              </a:ext>
            </a:extLst>
          </p:cNvPr>
          <p:cNvGraphicFramePr>
            <a:graphicFrameLocks noGrp="1"/>
          </p:cNvGraphicFramePr>
          <p:nvPr>
            <p:ph idx="1"/>
            <p:extLst>
              <p:ext uri="{D42A27DB-BD31-4B8C-83A1-F6EECF244321}">
                <p14:modId xmlns:p14="http://schemas.microsoft.com/office/powerpoint/2010/main" val="3827548730"/>
              </p:ext>
            </p:extLst>
          </p:nvPr>
        </p:nvGraphicFramePr>
        <p:xfrm>
          <a:off x="0" y="260773"/>
          <a:ext cx="12192001" cy="6136425"/>
        </p:xfrm>
        <a:graphic>
          <a:graphicData uri="http://schemas.openxmlformats.org/drawingml/2006/table">
            <a:tbl>
              <a:tblPr firstRow="1" bandRow="1">
                <a:tableStyleId>{5940675A-B579-460E-94D1-54222C63F5DA}</a:tableStyleId>
              </a:tblPr>
              <a:tblGrid>
                <a:gridCol w="2452265">
                  <a:extLst>
                    <a:ext uri="{9D8B030D-6E8A-4147-A177-3AD203B41FA5}">
                      <a16:colId xmlns:a16="http://schemas.microsoft.com/office/drawing/2014/main" val="4164653415"/>
                    </a:ext>
                  </a:extLst>
                </a:gridCol>
                <a:gridCol w="3220402">
                  <a:extLst>
                    <a:ext uri="{9D8B030D-6E8A-4147-A177-3AD203B41FA5}">
                      <a16:colId xmlns:a16="http://schemas.microsoft.com/office/drawing/2014/main" val="2003579089"/>
                    </a:ext>
                  </a:extLst>
                </a:gridCol>
                <a:gridCol w="2929466">
                  <a:extLst>
                    <a:ext uri="{9D8B030D-6E8A-4147-A177-3AD203B41FA5}">
                      <a16:colId xmlns:a16="http://schemas.microsoft.com/office/drawing/2014/main" val="1256772608"/>
                    </a:ext>
                  </a:extLst>
                </a:gridCol>
                <a:gridCol w="3589868">
                  <a:extLst>
                    <a:ext uri="{9D8B030D-6E8A-4147-A177-3AD203B41FA5}">
                      <a16:colId xmlns:a16="http://schemas.microsoft.com/office/drawing/2014/main" val="2481957801"/>
                    </a:ext>
                  </a:extLst>
                </a:gridCol>
              </a:tblGrid>
              <a:tr h="467145">
                <a:tc>
                  <a:txBody>
                    <a:bodyPr/>
                    <a:lstStyle/>
                    <a:p>
                      <a:r>
                        <a:rPr lang="ru-RU" sz="2400" b="1" dirty="0"/>
                        <a:t>Технология</a:t>
                      </a:r>
                    </a:p>
                  </a:txBody>
                  <a:tcPr/>
                </a:tc>
                <a:tc>
                  <a:txBody>
                    <a:bodyPr/>
                    <a:lstStyle/>
                    <a:p>
                      <a:r>
                        <a:rPr lang="ru-RU" sz="2400" b="1" dirty="0"/>
                        <a:t>Описание</a:t>
                      </a:r>
                    </a:p>
                  </a:txBody>
                  <a:tcPr/>
                </a:tc>
                <a:tc>
                  <a:txBody>
                    <a:bodyPr/>
                    <a:lstStyle/>
                    <a:p>
                      <a:r>
                        <a:rPr lang="ru-RU" sz="2400" b="1" dirty="0"/>
                        <a:t>Сильные стороны</a:t>
                      </a:r>
                    </a:p>
                  </a:txBody>
                  <a:tcPr/>
                </a:tc>
                <a:tc>
                  <a:txBody>
                    <a:bodyPr/>
                    <a:lstStyle/>
                    <a:p>
                      <a:r>
                        <a:rPr lang="ru-RU" sz="2400" b="1" dirty="0"/>
                        <a:t>Слабые стороны</a:t>
                      </a:r>
                    </a:p>
                  </a:txBody>
                  <a:tcPr/>
                </a:tc>
                <a:extLst>
                  <a:ext uri="{0D108BD9-81ED-4DB2-BD59-A6C34878D82A}">
                    <a16:rowId xmlns:a16="http://schemas.microsoft.com/office/drawing/2014/main" val="201225190"/>
                  </a:ext>
                </a:extLst>
              </a:tr>
              <a:tr h="2896299">
                <a:tc>
                  <a:txBody>
                    <a:bodyPr/>
                    <a:lstStyle/>
                    <a:p>
                      <a:r>
                        <a:rPr lang="ru-RU" sz="2400" dirty="0"/>
                        <a:t>Фиксированная распределение</a:t>
                      </a:r>
                    </a:p>
                  </a:txBody>
                  <a:tcPr/>
                </a:tc>
                <a:tc>
                  <a:txBody>
                    <a:bodyPr/>
                    <a:lstStyle/>
                    <a:p>
                      <a:pPr algn="just"/>
                      <a:r>
                        <a:rPr lang="ru-RU" sz="2400" b="0" i="0" u="none" strike="noStrike" kern="1200" baseline="0" dirty="0">
                          <a:solidFill>
                            <a:schemeClr val="tx1"/>
                          </a:solidFill>
                          <a:latin typeface="+mn-lt"/>
                          <a:ea typeface="+mn-ea"/>
                          <a:cs typeface="+mn-cs"/>
                        </a:rPr>
                        <a:t>Основная память разделяется на ряд статических разделов во время генерации системы. Процесс может быть загружен в раздел равного или большего размера</a:t>
                      </a:r>
                      <a:endParaRPr lang="ru-RU" sz="2400" dirty="0"/>
                    </a:p>
                  </a:txBody>
                  <a:tcPr/>
                </a:tc>
                <a:tc>
                  <a:txBody>
                    <a:bodyPr/>
                    <a:lstStyle/>
                    <a:p>
                      <a:pPr algn="l"/>
                      <a:r>
                        <a:rPr lang="ru-RU" sz="2400" b="0" i="0" u="none" strike="noStrike" kern="1200" baseline="0" dirty="0">
                          <a:solidFill>
                            <a:schemeClr val="tx1"/>
                          </a:solidFill>
                          <a:latin typeface="+mn-lt"/>
                          <a:ea typeface="+mn-ea"/>
                          <a:cs typeface="+mn-cs"/>
                        </a:rPr>
                        <a:t>Простота реализации, малые системные накладные расходы</a:t>
                      </a:r>
                      <a:endParaRPr lang="ru-RU" sz="2400" dirty="0"/>
                    </a:p>
                  </a:txBody>
                  <a:tcPr/>
                </a:tc>
                <a:tc>
                  <a:txBody>
                    <a:bodyPr/>
                    <a:lstStyle/>
                    <a:p>
                      <a:pPr algn="l"/>
                      <a:r>
                        <a:rPr lang="ru-RU" sz="2400" b="0" i="0" u="none" strike="noStrike" kern="1200" baseline="0" dirty="0">
                          <a:solidFill>
                            <a:schemeClr val="tx1"/>
                          </a:solidFill>
                          <a:latin typeface="+mn-lt"/>
                          <a:ea typeface="+mn-ea"/>
                          <a:cs typeface="+mn-cs"/>
                        </a:rPr>
                        <a:t>Неэффективное использование памяти из-за внутренней фрагментации, фиксированное максимальное количество активных процессов</a:t>
                      </a:r>
                      <a:endParaRPr lang="ru-RU" sz="2400" dirty="0"/>
                    </a:p>
                  </a:txBody>
                  <a:tcPr/>
                </a:tc>
                <a:extLst>
                  <a:ext uri="{0D108BD9-81ED-4DB2-BD59-A6C34878D82A}">
                    <a16:rowId xmlns:a16="http://schemas.microsoft.com/office/drawing/2014/main" val="1811782909"/>
                  </a:ext>
                </a:extLst>
              </a:tr>
              <a:tr h="2055438">
                <a:tc>
                  <a:txBody>
                    <a:bodyPr/>
                    <a:lstStyle/>
                    <a:p>
                      <a:r>
                        <a:rPr lang="ru-RU" sz="2400" dirty="0"/>
                        <a:t>Динамическое распределение</a:t>
                      </a:r>
                    </a:p>
                  </a:txBody>
                  <a:tcPr/>
                </a:tc>
                <a:tc>
                  <a:txBody>
                    <a:bodyPr/>
                    <a:lstStyle/>
                    <a:p>
                      <a:pPr algn="just"/>
                      <a:r>
                        <a:rPr lang="ru-RU" sz="2400" b="0" i="0" u="none" strike="noStrike" kern="1200" baseline="0" dirty="0">
                          <a:solidFill>
                            <a:schemeClr val="tx1"/>
                          </a:solidFill>
                          <a:latin typeface="+mn-lt"/>
                          <a:ea typeface="+mn-ea"/>
                          <a:cs typeface="+mn-cs"/>
                        </a:rPr>
                        <a:t>Разделы создаются динамически; каждый процесс загружается в раздел строго необходимого размера</a:t>
                      </a:r>
                      <a:endParaRPr lang="ru-RU" sz="2400" dirty="0"/>
                    </a:p>
                  </a:txBody>
                  <a:tcPr/>
                </a:tc>
                <a:tc>
                  <a:txBody>
                    <a:bodyPr/>
                    <a:lstStyle/>
                    <a:p>
                      <a:pPr algn="l"/>
                      <a:r>
                        <a:rPr lang="ru-RU" sz="2400" b="0" i="0" u="none" strike="noStrike" kern="1200" baseline="0" dirty="0">
                          <a:solidFill>
                            <a:schemeClr val="tx1"/>
                          </a:solidFill>
                          <a:latin typeface="+mn-lt"/>
                          <a:ea typeface="+mn-ea"/>
                          <a:cs typeface="+mn-cs"/>
                        </a:rPr>
                        <a:t>Отсутствует внутренняя фрагментация, более эффективное использование основной памяти</a:t>
                      </a:r>
                      <a:endParaRPr lang="ru-RU" sz="2400" dirty="0"/>
                    </a:p>
                  </a:txBody>
                  <a:tcPr/>
                </a:tc>
                <a:tc>
                  <a:txBody>
                    <a:bodyPr/>
                    <a:lstStyle/>
                    <a:p>
                      <a:pPr algn="l"/>
                      <a:r>
                        <a:rPr lang="ru-RU" sz="2400" b="0" i="0" u="none" strike="noStrike" kern="1200" baseline="0" dirty="0">
                          <a:solidFill>
                            <a:schemeClr val="tx1"/>
                          </a:solidFill>
                          <a:latin typeface="+mn-lt"/>
                          <a:ea typeface="+mn-ea"/>
                          <a:cs typeface="+mn-cs"/>
                        </a:rPr>
                        <a:t>Неэффективное использование процессора из-за необходимости уплотнения для</a:t>
                      </a:r>
                    </a:p>
                    <a:p>
                      <a:pPr algn="l"/>
                      <a:r>
                        <a:rPr lang="ru-RU" sz="2400" b="0" i="0" u="none" strike="noStrike" kern="1200" baseline="0" dirty="0">
                          <a:solidFill>
                            <a:schemeClr val="tx1"/>
                          </a:solidFill>
                          <a:latin typeface="+mn-lt"/>
                          <a:ea typeface="+mn-ea"/>
                          <a:cs typeface="+mn-cs"/>
                        </a:rPr>
                        <a:t>противодействия внешней фрагментации</a:t>
                      </a:r>
                      <a:endParaRPr lang="ru-RU" sz="2400" dirty="0"/>
                    </a:p>
                  </a:txBody>
                  <a:tcPr/>
                </a:tc>
                <a:extLst>
                  <a:ext uri="{0D108BD9-81ED-4DB2-BD59-A6C34878D82A}">
                    <a16:rowId xmlns:a16="http://schemas.microsoft.com/office/drawing/2014/main" val="2747391388"/>
                  </a:ext>
                </a:extLst>
              </a:tr>
            </a:tbl>
          </a:graphicData>
        </a:graphic>
      </p:graphicFrame>
    </p:spTree>
    <p:extLst>
      <p:ext uri="{BB962C8B-B14F-4D97-AF65-F5344CB8AC3E}">
        <p14:creationId xmlns:p14="http://schemas.microsoft.com/office/powerpoint/2010/main" val="33436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7FF5E461-C55E-45AA-88B6-190018ACB29E}"/>
              </a:ext>
            </a:extLst>
          </p:cNvPr>
          <p:cNvGraphicFramePr>
            <a:graphicFrameLocks/>
          </p:cNvGraphicFramePr>
          <p:nvPr>
            <p:extLst>
              <p:ext uri="{D42A27DB-BD31-4B8C-83A1-F6EECF244321}">
                <p14:modId xmlns:p14="http://schemas.microsoft.com/office/powerpoint/2010/main" val="3281623895"/>
              </p:ext>
            </p:extLst>
          </p:nvPr>
        </p:nvGraphicFramePr>
        <p:xfrm>
          <a:off x="0" y="226907"/>
          <a:ext cx="12192001" cy="6492240"/>
        </p:xfrm>
        <a:graphic>
          <a:graphicData uri="http://schemas.openxmlformats.org/drawingml/2006/table">
            <a:tbl>
              <a:tblPr firstRow="1" bandRow="1">
                <a:tableStyleId>{5940675A-B579-460E-94D1-54222C63F5DA}</a:tableStyleId>
              </a:tblPr>
              <a:tblGrid>
                <a:gridCol w="1727200">
                  <a:extLst>
                    <a:ext uri="{9D8B030D-6E8A-4147-A177-3AD203B41FA5}">
                      <a16:colId xmlns:a16="http://schemas.microsoft.com/office/drawing/2014/main" val="4164653415"/>
                    </a:ext>
                  </a:extLst>
                </a:gridCol>
                <a:gridCol w="4690533">
                  <a:extLst>
                    <a:ext uri="{9D8B030D-6E8A-4147-A177-3AD203B41FA5}">
                      <a16:colId xmlns:a16="http://schemas.microsoft.com/office/drawing/2014/main" val="2003579089"/>
                    </a:ext>
                  </a:extLst>
                </a:gridCol>
                <a:gridCol w="4013200">
                  <a:extLst>
                    <a:ext uri="{9D8B030D-6E8A-4147-A177-3AD203B41FA5}">
                      <a16:colId xmlns:a16="http://schemas.microsoft.com/office/drawing/2014/main" val="1256772608"/>
                    </a:ext>
                  </a:extLst>
                </a:gridCol>
                <a:gridCol w="1761068">
                  <a:extLst>
                    <a:ext uri="{9D8B030D-6E8A-4147-A177-3AD203B41FA5}">
                      <a16:colId xmlns:a16="http://schemas.microsoft.com/office/drawing/2014/main" val="2481957801"/>
                    </a:ext>
                  </a:extLst>
                </a:gridCol>
              </a:tblGrid>
              <a:tr h="467145">
                <a:tc>
                  <a:txBody>
                    <a:bodyPr/>
                    <a:lstStyle/>
                    <a:p>
                      <a:r>
                        <a:rPr lang="ru-RU" sz="2400" b="1" dirty="0"/>
                        <a:t>Технология</a:t>
                      </a:r>
                    </a:p>
                  </a:txBody>
                  <a:tcPr/>
                </a:tc>
                <a:tc>
                  <a:txBody>
                    <a:bodyPr/>
                    <a:lstStyle/>
                    <a:p>
                      <a:r>
                        <a:rPr lang="ru-RU" sz="2400" b="1" dirty="0"/>
                        <a:t>Описание</a:t>
                      </a:r>
                    </a:p>
                  </a:txBody>
                  <a:tcPr/>
                </a:tc>
                <a:tc>
                  <a:txBody>
                    <a:bodyPr/>
                    <a:lstStyle/>
                    <a:p>
                      <a:r>
                        <a:rPr lang="ru-RU" sz="2400" b="1" dirty="0"/>
                        <a:t>Сильные стороны</a:t>
                      </a:r>
                    </a:p>
                  </a:txBody>
                  <a:tcPr/>
                </a:tc>
                <a:tc>
                  <a:txBody>
                    <a:bodyPr/>
                    <a:lstStyle/>
                    <a:p>
                      <a:r>
                        <a:rPr lang="ru-RU" sz="2400" b="1" dirty="0"/>
                        <a:t>Слабые стороны</a:t>
                      </a:r>
                    </a:p>
                  </a:txBody>
                  <a:tcPr/>
                </a:tc>
                <a:extLst>
                  <a:ext uri="{0D108BD9-81ED-4DB2-BD59-A6C34878D82A}">
                    <a16:rowId xmlns:a16="http://schemas.microsoft.com/office/drawing/2014/main" val="201225190"/>
                  </a:ext>
                </a:extLst>
              </a:tr>
              <a:tr h="2896299">
                <a:tc>
                  <a:txBody>
                    <a:bodyPr/>
                    <a:lstStyle/>
                    <a:p>
                      <a:r>
                        <a:rPr lang="ru-RU" sz="2400" dirty="0"/>
                        <a:t>Простая страничная организация</a:t>
                      </a:r>
                    </a:p>
                  </a:txBody>
                  <a:tcPr/>
                </a:tc>
                <a:tc>
                  <a:txBody>
                    <a:bodyPr/>
                    <a:lstStyle/>
                    <a:p>
                      <a:pPr algn="just"/>
                      <a:r>
                        <a:rPr lang="ru-RU" sz="2400" dirty="0"/>
                        <a:t>Основная память разделена на ряд кадров равного размера. Каждый процесс разделен на некоторое количество страниц равного размера одной и той же длины, что и кадры. </a:t>
                      </a:r>
                      <a:r>
                        <a:rPr lang="ru-RU" sz="2400" kern="1200" dirty="0">
                          <a:solidFill>
                            <a:schemeClr val="tx1"/>
                          </a:solidFill>
                          <a:latin typeface="+mn-lt"/>
                          <a:ea typeface="+mn-ea"/>
                          <a:cs typeface="+mn-cs"/>
                        </a:rPr>
                        <a:t>Процесс загружается путем загрузки всех его страниц в доступные, но не обязательно последовательные кадры</a:t>
                      </a:r>
                    </a:p>
                  </a:txBody>
                  <a:tcPr/>
                </a:tc>
                <a:tc>
                  <a:txBody>
                    <a:bodyPr/>
                    <a:lstStyle/>
                    <a:p>
                      <a:pPr algn="l"/>
                      <a:r>
                        <a:rPr lang="ru-RU" sz="2400" dirty="0"/>
                        <a:t>Отсутствует внешняя фрагментация</a:t>
                      </a:r>
                    </a:p>
                  </a:txBody>
                  <a:tcPr/>
                </a:tc>
                <a:tc>
                  <a:txBody>
                    <a:bodyPr/>
                    <a:lstStyle/>
                    <a:p>
                      <a:pPr algn="l"/>
                      <a:r>
                        <a:rPr lang="ru-RU" sz="2400" dirty="0"/>
                        <a:t>Наличие небольшой внутренней фрагментации</a:t>
                      </a:r>
                    </a:p>
                  </a:txBody>
                  <a:tcPr/>
                </a:tc>
                <a:extLst>
                  <a:ext uri="{0D108BD9-81ED-4DB2-BD59-A6C34878D82A}">
                    <a16:rowId xmlns:a16="http://schemas.microsoft.com/office/drawing/2014/main" val="1811782909"/>
                  </a:ext>
                </a:extLst>
              </a:tr>
              <a:tr h="2055438">
                <a:tc>
                  <a:txBody>
                    <a:bodyPr/>
                    <a:lstStyle/>
                    <a:p>
                      <a:r>
                        <a:rPr lang="ru-RU" sz="2400" dirty="0"/>
                        <a:t>Простая сегментация</a:t>
                      </a:r>
                    </a:p>
                  </a:txBody>
                  <a:tcPr/>
                </a:tc>
                <a:tc>
                  <a:txBody>
                    <a:bodyPr/>
                    <a:lstStyle/>
                    <a:p>
                      <a:pPr algn="just"/>
                      <a:r>
                        <a:rPr lang="ru-RU" sz="2400" b="0" i="0" u="none" strike="noStrike" kern="1200" baseline="0" dirty="0">
                          <a:solidFill>
                            <a:schemeClr val="tx1"/>
                          </a:solidFill>
                          <a:latin typeface="+mn-lt"/>
                          <a:ea typeface="+mn-ea"/>
                          <a:cs typeface="+mn-cs"/>
                        </a:rPr>
                        <a:t>Каждый процесс распределен на ряд сегментов.  Процесс загружается путем загрузки всех своих сегментов в динамические (не обязательно смежные) разделы</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0" i="0" u="none" strike="noStrike" kern="1200" baseline="0" dirty="0">
                          <a:solidFill>
                            <a:schemeClr val="tx1"/>
                          </a:solidFill>
                          <a:latin typeface="+mn-lt"/>
                          <a:ea typeface="+mn-ea"/>
                          <a:cs typeface="+mn-cs"/>
                        </a:rPr>
                        <a:t>Отсутствует внутренняя фрагментация; по сравнению с динамическим распределением повышенная эффективность использования памяти</a:t>
                      </a:r>
                      <a:endParaRPr lang="ru-RU" sz="2400" dirty="0"/>
                    </a:p>
                  </a:txBody>
                  <a:tcPr/>
                </a:tc>
                <a:tc>
                  <a:txBody>
                    <a:bodyPr/>
                    <a:lstStyle/>
                    <a:p>
                      <a:pPr algn="l"/>
                      <a:r>
                        <a:rPr lang="ru-RU" sz="2400" b="0" i="0" u="none" strike="noStrike" kern="1200" baseline="0" dirty="0">
                          <a:solidFill>
                            <a:schemeClr val="tx1"/>
                          </a:solidFill>
                          <a:latin typeface="+mn-lt"/>
                          <a:ea typeface="+mn-ea"/>
                          <a:cs typeface="+mn-cs"/>
                        </a:rPr>
                        <a:t>Внешняя фрагментация</a:t>
                      </a:r>
                      <a:endParaRPr lang="ru-RU" sz="2400" dirty="0"/>
                    </a:p>
                  </a:txBody>
                  <a:tcPr/>
                </a:tc>
                <a:extLst>
                  <a:ext uri="{0D108BD9-81ED-4DB2-BD59-A6C34878D82A}">
                    <a16:rowId xmlns:a16="http://schemas.microsoft.com/office/drawing/2014/main" val="2747391388"/>
                  </a:ext>
                </a:extLst>
              </a:tr>
            </a:tbl>
          </a:graphicData>
        </a:graphic>
      </p:graphicFrame>
    </p:spTree>
    <p:extLst>
      <p:ext uri="{BB962C8B-B14F-4D97-AF65-F5344CB8AC3E}">
        <p14:creationId xmlns:p14="http://schemas.microsoft.com/office/powerpoint/2010/main" val="337923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7FF5E461-C55E-45AA-88B6-190018ACB29E}"/>
              </a:ext>
            </a:extLst>
          </p:cNvPr>
          <p:cNvGraphicFramePr>
            <a:graphicFrameLocks/>
          </p:cNvGraphicFramePr>
          <p:nvPr>
            <p:extLst>
              <p:ext uri="{D42A27DB-BD31-4B8C-83A1-F6EECF244321}">
                <p14:modId xmlns:p14="http://schemas.microsoft.com/office/powerpoint/2010/main" val="151089706"/>
              </p:ext>
            </p:extLst>
          </p:nvPr>
        </p:nvGraphicFramePr>
        <p:xfrm>
          <a:off x="0" y="226907"/>
          <a:ext cx="12192001" cy="6492240"/>
        </p:xfrm>
        <a:graphic>
          <a:graphicData uri="http://schemas.openxmlformats.org/drawingml/2006/table">
            <a:tbl>
              <a:tblPr firstRow="1" bandRow="1">
                <a:tableStyleId>{5940675A-B579-460E-94D1-54222C63F5DA}</a:tableStyleId>
              </a:tblPr>
              <a:tblGrid>
                <a:gridCol w="1862667">
                  <a:extLst>
                    <a:ext uri="{9D8B030D-6E8A-4147-A177-3AD203B41FA5}">
                      <a16:colId xmlns:a16="http://schemas.microsoft.com/office/drawing/2014/main" val="4164653415"/>
                    </a:ext>
                  </a:extLst>
                </a:gridCol>
                <a:gridCol w="4707466">
                  <a:extLst>
                    <a:ext uri="{9D8B030D-6E8A-4147-A177-3AD203B41FA5}">
                      <a16:colId xmlns:a16="http://schemas.microsoft.com/office/drawing/2014/main" val="2003579089"/>
                    </a:ext>
                  </a:extLst>
                </a:gridCol>
                <a:gridCol w="3911600">
                  <a:extLst>
                    <a:ext uri="{9D8B030D-6E8A-4147-A177-3AD203B41FA5}">
                      <a16:colId xmlns:a16="http://schemas.microsoft.com/office/drawing/2014/main" val="1256772608"/>
                    </a:ext>
                  </a:extLst>
                </a:gridCol>
                <a:gridCol w="1710268">
                  <a:extLst>
                    <a:ext uri="{9D8B030D-6E8A-4147-A177-3AD203B41FA5}">
                      <a16:colId xmlns:a16="http://schemas.microsoft.com/office/drawing/2014/main" val="2481957801"/>
                    </a:ext>
                  </a:extLst>
                </a:gridCol>
              </a:tblGrid>
              <a:tr h="467145">
                <a:tc>
                  <a:txBody>
                    <a:bodyPr/>
                    <a:lstStyle/>
                    <a:p>
                      <a:r>
                        <a:rPr lang="ru-RU" sz="2400" b="1" dirty="0"/>
                        <a:t>Технология</a:t>
                      </a:r>
                    </a:p>
                  </a:txBody>
                  <a:tcPr/>
                </a:tc>
                <a:tc>
                  <a:txBody>
                    <a:bodyPr/>
                    <a:lstStyle/>
                    <a:p>
                      <a:r>
                        <a:rPr lang="ru-RU" sz="2400" b="1" dirty="0"/>
                        <a:t>Описание</a:t>
                      </a:r>
                    </a:p>
                  </a:txBody>
                  <a:tcPr/>
                </a:tc>
                <a:tc>
                  <a:txBody>
                    <a:bodyPr/>
                    <a:lstStyle/>
                    <a:p>
                      <a:r>
                        <a:rPr lang="ru-RU" sz="2400" b="1" dirty="0"/>
                        <a:t>Сильные стороны</a:t>
                      </a:r>
                    </a:p>
                  </a:txBody>
                  <a:tcPr/>
                </a:tc>
                <a:tc>
                  <a:txBody>
                    <a:bodyPr/>
                    <a:lstStyle/>
                    <a:p>
                      <a:r>
                        <a:rPr lang="ru-RU" sz="2400" b="1" dirty="0"/>
                        <a:t>Слабые стороны</a:t>
                      </a:r>
                    </a:p>
                  </a:txBody>
                  <a:tcPr/>
                </a:tc>
                <a:extLst>
                  <a:ext uri="{0D108BD9-81ED-4DB2-BD59-A6C34878D82A}">
                    <a16:rowId xmlns:a16="http://schemas.microsoft.com/office/drawing/2014/main" val="201225190"/>
                  </a:ext>
                </a:extLst>
              </a:tr>
              <a:tr h="2624666">
                <a:tc>
                  <a:txBody>
                    <a:bodyPr/>
                    <a:lstStyle/>
                    <a:p>
                      <a:r>
                        <a:rPr lang="ru-RU" sz="2400" dirty="0"/>
                        <a:t>Страничная организация виртуальной памяти</a:t>
                      </a:r>
                    </a:p>
                  </a:txBody>
                  <a:tcPr/>
                </a:tc>
                <a:tc>
                  <a:txBody>
                    <a:bodyPr/>
                    <a:lstStyle/>
                    <a:p>
                      <a:pPr algn="just"/>
                      <a:r>
                        <a:rPr lang="ru-RU" sz="2400" kern="1200" dirty="0">
                          <a:solidFill>
                            <a:schemeClr val="tx1"/>
                          </a:solidFill>
                          <a:latin typeface="+mn-lt"/>
                          <a:ea typeface="+mn-ea"/>
                          <a:cs typeface="+mn-cs"/>
                        </a:rPr>
                        <a:t>Все, как при простой страничной организации, с тем исключением, что не требуется одновременно загружать все страницы процесса. Необходимые нерезидентные страницы автоматически загружаются в память</a:t>
                      </a:r>
                    </a:p>
                  </a:txBody>
                  <a:tcPr/>
                </a:tc>
                <a:tc>
                  <a:txBody>
                    <a:bodyPr/>
                    <a:lstStyle/>
                    <a:p>
                      <a:pPr algn="l"/>
                      <a:r>
                        <a:rPr lang="ru-RU" sz="2400" dirty="0"/>
                        <a:t>Нет внешней фрагментации; более высокая степень многозадачности; большое виртуальное адресное пространство</a:t>
                      </a:r>
                    </a:p>
                  </a:txBody>
                  <a:tcPr/>
                </a:tc>
                <a:tc>
                  <a:txBody>
                    <a:bodyPr/>
                    <a:lstStyle/>
                    <a:p>
                      <a:pPr algn="l"/>
                      <a:r>
                        <a:rPr lang="ru-RU" sz="2400" dirty="0"/>
                        <a:t>Накладные расходы из-за сложности системы управления памятью</a:t>
                      </a:r>
                    </a:p>
                  </a:txBody>
                  <a:tcPr/>
                </a:tc>
                <a:extLst>
                  <a:ext uri="{0D108BD9-81ED-4DB2-BD59-A6C34878D82A}">
                    <a16:rowId xmlns:a16="http://schemas.microsoft.com/office/drawing/2014/main" val="1811782909"/>
                  </a:ext>
                </a:extLst>
              </a:tr>
              <a:tr h="2055438">
                <a:tc>
                  <a:txBody>
                    <a:bodyPr/>
                    <a:lstStyle/>
                    <a:p>
                      <a:r>
                        <a:rPr lang="ru-RU" sz="2400" dirty="0"/>
                        <a:t>Сегментация виртуальной памяти</a:t>
                      </a:r>
                    </a:p>
                  </a:txBody>
                  <a:tcPr/>
                </a:tc>
                <a:tc>
                  <a:txBody>
                    <a:bodyPr/>
                    <a:lstStyle/>
                    <a:p>
                      <a:pPr algn="just"/>
                      <a:r>
                        <a:rPr lang="ru-RU" sz="2400" dirty="0"/>
                        <a:t>Все, как при простой сегментации, с тем исключением, что не требуется одновременно загружать все сегменты процесса. Необходимые нерезидентные сегменты автоматически загружаются в память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Нет внутренней фрагментации, более высокая степень многозадачности; большое виртуальное адресное пространство; поддержка защиты и совместного использования</a:t>
                      </a:r>
                    </a:p>
                  </a:txBody>
                  <a:tcPr/>
                </a:tc>
                <a:tc>
                  <a:txBody>
                    <a:bodyPr/>
                    <a:lstStyle/>
                    <a:p>
                      <a:pPr algn="l"/>
                      <a:r>
                        <a:rPr lang="ru-RU" sz="2400" dirty="0"/>
                        <a:t>Накладные расходы из-за сложности  системы управления память</a:t>
                      </a:r>
                    </a:p>
                  </a:txBody>
                  <a:tcPr/>
                </a:tc>
                <a:extLst>
                  <a:ext uri="{0D108BD9-81ED-4DB2-BD59-A6C34878D82A}">
                    <a16:rowId xmlns:a16="http://schemas.microsoft.com/office/drawing/2014/main" val="2747391388"/>
                  </a:ext>
                </a:extLst>
              </a:tr>
            </a:tbl>
          </a:graphicData>
        </a:graphic>
      </p:graphicFrame>
    </p:spTree>
    <p:extLst>
      <p:ext uri="{BB962C8B-B14F-4D97-AF65-F5344CB8AC3E}">
        <p14:creationId xmlns:p14="http://schemas.microsoft.com/office/powerpoint/2010/main" val="2622581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AE7ADA-C447-4F40-8224-869409609A23}"/>
              </a:ext>
            </a:extLst>
          </p:cNvPr>
          <p:cNvSpPr>
            <a:spLocks noGrp="1"/>
          </p:cNvSpPr>
          <p:nvPr>
            <p:ph type="title"/>
          </p:nvPr>
        </p:nvSpPr>
        <p:spPr>
          <a:xfrm>
            <a:off x="838200" y="365126"/>
            <a:ext cx="10515600" cy="871008"/>
          </a:xfrm>
        </p:spPr>
        <p:txBody>
          <a:bodyPr/>
          <a:lstStyle/>
          <a:p>
            <a:r>
              <a:rPr lang="ru-RU" dirty="0"/>
              <a:t>Фиксированное распределение</a:t>
            </a:r>
          </a:p>
        </p:txBody>
      </p:sp>
      <p:sp>
        <p:nvSpPr>
          <p:cNvPr id="3" name="Объект 2">
            <a:extLst>
              <a:ext uri="{FF2B5EF4-FFF2-40B4-BE49-F238E27FC236}">
                <a16:creationId xmlns:a16="http://schemas.microsoft.com/office/drawing/2014/main" id="{659A67B5-A437-4968-9AE7-9C9334AB22C3}"/>
              </a:ext>
            </a:extLst>
          </p:cNvPr>
          <p:cNvSpPr>
            <a:spLocks noGrp="1"/>
          </p:cNvSpPr>
          <p:nvPr>
            <p:ph idx="1"/>
          </p:nvPr>
        </p:nvSpPr>
        <p:spPr>
          <a:xfrm>
            <a:off x="364067" y="1520824"/>
            <a:ext cx="11641666" cy="4778375"/>
          </a:xfrm>
        </p:spPr>
        <p:txBody>
          <a:bodyPr/>
          <a:lstStyle/>
          <a:p>
            <a:pPr marL="0" indent="0" algn="just">
              <a:buNone/>
            </a:pPr>
            <a:r>
              <a:rPr lang="ru-RU" dirty="0"/>
              <a:t>В большинстве схем управления памятью мы будем полагать, что операционная система занимает некоторую фиксированную часть основной памяти и что остальная часть основной памяти доступна для использования многочисленным процессам. Простейшая схема управления этой доступной памятью - ее распределение на области с фиксированными границами.</a:t>
            </a:r>
          </a:p>
        </p:txBody>
      </p:sp>
    </p:spTree>
    <p:extLst>
      <p:ext uri="{BB962C8B-B14F-4D97-AF65-F5344CB8AC3E}">
        <p14:creationId xmlns:p14="http://schemas.microsoft.com/office/powerpoint/2010/main" val="1392518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5C4CA-F482-4130-8967-546F7099F6A1}"/>
              </a:ext>
            </a:extLst>
          </p:cNvPr>
          <p:cNvSpPr>
            <a:spLocks noGrp="1"/>
          </p:cNvSpPr>
          <p:nvPr>
            <p:ph type="title"/>
          </p:nvPr>
        </p:nvSpPr>
        <p:spPr>
          <a:xfrm>
            <a:off x="838200" y="365125"/>
            <a:ext cx="10515600" cy="904875"/>
          </a:xfrm>
        </p:spPr>
        <p:txBody>
          <a:bodyPr/>
          <a:lstStyle/>
          <a:p>
            <a:r>
              <a:rPr lang="ru-RU" dirty="0"/>
              <a:t>Размеры разделов</a:t>
            </a:r>
          </a:p>
        </p:txBody>
      </p:sp>
      <p:sp>
        <p:nvSpPr>
          <p:cNvPr id="3" name="Объект 2">
            <a:extLst>
              <a:ext uri="{FF2B5EF4-FFF2-40B4-BE49-F238E27FC236}">
                <a16:creationId xmlns:a16="http://schemas.microsoft.com/office/drawing/2014/main" id="{16B867FC-0E4A-45E9-8780-D4FCCDE2021B}"/>
              </a:ext>
            </a:extLst>
          </p:cNvPr>
          <p:cNvSpPr>
            <a:spLocks noGrp="1"/>
          </p:cNvSpPr>
          <p:nvPr>
            <p:ph idx="1"/>
          </p:nvPr>
        </p:nvSpPr>
        <p:spPr>
          <a:xfrm>
            <a:off x="245533" y="1270000"/>
            <a:ext cx="7523834" cy="5384800"/>
          </a:xfrm>
        </p:spPr>
        <p:txBody>
          <a:bodyPr>
            <a:normAutofit/>
          </a:bodyPr>
          <a:lstStyle/>
          <a:p>
            <a:pPr marL="0" indent="0" algn="just">
              <a:buNone/>
            </a:pPr>
            <a:r>
              <a:rPr lang="ru-RU" dirty="0"/>
              <a:t>На рисунке показаны два варианта фиксированного распределения. Одна возможность состоит в использовании разделов одинакового размера. В этом случае любой процесс, размер которого не превышает размер раздела, может быть загружен в любой доступный раздел. Если все разделы заняты и нет ни одного процесса в состоянии готовности или работы, операционная система может выгрузить процесс из любого раздела и загрузить другой процесс, обеспечивая тем самым процессор работой.</a:t>
            </a:r>
          </a:p>
        </p:txBody>
      </p:sp>
      <p:pic>
        <p:nvPicPr>
          <p:cNvPr id="4" name="Рисунок 3">
            <a:extLst>
              <a:ext uri="{FF2B5EF4-FFF2-40B4-BE49-F238E27FC236}">
                <a16:creationId xmlns:a16="http://schemas.microsoft.com/office/drawing/2014/main" id="{742E4AC8-15A1-4B20-A24E-8BD1DE28BAF5}"/>
              </a:ext>
            </a:extLst>
          </p:cNvPr>
          <p:cNvPicPr>
            <a:picLocks noChangeAspect="1"/>
          </p:cNvPicPr>
          <p:nvPr/>
        </p:nvPicPr>
        <p:blipFill>
          <a:blip r:embed="rId2"/>
          <a:stretch>
            <a:fillRect/>
          </a:stretch>
        </p:blipFill>
        <p:spPr>
          <a:xfrm>
            <a:off x="7769367" y="0"/>
            <a:ext cx="1953116" cy="6858000"/>
          </a:xfrm>
          <a:prstGeom prst="rect">
            <a:avLst/>
          </a:prstGeom>
        </p:spPr>
      </p:pic>
      <p:pic>
        <p:nvPicPr>
          <p:cNvPr id="5" name="Рисунок 4">
            <a:extLst>
              <a:ext uri="{FF2B5EF4-FFF2-40B4-BE49-F238E27FC236}">
                <a16:creationId xmlns:a16="http://schemas.microsoft.com/office/drawing/2014/main" id="{490815B1-3592-4705-A1B8-33E6DB7796E7}"/>
              </a:ext>
            </a:extLst>
          </p:cNvPr>
          <p:cNvPicPr>
            <a:picLocks noChangeAspect="1"/>
          </p:cNvPicPr>
          <p:nvPr/>
        </p:nvPicPr>
        <p:blipFill>
          <a:blip r:embed="rId3"/>
          <a:stretch>
            <a:fillRect/>
          </a:stretch>
        </p:blipFill>
        <p:spPr>
          <a:xfrm>
            <a:off x="10018816" y="0"/>
            <a:ext cx="2173184" cy="6858000"/>
          </a:xfrm>
          <a:prstGeom prst="rect">
            <a:avLst/>
          </a:prstGeom>
        </p:spPr>
      </p:pic>
    </p:spTree>
    <p:extLst>
      <p:ext uri="{BB962C8B-B14F-4D97-AF65-F5344CB8AC3E}">
        <p14:creationId xmlns:p14="http://schemas.microsoft.com/office/powerpoint/2010/main" val="210971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5858CD4-687E-4882-A8E2-C252C4DAE180}"/>
              </a:ext>
            </a:extLst>
          </p:cNvPr>
          <p:cNvSpPr>
            <a:spLocks noGrp="1"/>
          </p:cNvSpPr>
          <p:nvPr>
            <p:ph idx="1"/>
          </p:nvPr>
        </p:nvSpPr>
        <p:spPr>
          <a:xfrm>
            <a:off x="482599" y="487892"/>
            <a:ext cx="11387667" cy="6166908"/>
          </a:xfrm>
        </p:spPr>
        <p:txBody>
          <a:bodyPr>
            <a:normAutofit/>
          </a:bodyPr>
          <a:lstStyle/>
          <a:p>
            <a:pPr marL="0" indent="0" algn="just">
              <a:buNone/>
            </a:pPr>
            <a:r>
              <a:rPr lang="ru-RU" dirty="0"/>
              <a:t>В однозадачных системах основная память разделяется на две части: одна часть - для операционной системы (резидентный монитор, ядро), а вторая - для выполняющейся в текущий момент времени программы. В многозадачных системах «пользовательская» часть памяти должна быть распределена для размещения нескольких процессов. Эта задача распределения выполняется операционной системой динамически и известна под названием </a:t>
            </a:r>
            <a:r>
              <a:rPr lang="ru-RU" b="1" dirty="0"/>
              <a:t>управление памятью</a:t>
            </a:r>
            <a:r>
              <a:rPr lang="ru-RU" dirty="0"/>
              <a:t>.</a:t>
            </a:r>
          </a:p>
          <a:p>
            <a:pPr marL="0" indent="0" algn="just">
              <a:buNone/>
            </a:pPr>
            <a:r>
              <a:rPr lang="ru-RU" dirty="0"/>
              <a:t>Эффективное управление памятью жизненно важно для многозадачных систем. Если в памяти располагается только небольшое число процессов, то большую часть времени все эти процессы будут находиться в состоянии ожидания выполнения операций ввода-вывода, и загрузка процессора будет низкой. Таким образом, желательно эффективное распределение памяти, позволяющее разместить в ней как можно больше процессов.</a:t>
            </a:r>
          </a:p>
        </p:txBody>
      </p:sp>
    </p:spTree>
    <p:extLst>
      <p:ext uri="{BB962C8B-B14F-4D97-AF65-F5344CB8AC3E}">
        <p14:creationId xmlns:p14="http://schemas.microsoft.com/office/powerpoint/2010/main" val="2670005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18B8FA1-5A99-4B38-A923-178316950FE6}"/>
              </a:ext>
            </a:extLst>
          </p:cNvPr>
          <p:cNvSpPr>
            <a:spLocks noGrp="1"/>
          </p:cNvSpPr>
          <p:nvPr>
            <p:ph idx="1"/>
          </p:nvPr>
        </p:nvSpPr>
        <p:spPr>
          <a:xfrm>
            <a:off x="148166" y="152400"/>
            <a:ext cx="11895667" cy="6705599"/>
          </a:xfrm>
        </p:spPr>
        <p:txBody>
          <a:bodyPr>
            <a:normAutofit/>
          </a:bodyPr>
          <a:lstStyle/>
          <a:p>
            <a:pPr marL="0" indent="0" algn="just">
              <a:buNone/>
            </a:pPr>
            <a:r>
              <a:rPr lang="ru-RU" dirty="0"/>
              <a:t>При использовании разделов с одинаковым размером имеются две трудности.</a:t>
            </a:r>
          </a:p>
          <a:p>
            <a:pPr marL="0" indent="0" algn="just">
              <a:buNone/>
            </a:pPr>
            <a:r>
              <a:rPr lang="ru-RU" dirty="0"/>
              <a:t>• Программа может быть слишком велика для размещения в разделе. В этом случае нужно разрабатывать программу, использующую оверлеи, с тем чтобы в любой момент времени ей требовался только один раздел основной памяти. Когда требуется модуль, который в настоящий момент отсутствует в основной памяти, пользовательская программа должна сама загрузить этот модуль в раздел памяти программы (независимо от того, является ли этот модуль кодом или данными).</a:t>
            </a:r>
          </a:p>
          <a:p>
            <a:pPr marL="0" indent="0" algn="just">
              <a:buNone/>
            </a:pPr>
            <a:r>
              <a:rPr lang="ru-RU" dirty="0"/>
              <a:t>• Использование основной памяти при этом крайне неэффективно. Любая программа, независимо от ее размера, занимает раздел целиком. Так, в нашем примере программа размером менее мегабайта все равно будет занимать целиком раздел в 8 Мбайт; при этом остаются неиспользованными 7 Мбайт блока. Этот феномен появления неиспользованной памяти из-за того, что загружаемый блок по размеру меньше раздела, называется </a:t>
            </a:r>
            <a:r>
              <a:rPr lang="ru-RU" b="1" dirty="0"/>
              <a:t>внутренней фрагментацией</a:t>
            </a:r>
            <a:r>
              <a:rPr lang="ru-RU" dirty="0"/>
              <a:t>.</a:t>
            </a:r>
          </a:p>
        </p:txBody>
      </p:sp>
    </p:spTree>
    <p:extLst>
      <p:ext uri="{BB962C8B-B14F-4D97-AF65-F5344CB8AC3E}">
        <p14:creationId xmlns:p14="http://schemas.microsoft.com/office/powerpoint/2010/main" val="380329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DB862-1E04-4996-BCBE-5CD45867201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07E0767-74F8-481D-883F-3757ED53787F}"/>
              </a:ext>
            </a:extLst>
          </p:cNvPr>
          <p:cNvSpPr>
            <a:spLocks noGrp="1"/>
          </p:cNvSpPr>
          <p:nvPr>
            <p:ph idx="1"/>
          </p:nvPr>
        </p:nvSpPr>
        <p:spPr>
          <a:xfrm>
            <a:off x="575733" y="1825625"/>
            <a:ext cx="11345334" cy="4351338"/>
          </a:xfrm>
        </p:spPr>
        <p:txBody>
          <a:bodyPr/>
          <a:lstStyle/>
          <a:p>
            <a:pPr marL="0" indent="0" algn="just">
              <a:buNone/>
            </a:pPr>
            <a:r>
              <a:rPr lang="ru-RU" dirty="0"/>
              <a:t>Бороться с этими трудностями (хотя и не устранить полностью) можно посредством использования разделов разных размеров</a:t>
            </a:r>
            <a:r>
              <a:rPr lang="ru-RU" i="1" dirty="0"/>
              <a:t>. </a:t>
            </a:r>
            <a:r>
              <a:rPr lang="ru-RU" dirty="0"/>
              <a:t>В этом случае программа размером 16 Мбайт может обойтись без оверлеев, а разделы малого размера позволяют уменьшить внутреннюю фрагментацию при загрузке программ малого размера.</a:t>
            </a:r>
          </a:p>
        </p:txBody>
      </p:sp>
    </p:spTree>
    <p:extLst>
      <p:ext uri="{BB962C8B-B14F-4D97-AF65-F5344CB8AC3E}">
        <p14:creationId xmlns:p14="http://schemas.microsoft.com/office/powerpoint/2010/main" val="2460292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91050-C64B-4E27-80D8-9E29A0A3519E}"/>
              </a:ext>
            </a:extLst>
          </p:cNvPr>
          <p:cNvSpPr>
            <a:spLocks noGrp="1"/>
          </p:cNvSpPr>
          <p:nvPr>
            <p:ph type="title"/>
          </p:nvPr>
        </p:nvSpPr>
        <p:spPr>
          <a:xfrm>
            <a:off x="838200" y="365125"/>
            <a:ext cx="10515600" cy="854075"/>
          </a:xfrm>
        </p:spPr>
        <p:txBody>
          <a:bodyPr/>
          <a:lstStyle/>
          <a:p>
            <a:r>
              <a:rPr lang="ru-RU" dirty="0"/>
              <a:t>Алгоритм размещения</a:t>
            </a:r>
          </a:p>
        </p:txBody>
      </p:sp>
      <p:sp>
        <p:nvSpPr>
          <p:cNvPr id="3" name="Объект 2">
            <a:extLst>
              <a:ext uri="{FF2B5EF4-FFF2-40B4-BE49-F238E27FC236}">
                <a16:creationId xmlns:a16="http://schemas.microsoft.com/office/drawing/2014/main" id="{40538670-AFE0-47B9-BE35-55F33960D83B}"/>
              </a:ext>
            </a:extLst>
          </p:cNvPr>
          <p:cNvSpPr>
            <a:spLocks noGrp="1"/>
          </p:cNvSpPr>
          <p:nvPr>
            <p:ph idx="1"/>
          </p:nvPr>
        </p:nvSpPr>
        <p:spPr>
          <a:xfrm>
            <a:off x="1" y="1253330"/>
            <a:ext cx="6671732" cy="5604669"/>
          </a:xfrm>
        </p:spPr>
        <p:txBody>
          <a:bodyPr>
            <a:normAutofit fontScale="92500"/>
          </a:bodyPr>
          <a:lstStyle/>
          <a:p>
            <a:pPr marL="0" indent="0" algn="just">
              <a:buNone/>
            </a:pPr>
            <a:r>
              <a:rPr lang="ru-RU" dirty="0"/>
              <a:t>Когда разделы имеют разные размеры, есть два возможных подхода к назначению</a:t>
            </a:r>
            <a:r>
              <a:rPr lang="en-US" dirty="0"/>
              <a:t> </a:t>
            </a:r>
            <a:r>
              <a:rPr lang="ru-RU" dirty="0"/>
              <a:t>процессов разделам памяти. Простейший путь состоит в том, чтобы каждый процесс</a:t>
            </a:r>
            <a:r>
              <a:rPr lang="en-US" dirty="0"/>
              <a:t> </a:t>
            </a:r>
            <a:r>
              <a:rPr lang="ru-RU" dirty="0"/>
              <a:t>размещался в наименьшем разделе, способном полностью вместить данный процесс. В таком случае для каждого раздела требуется очередь планировщика, в которой хранятся</a:t>
            </a:r>
            <a:r>
              <a:rPr lang="en-US" dirty="0"/>
              <a:t> </a:t>
            </a:r>
            <a:r>
              <a:rPr lang="ru-RU" dirty="0"/>
              <a:t>выгруженные из памяти процессы, предназначенные для данного раздела памяти. Преимущество </a:t>
            </a:r>
            <a:r>
              <a:rPr lang="en-US" dirty="0"/>
              <a:t> </a:t>
            </a:r>
            <a:r>
              <a:rPr lang="ru-RU" dirty="0"/>
              <a:t>такого подхода заключается в том, что процессы могут быть распределены между разделами памяти так, чтобы минимизировать внутреннюю фрагментацию.</a:t>
            </a:r>
          </a:p>
        </p:txBody>
      </p:sp>
      <p:pic>
        <p:nvPicPr>
          <p:cNvPr id="4" name="Рисунок 3">
            <a:extLst>
              <a:ext uri="{FF2B5EF4-FFF2-40B4-BE49-F238E27FC236}">
                <a16:creationId xmlns:a16="http://schemas.microsoft.com/office/drawing/2014/main" id="{0329950A-52B5-421E-80DC-A7EA84594759}"/>
              </a:ext>
            </a:extLst>
          </p:cNvPr>
          <p:cNvPicPr>
            <a:picLocks noChangeAspect="1"/>
          </p:cNvPicPr>
          <p:nvPr/>
        </p:nvPicPr>
        <p:blipFill>
          <a:blip r:embed="rId2"/>
          <a:stretch>
            <a:fillRect/>
          </a:stretch>
        </p:blipFill>
        <p:spPr>
          <a:xfrm>
            <a:off x="6731002" y="643727"/>
            <a:ext cx="5460998" cy="5570546"/>
          </a:xfrm>
          <a:prstGeom prst="rect">
            <a:avLst/>
          </a:prstGeom>
        </p:spPr>
      </p:pic>
    </p:spTree>
    <p:extLst>
      <p:ext uri="{BB962C8B-B14F-4D97-AF65-F5344CB8AC3E}">
        <p14:creationId xmlns:p14="http://schemas.microsoft.com/office/powerpoint/2010/main" val="256441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ABCF94E-33B0-4A38-BB10-EB25B47EE049}"/>
              </a:ext>
            </a:extLst>
          </p:cNvPr>
          <p:cNvSpPr>
            <a:spLocks noGrp="1"/>
          </p:cNvSpPr>
          <p:nvPr>
            <p:ph idx="1"/>
          </p:nvPr>
        </p:nvSpPr>
        <p:spPr>
          <a:xfrm>
            <a:off x="0" y="200024"/>
            <a:ext cx="6519333" cy="6657975"/>
          </a:xfrm>
        </p:spPr>
        <p:txBody>
          <a:bodyPr>
            <a:normAutofit/>
          </a:bodyPr>
          <a:lstStyle/>
          <a:p>
            <a:pPr marL="0" indent="0" algn="just">
              <a:buNone/>
            </a:pPr>
            <a:r>
              <a:rPr lang="ru-RU" dirty="0"/>
              <a:t>Таким образом, более предпочтительным подходом является использование одной очереди для всех процессов</a:t>
            </a:r>
            <a:r>
              <a:rPr lang="ru-RU" i="1" dirty="0"/>
              <a:t>. </a:t>
            </a:r>
            <a:r>
              <a:rPr lang="ru-RU" dirty="0"/>
              <a:t>В момент, когда требуется загрузить процесс в основную память, для этого выбирается наименьший доступный раздел, способный вместить данный процесс. Если все разделы заняты, следует принять решение об освобождении одного из них. По-видимому, следует отдать предпочтение процессу, занимающему наименьший раздел, способный вместить загружаемый процесс. Можно учесть и другие факторы, такие как приоритет процесса или его состояние (заблокирован он или активен).</a:t>
            </a:r>
          </a:p>
        </p:txBody>
      </p:sp>
      <p:pic>
        <p:nvPicPr>
          <p:cNvPr id="4" name="Рисунок 3">
            <a:extLst>
              <a:ext uri="{FF2B5EF4-FFF2-40B4-BE49-F238E27FC236}">
                <a16:creationId xmlns:a16="http://schemas.microsoft.com/office/drawing/2014/main" id="{8BC886D0-62B8-45CB-9E11-77904C13FE45}"/>
              </a:ext>
            </a:extLst>
          </p:cNvPr>
          <p:cNvPicPr>
            <a:picLocks noChangeAspect="1"/>
          </p:cNvPicPr>
          <p:nvPr/>
        </p:nvPicPr>
        <p:blipFill>
          <a:blip r:embed="rId2"/>
          <a:stretch>
            <a:fillRect/>
          </a:stretch>
        </p:blipFill>
        <p:spPr>
          <a:xfrm>
            <a:off x="6671734" y="200024"/>
            <a:ext cx="5520266" cy="6276649"/>
          </a:xfrm>
          <a:prstGeom prst="rect">
            <a:avLst/>
          </a:prstGeom>
        </p:spPr>
      </p:pic>
    </p:spTree>
    <p:extLst>
      <p:ext uri="{BB962C8B-B14F-4D97-AF65-F5344CB8AC3E}">
        <p14:creationId xmlns:p14="http://schemas.microsoft.com/office/powerpoint/2010/main" val="273629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FDEEABD-C58C-4DD1-AB93-FE832F059FEF}"/>
              </a:ext>
            </a:extLst>
          </p:cNvPr>
          <p:cNvSpPr>
            <a:spLocks noGrp="1"/>
          </p:cNvSpPr>
          <p:nvPr>
            <p:ph idx="1"/>
          </p:nvPr>
        </p:nvSpPr>
        <p:spPr>
          <a:xfrm>
            <a:off x="-1" y="200025"/>
            <a:ext cx="12073467" cy="6488642"/>
          </a:xfrm>
        </p:spPr>
        <p:txBody>
          <a:bodyPr>
            <a:normAutofit lnSpcReduction="10000"/>
          </a:bodyPr>
          <a:lstStyle/>
          <a:p>
            <a:pPr marL="0" indent="0" algn="just">
              <a:buNone/>
            </a:pPr>
            <a:r>
              <a:rPr lang="ru-RU" dirty="0"/>
              <a:t>Использование разделов разного размера по сравнению с использованием разделов одинакового размера придает дополнительную гибкость данному методу. Кроме того, схемы с фиксированными разделами относительно просты, предъявляют минимальные требования к операционной системе; накладные расходы работы процессора невелики.</a:t>
            </a:r>
          </a:p>
          <a:p>
            <a:pPr marL="0" indent="0" algn="just">
              <a:buNone/>
            </a:pPr>
            <a:r>
              <a:rPr lang="ru-RU" dirty="0"/>
              <a:t>Однако у этих схем имеются серьезные недостатки.</a:t>
            </a:r>
          </a:p>
          <a:p>
            <a:pPr marL="0" indent="0" algn="just">
              <a:buNone/>
            </a:pPr>
            <a:r>
              <a:rPr lang="ru-RU" dirty="0"/>
              <a:t>• Количество разделов, определенное в момент генерации системы, ограничивает количество активных (не приостановленных) процессов.</a:t>
            </a:r>
          </a:p>
          <a:p>
            <a:pPr marL="0" indent="0" algn="just">
              <a:buNone/>
            </a:pPr>
            <a:r>
              <a:rPr lang="ru-RU" dirty="0"/>
              <a:t>• Поскольку размеры разделов устанавливаются заранее, в момент генерации системы, небольшие процессы приводят к неэффективному использованию памяти. В средах, в которых заранее известны потребности в памяти всех задач, применение описанной схемы может быть оправдано, но в большинстве случаев эффективность этой технологии крайне низка.</a:t>
            </a:r>
          </a:p>
          <a:p>
            <a:pPr marL="0" indent="0" algn="just">
              <a:buNone/>
            </a:pPr>
            <a:r>
              <a:rPr lang="ru-RU" dirty="0"/>
              <a:t>Фиксированное распределение в настоящее время практически не используется. Примером успешной операционной системы с использованием данной технологии может служить ранняя операционная система IВМ для мейнфреймов OS/МFT</a:t>
            </a:r>
          </a:p>
        </p:txBody>
      </p:sp>
    </p:spTree>
    <p:extLst>
      <p:ext uri="{BB962C8B-B14F-4D97-AF65-F5344CB8AC3E}">
        <p14:creationId xmlns:p14="http://schemas.microsoft.com/office/powerpoint/2010/main" val="1625858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050E2B-2E4D-47AC-8448-7D4F9825D0CB}"/>
              </a:ext>
            </a:extLst>
          </p:cNvPr>
          <p:cNvSpPr>
            <a:spLocks noGrp="1"/>
          </p:cNvSpPr>
          <p:nvPr>
            <p:ph type="title"/>
          </p:nvPr>
        </p:nvSpPr>
        <p:spPr/>
        <p:txBody>
          <a:bodyPr/>
          <a:lstStyle/>
          <a:p>
            <a:r>
              <a:rPr lang="ru-RU" dirty="0"/>
              <a:t>Динамическое распределение</a:t>
            </a:r>
          </a:p>
        </p:txBody>
      </p:sp>
      <p:sp>
        <p:nvSpPr>
          <p:cNvPr id="3" name="Объект 2">
            <a:extLst>
              <a:ext uri="{FF2B5EF4-FFF2-40B4-BE49-F238E27FC236}">
                <a16:creationId xmlns:a16="http://schemas.microsoft.com/office/drawing/2014/main" id="{E31E718E-5101-4B3B-B0D7-0051795F1833}"/>
              </a:ext>
            </a:extLst>
          </p:cNvPr>
          <p:cNvSpPr>
            <a:spLocks noGrp="1"/>
          </p:cNvSpPr>
          <p:nvPr>
            <p:ph idx="1"/>
          </p:nvPr>
        </p:nvSpPr>
        <p:spPr>
          <a:xfrm>
            <a:off x="330199" y="1690688"/>
            <a:ext cx="11540067" cy="4351338"/>
          </a:xfrm>
        </p:spPr>
        <p:txBody>
          <a:bodyPr/>
          <a:lstStyle/>
          <a:p>
            <a:pPr marL="0" indent="0" algn="just">
              <a:buNone/>
            </a:pPr>
            <a:r>
              <a:rPr lang="ru-RU" dirty="0"/>
              <a:t>Для преодоления сложностей, связанных с фиксированным распределением, был разработан альтернативный подход, известный как динамическое распределение. Этот подход в настоящее время также вытеснен более сложными и эффективными технологиями управления памятью. В свое время динамическое распределение использовала операционная система IВМ для мейнфреймов OS/MVT.</a:t>
            </a:r>
          </a:p>
        </p:txBody>
      </p:sp>
    </p:spTree>
    <p:extLst>
      <p:ext uri="{BB962C8B-B14F-4D97-AF65-F5344CB8AC3E}">
        <p14:creationId xmlns:p14="http://schemas.microsoft.com/office/powerpoint/2010/main" val="543781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2D1536C-D3A1-4370-93C9-C322F13EB760}"/>
              </a:ext>
            </a:extLst>
          </p:cNvPr>
          <p:cNvSpPr>
            <a:spLocks noGrp="1"/>
          </p:cNvSpPr>
          <p:nvPr>
            <p:ph idx="1"/>
          </p:nvPr>
        </p:nvSpPr>
        <p:spPr>
          <a:xfrm>
            <a:off x="313266" y="538692"/>
            <a:ext cx="6510867" cy="6065308"/>
          </a:xfrm>
        </p:spPr>
        <p:txBody>
          <a:bodyPr/>
          <a:lstStyle/>
          <a:p>
            <a:pPr marL="0" indent="0" algn="just">
              <a:buNone/>
            </a:pPr>
            <a:r>
              <a:rPr lang="ru-RU" dirty="0"/>
              <a:t>При динамическом распределении образуется переменное количество разделов переменной длины. При размещении процесса в основной памяти для него выделяется строго необходимое количество памяти, и не более того. В качестве примера рассмотрим использование 64 Мбайт основной памяти. Изначально вся память пуста, за исключением области, используемой операционной системой.</a:t>
            </a:r>
          </a:p>
        </p:txBody>
      </p:sp>
      <p:pic>
        <p:nvPicPr>
          <p:cNvPr id="4" name="Рисунок 3">
            <a:extLst>
              <a:ext uri="{FF2B5EF4-FFF2-40B4-BE49-F238E27FC236}">
                <a16:creationId xmlns:a16="http://schemas.microsoft.com/office/drawing/2014/main" id="{294BEC47-904C-4BB4-8E13-203C6B7830EC}"/>
              </a:ext>
            </a:extLst>
          </p:cNvPr>
          <p:cNvPicPr>
            <a:picLocks noChangeAspect="1"/>
          </p:cNvPicPr>
          <p:nvPr/>
        </p:nvPicPr>
        <p:blipFill>
          <a:blip r:embed="rId2"/>
          <a:stretch>
            <a:fillRect/>
          </a:stretch>
        </p:blipFill>
        <p:spPr>
          <a:xfrm>
            <a:off x="8070713" y="178020"/>
            <a:ext cx="3664087" cy="6501959"/>
          </a:xfrm>
          <a:prstGeom prst="rect">
            <a:avLst/>
          </a:prstGeom>
        </p:spPr>
      </p:pic>
    </p:spTree>
    <p:extLst>
      <p:ext uri="{BB962C8B-B14F-4D97-AF65-F5344CB8AC3E}">
        <p14:creationId xmlns:p14="http://schemas.microsoft.com/office/powerpoint/2010/main" val="4284827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2238CEF-78A3-4066-B78E-4BF56153AA4E}"/>
              </a:ext>
            </a:extLst>
          </p:cNvPr>
          <p:cNvSpPr>
            <a:spLocks noGrp="1"/>
          </p:cNvSpPr>
          <p:nvPr>
            <p:ph idx="1"/>
          </p:nvPr>
        </p:nvSpPr>
        <p:spPr>
          <a:xfrm>
            <a:off x="245532" y="203200"/>
            <a:ext cx="11946467" cy="6366933"/>
          </a:xfrm>
        </p:spPr>
        <p:txBody>
          <a:bodyPr/>
          <a:lstStyle/>
          <a:p>
            <a:pPr marL="0" indent="0" algn="just">
              <a:buNone/>
            </a:pPr>
            <a:r>
              <a:rPr lang="ru-RU" dirty="0"/>
              <a:t>Первые три процесса загружаются в память, начиная с адреса, которым заканчивается операционная система, и используя ровно столько памяти, сколько требуется данному процессу.</a:t>
            </a:r>
          </a:p>
        </p:txBody>
      </p:sp>
      <p:pic>
        <p:nvPicPr>
          <p:cNvPr id="4" name="Рисунок 3">
            <a:extLst>
              <a:ext uri="{FF2B5EF4-FFF2-40B4-BE49-F238E27FC236}">
                <a16:creationId xmlns:a16="http://schemas.microsoft.com/office/drawing/2014/main" id="{3EB5DB75-D69D-41EC-8E53-5C337FF64A0E}"/>
              </a:ext>
            </a:extLst>
          </p:cNvPr>
          <p:cNvPicPr>
            <a:picLocks noChangeAspect="1"/>
          </p:cNvPicPr>
          <p:nvPr/>
        </p:nvPicPr>
        <p:blipFill>
          <a:blip r:embed="rId2"/>
          <a:stretch>
            <a:fillRect/>
          </a:stretch>
        </p:blipFill>
        <p:spPr>
          <a:xfrm>
            <a:off x="1459163" y="1480221"/>
            <a:ext cx="9598304" cy="5308153"/>
          </a:xfrm>
          <a:prstGeom prst="rect">
            <a:avLst/>
          </a:prstGeom>
        </p:spPr>
      </p:pic>
    </p:spTree>
    <p:extLst>
      <p:ext uri="{BB962C8B-B14F-4D97-AF65-F5344CB8AC3E}">
        <p14:creationId xmlns:p14="http://schemas.microsoft.com/office/powerpoint/2010/main" val="3168044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35BA72F-292F-4550-BACE-BAFAE860A3DB}"/>
              </a:ext>
            </a:extLst>
          </p:cNvPr>
          <p:cNvSpPr>
            <a:spLocks noGrp="1"/>
          </p:cNvSpPr>
          <p:nvPr>
            <p:ph idx="1"/>
          </p:nvPr>
        </p:nvSpPr>
        <p:spPr>
          <a:xfrm>
            <a:off x="296333" y="352425"/>
            <a:ext cx="4885267" cy="5895975"/>
          </a:xfrm>
        </p:spPr>
        <p:txBody>
          <a:bodyPr>
            <a:normAutofit/>
          </a:bodyPr>
          <a:lstStyle/>
          <a:p>
            <a:pPr marL="0" indent="0" algn="just">
              <a:buNone/>
            </a:pPr>
            <a:r>
              <a:rPr lang="ru-RU" dirty="0"/>
              <a:t>После этого в конце основной памяти остается "дыра", слишком малая для размещения четвертого процесса. В некоторый момент все процессы в памяти оказываются неактивными, и операционная система выгружает второй процесс, после которого остается достаточно памяти для загрузки нового, четвертого процесса.</a:t>
            </a:r>
          </a:p>
        </p:txBody>
      </p:sp>
      <p:pic>
        <p:nvPicPr>
          <p:cNvPr id="4" name="Рисунок 3">
            <a:extLst>
              <a:ext uri="{FF2B5EF4-FFF2-40B4-BE49-F238E27FC236}">
                <a16:creationId xmlns:a16="http://schemas.microsoft.com/office/drawing/2014/main" id="{E1C384FA-DEF6-48DC-ABAD-4581FDE987F8}"/>
              </a:ext>
            </a:extLst>
          </p:cNvPr>
          <p:cNvPicPr>
            <a:picLocks noChangeAspect="1"/>
          </p:cNvPicPr>
          <p:nvPr/>
        </p:nvPicPr>
        <p:blipFill>
          <a:blip r:embed="rId2"/>
          <a:stretch>
            <a:fillRect/>
          </a:stretch>
        </p:blipFill>
        <p:spPr>
          <a:xfrm>
            <a:off x="5181600" y="609600"/>
            <a:ext cx="6841067" cy="5674976"/>
          </a:xfrm>
          <a:prstGeom prst="rect">
            <a:avLst/>
          </a:prstGeom>
        </p:spPr>
      </p:pic>
    </p:spTree>
    <p:extLst>
      <p:ext uri="{BB962C8B-B14F-4D97-AF65-F5344CB8AC3E}">
        <p14:creationId xmlns:p14="http://schemas.microsoft.com/office/powerpoint/2010/main" val="1798333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8025CF6-56F0-4662-9688-E76B3E929332}"/>
              </a:ext>
            </a:extLst>
          </p:cNvPr>
          <p:cNvSpPr>
            <a:spLocks noGrp="1"/>
          </p:cNvSpPr>
          <p:nvPr>
            <p:ph idx="1"/>
          </p:nvPr>
        </p:nvSpPr>
        <p:spPr>
          <a:xfrm>
            <a:off x="287867" y="237067"/>
            <a:ext cx="5096933" cy="6485466"/>
          </a:xfrm>
        </p:spPr>
        <p:txBody>
          <a:bodyPr>
            <a:normAutofit/>
          </a:bodyPr>
          <a:lstStyle/>
          <a:p>
            <a:pPr marL="0" indent="0" algn="just">
              <a:buNone/>
            </a:pPr>
            <a:r>
              <a:rPr lang="ru-RU" dirty="0"/>
              <a:t>Поскольку процесс 4 меньше процесса 2, создается еще одна небольшая</a:t>
            </a:r>
            <a:r>
              <a:rPr lang="pl-PL" dirty="0"/>
              <a:t> </a:t>
            </a:r>
            <a:r>
              <a:rPr lang="ru-RU" dirty="0"/>
              <a:t>"дыра" в памяти. После того как в некоторый момент времени все процессы в памяти</a:t>
            </a:r>
            <a:r>
              <a:rPr lang="pl-PL" dirty="0"/>
              <a:t> </a:t>
            </a:r>
            <a:r>
              <a:rPr lang="ru-RU" dirty="0"/>
              <a:t>оказываются неактивными, но зато готов к работе процесс 2, свободного места в памяти</a:t>
            </a:r>
            <a:r>
              <a:rPr lang="pl-PL" dirty="0"/>
              <a:t> </a:t>
            </a:r>
            <a:r>
              <a:rPr lang="ru-RU" dirty="0"/>
              <a:t>для него не находится, и операционная система вынуждена выгрузить процесс 1, чтобы</a:t>
            </a:r>
            <a:r>
              <a:rPr lang="pl-PL" dirty="0"/>
              <a:t> </a:t>
            </a:r>
            <a:r>
              <a:rPr lang="ru-RU" dirty="0"/>
              <a:t>освободить необходимое место и разместить процесс 2 в основной памяти.</a:t>
            </a:r>
          </a:p>
        </p:txBody>
      </p:sp>
      <p:pic>
        <p:nvPicPr>
          <p:cNvPr id="4" name="Рисунок 3">
            <a:extLst>
              <a:ext uri="{FF2B5EF4-FFF2-40B4-BE49-F238E27FC236}">
                <a16:creationId xmlns:a16="http://schemas.microsoft.com/office/drawing/2014/main" id="{8179F4F2-7D6F-4B1E-B0B7-15AF7E385E02}"/>
              </a:ext>
            </a:extLst>
          </p:cNvPr>
          <p:cNvPicPr>
            <a:picLocks noChangeAspect="1"/>
          </p:cNvPicPr>
          <p:nvPr/>
        </p:nvPicPr>
        <p:blipFill>
          <a:blip r:embed="rId2"/>
          <a:stretch>
            <a:fillRect/>
          </a:stretch>
        </p:blipFill>
        <p:spPr>
          <a:xfrm>
            <a:off x="5537199" y="601948"/>
            <a:ext cx="6519333" cy="5398362"/>
          </a:xfrm>
          <a:prstGeom prst="rect">
            <a:avLst/>
          </a:prstGeom>
        </p:spPr>
      </p:pic>
    </p:spTree>
    <p:extLst>
      <p:ext uri="{BB962C8B-B14F-4D97-AF65-F5344CB8AC3E}">
        <p14:creationId xmlns:p14="http://schemas.microsoft.com/office/powerpoint/2010/main" val="157305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0807E239-783D-4E8A-A058-B6F532E7F346}"/>
              </a:ext>
            </a:extLst>
          </p:cNvPr>
          <p:cNvGraphicFramePr>
            <a:graphicFrameLocks noGrp="1"/>
          </p:cNvGraphicFramePr>
          <p:nvPr>
            <p:ph idx="1"/>
            <p:extLst>
              <p:ext uri="{D42A27DB-BD31-4B8C-83A1-F6EECF244321}">
                <p14:modId xmlns:p14="http://schemas.microsoft.com/office/powerpoint/2010/main" val="1475927108"/>
              </p:ext>
            </p:extLst>
          </p:nvPr>
        </p:nvGraphicFramePr>
        <p:xfrm>
          <a:off x="249766" y="426508"/>
          <a:ext cx="11692468" cy="6004983"/>
        </p:xfrm>
        <a:graphic>
          <a:graphicData uri="http://schemas.openxmlformats.org/drawingml/2006/table">
            <a:tbl>
              <a:tblPr firstRow="1" bandRow="1">
                <a:tableStyleId>{5940675A-B579-460E-94D1-54222C63F5DA}</a:tableStyleId>
              </a:tblPr>
              <a:tblGrid>
                <a:gridCol w="1955802">
                  <a:extLst>
                    <a:ext uri="{9D8B030D-6E8A-4147-A177-3AD203B41FA5}">
                      <a16:colId xmlns:a16="http://schemas.microsoft.com/office/drawing/2014/main" val="1888044246"/>
                    </a:ext>
                  </a:extLst>
                </a:gridCol>
                <a:gridCol w="9736666">
                  <a:extLst>
                    <a:ext uri="{9D8B030D-6E8A-4147-A177-3AD203B41FA5}">
                      <a16:colId xmlns:a16="http://schemas.microsoft.com/office/drawing/2014/main" val="2783720843"/>
                    </a:ext>
                  </a:extLst>
                </a:gridCol>
              </a:tblGrid>
              <a:tr h="528149">
                <a:tc>
                  <a:txBody>
                    <a:bodyPr/>
                    <a:lstStyle/>
                    <a:p>
                      <a:r>
                        <a:rPr lang="ru-RU" sz="2600" b="1" dirty="0"/>
                        <a:t>Термин</a:t>
                      </a:r>
                    </a:p>
                  </a:txBody>
                  <a:tcPr/>
                </a:tc>
                <a:tc>
                  <a:txBody>
                    <a:bodyPr/>
                    <a:lstStyle/>
                    <a:p>
                      <a:r>
                        <a:rPr lang="ru-RU" sz="2600" b="1" dirty="0"/>
                        <a:t>Описание</a:t>
                      </a:r>
                    </a:p>
                  </a:txBody>
                  <a:tcPr/>
                </a:tc>
                <a:extLst>
                  <a:ext uri="{0D108BD9-81ED-4DB2-BD59-A6C34878D82A}">
                    <a16:rowId xmlns:a16="http://schemas.microsoft.com/office/drawing/2014/main" val="82785109"/>
                  </a:ext>
                </a:extLst>
              </a:tr>
              <a:tr h="528149">
                <a:tc>
                  <a:txBody>
                    <a:bodyPr/>
                    <a:lstStyle/>
                    <a:p>
                      <a:r>
                        <a:rPr lang="ru-RU" sz="2600" dirty="0"/>
                        <a:t>Кадр</a:t>
                      </a:r>
                    </a:p>
                  </a:txBody>
                  <a:tcPr/>
                </a:tc>
                <a:tc>
                  <a:txBody>
                    <a:bodyPr/>
                    <a:lstStyle/>
                    <a:p>
                      <a:r>
                        <a:rPr lang="ru-RU" sz="2600" u="none" strike="noStrike" kern="1200" baseline="0" dirty="0"/>
                        <a:t>Блок основной памяти фиксированной длины</a:t>
                      </a:r>
                      <a:endParaRPr lang="ru-RU" sz="2600" dirty="0"/>
                    </a:p>
                  </a:txBody>
                  <a:tcPr/>
                </a:tc>
                <a:extLst>
                  <a:ext uri="{0D108BD9-81ED-4DB2-BD59-A6C34878D82A}">
                    <a16:rowId xmlns:a16="http://schemas.microsoft.com/office/drawing/2014/main" val="2161327978"/>
                  </a:ext>
                </a:extLst>
              </a:tr>
              <a:tr h="1692971">
                <a:tc>
                  <a:txBody>
                    <a:bodyPr/>
                    <a:lstStyle/>
                    <a:p>
                      <a:r>
                        <a:rPr lang="ru-RU" sz="2600" dirty="0"/>
                        <a:t>Страница </a:t>
                      </a:r>
                    </a:p>
                  </a:txBody>
                  <a:tcPr/>
                </a:tc>
                <a:tc>
                  <a:txBody>
                    <a:bodyPr/>
                    <a:lstStyle/>
                    <a:p>
                      <a:pPr algn="just"/>
                      <a:r>
                        <a:rPr lang="ru-RU" sz="2600" u="none" strike="noStrike" kern="1200" baseline="0" dirty="0"/>
                        <a:t>Блок данных фиксированной длины, находящийся во вторичной памяти (такой, как диск). Страница данных может быть временно скопирована в кадр основной памяти</a:t>
                      </a:r>
                      <a:endParaRPr lang="ru-RU" sz="2600" dirty="0"/>
                    </a:p>
                  </a:txBody>
                  <a:tcPr/>
                </a:tc>
                <a:extLst>
                  <a:ext uri="{0D108BD9-81ED-4DB2-BD59-A6C34878D82A}">
                    <a16:rowId xmlns:a16="http://schemas.microsoft.com/office/drawing/2014/main" val="2571083468"/>
                  </a:ext>
                </a:extLst>
              </a:tr>
              <a:tr h="3255714">
                <a:tc>
                  <a:txBody>
                    <a:bodyPr/>
                    <a:lstStyle/>
                    <a:p>
                      <a:r>
                        <a:rPr lang="ru-RU" sz="2600" dirty="0"/>
                        <a:t>Сегмент</a:t>
                      </a:r>
                    </a:p>
                  </a:txBody>
                  <a:tcPr/>
                </a:tc>
                <a:tc>
                  <a:txBody>
                    <a:bodyPr/>
                    <a:lstStyle/>
                    <a:p>
                      <a:pPr algn="just"/>
                      <a:r>
                        <a:rPr lang="ru-RU" sz="2600" u="none" strike="noStrike" kern="1200" baseline="0" dirty="0"/>
                        <a:t>Блок данных переменной длины, находящийся во вторичной памяти. В доступную область основной памяти может быть скопирован сегмент полностью (сегментация); возможно также разделение сегмента на страницы, которые копируются в основную память по отдельности (комбинированная сегментация, или страничная организация памяти)</a:t>
                      </a:r>
                      <a:endParaRPr lang="ru-RU" sz="2600" dirty="0"/>
                    </a:p>
                  </a:txBody>
                  <a:tcPr/>
                </a:tc>
                <a:extLst>
                  <a:ext uri="{0D108BD9-81ED-4DB2-BD59-A6C34878D82A}">
                    <a16:rowId xmlns:a16="http://schemas.microsoft.com/office/drawing/2014/main" val="1364150830"/>
                  </a:ext>
                </a:extLst>
              </a:tr>
            </a:tbl>
          </a:graphicData>
        </a:graphic>
      </p:graphicFrame>
    </p:spTree>
    <p:extLst>
      <p:ext uri="{BB962C8B-B14F-4D97-AF65-F5344CB8AC3E}">
        <p14:creationId xmlns:p14="http://schemas.microsoft.com/office/powerpoint/2010/main" val="133793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0AD55F0-1613-456D-AC7F-2A27EF49F0FD}"/>
              </a:ext>
            </a:extLst>
          </p:cNvPr>
          <p:cNvSpPr>
            <a:spLocks noGrp="1"/>
          </p:cNvSpPr>
          <p:nvPr>
            <p:ph idx="1"/>
          </p:nvPr>
        </p:nvSpPr>
        <p:spPr>
          <a:xfrm>
            <a:off x="211666" y="1456267"/>
            <a:ext cx="11777133" cy="5130800"/>
          </a:xfrm>
        </p:spPr>
        <p:txBody>
          <a:bodyPr>
            <a:normAutofit/>
          </a:bodyPr>
          <a:lstStyle/>
          <a:p>
            <a:pPr marL="0" indent="0" algn="just">
              <a:buNone/>
            </a:pPr>
            <a:r>
              <a:rPr lang="ru-RU" dirty="0"/>
              <a:t>Как показано в данном примере, этот метод хорошо начинает работу, но плохо продолжает</a:t>
            </a:r>
            <a:r>
              <a:rPr lang="pl-PL" dirty="0"/>
              <a:t> </a:t>
            </a:r>
            <a:r>
              <a:rPr lang="ru-RU" dirty="0"/>
              <a:t>- в конечном счете приводит к наличию множества мелких дыр в памяти.</a:t>
            </a:r>
            <a:r>
              <a:rPr lang="pl-PL" dirty="0"/>
              <a:t> </a:t>
            </a:r>
            <a:r>
              <a:rPr lang="ru-RU" dirty="0"/>
              <a:t>Со временем память становится все более и более фрагментированной и снижается эффективность</a:t>
            </a:r>
            <a:r>
              <a:rPr lang="pl-PL" dirty="0"/>
              <a:t> </a:t>
            </a:r>
            <a:r>
              <a:rPr lang="ru-RU" dirty="0"/>
              <a:t>ее использования. Это явление называется </a:t>
            </a:r>
            <a:r>
              <a:rPr lang="ru-RU" b="1" dirty="0"/>
              <a:t>внешней фрагментацией</a:t>
            </a:r>
            <a:r>
              <a:rPr lang="ru-RU" dirty="0"/>
              <a:t>, что отражает тот факт, что сильно фрагментированной становится</a:t>
            </a:r>
            <a:r>
              <a:rPr lang="pl-PL" dirty="0"/>
              <a:t> </a:t>
            </a:r>
            <a:r>
              <a:rPr lang="ru-RU" dirty="0"/>
              <a:t>память, внешняя по отношению ко всем разделам (в отличие от рассмотренной ранее</a:t>
            </a:r>
            <a:r>
              <a:rPr lang="pl-PL" dirty="0"/>
              <a:t> </a:t>
            </a:r>
            <a:r>
              <a:rPr lang="ru-RU" dirty="0"/>
              <a:t>внутренней фрагментации).</a:t>
            </a:r>
          </a:p>
        </p:txBody>
      </p:sp>
    </p:spTree>
    <p:extLst>
      <p:ext uri="{BB962C8B-B14F-4D97-AF65-F5344CB8AC3E}">
        <p14:creationId xmlns:p14="http://schemas.microsoft.com/office/powerpoint/2010/main" val="2412328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CAB99F3-6D7C-4D53-BBA3-E5A08937C9A2}"/>
              </a:ext>
            </a:extLst>
          </p:cNvPr>
          <p:cNvSpPr>
            <a:spLocks noGrp="1"/>
          </p:cNvSpPr>
          <p:nvPr>
            <p:ph idx="1"/>
          </p:nvPr>
        </p:nvSpPr>
        <p:spPr>
          <a:xfrm>
            <a:off x="380999" y="724958"/>
            <a:ext cx="11590867" cy="5777442"/>
          </a:xfrm>
        </p:spPr>
        <p:txBody>
          <a:bodyPr>
            <a:normAutofit/>
          </a:bodyPr>
          <a:lstStyle/>
          <a:p>
            <a:pPr marL="0" indent="0" algn="just">
              <a:buNone/>
            </a:pPr>
            <a:r>
              <a:rPr lang="ru-RU" dirty="0"/>
              <a:t>Один из методов преодоления этого явления состоит в уплотнении:</a:t>
            </a:r>
            <a:r>
              <a:rPr lang="pl-PL" dirty="0"/>
              <a:t> </a:t>
            </a:r>
            <a:r>
              <a:rPr lang="ru-RU" dirty="0"/>
              <a:t>время от времени операционная система перемещает процессы в памяти так, чтобы они</a:t>
            </a:r>
            <a:r>
              <a:rPr lang="pl-PL" dirty="0"/>
              <a:t> </a:t>
            </a:r>
            <a:r>
              <a:rPr lang="ru-RU" dirty="0"/>
              <a:t>занимали смежные области памяти; свободная память при этом собирается в один блок.</a:t>
            </a:r>
            <a:r>
              <a:rPr lang="pl-PL" dirty="0"/>
              <a:t> </a:t>
            </a:r>
            <a:r>
              <a:rPr lang="ru-RU" dirty="0"/>
              <a:t>Сложность применения уплотнения состоит в том, что при этом расходуется</a:t>
            </a:r>
            <a:r>
              <a:rPr lang="pl-PL" dirty="0"/>
              <a:t> </a:t>
            </a:r>
            <a:r>
              <a:rPr lang="ru-RU" dirty="0"/>
              <a:t>дополнительное время; кроме того, уплотнение требует динамического перемещения</a:t>
            </a:r>
            <a:r>
              <a:rPr lang="pl-PL" dirty="0"/>
              <a:t> </a:t>
            </a:r>
            <a:r>
              <a:rPr lang="ru-RU" dirty="0"/>
              <a:t>процессов в памяти, т.е. должна быть обеспечена возможность перемещения программы</a:t>
            </a:r>
            <a:r>
              <a:rPr lang="pl-PL" dirty="0"/>
              <a:t> </a:t>
            </a:r>
            <a:r>
              <a:rPr lang="ru-RU" dirty="0"/>
              <a:t>из одной области основной памяти в другую без потери корректности ее обращений к</a:t>
            </a:r>
            <a:r>
              <a:rPr lang="pl-PL" dirty="0"/>
              <a:t> </a:t>
            </a:r>
            <a:r>
              <a:rPr lang="ru-RU" dirty="0"/>
              <a:t>памяти.</a:t>
            </a:r>
          </a:p>
        </p:txBody>
      </p:sp>
    </p:spTree>
    <p:extLst>
      <p:ext uri="{BB962C8B-B14F-4D97-AF65-F5344CB8AC3E}">
        <p14:creationId xmlns:p14="http://schemas.microsoft.com/office/powerpoint/2010/main" val="2490035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8F5836-6CB9-4EAF-AB7F-65B4EA517B87}"/>
              </a:ext>
            </a:extLst>
          </p:cNvPr>
          <p:cNvSpPr>
            <a:spLocks noGrp="1"/>
          </p:cNvSpPr>
          <p:nvPr>
            <p:ph type="title"/>
          </p:nvPr>
        </p:nvSpPr>
        <p:spPr/>
        <p:txBody>
          <a:bodyPr/>
          <a:lstStyle/>
          <a:p>
            <a:r>
              <a:rPr lang="ru-RU" dirty="0"/>
              <a:t>Алгоритм размещения</a:t>
            </a:r>
          </a:p>
        </p:txBody>
      </p:sp>
      <p:sp>
        <p:nvSpPr>
          <p:cNvPr id="3" name="Объект 2">
            <a:extLst>
              <a:ext uri="{FF2B5EF4-FFF2-40B4-BE49-F238E27FC236}">
                <a16:creationId xmlns:a16="http://schemas.microsoft.com/office/drawing/2014/main" id="{B14AE1CD-FE81-4722-B946-35F7A0EDDB11}"/>
              </a:ext>
            </a:extLst>
          </p:cNvPr>
          <p:cNvSpPr>
            <a:spLocks noGrp="1"/>
          </p:cNvSpPr>
          <p:nvPr>
            <p:ph idx="1"/>
          </p:nvPr>
        </p:nvSpPr>
        <p:spPr/>
        <p:txBody>
          <a:bodyPr>
            <a:normAutofit/>
          </a:bodyPr>
          <a:lstStyle/>
          <a:p>
            <a:pPr marL="0" indent="0" algn="just">
              <a:buNone/>
            </a:pPr>
            <a:r>
              <a:rPr lang="ru-RU" dirty="0"/>
              <a:t>Поскольку уплотнение памяти вызывает дополнительные расходы времени процессора, разработчик операционной системы должен принять разумное решение о том, каким образом размещать процессы в памяти (образно говоря, каким образом затыкать дыры). Когда наступает момент загрузки процесса в основную память и имеется несколько блоков свободной памяти достаточного размера, операционная система должна принять решение о том, какой именно свободный блок использовать.</a:t>
            </a:r>
          </a:p>
        </p:txBody>
      </p:sp>
    </p:spTree>
    <p:extLst>
      <p:ext uri="{BB962C8B-B14F-4D97-AF65-F5344CB8AC3E}">
        <p14:creationId xmlns:p14="http://schemas.microsoft.com/office/powerpoint/2010/main" val="1694969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13BA9AA-C8BB-4A80-9B9B-C8F48F9C8383}"/>
              </a:ext>
            </a:extLst>
          </p:cNvPr>
          <p:cNvSpPr>
            <a:spLocks noGrp="1"/>
          </p:cNvSpPr>
          <p:nvPr>
            <p:ph idx="1"/>
          </p:nvPr>
        </p:nvSpPr>
        <p:spPr>
          <a:xfrm>
            <a:off x="397933" y="606425"/>
            <a:ext cx="11557000" cy="5862108"/>
          </a:xfrm>
        </p:spPr>
        <p:txBody>
          <a:bodyPr>
            <a:normAutofit/>
          </a:bodyPr>
          <a:lstStyle/>
          <a:p>
            <a:pPr marL="0" indent="0" algn="just">
              <a:buNone/>
            </a:pPr>
            <a:r>
              <a:rPr lang="ru-RU" dirty="0"/>
              <a:t>Можно рассматривать три основных алгоритма - наилучший подходящий, первый подходящий, следующий подходящий. Все они, само собой разумеется, ограничены выбором среди свободных блоков размера, достаточно большого для размещения процесса. </a:t>
            </a:r>
            <a:r>
              <a:rPr lang="ru-RU" b="1" dirty="0"/>
              <a:t>Метод наилучшего подходящего </a:t>
            </a:r>
            <a:r>
              <a:rPr lang="ru-RU" dirty="0"/>
              <a:t>выбирает блок, размер которого наиболее близок к требуемому; метод </a:t>
            </a:r>
            <a:r>
              <a:rPr lang="ru-RU" b="1" dirty="0"/>
              <a:t>первого подходящего </a:t>
            </a:r>
            <a:r>
              <a:rPr lang="ru-RU" dirty="0"/>
              <a:t>проверяет все свободные блоки с начала памяти и выбирает первый достаточный по размеру для размещения процесса. Метод </a:t>
            </a:r>
            <a:r>
              <a:rPr lang="ru-RU" b="1" dirty="0"/>
              <a:t>следующего подходящего </a:t>
            </a:r>
            <a:r>
              <a:rPr lang="ru-RU" dirty="0"/>
              <a:t>работает так же, как и метод первого подходящего, однако начинает проверку с того места, где был выделен блок в последний раз (по достижении конца памяти он продолжает работу с ее начала).</a:t>
            </a:r>
          </a:p>
        </p:txBody>
      </p:sp>
    </p:spTree>
    <p:extLst>
      <p:ext uri="{BB962C8B-B14F-4D97-AF65-F5344CB8AC3E}">
        <p14:creationId xmlns:p14="http://schemas.microsoft.com/office/powerpoint/2010/main" val="2495194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250316B-F320-4197-8BED-016B4198919D}"/>
              </a:ext>
            </a:extLst>
          </p:cNvPr>
          <p:cNvSpPr>
            <a:spLocks noGrp="1"/>
          </p:cNvSpPr>
          <p:nvPr>
            <p:ph idx="1"/>
          </p:nvPr>
        </p:nvSpPr>
        <p:spPr>
          <a:xfrm>
            <a:off x="0" y="123363"/>
            <a:ext cx="4690533" cy="6611273"/>
          </a:xfrm>
        </p:spPr>
        <p:txBody>
          <a:bodyPr>
            <a:normAutofit lnSpcReduction="10000"/>
          </a:bodyPr>
          <a:lstStyle/>
          <a:p>
            <a:pPr marL="0" indent="0" algn="just">
              <a:buNone/>
            </a:pPr>
            <a:r>
              <a:rPr lang="ru-RU" dirty="0"/>
              <a:t>На рисунке показано различие в технологии наилучшего, первого и следующего подходящего при выполнении запроса на выделение блока размером 16 Мбайт. Метод наилучшего подходящего просматривает все свободные блоки и выбирает наиболее близкий по размеру блок в 18 Мбайт, оставляя фрагмент размером 2 Мбайт. Метод первого подходящего в данной ситуации оставляет фрагмент свободной памяти размером 6 Мбайт, а метод следующего подходящего - 20 Мбайт.</a:t>
            </a:r>
          </a:p>
        </p:txBody>
      </p:sp>
      <p:pic>
        <p:nvPicPr>
          <p:cNvPr id="4" name="Рисунок 3">
            <a:extLst>
              <a:ext uri="{FF2B5EF4-FFF2-40B4-BE49-F238E27FC236}">
                <a16:creationId xmlns:a16="http://schemas.microsoft.com/office/drawing/2014/main" id="{8F57D0D6-6939-4E01-A3C8-81BEE289EF61}"/>
              </a:ext>
            </a:extLst>
          </p:cNvPr>
          <p:cNvPicPr>
            <a:picLocks noChangeAspect="1"/>
          </p:cNvPicPr>
          <p:nvPr/>
        </p:nvPicPr>
        <p:blipFill>
          <a:blip r:embed="rId2"/>
          <a:stretch>
            <a:fillRect/>
          </a:stretch>
        </p:blipFill>
        <p:spPr>
          <a:xfrm>
            <a:off x="4690533" y="0"/>
            <a:ext cx="7501467" cy="6858000"/>
          </a:xfrm>
          <a:prstGeom prst="rect">
            <a:avLst/>
          </a:prstGeom>
        </p:spPr>
      </p:pic>
    </p:spTree>
    <p:extLst>
      <p:ext uri="{BB962C8B-B14F-4D97-AF65-F5344CB8AC3E}">
        <p14:creationId xmlns:p14="http://schemas.microsoft.com/office/powerpoint/2010/main" val="2548376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085822E-FF34-43D7-B399-591293359C50}"/>
              </a:ext>
            </a:extLst>
          </p:cNvPr>
          <p:cNvSpPr>
            <a:spLocks noGrp="1"/>
          </p:cNvSpPr>
          <p:nvPr>
            <p:ph idx="1"/>
          </p:nvPr>
        </p:nvSpPr>
        <p:spPr>
          <a:xfrm>
            <a:off x="0" y="125412"/>
            <a:ext cx="12191999" cy="6732588"/>
          </a:xfrm>
        </p:spPr>
        <p:txBody>
          <a:bodyPr>
            <a:normAutofit fontScale="92500" lnSpcReduction="20000"/>
          </a:bodyPr>
          <a:lstStyle/>
          <a:p>
            <a:pPr marL="0" indent="0" algn="just">
              <a:buNone/>
            </a:pPr>
            <a:r>
              <a:rPr lang="ru-RU" dirty="0"/>
              <a:t>Какой из этих методов окажется наилучшим, будет </a:t>
            </a:r>
            <a:r>
              <a:rPr lang="ru-RU" b="1" dirty="0"/>
              <a:t>зависеть от точной последовательности загрузки и выгрузки процессов и их размеров</a:t>
            </a:r>
            <a:r>
              <a:rPr lang="ru-RU" dirty="0"/>
              <a:t>. </a:t>
            </a:r>
          </a:p>
          <a:p>
            <a:pPr marL="0" indent="0" algn="just">
              <a:buNone/>
            </a:pPr>
            <a:r>
              <a:rPr lang="ru-RU" dirty="0"/>
              <a:t>Обычно </a:t>
            </a:r>
            <a:r>
              <a:rPr lang="ru-RU" b="1" dirty="0"/>
              <a:t>алгоритм первого подходящего </a:t>
            </a:r>
            <a:r>
              <a:rPr lang="ru-RU" dirty="0"/>
              <a:t>не только проще, но и быстрее и дает лучшие результаты. С другой стороны, алгоритм первого подходящего обычно засоряет начало памяти небольшими свободными блоками, что приводит к увеличению времени поиска подходящего блока в последующем.</a:t>
            </a:r>
          </a:p>
          <a:p>
            <a:pPr marL="0" indent="0" algn="just">
              <a:buNone/>
            </a:pPr>
            <a:r>
              <a:rPr lang="ru-RU" b="1" dirty="0"/>
              <a:t>Алгоритм следующего подходящего</a:t>
            </a:r>
            <a:r>
              <a:rPr lang="ru-RU" dirty="0"/>
              <a:t>, как правило, дает немного худшие результаты. Это связано с тем, что алгоритм следующего подходящего проявляет склонность к более частому выделению памяти из свободных блоков в конце памяти. В результате самые большие блоки свободной памяти (которые обычно располагаются в конце памяти) быстро разбиваются на меньшие фрагменты и, следовательно, при использовании метода следующего подходящего уплотнение должно выполняться чаще. </a:t>
            </a:r>
          </a:p>
          <a:p>
            <a:pPr marL="0" indent="0" algn="just">
              <a:buNone/>
            </a:pPr>
            <a:r>
              <a:rPr lang="ru-RU" b="1" dirty="0"/>
              <a:t>Метод наилучшего подходящего</a:t>
            </a:r>
            <a:r>
              <a:rPr lang="ru-RU" dirty="0"/>
              <a:t>, вопреки своему названию, оказывается, как правило, наихудшим. Так как он ищет блоки, наиболее близкие по размеру к требуемому, он оставляет после себя множество очень маленьких блоков. В результате, хотя при каждом выделении впустую тратится наименьшее возможное количество памяти, основная память очень быстро засоряется множеством мелких блоков, неспособных удовлетворить ни один запрос (так что при этом алгоритме уплотнение памяти должно выполняться значительно чаще).</a:t>
            </a:r>
          </a:p>
        </p:txBody>
      </p:sp>
    </p:spTree>
    <p:extLst>
      <p:ext uri="{BB962C8B-B14F-4D97-AF65-F5344CB8AC3E}">
        <p14:creationId xmlns:p14="http://schemas.microsoft.com/office/powerpoint/2010/main" val="4275281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E8FBC9-45F7-473B-8E8C-620E0F30FA57}"/>
              </a:ext>
            </a:extLst>
          </p:cNvPr>
          <p:cNvSpPr>
            <a:spLocks noGrp="1"/>
          </p:cNvSpPr>
          <p:nvPr>
            <p:ph type="title"/>
          </p:nvPr>
        </p:nvSpPr>
        <p:spPr>
          <a:xfrm>
            <a:off x="838200" y="365125"/>
            <a:ext cx="10515600" cy="803275"/>
          </a:xfrm>
        </p:spPr>
        <p:txBody>
          <a:bodyPr/>
          <a:lstStyle/>
          <a:p>
            <a:r>
              <a:rPr lang="ru-RU" dirty="0"/>
              <a:t>Алгоритм замещения</a:t>
            </a:r>
          </a:p>
        </p:txBody>
      </p:sp>
      <p:sp>
        <p:nvSpPr>
          <p:cNvPr id="3" name="Объект 2">
            <a:extLst>
              <a:ext uri="{FF2B5EF4-FFF2-40B4-BE49-F238E27FC236}">
                <a16:creationId xmlns:a16="http://schemas.microsoft.com/office/drawing/2014/main" id="{B2BC2A02-13F8-4998-88AC-C53A271F0F17}"/>
              </a:ext>
            </a:extLst>
          </p:cNvPr>
          <p:cNvSpPr>
            <a:spLocks noGrp="1"/>
          </p:cNvSpPr>
          <p:nvPr>
            <p:ph idx="1"/>
          </p:nvPr>
        </p:nvSpPr>
        <p:spPr>
          <a:xfrm>
            <a:off x="245533" y="1253331"/>
            <a:ext cx="11726334" cy="5239544"/>
          </a:xfrm>
        </p:spPr>
        <p:txBody>
          <a:bodyPr>
            <a:normAutofit/>
          </a:bodyPr>
          <a:lstStyle/>
          <a:p>
            <a:pPr marL="0" indent="0" algn="just">
              <a:buNone/>
            </a:pPr>
            <a:r>
              <a:rPr lang="ru-RU" dirty="0"/>
              <a:t>В многозадачной системе с использованием динамического распределения наступает момент, когда все процессы в основной памяти находятся в заблокированном состоянии, а памяти для дополнительного процесса недостаточно даже после уплотнения. Чтобы избежать потерь процессорного времени на ожидание деблокирования активного процесса, операционная система может выгрузить один из процессов из основной памяти и, таким образом, освободить место для нового процесса или процесса в состоянии готовности. Задача операционной системы - определить, какой именно процесс должен быть выгружен из памяти. Поскольку тема алгоритма замещения будет детально рассматриваться в связи с различными схемами виртуальной памяти, пока что мы отложим обсуждение этого вопроса.</a:t>
            </a:r>
          </a:p>
        </p:txBody>
      </p:sp>
    </p:spTree>
    <p:extLst>
      <p:ext uri="{BB962C8B-B14F-4D97-AF65-F5344CB8AC3E}">
        <p14:creationId xmlns:p14="http://schemas.microsoft.com/office/powerpoint/2010/main" val="3344937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8E5922-D111-4269-A5F0-72AFF6D548F5}"/>
              </a:ext>
            </a:extLst>
          </p:cNvPr>
          <p:cNvSpPr>
            <a:spLocks noGrp="1"/>
          </p:cNvSpPr>
          <p:nvPr>
            <p:ph type="title"/>
          </p:nvPr>
        </p:nvSpPr>
        <p:spPr>
          <a:xfrm>
            <a:off x="838200" y="365126"/>
            <a:ext cx="10515600" cy="820208"/>
          </a:xfrm>
        </p:spPr>
        <p:txBody>
          <a:bodyPr/>
          <a:lstStyle/>
          <a:p>
            <a:r>
              <a:rPr lang="ru-RU" dirty="0"/>
              <a:t>Система двойников</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412EBC6-9DCA-4843-8EBE-D46E146E7074}"/>
                  </a:ext>
                </a:extLst>
              </p:cNvPr>
              <p:cNvSpPr>
                <a:spLocks noGrp="1"/>
              </p:cNvSpPr>
              <p:nvPr>
                <p:ph idx="1"/>
              </p:nvPr>
            </p:nvSpPr>
            <p:spPr>
              <a:xfrm>
                <a:off x="143932" y="1134535"/>
                <a:ext cx="12048067" cy="5723465"/>
              </a:xfrm>
            </p:spPr>
            <p:txBody>
              <a:bodyPr>
                <a:normAutofit/>
              </a:bodyPr>
              <a:lstStyle/>
              <a:p>
                <a:pPr marL="0" indent="0" algn="just">
                  <a:buNone/>
                </a:pPr>
                <a:r>
                  <a:rPr lang="ru-RU" dirty="0"/>
                  <a:t>Как фиксированное, так и динамическое распределение памяти имеют свои недостатки. Фиксированное распределение ограничивает количество активных процессов и неэффективно использует память при несоответствии между размерами разделов и процессов. Динамическое распределение реализуется более сложно и включает накладные расходы по уплотнению памяти. Интересным компромиссом в этом плане является система двойников.</a:t>
                </a:r>
              </a:p>
              <a:p>
                <a:pPr marL="0" indent="0" algn="just">
                  <a:buNone/>
                </a:pPr>
                <a:r>
                  <a:rPr lang="ru-RU" dirty="0"/>
                  <a:t>В системе двойников память распределяется блоками размером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𝐾</m:t>
                        </m:r>
                      </m:sup>
                    </m:sSup>
                  </m:oMath>
                </a14:m>
                <a:r>
                  <a:rPr lang="ru-RU" dirty="0"/>
                  <a:t>, </a:t>
                </a:r>
                <a14:m>
                  <m:oMath xmlns:m="http://schemas.openxmlformats.org/officeDocument/2006/math">
                    <m:r>
                      <a:rPr lang="ru-RU" i="1" dirty="0" smtClean="0">
                        <a:latin typeface="Cambria Math" panose="02040503050406030204" pitchFamily="18" charset="0"/>
                      </a:rPr>
                      <m:t>𝐿</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𝑈</m:t>
                    </m:r>
                  </m:oMath>
                </a14:m>
                <a:r>
                  <a:rPr lang="ru-RU" dirty="0"/>
                  <a:t>, где</a:t>
                </a:r>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𝐿</m:t>
                        </m:r>
                      </m:sup>
                    </m:sSup>
                  </m:oMath>
                </a14:m>
                <a:r>
                  <a:rPr lang="ru-RU" dirty="0"/>
                  <a:t>- минимальный размер выделяемого блока памяти;</a:t>
                </a:r>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𝑈</m:t>
                        </m:r>
                      </m:sup>
                    </m:sSup>
                  </m:oMath>
                </a14:m>
                <a:r>
                  <a:rPr lang="ru-RU" i="1" dirty="0"/>
                  <a:t> </a:t>
                </a:r>
                <a:r>
                  <a:rPr lang="ru-RU" dirty="0"/>
                  <a:t>- наибольший распределяемый блок; вообще говоря,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𝑈</m:t>
                        </m:r>
                      </m:sup>
                    </m:sSup>
                  </m:oMath>
                </a14:m>
                <a:r>
                  <a:rPr lang="ru-RU" i="1" dirty="0"/>
                  <a:t> </a:t>
                </a:r>
                <a:r>
                  <a:rPr lang="ru-RU" dirty="0"/>
                  <a:t>представляет собой</a:t>
                </a:r>
                <a:r>
                  <a:rPr lang="en-US" dirty="0"/>
                  <a:t> </a:t>
                </a:r>
                <a:r>
                  <a:rPr lang="ru-RU" dirty="0"/>
                  <a:t>размер всей доступной для распределения памяти.</a:t>
                </a:r>
              </a:p>
            </p:txBody>
          </p:sp>
        </mc:Choice>
        <mc:Fallback xmlns="">
          <p:sp>
            <p:nvSpPr>
              <p:cNvPr id="3" name="Объект 2">
                <a:extLst>
                  <a:ext uri="{FF2B5EF4-FFF2-40B4-BE49-F238E27FC236}">
                    <a16:creationId xmlns:a16="http://schemas.microsoft.com/office/drawing/2014/main" id="{1412EBC6-9DCA-4843-8EBE-D46E146E7074}"/>
                  </a:ext>
                </a:extLst>
              </p:cNvPr>
              <p:cNvSpPr>
                <a:spLocks noGrp="1" noRot="1" noChangeAspect="1" noMove="1" noResize="1" noEditPoints="1" noAdjustHandles="1" noChangeArrowheads="1" noChangeShapeType="1" noTextEdit="1"/>
              </p:cNvSpPr>
              <p:nvPr>
                <p:ph idx="1"/>
              </p:nvPr>
            </p:nvSpPr>
            <p:spPr>
              <a:xfrm>
                <a:off x="143932" y="1134535"/>
                <a:ext cx="12048067" cy="5723465"/>
              </a:xfrm>
              <a:blipFill>
                <a:blip r:embed="rId2"/>
                <a:stretch>
                  <a:fillRect l="-1063" t="-1810" r="-1012"/>
                </a:stretch>
              </a:blipFill>
            </p:spPr>
            <p:txBody>
              <a:bodyPr/>
              <a:lstStyle/>
              <a:p>
                <a:r>
                  <a:rPr lang="ru-RU">
                    <a:noFill/>
                  </a:rPr>
                  <a:t> </a:t>
                </a:r>
              </a:p>
            </p:txBody>
          </p:sp>
        </mc:Fallback>
      </mc:AlternateContent>
    </p:spTree>
    <p:extLst>
      <p:ext uri="{BB962C8B-B14F-4D97-AF65-F5344CB8AC3E}">
        <p14:creationId xmlns:p14="http://schemas.microsoft.com/office/powerpoint/2010/main" val="2630508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35A34268-37D5-4B99-853D-FBAE0372AF43}"/>
                  </a:ext>
                </a:extLst>
              </p:cNvPr>
              <p:cNvSpPr>
                <a:spLocks noGrp="1"/>
              </p:cNvSpPr>
              <p:nvPr>
                <p:ph idx="1"/>
              </p:nvPr>
            </p:nvSpPr>
            <p:spPr>
              <a:xfrm>
                <a:off x="296333" y="233892"/>
                <a:ext cx="11709400" cy="6624108"/>
              </a:xfrm>
            </p:spPr>
            <p:txBody>
              <a:bodyPr>
                <a:normAutofit/>
              </a:bodyPr>
              <a:lstStyle/>
              <a:p>
                <a:pPr marL="0" indent="0" algn="just">
                  <a:buNone/>
                </a:pPr>
                <a:r>
                  <a:rPr lang="ru-RU" dirty="0"/>
                  <a:t>Вначале все доступное для распределения пространство рассматривается как единый</a:t>
                </a:r>
                <a:r>
                  <a:rPr lang="en-US" dirty="0"/>
                  <a:t> </a:t>
                </a:r>
                <a:r>
                  <a:rPr lang="ru-RU" dirty="0"/>
                  <a:t>блок размером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𝑈</m:t>
                        </m:r>
                      </m:sup>
                    </m:sSup>
                  </m:oMath>
                </a14:m>
                <a:r>
                  <a:rPr lang="ru-RU" dirty="0"/>
                  <a:t>. При запросе размером </a:t>
                </a:r>
                <a:r>
                  <a:rPr lang="ru-RU" i="1" dirty="0"/>
                  <a:t>s, </a:t>
                </a:r>
                <a:r>
                  <a:rPr lang="ru-RU" dirty="0"/>
                  <a:t>таким, что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𝑈</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𝑈</m:t>
                        </m:r>
                      </m:sup>
                    </m:sSup>
                  </m:oMath>
                </a14:m>
                <a:r>
                  <a:rPr lang="ru-RU" i="1" dirty="0"/>
                  <a:t>, </a:t>
                </a:r>
                <a:r>
                  <a:rPr lang="ru-RU" dirty="0"/>
                  <a:t>выделяется</a:t>
                </a:r>
                <a:r>
                  <a:rPr lang="en-US" dirty="0"/>
                  <a:t> </a:t>
                </a:r>
                <a:r>
                  <a:rPr lang="ru-RU" dirty="0"/>
                  <a:t>весь блок. В противном случае блок разделяется на два эквивалентных двойника с размерами</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𝑈</m:t>
                        </m:r>
                        <m:r>
                          <a:rPr lang="en-US" i="1">
                            <a:latin typeface="Cambria Math" panose="02040503050406030204" pitchFamily="18" charset="0"/>
                          </a:rPr>
                          <m:t>−1</m:t>
                        </m:r>
                      </m:sup>
                    </m:sSup>
                    <m:r>
                      <a:rPr lang="en-US" b="0" i="0" smtClean="0">
                        <a:latin typeface="Cambria Math" panose="02040503050406030204" pitchFamily="18" charset="0"/>
                      </a:rPr>
                      <m:t>.</m:t>
                    </m:r>
                  </m:oMath>
                </a14:m>
                <a:r>
                  <a:rPr lang="en-US" dirty="0"/>
                  <a:t> </a:t>
                </a:r>
                <a:r>
                  <a:rPr lang="ru-RU" dirty="0"/>
                  <a:t>Если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𝑈</m:t>
                        </m:r>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𝑈</m:t>
                        </m:r>
                        <m:r>
                          <a:rPr lang="en-US" b="0" i="1" smtClean="0">
                            <a:latin typeface="Cambria Math" panose="02040503050406030204" pitchFamily="18" charset="0"/>
                          </a:rPr>
                          <m:t>−1</m:t>
                        </m:r>
                      </m:sup>
                    </m:sSup>
                  </m:oMath>
                </a14:m>
                <a:r>
                  <a:rPr lang="ru-RU" dirty="0"/>
                  <a:t>, то по запросу выделяется один из двух двойников;</a:t>
                </a:r>
                <a:r>
                  <a:rPr lang="en-US" dirty="0"/>
                  <a:t> </a:t>
                </a:r>
                <a:r>
                  <a:rPr lang="ru-RU" dirty="0"/>
                  <a:t>в противном случае один из двойников вновь делится пополам. Этот процесс продолжается</a:t>
                </a:r>
                <a:r>
                  <a:rPr lang="en-US" dirty="0"/>
                  <a:t> </a:t>
                </a:r>
                <a:r>
                  <a:rPr lang="ru-RU" dirty="0"/>
                  <a:t>до тех пор, пока не будет сгенерирован наименьший блок, размер которого не</a:t>
                </a:r>
                <a:r>
                  <a:rPr lang="en-US" dirty="0"/>
                  <a:t> </a:t>
                </a:r>
                <a:r>
                  <a:rPr lang="ru-RU" dirty="0"/>
                  <a:t>меньше </a:t>
                </a:r>
                <a:r>
                  <a:rPr lang="ru-RU" i="1" dirty="0"/>
                  <a:t>s. </a:t>
                </a:r>
                <a:r>
                  <a:rPr lang="ru-RU" dirty="0"/>
                  <a:t>Система двойников постоянно ведет список "дыр" (доступных блоков) для</a:t>
                </a:r>
                <a:r>
                  <a:rPr lang="en-US" dirty="0"/>
                  <a:t> </a:t>
                </a:r>
                <a:r>
                  <a:rPr lang="ru-RU" dirty="0"/>
                  <a:t>каждого размера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𝑖</m:t>
                        </m:r>
                      </m:sup>
                    </m:sSup>
                  </m:oMath>
                </a14:m>
                <a:r>
                  <a:rPr lang="ru-RU" dirty="0"/>
                  <a:t>. Дыра может быть удалена из списка </a:t>
                </a:r>
                <a:r>
                  <a:rPr lang="ru-RU" i="1" dirty="0"/>
                  <a:t>(i+1</a:t>
                </a:r>
                <a:r>
                  <a:rPr lang="en-US" i="1" dirty="0"/>
                  <a:t>)</a:t>
                </a:r>
                <a:r>
                  <a:rPr lang="ru-RU" dirty="0"/>
                  <a:t> разделением ее пополам</a:t>
                </a:r>
                <a:r>
                  <a:rPr lang="en-US" dirty="0"/>
                  <a:t> </a:t>
                </a:r>
                <a:r>
                  <a:rPr lang="ru-RU" dirty="0"/>
                  <a:t>и внесением двух новых дыр размером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𝑖</m:t>
                        </m:r>
                      </m:sup>
                    </m:sSup>
                  </m:oMath>
                </a14:m>
                <a:r>
                  <a:rPr lang="ru-RU" i="1" dirty="0"/>
                  <a:t> </a:t>
                </a:r>
                <a:r>
                  <a:rPr lang="ru-RU" dirty="0"/>
                  <a:t>в список </a:t>
                </a:r>
                <a:r>
                  <a:rPr lang="ru-RU" i="1" dirty="0"/>
                  <a:t>i. </a:t>
                </a:r>
                <a:r>
                  <a:rPr lang="ru-RU" dirty="0"/>
                  <a:t>Когда пара двойников в списке </a:t>
                </a:r>
                <a:r>
                  <a:rPr lang="en-US" i="1" dirty="0"/>
                  <a:t>i </a:t>
                </a:r>
                <a:r>
                  <a:rPr lang="ru-RU" dirty="0"/>
                  <a:t>оказывается освобожденной, они удаляются из списка и объединяются в единый блок в</a:t>
                </a:r>
                <a:r>
                  <a:rPr lang="en-US" dirty="0"/>
                  <a:t> </a:t>
                </a:r>
                <a:r>
                  <a:rPr lang="ru-RU" dirty="0"/>
                  <a:t>списке </a:t>
                </a:r>
                <a:r>
                  <a:rPr lang="ru-RU" i="1" dirty="0"/>
                  <a:t>(i+1)</a:t>
                </a:r>
                <a:r>
                  <a:rPr lang="ru-RU" dirty="0"/>
                  <a:t>. На следующем слайде приведен рекурсивный алгоритм для удовлетворения запроса размером</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1</m:t>
                        </m:r>
                      </m:sup>
                    </m:sSup>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𝑖</m:t>
                        </m:r>
                      </m:sup>
                    </m:sSup>
                  </m:oMath>
                </a14:m>
                <a:r>
                  <a:rPr lang="ru-RU" i="1" dirty="0"/>
                  <a:t>, </a:t>
                </a:r>
                <a:r>
                  <a:rPr lang="ru-RU" dirty="0"/>
                  <a:t>в котором осуществляется поиск дыры размером </a:t>
                </a:r>
                <a:r>
                  <a:rPr lang="ru-RU" i="1" dirty="0"/>
                  <a:t>i.</a:t>
                </a:r>
                <a:endParaRPr lang="ru-RU" dirty="0"/>
              </a:p>
            </p:txBody>
          </p:sp>
        </mc:Choice>
        <mc:Fallback xmlns="">
          <p:sp>
            <p:nvSpPr>
              <p:cNvPr id="3" name="Объект 2">
                <a:extLst>
                  <a:ext uri="{FF2B5EF4-FFF2-40B4-BE49-F238E27FC236}">
                    <a16:creationId xmlns:a16="http://schemas.microsoft.com/office/drawing/2014/main" id="{35A34268-37D5-4B99-853D-FBAE0372AF43}"/>
                  </a:ext>
                </a:extLst>
              </p:cNvPr>
              <p:cNvSpPr>
                <a:spLocks noGrp="1" noRot="1" noChangeAspect="1" noMove="1" noResize="1" noEditPoints="1" noAdjustHandles="1" noChangeArrowheads="1" noChangeShapeType="1" noTextEdit="1"/>
              </p:cNvSpPr>
              <p:nvPr>
                <p:ph idx="1"/>
              </p:nvPr>
            </p:nvSpPr>
            <p:spPr>
              <a:xfrm>
                <a:off x="296333" y="233892"/>
                <a:ext cx="11709400" cy="6624108"/>
              </a:xfrm>
              <a:blipFill>
                <a:blip r:embed="rId2"/>
                <a:stretch>
                  <a:fillRect l="-1094" t="-1564" r="-1094"/>
                </a:stretch>
              </a:blipFill>
            </p:spPr>
            <p:txBody>
              <a:bodyPr/>
              <a:lstStyle/>
              <a:p>
                <a:r>
                  <a:rPr lang="ru-RU">
                    <a:noFill/>
                  </a:rPr>
                  <a:t> </a:t>
                </a:r>
              </a:p>
            </p:txBody>
          </p:sp>
        </mc:Fallback>
      </mc:AlternateContent>
    </p:spTree>
    <p:extLst>
      <p:ext uri="{BB962C8B-B14F-4D97-AF65-F5344CB8AC3E}">
        <p14:creationId xmlns:p14="http://schemas.microsoft.com/office/powerpoint/2010/main" val="999751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03DD196-AE25-4243-8160-316FE07C8AC6}"/>
              </a:ext>
            </a:extLst>
          </p:cNvPr>
          <p:cNvSpPr>
            <a:spLocks noGrp="1"/>
          </p:cNvSpPr>
          <p:nvPr>
            <p:ph idx="1"/>
          </p:nvPr>
        </p:nvSpPr>
        <p:spPr>
          <a:xfrm>
            <a:off x="567265" y="962025"/>
            <a:ext cx="11082867" cy="4863042"/>
          </a:xfrm>
        </p:spPr>
        <p:txBody>
          <a:bodyPr>
            <a:normAutofit/>
          </a:bodyPr>
          <a:lstStyle/>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get_hole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i</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p>
          <a:p>
            <a:pPr marL="457200" lvl="1" indent="0">
              <a:buNone/>
            </a:pPr>
            <a:r>
              <a:rPr lang="pl-PL" sz="2800" dirty="0">
                <a:solidFill>
                  <a:srgbClr val="0000FF"/>
                </a:solidFill>
                <a:latin typeface="Consolas" panose="020B0609020204030204" pitchFamily="49" charset="0"/>
              </a:rPr>
              <a:t>if</a:t>
            </a:r>
            <a:r>
              <a:rPr lang="pl-PL" sz="2800" dirty="0">
                <a:solidFill>
                  <a:srgbClr val="000000"/>
                </a:solidFill>
                <a:latin typeface="Consolas" panose="020B0609020204030204" pitchFamily="49" charset="0"/>
              </a:rPr>
              <a:t> (</a:t>
            </a:r>
            <a:r>
              <a:rPr lang="pl-PL" sz="2800" dirty="0">
                <a:solidFill>
                  <a:srgbClr val="808080"/>
                </a:solidFill>
                <a:latin typeface="Consolas" panose="020B0609020204030204" pitchFamily="49" charset="0"/>
              </a:rPr>
              <a:t>i</a:t>
            </a:r>
            <a:r>
              <a:rPr lang="pl-PL" sz="2800" dirty="0">
                <a:solidFill>
                  <a:srgbClr val="000000"/>
                </a:solidFill>
                <a:latin typeface="Consolas" panose="020B0609020204030204" pitchFamily="49" charset="0"/>
              </a:rPr>
              <a:t> == (U + l)) { </a:t>
            </a:r>
            <a:r>
              <a:rPr lang="pl-PL" sz="2800" dirty="0">
                <a:solidFill>
                  <a:srgbClr val="008000"/>
                </a:solidFill>
                <a:latin typeface="Consolas" panose="020B0609020204030204" pitchFamily="49" charset="0"/>
              </a:rPr>
              <a:t>/*</a:t>
            </a:r>
            <a:r>
              <a:rPr lang="ru-RU" sz="2800" dirty="0">
                <a:solidFill>
                  <a:srgbClr val="008000"/>
                </a:solidFill>
                <a:latin typeface="Consolas" panose="020B0609020204030204" pitchFamily="49" charset="0"/>
              </a:rPr>
              <a:t>Ошибка*/</a:t>
            </a:r>
            <a:r>
              <a:rPr lang="ru-RU" sz="2800" dirty="0">
                <a:solidFill>
                  <a:srgbClr val="000000"/>
                </a:solidFill>
                <a:latin typeface="Consolas" panose="020B0609020204030204" pitchFamily="49" charset="0"/>
              </a:rPr>
              <a:t> };</a:t>
            </a:r>
          </a:p>
          <a:p>
            <a:pPr marL="457200" lvl="1" indent="0">
              <a:buNone/>
            </a:pPr>
            <a:r>
              <a:rPr lang="pl-PL" sz="2800" dirty="0">
                <a:solidFill>
                  <a:srgbClr val="0000FF"/>
                </a:solidFill>
                <a:latin typeface="Consolas" panose="020B0609020204030204" pitchFamily="49" charset="0"/>
              </a:rPr>
              <a:t>if</a:t>
            </a:r>
            <a:r>
              <a:rPr lang="pl-PL" sz="2800" dirty="0">
                <a:solidFill>
                  <a:srgbClr val="000000"/>
                </a:solidFill>
                <a:latin typeface="Consolas" panose="020B0609020204030204" pitchFamily="49" charset="0"/>
              </a:rPr>
              <a:t> (&lt; </a:t>
            </a:r>
            <a:r>
              <a:rPr lang="pl-PL" sz="2800" dirty="0">
                <a:solidFill>
                  <a:srgbClr val="008000"/>
                </a:solidFill>
                <a:latin typeface="Consolas" panose="020B0609020204030204" pitchFamily="49" charset="0"/>
              </a:rPr>
              <a:t>/*</a:t>
            </a:r>
            <a:r>
              <a:rPr lang="ru-RU" sz="2800" dirty="0">
                <a:solidFill>
                  <a:srgbClr val="008000"/>
                </a:solidFill>
                <a:latin typeface="Consolas" panose="020B0609020204030204" pitchFamily="49" charset="0"/>
              </a:rPr>
              <a:t>Список </a:t>
            </a:r>
            <a:r>
              <a:rPr lang="pl-PL" sz="2800" dirty="0">
                <a:solidFill>
                  <a:srgbClr val="008000"/>
                </a:solidFill>
                <a:latin typeface="Consolas" panose="020B0609020204030204" pitchFamily="49" charset="0"/>
              </a:rPr>
              <a:t>i </a:t>
            </a:r>
            <a:r>
              <a:rPr lang="ru-RU" sz="2800" dirty="0">
                <a:solidFill>
                  <a:srgbClr val="008000"/>
                </a:solidFill>
                <a:latin typeface="Consolas" panose="020B0609020204030204" pitchFamily="49" charset="0"/>
              </a:rPr>
              <a:t>пуст*/</a:t>
            </a:r>
            <a:r>
              <a:rPr lang="ru-RU" sz="2800" dirty="0">
                <a:solidFill>
                  <a:srgbClr val="000000"/>
                </a:solidFill>
                <a:latin typeface="Consolas" panose="020B0609020204030204" pitchFamily="49" charset="0"/>
              </a:rPr>
              <a:t> &gt;)</a:t>
            </a:r>
          </a:p>
          <a:p>
            <a:pPr marL="457200" lvl="1" indent="0">
              <a:buNone/>
            </a:pPr>
            <a:r>
              <a:rPr lang="pl-PL" sz="2800" dirty="0">
                <a:solidFill>
                  <a:srgbClr val="000000"/>
                </a:solidFill>
                <a:latin typeface="Consolas" panose="020B0609020204030204" pitchFamily="49" charset="0"/>
              </a:rPr>
              <a:t>get_hole(</a:t>
            </a:r>
            <a:r>
              <a:rPr lang="pl-PL" sz="2800" dirty="0">
                <a:solidFill>
                  <a:srgbClr val="808080"/>
                </a:solidFill>
                <a:latin typeface="Consolas" panose="020B0609020204030204" pitchFamily="49" charset="0"/>
              </a:rPr>
              <a:t>i</a:t>
            </a:r>
            <a:r>
              <a:rPr lang="pl-PL" sz="2800" dirty="0">
                <a:solidFill>
                  <a:srgbClr val="000000"/>
                </a:solidFill>
                <a:latin typeface="Consolas" panose="020B0609020204030204" pitchFamily="49" charset="0"/>
              </a:rPr>
              <a:t> + l);</a:t>
            </a:r>
          </a:p>
          <a:p>
            <a:pPr marL="457200" lvl="1" indent="0">
              <a:buNone/>
            </a:pPr>
            <a:r>
              <a:rPr lang="ru-RU" sz="2800" dirty="0">
                <a:solidFill>
                  <a:srgbClr val="000000"/>
                </a:solidFill>
                <a:latin typeface="Consolas" panose="020B0609020204030204" pitchFamily="49" charset="0"/>
              </a:rPr>
              <a:t>&lt;</a:t>
            </a:r>
            <a:r>
              <a:rPr lang="ru-RU" sz="2800" dirty="0">
                <a:solidFill>
                  <a:srgbClr val="008000"/>
                </a:solidFill>
                <a:latin typeface="Consolas" panose="020B0609020204030204" pitchFamily="49" charset="0"/>
              </a:rPr>
              <a:t>/* Разделить дыру на двойники*/</a:t>
            </a:r>
            <a:r>
              <a:rPr lang="ru-RU" sz="2800" dirty="0">
                <a:solidFill>
                  <a:srgbClr val="000000"/>
                </a:solidFill>
                <a:latin typeface="Consolas" panose="020B0609020204030204" pitchFamily="49" charset="0"/>
              </a:rPr>
              <a:t> &gt;;</a:t>
            </a:r>
          </a:p>
          <a:p>
            <a:pPr marL="457200" lvl="1" indent="0">
              <a:buNone/>
            </a:pPr>
            <a:r>
              <a:rPr lang="ru-RU" sz="2800" dirty="0">
                <a:solidFill>
                  <a:srgbClr val="000000"/>
                </a:solidFill>
                <a:latin typeface="Consolas" panose="020B0609020204030204" pitchFamily="49" charset="0"/>
              </a:rPr>
              <a:t>&lt;</a:t>
            </a:r>
            <a:r>
              <a:rPr lang="ru-RU" sz="2800" dirty="0">
                <a:solidFill>
                  <a:srgbClr val="008000"/>
                </a:solidFill>
                <a:latin typeface="Consolas" panose="020B0609020204030204" pitchFamily="49" charset="0"/>
              </a:rPr>
              <a:t>/* Поместить двойники в список i*/</a:t>
            </a:r>
            <a:r>
              <a:rPr lang="ru-RU" sz="2800" dirty="0">
                <a:solidFill>
                  <a:srgbClr val="000000"/>
                </a:solidFill>
                <a:latin typeface="Consolas" panose="020B0609020204030204" pitchFamily="49" charset="0"/>
              </a:rPr>
              <a:t> &gt;;</a:t>
            </a:r>
          </a:p>
          <a:p>
            <a:pPr marL="457200" lvl="1" indent="0">
              <a:buNone/>
            </a:pPr>
            <a:r>
              <a:rPr lang="ru-RU" sz="2800" dirty="0">
                <a:solidFill>
                  <a:srgbClr val="000000"/>
                </a:solidFill>
                <a:latin typeface="Consolas" panose="020B0609020204030204" pitchFamily="49" charset="0"/>
              </a:rPr>
              <a:t>&lt; </a:t>
            </a:r>
            <a:r>
              <a:rPr lang="ru-RU" sz="2800" dirty="0">
                <a:solidFill>
                  <a:srgbClr val="008000"/>
                </a:solidFill>
                <a:latin typeface="Consolas" panose="020B0609020204030204" pitchFamily="49" charset="0"/>
              </a:rPr>
              <a:t>/*Взять первую дыру из списка i*/</a:t>
            </a:r>
            <a:r>
              <a:rPr lang="ru-RU" sz="2800" dirty="0">
                <a:solidFill>
                  <a:srgbClr val="000000"/>
                </a:solidFill>
                <a:latin typeface="Consolas" panose="020B0609020204030204" pitchFamily="49" charset="0"/>
              </a:rPr>
              <a:t> &gt;;</a:t>
            </a:r>
          </a:p>
          <a:p>
            <a:pPr marL="0" indent="0">
              <a:buNone/>
            </a:pPr>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60346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14795AA-3359-400D-A441-AE2FE1665FA0}"/>
              </a:ext>
            </a:extLst>
          </p:cNvPr>
          <p:cNvSpPr>
            <a:spLocks noGrp="1"/>
          </p:cNvSpPr>
          <p:nvPr>
            <p:ph idx="1"/>
          </p:nvPr>
        </p:nvSpPr>
        <p:spPr>
          <a:xfrm>
            <a:off x="414867" y="945091"/>
            <a:ext cx="11455400" cy="4812242"/>
          </a:xfrm>
        </p:spPr>
        <p:txBody>
          <a:bodyPr>
            <a:normAutofit/>
          </a:bodyPr>
          <a:lstStyle/>
          <a:p>
            <a:pPr marL="0" indent="0" algn="just">
              <a:buNone/>
            </a:pPr>
            <a:r>
              <a:rPr lang="ru-RU" dirty="0"/>
              <a:t>При рассмотрении различных механизмов и стратегий, связанных с управлением памятью, полезно помнить требования, которым они должны удовлетворять. Эти требования включают следующее.</a:t>
            </a:r>
          </a:p>
          <a:p>
            <a:pPr marL="0" indent="0" algn="just">
              <a:buNone/>
            </a:pPr>
            <a:r>
              <a:rPr lang="ru-RU" dirty="0"/>
              <a:t>• Перемещение</a:t>
            </a:r>
          </a:p>
          <a:p>
            <a:pPr marL="0" indent="0" algn="just">
              <a:buNone/>
            </a:pPr>
            <a:r>
              <a:rPr lang="ru-RU" dirty="0"/>
              <a:t>• Защита</a:t>
            </a:r>
          </a:p>
          <a:p>
            <a:pPr marL="0" indent="0" algn="just">
              <a:buNone/>
            </a:pPr>
            <a:r>
              <a:rPr lang="ru-RU" dirty="0"/>
              <a:t>• Совместное использование</a:t>
            </a:r>
          </a:p>
          <a:p>
            <a:pPr marL="0" indent="0" algn="just">
              <a:buNone/>
            </a:pPr>
            <a:r>
              <a:rPr lang="ru-RU" dirty="0"/>
              <a:t>• Логическая организация</a:t>
            </a:r>
          </a:p>
          <a:p>
            <a:pPr marL="0" indent="0" algn="just">
              <a:buNone/>
            </a:pPr>
            <a:r>
              <a:rPr lang="ru-RU" dirty="0"/>
              <a:t>• Физическая организация</a:t>
            </a:r>
          </a:p>
        </p:txBody>
      </p:sp>
    </p:spTree>
    <p:extLst>
      <p:ext uri="{BB962C8B-B14F-4D97-AF65-F5344CB8AC3E}">
        <p14:creationId xmlns:p14="http://schemas.microsoft.com/office/powerpoint/2010/main" val="3550091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1EB48-BDD1-4DDE-A34D-F4BCDE41D13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8BE64B6-C2D3-4989-B740-6A9CC1AB52CE}"/>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953ACF36-F7ED-4E08-9882-C47CBCFE008F}"/>
              </a:ext>
            </a:extLst>
          </p:cNvPr>
          <p:cNvPicPr>
            <a:picLocks noChangeAspect="1"/>
          </p:cNvPicPr>
          <p:nvPr/>
        </p:nvPicPr>
        <p:blipFill>
          <a:blip r:embed="rId3"/>
          <a:stretch>
            <a:fillRect/>
          </a:stretch>
        </p:blipFill>
        <p:spPr>
          <a:xfrm>
            <a:off x="452890" y="0"/>
            <a:ext cx="11338725" cy="6858000"/>
          </a:xfrm>
          <a:prstGeom prst="rect">
            <a:avLst/>
          </a:prstGeom>
        </p:spPr>
      </p:pic>
    </p:spTree>
    <p:extLst>
      <p:ext uri="{BB962C8B-B14F-4D97-AF65-F5344CB8AC3E}">
        <p14:creationId xmlns:p14="http://schemas.microsoft.com/office/powerpoint/2010/main" val="2832093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5C3847-B0DB-40B1-AB90-F554D8AA7AE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53BDCF5-F844-4B36-80B2-420550FFC35E}"/>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D2BB27C2-3556-46F4-94C8-A611C0A2902B}"/>
              </a:ext>
            </a:extLst>
          </p:cNvPr>
          <p:cNvPicPr>
            <a:picLocks noChangeAspect="1"/>
          </p:cNvPicPr>
          <p:nvPr/>
        </p:nvPicPr>
        <p:blipFill>
          <a:blip r:embed="rId3"/>
          <a:stretch>
            <a:fillRect/>
          </a:stretch>
        </p:blipFill>
        <p:spPr>
          <a:xfrm>
            <a:off x="838200" y="-1"/>
            <a:ext cx="10185400" cy="6879399"/>
          </a:xfrm>
          <a:prstGeom prst="rect">
            <a:avLst/>
          </a:prstGeom>
        </p:spPr>
      </p:pic>
    </p:spTree>
    <p:extLst>
      <p:ext uri="{BB962C8B-B14F-4D97-AF65-F5344CB8AC3E}">
        <p14:creationId xmlns:p14="http://schemas.microsoft.com/office/powerpoint/2010/main" val="587860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E6A115-8165-446B-BED5-8BBE21C170B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9566195-2A45-4907-A7EE-673C2FCDB930}"/>
              </a:ext>
            </a:extLst>
          </p:cNvPr>
          <p:cNvSpPr>
            <a:spLocks noGrp="1"/>
          </p:cNvSpPr>
          <p:nvPr>
            <p:ph idx="1"/>
          </p:nvPr>
        </p:nvSpPr>
        <p:spPr>
          <a:xfrm>
            <a:off x="338667" y="1825625"/>
            <a:ext cx="11531600" cy="4351338"/>
          </a:xfrm>
        </p:spPr>
        <p:txBody>
          <a:bodyPr>
            <a:normAutofit/>
          </a:bodyPr>
          <a:lstStyle/>
          <a:p>
            <a:pPr marL="0" indent="0" algn="just">
              <a:buNone/>
            </a:pPr>
            <a:r>
              <a:rPr lang="ru-RU" dirty="0"/>
              <a:t>Система двойников представляет собой разумный компромисс для преодоления недостатков</a:t>
            </a:r>
            <a:r>
              <a:rPr lang="en-US" dirty="0"/>
              <a:t> </a:t>
            </a:r>
            <a:r>
              <a:rPr lang="ru-RU" dirty="0"/>
              <a:t>схем фиксированного и динамического распределения , но в современных</a:t>
            </a:r>
            <a:r>
              <a:rPr lang="en-US" dirty="0"/>
              <a:t> </a:t>
            </a:r>
            <a:r>
              <a:rPr lang="ru-RU" dirty="0"/>
              <a:t>операционных системах ее превосходит виртуальная память, основанная на страничной</a:t>
            </a:r>
            <a:r>
              <a:rPr lang="en-US" dirty="0"/>
              <a:t> </a:t>
            </a:r>
            <a:r>
              <a:rPr lang="ru-RU" dirty="0"/>
              <a:t>организации и сегментации. Однако система двойников нашла применение в параллельных</a:t>
            </a:r>
            <a:r>
              <a:rPr lang="en-US" dirty="0"/>
              <a:t> </a:t>
            </a:r>
            <a:r>
              <a:rPr lang="ru-RU" dirty="0"/>
              <a:t>системах как эффективное средство распределения и освобождения параллельных</a:t>
            </a:r>
            <a:r>
              <a:rPr lang="en-US" dirty="0"/>
              <a:t> </a:t>
            </a:r>
            <a:r>
              <a:rPr lang="ru-RU" dirty="0"/>
              <a:t>программ</a:t>
            </a:r>
          </a:p>
        </p:txBody>
      </p:sp>
    </p:spTree>
    <p:extLst>
      <p:ext uri="{BB962C8B-B14F-4D97-AF65-F5344CB8AC3E}">
        <p14:creationId xmlns:p14="http://schemas.microsoft.com/office/powerpoint/2010/main" val="950704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77DC38-FC87-4BEE-8B77-FDD745403051}"/>
              </a:ext>
            </a:extLst>
          </p:cNvPr>
          <p:cNvSpPr>
            <a:spLocks noGrp="1"/>
          </p:cNvSpPr>
          <p:nvPr>
            <p:ph type="title"/>
          </p:nvPr>
        </p:nvSpPr>
        <p:spPr>
          <a:xfrm>
            <a:off x="838200" y="365126"/>
            <a:ext cx="10515600" cy="786342"/>
          </a:xfrm>
        </p:spPr>
        <p:txBody>
          <a:bodyPr/>
          <a:lstStyle/>
          <a:p>
            <a:r>
              <a:rPr lang="ru-RU" dirty="0"/>
              <a:t>Перемещение</a:t>
            </a:r>
          </a:p>
        </p:txBody>
      </p:sp>
      <p:sp>
        <p:nvSpPr>
          <p:cNvPr id="3" name="Объект 2">
            <a:extLst>
              <a:ext uri="{FF2B5EF4-FFF2-40B4-BE49-F238E27FC236}">
                <a16:creationId xmlns:a16="http://schemas.microsoft.com/office/drawing/2014/main" id="{46DF90DD-50F8-4EE9-A4CF-98731066EB4C}"/>
              </a:ext>
            </a:extLst>
          </p:cNvPr>
          <p:cNvSpPr>
            <a:spLocks noGrp="1"/>
          </p:cNvSpPr>
          <p:nvPr>
            <p:ph idx="1"/>
          </p:nvPr>
        </p:nvSpPr>
        <p:spPr>
          <a:xfrm>
            <a:off x="262467" y="1253330"/>
            <a:ext cx="11540066" cy="5239543"/>
          </a:xfrm>
        </p:spPr>
        <p:txBody>
          <a:bodyPr>
            <a:normAutofit/>
          </a:bodyPr>
          <a:lstStyle/>
          <a:p>
            <a:pPr marL="0" indent="0" algn="just">
              <a:buNone/>
            </a:pPr>
            <a:r>
              <a:rPr lang="ru-RU" dirty="0"/>
              <a:t>Перед тем как мы рассмотрим способы, с помощью которых можно избежать недостатков распределения, следует до конца разобраться в вопросах, связанных с размещением процессов в памяти. При использовании фиксированной схемы распределения можно ожидать, что процесс всегда будет назначаться одному и тому же разделу памяти. Это означает, что какой бы раздел ни был выбран для нового процесса, для размещения этого процесса после выгрузки и последующей загрузки в память всегда будет использоваться именно этот раздел. В данном случае можно использовать простейший загрузчик, описанный в приложении к данной главе: при загрузке процесса все относительные ссылки в коде замещаются абсолютными адресами памяти, определенными на основе базового адреса загруженного процесса.</a:t>
            </a:r>
          </a:p>
        </p:txBody>
      </p:sp>
    </p:spTree>
    <p:extLst>
      <p:ext uri="{BB962C8B-B14F-4D97-AF65-F5344CB8AC3E}">
        <p14:creationId xmlns:p14="http://schemas.microsoft.com/office/powerpoint/2010/main" val="2911514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52C674D-D7DD-4515-BE17-819C447D6F1F}"/>
              </a:ext>
            </a:extLst>
          </p:cNvPr>
          <p:cNvSpPr>
            <a:spLocks noGrp="1"/>
          </p:cNvSpPr>
          <p:nvPr>
            <p:ph idx="1"/>
          </p:nvPr>
        </p:nvSpPr>
        <p:spPr>
          <a:xfrm>
            <a:off x="330200" y="606424"/>
            <a:ext cx="11709400" cy="5946775"/>
          </a:xfrm>
        </p:spPr>
        <p:txBody>
          <a:bodyPr>
            <a:normAutofit/>
          </a:bodyPr>
          <a:lstStyle/>
          <a:p>
            <a:pPr marL="0" indent="0" algn="just">
              <a:buNone/>
            </a:pPr>
            <a:r>
              <a:rPr lang="ru-RU" dirty="0"/>
              <a:t>Если размеры разделов равны и существует единая очередь процессов для разделов разного размера, процесс по ходу работы может занимать разные разделы. При первом создании образа процесса он загружается в некоторый раздел памяти; позже, после того как он был выгружен из памяти и вновь загружен, процесс может оказаться в другом разделе (не в том, в котором размещался в последний раз). Та же ситуация возможна и при динамическом распределении. Так, к примеру процесс 2 занимает при размещении в памяти различные места. Кроме того, при выполнении уплотнения процессы также перемещаются в основной памяти.</a:t>
            </a:r>
          </a:p>
        </p:txBody>
      </p:sp>
    </p:spTree>
    <p:extLst>
      <p:ext uri="{BB962C8B-B14F-4D97-AF65-F5344CB8AC3E}">
        <p14:creationId xmlns:p14="http://schemas.microsoft.com/office/powerpoint/2010/main" val="2781395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22C5703-7E7C-410E-A5FA-7443149B8610}"/>
              </a:ext>
            </a:extLst>
          </p:cNvPr>
          <p:cNvSpPr>
            <a:spLocks noGrp="1"/>
          </p:cNvSpPr>
          <p:nvPr>
            <p:ph idx="1"/>
          </p:nvPr>
        </p:nvSpPr>
        <p:spPr>
          <a:xfrm>
            <a:off x="211666" y="437091"/>
            <a:ext cx="11726334" cy="6133041"/>
          </a:xfrm>
        </p:spPr>
        <p:txBody>
          <a:bodyPr>
            <a:normAutofit/>
          </a:bodyPr>
          <a:lstStyle/>
          <a:p>
            <a:pPr marL="0" indent="0" algn="just">
              <a:buNone/>
            </a:pPr>
            <a:r>
              <a:rPr lang="ru-RU" dirty="0"/>
              <a:t>Таким образом, расположение команд и данных, к которым обращается процесс, не является фиксированным и изменяется всякий раз при выгрузке и загрузке (или перемещении) процесса. Для решения этой проблемы следует различать типы адресов. </a:t>
            </a:r>
          </a:p>
          <a:p>
            <a:pPr marL="0" indent="0" algn="just">
              <a:buNone/>
            </a:pPr>
            <a:r>
              <a:rPr lang="ru-RU" b="1" dirty="0"/>
              <a:t>Логический адрес </a:t>
            </a:r>
            <a:r>
              <a:rPr lang="ru-RU" dirty="0"/>
              <a:t>представляет собой ссылку на ячейку памяти, не зависящую от текущего расположения данных в памяти; перед тем как получить доступ к этой ячейке памяти, необходимо транслировать логический адрес в физический. </a:t>
            </a:r>
          </a:p>
          <a:p>
            <a:pPr marL="0" indent="0" algn="just">
              <a:buNone/>
            </a:pPr>
            <a:r>
              <a:rPr lang="ru-RU" b="1" dirty="0"/>
              <a:t>Относительный адрес </a:t>
            </a:r>
            <a:r>
              <a:rPr lang="ru-RU" dirty="0"/>
              <a:t>представляет собой частный случай логического адреса, когда адрес определяется положением относительно некоторой известной точки (обычно - начала программы). </a:t>
            </a:r>
          </a:p>
          <a:p>
            <a:pPr marL="0" indent="0" algn="just">
              <a:buNone/>
            </a:pPr>
            <a:r>
              <a:rPr lang="ru-RU" b="1" dirty="0"/>
              <a:t>Физический адрес </a:t>
            </a:r>
            <a:r>
              <a:rPr lang="ru-RU" dirty="0"/>
              <a:t>(известный также как абсолютный) представляет собой действительное расположение интересующей нас ячейки основной памяти.</a:t>
            </a:r>
          </a:p>
        </p:txBody>
      </p:sp>
    </p:spTree>
    <p:extLst>
      <p:ext uri="{BB962C8B-B14F-4D97-AF65-F5344CB8AC3E}">
        <p14:creationId xmlns:p14="http://schemas.microsoft.com/office/powerpoint/2010/main" val="2587402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F4188A-FF1D-4505-A309-FB1759656BD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25D3D32-185F-4400-A4BF-F5500EE1D6A7}"/>
              </a:ext>
            </a:extLst>
          </p:cNvPr>
          <p:cNvSpPr>
            <a:spLocks noGrp="1"/>
          </p:cNvSpPr>
          <p:nvPr>
            <p:ph idx="1"/>
          </p:nvPr>
        </p:nvSpPr>
        <p:spPr/>
        <p:txBody>
          <a:bodyPr/>
          <a:lstStyle/>
          <a:p>
            <a:endParaRPr lang="ru-RU" dirty="0"/>
          </a:p>
        </p:txBody>
      </p:sp>
      <p:pic>
        <p:nvPicPr>
          <p:cNvPr id="5" name="Рисунок 4">
            <a:extLst>
              <a:ext uri="{FF2B5EF4-FFF2-40B4-BE49-F238E27FC236}">
                <a16:creationId xmlns:a16="http://schemas.microsoft.com/office/drawing/2014/main" id="{8487300B-B256-4F0A-AE11-7BBF7576BEC7}"/>
              </a:ext>
            </a:extLst>
          </p:cNvPr>
          <p:cNvPicPr>
            <a:picLocks noChangeAspect="1"/>
          </p:cNvPicPr>
          <p:nvPr/>
        </p:nvPicPr>
        <p:blipFill>
          <a:blip r:embed="rId2"/>
          <a:stretch>
            <a:fillRect/>
          </a:stretch>
        </p:blipFill>
        <p:spPr>
          <a:xfrm>
            <a:off x="1999720" y="0"/>
            <a:ext cx="8534507" cy="6722533"/>
          </a:xfrm>
          <a:prstGeom prst="rect">
            <a:avLst/>
          </a:prstGeom>
        </p:spPr>
      </p:pic>
    </p:spTree>
    <p:extLst>
      <p:ext uri="{BB962C8B-B14F-4D97-AF65-F5344CB8AC3E}">
        <p14:creationId xmlns:p14="http://schemas.microsoft.com/office/powerpoint/2010/main" val="1239143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C25813-FC29-4A10-96D9-AC978538F644}"/>
              </a:ext>
            </a:extLst>
          </p:cNvPr>
          <p:cNvSpPr>
            <a:spLocks noGrp="1"/>
          </p:cNvSpPr>
          <p:nvPr>
            <p:ph type="title"/>
          </p:nvPr>
        </p:nvSpPr>
        <p:spPr>
          <a:xfrm>
            <a:off x="838200" y="365125"/>
            <a:ext cx="10515600" cy="904875"/>
          </a:xfrm>
        </p:spPr>
        <p:txBody>
          <a:bodyPr/>
          <a:lstStyle/>
          <a:p>
            <a:r>
              <a:rPr lang="ru-RU" dirty="0"/>
              <a:t>Страничная организация памяти</a:t>
            </a:r>
          </a:p>
        </p:txBody>
      </p:sp>
      <p:sp>
        <p:nvSpPr>
          <p:cNvPr id="3" name="Объект 2">
            <a:extLst>
              <a:ext uri="{FF2B5EF4-FFF2-40B4-BE49-F238E27FC236}">
                <a16:creationId xmlns:a16="http://schemas.microsoft.com/office/drawing/2014/main" id="{9ADF0044-53D5-4FB4-BAAA-D3CF776D1D57}"/>
              </a:ext>
            </a:extLst>
          </p:cNvPr>
          <p:cNvSpPr>
            <a:spLocks noGrp="1"/>
          </p:cNvSpPr>
          <p:nvPr>
            <p:ph idx="1"/>
          </p:nvPr>
        </p:nvSpPr>
        <p:spPr>
          <a:xfrm>
            <a:off x="262465" y="1269999"/>
            <a:ext cx="11641667" cy="5222875"/>
          </a:xfrm>
        </p:spPr>
        <p:txBody>
          <a:bodyPr>
            <a:normAutofit/>
          </a:bodyPr>
          <a:lstStyle/>
          <a:p>
            <a:pPr marL="0" indent="0" algn="just">
              <a:buNone/>
            </a:pPr>
            <a:r>
              <a:rPr lang="ru-RU" dirty="0"/>
              <a:t>Как разделы с разными фиксированными размерами, так и разделы переменного размера недостаточно эффективно используют память. Результатом работы первых становится внутренняя фрагментация, результатом работы последних - внешняя. Предположим, однако, что основная память разделена на одинаковые блоки относительно небольшого фиксированного размера. Тогда блоки процесса, известные как страницы, могут быть связаны со свободными блоками памяти, известными как </a:t>
            </a:r>
            <a:r>
              <a:rPr lang="ru-RU" b="1" dirty="0"/>
              <a:t>кадры или фреймы</a:t>
            </a:r>
            <a:r>
              <a:rPr lang="ru-RU" dirty="0"/>
              <a:t>. Каждый кадр может содержать одну страницу данных. При такой организации памяти, о которой вы узнаете из этого раздела, внешняя фрагментация отсутствует вовсе, а потери из-за внутренней фрагментации ограничены частью последней страницы процесса.</a:t>
            </a:r>
          </a:p>
        </p:txBody>
      </p:sp>
    </p:spTree>
    <p:extLst>
      <p:ext uri="{BB962C8B-B14F-4D97-AF65-F5344CB8AC3E}">
        <p14:creationId xmlns:p14="http://schemas.microsoft.com/office/powerpoint/2010/main" val="460942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FBDA281-F7E3-4E86-9760-BFB666ECC61F}"/>
              </a:ext>
            </a:extLst>
          </p:cNvPr>
          <p:cNvSpPr>
            <a:spLocks noGrp="1"/>
          </p:cNvSpPr>
          <p:nvPr>
            <p:ph idx="1"/>
          </p:nvPr>
        </p:nvSpPr>
        <p:spPr>
          <a:xfrm>
            <a:off x="0" y="0"/>
            <a:ext cx="6096000" cy="6858000"/>
          </a:xfrm>
        </p:spPr>
        <p:txBody>
          <a:bodyPr>
            <a:normAutofit fontScale="92500" lnSpcReduction="10000"/>
          </a:bodyPr>
          <a:lstStyle/>
          <a:p>
            <a:pPr marL="0" indent="0" algn="just">
              <a:buNone/>
            </a:pPr>
            <a:r>
              <a:rPr lang="ru-RU" dirty="0"/>
              <a:t>В любой момент времени некоторые из кадров памяти используются, а некоторые свободны. Операционная система поддерживает список свободных кадров. Процесс А, хранящийся на диске, состоит из четырех страниц. Когда приходит время загрузить этот процесс в память, операционная система находит четыре свободных кадра и загружает страницы процесса А в эти кадры рисунок б. Затем загружаются процесс В, состоящий из трех страниц, и процесс С, состоящий из четырех страниц. После этого процесс В приостанавливается и выгружается из основной памяти. Позже наступает момент, когда все процессы в памяти оказываются заблокированными, и операционная система загружает в память новый процесс D, состоящий </a:t>
            </a:r>
            <a:r>
              <a:rPr lang="be-BY" dirty="0"/>
              <a:t>из пяти страниц.</a:t>
            </a:r>
            <a:endParaRPr lang="ru-RU" dirty="0"/>
          </a:p>
        </p:txBody>
      </p:sp>
      <p:pic>
        <p:nvPicPr>
          <p:cNvPr id="4" name="Рисунок 3">
            <a:extLst>
              <a:ext uri="{FF2B5EF4-FFF2-40B4-BE49-F238E27FC236}">
                <a16:creationId xmlns:a16="http://schemas.microsoft.com/office/drawing/2014/main" id="{56488ED8-2D52-4DA7-B5EB-FD4AAB456206}"/>
              </a:ext>
            </a:extLst>
          </p:cNvPr>
          <p:cNvPicPr>
            <a:picLocks noChangeAspect="1"/>
          </p:cNvPicPr>
          <p:nvPr/>
        </p:nvPicPr>
        <p:blipFill>
          <a:blip r:embed="rId2"/>
          <a:stretch>
            <a:fillRect/>
          </a:stretch>
        </p:blipFill>
        <p:spPr>
          <a:xfrm>
            <a:off x="6096000" y="0"/>
            <a:ext cx="6092757" cy="6713316"/>
          </a:xfrm>
          <a:prstGeom prst="rect">
            <a:avLst/>
          </a:prstGeom>
        </p:spPr>
      </p:pic>
    </p:spTree>
    <p:extLst>
      <p:ext uri="{BB962C8B-B14F-4D97-AF65-F5344CB8AC3E}">
        <p14:creationId xmlns:p14="http://schemas.microsoft.com/office/powerpoint/2010/main" val="35963269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A655262-749A-4A00-A8AE-C2E5F9E97DD9}"/>
              </a:ext>
            </a:extLst>
          </p:cNvPr>
          <p:cNvSpPr>
            <a:spLocks noGrp="1"/>
          </p:cNvSpPr>
          <p:nvPr>
            <p:ph idx="1"/>
          </p:nvPr>
        </p:nvSpPr>
        <p:spPr>
          <a:xfrm>
            <a:off x="201592" y="216744"/>
            <a:ext cx="11847654" cy="6519722"/>
          </a:xfrm>
        </p:spPr>
        <p:txBody>
          <a:bodyPr>
            <a:normAutofit/>
          </a:bodyPr>
          <a:lstStyle/>
          <a:p>
            <a:pPr marL="0" indent="0" algn="just">
              <a:buNone/>
            </a:pPr>
            <a:r>
              <a:rPr lang="ru-RU" dirty="0"/>
              <a:t>Теперь предположим, что, как в только что рассмотренном выше примере, не имеется одной непрерывной области кадров, достаточной для размещения процесса целиком. Помешает ли это операционной системе загрузить процесс D? Нет, поскольку в этой ситуации можно воспользоваться концепцией логических адресов. Однако одного регистра базового адреса в этой ситуации недостаточно, и для каждого процесса операционная система должна поддерживать таблицу страниц. Таблица страниц указывает расположение кадров каждой страницы процесса. Внутри программы логический адрес состоит из номера страницы и смещения внутри нее. Вспомним, что в случае простого распределения логический адрес представляет собой расположение слова относительно начала программы, которое процессор транслирует в физический адрес. При страничной организации преобразование логических адресов в физические также остается задачей </a:t>
            </a:r>
            <a:r>
              <a:rPr lang="be-BY" dirty="0"/>
              <a:t>аппаратного уровня, решаемой процессором.</a:t>
            </a:r>
            <a:endParaRPr lang="ru-BY" dirty="0"/>
          </a:p>
        </p:txBody>
      </p:sp>
    </p:spTree>
    <p:extLst>
      <p:ext uri="{BB962C8B-B14F-4D97-AF65-F5344CB8AC3E}">
        <p14:creationId xmlns:p14="http://schemas.microsoft.com/office/powerpoint/2010/main" val="357514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2D82E0-79BC-441A-AA90-9D1A96A2A02A}"/>
              </a:ext>
            </a:extLst>
          </p:cNvPr>
          <p:cNvSpPr>
            <a:spLocks noGrp="1"/>
          </p:cNvSpPr>
          <p:nvPr>
            <p:ph type="title"/>
          </p:nvPr>
        </p:nvSpPr>
        <p:spPr>
          <a:xfrm>
            <a:off x="838200" y="365125"/>
            <a:ext cx="10515600" cy="854075"/>
          </a:xfrm>
        </p:spPr>
        <p:txBody>
          <a:bodyPr/>
          <a:lstStyle/>
          <a:p>
            <a:r>
              <a:rPr lang="ru-RU" dirty="0"/>
              <a:t>Перемещение</a:t>
            </a:r>
          </a:p>
        </p:txBody>
      </p:sp>
      <p:sp>
        <p:nvSpPr>
          <p:cNvPr id="3" name="Объект 2">
            <a:extLst>
              <a:ext uri="{FF2B5EF4-FFF2-40B4-BE49-F238E27FC236}">
                <a16:creationId xmlns:a16="http://schemas.microsoft.com/office/drawing/2014/main" id="{76F33610-761C-4743-A692-97D4425F54E3}"/>
              </a:ext>
            </a:extLst>
          </p:cNvPr>
          <p:cNvSpPr>
            <a:spLocks noGrp="1"/>
          </p:cNvSpPr>
          <p:nvPr>
            <p:ph idx="1"/>
          </p:nvPr>
        </p:nvSpPr>
        <p:spPr>
          <a:xfrm>
            <a:off x="296333" y="1253331"/>
            <a:ext cx="11557000" cy="5239544"/>
          </a:xfrm>
        </p:spPr>
        <p:txBody>
          <a:bodyPr>
            <a:normAutofit/>
          </a:bodyPr>
          <a:lstStyle/>
          <a:p>
            <a:pPr marL="0" indent="0" algn="just">
              <a:buNone/>
            </a:pPr>
            <a:r>
              <a:rPr lang="ru-RU" dirty="0"/>
              <a:t>В многозадачной системе доступная основная память в общем случае разделяется среди множества процессов. Для максимизации загрузки процессора желательно иметь большой пул процессов, готовых к выполнению, для чего требуется возможность загрузки и выгрузки активных процессов из основной памяти. Требование, чтобы выгруженная из памяти программа была вновь загружена в то же самое место, где находилась и ранее, было бы слишком сильным ограничением. Крайне желательно, чтобы программа могла быть перемещена (</a:t>
            </a:r>
            <a:r>
              <a:rPr lang="ru-RU" dirty="0" err="1"/>
              <a:t>relocate</a:t>
            </a:r>
            <a:r>
              <a:rPr lang="ru-RU" dirty="0"/>
              <a:t>) в другую область памяти.</a:t>
            </a:r>
          </a:p>
          <a:p>
            <a:pPr marL="0" indent="0" algn="just">
              <a:buNone/>
            </a:pPr>
            <a:r>
              <a:rPr lang="ru-RU" dirty="0"/>
              <a:t>Таким образом, заранее неизвестно, где именно будет размещена программа, а кроме того, программа может быть перемещена из одной области памяти в другую при свопинге.</a:t>
            </a:r>
          </a:p>
        </p:txBody>
      </p:sp>
    </p:spTree>
    <p:extLst>
      <p:ext uri="{BB962C8B-B14F-4D97-AF65-F5344CB8AC3E}">
        <p14:creationId xmlns:p14="http://schemas.microsoft.com/office/powerpoint/2010/main" val="35027079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0DED8FE-0625-4B4A-9F31-09E1AFDD90F9}"/>
              </a:ext>
            </a:extLst>
          </p:cNvPr>
          <p:cNvSpPr>
            <a:spLocks noGrp="1"/>
          </p:cNvSpPr>
          <p:nvPr>
            <p:ph idx="1"/>
          </p:nvPr>
        </p:nvSpPr>
        <p:spPr>
          <a:xfrm>
            <a:off x="108994" y="0"/>
            <a:ext cx="12083005" cy="4878730"/>
          </a:xfrm>
        </p:spPr>
        <p:txBody>
          <a:bodyPr>
            <a:normAutofit/>
          </a:bodyPr>
          <a:lstStyle/>
          <a:p>
            <a:pPr marL="0" indent="0" algn="just">
              <a:buNone/>
            </a:pPr>
            <a:r>
              <a:rPr lang="ru-RU" dirty="0"/>
              <a:t>Теперь процессор должен иметь информацию о том, где находится таблица страниц текущего процесса. Представленный логический адрес (номер страницы и смещение) процессор превращает с использованием таблицы страниц в физический адрес (номер </a:t>
            </a:r>
            <a:r>
              <a:rPr lang="be-BY" dirty="0"/>
              <a:t>кадра, смещение).</a:t>
            </a:r>
          </a:p>
          <a:p>
            <a:pPr marL="0" indent="0" algn="just">
              <a:buNone/>
            </a:pPr>
            <a:r>
              <a:rPr lang="ru-RU" dirty="0"/>
              <a:t>На рисунке показаны различные таблицы страниц, после того как процесс </a:t>
            </a:r>
            <a:r>
              <a:rPr lang="en-US" dirty="0"/>
              <a:t>D</a:t>
            </a:r>
            <a:r>
              <a:rPr lang="ru-RU" dirty="0"/>
              <a:t> оказывается загруженным в страницы 4, 5, 6, 11 и 12. Таблица страниц содержит по одной записи для каждой страницы процесса, так что таблицу легко проиндексировать номером страницы, начиная с </a:t>
            </a:r>
            <a:r>
              <a:rPr lang="en-US" dirty="0"/>
              <a:t>0</a:t>
            </a:r>
            <a:r>
              <a:rPr lang="ru-RU" dirty="0"/>
              <a:t>. Каждая запись содержит номер фрейма в основной памяти (если таковой имеется), в котором хранится соответствующая страница. Кроме того, операционная система поддерживает единый список свободных (т. е. не занятых никаким процессом и доступных для размещения в них страниц) кадров.</a:t>
            </a:r>
            <a:endParaRPr lang="ru-BY" dirty="0"/>
          </a:p>
        </p:txBody>
      </p:sp>
      <p:pic>
        <p:nvPicPr>
          <p:cNvPr id="4" name="Рисунок 3">
            <a:extLst>
              <a:ext uri="{FF2B5EF4-FFF2-40B4-BE49-F238E27FC236}">
                <a16:creationId xmlns:a16="http://schemas.microsoft.com/office/drawing/2014/main" id="{F221050B-9F1F-4D87-900B-8B9C24DF1BB5}"/>
              </a:ext>
            </a:extLst>
          </p:cNvPr>
          <p:cNvPicPr>
            <a:picLocks noChangeAspect="1"/>
          </p:cNvPicPr>
          <p:nvPr/>
        </p:nvPicPr>
        <p:blipFill>
          <a:blip r:embed="rId2"/>
          <a:stretch>
            <a:fillRect/>
          </a:stretch>
        </p:blipFill>
        <p:spPr>
          <a:xfrm>
            <a:off x="1725922" y="4878730"/>
            <a:ext cx="8966330" cy="1979270"/>
          </a:xfrm>
          <a:prstGeom prst="rect">
            <a:avLst/>
          </a:prstGeom>
        </p:spPr>
      </p:pic>
    </p:spTree>
    <p:extLst>
      <p:ext uri="{BB962C8B-B14F-4D97-AF65-F5344CB8AC3E}">
        <p14:creationId xmlns:p14="http://schemas.microsoft.com/office/powerpoint/2010/main" val="2650877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86D3EC4-3A25-4DE5-A185-DA594718B5DC}"/>
              </a:ext>
            </a:extLst>
          </p:cNvPr>
          <p:cNvSpPr>
            <a:spLocks noGrp="1"/>
          </p:cNvSpPr>
          <p:nvPr>
            <p:ph idx="1"/>
          </p:nvPr>
        </p:nvSpPr>
        <p:spPr>
          <a:xfrm>
            <a:off x="190018" y="216744"/>
            <a:ext cx="11731906" cy="6346102"/>
          </a:xfrm>
        </p:spPr>
        <p:txBody>
          <a:bodyPr>
            <a:normAutofit/>
          </a:bodyPr>
          <a:lstStyle/>
          <a:p>
            <a:pPr marL="0" indent="0">
              <a:buNone/>
            </a:pPr>
            <a:r>
              <a:rPr lang="ru-RU" dirty="0"/>
              <a:t>Таким образом, описанная здесь простая страничная организация подобна фиксированному</a:t>
            </a:r>
            <a:r>
              <a:rPr lang="en-US" dirty="0"/>
              <a:t> </a:t>
            </a:r>
            <a:r>
              <a:rPr lang="ru-RU" dirty="0"/>
              <a:t>распределению. Отличия заключаются в достаточно малом размере разделов,</a:t>
            </a:r>
            <a:r>
              <a:rPr lang="en-US" dirty="0"/>
              <a:t> </a:t>
            </a:r>
            <a:r>
              <a:rPr lang="ru-RU" dirty="0"/>
              <a:t>которые к тому же могут не быть смежными.</a:t>
            </a:r>
          </a:p>
          <a:p>
            <a:pPr marL="0" indent="0">
              <a:buNone/>
            </a:pPr>
            <a:r>
              <a:rPr lang="ru-RU" dirty="0"/>
              <a:t>Для удобства работы с такой схемой добавим правило, в соответствии с которым</a:t>
            </a:r>
            <a:r>
              <a:rPr lang="en-US" dirty="0"/>
              <a:t> </a:t>
            </a:r>
            <a:r>
              <a:rPr lang="ru-RU" dirty="0"/>
              <a:t>размер страницы (а следовательно, и размер кадра) должен представлять собой степень</a:t>
            </a:r>
            <a:r>
              <a:rPr lang="en-US" dirty="0"/>
              <a:t> </a:t>
            </a:r>
            <a:r>
              <a:rPr lang="ru-RU" dirty="0"/>
              <a:t>2. При использовании такого размера страниц легко показать, что относительный</a:t>
            </a:r>
            <a:r>
              <a:rPr lang="en-US" dirty="0"/>
              <a:t> </a:t>
            </a:r>
            <a:r>
              <a:rPr lang="ru-RU" dirty="0"/>
              <a:t>адрес, который определяется относительно начала программы, и логический адрес,</a:t>
            </a:r>
            <a:r>
              <a:rPr lang="en-US" dirty="0"/>
              <a:t> </a:t>
            </a:r>
            <a:r>
              <a:rPr lang="ru-RU" dirty="0"/>
              <a:t>представляющий собой номер кадра и смещение, идентичны. </a:t>
            </a:r>
            <a:endParaRPr lang="en-US" dirty="0"/>
          </a:p>
        </p:txBody>
      </p:sp>
    </p:spTree>
    <p:extLst>
      <p:ext uri="{BB962C8B-B14F-4D97-AF65-F5344CB8AC3E}">
        <p14:creationId xmlns:p14="http://schemas.microsoft.com/office/powerpoint/2010/main" val="1326343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066C1C8-49D5-445C-AD8B-D3D9FDD9F770}"/>
              </a:ext>
            </a:extLst>
          </p:cNvPr>
          <p:cNvSpPr>
            <a:spLocks noGrp="1"/>
          </p:cNvSpPr>
          <p:nvPr>
            <p:ph idx="1"/>
          </p:nvPr>
        </p:nvSpPr>
        <p:spPr>
          <a:xfrm>
            <a:off x="213167" y="621858"/>
            <a:ext cx="4555603" cy="5582172"/>
          </a:xfrm>
        </p:spPr>
        <p:txBody>
          <a:bodyPr/>
          <a:lstStyle/>
          <a:p>
            <a:pPr marL="0" indent="0" algn="just">
              <a:buNone/>
            </a:pPr>
            <a:r>
              <a:rPr lang="ru-RU" dirty="0"/>
              <a:t>Здесь используются 16-битный адрес и страницы размером</a:t>
            </a:r>
            <a:r>
              <a:rPr lang="en-US" dirty="0"/>
              <a:t> </a:t>
            </a:r>
            <a:r>
              <a:rPr lang="ru-RU" dirty="0"/>
              <a:t>1 Кбайт = 1024 байт. Относительный адрес 1502 в бинарном виде записывается как</a:t>
            </a:r>
            <a:r>
              <a:rPr lang="en-US" dirty="0"/>
              <a:t> </a:t>
            </a:r>
            <a:r>
              <a:rPr lang="ru-RU" dirty="0"/>
              <a:t>0000010111011110. При размере страницы в 1 Кбайт поле смещения требует 10 бит,</a:t>
            </a:r>
            <a:r>
              <a:rPr lang="en-US" dirty="0"/>
              <a:t> </a:t>
            </a:r>
            <a:r>
              <a:rPr lang="ru-RU" dirty="0"/>
              <a:t>оставляя 6 бит для номера страницы.</a:t>
            </a:r>
            <a:endParaRPr lang="ru-BY" dirty="0"/>
          </a:p>
          <a:p>
            <a:pPr algn="just"/>
            <a:endParaRPr lang="ru-BY" dirty="0"/>
          </a:p>
        </p:txBody>
      </p:sp>
      <p:pic>
        <p:nvPicPr>
          <p:cNvPr id="4" name="Рисунок 3">
            <a:extLst>
              <a:ext uri="{FF2B5EF4-FFF2-40B4-BE49-F238E27FC236}">
                <a16:creationId xmlns:a16="http://schemas.microsoft.com/office/drawing/2014/main" id="{425C19BA-E90B-4B3B-B9AA-726AE5B42D2B}"/>
              </a:ext>
            </a:extLst>
          </p:cNvPr>
          <p:cNvPicPr>
            <a:picLocks noChangeAspect="1"/>
          </p:cNvPicPr>
          <p:nvPr/>
        </p:nvPicPr>
        <p:blipFill>
          <a:blip r:embed="rId2"/>
          <a:stretch>
            <a:fillRect/>
          </a:stretch>
        </p:blipFill>
        <p:spPr>
          <a:xfrm>
            <a:off x="4900316" y="610845"/>
            <a:ext cx="7291684" cy="5437208"/>
          </a:xfrm>
          <a:prstGeom prst="rect">
            <a:avLst/>
          </a:prstGeom>
        </p:spPr>
      </p:pic>
    </p:spTree>
    <p:extLst>
      <p:ext uri="{BB962C8B-B14F-4D97-AF65-F5344CB8AC3E}">
        <p14:creationId xmlns:p14="http://schemas.microsoft.com/office/powerpoint/2010/main" val="348451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C4B2739-19D7-450A-AAF7-AFE9F97CB86B}"/>
              </a:ext>
            </a:extLst>
          </p:cNvPr>
          <p:cNvSpPr>
            <a:spLocks noGrp="1"/>
          </p:cNvSpPr>
          <p:nvPr>
            <p:ph idx="1"/>
          </p:nvPr>
        </p:nvSpPr>
        <p:spPr>
          <a:xfrm>
            <a:off x="0" y="126575"/>
            <a:ext cx="8952973" cy="6829809"/>
          </a:xfrm>
        </p:spPr>
        <p:txBody>
          <a:bodyPr>
            <a:normAutofit/>
          </a:bodyPr>
          <a:lstStyle/>
          <a:p>
            <a:pPr marL="0" indent="0" algn="just">
              <a:buNone/>
            </a:pPr>
            <a:r>
              <a:rPr lang="ru-RU" dirty="0"/>
              <a:t>Таким образом, программа может состоять максимум из 2</a:t>
            </a:r>
            <a:r>
              <a:rPr lang="ru-RU" baseline="30000" dirty="0"/>
              <a:t>6</a:t>
            </a:r>
            <a:r>
              <a:rPr lang="ru-RU" dirty="0"/>
              <a:t> = 64 страниц по 1 Кбайт</a:t>
            </a:r>
            <a:r>
              <a:rPr lang="en-US" dirty="0"/>
              <a:t> </a:t>
            </a:r>
            <a:r>
              <a:rPr lang="ru-RU" dirty="0"/>
              <a:t>каждая. Как показано на рисунке, относительный адрес 1502 соответствует смещению</a:t>
            </a:r>
            <a:r>
              <a:rPr lang="en-US" dirty="0"/>
              <a:t> </a:t>
            </a:r>
            <a:r>
              <a:rPr lang="ru-RU" dirty="0"/>
              <a:t>478 (0111011110) на странице 1 (000001), что дает то же 16-битное число</a:t>
            </a:r>
            <a:r>
              <a:rPr lang="en-US" dirty="0"/>
              <a:t> </a:t>
            </a:r>
            <a:r>
              <a:rPr lang="ru-BY" dirty="0"/>
              <a:t>0000010111011110.</a:t>
            </a:r>
            <a:r>
              <a:rPr lang="ru-RU" dirty="0"/>
              <a:t> </a:t>
            </a:r>
          </a:p>
          <a:p>
            <a:pPr marL="0" indent="0" algn="just">
              <a:buNone/>
            </a:pPr>
            <a:r>
              <a:rPr lang="ru-RU" dirty="0"/>
              <a:t>Использование страниц с размером, равным степени двойки, приводит к таким следствиям. Во-первых, схема логической адресации прозрачна для программиста, ассемблера и компоновщика. Каждый логический адрес (номер страницы и смещение) программы идентичен относительному адресу. Во-вторых, при этом относительно просто реализуется аппаратная функция преобразования адресов во время работы. Рассмотрим адрес из </a:t>
            </a:r>
            <a:r>
              <a:rPr lang="en-US" i="1" dirty="0" err="1"/>
              <a:t>n+m</a:t>
            </a:r>
            <a:r>
              <a:rPr lang="ru-RU" dirty="0"/>
              <a:t> бит, где крайние слева </a:t>
            </a:r>
            <a:r>
              <a:rPr lang="en-US" i="1" dirty="0"/>
              <a:t>n</a:t>
            </a:r>
            <a:r>
              <a:rPr lang="ru-RU" dirty="0"/>
              <a:t> бит представляют собой номер страницы, а крайние справа </a:t>
            </a:r>
            <a:r>
              <a:rPr lang="en-US" i="1" dirty="0"/>
              <a:t>m</a:t>
            </a:r>
            <a:r>
              <a:rPr lang="ru-RU" dirty="0"/>
              <a:t> бит - смещение. В данном примере </a:t>
            </a:r>
            <a:r>
              <a:rPr lang="en-US" i="1" dirty="0"/>
              <a:t>n</a:t>
            </a:r>
            <a:r>
              <a:rPr lang="ru-RU" i="1" dirty="0"/>
              <a:t> = 6</a:t>
            </a:r>
            <a:r>
              <a:rPr lang="ru-RU" dirty="0"/>
              <a:t> и </a:t>
            </a:r>
            <a:r>
              <a:rPr lang="en-US" i="1" dirty="0"/>
              <a:t>m</a:t>
            </a:r>
            <a:r>
              <a:rPr lang="ru-RU" i="1" dirty="0"/>
              <a:t> = 10</a:t>
            </a:r>
            <a:r>
              <a:rPr lang="ru-RU" dirty="0"/>
              <a:t>. </a:t>
            </a:r>
            <a:endParaRPr lang="ru-BY" dirty="0"/>
          </a:p>
        </p:txBody>
      </p:sp>
      <p:pic>
        <p:nvPicPr>
          <p:cNvPr id="4" name="Рисунок 3">
            <a:extLst>
              <a:ext uri="{FF2B5EF4-FFF2-40B4-BE49-F238E27FC236}">
                <a16:creationId xmlns:a16="http://schemas.microsoft.com/office/drawing/2014/main" id="{20432BF0-AB36-499B-9ABF-B59086190DF3}"/>
              </a:ext>
            </a:extLst>
          </p:cNvPr>
          <p:cNvPicPr>
            <a:picLocks noChangeAspect="1"/>
          </p:cNvPicPr>
          <p:nvPr/>
        </p:nvPicPr>
        <p:blipFill>
          <a:blip r:embed="rId2"/>
          <a:stretch>
            <a:fillRect/>
          </a:stretch>
        </p:blipFill>
        <p:spPr>
          <a:xfrm>
            <a:off x="8952973" y="126576"/>
            <a:ext cx="3239027" cy="6604847"/>
          </a:xfrm>
          <a:prstGeom prst="rect">
            <a:avLst/>
          </a:prstGeom>
        </p:spPr>
      </p:pic>
    </p:spTree>
    <p:extLst>
      <p:ext uri="{BB962C8B-B14F-4D97-AF65-F5344CB8AC3E}">
        <p14:creationId xmlns:p14="http://schemas.microsoft.com/office/powerpoint/2010/main" val="571677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B2A10249-ED03-4CCE-8620-579F8FC93F9A}"/>
                  </a:ext>
                </a:extLst>
              </p:cNvPr>
              <p:cNvSpPr>
                <a:spLocks noGrp="1"/>
              </p:cNvSpPr>
              <p:nvPr>
                <p:ph idx="1"/>
              </p:nvPr>
            </p:nvSpPr>
            <p:spPr>
              <a:xfrm>
                <a:off x="120570" y="100997"/>
                <a:ext cx="11940250" cy="6658618"/>
              </a:xfrm>
            </p:spPr>
            <p:txBody>
              <a:bodyPr>
                <a:normAutofit/>
              </a:bodyPr>
              <a:lstStyle/>
              <a:p>
                <a:pPr marL="0" indent="0" algn="just">
                  <a:buNone/>
                </a:pPr>
                <a:r>
                  <a:rPr lang="ru-RU" dirty="0"/>
                  <a:t>Для преобразования адреса необходимо выполнить следующие шаги.</a:t>
                </a:r>
                <a:endParaRPr lang="en-US" dirty="0"/>
              </a:p>
              <a:p>
                <a:pPr marL="0" indent="0" algn="just">
                  <a:buNone/>
                </a:pPr>
                <a:r>
                  <a:rPr lang="ru-RU" dirty="0"/>
                  <a:t>1. Выделить номер страницы, который представлен п левыми битами логического</a:t>
                </a:r>
                <a:r>
                  <a:rPr lang="en-US" dirty="0"/>
                  <a:t> </a:t>
                </a:r>
                <a:r>
                  <a:rPr lang="be-BY" dirty="0"/>
                  <a:t>адреса.</a:t>
                </a:r>
              </a:p>
              <a:p>
                <a:pPr marL="0" indent="0" algn="just">
                  <a:buNone/>
                </a:pPr>
                <a:r>
                  <a:rPr lang="ru-RU" dirty="0"/>
                  <a:t>2. Используя номер страницы в качестве индекса в таблице страниц процесса, найти</a:t>
                </a:r>
                <a:r>
                  <a:rPr lang="en-US" dirty="0"/>
                  <a:t> </a:t>
                </a:r>
                <a:r>
                  <a:rPr lang="be-BY" dirty="0"/>
                  <a:t>номер кадра </a:t>
                </a:r>
                <a:r>
                  <a:rPr lang="en-US" i="1" dirty="0"/>
                  <a:t>k.</a:t>
                </a:r>
              </a:p>
              <a:p>
                <a:pPr marL="0" indent="0" algn="just">
                  <a:buNone/>
                </a:pPr>
                <a:r>
                  <a:rPr lang="ru-RU" dirty="0"/>
                  <a:t>3. Начальный физический адрес кадра - </a:t>
                </a:r>
                <a14:m>
                  <m:oMath xmlns:m="http://schemas.openxmlformats.org/officeDocument/2006/math">
                    <m:r>
                      <a:rPr lang="ru-RU" i="1" dirty="0" smtClean="0">
                        <a:latin typeface="Cambria Math" panose="02040503050406030204" pitchFamily="18" charset="0"/>
                      </a:rPr>
                      <m:t>𝑘</m:t>
                    </m:r>
                    <m:r>
                      <a:rPr lang="ru-RU"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rPr>
                        </m:ctrlPr>
                      </m:sSupPr>
                      <m:e>
                        <m:r>
                          <a:rPr lang="ru-RU" i="1" dirty="0" smtClean="0">
                            <a:latin typeface="Cambria Math" panose="02040503050406030204" pitchFamily="18" charset="0"/>
                          </a:rPr>
                          <m:t>2</m:t>
                        </m:r>
                      </m:e>
                      <m:sup>
                        <m:r>
                          <a:rPr lang="ru-RU" i="1" dirty="0" smtClean="0">
                            <a:latin typeface="Cambria Math" panose="02040503050406030204" pitchFamily="18" charset="0"/>
                          </a:rPr>
                          <m:t>𝑚</m:t>
                        </m:r>
                      </m:sup>
                    </m:sSup>
                  </m:oMath>
                </a14:m>
                <a:r>
                  <a:rPr lang="ru-RU" dirty="0"/>
                  <a:t>, и интересующий нас физический адрес</a:t>
                </a:r>
                <a:r>
                  <a:rPr lang="en-US" dirty="0"/>
                  <a:t> </a:t>
                </a:r>
                <a:r>
                  <a:rPr lang="ru-RU" dirty="0"/>
                  <a:t>представляет собой это число плюс смещение. Такой адрес не надо вычислять – он</a:t>
                </a:r>
                <a:r>
                  <a:rPr lang="en-US" dirty="0"/>
                  <a:t> </a:t>
                </a:r>
                <a:r>
                  <a:rPr lang="ru-RU" dirty="0"/>
                  <a:t>получается в результате простого добавления номера кадра к смещению.</a:t>
                </a:r>
                <a:endParaRPr lang="en-US" dirty="0"/>
              </a:p>
              <a:p>
                <a:pPr marL="0" indent="0" algn="just">
                  <a:buNone/>
                </a:pPr>
                <a:r>
                  <a:rPr lang="ru-RU" dirty="0"/>
                  <a:t>В нашем примере имеется логический адрес 000001</a:t>
                </a:r>
                <a:r>
                  <a:rPr lang="en-US" dirty="0"/>
                  <a:t>0</a:t>
                </a:r>
                <a:r>
                  <a:rPr lang="ru-RU" dirty="0"/>
                  <a:t>111</a:t>
                </a:r>
                <a:r>
                  <a:rPr lang="en-US" dirty="0"/>
                  <a:t>0</a:t>
                </a:r>
                <a:r>
                  <a:rPr lang="ru-RU" dirty="0"/>
                  <a:t>1111</a:t>
                </a:r>
                <a:r>
                  <a:rPr lang="en-US" dirty="0"/>
                  <a:t>0</a:t>
                </a:r>
                <a:r>
                  <a:rPr lang="ru-RU" dirty="0"/>
                  <a:t>, представляющий</a:t>
                </a:r>
                <a:r>
                  <a:rPr lang="en-US" dirty="0"/>
                  <a:t> </a:t>
                </a:r>
                <a:r>
                  <a:rPr lang="ru-RU" dirty="0"/>
                  <a:t>страницу номер 1 и смещение 478. Предположим, что эта страница размещена в кадре</a:t>
                </a:r>
                <a:r>
                  <a:rPr lang="en-US" dirty="0"/>
                  <a:t> </a:t>
                </a:r>
                <a:r>
                  <a:rPr lang="ru-RU" dirty="0"/>
                  <a:t>основной памяти номер 6 (бинарное представление - </a:t>
                </a:r>
                <a:r>
                  <a:rPr lang="en-US" dirty="0"/>
                  <a:t>000</a:t>
                </a:r>
                <a:r>
                  <a:rPr lang="ru-RU" dirty="0"/>
                  <a:t>11</a:t>
                </a:r>
                <a:r>
                  <a:rPr lang="en-US" dirty="0"/>
                  <a:t>0</a:t>
                </a:r>
                <a:r>
                  <a:rPr lang="ru-RU" dirty="0"/>
                  <a:t>). В таком случае</a:t>
                </a:r>
                <a:r>
                  <a:rPr lang="en-US" dirty="0"/>
                  <a:t> </a:t>
                </a:r>
                <a:r>
                  <a:rPr lang="ru-RU" dirty="0"/>
                  <a:t>физический адрес представляет собой кадр 6, смещение 478, т.е. </a:t>
                </a:r>
                <a:r>
                  <a:rPr lang="en-US" dirty="0"/>
                  <a:t>000</a:t>
                </a:r>
                <a:r>
                  <a:rPr lang="ru-RU" dirty="0"/>
                  <a:t>1100111</a:t>
                </a:r>
                <a:r>
                  <a:rPr lang="en-US" dirty="0"/>
                  <a:t>0</a:t>
                </a:r>
                <a:r>
                  <a:rPr lang="ru-RU" dirty="0"/>
                  <a:t>1111</a:t>
                </a:r>
                <a:r>
                  <a:rPr lang="en-US" dirty="0"/>
                  <a:t>0</a:t>
                </a:r>
                <a:r>
                  <a:rPr lang="ru-RU" dirty="0"/>
                  <a:t> (смотрите рисунок на следующем слайде)</a:t>
                </a:r>
                <a:r>
                  <a:rPr lang="be-BY" dirty="0"/>
                  <a:t>.</a:t>
                </a:r>
                <a:endParaRPr lang="ru-BY" dirty="0"/>
              </a:p>
            </p:txBody>
          </p:sp>
        </mc:Choice>
        <mc:Fallback xmlns="">
          <p:sp>
            <p:nvSpPr>
              <p:cNvPr id="3" name="Объект 2">
                <a:extLst>
                  <a:ext uri="{FF2B5EF4-FFF2-40B4-BE49-F238E27FC236}">
                    <a16:creationId xmlns:a16="http://schemas.microsoft.com/office/drawing/2014/main" id="{B2A10249-ED03-4CCE-8620-579F8FC93F9A}"/>
                  </a:ext>
                </a:extLst>
              </p:cNvPr>
              <p:cNvSpPr>
                <a:spLocks noGrp="1" noRot="1" noChangeAspect="1" noMove="1" noResize="1" noEditPoints="1" noAdjustHandles="1" noChangeArrowheads="1" noChangeShapeType="1" noTextEdit="1"/>
              </p:cNvSpPr>
              <p:nvPr>
                <p:ph idx="1"/>
              </p:nvPr>
            </p:nvSpPr>
            <p:spPr>
              <a:xfrm>
                <a:off x="120570" y="100997"/>
                <a:ext cx="11940250" cy="6658618"/>
              </a:xfrm>
              <a:blipFill>
                <a:blip r:embed="rId2"/>
                <a:stretch>
                  <a:fillRect l="-1073" t="-1648" r="-1073"/>
                </a:stretch>
              </a:blipFill>
            </p:spPr>
            <p:txBody>
              <a:bodyPr/>
              <a:lstStyle/>
              <a:p>
                <a:r>
                  <a:rPr lang="ru-BY">
                    <a:noFill/>
                  </a:rPr>
                  <a:t> </a:t>
                </a:r>
              </a:p>
            </p:txBody>
          </p:sp>
        </mc:Fallback>
      </mc:AlternateContent>
    </p:spTree>
    <p:extLst>
      <p:ext uri="{BB962C8B-B14F-4D97-AF65-F5344CB8AC3E}">
        <p14:creationId xmlns:p14="http://schemas.microsoft.com/office/powerpoint/2010/main" val="3486702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D120BD-508A-45FA-90DC-62E31C12C51F}"/>
              </a:ext>
            </a:extLst>
          </p:cNvPr>
          <p:cNvSpPr>
            <a:spLocks noGrp="1"/>
          </p:cNvSpPr>
          <p:nvPr>
            <p:ph type="title"/>
          </p:nvPr>
        </p:nvSpPr>
        <p:spPr>
          <a:xfrm>
            <a:off x="175548" y="18255"/>
            <a:ext cx="11840901" cy="1325563"/>
          </a:xfrm>
        </p:spPr>
        <p:txBody>
          <a:bodyPr/>
          <a:lstStyle/>
          <a:p>
            <a:r>
              <a:rPr lang="ru-RU" dirty="0"/>
              <a:t>Примеры трансляции логических адресов в физические при страничной организации</a:t>
            </a:r>
            <a:endParaRPr lang="ru-BY" dirty="0"/>
          </a:p>
        </p:txBody>
      </p:sp>
      <p:sp>
        <p:nvSpPr>
          <p:cNvPr id="3" name="Объект 2">
            <a:extLst>
              <a:ext uri="{FF2B5EF4-FFF2-40B4-BE49-F238E27FC236}">
                <a16:creationId xmlns:a16="http://schemas.microsoft.com/office/drawing/2014/main" id="{D9DE89AE-6195-4CF2-8686-C24D13BCA83C}"/>
              </a:ext>
            </a:extLst>
          </p:cNvPr>
          <p:cNvSpPr>
            <a:spLocks noGrp="1"/>
          </p:cNvSpPr>
          <p:nvPr>
            <p:ph idx="1"/>
          </p:nvPr>
        </p:nvSpPr>
        <p:spPr/>
        <p:txBody>
          <a:bodyPr/>
          <a:lstStyle/>
          <a:p>
            <a:endParaRPr lang="ru-BY"/>
          </a:p>
        </p:txBody>
      </p:sp>
      <p:pic>
        <p:nvPicPr>
          <p:cNvPr id="4" name="Рисунок 3">
            <a:extLst>
              <a:ext uri="{FF2B5EF4-FFF2-40B4-BE49-F238E27FC236}">
                <a16:creationId xmlns:a16="http://schemas.microsoft.com/office/drawing/2014/main" id="{2EFB85F8-3316-4465-934C-65D79DA58652}"/>
              </a:ext>
            </a:extLst>
          </p:cNvPr>
          <p:cNvPicPr>
            <a:picLocks noChangeAspect="1"/>
          </p:cNvPicPr>
          <p:nvPr/>
        </p:nvPicPr>
        <p:blipFill>
          <a:blip r:embed="rId2"/>
          <a:stretch>
            <a:fillRect/>
          </a:stretch>
        </p:blipFill>
        <p:spPr>
          <a:xfrm>
            <a:off x="1210261" y="1343818"/>
            <a:ext cx="10143539" cy="5149579"/>
          </a:xfrm>
          <a:prstGeom prst="rect">
            <a:avLst/>
          </a:prstGeom>
        </p:spPr>
      </p:pic>
    </p:spTree>
    <p:extLst>
      <p:ext uri="{BB962C8B-B14F-4D97-AF65-F5344CB8AC3E}">
        <p14:creationId xmlns:p14="http://schemas.microsoft.com/office/powerpoint/2010/main" val="177497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3048F18-2E39-477F-98EA-65B7A2C9B29D}"/>
              </a:ext>
            </a:extLst>
          </p:cNvPr>
          <p:cNvSpPr>
            <a:spLocks noGrp="1"/>
          </p:cNvSpPr>
          <p:nvPr>
            <p:ph idx="1"/>
          </p:nvPr>
        </p:nvSpPr>
        <p:spPr>
          <a:xfrm>
            <a:off x="247891" y="1423686"/>
            <a:ext cx="11650883" cy="4421528"/>
          </a:xfrm>
        </p:spPr>
        <p:txBody>
          <a:bodyPr>
            <a:normAutofit/>
          </a:bodyPr>
          <a:lstStyle/>
          <a:p>
            <a:pPr marL="0" indent="0" algn="just">
              <a:buNone/>
            </a:pPr>
            <a:r>
              <a:rPr lang="ru-RU" dirty="0"/>
              <a:t>Итак, в случае простой страничной организации основная память разделяется на множество</a:t>
            </a:r>
            <a:r>
              <a:rPr lang="en-US" dirty="0"/>
              <a:t> </a:t>
            </a:r>
            <a:r>
              <a:rPr lang="ru-RU" dirty="0"/>
              <a:t>небольших кадров одинакового размера. Каждый процесс разделяется на страницы</a:t>
            </a:r>
            <a:r>
              <a:rPr lang="en-US" dirty="0"/>
              <a:t> </a:t>
            </a:r>
            <a:r>
              <a:rPr lang="ru-RU" dirty="0"/>
              <a:t>того же размера, что и кадры; малые процессы требуют меньшего количества кадров,</a:t>
            </a:r>
            <a:r>
              <a:rPr lang="en-US" dirty="0"/>
              <a:t> </a:t>
            </a:r>
            <a:r>
              <a:rPr lang="ru-RU" dirty="0"/>
              <a:t>большие - большего. При загрузке процесса в память все его страницы загружаются в</a:t>
            </a:r>
            <a:r>
              <a:rPr lang="en-US" dirty="0"/>
              <a:t> </a:t>
            </a:r>
            <a:r>
              <a:rPr lang="ru-RU" dirty="0"/>
              <a:t>свободные кадры, и информация о размещении страниц заносится в соответствующую</a:t>
            </a:r>
            <a:r>
              <a:rPr lang="en-US" dirty="0"/>
              <a:t> </a:t>
            </a:r>
            <a:r>
              <a:rPr lang="ru-RU" dirty="0"/>
              <a:t>таблицу. Такой подход позволяет избежать множества присущих распределению памяти</a:t>
            </a:r>
            <a:r>
              <a:rPr lang="en-US" dirty="0"/>
              <a:t> </a:t>
            </a:r>
            <a:r>
              <a:rPr lang="be-BY" dirty="0"/>
              <a:t>проблем.</a:t>
            </a:r>
            <a:endParaRPr lang="ru-BY" dirty="0"/>
          </a:p>
        </p:txBody>
      </p:sp>
    </p:spTree>
    <p:extLst>
      <p:ext uri="{BB962C8B-B14F-4D97-AF65-F5344CB8AC3E}">
        <p14:creationId xmlns:p14="http://schemas.microsoft.com/office/powerpoint/2010/main" val="1312337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EC78D7-2F59-4639-9747-50F6C36FD4C6}"/>
              </a:ext>
            </a:extLst>
          </p:cNvPr>
          <p:cNvSpPr>
            <a:spLocks noGrp="1"/>
          </p:cNvSpPr>
          <p:nvPr>
            <p:ph type="title"/>
          </p:nvPr>
        </p:nvSpPr>
        <p:spPr>
          <a:xfrm>
            <a:off x="838200" y="110482"/>
            <a:ext cx="10515600" cy="884941"/>
          </a:xfrm>
        </p:spPr>
        <p:txBody>
          <a:bodyPr/>
          <a:lstStyle/>
          <a:p>
            <a:r>
              <a:rPr lang="be-BY" dirty="0"/>
              <a:t>Сегментац</a:t>
            </a:r>
            <a:r>
              <a:rPr lang="ru-RU" dirty="0" err="1"/>
              <a:t>ия</a:t>
            </a:r>
            <a:endParaRPr lang="ru-BY" dirty="0"/>
          </a:p>
        </p:txBody>
      </p:sp>
      <p:sp>
        <p:nvSpPr>
          <p:cNvPr id="3" name="Объект 2">
            <a:extLst>
              <a:ext uri="{FF2B5EF4-FFF2-40B4-BE49-F238E27FC236}">
                <a16:creationId xmlns:a16="http://schemas.microsoft.com/office/drawing/2014/main" id="{D027B90F-4F39-48DD-ADAC-AB052FDB677D}"/>
              </a:ext>
            </a:extLst>
          </p:cNvPr>
          <p:cNvSpPr>
            <a:spLocks noGrp="1"/>
          </p:cNvSpPr>
          <p:nvPr>
            <p:ph idx="1"/>
          </p:nvPr>
        </p:nvSpPr>
        <p:spPr>
          <a:xfrm>
            <a:off x="259464" y="1203767"/>
            <a:ext cx="11731907" cy="5416952"/>
          </a:xfrm>
        </p:spPr>
        <p:txBody>
          <a:bodyPr>
            <a:normAutofit/>
          </a:bodyPr>
          <a:lstStyle/>
          <a:p>
            <a:pPr marL="0" indent="0" algn="just">
              <a:buNone/>
            </a:pPr>
            <a:r>
              <a:rPr lang="ru-RU" dirty="0"/>
              <a:t>Альтернативным способом распределения пользовательской программы является сегментация. В этом случае программа и связанные с ней данные разделяются на ряд </a:t>
            </a:r>
            <a:r>
              <a:rPr lang="ru-RU" b="1" dirty="0"/>
              <a:t>сегментов. </a:t>
            </a:r>
            <a:r>
              <a:rPr lang="ru-RU" dirty="0"/>
              <a:t>Хотя и существует максимальный размер сегмента, на сегменты не накладывается условие равенства размеров. Как и при страничной организации, логический адрес состоит из двух частей, в данном случае - номера сегмента и смещения.</a:t>
            </a:r>
          </a:p>
          <a:p>
            <a:pPr marL="0" indent="0" algn="just">
              <a:buNone/>
            </a:pPr>
            <a:r>
              <a:rPr lang="ru-RU" dirty="0"/>
              <a:t>Использование сегментов разного размера делает этот способ похожим на динамическое распределение памяти. Если не используются оверлеи и виртуальная память, то для выполнения программы все ее сегменты должны быть загружены в память; однако в отличие от динамического распределения в этом случае сегменты могут занимать несколько разделов, которые к тому же могут не быть смежными.</a:t>
            </a:r>
            <a:endParaRPr lang="ru-BY" dirty="0"/>
          </a:p>
        </p:txBody>
      </p:sp>
    </p:spTree>
    <p:extLst>
      <p:ext uri="{BB962C8B-B14F-4D97-AF65-F5344CB8AC3E}">
        <p14:creationId xmlns:p14="http://schemas.microsoft.com/office/powerpoint/2010/main" val="3774520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BDC7960-8FC9-486E-B032-7C3C077B1951}"/>
              </a:ext>
            </a:extLst>
          </p:cNvPr>
          <p:cNvSpPr>
            <a:spLocks noGrp="1"/>
          </p:cNvSpPr>
          <p:nvPr>
            <p:ph idx="1"/>
          </p:nvPr>
        </p:nvSpPr>
        <p:spPr>
          <a:xfrm>
            <a:off x="363637" y="529261"/>
            <a:ext cx="11442539" cy="5883114"/>
          </a:xfrm>
        </p:spPr>
        <p:txBody>
          <a:bodyPr>
            <a:normAutofit/>
          </a:bodyPr>
          <a:lstStyle/>
          <a:p>
            <a:pPr marL="0" indent="0" algn="just">
              <a:buNone/>
            </a:pPr>
            <a:r>
              <a:rPr lang="ru-RU" dirty="0"/>
              <a:t>При сегментации устраняется внутренняя фрагментация, однако, как и при динамическом распределении, наблюдается внешняя фрагментация. Тем не менее ее степень снижается, в силу того что процесс разбивается на ряд небольших частей.</a:t>
            </a:r>
          </a:p>
          <a:p>
            <a:pPr marL="0" indent="0" algn="just">
              <a:buNone/>
            </a:pPr>
            <a:r>
              <a:rPr lang="ru-RU" dirty="0"/>
              <a:t>В то время как страничная организация невидима для программиста, сегментация видима и обычно используется при размещении кода и данных в разных сегментах. При использовании принципов модульного программирования как код, так и данные могут быть дополнительно разбиты на сегменты. Главным недостатком при работе с сегментами является </a:t>
            </a:r>
            <a:r>
              <a:rPr lang="ru-RU" b="1" dirty="0"/>
              <a:t>необходимость заботиться о том, чтобы размер сегмента </a:t>
            </a:r>
            <a:r>
              <a:rPr lang="be-BY" b="1" dirty="0"/>
              <a:t>не превысил максимальный</a:t>
            </a:r>
            <a:r>
              <a:rPr lang="be-BY" dirty="0"/>
              <a:t>.</a:t>
            </a:r>
            <a:endParaRPr lang="ru-BY" dirty="0"/>
          </a:p>
        </p:txBody>
      </p:sp>
    </p:spTree>
    <p:extLst>
      <p:ext uri="{BB962C8B-B14F-4D97-AF65-F5344CB8AC3E}">
        <p14:creationId xmlns:p14="http://schemas.microsoft.com/office/powerpoint/2010/main" val="3945932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90E3DA1-9587-4588-9586-D5C5051FA2F9}"/>
              </a:ext>
            </a:extLst>
          </p:cNvPr>
          <p:cNvSpPr>
            <a:spLocks noGrp="1"/>
          </p:cNvSpPr>
          <p:nvPr>
            <p:ph idx="1"/>
          </p:nvPr>
        </p:nvSpPr>
        <p:spPr>
          <a:xfrm>
            <a:off x="213167" y="115748"/>
            <a:ext cx="8273897" cy="6481822"/>
          </a:xfrm>
        </p:spPr>
        <p:txBody>
          <a:bodyPr>
            <a:normAutofit lnSpcReduction="10000"/>
          </a:bodyPr>
          <a:lstStyle/>
          <a:p>
            <a:pPr marL="0" indent="0" algn="just">
              <a:buNone/>
            </a:pPr>
            <a:r>
              <a:rPr lang="ru-RU" dirty="0"/>
              <a:t>Еще одно следствие того, что сегменты имеют разные размеры, состоит в отсутствии простой связи между логическими и физическими адресами. Аналогично страничной организации схема простой сегментации использует таблицу сегментов для каждого процесса и список свободных блоков основной памяти. Каждая запись таблицы сегментов должна содержать стартовый адрес сегмента в основной памяти и его длину, чтобы обезопасить систему от использования некорректных адресов. При работе процесса адрес его таблицы сегментов заносится в специальный регистр, используемый аппаратным обеспечением управления памятью. Рассмотрим адрес из </a:t>
            </a:r>
            <a:r>
              <a:rPr lang="en-US" i="1" dirty="0" err="1"/>
              <a:t>n+m</a:t>
            </a:r>
            <a:r>
              <a:rPr lang="ru-RU" dirty="0"/>
              <a:t> бит, где крайние слева </a:t>
            </a:r>
            <a:r>
              <a:rPr lang="en-US" i="1" dirty="0"/>
              <a:t>n</a:t>
            </a:r>
            <a:r>
              <a:rPr lang="ru-RU" dirty="0"/>
              <a:t> бит являются номером сегмента, а правые </a:t>
            </a:r>
            <a:r>
              <a:rPr lang="en-US" i="1" dirty="0"/>
              <a:t>m</a:t>
            </a:r>
            <a:r>
              <a:rPr lang="ru-RU" dirty="0"/>
              <a:t> бит - смещением. В примере, показанном на рисунке </a:t>
            </a:r>
            <a:r>
              <a:rPr lang="en-US" i="1" dirty="0"/>
              <a:t>n</a:t>
            </a:r>
            <a:r>
              <a:rPr lang="ru-RU" i="1" dirty="0"/>
              <a:t>=4</a:t>
            </a:r>
            <a:r>
              <a:rPr lang="ru-RU" dirty="0"/>
              <a:t> и </a:t>
            </a:r>
            <a:r>
              <a:rPr lang="en-US" i="1" dirty="0"/>
              <a:t>m</a:t>
            </a:r>
            <a:r>
              <a:rPr lang="ru-RU" i="1" dirty="0"/>
              <a:t>=12</a:t>
            </a:r>
            <a:r>
              <a:rPr lang="ru-RU" dirty="0"/>
              <a:t>. Таким образом, максимальный размер сегмента составляет 2</a:t>
            </a:r>
            <a:r>
              <a:rPr lang="ru-RU" baseline="30000" dirty="0"/>
              <a:t>12</a:t>
            </a:r>
            <a:r>
              <a:rPr lang="ru-RU" dirty="0"/>
              <a:t> = 4096 байт.</a:t>
            </a:r>
            <a:endParaRPr lang="ru-BY" dirty="0"/>
          </a:p>
        </p:txBody>
      </p:sp>
      <p:pic>
        <p:nvPicPr>
          <p:cNvPr id="4" name="Рисунок 3">
            <a:extLst>
              <a:ext uri="{FF2B5EF4-FFF2-40B4-BE49-F238E27FC236}">
                <a16:creationId xmlns:a16="http://schemas.microsoft.com/office/drawing/2014/main" id="{07015E8C-0D94-42F9-9BE0-7143DB0F199A}"/>
              </a:ext>
            </a:extLst>
          </p:cNvPr>
          <p:cNvPicPr>
            <a:picLocks noChangeAspect="1"/>
          </p:cNvPicPr>
          <p:nvPr/>
        </p:nvPicPr>
        <p:blipFill>
          <a:blip r:embed="rId2"/>
          <a:stretch>
            <a:fillRect/>
          </a:stretch>
        </p:blipFill>
        <p:spPr>
          <a:xfrm>
            <a:off x="8905565" y="313822"/>
            <a:ext cx="3073268" cy="6230355"/>
          </a:xfrm>
          <a:prstGeom prst="rect">
            <a:avLst/>
          </a:prstGeom>
        </p:spPr>
      </p:pic>
    </p:spTree>
    <p:extLst>
      <p:ext uri="{BB962C8B-B14F-4D97-AF65-F5344CB8AC3E}">
        <p14:creationId xmlns:p14="http://schemas.microsoft.com/office/powerpoint/2010/main" val="406046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7F045-4B91-4A12-B88F-E0DBD91E68C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635C888-B004-45A7-B432-FB252FD4181E}"/>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891AE9ED-60F3-4D65-B837-852D34425E21}"/>
              </a:ext>
            </a:extLst>
          </p:cNvPr>
          <p:cNvPicPr>
            <a:picLocks noChangeAspect="1"/>
          </p:cNvPicPr>
          <p:nvPr/>
        </p:nvPicPr>
        <p:blipFill>
          <a:blip r:embed="rId3"/>
          <a:stretch>
            <a:fillRect/>
          </a:stretch>
        </p:blipFill>
        <p:spPr>
          <a:xfrm>
            <a:off x="2246023" y="8491"/>
            <a:ext cx="8230764" cy="6849509"/>
          </a:xfrm>
          <a:prstGeom prst="rect">
            <a:avLst/>
          </a:prstGeom>
        </p:spPr>
      </p:pic>
    </p:spTree>
    <p:extLst>
      <p:ext uri="{BB962C8B-B14F-4D97-AF65-F5344CB8AC3E}">
        <p14:creationId xmlns:p14="http://schemas.microsoft.com/office/powerpoint/2010/main" val="15187665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6BAC168-6D9F-4FAC-AAF5-F35A06A682B5}"/>
              </a:ext>
            </a:extLst>
          </p:cNvPr>
          <p:cNvSpPr>
            <a:spLocks noGrp="1"/>
          </p:cNvSpPr>
          <p:nvPr>
            <p:ph idx="1"/>
          </p:nvPr>
        </p:nvSpPr>
        <p:spPr>
          <a:xfrm>
            <a:off x="85844" y="193594"/>
            <a:ext cx="12106156" cy="6664405"/>
          </a:xfrm>
        </p:spPr>
        <p:txBody>
          <a:bodyPr>
            <a:normAutofit/>
          </a:bodyPr>
          <a:lstStyle/>
          <a:p>
            <a:pPr marL="0" indent="0" algn="just">
              <a:buNone/>
            </a:pPr>
            <a:r>
              <a:rPr lang="ru-RU" dirty="0"/>
              <a:t>Для трансляции адреса необходимо выполнить</a:t>
            </a:r>
            <a:r>
              <a:rPr lang="en-US" dirty="0"/>
              <a:t> </a:t>
            </a:r>
            <a:r>
              <a:rPr lang="be-BY" dirty="0"/>
              <a:t>следующие действия.</a:t>
            </a:r>
          </a:p>
          <a:p>
            <a:pPr marL="0" indent="0" algn="just">
              <a:buNone/>
            </a:pPr>
            <a:r>
              <a:rPr lang="ru-RU" dirty="0"/>
              <a:t>1. Выделить из логического адреса п крайних слева битов, получив таким образом</a:t>
            </a:r>
            <a:r>
              <a:rPr lang="en-US" dirty="0"/>
              <a:t> </a:t>
            </a:r>
            <a:r>
              <a:rPr lang="be-BY" dirty="0"/>
              <a:t>номер сегмента.</a:t>
            </a:r>
          </a:p>
          <a:p>
            <a:pPr marL="0" indent="0" algn="just">
              <a:buNone/>
            </a:pPr>
            <a:r>
              <a:rPr lang="ru-RU" dirty="0"/>
              <a:t>2. Используя номер сегмента в качестве индекса в таблице сегментов процесса, найти</a:t>
            </a:r>
            <a:r>
              <a:rPr lang="en-US" dirty="0"/>
              <a:t> </a:t>
            </a:r>
            <a:r>
              <a:rPr lang="be-BY" dirty="0"/>
              <a:t>физический адрес начала сегмента.</a:t>
            </a:r>
          </a:p>
          <a:p>
            <a:pPr marL="0" indent="0" algn="just">
              <a:buNone/>
            </a:pPr>
            <a:r>
              <a:rPr lang="ru-RU" dirty="0"/>
              <a:t>3. Сравнить смещение, представляющее собой крайние справа т бит, с длиной сегмента.</a:t>
            </a:r>
            <a:r>
              <a:rPr lang="en-US" dirty="0"/>
              <a:t> </a:t>
            </a:r>
            <a:r>
              <a:rPr lang="ru-RU" dirty="0"/>
              <a:t>Если смещение больше длины, адрес некорректен.</a:t>
            </a:r>
          </a:p>
          <a:p>
            <a:pPr marL="0" indent="0" algn="just">
              <a:buNone/>
            </a:pPr>
            <a:r>
              <a:rPr lang="ru-RU" dirty="0"/>
              <a:t>4. Требуемый физический адрес представляет собой сумму физического адреса начала</a:t>
            </a:r>
            <a:r>
              <a:rPr lang="en-US" dirty="0"/>
              <a:t> </a:t>
            </a:r>
            <a:r>
              <a:rPr lang="be-BY" dirty="0"/>
              <a:t>сегмента и смещения.</a:t>
            </a:r>
            <a:endParaRPr lang="en-US" dirty="0"/>
          </a:p>
          <a:p>
            <a:pPr marL="0" indent="0" algn="just">
              <a:buNone/>
            </a:pPr>
            <a:r>
              <a:rPr lang="ru-RU" dirty="0"/>
              <a:t>В нашем примере имеется логический адрес 0001001011110000, представляющий</a:t>
            </a:r>
            <a:r>
              <a:rPr lang="en-US" dirty="0"/>
              <a:t> </a:t>
            </a:r>
            <a:r>
              <a:rPr lang="ru-RU" dirty="0"/>
              <a:t>собой сегмент номер 1, смещение 752. Предположим, что этот сегмент располагается</a:t>
            </a:r>
            <a:r>
              <a:rPr lang="en-US" dirty="0"/>
              <a:t> </a:t>
            </a:r>
            <a:r>
              <a:rPr lang="ru-RU" dirty="0"/>
              <a:t>в основной памяти начиная с физического адреса 0010000000100000. Тогда интересующий</a:t>
            </a:r>
            <a:r>
              <a:rPr lang="en-US" dirty="0"/>
              <a:t> </a:t>
            </a:r>
            <a:r>
              <a:rPr lang="ru-RU" dirty="0"/>
              <a:t>нас физический адрес равен 0010000000100000+001011110000 = 0010001100010000</a:t>
            </a:r>
            <a:r>
              <a:rPr lang="en-US" dirty="0"/>
              <a:t> (</a:t>
            </a:r>
            <a:r>
              <a:rPr lang="ru-RU" dirty="0"/>
              <a:t>смотрите рисунок на следующем слайде)</a:t>
            </a:r>
            <a:endParaRPr lang="ru-BY" dirty="0"/>
          </a:p>
        </p:txBody>
      </p:sp>
    </p:spTree>
    <p:extLst>
      <p:ext uri="{BB962C8B-B14F-4D97-AF65-F5344CB8AC3E}">
        <p14:creationId xmlns:p14="http://schemas.microsoft.com/office/powerpoint/2010/main" val="971337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EA9352-5DC6-4494-B503-3A7F5A517187}"/>
              </a:ext>
            </a:extLst>
          </p:cNvPr>
          <p:cNvSpPr>
            <a:spLocks noGrp="1"/>
          </p:cNvSpPr>
          <p:nvPr>
            <p:ph type="title"/>
          </p:nvPr>
        </p:nvSpPr>
        <p:spPr/>
        <p:txBody>
          <a:bodyPr/>
          <a:lstStyle/>
          <a:p>
            <a:r>
              <a:rPr lang="ru-RU" dirty="0"/>
              <a:t>Примеры трансляции логических адресов в физические при сегментации</a:t>
            </a:r>
            <a:endParaRPr lang="ru-BY" dirty="0"/>
          </a:p>
        </p:txBody>
      </p:sp>
      <p:sp>
        <p:nvSpPr>
          <p:cNvPr id="3" name="Объект 2">
            <a:extLst>
              <a:ext uri="{FF2B5EF4-FFF2-40B4-BE49-F238E27FC236}">
                <a16:creationId xmlns:a16="http://schemas.microsoft.com/office/drawing/2014/main" id="{8E7F5E87-68BA-478A-9A4D-856F6C8A8E0B}"/>
              </a:ext>
            </a:extLst>
          </p:cNvPr>
          <p:cNvSpPr>
            <a:spLocks noGrp="1"/>
          </p:cNvSpPr>
          <p:nvPr>
            <p:ph idx="1"/>
          </p:nvPr>
        </p:nvSpPr>
        <p:spPr/>
        <p:txBody>
          <a:bodyPr/>
          <a:lstStyle/>
          <a:p>
            <a:endParaRPr lang="ru-BY"/>
          </a:p>
        </p:txBody>
      </p:sp>
      <p:pic>
        <p:nvPicPr>
          <p:cNvPr id="4" name="Рисунок 3">
            <a:extLst>
              <a:ext uri="{FF2B5EF4-FFF2-40B4-BE49-F238E27FC236}">
                <a16:creationId xmlns:a16="http://schemas.microsoft.com/office/drawing/2014/main" id="{4447F75B-625C-4215-BA58-67AED3DD0753}"/>
              </a:ext>
            </a:extLst>
          </p:cNvPr>
          <p:cNvPicPr>
            <a:picLocks noChangeAspect="1"/>
          </p:cNvPicPr>
          <p:nvPr/>
        </p:nvPicPr>
        <p:blipFill>
          <a:blip r:embed="rId2"/>
          <a:stretch>
            <a:fillRect/>
          </a:stretch>
        </p:blipFill>
        <p:spPr>
          <a:xfrm>
            <a:off x="1420956" y="1690688"/>
            <a:ext cx="9350088" cy="5029517"/>
          </a:xfrm>
          <a:prstGeom prst="rect">
            <a:avLst/>
          </a:prstGeom>
        </p:spPr>
      </p:pic>
    </p:spTree>
    <p:extLst>
      <p:ext uri="{BB962C8B-B14F-4D97-AF65-F5344CB8AC3E}">
        <p14:creationId xmlns:p14="http://schemas.microsoft.com/office/powerpoint/2010/main" val="3711517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B66A1D-D18C-40DB-95AD-E2F8DD1A8BA2}"/>
              </a:ext>
            </a:extLst>
          </p:cNvPr>
          <p:cNvSpPr>
            <a:spLocks noGrp="1"/>
          </p:cNvSpPr>
          <p:nvPr>
            <p:ph type="title"/>
          </p:nvPr>
        </p:nvSpPr>
        <p:spPr>
          <a:xfrm>
            <a:off x="857491" y="489272"/>
            <a:ext cx="10515600" cy="1325563"/>
          </a:xfrm>
        </p:spPr>
        <p:txBody>
          <a:bodyPr/>
          <a:lstStyle/>
          <a:p>
            <a:endParaRPr lang="ru-BY"/>
          </a:p>
        </p:txBody>
      </p:sp>
      <p:sp>
        <p:nvSpPr>
          <p:cNvPr id="3" name="Объект 2">
            <a:extLst>
              <a:ext uri="{FF2B5EF4-FFF2-40B4-BE49-F238E27FC236}">
                <a16:creationId xmlns:a16="http://schemas.microsoft.com/office/drawing/2014/main" id="{7CFCBFD3-F835-466D-99EB-26D8C4D712D7}"/>
              </a:ext>
            </a:extLst>
          </p:cNvPr>
          <p:cNvSpPr>
            <a:spLocks noGrp="1"/>
          </p:cNvSpPr>
          <p:nvPr>
            <p:ph idx="1"/>
          </p:nvPr>
        </p:nvSpPr>
        <p:spPr>
          <a:xfrm>
            <a:off x="838200" y="2592729"/>
            <a:ext cx="10515600" cy="3584234"/>
          </a:xfrm>
        </p:spPr>
        <p:txBody>
          <a:bodyPr/>
          <a:lstStyle/>
          <a:p>
            <a:pPr marL="0" indent="0" algn="just">
              <a:buNone/>
            </a:pPr>
            <a:r>
              <a:rPr lang="ru-RU" dirty="0"/>
              <a:t>Итак, в случае простой сегментации процесс разделяется на ряд сегментов, размер которых может быть разным. При загрузке процесса все его сегменты размещаются в свободных областях памяти и соответствующая информация вносится в таблицу сегментов.</a:t>
            </a:r>
            <a:endParaRPr lang="ru-BY" dirty="0"/>
          </a:p>
        </p:txBody>
      </p:sp>
    </p:spTree>
    <p:extLst>
      <p:ext uri="{BB962C8B-B14F-4D97-AF65-F5344CB8AC3E}">
        <p14:creationId xmlns:p14="http://schemas.microsoft.com/office/powerpoint/2010/main" val="286769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694784-AA26-4FB4-A628-391875216940}"/>
              </a:ext>
            </a:extLst>
          </p:cNvPr>
          <p:cNvSpPr>
            <a:spLocks noGrp="1"/>
          </p:cNvSpPr>
          <p:nvPr>
            <p:ph type="title"/>
          </p:nvPr>
        </p:nvSpPr>
        <p:spPr>
          <a:xfrm>
            <a:off x="973667" y="0"/>
            <a:ext cx="10515600" cy="1325563"/>
          </a:xfrm>
        </p:spPr>
        <p:txBody>
          <a:bodyPr/>
          <a:lstStyle/>
          <a:p>
            <a:r>
              <a:rPr lang="ru-RU" dirty="0"/>
              <a:t>Защита</a:t>
            </a:r>
          </a:p>
        </p:txBody>
      </p:sp>
      <p:sp>
        <p:nvSpPr>
          <p:cNvPr id="3" name="Объект 2">
            <a:extLst>
              <a:ext uri="{FF2B5EF4-FFF2-40B4-BE49-F238E27FC236}">
                <a16:creationId xmlns:a16="http://schemas.microsoft.com/office/drawing/2014/main" id="{39D825AB-A030-419E-A355-7EB9B5DD0AF6}"/>
              </a:ext>
            </a:extLst>
          </p:cNvPr>
          <p:cNvSpPr>
            <a:spLocks noGrp="1"/>
          </p:cNvSpPr>
          <p:nvPr>
            <p:ph idx="1"/>
          </p:nvPr>
        </p:nvSpPr>
        <p:spPr>
          <a:xfrm>
            <a:off x="194733" y="999330"/>
            <a:ext cx="11861800" cy="5858669"/>
          </a:xfrm>
        </p:spPr>
        <p:txBody>
          <a:bodyPr>
            <a:normAutofit/>
          </a:bodyPr>
          <a:lstStyle/>
          <a:p>
            <a:pPr marL="0" indent="0" algn="just">
              <a:buNone/>
            </a:pPr>
            <a:r>
              <a:rPr lang="ru-RU" dirty="0"/>
              <a:t>Каждый процесс должен быть защищен от нежелательного воздействия других процессов, случайного или преднамеренного. Следовательно, код других процессов не должен иметь возможности без разрешения обращаться к памяти данного процесса для чтения или записи. Однако удовлетворение требованию перемещаемости усложняет задачу защиты.</a:t>
            </a:r>
          </a:p>
          <a:p>
            <a:pPr marL="0" indent="0" algn="just">
              <a:buNone/>
            </a:pPr>
            <a:r>
              <a:rPr lang="ru-RU" dirty="0"/>
              <a:t>Поскольку расположение программы в основной памяти непредсказуемо, проверка абсолютных адресов во время компиляции невозможна. Кроме того, в большинстве языков программирования возможно динамическое вычисление адресов во время выполнения (например, вычисление адреса элемента массива или указателя на поле структуры данных). Следовательно, во время работы программы необходимо выполнять проверку всех обращений к памяти, генерируемых процессом, чтобы удостовериться, что все они - только к памяти, выделенной данному процессу.</a:t>
            </a:r>
          </a:p>
        </p:txBody>
      </p:sp>
    </p:spTree>
    <p:extLst>
      <p:ext uri="{BB962C8B-B14F-4D97-AF65-F5344CB8AC3E}">
        <p14:creationId xmlns:p14="http://schemas.microsoft.com/office/powerpoint/2010/main" val="311493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BE9D543-FA02-4491-AD66-EACEA71368BB}"/>
              </a:ext>
            </a:extLst>
          </p:cNvPr>
          <p:cNvSpPr>
            <a:spLocks noGrp="1"/>
          </p:cNvSpPr>
          <p:nvPr>
            <p:ph idx="1"/>
          </p:nvPr>
        </p:nvSpPr>
        <p:spPr>
          <a:xfrm>
            <a:off x="194733" y="1114424"/>
            <a:ext cx="11827933" cy="5083175"/>
          </a:xfrm>
        </p:spPr>
        <p:txBody>
          <a:bodyPr>
            <a:normAutofit/>
          </a:bodyPr>
          <a:lstStyle/>
          <a:p>
            <a:pPr marL="0" indent="0" algn="just">
              <a:buNone/>
            </a:pPr>
            <a:r>
              <a:rPr lang="ru-RU" dirty="0"/>
              <a:t>Требования защиты памяти должны быть удовлетворены </a:t>
            </a:r>
            <a:r>
              <a:rPr lang="ru-RU" b="1" dirty="0"/>
              <a:t>на уровне процессора </a:t>
            </a:r>
            <a:r>
              <a:rPr lang="ru-RU" dirty="0"/>
              <a:t>(аппаратного обеспечения), а не на уровне операционной системы (программного обеспечения), поскольку </a:t>
            </a:r>
            <a:r>
              <a:rPr lang="ru-RU" b="1" dirty="0"/>
              <a:t>операционная система не в состоянии предвидеть все обращения к памяти</a:t>
            </a:r>
            <a:r>
              <a:rPr lang="ru-RU" dirty="0"/>
              <a:t>, которые будут выполнены программой. Даже если бы такое было возможно, сканирование каждой программы в поиске предлагаемых нарушений защиты было бы слишком расточительным с точки зрения использования процессорного времени. Следовательно, соответствующие возможности аппаратного обеспечения – единственное средство определения допустимости обращения к памяти (данным или коду) во время работы программы.</a:t>
            </a:r>
          </a:p>
        </p:txBody>
      </p:sp>
    </p:spTree>
    <p:extLst>
      <p:ext uri="{BB962C8B-B14F-4D97-AF65-F5344CB8AC3E}">
        <p14:creationId xmlns:p14="http://schemas.microsoft.com/office/powerpoint/2010/main" val="139768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7FF29-473C-480E-A49A-AD738B825990}"/>
              </a:ext>
            </a:extLst>
          </p:cNvPr>
          <p:cNvSpPr>
            <a:spLocks noGrp="1"/>
          </p:cNvSpPr>
          <p:nvPr>
            <p:ph type="title"/>
          </p:nvPr>
        </p:nvSpPr>
        <p:spPr>
          <a:xfrm>
            <a:off x="838200" y="365126"/>
            <a:ext cx="10515600" cy="820208"/>
          </a:xfrm>
        </p:spPr>
        <p:txBody>
          <a:bodyPr/>
          <a:lstStyle/>
          <a:p>
            <a:r>
              <a:rPr lang="ru-RU" dirty="0"/>
              <a:t>Совместное использование</a:t>
            </a:r>
          </a:p>
        </p:txBody>
      </p:sp>
      <p:sp>
        <p:nvSpPr>
          <p:cNvPr id="3" name="Объект 2">
            <a:extLst>
              <a:ext uri="{FF2B5EF4-FFF2-40B4-BE49-F238E27FC236}">
                <a16:creationId xmlns:a16="http://schemas.microsoft.com/office/drawing/2014/main" id="{993438CE-B068-4219-967D-A47644EB8C27}"/>
              </a:ext>
            </a:extLst>
          </p:cNvPr>
          <p:cNvSpPr>
            <a:spLocks noGrp="1"/>
          </p:cNvSpPr>
          <p:nvPr>
            <p:ph idx="1"/>
          </p:nvPr>
        </p:nvSpPr>
        <p:spPr>
          <a:xfrm>
            <a:off x="330200" y="1185333"/>
            <a:ext cx="11557000" cy="5079999"/>
          </a:xfrm>
        </p:spPr>
        <p:txBody>
          <a:bodyPr>
            <a:normAutofit/>
          </a:bodyPr>
          <a:lstStyle/>
          <a:p>
            <a:pPr marL="0" indent="0" algn="just">
              <a:buNone/>
            </a:pPr>
            <a:r>
              <a:rPr lang="ru-RU" dirty="0"/>
              <a:t>Любой механизм защиты должен иметь достаточную гибкость для того, чтобы обеспечить возможность нескольким процессам обращаться к одной и той же области основной памяти. Например, если несколько процессов выполняют один и тот же машинный код, то будет выгодно позволить каждому процессу работать с одной и той же копией этого кода, а не создавать собственную. Процессам, сотрудничающим в работе над некоторой задачей, может потребоваться совместный доступ к одним и тем же структурам данных. Система управления памятью должна, таким образом, обеспечивать управляемый доступ к разделяемым областям памяти, при этом никоим образом не ослабляя защиту памяти. Как мы увидим позже, механизмы поддержки перемещений обеспечивают и поддержку совместного использования памяти.</a:t>
            </a:r>
          </a:p>
        </p:txBody>
      </p:sp>
    </p:spTree>
    <p:extLst>
      <p:ext uri="{BB962C8B-B14F-4D97-AF65-F5344CB8AC3E}">
        <p14:creationId xmlns:p14="http://schemas.microsoft.com/office/powerpoint/2010/main" val="343091563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Другая 1">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888</TotalTime>
  <Words>5699</Words>
  <Application>Microsoft Office PowerPoint</Application>
  <PresentationFormat>Широкоэкранный</PresentationFormat>
  <Paragraphs>196</Paragraphs>
  <Slides>62</Slides>
  <Notes>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62</vt:i4>
      </vt:variant>
    </vt:vector>
  </HeadingPairs>
  <TitlesOfParts>
    <vt:vector size="68" baseType="lpstr">
      <vt:lpstr>Arial</vt:lpstr>
      <vt:lpstr>Calibri</vt:lpstr>
      <vt:lpstr>Cambria Math</vt:lpstr>
      <vt:lpstr>Consolas</vt:lpstr>
      <vt:lpstr>Times New Roman</vt:lpstr>
      <vt:lpstr>Тема Office</vt:lpstr>
      <vt:lpstr>Лекция 11. Управление памятью</vt:lpstr>
      <vt:lpstr>Презентация PowerPoint</vt:lpstr>
      <vt:lpstr>Презентация PowerPoint</vt:lpstr>
      <vt:lpstr>Презентация PowerPoint</vt:lpstr>
      <vt:lpstr>Перемещение</vt:lpstr>
      <vt:lpstr>Презентация PowerPoint</vt:lpstr>
      <vt:lpstr>Защита</vt:lpstr>
      <vt:lpstr>Презентация PowerPoint</vt:lpstr>
      <vt:lpstr>Совместное использование</vt:lpstr>
      <vt:lpstr>Логическая организация</vt:lpstr>
      <vt:lpstr>Презентация PowerPoint</vt:lpstr>
      <vt:lpstr>Физическая организация</vt:lpstr>
      <vt:lpstr>Презентация PowerPoint</vt:lpstr>
      <vt:lpstr>Распределение памяти</vt:lpstr>
      <vt:lpstr>Презентация PowerPoint</vt:lpstr>
      <vt:lpstr>Презентация PowerPoint</vt:lpstr>
      <vt:lpstr>Презентация PowerPoint</vt:lpstr>
      <vt:lpstr>Фиксированное распределение</vt:lpstr>
      <vt:lpstr>Размеры разделов</vt:lpstr>
      <vt:lpstr>Презентация PowerPoint</vt:lpstr>
      <vt:lpstr>Презентация PowerPoint</vt:lpstr>
      <vt:lpstr>Алгоритм размещения</vt:lpstr>
      <vt:lpstr>Презентация PowerPoint</vt:lpstr>
      <vt:lpstr>Презентация PowerPoint</vt:lpstr>
      <vt:lpstr>Динамическое распределение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Алгоритм размещения</vt:lpstr>
      <vt:lpstr>Презентация PowerPoint</vt:lpstr>
      <vt:lpstr>Презентация PowerPoint</vt:lpstr>
      <vt:lpstr>Презентация PowerPoint</vt:lpstr>
      <vt:lpstr>Алгоритм замещения</vt:lpstr>
      <vt:lpstr>Система двойников</vt:lpstr>
      <vt:lpstr>Презентация PowerPoint</vt:lpstr>
      <vt:lpstr>Презентация PowerPoint</vt:lpstr>
      <vt:lpstr>Презентация PowerPoint</vt:lpstr>
      <vt:lpstr>Презентация PowerPoint</vt:lpstr>
      <vt:lpstr>Презентация PowerPoint</vt:lpstr>
      <vt:lpstr>Перемещение</vt:lpstr>
      <vt:lpstr>Презентация PowerPoint</vt:lpstr>
      <vt:lpstr>Презентация PowerPoint</vt:lpstr>
      <vt:lpstr>Презентация PowerPoint</vt:lpstr>
      <vt:lpstr>Страничная организация памяти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Примеры трансляции логических адресов в физические при страничной организации</vt:lpstr>
      <vt:lpstr>Презентация PowerPoint</vt:lpstr>
      <vt:lpstr>Сегментация</vt:lpstr>
      <vt:lpstr>Презентация PowerPoint</vt:lpstr>
      <vt:lpstr>Презентация PowerPoint</vt:lpstr>
      <vt:lpstr>Презентация PowerPoint</vt:lpstr>
      <vt:lpstr>Примеры трансляции логических адресов в физические при сегментации</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10. Семафоры и мониторы</dc:title>
  <dc:creator>Sobol Aliaksandr M</dc:creator>
  <cp:lastModifiedBy>Sobol Aliaksandr M</cp:lastModifiedBy>
  <cp:revision>60</cp:revision>
  <dcterms:created xsi:type="dcterms:W3CDTF">2021-11-08T10:18:23Z</dcterms:created>
  <dcterms:modified xsi:type="dcterms:W3CDTF">2021-12-06T12:50:42Z</dcterms:modified>
</cp:coreProperties>
</file>