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91" r:id="rId3"/>
    <p:sldId id="292" r:id="rId4"/>
    <p:sldId id="293" r:id="rId5"/>
    <p:sldId id="294" r:id="rId6"/>
    <p:sldId id="295" r:id="rId7"/>
    <p:sldId id="296" r:id="rId8"/>
    <p:sldId id="297" r:id="rId9"/>
    <p:sldId id="298" r:id="rId10"/>
    <p:sldId id="299" r:id="rId11"/>
    <p:sldId id="300" r:id="rId12"/>
    <p:sldId id="353" r:id="rId13"/>
    <p:sldId id="354" r:id="rId14"/>
    <p:sldId id="352"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642" autoAdjust="0"/>
  </p:normalViewPr>
  <p:slideViewPr>
    <p:cSldViewPr snapToGrid="0">
      <p:cViewPr varScale="1">
        <p:scale>
          <a:sx n="85" d="100"/>
          <a:sy n="85" d="100"/>
        </p:scale>
        <p:origin x="15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BY"/>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39F72-FF41-42F6-BD7F-813139E95BBA}" type="datetimeFigureOut">
              <a:rPr lang="ru-BY" smtClean="0"/>
              <a:t>09/17/2021</a:t>
            </a:fld>
            <a:endParaRPr lang="ru-BY"/>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BY"/>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BY"/>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9F4AD-4C4B-4353-A7AA-68C8FD93DE92}" type="slidenum">
              <a:rPr lang="ru-BY" smtClean="0"/>
              <a:t>‹#›</a:t>
            </a:fld>
            <a:endParaRPr lang="ru-BY"/>
          </a:p>
        </p:txBody>
      </p:sp>
    </p:spTree>
    <p:extLst>
      <p:ext uri="{BB962C8B-B14F-4D97-AF65-F5344CB8AC3E}">
        <p14:creationId xmlns:p14="http://schemas.microsoft.com/office/powerpoint/2010/main" val="2199736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sz="1200" b="0" i="0" u="none" strike="noStrike">
                <a:solidFill>
                  <a:schemeClr val="dk1"/>
                </a:solidFill>
                <a:latin typeface="Calibri"/>
                <a:ea typeface="Calibri"/>
                <a:cs typeface="Calibri"/>
                <a:sym typeface="Calibri"/>
              </a:rPr>
              <a:t>Основная память состоит из </a:t>
            </a:r>
            <a:r>
              <a:rPr lang="ru-RU" sz="1200" b="0" i="1" u="none" strike="noStrike">
                <a:solidFill>
                  <a:schemeClr val="dk1"/>
                </a:solidFill>
                <a:latin typeface="Calibri"/>
                <a:ea typeface="Calibri"/>
                <a:cs typeface="Calibri"/>
                <a:sym typeface="Calibri"/>
              </a:rPr>
              <a:t>2n </a:t>
            </a:r>
            <a:r>
              <a:rPr lang="ru-RU" sz="1200" b="0" i="0" u="none" strike="noStrike">
                <a:solidFill>
                  <a:schemeClr val="dk1"/>
                </a:solidFill>
                <a:latin typeface="Calibri"/>
                <a:ea typeface="Calibri"/>
                <a:cs typeface="Calibri"/>
                <a:sym typeface="Calibri"/>
              </a:rPr>
              <a:t>адресуемых слов , каждое из которых характеризуется своим уникальным п-битовым адресом. Дnя целей отображения предполагается , что вся память состоит из</a:t>
            </a:r>
            <a:endParaRPr/>
          </a:p>
          <a:p>
            <a:pPr marL="0" lvl="0" indent="0" algn="l" rtl="0">
              <a:spcBef>
                <a:spcPts val="0"/>
              </a:spcBef>
              <a:spcAft>
                <a:spcPts val="0"/>
              </a:spcAft>
              <a:buNone/>
            </a:pPr>
            <a:r>
              <a:rPr lang="ru-RU" sz="1200" b="0" i="0" u="none" strike="noStrike">
                <a:solidFill>
                  <a:schemeClr val="dk1"/>
                </a:solidFill>
                <a:latin typeface="Calibri"/>
                <a:ea typeface="Calibri"/>
                <a:cs typeface="Calibri"/>
                <a:sym typeface="Calibri"/>
              </a:rPr>
              <a:t>определенного количества блоков фиксированной длины , в каждый из которых входит к слов.</a:t>
            </a:r>
            <a:endParaRPr/>
          </a:p>
          <a:p>
            <a:pPr marL="0" lvl="0" indent="0" algn="l" rtl="0">
              <a:spcBef>
                <a:spcPts val="0"/>
              </a:spcBef>
              <a:spcAft>
                <a:spcPts val="0"/>
              </a:spcAft>
              <a:buNone/>
            </a:pPr>
            <a:r>
              <a:rPr lang="ru-RU" sz="1200" b="0" i="0" u="none" strike="noStrike">
                <a:solidFill>
                  <a:schemeClr val="dk1"/>
                </a:solidFill>
                <a:latin typeface="Calibri"/>
                <a:ea typeface="Calibri"/>
                <a:cs typeface="Calibri"/>
                <a:sym typeface="Calibri"/>
              </a:rPr>
              <a:t>Таким образом, всего имеется М=2п/К блоков. Кеш состоит из С слотов (именуемых также линиями) по К слов. При этом количество слотов намного меньше количества блоков (С на много меньше чем М) . Некоторое подмножество блоков основной памяти хранится в слотах кеша. Если нужно прочесть из памяти слово из какого-то блока, которого нет в кеше, то этот блок передается в один из слотов кеша. Из-за того что блоков больше, чем слотов, нельзя закрепить за каждым блоком свой слот. Поэтому каждый слот должен содержать дескриптор, идентифицирующий хранящийся в нем блок. Количества блоков фиксированной длины , в каждый из которых входит к слов.</a:t>
            </a:r>
            <a:endParaRPr/>
          </a:p>
        </p:txBody>
      </p:sp>
      <p:sp>
        <p:nvSpPr>
          <p:cNvPr id="413" name="Google Shape;413;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err="1">
                <a:solidFill>
                  <a:schemeClr val="tx1"/>
                </a:solidFill>
                <a:latin typeface="+mn-lt"/>
                <a:ea typeface="+mn-ea"/>
                <a:cs typeface="+mn-cs"/>
              </a:rPr>
              <a:t>Windows</a:t>
            </a:r>
            <a:r>
              <a:rPr lang="ru-RU" sz="1200" b="0" i="0" u="none" strike="noStrike" kern="1200" baseline="0" dirty="0">
                <a:solidFill>
                  <a:schemeClr val="tx1"/>
                </a:solidFill>
                <a:latin typeface="+mn-lt"/>
                <a:ea typeface="+mn-ea"/>
                <a:cs typeface="+mn-cs"/>
              </a:rPr>
              <a:t> присуще четкое разделение на модули. Каждая функция системы управляется</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только одним компонентом операционной системы. Остальные ее части и все приложения</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обращаются к этой функции через стандартный интерфейс. Доступ к основным</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системным данным можно получить только через определенные функции. В принципе</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любой модуль можно удалить, обновить или заменить, не переписывая всю систему или</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стандартный интерфейс прикладного программирования (</a:t>
            </a:r>
            <a:r>
              <a:rPr lang="ru-RU" sz="1200" b="0" i="0" u="none" strike="noStrike" kern="1200" baseline="0" dirty="0" err="1">
                <a:solidFill>
                  <a:schemeClr val="tx1"/>
                </a:solidFill>
                <a:latin typeface="+mn-lt"/>
                <a:ea typeface="+mn-ea"/>
                <a:cs typeface="+mn-cs"/>
              </a:rPr>
              <a:t>application</a:t>
            </a:r>
            <a:r>
              <a:rPr lang="ru-RU" sz="1200" b="0" i="0" u="none" strike="noStrike" kern="1200" baseline="0" dirty="0">
                <a:solidFill>
                  <a:schemeClr val="tx1"/>
                </a:solidFill>
                <a:latin typeface="+mn-lt"/>
                <a:ea typeface="+mn-ea"/>
                <a:cs typeface="+mn-cs"/>
              </a:rPr>
              <a:t> </a:t>
            </a:r>
            <a:r>
              <a:rPr lang="ru-RU" sz="1200" b="0" i="0" u="none" strike="noStrike" kern="1200" baseline="0" dirty="0" err="1">
                <a:solidFill>
                  <a:schemeClr val="tx1"/>
                </a:solidFill>
                <a:latin typeface="+mn-lt"/>
                <a:ea typeface="+mn-ea"/>
                <a:cs typeface="+mn-cs"/>
              </a:rPr>
              <a:t>program</a:t>
            </a:r>
            <a:r>
              <a:rPr lang="ru-RU" sz="1200" b="0" i="0" u="none" strike="noStrike" kern="1200" baseline="0" dirty="0">
                <a:solidFill>
                  <a:schemeClr val="tx1"/>
                </a:solidFill>
                <a:latin typeface="+mn-lt"/>
                <a:ea typeface="+mn-ea"/>
                <a:cs typeface="+mn-cs"/>
              </a:rPr>
              <a:t> </a:t>
            </a:r>
            <a:r>
              <a:rPr lang="ru-RU" sz="1200" b="0" i="0" u="none" strike="noStrike" kern="1200" baseline="0" dirty="0" err="1">
                <a:solidFill>
                  <a:schemeClr val="tx1"/>
                </a:solidFill>
                <a:latin typeface="+mn-lt"/>
                <a:ea typeface="+mn-ea"/>
                <a:cs typeface="+mn-cs"/>
              </a:rPr>
              <a:t>interface</a:t>
            </a:r>
            <a:r>
              <a:rPr lang="ru-RU"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a:t>
            </a:r>
            <a:r>
              <a:rPr lang="pl-PL" sz="1200" b="0" i="0" u="none" strike="noStrike" kern="1200" baseline="0" dirty="0">
                <a:solidFill>
                  <a:schemeClr val="tx1"/>
                </a:solidFill>
                <a:latin typeface="+mn-lt"/>
                <a:ea typeface="+mn-ea"/>
                <a:cs typeface="+mn-cs"/>
              </a:rPr>
              <a:t>API) .</a:t>
            </a:r>
            <a:endParaRPr lang="en-US"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 Исполнительная система. Содержит основные службы операционной системы,</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такие как управление памятью, процессами и потоками, безопасность, ввод-вывод</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и </a:t>
            </a:r>
            <a:r>
              <a:rPr lang="ru-RU" sz="1200" b="0" i="0" u="none" strike="noStrike" kern="1200" baseline="0" dirty="0" err="1">
                <a:solidFill>
                  <a:schemeClr val="tx1"/>
                </a:solidFill>
                <a:latin typeface="+mn-lt"/>
                <a:ea typeface="+mn-ea"/>
                <a:cs typeface="+mn-cs"/>
              </a:rPr>
              <a:t>межпроцессное</a:t>
            </a:r>
            <a:r>
              <a:rPr lang="ru-RU" sz="1200" b="0" i="0" u="none" strike="noStrike" kern="1200" baseline="0" dirty="0">
                <a:solidFill>
                  <a:schemeClr val="tx1"/>
                </a:solidFill>
                <a:latin typeface="+mn-lt"/>
                <a:ea typeface="+mn-ea"/>
                <a:cs typeface="+mn-cs"/>
              </a:rPr>
              <a:t> взаимодействие.</a:t>
            </a:r>
          </a:p>
          <a:p>
            <a:r>
              <a:rPr lang="ru-RU" sz="1200" b="0" i="0" u="none" strike="noStrike" kern="1200" baseline="0" dirty="0">
                <a:solidFill>
                  <a:schemeClr val="tx1"/>
                </a:solidFill>
                <a:latin typeface="+mn-lt"/>
                <a:ea typeface="+mn-ea"/>
                <a:cs typeface="+mn-cs"/>
              </a:rPr>
              <a:t>• Ядро. Управляет работой процессоров. Ядро управляет планированием потоков,</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переключением процессов, обработкой исключений и прерываний, а также многопроцессорной</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синхронизацией. В отличие от остальной части исполняющей системы</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и уровня пользователя, код самого ядра не выполняется потоками.</a:t>
            </a:r>
          </a:p>
          <a:p>
            <a:r>
              <a:rPr lang="ru-RU" sz="1200" b="0" i="0" u="none" strike="noStrike" kern="1200" baseline="0" dirty="0">
                <a:solidFill>
                  <a:schemeClr val="tx1"/>
                </a:solidFill>
                <a:latin typeface="+mn-lt"/>
                <a:ea typeface="+mn-ea"/>
                <a:cs typeface="+mn-cs"/>
              </a:rPr>
              <a:t>• Уровень аппаратных абстракций. Выполняет отображение обобщенных команд</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и ответов аппаратного обеспечения на уникальные команды и ответы аппаратного</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обеспечения конкретной платформы. Изолирует операционную систему от различий</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аппаратных платформ. HAL делает системную шину, контроллер памяти прямого</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доступа (DMA), контроллер прерываний, системные таймеры и контроллер</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памяти разных компьютеров выглядящими одинаково для компонентов исполнительной</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системы и ядра. Он также обеспечивает необходимую для SMP поддержку.</a:t>
            </a:r>
          </a:p>
          <a:p>
            <a:r>
              <a:rPr lang="ru-RU" sz="1200" b="0" i="0" u="none" strike="noStrike" kern="1200" baseline="0" dirty="0">
                <a:solidFill>
                  <a:schemeClr val="tx1"/>
                </a:solidFill>
                <a:latin typeface="+mn-lt"/>
                <a:ea typeface="+mn-ea"/>
                <a:cs typeface="+mn-cs"/>
              </a:rPr>
              <a:t>• Драйверы устройств. Динамические библиотеки, расширяющие функциональность</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исполнительной системы. К ним относятся драйверы устройств аппаратного</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обеспечения, которые транслируют пользовательские вызовы функций ввода-вывода</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в запросы к конкретным аппаратным устройствам, и программные компоненты</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реализации файловых систем, сетевых протоколов и других системных расширений,</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которые должны выполняться в режиме ядра.</a:t>
            </a:r>
          </a:p>
          <a:p>
            <a:r>
              <a:rPr lang="ru-RU" sz="1200" b="0" i="0" u="none" strike="noStrike" kern="1200" baseline="0" dirty="0">
                <a:solidFill>
                  <a:schemeClr val="tx1"/>
                </a:solidFill>
                <a:latin typeface="+mn-lt"/>
                <a:ea typeface="+mn-ea"/>
                <a:cs typeface="+mn-cs"/>
              </a:rPr>
              <a:t>• Оконная и графическая системы. Реализует функции графического интерфейса</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пользователя, такие как работа с окнами, управление интерфейсом пользователя и</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вывод на экран.</a:t>
            </a:r>
            <a:endParaRPr lang="ru-RU" dirty="0"/>
          </a:p>
        </p:txBody>
      </p:sp>
      <p:sp>
        <p:nvSpPr>
          <p:cNvPr id="4" name="Номер слайда 3"/>
          <p:cNvSpPr>
            <a:spLocks noGrp="1"/>
          </p:cNvSpPr>
          <p:nvPr>
            <p:ph type="sldNum" sz="quarter" idx="5"/>
          </p:nvPr>
        </p:nvSpPr>
        <p:spPr/>
        <p:txBody>
          <a:bodyPr/>
          <a:lstStyle/>
          <a:p>
            <a:fld id="{59C9F4AD-4C4B-4353-A7AA-68C8FD93DE92}" type="slidenum">
              <a:rPr lang="ru-BY" smtClean="0"/>
              <a:t>23</a:t>
            </a:fld>
            <a:endParaRPr lang="ru-BY"/>
          </a:p>
        </p:txBody>
      </p:sp>
    </p:spTree>
    <p:extLst>
      <p:ext uri="{BB962C8B-B14F-4D97-AF65-F5344CB8AC3E}">
        <p14:creationId xmlns:p14="http://schemas.microsoft.com/office/powerpoint/2010/main" val="3945552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Классическую архитектуру системы UNIX можно изобразить с помощью трех уровней:</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аппаратное обеспечение, ядро и пользовательский уровень. Операционную систему</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часто называют системным ядром или просто ядром, чтобы подчеркнуть ее изолированность</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от пользователя и приложений.</a:t>
            </a:r>
            <a:endParaRPr lang="ru-RU" dirty="0"/>
          </a:p>
        </p:txBody>
      </p:sp>
      <p:sp>
        <p:nvSpPr>
          <p:cNvPr id="4" name="Номер слайда 3"/>
          <p:cNvSpPr>
            <a:spLocks noGrp="1"/>
          </p:cNvSpPr>
          <p:nvPr>
            <p:ph type="sldNum" sz="quarter" idx="5"/>
          </p:nvPr>
        </p:nvSpPr>
        <p:spPr/>
        <p:txBody>
          <a:bodyPr/>
          <a:lstStyle/>
          <a:p>
            <a:fld id="{59C9F4AD-4C4B-4353-A7AA-68C8FD93DE92}" type="slidenum">
              <a:rPr lang="ru-BY" smtClean="0"/>
              <a:t>24</a:t>
            </a:fld>
            <a:endParaRPr lang="ru-BY"/>
          </a:p>
        </p:txBody>
      </p:sp>
    </p:spTree>
    <p:extLst>
      <p:ext uri="{BB962C8B-B14F-4D97-AF65-F5344CB8AC3E}">
        <p14:creationId xmlns:p14="http://schemas.microsoft.com/office/powerpoint/2010/main" val="2496330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В процессе развития операционной системы UNIX появилось много ее реализаций,</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и каждая из них обладала своими полезными возможностями. Впоследствии возникла</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необходимость создать реализацию, в которой были бы унифицированы многие важные</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нововведения, добавлены возможности других современных операционных систем и которая</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обладала бы модульной архитектурой. Архитектура типичного современного ядра</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системы </a:t>
            </a:r>
            <a:r>
              <a:rPr lang="pl-PL" sz="1200" b="0" i="0" u="none" strike="noStrike" kern="1200" baseline="0" dirty="0">
                <a:solidFill>
                  <a:schemeClr val="tx1"/>
                </a:solidFill>
                <a:latin typeface="+mn-lt"/>
                <a:ea typeface="+mn-ea"/>
                <a:cs typeface="+mn-cs"/>
              </a:rPr>
              <a:t>UNIX</a:t>
            </a:r>
            <a:endParaRPr lang="ru-RU" dirty="0"/>
          </a:p>
        </p:txBody>
      </p:sp>
      <p:sp>
        <p:nvSpPr>
          <p:cNvPr id="4" name="Номер слайда 3"/>
          <p:cNvSpPr>
            <a:spLocks noGrp="1"/>
          </p:cNvSpPr>
          <p:nvPr>
            <p:ph type="sldNum" sz="quarter" idx="5"/>
          </p:nvPr>
        </p:nvSpPr>
        <p:spPr/>
        <p:txBody>
          <a:bodyPr/>
          <a:lstStyle/>
          <a:p>
            <a:fld id="{59C9F4AD-4C4B-4353-A7AA-68C8FD93DE92}" type="slidenum">
              <a:rPr lang="ru-BY" smtClean="0"/>
              <a:t>25</a:t>
            </a:fld>
            <a:endParaRPr lang="ru-BY"/>
          </a:p>
        </p:txBody>
      </p:sp>
    </p:spTree>
    <p:extLst>
      <p:ext uri="{BB962C8B-B14F-4D97-AF65-F5344CB8AC3E}">
        <p14:creationId xmlns:p14="http://schemas.microsoft.com/office/powerpoint/2010/main" val="386317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sz="1200" b="0" i="0" u="none" strike="noStrike">
                <a:solidFill>
                  <a:schemeClr val="dk1"/>
                </a:solidFill>
                <a:latin typeface="Calibri"/>
                <a:ea typeface="Calibri"/>
                <a:cs typeface="Calibri"/>
                <a:sym typeface="Calibri"/>
              </a:rPr>
              <a:t>В начале каждого цикла процессор выбирает из памяти команду. Обычно адрес ячейки, из которой нужно извлечь очередную команду, хранится в счетчике команд (РС). Если не указано иное, после извлечения каждой команды процессор увеличивает значение счетчика команд на единицу. Таким образом, команды выполняются в порядке возрастания номеров ячеек памяти, в которых они хранятся. Рассмотрим, например, упрощенный компьютер, в котором каждая команда занимает одно 16-битовое слово памяти. Предположим, что значение счетчика команд установлено равным 300. Это значит, что следующая команда, которую должен извлечь процессор, находится в 300-й ячейке. При успешном завершении цикла команды процессор перейдет к извлечению команд из ячеек 301, 302, 303 и т.д. Однако, как мы вскоре узнаем, эта последовательность может быть изменена. Выбранные команды загружаются в регистр команд (IR). Команда состоит из последовательности битов, указывающих процессору, какие именно действия он должен</a:t>
            </a:r>
            <a:endParaRPr/>
          </a:p>
          <a:p>
            <a:pPr marL="0" lvl="0" indent="0" algn="l" rtl="0">
              <a:spcBef>
                <a:spcPts val="0"/>
              </a:spcBef>
              <a:spcAft>
                <a:spcPts val="0"/>
              </a:spcAft>
              <a:buNone/>
            </a:pPr>
            <a:r>
              <a:rPr lang="ru-RU" sz="1200" b="0" i="0" u="none" strike="noStrike">
                <a:solidFill>
                  <a:schemeClr val="dk1"/>
                </a:solidFill>
                <a:latin typeface="Calibri"/>
                <a:ea typeface="Calibri"/>
                <a:cs typeface="Calibri"/>
                <a:sym typeface="Calibri"/>
              </a:rPr>
              <a:t>выполнить. Процессор интерпретирует команду и выполняет требуемые действия.</a:t>
            </a:r>
            <a:endParaRPr/>
          </a:p>
        </p:txBody>
      </p:sp>
      <p:sp>
        <p:nvSpPr>
          <p:cNvPr id="352" name="Google Shape;352;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sz="1200" b="0" i="0" u="none" strike="noStrike">
                <a:solidFill>
                  <a:schemeClr val="dk1"/>
                </a:solidFill>
                <a:latin typeface="Calibri"/>
                <a:ea typeface="Calibri"/>
                <a:cs typeface="Calibri"/>
                <a:sym typeface="Calibri"/>
              </a:rPr>
              <a:t>Предположим, что процессор передает данные на принтер по схеме, показанной на рис. После каждой операции процессор вынужден делать паузу и ждать, пока принтер примет данные. Длительность этой паузы может быть в тысячи или даже миллионы раз больше длительности цикла команды. Ясно, что подобное использование процессора является крайне неэффективным.</a:t>
            </a:r>
            <a:endParaRPr/>
          </a:p>
        </p:txBody>
      </p:sp>
      <p:sp>
        <p:nvSpPr>
          <p:cNvPr id="375" name="Google Shape;375;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sz="1200" b="0" i="0" u="none" strike="noStrike">
                <a:solidFill>
                  <a:schemeClr val="dk1"/>
                </a:solidFill>
                <a:latin typeface="Calibri"/>
                <a:ea typeface="Calibri"/>
                <a:cs typeface="Calibri"/>
                <a:sym typeface="Calibri"/>
              </a:rPr>
              <a:t>вызвав процедуру WRITE, программа обращается к системе. При этом активизируется программа ввода-вывода, которая состоит из подготовительного кода и собственно команд вводавывода.</a:t>
            </a:r>
            <a:endParaRPr/>
          </a:p>
          <a:p>
            <a:pPr marL="0" lvl="0" indent="0" algn="l" rtl="0">
              <a:spcBef>
                <a:spcPts val="0"/>
              </a:spcBef>
              <a:spcAft>
                <a:spcPts val="0"/>
              </a:spcAft>
              <a:buNone/>
            </a:pPr>
            <a:r>
              <a:rPr lang="ru-RU" sz="1200" b="0" i="0" u="none" strike="noStrike">
                <a:solidFill>
                  <a:schemeClr val="dk1"/>
                </a:solidFill>
                <a:latin typeface="Calibri"/>
                <a:ea typeface="Calibri"/>
                <a:cs typeface="Calibri"/>
                <a:sym typeface="Calibri"/>
              </a:rPr>
              <a:t>После выполнения этих команд управление передается программе пользователя. Тем временем внешнее устройство занято приемом данных из памяти компьютера и их обработкой (например, если этим устройством является принтер, то под обработкой подразумевается распечатка). Ввод-вывод происходит одновременно с выполнением команд программы пользователя.</a:t>
            </a:r>
            <a:endParaRPr/>
          </a:p>
          <a:p>
            <a:pPr marL="0" lvl="0" indent="0" algn="l" rtl="0">
              <a:spcBef>
                <a:spcPts val="0"/>
              </a:spcBef>
              <a:spcAft>
                <a:spcPts val="0"/>
              </a:spcAft>
              <a:buNone/>
            </a:pPr>
            <a:r>
              <a:rPr lang="ru-RU" sz="1200" b="0" i="0" u="none" strike="noStrike">
                <a:solidFill>
                  <a:schemeClr val="dk1"/>
                </a:solidFill>
                <a:latin typeface="Calibri"/>
                <a:ea typeface="Calibri"/>
                <a:cs typeface="Calibri"/>
                <a:sym typeface="Calibri"/>
              </a:rPr>
              <a:t>В тот момент, когда внешнее устройство освобождается и готово для дальнейшей работы, т.е. оно готово принять от процессора новую порцию данных, контроллер ввода-вывода этого устройства посылает процессору сигнал запроса прерывания (interrupt request). В ответ процессор приостанавливает выполнение текущей программы, переключаясь на работу с программой, обслуживающей данное устройство ввода-вывода (эту программу называют обработчиком прерываний). Обслужив внешнее устройство, процессор снова возобновляет прерванную работу. На рис. 1.5,б места программы, в которых происходит прерывание, обозначены крестиком. Обратите внимание, что прерывание может произойти в любой точке основной программы, а не только в одной конкретной команде.</a:t>
            </a:r>
            <a:endParaRPr/>
          </a:p>
        </p:txBody>
      </p:sp>
      <p:sp>
        <p:nvSpPr>
          <p:cNvPr id="383" name="Google Shape;383;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sz="1200" b="0" i="0" u="none" strike="noStrike">
                <a:solidFill>
                  <a:schemeClr val="dk1"/>
                </a:solidFill>
                <a:latin typeface="Calibri"/>
                <a:ea typeface="Calibri"/>
                <a:cs typeface="Calibri"/>
                <a:sym typeface="Calibri"/>
              </a:rPr>
              <a:t>Наряду с относительно большой и более медленной основной памятью у нас есть кеш, обладающий меньшей емкостью , но и меньшим временем доступа. В кеше хранится копия фрагмента основной памяти. Когда процессор пытается прочесть байт или слово из памяти, выполняется проверка на наличие этого слова в кеше. Если оно там есть, этот байт или слово передается процессору. Если же его там нет, в кеш считывается</a:t>
            </a:r>
            <a:endParaRPr/>
          </a:p>
          <a:p>
            <a:pPr marL="0" lvl="0" indent="0" algn="l" rtl="0">
              <a:spcBef>
                <a:spcPts val="0"/>
              </a:spcBef>
              <a:spcAft>
                <a:spcPts val="0"/>
              </a:spcAft>
              <a:buNone/>
            </a:pPr>
            <a:r>
              <a:rPr lang="ru-RU" sz="1200" b="0" i="0" u="none" strike="noStrike">
                <a:solidFill>
                  <a:schemeClr val="dk1"/>
                </a:solidFill>
                <a:latin typeface="Calibri"/>
                <a:ea typeface="Calibri"/>
                <a:cs typeface="Calibri"/>
                <a:sym typeface="Calibri"/>
              </a:rPr>
              <a:t>блок основной памяти, состоящий из слов с определенными адресами, после чего требуемый байт или слово передается процессору. Вследствие локальности обращений при считывании в кеш блока данных, содержащего одно из требуемых слов, последующие обращения к данным с высокой вероятностью тоже будут выполняться к словам из этого блока.</a:t>
            </a:r>
            <a:endParaRPr/>
          </a:p>
          <a:p>
            <a:pPr marL="0" lvl="0" indent="0" algn="l" rtl="0">
              <a:spcBef>
                <a:spcPts val="0"/>
              </a:spcBef>
              <a:spcAft>
                <a:spcPts val="0"/>
              </a:spcAft>
              <a:buNone/>
            </a:pPr>
            <a:r>
              <a:rPr lang="ru-RU" sz="1200" b="0" i="0" u="none" strike="noStrike">
                <a:solidFill>
                  <a:schemeClr val="dk1"/>
                </a:solidFill>
                <a:latin typeface="Calibri"/>
                <a:ea typeface="Calibri"/>
                <a:cs typeface="Calibri"/>
                <a:sym typeface="Calibri"/>
              </a:rPr>
              <a:t>На рис. 1.16, б изображен кеш, состоящий из нескольких уровней. Кеш L2 медленнее и обычно больше , чем кеш L 1, а кеш LЗ медленнее и обычно больше, чем кеш L2.</a:t>
            </a:r>
            <a:endParaRPr/>
          </a:p>
        </p:txBody>
      </p:sp>
      <p:sp>
        <p:nvSpPr>
          <p:cNvPr id="405" name="Google Shape;405;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075A56-4908-44B3-ABE1-A5B93228D3DE}" type="datetimeFigureOut">
              <a:rPr lang="ru-RU" smtClean="0"/>
              <a:t>17.09.2021</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6C299FB-73E2-4DBB-95D4-2E1C1145DC3B}"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95961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17.09.2021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40030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17.09.2021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395571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17.09.2021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220297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1075A56-4908-44B3-ABE1-A5B93228D3DE}" type="datetimeFigureOut">
              <a:rPr lang="ru-RU" smtClean="0"/>
              <a:t>17.09.2021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912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1075A56-4908-44B3-ABE1-A5B93228D3DE}" type="datetimeFigureOut">
              <a:rPr lang="ru-RU" smtClean="0"/>
              <a:t>17.09.2021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94638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1075A56-4908-44B3-ABE1-A5B93228D3DE}" type="datetimeFigureOut">
              <a:rPr lang="ru-RU" smtClean="0"/>
              <a:t>17.09.2021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24423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075A56-4908-44B3-ABE1-A5B93228D3DE}" type="datetimeFigureOut">
              <a:rPr lang="ru-RU" smtClean="0"/>
              <a:t>17.09.2021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88591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75A56-4908-44B3-ABE1-A5B93228D3DE}" type="datetimeFigureOut">
              <a:rPr lang="ru-RU" smtClean="0"/>
              <a:t>17.09.2021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66842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1075A56-4908-44B3-ABE1-A5B93228D3DE}" type="datetimeFigureOut">
              <a:rPr lang="ru-RU" smtClean="0"/>
              <a:t>17.09.2021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72415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1075A56-4908-44B3-ABE1-A5B93228D3DE}" type="datetimeFigureOut">
              <a:rPr lang="ru-RU" smtClean="0"/>
              <a:t>17.09.2021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428253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075A56-4908-44B3-ABE1-A5B93228D3DE}" type="datetimeFigureOut">
              <a:rPr lang="ru-RU" smtClean="0"/>
              <a:t>17.09.2021</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6C299FB-73E2-4DBB-95D4-2E1C1145DC3B}" type="slidenum">
              <a:rPr lang="ru-RU" smtClean="0"/>
              <a:t>‹#›</a:t>
            </a:fld>
            <a:endParaRPr lang="ru-RU"/>
          </a:p>
        </p:txBody>
      </p:sp>
    </p:spTree>
    <p:extLst>
      <p:ext uri="{BB962C8B-B14F-4D97-AF65-F5344CB8AC3E}">
        <p14:creationId xmlns:p14="http://schemas.microsoft.com/office/powerpoint/2010/main" val="14515681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D3265E-EF2C-4BB8-98C6-A93A1A368743}"/>
              </a:ext>
            </a:extLst>
          </p:cNvPr>
          <p:cNvSpPr>
            <a:spLocks noGrp="1"/>
          </p:cNvSpPr>
          <p:nvPr>
            <p:ph type="ctrTitle"/>
          </p:nvPr>
        </p:nvSpPr>
        <p:spPr>
          <a:xfrm>
            <a:off x="1386840" y="2057400"/>
            <a:ext cx="9418320" cy="2066626"/>
          </a:xfrm>
        </p:spPr>
        <p:txBody>
          <a:bodyPr>
            <a:noAutofit/>
          </a:bodyPr>
          <a:lstStyle/>
          <a:p>
            <a:pPr algn="ctr"/>
            <a:r>
              <a:rPr lang="ru-RU" sz="4800" dirty="0"/>
              <a:t>Лекция </a:t>
            </a:r>
            <a:r>
              <a:rPr lang="en-US" sz="4800" dirty="0"/>
              <a:t>2</a:t>
            </a:r>
            <a:r>
              <a:rPr lang="ru-RU" sz="4800" dirty="0"/>
              <a:t>.</a:t>
            </a:r>
            <a:br>
              <a:rPr lang="ru-RU" sz="4800" dirty="0"/>
            </a:br>
            <a:r>
              <a:rPr lang="ru-RU" sz="4800" dirty="0"/>
              <a:t>Понятия ОС. Классификация ОС</a:t>
            </a:r>
          </a:p>
        </p:txBody>
      </p:sp>
      <p:sp>
        <p:nvSpPr>
          <p:cNvPr id="3" name="Подзаголовок 2">
            <a:extLst>
              <a:ext uri="{FF2B5EF4-FFF2-40B4-BE49-F238E27FC236}">
                <a16:creationId xmlns:a16="http://schemas.microsoft.com/office/drawing/2014/main" id="{418414A7-4312-4627-B178-274CF84E04D0}"/>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017955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4"/>
          <p:cNvSpPr txBox="1">
            <a:spLocks noGrp="1"/>
          </p:cNvSpPr>
          <p:nvPr>
            <p:ph type="title"/>
          </p:nvPr>
        </p:nvSpPr>
        <p:spPr>
          <a:xfrm>
            <a:off x="1261872" y="365760"/>
            <a:ext cx="9692640" cy="85664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ru-RU"/>
              <a:t>Принцип работы кэша</a:t>
            </a:r>
            <a:endParaRPr/>
          </a:p>
        </p:txBody>
      </p:sp>
      <p:sp>
        <p:nvSpPr>
          <p:cNvPr id="408" name="Google Shape;408;p44"/>
          <p:cNvSpPr txBox="1">
            <a:spLocks noGrp="1"/>
          </p:cNvSpPr>
          <p:nvPr>
            <p:ph type="body" idx="1"/>
          </p:nvPr>
        </p:nvSpPr>
        <p:spPr>
          <a:xfrm>
            <a:off x="385973" y="1253331"/>
            <a:ext cx="10788958" cy="1201111"/>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440"/>
              <a:buNone/>
            </a:pPr>
            <a:r>
              <a:rPr lang="ru-RU"/>
              <a:t>Кеш предназначен для того, чтобы приблизить скорость доступа к памяти к максимально возможной и в то же время обеспечить большой объем памяти по цене более дешевых типов полупроводниковой памяти.</a:t>
            </a:r>
            <a:endParaRPr/>
          </a:p>
        </p:txBody>
      </p:sp>
      <p:pic>
        <p:nvPicPr>
          <p:cNvPr id="409" name="Google Shape;409;p44"/>
          <p:cNvPicPr preferRelativeResize="0"/>
          <p:nvPr/>
        </p:nvPicPr>
        <p:blipFill rotWithShape="1">
          <a:blip r:embed="rId3">
            <a:alphaModFix/>
          </a:blip>
          <a:srcRect/>
          <a:stretch/>
        </p:blipFill>
        <p:spPr>
          <a:xfrm>
            <a:off x="2505690" y="2215367"/>
            <a:ext cx="6436179" cy="41138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1261872" y="365760"/>
            <a:ext cx="9692640" cy="7603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ru-RU"/>
              <a:t>Структура кэша и основной памяти</a:t>
            </a:r>
            <a:endParaRPr/>
          </a:p>
        </p:txBody>
      </p:sp>
      <p:pic>
        <p:nvPicPr>
          <p:cNvPr id="416" name="Google Shape;416;p45"/>
          <p:cNvPicPr preferRelativeResize="0">
            <a:picLocks noGrp="1"/>
          </p:cNvPicPr>
          <p:nvPr>
            <p:ph type="body" idx="1"/>
          </p:nvPr>
        </p:nvPicPr>
        <p:blipFill rotWithShape="1">
          <a:blip r:embed="rId3">
            <a:alphaModFix/>
          </a:blip>
          <a:srcRect/>
          <a:stretch/>
        </p:blipFill>
        <p:spPr>
          <a:xfrm>
            <a:off x="610367" y="1405764"/>
            <a:ext cx="5203292" cy="4937916"/>
          </a:xfrm>
          <a:prstGeom prst="rect">
            <a:avLst/>
          </a:prstGeom>
          <a:noFill/>
          <a:ln>
            <a:noFill/>
          </a:ln>
        </p:spPr>
      </p:pic>
      <p:pic>
        <p:nvPicPr>
          <p:cNvPr id="417" name="Google Shape;417;p45"/>
          <p:cNvPicPr preferRelativeResize="0"/>
          <p:nvPr/>
        </p:nvPicPr>
        <p:blipFill rotWithShape="1">
          <a:blip r:embed="rId4">
            <a:alphaModFix/>
          </a:blip>
          <a:srcRect/>
          <a:stretch/>
        </p:blipFill>
        <p:spPr>
          <a:xfrm>
            <a:off x="6447623" y="1405764"/>
            <a:ext cx="5744377" cy="46107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73FCBE-18D0-491C-9AAE-7E6D616946A0}"/>
              </a:ext>
            </a:extLst>
          </p:cNvPr>
          <p:cNvSpPr>
            <a:spLocks noGrp="1"/>
          </p:cNvSpPr>
          <p:nvPr>
            <p:ph type="title"/>
          </p:nvPr>
        </p:nvSpPr>
        <p:spPr>
          <a:xfrm>
            <a:off x="1261872" y="365760"/>
            <a:ext cx="9692640" cy="1053737"/>
          </a:xfrm>
        </p:spPr>
        <p:txBody>
          <a:bodyPr/>
          <a:lstStyle/>
          <a:p>
            <a:r>
              <a:rPr lang="ru-RU" dirty="0"/>
              <a:t>Диски</a:t>
            </a:r>
            <a:endParaRPr lang="ru-BY" dirty="0"/>
          </a:p>
        </p:txBody>
      </p:sp>
      <p:sp>
        <p:nvSpPr>
          <p:cNvPr id="3" name="Объект 2">
            <a:extLst>
              <a:ext uri="{FF2B5EF4-FFF2-40B4-BE49-F238E27FC236}">
                <a16:creationId xmlns:a16="http://schemas.microsoft.com/office/drawing/2014/main" id="{7CD7B7CC-81BF-4F77-946B-DC6014A70734}"/>
              </a:ext>
            </a:extLst>
          </p:cNvPr>
          <p:cNvSpPr>
            <a:spLocks noGrp="1"/>
          </p:cNvSpPr>
          <p:nvPr>
            <p:ph idx="1"/>
          </p:nvPr>
        </p:nvSpPr>
        <p:spPr>
          <a:xfrm>
            <a:off x="321346" y="1515291"/>
            <a:ext cx="4511911" cy="4351337"/>
          </a:xfrm>
        </p:spPr>
        <p:txBody>
          <a:bodyPr/>
          <a:lstStyle/>
          <a:p>
            <a:pPr marL="0" indent="0" algn="just">
              <a:buNone/>
            </a:pPr>
            <a:r>
              <a:rPr lang="ru-RU" dirty="0"/>
              <a:t>Жесткий диск состоит из одной или нескольких металлических пластин, вращающихся со скоростью 5400, 7200, 10 800 и более оборотов в минуту. Механический привод поворачивается на определенный угол над пластинами, подобно звукоснимателю старого проигрывателя виниловых пластинок на 33 оборота в минуту.</a:t>
            </a:r>
            <a:endParaRPr lang="ru-BY" dirty="0"/>
          </a:p>
        </p:txBody>
      </p:sp>
      <p:pic>
        <p:nvPicPr>
          <p:cNvPr id="4" name="Рисунок 3">
            <a:extLst>
              <a:ext uri="{FF2B5EF4-FFF2-40B4-BE49-F238E27FC236}">
                <a16:creationId xmlns:a16="http://schemas.microsoft.com/office/drawing/2014/main" id="{2CB51E77-39F1-4625-851E-F76D26CBAC6D}"/>
              </a:ext>
            </a:extLst>
          </p:cNvPr>
          <p:cNvPicPr>
            <a:picLocks noChangeAspect="1"/>
          </p:cNvPicPr>
          <p:nvPr/>
        </p:nvPicPr>
        <p:blipFill>
          <a:blip r:embed="rId2"/>
          <a:stretch>
            <a:fillRect/>
          </a:stretch>
        </p:blipFill>
        <p:spPr>
          <a:xfrm>
            <a:off x="4880835" y="1599482"/>
            <a:ext cx="7311165" cy="3947877"/>
          </a:xfrm>
          <a:prstGeom prst="rect">
            <a:avLst/>
          </a:prstGeom>
        </p:spPr>
      </p:pic>
    </p:spTree>
    <p:extLst>
      <p:ext uri="{BB962C8B-B14F-4D97-AF65-F5344CB8AC3E}">
        <p14:creationId xmlns:p14="http://schemas.microsoft.com/office/powerpoint/2010/main" val="4020724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73B161DB-BA18-4EC0-BFAE-1C5CBBF7203B}"/>
              </a:ext>
            </a:extLst>
          </p:cNvPr>
          <p:cNvPicPr>
            <a:picLocks noChangeAspect="1"/>
          </p:cNvPicPr>
          <p:nvPr/>
        </p:nvPicPr>
        <p:blipFill>
          <a:blip r:embed="rId2"/>
          <a:stretch>
            <a:fillRect/>
          </a:stretch>
        </p:blipFill>
        <p:spPr>
          <a:xfrm>
            <a:off x="5781524" y="1097280"/>
            <a:ext cx="6480144" cy="5248917"/>
          </a:xfrm>
          <a:prstGeom prst="rect">
            <a:avLst/>
          </a:prstGeom>
        </p:spPr>
      </p:pic>
      <p:sp>
        <p:nvSpPr>
          <p:cNvPr id="2" name="Заголовок 1">
            <a:extLst>
              <a:ext uri="{FF2B5EF4-FFF2-40B4-BE49-F238E27FC236}">
                <a16:creationId xmlns:a16="http://schemas.microsoft.com/office/drawing/2014/main" id="{EA12FF21-E1FE-4EF4-B553-E6CC424BE754}"/>
              </a:ext>
            </a:extLst>
          </p:cNvPr>
          <p:cNvSpPr>
            <a:spLocks noGrp="1"/>
          </p:cNvSpPr>
          <p:nvPr>
            <p:ph type="title"/>
          </p:nvPr>
        </p:nvSpPr>
        <p:spPr>
          <a:xfrm>
            <a:off x="1261872" y="365760"/>
            <a:ext cx="9692640" cy="731520"/>
          </a:xfrm>
        </p:spPr>
        <p:txBody>
          <a:bodyPr/>
          <a:lstStyle/>
          <a:p>
            <a:r>
              <a:rPr lang="ru-RU" dirty="0"/>
              <a:t>Шина</a:t>
            </a:r>
            <a:endParaRPr lang="ru-BY" dirty="0"/>
          </a:p>
        </p:txBody>
      </p:sp>
      <p:sp>
        <p:nvSpPr>
          <p:cNvPr id="3" name="Объект 2">
            <a:extLst>
              <a:ext uri="{FF2B5EF4-FFF2-40B4-BE49-F238E27FC236}">
                <a16:creationId xmlns:a16="http://schemas.microsoft.com/office/drawing/2014/main" id="{F6FA2325-3B09-477B-8675-7BEDAF5C2144}"/>
              </a:ext>
            </a:extLst>
          </p:cNvPr>
          <p:cNvSpPr>
            <a:spLocks noGrp="1"/>
          </p:cNvSpPr>
          <p:nvPr>
            <p:ph idx="1"/>
          </p:nvPr>
        </p:nvSpPr>
        <p:spPr>
          <a:xfrm>
            <a:off x="174171" y="1158240"/>
            <a:ext cx="5921829" cy="5486400"/>
          </a:xfrm>
        </p:spPr>
        <p:txBody>
          <a:bodyPr>
            <a:normAutofit fontScale="92500" lnSpcReduction="20000"/>
          </a:bodyPr>
          <a:lstStyle/>
          <a:p>
            <a:pPr marL="0" indent="0" algn="just">
              <a:buNone/>
            </a:pPr>
            <a:r>
              <a:rPr lang="ru-RU" dirty="0"/>
              <a:t>У этой системы имеется множество шин (например, шина кэш-памяти, шина памяти, а также шины </a:t>
            </a:r>
            <a:r>
              <a:rPr lang="ru-RU" dirty="0" err="1"/>
              <a:t>PCIe</a:t>
            </a:r>
            <a:r>
              <a:rPr lang="ru-RU" dirty="0"/>
              <a:t>, PCI, USB, SATA и DMI), каждая из которых имеет свою скорость передачи данных и свое предназначение. Операционная система для осуществления функций настройки и управления должна знать обо всех этих шинах. Основной шиной является </a:t>
            </a:r>
            <a:r>
              <a:rPr lang="en-US" dirty="0"/>
              <a:t>PCI (Peripheral Component Interconnect </a:t>
            </a:r>
            <a:r>
              <a:rPr lang="ru-RU" dirty="0"/>
              <a:t>–</a:t>
            </a:r>
            <a:r>
              <a:rPr lang="en-US" dirty="0"/>
              <a:t> </a:t>
            </a:r>
            <a:r>
              <a:rPr lang="ru-RU" dirty="0"/>
              <a:t>интерфейс периферийных устройств).</a:t>
            </a:r>
          </a:p>
          <a:p>
            <a:pPr marL="0" indent="0" algn="just">
              <a:buNone/>
            </a:pPr>
            <a:r>
              <a:rPr lang="ru-RU" dirty="0"/>
              <a:t>В данной конфигурации центральный процессор общается с памятью через быструю шину DDR3, со внешним графическим устройством – через шину </a:t>
            </a:r>
            <a:r>
              <a:rPr lang="ru-RU" dirty="0" err="1"/>
              <a:t>PCIe</a:t>
            </a:r>
            <a:r>
              <a:rPr lang="ru-RU" dirty="0"/>
              <a:t>, а со всеми остальными устройствами – через концентратор по шине </a:t>
            </a:r>
            <a:r>
              <a:rPr lang="ru-RU" b="1" dirty="0"/>
              <a:t>DMI </a:t>
            </a:r>
            <a:r>
              <a:rPr lang="ru-RU" dirty="0"/>
              <a:t>(</a:t>
            </a:r>
            <a:r>
              <a:rPr lang="ru-RU" dirty="0" err="1"/>
              <a:t>Direct</a:t>
            </a:r>
            <a:r>
              <a:rPr lang="ru-RU" dirty="0"/>
              <a:t> </a:t>
            </a:r>
            <a:r>
              <a:rPr lang="ru-RU" dirty="0" err="1"/>
              <a:t>Media</a:t>
            </a:r>
            <a:r>
              <a:rPr lang="ru-RU" dirty="0"/>
              <a:t> </a:t>
            </a:r>
            <a:r>
              <a:rPr lang="ru-RU" dirty="0" err="1"/>
              <a:t>Interface</a:t>
            </a:r>
            <a:r>
              <a:rPr lang="ru-RU" dirty="0"/>
              <a:t> – интерфейс непосредственной передачи данных).</a:t>
            </a:r>
          </a:p>
          <a:p>
            <a:pPr marL="0" indent="0" algn="just">
              <a:buNone/>
            </a:pPr>
            <a:r>
              <a:rPr lang="en-US" b="1" dirty="0"/>
              <a:t>SCSI </a:t>
            </a:r>
            <a:r>
              <a:rPr lang="en-US" dirty="0"/>
              <a:t>(Small Computer System Interface </a:t>
            </a:r>
            <a:r>
              <a:rPr lang="ru-RU" dirty="0"/>
              <a:t>–</a:t>
            </a:r>
            <a:r>
              <a:rPr lang="en-US" dirty="0"/>
              <a:t> </a:t>
            </a:r>
            <a:r>
              <a:rPr lang="ru-RU" dirty="0"/>
              <a:t>интерфейс малых вычислительных систем) является высокоскоростной шиной, предназначенной для высокопроизводительных дисков, сканеров и других устройств, нуждающихся в значительной пропускной способности. В наши дни эти шины встречаются в основном в серверах и рабочих станциях. Скорость передачи данных может достигать 640 Мбайт/с. </a:t>
            </a:r>
            <a:endParaRPr lang="ru-BY" dirty="0"/>
          </a:p>
        </p:txBody>
      </p:sp>
    </p:spTree>
    <p:extLst>
      <p:ext uri="{BB962C8B-B14F-4D97-AF65-F5344CB8AC3E}">
        <p14:creationId xmlns:p14="http://schemas.microsoft.com/office/powerpoint/2010/main" val="67826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Операционная система</a:t>
            </a:r>
          </a:p>
        </p:txBody>
      </p:sp>
      <p:sp>
        <p:nvSpPr>
          <p:cNvPr id="3" name="Содержимое 2"/>
          <p:cNvSpPr>
            <a:spLocks noGrp="1"/>
          </p:cNvSpPr>
          <p:nvPr>
            <p:ph idx="1"/>
          </p:nvPr>
        </p:nvSpPr>
        <p:spPr/>
        <p:txBody>
          <a:bodyPr/>
          <a:lstStyle/>
          <a:p>
            <a:pPr algn="just"/>
            <a:r>
              <a:rPr lang="ru-RU" i="1" dirty="0"/>
              <a:t>Операционная система (ОС) это набор</a:t>
            </a:r>
            <a:r>
              <a:rPr lang="ru-RU" dirty="0"/>
              <a:t> системных  управляющих программ, которые  управляют устройствами компьютера (процессором, оперативной памятью, устройствами ввода\вывода) и обеспечивают работу других программ, выполняя роль интерфейса между пользователем и компьютером.</a:t>
            </a:r>
          </a:p>
          <a:p>
            <a:pPr algn="just"/>
            <a:r>
              <a:rPr lang="ru-RU" i="1" dirty="0"/>
              <a:t>Операционная система </a:t>
            </a:r>
            <a:r>
              <a:rPr lang="ru-RU" dirty="0"/>
              <a:t>- это программа , контролирующая выполнение прикладных программ и исполняющая роль интерфейса между приложениями и аппаратным обеспечением компьютера.</a:t>
            </a:r>
          </a:p>
          <a:p>
            <a:pPr algn="just"/>
            <a:endParaRPr lang="ru-RU" dirty="0"/>
          </a:p>
          <a:p>
            <a:pPr algn="just">
              <a:buNone/>
            </a:pP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7534F0-C911-42EB-9398-0DF43B7BC382}"/>
              </a:ext>
            </a:extLst>
          </p:cNvPr>
          <p:cNvSpPr>
            <a:spLocks noGrp="1"/>
          </p:cNvSpPr>
          <p:nvPr>
            <p:ph type="title"/>
          </p:nvPr>
        </p:nvSpPr>
        <p:spPr>
          <a:xfrm>
            <a:off x="1261872" y="365760"/>
            <a:ext cx="9692640" cy="792480"/>
          </a:xfrm>
        </p:spPr>
        <p:txBody>
          <a:bodyPr/>
          <a:lstStyle/>
          <a:p>
            <a:r>
              <a:rPr lang="ru-RU" dirty="0"/>
              <a:t>Процессы</a:t>
            </a:r>
            <a:endParaRPr lang="ru-BY" dirty="0"/>
          </a:p>
        </p:txBody>
      </p:sp>
      <p:sp>
        <p:nvSpPr>
          <p:cNvPr id="3" name="Объект 2">
            <a:extLst>
              <a:ext uri="{FF2B5EF4-FFF2-40B4-BE49-F238E27FC236}">
                <a16:creationId xmlns:a16="http://schemas.microsoft.com/office/drawing/2014/main" id="{3C2ADE65-3262-4F13-8C94-D46D5923B65F}"/>
              </a:ext>
            </a:extLst>
          </p:cNvPr>
          <p:cNvSpPr>
            <a:spLocks noGrp="1"/>
          </p:cNvSpPr>
          <p:nvPr>
            <p:ph idx="1"/>
          </p:nvPr>
        </p:nvSpPr>
        <p:spPr>
          <a:xfrm>
            <a:off x="548640" y="1515291"/>
            <a:ext cx="10405872" cy="4763589"/>
          </a:xfrm>
        </p:spPr>
        <p:txBody>
          <a:bodyPr>
            <a:normAutofit/>
          </a:bodyPr>
          <a:lstStyle/>
          <a:p>
            <a:pPr marL="0" indent="0" algn="just">
              <a:buNone/>
            </a:pPr>
            <a:r>
              <a:rPr lang="ru-RU" dirty="0"/>
              <a:t>Ключевым понятием во всех операционных системах является </a:t>
            </a:r>
            <a:r>
              <a:rPr lang="ru-RU" b="1" dirty="0"/>
              <a:t>процесс</a:t>
            </a:r>
            <a:r>
              <a:rPr lang="ru-RU" dirty="0"/>
              <a:t>. Процессом, по существу, является программа во время ее выполнения. С каждым процессом связано его </a:t>
            </a:r>
            <a:r>
              <a:rPr lang="ru-RU" b="1" dirty="0"/>
              <a:t>адресное пространство </a:t>
            </a:r>
            <a:r>
              <a:rPr lang="ru-RU" dirty="0"/>
              <a:t>— список адресов ячеек памяти от нуля до некоторого максимума, откуда процесс может считывать данные и куда может записывать их. Адресное пространство содержит выполняемую программу, данные этой программы и ее стек. Кроме этого, с каждым процессом связан набор ресурсов, который обычно включает регистры (в том числе счетчик команд и указатель стека), список открытых файлов, необработанные предупреждения, список связанных процессов и всю остальную информацию, необходимую в процессе работы программы. Таким образом, процесс — это контейнер, в котором содержится вся информация, необходимая для работы программы.</a:t>
            </a:r>
            <a:endParaRPr lang="ru-BY" dirty="0"/>
          </a:p>
        </p:txBody>
      </p:sp>
    </p:spTree>
    <p:extLst>
      <p:ext uri="{BB962C8B-B14F-4D97-AF65-F5344CB8AC3E}">
        <p14:creationId xmlns:p14="http://schemas.microsoft.com/office/powerpoint/2010/main" val="203284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67B40B3-B0AB-45A2-9993-36FC99450B1C}"/>
              </a:ext>
            </a:extLst>
          </p:cNvPr>
          <p:cNvSpPr>
            <a:spLocks noGrp="1"/>
          </p:cNvSpPr>
          <p:nvPr>
            <p:ph idx="1"/>
          </p:nvPr>
        </p:nvSpPr>
        <p:spPr>
          <a:xfrm>
            <a:off x="208135" y="200297"/>
            <a:ext cx="6122996" cy="6505303"/>
          </a:xfrm>
        </p:spPr>
        <p:txBody>
          <a:bodyPr>
            <a:normAutofit/>
          </a:bodyPr>
          <a:lstStyle/>
          <a:p>
            <a:pPr marL="0" indent="0" algn="just">
              <a:buNone/>
            </a:pPr>
            <a:r>
              <a:rPr lang="ru-RU" dirty="0"/>
              <a:t>Регистр индекса процесса указывает, что выполняется процесс В. До этого выполнялся процесс А, но он временно прерван. Содержимое всех регистров в момент прекращения этого процесса записано в виде данных о состоянии процесса. Впоследствии операционная система сможет вернуться к выполнению процесса А; при этом будет сохранен контекст выполнения процесса В и восстановлен контекст выполнения процесса А. Когда в счетчик команд загружается значение, указывающее на область кода программы процесса А, автоматически возобновляется выполнение этого процесса. </a:t>
            </a:r>
          </a:p>
          <a:p>
            <a:pPr marL="0" indent="0" algn="just">
              <a:buNone/>
            </a:pPr>
            <a:r>
              <a:rPr lang="ru-RU" dirty="0"/>
              <a:t>Таким образом, процесс реализуется в виде структуры данных. Он может выполняться или находиться в состоянии ожидания. Состояние процесса в каждый момент времени заносится в специально отведенную область данных. Использование этой структуры позволяет развивать мощные методы координации и взаимодействия процессов.</a:t>
            </a:r>
            <a:endParaRPr lang="ru-BY" dirty="0"/>
          </a:p>
        </p:txBody>
      </p:sp>
      <p:pic>
        <p:nvPicPr>
          <p:cNvPr id="5" name="Рисунок 4">
            <a:extLst>
              <a:ext uri="{FF2B5EF4-FFF2-40B4-BE49-F238E27FC236}">
                <a16:creationId xmlns:a16="http://schemas.microsoft.com/office/drawing/2014/main" id="{1AD94055-8464-4493-B62D-2A478C8D25C5}"/>
              </a:ext>
            </a:extLst>
          </p:cNvPr>
          <p:cNvPicPr>
            <a:picLocks noChangeAspect="1"/>
          </p:cNvPicPr>
          <p:nvPr/>
        </p:nvPicPr>
        <p:blipFill>
          <a:blip r:embed="rId2"/>
          <a:stretch>
            <a:fillRect/>
          </a:stretch>
        </p:blipFill>
        <p:spPr>
          <a:xfrm>
            <a:off x="6228518" y="8569"/>
            <a:ext cx="5963482" cy="6849431"/>
          </a:xfrm>
          <a:prstGeom prst="rect">
            <a:avLst/>
          </a:prstGeom>
        </p:spPr>
      </p:pic>
    </p:spTree>
    <p:extLst>
      <p:ext uri="{BB962C8B-B14F-4D97-AF65-F5344CB8AC3E}">
        <p14:creationId xmlns:p14="http://schemas.microsoft.com/office/powerpoint/2010/main" val="3386472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6100DC-CD6A-407E-BF6B-7F826EE6AAD0}"/>
              </a:ext>
            </a:extLst>
          </p:cNvPr>
          <p:cNvSpPr>
            <a:spLocks noGrp="1"/>
          </p:cNvSpPr>
          <p:nvPr>
            <p:ph type="title"/>
          </p:nvPr>
        </p:nvSpPr>
        <p:spPr>
          <a:xfrm>
            <a:off x="1261872" y="357051"/>
            <a:ext cx="9692640" cy="705395"/>
          </a:xfrm>
        </p:spPr>
        <p:txBody>
          <a:bodyPr/>
          <a:lstStyle/>
          <a:p>
            <a:r>
              <a:rPr lang="ru-RU" dirty="0"/>
              <a:t>Управление памятью</a:t>
            </a:r>
            <a:endParaRPr lang="ru-BY" dirty="0"/>
          </a:p>
        </p:txBody>
      </p:sp>
      <p:sp>
        <p:nvSpPr>
          <p:cNvPr id="3" name="Объект 2">
            <a:extLst>
              <a:ext uri="{FF2B5EF4-FFF2-40B4-BE49-F238E27FC236}">
                <a16:creationId xmlns:a16="http://schemas.microsoft.com/office/drawing/2014/main" id="{954941C6-7601-4384-96A5-4DABBCFB3C67}"/>
              </a:ext>
            </a:extLst>
          </p:cNvPr>
          <p:cNvSpPr>
            <a:spLocks noGrp="1"/>
          </p:cNvSpPr>
          <p:nvPr>
            <p:ph idx="1"/>
          </p:nvPr>
        </p:nvSpPr>
        <p:spPr>
          <a:xfrm>
            <a:off x="408431" y="1123405"/>
            <a:ext cx="10694997" cy="5442858"/>
          </a:xfrm>
        </p:spPr>
        <p:txBody>
          <a:bodyPr>
            <a:normAutofit/>
          </a:bodyPr>
          <a:lstStyle/>
          <a:p>
            <a:pPr marL="0" indent="0" algn="just">
              <a:buNone/>
            </a:pPr>
            <a:r>
              <a:rPr lang="ru-RU" dirty="0"/>
              <a:t>Лучше всего потребности пользователя удовлетворяются вычислительной средой, поддерживающей модульное программирование и гибкое использование данных. Нужно обеспечить эффективный и систематичный контроль над размещением данных в запоминающем устройстве со стороны управляющих программ операционной системы. Исходя из сформулированных требований, операционная система должна выполнять такие функции.</a:t>
            </a:r>
          </a:p>
          <a:p>
            <a:pPr marL="0" indent="0">
              <a:buNone/>
            </a:pPr>
            <a:r>
              <a:rPr lang="ru-RU" b="1" dirty="0"/>
              <a:t>1. Изоляция процессов. </a:t>
            </a:r>
            <a:r>
              <a:rPr lang="ru-RU" dirty="0"/>
              <a:t>Операционная система должна следить за тем, чтобы ни один из независимых процессов не смог изменить содержимое памяти, отведенное другому процессу, и наоборот.</a:t>
            </a:r>
          </a:p>
          <a:p>
            <a:pPr marL="0" indent="0">
              <a:buNone/>
            </a:pPr>
            <a:r>
              <a:rPr lang="ru-RU" b="1" dirty="0"/>
              <a:t>2. Автоматическое размещение и управление. </a:t>
            </a:r>
            <a:r>
              <a:rPr lang="ru-RU" dirty="0"/>
              <a:t>Программы должны динамически размещаться в памяти в соответствии с определенными требованиями. Распределение памяти должно быть прозрачным для программиста. Таким образом, программист будет избавлен от необходимости следить за ограничениями, связанными с конечностью памяти, а операционная система повышает эффективность работы вычислительной системы, выделяя заданиям только тот объем памяти, который им необходим.</a:t>
            </a:r>
          </a:p>
          <a:p>
            <a:pPr marL="0" indent="0">
              <a:buNone/>
            </a:pPr>
            <a:r>
              <a:rPr lang="ru-RU" b="1" dirty="0"/>
              <a:t>3. Поддержка модульного программирования. </a:t>
            </a:r>
            <a:r>
              <a:rPr lang="ru-RU" dirty="0"/>
              <a:t>Программист должен иметь возможность определять модули программы, а также динамически их создавать, уничтожать и изменять их размер.</a:t>
            </a:r>
            <a:endParaRPr lang="ru-BY" dirty="0"/>
          </a:p>
        </p:txBody>
      </p:sp>
    </p:spTree>
    <p:extLst>
      <p:ext uri="{BB962C8B-B14F-4D97-AF65-F5344CB8AC3E}">
        <p14:creationId xmlns:p14="http://schemas.microsoft.com/office/powerpoint/2010/main" val="3324719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9F2BF22-F377-4810-AE64-8396D4A1C4B8}"/>
              </a:ext>
            </a:extLst>
          </p:cNvPr>
          <p:cNvSpPr>
            <a:spLocks noGrp="1"/>
          </p:cNvSpPr>
          <p:nvPr>
            <p:ph idx="1"/>
          </p:nvPr>
        </p:nvSpPr>
        <p:spPr>
          <a:xfrm>
            <a:off x="286512" y="304799"/>
            <a:ext cx="10808208" cy="6261463"/>
          </a:xfrm>
        </p:spPr>
        <p:txBody>
          <a:bodyPr>
            <a:normAutofit/>
          </a:bodyPr>
          <a:lstStyle/>
          <a:p>
            <a:pPr marL="0" indent="0" algn="just">
              <a:buNone/>
            </a:pPr>
            <a:r>
              <a:rPr lang="ru-RU" b="1" dirty="0"/>
              <a:t>4. Защита и контроль доступа.</a:t>
            </a:r>
            <a:r>
              <a:rPr lang="ru-RU" dirty="0"/>
              <a:t> При совместном использовании памяти на каждом ее иерархическом уровне есть вероятность, что одна программа обратится к пространству памяти другой программы. Такая возможность может понадобиться, если она заложена в принцип работы данного приложения. С другой стороны, это угроза целостности программ и самой операционной системы. Операционная система должна следить за тем, каким образом различные пользователи могут осуществлять доступ к различным областям памяти.</a:t>
            </a:r>
          </a:p>
          <a:p>
            <a:pPr marL="0" indent="0" algn="just">
              <a:buNone/>
            </a:pPr>
            <a:r>
              <a:rPr lang="ru-RU" b="1" dirty="0"/>
              <a:t>5. Долгосрочное хранение. </a:t>
            </a:r>
            <a:r>
              <a:rPr lang="ru-RU" dirty="0"/>
              <a:t>Многим приложениям требуются средства, с помощью которых можно было бы хранить информацию в течение длительного периода времени после выключения компьютера.</a:t>
            </a:r>
          </a:p>
          <a:p>
            <a:pPr marL="0" indent="0" algn="just">
              <a:buNone/>
            </a:pPr>
            <a:r>
              <a:rPr lang="ru-RU" dirty="0"/>
              <a:t>Обычно операционные системы выполняют эти требования с помощью средств </a:t>
            </a:r>
            <a:r>
              <a:rPr lang="ru-RU" b="1" dirty="0"/>
              <a:t>виртуальной памяти и файловой системы</a:t>
            </a:r>
            <a:r>
              <a:rPr lang="ru-RU" dirty="0"/>
              <a:t>. Файловая система обеспечивает долгосрочное хранение информации, помещаемой в именованные объекты, которые называются файлами. Файл - это удобная для программиста концепция, доступ к которой и защита которой осуществляются операционной системой.</a:t>
            </a:r>
          </a:p>
          <a:p>
            <a:pPr marL="0" indent="0" algn="just">
              <a:buNone/>
            </a:pPr>
            <a:r>
              <a:rPr lang="ru-RU" b="1" dirty="0"/>
              <a:t>Виртуальная память</a:t>
            </a:r>
            <a:r>
              <a:rPr lang="ru-RU" dirty="0"/>
              <a:t> - это функциональная возможность, позволяющая программистам рассматривать память с логической точки зрения, не заботясь о наличии физической памяти достаточного объема.</a:t>
            </a:r>
            <a:endParaRPr lang="ru-BY" dirty="0"/>
          </a:p>
        </p:txBody>
      </p:sp>
    </p:spTree>
    <p:extLst>
      <p:ext uri="{BB962C8B-B14F-4D97-AF65-F5344CB8AC3E}">
        <p14:creationId xmlns:p14="http://schemas.microsoft.com/office/powerpoint/2010/main" val="3108834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78264E-A212-4920-9BFB-CBF656B32E17}"/>
              </a:ext>
            </a:extLst>
          </p:cNvPr>
          <p:cNvSpPr>
            <a:spLocks noGrp="1"/>
          </p:cNvSpPr>
          <p:nvPr>
            <p:ph type="title"/>
          </p:nvPr>
        </p:nvSpPr>
        <p:spPr/>
        <p:txBody>
          <a:bodyPr/>
          <a:lstStyle/>
          <a:p>
            <a:endParaRPr lang="ru-BY"/>
          </a:p>
        </p:txBody>
      </p:sp>
      <p:pic>
        <p:nvPicPr>
          <p:cNvPr id="4" name="Объект 3">
            <a:extLst>
              <a:ext uri="{FF2B5EF4-FFF2-40B4-BE49-F238E27FC236}">
                <a16:creationId xmlns:a16="http://schemas.microsoft.com/office/drawing/2014/main" id="{D467F9A5-350D-460F-A619-DD31EBF1C155}"/>
              </a:ext>
            </a:extLst>
          </p:cNvPr>
          <p:cNvPicPr>
            <a:picLocks noGrp="1" noChangeAspect="1"/>
          </p:cNvPicPr>
          <p:nvPr>
            <p:ph idx="1"/>
          </p:nvPr>
        </p:nvPicPr>
        <p:blipFill>
          <a:blip r:embed="rId2"/>
          <a:stretch>
            <a:fillRect/>
          </a:stretch>
        </p:blipFill>
        <p:spPr>
          <a:xfrm>
            <a:off x="3172627" y="137652"/>
            <a:ext cx="5718824" cy="6582695"/>
          </a:xfrm>
          <a:prstGeom prst="rect">
            <a:avLst/>
          </a:prstGeom>
        </p:spPr>
      </p:pic>
    </p:spTree>
    <p:extLst>
      <p:ext uri="{BB962C8B-B14F-4D97-AF65-F5344CB8AC3E}">
        <p14:creationId xmlns:p14="http://schemas.microsoft.com/office/powerpoint/2010/main" val="188157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36"/>
          <p:cNvPicPr preferRelativeResize="0"/>
          <p:nvPr/>
        </p:nvPicPr>
        <p:blipFill rotWithShape="1">
          <a:blip r:embed="rId3">
            <a:alphaModFix/>
          </a:blip>
          <a:srcRect/>
          <a:stretch/>
        </p:blipFill>
        <p:spPr>
          <a:xfrm>
            <a:off x="1128189" y="3236839"/>
            <a:ext cx="8468200" cy="3473259"/>
          </a:xfrm>
          <a:prstGeom prst="rect">
            <a:avLst/>
          </a:prstGeom>
          <a:noFill/>
          <a:ln>
            <a:noFill/>
          </a:ln>
        </p:spPr>
      </p:pic>
      <p:sp>
        <p:nvSpPr>
          <p:cNvPr id="347" name="Google Shape;347;p36"/>
          <p:cNvSpPr txBox="1">
            <a:spLocks noGrp="1"/>
          </p:cNvSpPr>
          <p:nvPr>
            <p:ph type="title"/>
          </p:nvPr>
        </p:nvSpPr>
        <p:spPr>
          <a:xfrm>
            <a:off x="279133" y="365760"/>
            <a:ext cx="10675379" cy="68339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entury Schoolbook"/>
              <a:buNone/>
            </a:pPr>
            <a:r>
              <a:rPr lang="ru-RU" sz="3600"/>
              <a:t>Обзор аппаратного обеспечения компьютера</a:t>
            </a:r>
            <a:endParaRPr sz="3600"/>
          </a:p>
        </p:txBody>
      </p:sp>
      <p:sp>
        <p:nvSpPr>
          <p:cNvPr id="348" name="Google Shape;348;p36"/>
          <p:cNvSpPr txBox="1">
            <a:spLocks noGrp="1"/>
          </p:cNvSpPr>
          <p:nvPr>
            <p:ph type="body" idx="1"/>
          </p:nvPr>
        </p:nvSpPr>
        <p:spPr>
          <a:xfrm>
            <a:off x="279133" y="1337912"/>
            <a:ext cx="10784678" cy="4351337"/>
          </a:xfrm>
          <a:prstGeom prst="rect">
            <a:avLst/>
          </a:prstGeom>
          <a:noFill/>
          <a:ln>
            <a:noFill/>
          </a:ln>
        </p:spPr>
        <p:txBody>
          <a:bodyPr spcFirstLastPara="1" wrap="square" lIns="91425" tIns="45700" rIns="91425" bIns="45700" anchor="t" anchorCtr="0">
            <a:normAutofit/>
          </a:bodyPr>
          <a:lstStyle/>
          <a:p>
            <a:pPr marL="182880" lvl="0" indent="-182880" algn="l" rtl="0">
              <a:lnSpc>
                <a:spcPct val="95000"/>
              </a:lnSpc>
              <a:spcBef>
                <a:spcPts val="0"/>
              </a:spcBef>
              <a:spcAft>
                <a:spcPts val="0"/>
              </a:spcAft>
              <a:buSzPts val="1440"/>
              <a:buChar char="•"/>
            </a:pPr>
            <a:r>
              <a:rPr lang="ru-RU"/>
              <a:t>Процессор – осуществляет управление всеми действиями  компьютера, а также выполняет функцию обработки данных.</a:t>
            </a:r>
            <a:endParaRPr/>
          </a:p>
          <a:p>
            <a:pPr marL="182880" lvl="0" indent="-182880" algn="l" rtl="0">
              <a:lnSpc>
                <a:spcPct val="95000"/>
              </a:lnSpc>
              <a:spcBef>
                <a:spcPts val="1600"/>
              </a:spcBef>
              <a:spcAft>
                <a:spcPts val="0"/>
              </a:spcAft>
              <a:buSzPts val="1440"/>
              <a:buChar char="•"/>
            </a:pPr>
            <a:r>
              <a:rPr lang="ru-RU"/>
              <a:t>Основная память – хранит данные и программы (часто называют оперативной памятью).</a:t>
            </a:r>
            <a:endParaRPr/>
          </a:p>
          <a:p>
            <a:pPr marL="182880" lvl="0" indent="-182880" algn="l" rtl="0">
              <a:lnSpc>
                <a:spcPct val="95000"/>
              </a:lnSpc>
              <a:spcBef>
                <a:spcPts val="1600"/>
              </a:spcBef>
              <a:spcAft>
                <a:spcPts val="0"/>
              </a:spcAft>
              <a:buSzPts val="1440"/>
              <a:buChar char="•"/>
            </a:pPr>
            <a:r>
              <a:rPr lang="ru-RU"/>
              <a:t>Устройства ввода-вывода.</a:t>
            </a:r>
            <a:endParaRPr/>
          </a:p>
          <a:p>
            <a:pPr marL="182880" lvl="0" indent="-182880" algn="l" rtl="0">
              <a:lnSpc>
                <a:spcPct val="95000"/>
              </a:lnSpc>
              <a:spcBef>
                <a:spcPts val="1600"/>
              </a:spcBef>
              <a:spcAft>
                <a:spcPts val="0"/>
              </a:spcAft>
              <a:buSzPts val="1440"/>
              <a:buChar char="•"/>
            </a:pPr>
            <a:r>
              <a:rPr lang="ru-RU"/>
              <a:t>Системная шина – обеспечивает взаимодействие между процессорами, основной памятью и устройствами ввода-вывода</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88C87B-F60F-4C72-8DD1-952CB9F2A315}"/>
              </a:ext>
            </a:extLst>
          </p:cNvPr>
          <p:cNvSpPr>
            <a:spLocks noGrp="1"/>
          </p:cNvSpPr>
          <p:nvPr>
            <p:ph type="title"/>
          </p:nvPr>
        </p:nvSpPr>
        <p:spPr>
          <a:xfrm>
            <a:off x="1261872" y="365760"/>
            <a:ext cx="9692640" cy="870857"/>
          </a:xfrm>
        </p:spPr>
        <p:txBody>
          <a:bodyPr/>
          <a:lstStyle/>
          <a:p>
            <a:r>
              <a:rPr lang="ru-RU" dirty="0"/>
              <a:t>Адресация виртуальной памяти</a:t>
            </a:r>
            <a:endParaRPr lang="ru-BY" dirty="0"/>
          </a:p>
        </p:txBody>
      </p:sp>
      <p:sp>
        <p:nvSpPr>
          <p:cNvPr id="3" name="Объект 2">
            <a:extLst>
              <a:ext uri="{FF2B5EF4-FFF2-40B4-BE49-F238E27FC236}">
                <a16:creationId xmlns:a16="http://schemas.microsoft.com/office/drawing/2014/main" id="{A9BD0E26-6580-4B41-846E-026723EA1E5B}"/>
              </a:ext>
            </a:extLst>
          </p:cNvPr>
          <p:cNvSpPr>
            <a:spLocks noGrp="1"/>
          </p:cNvSpPr>
          <p:nvPr>
            <p:ph idx="1"/>
          </p:nvPr>
        </p:nvSpPr>
        <p:spPr/>
        <p:txBody>
          <a:bodyPr/>
          <a:lstStyle/>
          <a:p>
            <a:endParaRPr lang="ru-BY"/>
          </a:p>
        </p:txBody>
      </p:sp>
      <p:pic>
        <p:nvPicPr>
          <p:cNvPr id="4" name="Рисунок 3">
            <a:extLst>
              <a:ext uri="{FF2B5EF4-FFF2-40B4-BE49-F238E27FC236}">
                <a16:creationId xmlns:a16="http://schemas.microsoft.com/office/drawing/2014/main" id="{5E70BBB3-8B85-416D-B8F2-E05CD29C54F5}"/>
              </a:ext>
            </a:extLst>
          </p:cNvPr>
          <p:cNvPicPr>
            <a:picLocks noChangeAspect="1"/>
          </p:cNvPicPr>
          <p:nvPr/>
        </p:nvPicPr>
        <p:blipFill>
          <a:blip r:embed="rId2"/>
          <a:stretch>
            <a:fillRect/>
          </a:stretch>
        </p:blipFill>
        <p:spPr>
          <a:xfrm>
            <a:off x="1711605" y="1437180"/>
            <a:ext cx="7772029" cy="4872018"/>
          </a:xfrm>
          <a:prstGeom prst="rect">
            <a:avLst/>
          </a:prstGeom>
        </p:spPr>
      </p:pic>
    </p:spTree>
    <p:extLst>
      <p:ext uri="{BB962C8B-B14F-4D97-AF65-F5344CB8AC3E}">
        <p14:creationId xmlns:p14="http://schemas.microsoft.com/office/powerpoint/2010/main" val="2111814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3613B5-3F7C-491A-9D1F-338D2DE2E5C7}"/>
              </a:ext>
            </a:extLst>
          </p:cNvPr>
          <p:cNvSpPr>
            <a:spLocks noGrp="1"/>
          </p:cNvSpPr>
          <p:nvPr>
            <p:ph type="title"/>
          </p:nvPr>
        </p:nvSpPr>
        <p:spPr>
          <a:xfrm>
            <a:off x="1261872" y="365760"/>
            <a:ext cx="9692640" cy="975360"/>
          </a:xfrm>
        </p:spPr>
        <p:txBody>
          <a:bodyPr/>
          <a:lstStyle/>
          <a:p>
            <a:r>
              <a:rPr lang="ru-RU" dirty="0"/>
              <a:t>Структура операционной систем</a:t>
            </a:r>
            <a:endParaRPr lang="ru-BY" dirty="0"/>
          </a:p>
        </p:txBody>
      </p:sp>
      <p:sp>
        <p:nvSpPr>
          <p:cNvPr id="4" name="Rectangle 1">
            <a:extLst>
              <a:ext uri="{FF2B5EF4-FFF2-40B4-BE49-F238E27FC236}">
                <a16:creationId xmlns:a16="http://schemas.microsoft.com/office/drawing/2014/main" id="{317A9177-AC69-4F9C-AF71-3AF589A8B1F5}"/>
              </a:ext>
            </a:extLst>
          </p:cNvPr>
          <p:cNvSpPr>
            <a:spLocks noGrp="1" noChangeArrowheads="1"/>
          </p:cNvSpPr>
          <p:nvPr>
            <p:ph idx="1"/>
          </p:nvPr>
        </p:nvSpPr>
        <p:spPr bwMode="auto">
          <a:xfrm>
            <a:off x="386373" y="1577105"/>
            <a:ext cx="10691706"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212529"/>
                </a:solidFill>
                <a:effectLst/>
                <a:latin typeface="+mn-lt"/>
              </a:rPr>
              <a:t>Современные операционные системы имеют сложную структуру, каждый элемент которой выполняет определенные функции по управлению компьютером.</a:t>
            </a:r>
            <a:endParaRPr kumimoji="0" lang="ru-RU" altLang="ru-RU" sz="10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ru-RU" altLang="ru-RU" sz="1600" b="1" i="1" u="none" strike="noStrike" cap="none" normalizeH="0" baseline="0" dirty="0">
                <a:ln>
                  <a:noFill/>
                </a:ln>
                <a:solidFill>
                  <a:srgbClr val="212529"/>
                </a:solidFill>
                <a:effectLst/>
                <a:latin typeface="+mn-lt"/>
              </a:rPr>
              <a:t>Управление файловой системой</a:t>
            </a:r>
            <a:r>
              <a:rPr kumimoji="0" lang="ru-RU" altLang="ru-RU" sz="1600" b="0" i="0" u="none" strike="noStrike" cap="none" normalizeH="0" baseline="0" dirty="0">
                <a:ln>
                  <a:noFill/>
                </a:ln>
                <a:solidFill>
                  <a:srgbClr val="212529"/>
                </a:solidFill>
                <a:effectLst/>
                <a:latin typeface="+mn-lt"/>
              </a:rPr>
              <a:t>. Процесс работы компьютера сводится к обмену файлами между устройствами. В операционной системе имеются </a:t>
            </a:r>
            <a:r>
              <a:rPr kumimoji="0" lang="ru-RU" altLang="ru-RU" sz="1600" b="0" i="1" u="none" strike="noStrike" cap="none" normalizeH="0" baseline="0" dirty="0">
                <a:ln>
                  <a:noFill/>
                </a:ln>
                <a:solidFill>
                  <a:srgbClr val="212529"/>
                </a:solidFill>
                <a:effectLst/>
                <a:latin typeface="+mn-lt"/>
              </a:rPr>
              <a:t>программные модули</a:t>
            </a:r>
            <a:r>
              <a:rPr kumimoji="0" lang="ru-RU" altLang="ru-RU" sz="1600" b="0" i="0" u="none" strike="noStrike" cap="none" normalizeH="0" baseline="0" dirty="0">
                <a:ln>
                  <a:noFill/>
                </a:ln>
                <a:solidFill>
                  <a:srgbClr val="212529"/>
                </a:solidFill>
                <a:effectLst/>
                <a:latin typeface="+mn-lt"/>
              </a:rPr>
              <a:t>, </a:t>
            </a:r>
            <a:r>
              <a:rPr kumimoji="0" lang="ru-RU" altLang="ru-RU" sz="1600" b="0" i="1" u="none" strike="noStrike" cap="none" normalizeH="0" baseline="0" dirty="0">
                <a:ln>
                  <a:noFill/>
                </a:ln>
                <a:solidFill>
                  <a:srgbClr val="212529"/>
                </a:solidFill>
                <a:effectLst/>
                <a:latin typeface="+mn-lt"/>
              </a:rPr>
              <a:t>управляющие файловой системой</a:t>
            </a:r>
            <a:r>
              <a:rPr kumimoji="0" lang="ru-RU" altLang="ru-RU" sz="1600" b="0" i="0" u="none" strike="noStrike" cap="none" normalizeH="0" baseline="0" dirty="0">
                <a:ln>
                  <a:noFill/>
                </a:ln>
                <a:solidFill>
                  <a:srgbClr val="212529"/>
                </a:solidFill>
                <a:effectLst/>
                <a:latin typeface="+mn-lt"/>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ru-RU" altLang="ru-RU" sz="1600" b="1" i="1" u="none" strike="noStrike" cap="none" normalizeH="0" baseline="0" dirty="0">
                <a:ln>
                  <a:noFill/>
                </a:ln>
                <a:solidFill>
                  <a:srgbClr val="212529"/>
                </a:solidFill>
                <a:effectLst/>
                <a:latin typeface="+mn-lt"/>
              </a:rPr>
              <a:t>Командный процессор</a:t>
            </a:r>
            <a:r>
              <a:rPr kumimoji="0" lang="ru-RU" altLang="ru-RU" sz="1600" b="0" i="0" u="none" strike="noStrike" cap="none" normalizeH="0" baseline="0" dirty="0">
                <a:ln>
                  <a:noFill/>
                </a:ln>
                <a:solidFill>
                  <a:srgbClr val="212529"/>
                </a:solidFill>
                <a:effectLst/>
                <a:latin typeface="+mn-lt"/>
              </a:rPr>
              <a:t>. Специальная программа, которая запрашивает у пользователя команды и выполняет их.</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ru-RU" altLang="ru-RU" sz="1600" b="1" i="1" u="none" strike="noStrike" cap="none" normalizeH="0" baseline="0" dirty="0">
                <a:ln>
                  <a:noFill/>
                </a:ln>
                <a:solidFill>
                  <a:srgbClr val="212529"/>
                </a:solidFill>
                <a:effectLst/>
                <a:latin typeface="+mn-lt"/>
              </a:rPr>
              <a:t>Драйверы устройств.</a:t>
            </a:r>
            <a:r>
              <a:rPr kumimoji="0" lang="ru-RU" altLang="ru-RU" sz="1600" b="0" i="0" u="none" strike="noStrike" cap="none" normalizeH="0" baseline="0" dirty="0">
                <a:ln>
                  <a:noFill/>
                </a:ln>
                <a:solidFill>
                  <a:srgbClr val="212529"/>
                </a:solidFill>
                <a:effectLst/>
                <a:latin typeface="+mn-lt"/>
              </a:rPr>
              <a:t> Специальные программы, которые обеспечивают управление работой устройств и согласование информационного обмена с другими устройствами, а также позволяют производить настройку некоторых параметров устройств. Технология </a:t>
            </a:r>
            <a:r>
              <a:rPr kumimoji="0" lang="ru-RU" altLang="ru-RU" sz="1600" b="0" i="1" u="none" strike="noStrike" cap="none" normalizeH="0" baseline="0" dirty="0">
                <a:ln>
                  <a:noFill/>
                </a:ln>
                <a:solidFill>
                  <a:srgbClr val="212529"/>
                </a:solidFill>
                <a:effectLst/>
                <a:latin typeface="+mn-lt"/>
              </a:rPr>
              <a:t>«</a:t>
            </a:r>
            <a:r>
              <a:rPr kumimoji="0" lang="ru-RU" altLang="ru-RU" sz="1600" b="0" i="1" u="none" strike="noStrike" cap="none" normalizeH="0" baseline="0" dirty="0" err="1">
                <a:ln>
                  <a:noFill/>
                </a:ln>
                <a:solidFill>
                  <a:srgbClr val="212529"/>
                </a:solidFill>
                <a:effectLst/>
                <a:latin typeface="+mn-lt"/>
              </a:rPr>
              <a:t>Plug</a:t>
            </a:r>
            <a:r>
              <a:rPr kumimoji="0" lang="ru-RU" altLang="ru-RU" sz="1600" b="0" i="1" u="none" strike="noStrike" cap="none" normalizeH="0" baseline="0" dirty="0">
                <a:ln>
                  <a:noFill/>
                </a:ln>
                <a:solidFill>
                  <a:srgbClr val="212529"/>
                </a:solidFill>
                <a:effectLst/>
                <a:latin typeface="+mn-lt"/>
              </a:rPr>
              <a:t> </a:t>
            </a:r>
            <a:r>
              <a:rPr kumimoji="0" lang="ru-RU" altLang="ru-RU" sz="1600" b="0" i="1" u="none" strike="noStrike" cap="none" normalizeH="0" baseline="0" dirty="0" err="1">
                <a:ln>
                  <a:noFill/>
                </a:ln>
                <a:solidFill>
                  <a:srgbClr val="212529"/>
                </a:solidFill>
                <a:effectLst/>
                <a:latin typeface="+mn-lt"/>
              </a:rPr>
              <a:t>ad</a:t>
            </a:r>
            <a:r>
              <a:rPr kumimoji="0" lang="ru-RU" altLang="ru-RU" sz="1600" b="0" i="1" u="none" strike="noStrike" cap="none" normalizeH="0" baseline="0" dirty="0">
                <a:ln>
                  <a:noFill/>
                </a:ln>
                <a:solidFill>
                  <a:srgbClr val="212529"/>
                </a:solidFill>
                <a:effectLst/>
                <a:latin typeface="+mn-lt"/>
              </a:rPr>
              <a:t> </a:t>
            </a:r>
            <a:r>
              <a:rPr kumimoji="0" lang="ru-RU" altLang="ru-RU" sz="1600" b="0" i="1" u="none" strike="noStrike" cap="none" normalizeH="0" baseline="0" dirty="0" err="1">
                <a:ln>
                  <a:noFill/>
                </a:ln>
                <a:solidFill>
                  <a:srgbClr val="212529"/>
                </a:solidFill>
                <a:effectLst/>
                <a:latin typeface="+mn-lt"/>
              </a:rPr>
              <a:t>Play</a:t>
            </a:r>
            <a:r>
              <a:rPr kumimoji="0" lang="ru-RU" altLang="ru-RU" sz="1600" b="0" i="1" u="none" strike="noStrike" cap="none" normalizeH="0" baseline="0" dirty="0">
                <a:ln>
                  <a:noFill/>
                </a:ln>
                <a:solidFill>
                  <a:srgbClr val="212529"/>
                </a:solidFill>
                <a:effectLst/>
                <a:latin typeface="+mn-lt"/>
              </a:rPr>
              <a:t>»</a:t>
            </a:r>
            <a:r>
              <a:rPr kumimoji="0" lang="ru-RU" altLang="ru-RU" sz="1600" b="0" i="0" u="none" strike="noStrike" cap="none" normalizeH="0" baseline="0" dirty="0">
                <a:ln>
                  <a:noFill/>
                </a:ln>
                <a:solidFill>
                  <a:srgbClr val="212529"/>
                </a:solidFill>
                <a:effectLst/>
                <a:latin typeface="+mn-lt"/>
              </a:rPr>
              <a:t> (подключай и играй) позволяет автоматизировать подключение к компьютеру новых устройств и обеспечивает их конфигурирование.</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ru-RU" altLang="ru-RU" sz="1600" b="1" i="1" u="none" strike="noStrike" cap="none" normalizeH="0" baseline="0" dirty="0">
                <a:ln>
                  <a:noFill/>
                </a:ln>
                <a:solidFill>
                  <a:srgbClr val="212529"/>
                </a:solidFill>
                <a:effectLst/>
                <a:latin typeface="+mn-lt"/>
              </a:rPr>
              <a:t>Графический интерфейс.</a:t>
            </a:r>
            <a:r>
              <a:rPr kumimoji="0" lang="ru-RU" altLang="ru-RU" sz="1600" b="0" i="0" u="none" strike="noStrike" cap="none" normalizeH="0" baseline="0" dirty="0">
                <a:ln>
                  <a:noFill/>
                </a:ln>
                <a:solidFill>
                  <a:srgbClr val="212529"/>
                </a:solidFill>
                <a:effectLst/>
                <a:latin typeface="+mn-lt"/>
              </a:rPr>
              <a:t> Используется для упрощения работы пользователя.</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ru-RU" altLang="ru-RU" sz="1600" b="1" i="1" u="none" strike="noStrike" cap="none" normalizeH="0" baseline="0" dirty="0">
                <a:ln>
                  <a:noFill/>
                </a:ln>
                <a:solidFill>
                  <a:srgbClr val="212529"/>
                </a:solidFill>
                <a:effectLst/>
                <a:latin typeface="+mn-lt"/>
              </a:rPr>
              <a:t>Сервисные программы или утилиты.</a:t>
            </a:r>
            <a:r>
              <a:rPr kumimoji="0" lang="ru-RU" altLang="ru-RU" sz="1600" b="0" i="0" u="none" strike="noStrike" cap="none" normalizeH="0" baseline="0" dirty="0">
                <a:ln>
                  <a:noFill/>
                </a:ln>
                <a:solidFill>
                  <a:srgbClr val="212529"/>
                </a:solidFill>
                <a:effectLst/>
                <a:latin typeface="+mn-lt"/>
              </a:rPr>
              <a:t> Программы, позволяющие обслуживать диски (проверять, сжимать, </a:t>
            </a:r>
            <a:r>
              <a:rPr kumimoji="0" lang="ru-RU" altLang="ru-RU" sz="1600" b="0" i="0" u="none" strike="noStrike" cap="none" normalizeH="0" baseline="0" dirty="0" err="1">
                <a:ln>
                  <a:noFill/>
                </a:ln>
                <a:solidFill>
                  <a:srgbClr val="212529"/>
                </a:solidFill>
                <a:effectLst/>
                <a:latin typeface="+mn-lt"/>
              </a:rPr>
              <a:t>дефрагментировать</a:t>
            </a:r>
            <a:r>
              <a:rPr kumimoji="0" lang="ru-RU" altLang="ru-RU" sz="1600" b="0" i="0" u="none" strike="noStrike" cap="none" normalizeH="0" baseline="0" dirty="0">
                <a:ln>
                  <a:noFill/>
                </a:ln>
                <a:solidFill>
                  <a:srgbClr val="212529"/>
                </a:solidFill>
                <a:effectLst/>
                <a:latin typeface="+mn-lt"/>
              </a:rPr>
              <a:t> и т.д.), выполнять операции с файлами (архивировать и т.д.), работать в компьютерных сетях и т.д.</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ru-RU" altLang="ru-RU" sz="1600" b="1" i="1" u="none" strike="noStrike" cap="none" normalizeH="0" baseline="0" dirty="0">
                <a:ln>
                  <a:noFill/>
                </a:ln>
                <a:solidFill>
                  <a:srgbClr val="212529"/>
                </a:solidFill>
                <a:effectLst/>
                <a:latin typeface="+mn-lt"/>
              </a:rPr>
              <a:t>Справочная система.</a:t>
            </a:r>
            <a:r>
              <a:rPr kumimoji="0" lang="ru-RU" altLang="ru-RU" sz="1600" b="0" i="0" u="none" strike="noStrike" cap="none" normalizeH="0" baseline="0" dirty="0">
                <a:ln>
                  <a:noFill/>
                </a:ln>
                <a:solidFill>
                  <a:srgbClr val="212529"/>
                </a:solidFill>
                <a:effectLst/>
                <a:latin typeface="+mn-lt"/>
              </a:rPr>
              <a:t> Позволяет оперативно получить информацию как о функционировании операционной системы в целом, так и о работе ее отдельных модулей.</a:t>
            </a:r>
          </a:p>
        </p:txBody>
      </p:sp>
    </p:spTree>
    <p:extLst>
      <p:ext uri="{BB962C8B-B14F-4D97-AF65-F5344CB8AC3E}">
        <p14:creationId xmlns:p14="http://schemas.microsoft.com/office/powerpoint/2010/main" val="2200069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A11C35-53D7-4CC3-84FF-6D2D65D7207B}"/>
              </a:ext>
            </a:extLst>
          </p:cNvPr>
          <p:cNvSpPr>
            <a:spLocks noGrp="1"/>
          </p:cNvSpPr>
          <p:nvPr>
            <p:ph type="title"/>
          </p:nvPr>
        </p:nvSpPr>
        <p:spPr>
          <a:xfrm>
            <a:off x="1261872" y="365760"/>
            <a:ext cx="9692640" cy="738110"/>
          </a:xfrm>
        </p:spPr>
        <p:txBody>
          <a:bodyPr/>
          <a:lstStyle/>
          <a:p>
            <a:r>
              <a:rPr lang="ru-RU" dirty="0"/>
              <a:t>Структура операционной систем</a:t>
            </a:r>
          </a:p>
        </p:txBody>
      </p:sp>
      <p:sp>
        <p:nvSpPr>
          <p:cNvPr id="3" name="Объект 2">
            <a:extLst>
              <a:ext uri="{FF2B5EF4-FFF2-40B4-BE49-F238E27FC236}">
                <a16:creationId xmlns:a16="http://schemas.microsoft.com/office/drawing/2014/main" id="{E83CBC31-7409-46AA-860C-9834F2C7CDD6}"/>
              </a:ext>
            </a:extLst>
          </p:cNvPr>
          <p:cNvSpPr>
            <a:spLocks noGrp="1"/>
          </p:cNvSpPr>
          <p:nvPr>
            <p:ph idx="1"/>
          </p:nvPr>
        </p:nvSpPr>
        <p:spPr>
          <a:xfrm>
            <a:off x="634314" y="1664044"/>
            <a:ext cx="10320198" cy="4516094"/>
          </a:xfrm>
        </p:spPr>
        <p:txBody>
          <a:bodyPr/>
          <a:lstStyle/>
          <a:p>
            <a:pPr marL="0" lvl="0" indent="0" algn="just" eaLnBrk="0" fontAlgn="base" hangingPunct="0">
              <a:lnSpc>
                <a:spcPct val="100000"/>
              </a:lnSpc>
              <a:spcBef>
                <a:spcPct val="0"/>
              </a:spcBef>
              <a:spcAft>
                <a:spcPct val="0"/>
              </a:spcAft>
              <a:buClrTx/>
              <a:buSzTx/>
              <a:buNone/>
            </a:pPr>
            <a:r>
              <a:rPr lang="ru-RU" altLang="ru-RU" dirty="0">
                <a:solidFill>
                  <a:srgbClr val="212529"/>
                </a:solidFill>
              </a:rPr>
              <a:t>Наиболее общим подходом к структуризации </a:t>
            </a:r>
            <a:r>
              <a:rPr lang="ru-RU" altLang="ru-RU" b="1" dirty="0">
                <a:solidFill>
                  <a:srgbClr val="212529"/>
                </a:solidFill>
              </a:rPr>
              <a:t>операционной системы</a:t>
            </a:r>
            <a:r>
              <a:rPr lang="ru-RU" altLang="ru-RU" dirty="0">
                <a:solidFill>
                  <a:srgbClr val="212529"/>
                </a:solidFill>
              </a:rPr>
              <a:t> является разделение всех ее модулей на две группы:</a:t>
            </a:r>
            <a:endParaRPr lang="ru-RU" altLang="ru-RU" sz="1050" dirty="0"/>
          </a:p>
          <a:p>
            <a:pPr marL="0" lvl="0" indent="0" algn="just" eaLnBrk="0" fontAlgn="base" hangingPunct="0">
              <a:lnSpc>
                <a:spcPct val="100000"/>
              </a:lnSpc>
              <a:spcBef>
                <a:spcPct val="0"/>
              </a:spcBef>
              <a:spcAft>
                <a:spcPct val="0"/>
              </a:spcAft>
              <a:buClrTx/>
              <a:buSzTx/>
              <a:buFontTx/>
              <a:buChar char="•"/>
            </a:pPr>
            <a:r>
              <a:rPr lang="ru-RU" altLang="ru-RU" b="1" dirty="0">
                <a:solidFill>
                  <a:srgbClr val="212529"/>
                </a:solidFill>
              </a:rPr>
              <a:t>Ядро</a:t>
            </a:r>
            <a:r>
              <a:rPr lang="ru-RU" altLang="ru-RU" dirty="0">
                <a:solidFill>
                  <a:srgbClr val="212529"/>
                </a:solidFill>
              </a:rPr>
              <a:t> – это модули, выполняющие основные функции ОС.</a:t>
            </a:r>
          </a:p>
          <a:p>
            <a:pPr marL="0" lvl="0" indent="0" algn="just" eaLnBrk="0" fontAlgn="base" hangingPunct="0">
              <a:lnSpc>
                <a:spcPct val="100000"/>
              </a:lnSpc>
              <a:spcBef>
                <a:spcPct val="0"/>
              </a:spcBef>
              <a:spcAft>
                <a:spcPct val="0"/>
              </a:spcAft>
              <a:buClrTx/>
              <a:buSzTx/>
              <a:buFontTx/>
              <a:buChar char="•"/>
            </a:pPr>
            <a:r>
              <a:rPr lang="ru-RU" altLang="ru-RU" b="1" dirty="0">
                <a:solidFill>
                  <a:srgbClr val="212529"/>
                </a:solidFill>
              </a:rPr>
              <a:t>Вспомогательные модули</a:t>
            </a:r>
            <a:r>
              <a:rPr lang="ru-RU" altLang="ru-RU" dirty="0">
                <a:solidFill>
                  <a:srgbClr val="212529"/>
                </a:solidFill>
              </a:rPr>
              <a:t>, выполняющие вспомогательные функции ОС. Одним из определяющих свойств ядра является работа в привилегированном режиме.</a:t>
            </a:r>
          </a:p>
          <a:p>
            <a:pPr marL="0" lvl="0" indent="0" algn="just" eaLnBrk="0" fontAlgn="base" hangingPunct="0">
              <a:lnSpc>
                <a:spcPct val="100000"/>
              </a:lnSpc>
              <a:spcBef>
                <a:spcPct val="0"/>
              </a:spcBef>
              <a:spcAft>
                <a:spcPct val="0"/>
              </a:spcAft>
              <a:buClrTx/>
              <a:buSzTx/>
              <a:buNone/>
            </a:pPr>
            <a:r>
              <a:rPr lang="ru-RU" altLang="ru-RU" dirty="0">
                <a:solidFill>
                  <a:srgbClr val="212529"/>
                </a:solidFill>
              </a:rPr>
              <a:t>Функции ОС:</a:t>
            </a:r>
            <a:endParaRPr lang="ru-RU" altLang="ru-RU" sz="1050" dirty="0"/>
          </a:p>
          <a:p>
            <a:pPr marL="0" lvl="0" indent="0" algn="just" eaLnBrk="0" fontAlgn="base" hangingPunct="0">
              <a:lnSpc>
                <a:spcPct val="100000"/>
              </a:lnSpc>
              <a:spcBef>
                <a:spcPct val="0"/>
              </a:spcBef>
              <a:spcAft>
                <a:spcPct val="0"/>
              </a:spcAft>
              <a:buClrTx/>
              <a:buSzTx/>
              <a:buFontTx/>
              <a:buChar char="•"/>
            </a:pPr>
            <a:r>
              <a:rPr lang="ru-RU" altLang="ru-RU" dirty="0">
                <a:solidFill>
                  <a:srgbClr val="212529"/>
                </a:solidFill>
              </a:rPr>
              <a:t>Планирование заданий.</a:t>
            </a:r>
          </a:p>
          <a:p>
            <a:pPr marL="0" lvl="0" indent="0" algn="just" eaLnBrk="0" fontAlgn="base" hangingPunct="0">
              <a:lnSpc>
                <a:spcPct val="100000"/>
              </a:lnSpc>
              <a:spcBef>
                <a:spcPct val="0"/>
              </a:spcBef>
              <a:spcAft>
                <a:spcPct val="0"/>
              </a:spcAft>
              <a:buClrTx/>
              <a:buSzTx/>
              <a:buFontTx/>
              <a:buChar char="•"/>
            </a:pPr>
            <a:r>
              <a:rPr lang="ru-RU" altLang="ru-RU" dirty="0">
                <a:solidFill>
                  <a:srgbClr val="212529"/>
                </a:solidFill>
              </a:rPr>
              <a:t>Использование процессора.</a:t>
            </a:r>
          </a:p>
          <a:p>
            <a:pPr marL="0" lvl="0" indent="0" algn="just" eaLnBrk="0" fontAlgn="base" hangingPunct="0">
              <a:lnSpc>
                <a:spcPct val="100000"/>
              </a:lnSpc>
              <a:spcBef>
                <a:spcPct val="0"/>
              </a:spcBef>
              <a:spcAft>
                <a:spcPct val="0"/>
              </a:spcAft>
              <a:buClrTx/>
              <a:buSzTx/>
              <a:buFontTx/>
              <a:buChar char="•"/>
            </a:pPr>
            <a:r>
              <a:rPr lang="ru-RU" altLang="ru-RU" dirty="0">
                <a:solidFill>
                  <a:srgbClr val="212529"/>
                </a:solidFill>
              </a:rPr>
              <a:t>Обеспечение программ средствами коммуникации и синхронизации.</a:t>
            </a:r>
          </a:p>
          <a:p>
            <a:pPr marL="0" lvl="0" indent="0" algn="just" eaLnBrk="0" fontAlgn="base" hangingPunct="0">
              <a:lnSpc>
                <a:spcPct val="100000"/>
              </a:lnSpc>
              <a:spcBef>
                <a:spcPct val="0"/>
              </a:spcBef>
              <a:spcAft>
                <a:spcPct val="0"/>
              </a:spcAft>
              <a:buClrTx/>
              <a:buSzTx/>
              <a:buFontTx/>
              <a:buChar char="•"/>
            </a:pPr>
            <a:r>
              <a:rPr lang="ru-RU" altLang="ru-RU" dirty="0">
                <a:solidFill>
                  <a:srgbClr val="212529"/>
                </a:solidFill>
              </a:rPr>
              <a:t>Управление памятью.</a:t>
            </a:r>
          </a:p>
          <a:p>
            <a:pPr marL="0" lvl="0" indent="0" algn="just" eaLnBrk="0" fontAlgn="base" hangingPunct="0">
              <a:lnSpc>
                <a:spcPct val="100000"/>
              </a:lnSpc>
              <a:spcBef>
                <a:spcPct val="0"/>
              </a:spcBef>
              <a:spcAft>
                <a:spcPct val="0"/>
              </a:spcAft>
              <a:buClrTx/>
              <a:buSzTx/>
              <a:buFontTx/>
              <a:buChar char="•"/>
            </a:pPr>
            <a:r>
              <a:rPr lang="ru-RU" altLang="ru-RU" dirty="0">
                <a:solidFill>
                  <a:srgbClr val="212529"/>
                </a:solidFill>
              </a:rPr>
              <a:t>Управление файловой системой.</a:t>
            </a:r>
          </a:p>
          <a:p>
            <a:pPr marL="0" lvl="0" indent="0" algn="just" eaLnBrk="0" fontAlgn="base" hangingPunct="0">
              <a:lnSpc>
                <a:spcPct val="100000"/>
              </a:lnSpc>
              <a:spcBef>
                <a:spcPct val="0"/>
              </a:spcBef>
              <a:spcAft>
                <a:spcPct val="0"/>
              </a:spcAft>
              <a:buClrTx/>
              <a:buSzTx/>
              <a:buFontTx/>
              <a:buChar char="•"/>
            </a:pPr>
            <a:r>
              <a:rPr lang="ru-RU" altLang="ru-RU" dirty="0">
                <a:solidFill>
                  <a:srgbClr val="212529"/>
                </a:solidFill>
              </a:rPr>
              <a:t>Управление вводом выводом.</a:t>
            </a:r>
          </a:p>
          <a:p>
            <a:pPr marL="0" lvl="0" indent="0" algn="just" eaLnBrk="0" fontAlgn="base" hangingPunct="0">
              <a:lnSpc>
                <a:spcPct val="100000"/>
              </a:lnSpc>
              <a:spcBef>
                <a:spcPct val="0"/>
              </a:spcBef>
              <a:spcAft>
                <a:spcPct val="0"/>
              </a:spcAft>
              <a:buClrTx/>
              <a:buSzTx/>
              <a:buFontTx/>
              <a:buChar char="•"/>
            </a:pPr>
            <a:r>
              <a:rPr lang="ru-RU" altLang="ru-RU" dirty="0">
                <a:solidFill>
                  <a:srgbClr val="212529"/>
                </a:solidFill>
              </a:rPr>
              <a:t>Обеспечение безопасности.</a:t>
            </a:r>
          </a:p>
          <a:p>
            <a:pPr marL="0" indent="0">
              <a:buNone/>
            </a:pPr>
            <a:endParaRPr lang="ru-RU" dirty="0"/>
          </a:p>
        </p:txBody>
      </p:sp>
    </p:spTree>
    <p:extLst>
      <p:ext uri="{BB962C8B-B14F-4D97-AF65-F5344CB8AC3E}">
        <p14:creationId xmlns:p14="http://schemas.microsoft.com/office/powerpoint/2010/main" val="3741957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128980-2477-48FD-B30F-B9207D731254}"/>
              </a:ext>
            </a:extLst>
          </p:cNvPr>
          <p:cNvSpPr>
            <a:spLocks noGrp="1"/>
          </p:cNvSpPr>
          <p:nvPr>
            <p:ph type="title"/>
          </p:nvPr>
        </p:nvSpPr>
        <p:spPr>
          <a:xfrm>
            <a:off x="508789" y="866153"/>
            <a:ext cx="426885" cy="5682928"/>
          </a:xfrm>
        </p:spPr>
        <p:txBody>
          <a:bodyPr>
            <a:noAutofit/>
          </a:bodyPr>
          <a:lstStyle/>
          <a:p>
            <a:r>
              <a:rPr lang="ru-RU" sz="2400" dirty="0" err="1"/>
              <a:t>Архит</a:t>
            </a:r>
            <a:br>
              <a:rPr lang="en-US" sz="2400" dirty="0"/>
            </a:br>
            <a:r>
              <a:rPr lang="ru-RU" sz="2400" dirty="0" err="1"/>
              <a:t>ектура</a:t>
            </a:r>
            <a:br>
              <a:rPr lang="en-US" sz="2400" dirty="0"/>
            </a:br>
            <a:r>
              <a:rPr lang="ru-RU" sz="2400" dirty="0"/>
              <a:t> </a:t>
            </a:r>
            <a:r>
              <a:rPr lang="en-US" sz="2400" dirty="0"/>
              <a:t>Wi</a:t>
            </a:r>
            <a:br>
              <a:rPr lang="en-US" sz="2400" dirty="0"/>
            </a:br>
            <a:r>
              <a:rPr lang="en-US" sz="2400" dirty="0" err="1"/>
              <a:t>ndows</a:t>
            </a:r>
            <a:endParaRPr lang="ru-RU" sz="2400" dirty="0"/>
          </a:p>
        </p:txBody>
      </p:sp>
      <p:sp>
        <p:nvSpPr>
          <p:cNvPr id="3" name="Объект 2">
            <a:extLst>
              <a:ext uri="{FF2B5EF4-FFF2-40B4-BE49-F238E27FC236}">
                <a16:creationId xmlns:a16="http://schemas.microsoft.com/office/drawing/2014/main" id="{B60C4A19-40E5-408C-B70E-EF73E6D26834}"/>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DBF2FD9D-80E9-4A54-9904-9B216272E481}"/>
              </a:ext>
            </a:extLst>
          </p:cNvPr>
          <p:cNvPicPr>
            <a:picLocks noChangeAspect="1"/>
          </p:cNvPicPr>
          <p:nvPr/>
        </p:nvPicPr>
        <p:blipFill>
          <a:blip r:embed="rId3"/>
          <a:stretch>
            <a:fillRect/>
          </a:stretch>
        </p:blipFill>
        <p:spPr>
          <a:xfrm>
            <a:off x="1914267" y="0"/>
            <a:ext cx="6765325" cy="6858000"/>
          </a:xfrm>
          <a:prstGeom prst="rect">
            <a:avLst/>
          </a:prstGeom>
        </p:spPr>
      </p:pic>
    </p:spTree>
    <p:extLst>
      <p:ext uri="{BB962C8B-B14F-4D97-AF65-F5344CB8AC3E}">
        <p14:creationId xmlns:p14="http://schemas.microsoft.com/office/powerpoint/2010/main" val="310153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4E673D-713E-4D60-BC34-96140D7B2E0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06EA2CC-13F7-4AE9-B293-6EF2244AE29E}"/>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2B02083E-0B63-4825-92B3-22F35E260278}"/>
              </a:ext>
            </a:extLst>
          </p:cNvPr>
          <p:cNvPicPr>
            <a:picLocks noChangeAspect="1"/>
          </p:cNvPicPr>
          <p:nvPr/>
        </p:nvPicPr>
        <p:blipFill>
          <a:blip r:embed="rId3"/>
          <a:stretch>
            <a:fillRect/>
          </a:stretch>
        </p:blipFill>
        <p:spPr>
          <a:xfrm>
            <a:off x="2792153" y="113355"/>
            <a:ext cx="6238958" cy="6711444"/>
          </a:xfrm>
          <a:prstGeom prst="rect">
            <a:avLst/>
          </a:prstGeom>
        </p:spPr>
      </p:pic>
    </p:spTree>
    <p:extLst>
      <p:ext uri="{BB962C8B-B14F-4D97-AF65-F5344CB8AC3E}">
        <p14:creationId xmlns:p14="http://schemas.microsoft.com/office/powerpoint/2010/main" val="387502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1022E-57E6-47E7-9CA2-C2B2AABB18C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351010A-7C03-4EF4-8ECB-8D4AE37C5514}"/>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3E95717C-D918-4F33-AF0A-76389BE06054}"/>
              </a:ext>
            </a:extLst>
          </p:cNvPr>
          <p:cNvPicPr>
            <a:picLocks noChangeAspect="1"/>
          </p:cNvPicPr>
          <p:nvPr/>
        </p:nvPicPr>
        <p:blipFill>
          <a:blip r:embed="rId3"/>
          <a:stretch>
            <a:fillRect/>
          </a:stretch>
        </p:blipFill>
        <p:spPr>
          <a:xfrm>
            <a:off x="1680296" y="-1"/>
            <a:ext cx="7941476" cy="6739467"/>
          </a:xfrm>
          <a:prstGeom prst="rect">
            <a:avLst/>
          </a:prstGeom>
        </p:spPr>
      </p:pic>
    </p:spTree>
    <p:extLst>
      <p:ext uri="{BB962C8B-B14F-4D97-AF65-F5344CB8AC3E}">
        <p14:creationId xmlns:p14="http://schemas.microsoft.com/office/powerpoint/2010/main" val="4096631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773AF-97AC-488B-B9C6-5885F028D134}"/>
              </a:ext>
            </a:extLst>
          </p:cNvPr>
          <p:cNvSpPr>
            <a:spLocks noGrp="1"/>
          </p:cNvSpPr>
          <p:nvPr>
            <p:ph type="title"/>
          </p:nvPr>
        </p:nvSpPr>
        <p:spPr>
          <a:xfrm>
            <a:off x="1261872" y="365760"/>
            <a:ext cx="9692640" cy="830862"/>
          </a:xfrm>
        </p:spPr>
        <p:txBody>
          <a:bodyPr/>
          <a:lstStyle/>
          <a:p>
            <a:r>
              <a:rPr lang="ru-RU" dirty="0"/>
              <a:t>Классификация ОС</a:t>
            </a:r>
          </a:p>
        </p:txBody>
      </p:sp>
      <p:sp>
        <p:nvSpPr>
          <p:cNvPr id="3" name="Объект 2">
            <a:extLst>
              <a:ext uri="{FF2B5EF4-FFF2-40B4-BE49-F238E27FC236}">
                <a16:creationId xmlns:a16="http://schemas.microsoft.com/office/drawing/2014/main" id="{C69FF913-7216-4FFC-B73C-6805DD1A5B0D}"/>
              </a:ext>
            </a:extLst>
          </p:cNvPr>
          <p:cNvSpPr>
            <a:spLocks noGrp="1"/>
          </p:cNvSpPr>
          <p:nvPr>
            <p:ph idx="1"/>
          </p:nvPr>
        </p:nvSpPr>
        <p:spPr>
          <a:xfrm>
            <a:off x="164591" y="1354668"/>
            <a:ext cx="10898519" cy="5396088"/>
          </a:xfrm>
        </p:spPr>
        <p:txBody>
          <a:bodyPr>
            <a:normAutofit lnSpcReduction="10000"/>
          </a:bodyPr>
          <a:lstStyle/>
          <a:p>
            <a:pPr marL="0" indent="0" algn="just">
              <a:buNone/>
            </a:pPr>
            <a:r>
              <a:rPr lang="ru-RU" b="1" dirty="0"/>
              <a:t>Поддержка многозадачности.</a:t>
            </a:r>
            <a:r>
              <a:rPr lang="ru-RU" dirty="0"/>
              <a:t> По числу одновременно выполняемых задач операционные системы могут быть разделены на два класса:</a:t>
            </a:r>
          </a:p>
          <a:p>
            <a:pPr lvl="1" algn="just"/>
            <a:r>
              <a:rPr lang="ru-RU" dirty="0"/>
              <a:t>однозадачные (например, MS-DOS, MSX) и</a:t>
            </a:r>
          </a:p>
          <a:p>
            <a:pPr lvl="1" algn="just"/>
            <a:r>
              <a:rPr lang="ru-RU" dirty="0"/>
              <a:t>многозадачные (OC EC, OS/2, UNIX, </a:t>
            </a:r>
            <a:r>
              <a:rPr lang="ru-RU" dirty="0" err="1"/>
              <a:t>Windows</a:t>
            </a:r>
            <a:r>
              <a:rPr lang="ru-RU" dirty="0"/>
              <a:t> 95).</a:t>
            </a:r>
          </a:p>
          <a:p>
            <a:pPr marL="0" indent="0" algn="just">
              <a:buNone/>
            </a:pPr>
            <a:r>
              <a:rPr lang="ru-RU" dirty="0"/>
              <a:t>Однозадачные ОС в основном выполняют функцию предоставления пользователю виртуальной машины, делая более простым и удобным процесс взаимодействия пользователя с компьютером. Однозадачные ОС включают средства управления периферийными устройствами, средства управления файлами, средства общения с пользователем. Многозадачные ОС, кроме вышеперечисленных функций, управляют разделением совместно используемых ресурсов, таких как процессор, оперативная память, файлы и внешние устройства.</a:t>
            </a:r>
          </a:p>
          <a:p>
            <a:pPr marL="0" indent="0" algn="just">
              <a:buNone/>
            </a:pPr>
            <a:r>
              <a:rPr lang="ru-RU" b="1" dirty="0"/>
              <a:t>Поддержка многопользовательского режима.</a:t>
            </a:r>
            <a:r>
              <a:rPr lang="ru-RU" i="1" dirty="0"/>
              <a:t> </a:t>
            </a:r>
            <a:r>
              <a:rPr lang="ru-RU" dirty="0"/>
              <a:t>По числу одновременно работающих пользователей ОС делятся на:</a:t>
            </a:r>
          </a:p>
          <a:p>
            <a:pPr lvl="1" algn="just"/>
            <a:r>
              <a:rPr lang="ru-RU" dirty="0"/>
              <a:t>однопользовательские (MS-DOS, </a:t>
            </a:r>
            <a:r>
              <a:rPr lang="ru-RU" dirty="0" err="1"/>
              <a:t>Windows</a:t>
            </a:r>
            <a:r>
              <a:rPr lang="ru-RU" dirty="0"/>
              <a:t> 3.x, ранние версии OS/2);</a:t>
            </a:r>
          </a:p>
          <a:p>
            <a:pPr lvl="1" algn="just"/>
            <a:r>
              <a:rPr lang="ru-RU" dirty="0"/>
              <a:t>многопользовательские (UNIX, </a:t>
            </a:r>
            <a:r>
              <a:rPr lang="ru-RU" dirty="0" err="1"/>
              <a:t>Windows</a:t>
            </a:r>
            <a:r>
              <a:rPr lang="ru-RU" dirty="0"/>
              <a:t> NT).</a:t>
            </a:r>
          </a:p>
          <a:p>
            <a:pPr marL="0" indent="0" algn="just">
              <a:buNone/>
            </a:pPr>
            <a:r>
              <a:rPr lang="ru-RU" dirty="0"/>
              <a:t>Главным отличием многопользовательских систем от однопользовательских является наличие средств защиты информации каждого пользователя от несанкционированного доступа других пользователей. Следует заметить, что не всякая многозадачная система является многопользовательской, и не всякая однопользовательская ОС является однозадачной.</a:t>
            </a:r>
          </a:p>
          <a:p>
            <a:pPr marL="0" indent="0" algn="just">
              <a:buNone/>
            </a:pPr>
            <a:endParaRPr lang="ru-RU" dirty="0"/>
          </a:p>
        </p:txBody>
      </p:sp>
    </p:spTree>
    <p:extLst>
      <p:ext uri="{BB962C8B-B14F-4D97-AF65-F5344CB8AC3E}">
        <p14:creationId xmlns:p14="http://schemas.microsoft.com/office/powerpoint/2010/main" val="1161779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CAEF410-C2B5-477C-83A5-AFE651271A21}"/>
              </a:ext>
            </a:extLst>
          </p:cNvPr>
          <p:cNvSpPr>
            <a:spLocks noGrp="1"/>
          </p:cNvSpPr>
          <p:nvPr>
            <p:ph idx="1"/>
          </p:nvPr>
        </p:nvSpPr>
        <p:spPr>
          <a:xfrm>
            <a:off x="164592" y="1196622"/>
            <a:ext cx="10789920" cy="5531556"/>
          </a:xfrm>
        </p:spPr>
        <p:txBody>
          <a:bodyPr>
            <a:normAutofit fontScale="92500" lnSpcReduction="10000"/>
          </a:bodyPr>
          <a:lstStyle/>
          <a:p>
            <a:pPr marL="0" indent="0" algn="just">
              <a:buNone/>
            </a:pPr>
            <a:r>
              <a:rPr lang="ru-RU" b="1" dirty="0"/>
              <a:t>Вытесняющая и </a:t>
            </a:r>
            <a:r>
              <a:rPr lang="ru-RU" b="1" dirty="0" err="1"/>
              <a:t>невытесняющая</a:t>
            </a:r>
            <a:r>
              <a:rPr lang="ru-RU" b="1" dirty="0"/>
              <a:t> многозадачность.</a:t>
            </a:r>
            <a:r>
              <a:rPr lang="ru-RU" dirty="0"/>
              <a:t> Важнейшим разделяемым ресурсом является процессорное время. Способ распределения процессорного времени между несколькими одновременно существующими в системе процессами (или нитями) во многом определяет специфику ОС. Среди множества существующих вариантов реализации многозадачности можно выделить две группы алгоритмов:</a:t>
            </a:r>
          </a:p>
          <a:p>
            <a:pPr lvl="1" algn="just"/>
            <a:r>
              <a:rPr lang="ru-RU" dirty="0" err="1"/>
              <a:t>невытесняющая</a:t>
            </a:r>
            <a:r>
              <a:rPr lang="ru-RU" dirty="0"/>
              <a:t> многозадачность (</a:t>
            </a:r>
            <a:r>
              <a:rPr lang="ru-RU" dirty="0" err="1"/>
              <a:t>NetWare</a:t>
            </a:r>
            <a:r>
              <a:rPr lang="ru-RU" dirty="0"/>
              <a:t>, </a:t>
            </a:r>
            <a:r>
              <a:rPr lang="ru-RU" dirty="0" err="1"/>
              <a:t>Windows</a:t>
            </a:r>
            <a:r>
              <a:rPr lang="ru-RU" dirty="0"/>
              <a:t> 3.x);</a:t>
            </a:r>
          </a:p>
          <a:p>
            <a:pPr lvl="1" algn="just"/>
            <a:r>
              <a:rPr lang="ru-RU" dirty="0"/>
              <a:t>вытесняющая многозадачность (</a:t>
            </a:r>
            <a:r>
              <a:rPr lang="ru-RU" dirty="0" err="1"/>
              <a:t>Windows</a:t>
            </a:r>
            <a:r>
              <a:rPr lang="ru-RU" dirty="0"/>
              <a:t> NT, OS/2, UNIX).</a:t>
            </a:r>
          </a:p>
          <a:p>
            <a:pPr marL="0" indent="0" algn="just">
              <a:buNone/>
            </a:pPr>
            <a:r>
              <a:rPr lang="ru-RU" dirty="0"/>
              <a:t>Основным различием между вытесняющим и </a:t>
            </a:r>
            <a:r>
              <a:rPr lang="ru-RU" dirty="0" err="1"/>
              <a:t>невытесняющим</a:t>
            </a:r>
            <a:r>
              <a:rPr lang="ru-RU" dirty="0"/>
              <a:t> вариантами многозадачности является степень централизации механизма планирования процессов. В первом случае механизм планирования процессов целиком сосредоточен в операционной системе, а во втором - распределен между системой и прикладными программами. При </a:t>
            </a:r>
            <a:r>
              <a:rPr lang="ru-RU" dirty="0" err="1"/>
              <a:t>невытесняющей</a:t>
            </a:r>
            <a:r>
              <a:rPr lang="ru-RU" dirty="0"/>
              <a:t> многозадачности активный процесс выполняется до тех пор, пока он сам, по собственной инициативе, не отдаст управление операционной системе для того, чтобы та выбрала из очереди другой готовый к выполнению процесс. При вытесняющей многозадачности решение о переключении процессора с одного процесса на другой принимается операционной системой, а не самим активным процессом.</a:t>
            </a:r>
          </a:p>
          <a:p>
            <a:pPr marL="0" indent="0" algn="just">
              <a:buNone/>
            </a:pPr>
            <a:r>
              <a:rPr lang="ru-RU" b="1" dirty="0"/>
              <a:t>Поддержка </a:t>
            </a:r>
            <a:r>
              <a:rPr lang="ru-RU" b="1" dirty="0" err="1"/>
              <a:t>многонитевости</a:t>
            </a:r>
            <a:r>
              <a:rPr lang="ru-RU" b="1" dirty="0"/>
              <a:t>.</a:t>
            </a:r>
            <a:r>
              <a:rPr lang="ru-RU" i="1" dirty="0"/>
              <a:t> </a:t>
            </a:r>
            <a:r>
              <a:rPr lang="ru-RU" dirty="0"/>
              <a:t>Важным свойством операционных систем является возможность распараллеливания вычислений в рамках одной задачи. </a:t>
            </a:r>
            <a:r>
              <a:rPr lang="ru-RU" dirty="0" err="1"/>
              <a:t>Многонитевая</a:t>
            </a:r>
            <a:r>
              <a:rPr lang="ru-RU" dirty="0"/>
              <a:t> ОС разделяет процессорное время не между задачами, а между их отдельными ветвями (нитями).</a:t>
            </a:r>
          </a:p>
          <a:p>
            <a:pPr marL="0" indent="0" algn="just">
              <a:buNone/>
            </a:pPr>
            <a:r>
              <a:rPr lang="ru-RU" b="1" dirty="0"/>
              <a:t>Многопроцессорная обработка.</a:t>
            </a:r>
            <a:r>
              <a:rPr lang="ru-RU" i="1" dirty="0"/>
              <a:t> </a:t>
            </a:r>
            <a:r>
              <a:rPr lang="ru-RU" dirty="0"/>
              <a:t>Другим важным свойством ОС является отсутствие или наличие в ней средств поддержки многопроцессорной обработки - </a:t>
            </a:r>
            <a:r>
              <a:rPr lang="ru-RU" i="1" dirty="0"/>
              <a:t>мультипроцессирование</a:t>
            </a:r>
            <a:r>
              <a:rPr lang="ru-RU" dirty="0"/>
              <a:t>. Мультипроцессирование приводит к усложнению всех алгоритмов управления ресурсами.</a:t>
            </a:r>
          </a:p>
          <a:p>
            <a:pPr algn="just"/>
            <a:endParaRPr lang="ru-RU" dirty="0"/>
          </a:p>
        </p:txBody>
      </p:sp>
      <p:sp>
        <p:nvSpPr>
          <p:cNvPr id="4" name="Заголовок 1">
            <a:extLst>
              <a:ext uri="{FF2B5EF4-FFF2-40B4-BE49-F238E27FC236}">
                <a16:creationId xmlns:a16="http://schemas.microsoft.com/office/drawing/2014/main" id="{04404F83-F03D-4E1C-9494-241379626FD3}"/>
              </a:ext>
            </a:extLst>
          </p:cNvPr>
          <p:cNvSpPr txBox="1">
            <a:spLocks/>
          </p:cNvSpPr>
          <p:nvPr/>
        </p:nvSpPr>
        <p:spPr>
          <a:xfrm>
            <a:off x="1261872" y="365760"/>
            <a:ext cx="9692640" cy="8308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ru-RU"/>
              <a:t>Классификация ОС</a:t>
            </a:r>
            <a:endParaRPr lang="ru-RU" dirty="0"/>
          </a:p>
        </p:txBody>
      </p:sp>
    </p:spTree>
    <p:extLst>
      <p:ext uri="{BB962C8B-B14F-4D97-AF65-F5344CB8AC3E}">
        <p14:creationId xmlns:p14="http://schemas.microsoft.com/office/powerpoint/2010/main" val="1552193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D4377-FBC7-444A-8E07-4174B790CF02}"/>
              </a:ext>
            </a:extLst>
          </p:cNvPr>
          <p:cNvSpPr>
            <a:spLocks noGrp="1"/>
          </p:cNvSpPr>
          <p:nvPr>
            <p:ph type="title"/>
          </p:nvPr>
        </p:nvSpPr>
        <p:spPr>
          <a:xfrm>
            <a:off x="2492360" y="1488316"/>
            <a:ext cx="6651639" cy="765633"/>
          </a:xfrm>
        </p:spPr>
        <p:txBody>
          <a:bodyPr/>
          <a:lstStyle/>
          <a:p>
            <a:r>
              <a:rPr lang="ru-RU" dirty="0"/>
              <a:t>Спасибо за внимание!</a:t>
            </a:r>
          </a:p>
        </p:txBody>
      </p:sp>
      <p:pic>
        <p:nvPicPr>
          <p:cNvPr id="2050" name="Picture 2" descr="Мой Маленький Котик мультик игра! #игровой мультфильм - YouTube">
            <a:extLst>
              <a:ext uri="{FF2B5EF4-FFF2-40B4-BE49-F238E27FC236}">
                <a16:creationId xmlns:a16="http://schemas.microsoft.com/office/drawing/2014/main" id="{4DBDAE40-E61C-4C09-998E-2E5F327595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31" b="12407"/>
          <a:stretch/>
        </p:blipFill>
        <p:spPr bwMode="auto">
          <a:xfrm>
            <a:off x="2492360" y="2671638"/>
            <a:ext cx="6096000" cy="343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22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1261872" y="365760"/>
            <a:ext cx="9692640" cy="85664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ru-RU"/>
              <a:t>Выполнение команд</a:t>
            </a:r>
            <a:endParaRPr/>
          </a:p>
        </p:txBody>
      </p:sp>
      <p:pic>
        <p:nvPicPr>
          <p:cNvPr id="355" name="Google Shape;355;p37"/>
          <p:cNvPicPr preferRelativeResize="0">
            <a:picLocks noGrp="1"/>
          </p:cNvPicPr>
          <p:nvPr>
            <p:ph type="body" idx="1"/>
          </p:nvPr>
        </p:nvPicPr>
        <p:blipFill rotWithShape="1">
          <a:blip r:embed="rId3">
            <a:alphaModFix/>
          </a:blip>
          <a:srcRect/>
          <a:stretch/>
        </p:blipFill>
        <p:spPr>
          <a:xfrm>
            <a:off x="1482595" y="4555294"/>
            <a:ext cx="8417996" cy="1807005"/>
          </a:xfrm>
          <a:prstGeom prst="rect">
            <a:avLst/>
          </a:prstGeom>
          <a:noFill/>
          <a:ln>
            <a:noFill/>
          </a:ln>
        </p:spPr>
      </p:pic>
      <p:sp>
        <p:nvSpPr>
          <p:cNvPr id="356" name="Google Shape;356;p37"/>
          <p:cNvSpPr/>
          <p:nvPr/>
        </p:nvSpPr>
        <p:spPr>
          <a:xfrm>
            <a:off x="285549" y="1222408"/>
            <a:ext cx="10947133" cy="31393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ru-RU" sz="1800">
                <a:solidFill>
                  <a:schemeClr val="dk1"/>
                </a:solidFill>
                <a:latin typeface="Century Schoolbook"/>
                <a:ea typeface="Century Schoolbook"/>
                <a:cs typeface="Century Schoolbook"/>
                <a:sym typeface="Century Schoolbook"/>
              </a:rPr>
              <a:t>Программа, которую выполняет процессор, состоит из набора хранящихся в памяти команд. В простейшем виде обработка команд проходит в две стадии: процессор считывает (выбирает) из памяти, а затем выполняет очередную команду. Выполнение программы сводится к повторению процесса выборки команды и ее выполнения. Для выполнения одной команды может потребоваться несколько операций; их число определяется природой самой команды.</a:t>
            </a:r>
            <a:endParaRPr/>
          </a:p>
          <a:p>
            <a:pPr marL="0" marR="0" lvl="0" indent="0" algn="just" rtl="0">
              <a:spcBef>
                <a:spcPts val="0"/>
              </a:spcBef>
              <a:spcAft>
                <a:spcPts val="0"/>
              </a:spcAft>
              <a:buNone/>
            </a:pPr>
            <a:endParaRPr sz="1800">
              <a:solidFill>
                <a:schemeClr val="dk1"/>
              </a:solidFill>
              <a:latin typeface="Century Schoolbook"/>
              <a:ea typeface="Century Schoolbook"/>
              <a:cs typeface="Century Schoolbook"/>
              <a:sym typeface="Century Schoolbook"/>
            </a:endParaRPr>
          </a:p>
          <a:p>
            <a:pPr marL="0" marR="0" lvl="0" indent="0" algn="just" rtl="0">
              <a:spcBef>
                <a:spcPts val="0"/>
              </a:spcBef>
              <a:spcAft>
                <a:spcPts val="0"/>
              </a:spcAft>
              <a:buNone/>
            </a:pPr>
            <a:r>
              <a:rPr lang="ru-RU" sz="1800">
                <a:solidFill>
                  <a:schemeClr val="dk1"/>
                </a:solidFill>
                <a:latin typeface="Century Schoolbook"/>
                <a:ea typeface="Century Schoolbook"/>
                <a:cs typeface="Century Schoolbook"/>
                <a:sym typeface="Century Schoolbook"/>
              </a:rPr>
              <a:t>Набор действий, требующихся для реализации одной команды, называется ее циклом. Процесс обработки команд процессором в такой упрощенной схеме, включающей два этапа. Эти этапы называются </a:t>
            </a:r>
            <a:r>
              <a:rPr lang="ru-RU" sz="1800" b="1">
                <a:solidFill>
                  <a:schemeClr val="dk1"/>
                </a:solidFill>
                <a:latin typeface="Century Schoolbook"/>
                <a:ea typeface="Century Schoolbook"/>
                <a:cs typeface="Century Schoolbook"/>
                <a:sym typeface="Century Schoolbook"/>
              </a:rPr>
              <a:t>этапам выборки </a:t>
            </a:r>
            <a:r>
              <a:rPr lang="ru-RU" sz="1800">
                <a:solidFill>
                  <a:schemeClr val="dk1"/>
                </a:solidFill>
                <a:latin typeface="Century Schoolbook"/>
                <a:ea typeface="Century Schoolbook"/>
                <a:cs typeface="Century Schoolbook"/>
                <a:sym typeface="Century Schoolbook"/>
              </a:rPr>
              <a:t>и </a:t>
            </a:r>
            <a:r>
              <a:rPr lang="ru-RU" sz="1800" b="1">
                <a:solidFill>
                  <a:schemeClr val="dk1"/>
                </a:solidFill>
                <a:latin typeface="Century Schoolbook"/>
                <a:ea typeface="Century Schoolbook"/>
                <a:cs typeface="Century Schoolbook"/>
                <a:sym typeface="Century Schoolbook"/>
              </a:rPr>
              <a:t>этапом выполнения.</a:t>
            </a:r>
            <a:r>
              <a:rPr lang="ru-RU" sz="1800">
                <a:solidFill>
                  <a:schemeClr val="dk1"/>
                </a:solidFill>
                <a:latin typeface="Century Schoolbook"/>
                <a:ea typeface="Century Schoolbook"/>
                <a:cs typeface="Century Schoolbook"/>
                <a:sym typeface="Century Schoolbook"/>
              </a:rPr>
              <a:t> Прекращение работы программы происходит при выключении машины, в случае возникновения какой-либо фатальной (неисправимой) ошибки или если в программе имеется команда останова.</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8"/>
          <p:cNvSpPr txBox="1">
            <a:spLocks noGrp="1"/>
          </p:cNvSpPr>
          <p:nvPr>
            <p:ph type="title"/>
          </p:nvPr>
        </p:nvSpPr>
        <p:spPr>
          <a:xfrm>
            <a:off x="1261872" y="365760"/>
            <a:ext cx="9692640" cy="85664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ru-RU"/>
              <a:t>Выполнение команд</a:t>
            </a:r>
            <a:endParaRPr/>
          </a:p>
        </p:txBody>
      </p:sp>
      <p:pic>
        <p:nvPicPr>
          <p:cNvPr id="363" name="Google Shape;363;p38"/>
          <p:cNvPicPr preferRelativeResize="0">
            <a:picLocks noGrp="1"/>
          </p:cNvPicPr>
          <p:nvPr>
            <p:ph type="body" idx="1"/>
          </p:nvPr>
        </p:nvPicPr>
        <p:blipFill rotWithShape="1">
          <a:blip r:embed="rId3">
            <a:alphaModFix/>
          </a:blip>
          <a:srcRect/>
          <a:stretch/>
        </p:blipFill>
        <p:spPr>
          <a:xfrm>
            <a:off x="1482595" y="4555294"/>
            <a:ext cx="8417996" cy="1807005"/>
          </a:xfrm>
          <a:prstGeom prst="rect">
            <a:avLst/>
          </a:prstGeom>
          <a:noFill/>
          <a:ln>
            <a:noFill/>
          </a:ln>
        </p:spPr>
      </p:pic>
      <p:sp>
        <p:nvSpPr>
          <p:cNvPr id="364" name="Google Shape;364;p38"/>
          <p:cNvSpPr/>
          <p:nvPr/>
        </p:nvSpPr>
        <p:spPr>
          <a:xfrm>
            <a:off x="163629" y="1222408"/>
            <a:ext cx="11069053" cy="34163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ru-RU" sz="1800">
                <a:solidFill>
                  <a:schemeClr val="dk1"/>
                </a:solidFill>
                <a:latin typeface="Century Schoolbook"/>
                <a:ea typeface="Century Schoolbook"/>
                <a:cs typeface="Century Schoolbook"/>
                <a:sym typeface="Century Schoolbook"/>
              </a:rPr>
              <a:t>В общем случае все действия можно разбить на четыре категории.</a:t>
            </a:r>
            <a:endParaRPr/>
          </a:p>
          <a:p>
            <a:pPr marL="0" marR="0" lvl="0" indent="0" algn="just" rtl="0">
              <a:spcBef>
                <a:spcPts val="0"/>
              </a:spcBef>
              <a:spcAft>
                <a:spcPts val="0"/>
              </a:spcAft>
              <a:buNone/>
            </a:pPr>
            <a:r>
              <a:rPr lang="ru-RU" sz="1800" b="1">
                <a:solidFill>
                  <a:schemeClr val="dk1"/>
                </a:solidFill>
                <a:latin typeface="Century Schoolbook"/>
                <a:ea typeface="Century Schoolbook"/>
                <a:cs typeface="Century Schoolbook"/>
                <a:sym typeface="Century Schoolbook"/>
              </a:rPr>
              <a:t>1) Процессор - память</a:t>
            </a:r>
            <a:r>
              <a:rPr lang="ru-RU" sz="1800">
                <a:solidFill>
                  <a:schemeClr val="dk1"/>
                </a:solidFill>
                <a:latin typeface="Century Schoolbook"/>
                <a:ea typeface="Century Schoolbook"/>
                <a:cs typeface="Century Schoolbook"/>
                <a:sym typeface="Century Schoolbook"/>
              </a:rPr>
              <a:t>. Данные передаются из процессора в память или обратно.</a:t>
            </a:r>
            <a:endParaRPr/>
          </a:p>
          <a:p>
            <a:pPr marL="0" marR="0" lvl="0" indent="0" algn="just" rtl="0">
              <a:spcBef>
                <a:spcPts val="0"/>
              </a:spcBef>
              <a:spcAft>
                <a:spcPts val="0"/>
              </a:spcAft>
              <a:buNone/>
            </a:pPr>
            <a:r>
              <a:rPr lang="ru-RU" sz="1800" b="1">
                <a:solidFill>
                  <a:schemeClr val="dk1"/>
                </a:solidFill>
                <a:latin typeface="Century Schoolbook"/>
                <a:ea typeface="Century Schoolbook"/>
                <a:cs typeface="Century Schoolbook"/>
                <a:sym typeface="Century Schoolbook"/>
              </a:rPr>
              <a:t>2) Процессор - устройства ввода-вывода</a:t>
            </a:r>
            <a:r>
              <a:rPr lang="ru-RU" sz="1800">
                <a:solidFill>
                  <a:schemeClr val="dk1"/>
                </a:solidFill>
                <a:latin typeface="Century Schoolbook"/>
                <a:ea typeface="Century Schoolbook"/>
                <a:cs typeface="Century Schoolbook"/>
                <a:sym typeface="Century Schoolbook"/>
              </a:rPr>
              <a:t>. Данные из процессора поступают на периферийное устройство путем передачи их между процессором и устройством ввода-вывода. Возможен процесс и в обратном направлении.</a:t>
            </a:r>
            <a:endParaRPr/>
          </a:p>
          <a:p>
            <a:pPr marL="0" marR="0" lvl="0" indent="0" algn="just" rtl="0">
              <a:spcBef>
                <a:spcPts val="0"/>
              </a:spcBef>
              <a:spcAft>
                <a:spcPts val="0"/>
              </a:spcAft>
              <a:buNone/>
            </a:pPr>
            <a:r>
              <a:rPr lang="ru-RU" sz="1800" b="1">
                <a:solidFill>
                  <a:schemeClr val="dk1"/>
                </a:solidFill>
                <a:latin typeface="Century Schoolbook"/>
                <a:ea typeface="Century Schoolbook"/>
                <a:cs typeface="Century Schoolbook"/>
                <a:sym typeface="Century Schoolbook"/>
              </a:rPr>
              <a:t>3)</a:t>
            </a:r>
            <a:r>
              <a:rPr lang="ru-RU" sz="1800">
                <a:solidFill>
                  <a:schemeClr val="dk1"/>
                </a:solidFill>
                <a:latin typeface="Century Schoolbook"/>
                <a:ea typeface="Century Schoolbook"/>
                <a:cs typeface="Century Schoolbook"/>
                <a:sym typeface="Century Schoolbook"/>
              </a:rPr>
              <a:t> </a:t>
            </a:r>
            <a:r>
              <a:rPr lang="ru-RU" sz="1800" b="1">
                <a:solidFill>
                  <a:schemeClr val="dk1"/>
                </a:solidFill>
                <a:latin typeface="Century Schoolbook"/>
                <a:ea typeface="Century Schoolbook"/>
                <a:cs typeface="Century Schoolbook"/>
                <a:sym typeface="Century Schoolbook"/>
              </a:rPr>
              <a:t>Обработка данных. </a:t>
            </a:r>
            <a:r>
              <a:rPr lang="ru-RU" sz="1800">
                <a:solidFill>
                  <a:schemeClr val="dk1"/>
                </a:solidFill>
                <a:latin typeface="Century Schoolbook"/>
                <a:ea typeface="Century Schoolbook"/>
                <a:cs typeface="Century Schoolbook"/>
                <a:sym typeface="Century Schoolbook"/>
              </a:rPr>
              <a:t>Процессор может выполнять с данными различные арифметические</a:t>
            </a:r>
            <a:endParaRPr/>
          </a:p>
          <a:p>
            <a:pPr marL="0" marR="0" lvl="0" indent="0" algn="just" rtl="0">
              <a:spcBef>
                <a:spcPts val="0"/>
              </a:spcBef>
              <a:spcAft>
                <a:spcPts val="0"/>
              </a:spcAft>
              <a:buNone/>
            </a:pPr>
            <a:r>
              <a:rPr lang="ru-RU" sz="1800">
                <a:solidFill>
                  <a:schemeClr val="dk1"/>
                </a:solidFill>
                <a:latin typeface="Century Schoolbook"/>
                <a:ea typeface="Century Schoolbook"/>
                <a:cs typeface="Century Schoolbook"/>
                <a:sym typeface="Century Schoolbook"/>
              </a:rPr>
              <a:t>или логические операции.</a:t>
            </a:r>
            <a:endParaRPr/>
          </a:p>
          <a:p>
            <a:pPr marL="0" marR="0" lvl="0" indent="0" algn="just" rtl="0">
              <a:spcBef>
                <a:spcPts val="0"/>
              </a:spcBef>
              <a:spcAft>
                <a:spcPts val="0"/>
              </a:spcAft>
              <a:buNone/>
            </a:pPr>
            <a:r>
              <a:rPr lang="ru-RU" sz="1800" b="1">
                <a:solidFill>
                  <a:schemeClr val="dk1"/>
                </a:solidFill>
                <a:latin typeface="Century Schoolbook"/>
                <a:ea typeface="Century Schoolbook"/>
                <a:cs typeface="Century Schoolbook"/>
                <a:sym typeface="Century Schoolbook"/>
              </a:rPr>
              <a:t>4)</a:t>
            </a:r>
            <a:r>
              <a:rPr lang="ru-RU" sz="1800">
                <a:solidFill>
                  <a:schemeClr val="dk1"/>
                </a:solidFill>
                <a:latin typeface="Century Schoolbook"/>
                <a:ea typeface="Century Schoolbook"/>
                <a:cs typeface="Century Schoolbook"/>
                <a:sym typeface="Century Schoolbook"/>
              </a:rPr>
              <a:t> </a:t>
            </a:r>
            <a:r>
              <a:rPr lang="ru-RU" sz="1800" b="1">
                <a:solidFill>
                  <a:schemeClr val="dk1"/>
                </a:solidFill>
                <a:latin typeface="Century Schoolbook"/>
                <a:ea typeface="Century Schoolbook"/>
                <a:cs typeface="Century Schoolbook"/>
                <a:sym typeface="Century Schoolbook"/>
              </a:rPr>
              <a:t>Управление</a:t>
            </a:r>
            <a:r>
              <a:rPr lang="ru-RU" sz="1800">
                <a:solidFill>
                  <a:schemeClr val="dk1"/>
                </a:solidFill>
                <a:latin typeface="Century Schoolbook"/>
                <a:ea typeface="Century Schoolbook"/>
                <a:cs typeface="Century Schoolbook"/>
                <a:sym typeface="Century Schoolbook"/>
              </a:rPr>
              <a:t>. Команда может задавать изменение последовательности выполнения команд. Например, если процессор извлекает из ячейки 149 команду, которая указывает, что следующей по очереди должна быть выполнена команда из ячейки 182, то процессор устанавливает значение счетчика команд равным 182. Таким образом, на следующем этапе выборки команда извлекается не из ячейки 150, а из ячейки 182.</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9"/>
          <p:cNvSpPr txBox="1">
            <a:spLocks noGrp="1"/>
          </p:cNvSpPr>
          <p:nvPr>
            <p:ph type="title"/>
          </p:nvPr>
        </p:nvSpPr>
        <p:spPr>
          <a:xfrm>
            <a:off x="1261872" y="365760"/>
            <a:ext cx="9692640" cy="100102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ru-RU"/>
              <a:t>Прерывания</a:t>
            </a:r>
            <a:endParaRPr/>
          </a:p>
        </p:txBody>
      </p:sp>
      <p:sp>
        <p:nvSpPr>
          <p:cNvPr id="370" name="Google Shape;370;p39"/>
          <p:cNvSpPr txBox="1">
            <a:spLocks noGrp="1"/>
          </p:cNvSpPr>
          <p:nvPr>
            <p:ph type="body" idx="1"/>
          </p:nvPr>
        </p:nvSpPr>
        <p:spPr>
          <a:xfrm>
            <a:off x="490888" y="1549669"/>
            <a:ext cx="10712917" cy="779646"/>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440"/>
              <a:buNone/>
            </a:pPr>
            <a:r>
              <a:rPr lang="ru-RU"/>
              <a:t>Почти во всех компьютерах предусмотрен механизм, с помощью которого различные модули (ввода-вывода, памяти) могут прервать нормальную последовательность работы процессора.</a:t>
            </a:r>
            <a:endParaRPr/>
          </a:p>
        </p:txBody>
      </p:sp>
      <p:graphicFrame>
        <p:nvGraphicFramePr>
          <p:cNvPr id="371" name="Google Shape;371;p39"/>
          <p:cNvGraphicFramePr/>
          <p:nvPr/>
        </p:nvGraphicFramePr>
        <p:xfrm>
          <a:off x="490888" y="2463800"/>
          <a:ext cx="10463625" cy="4028490"/>
        </p:xfrm>
        <a:graphic>
          <a:graphicData uri="http://schemas.openxmlformats.org/drawingml/2006/table">
            <a:tbl>
              <a:tblPr firstRow="1" bandRow="1">
                <a:noFill/>
              </a:tblPr>
              <a:tblGrid>
                <a:gridCol w="2608450">
                  <a:extLst>
                    <a:ext uri="{9D8B030D-6E8A-4147-A177-3AD203B41FA5}">
                      <a16:colId xmlns:a16="http://schemas.microsoft.com/office/drawing/2014/main" val="20000"/>
                    </a:ext>
                  </a:extLst>
                </a:gridCol>
                <a:gridCol w="785517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ru-RU" sz="1800" u="none" strike="noStrike" cap="none"/>
                        <a:t>Класс прерывания</a:t>
                      </a:r>
                      <a:endParaRPr sz="1800"/>
                    </a:p>
                  </a:txBody>
                  <a:tcPr marL="91450" marR="91450" marT="45725" marB="45725"/>
                </a:tc>
                <a:tc>
                  <a:txBody>
                    <a:bodyPr/>
                    <a:lstStyle/>
                    <a:p>
                      <a:pPr marL="0" marR="0" lvl="0" indent="0" algn="l" rtl="0">
                        <a:spcBef>
                          <a:spcPts val="0"/>
                        </a:spcBef>
                        <a:spcAft>
                          <a:spcPts val="0"/>
                        </a:spcAft>
                        <a:buNone/>
                      </a:pPr>
                      <a:r>
                        <a:rPr lang="ru-RU" sz="1800"/>
                        <a:t>Описание</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ru-RU" sz="1800"/>
                        <a:t>Программные</a:t>
                      </a:r>
                      <a:endParaRPr sz="1800"/>
                    </a:p>
                  </a:txBody>
                  <a:tcPr marL="91450" marR="91450" marT="45725" marB="45725"/>
                </a:tc>
                <a:tc>
                  <a:txBody>
                    <a:bodyPr/>
                    <a:lstStyle/>
                    <a:p>
                      <a:pPr marL="0" marR="0" lvl="0" indent="0" algn="l" rtl="0">
                        <a:spcBef>
                          <a:spcPts val="0"/>
                        </a:spcBef>
                        <a:spcAft>
                          <a:spcPts val="0"/>
                        </a:spcAft>
                        <a:buNone/>
                      </a:pPr>
                      <a:r>
                        <a:rPr lang="ru-RU" sz="1800" b="0" i="0" u="none" strike="noStrike">
                          <a:solidFill>
                            <a:schemeClr val="dk1"/>
                          </a:solidFill>
                          <a:latin typeface="Century Schoolbook"/>
                          <a:ea typeface="Century Schoolbook"/>
                          <a:cs typeface="Century Schoolbook"/>
                          <a:sym typeface="Century Schoolbook"/>
                        </a:rPr>
                        <a:t>Генерируются в некоторых ситуациях, возникающих в результате выполнения команд. Такими ситуациями могут быть арифметическое переполнение, деление на нуль, попытка выполнить некорректную команду или обратиться к области памяти, доступ к которой пользователю запрещен</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ru-RU" sz="1800"/>
                        <a:t>Таймера</a:t>
                      </a:r>
                      <a:endParaRPr sz="1800"/>
                    </a:p>
                  </a:txBody>
                  <a:tcPr marL="91450" marR="91450" marT="45725" marB="45725"/>
                </a:tc>
                <a:tc>
                  <a:txBody>
                    <a:bodyPr/>
                    <a:lstStyle/>
                    <a:p>
                      <a:pPr marL="0" marR="0" lvl="0" indent="0" algn="l" rtl="0">
                        <a:spcBef>
                          <a:spcPts val="0"/>
                        </a:spcBef>
                        <a:spcAft>
                          <a:spcPts val="0"/>
                        </a:spcAft>
                        <a:buNone/>
                      </a:pPr>
                      <a:r>
                        <a:rPr lang="ru-RU" sz="1800" b="0" i="0" u="none" strike="noStrike">
                          <a:solidFill>
                            <a:schemeClr val="dk1"/>
                          </a:solidFill>
                          <a:latin typeface="Century Schoolbook"/>
                          <a:ea typeface="Century Schoolbook"/>
                          <a:cs typeface="Century Schoolbook"/>
                          <a:sym typeface="Century Schoolbook"/>
                        </a:rPr>
                        <a:t>Генерируется таймером процессора. Это прерывание позволяет операционной системе выполнять некоторые функции периодически, через заданные промежутки времени</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ru-RU" sz="1800"/>
                        <a:t>Ввода-вывода</a:t>
                      </a:r>
                      <a:endParaRPr sz="1800"/>
                    </a:p>
                  </a:txBody>
                  <a:tcPr marL="91450" marR="91450" marT="45725" marB="45725"/>
                </a:tc>
                <a:tc>
                  <a:txBody>
                    <a:bodyPr/>
                    <a:lstStyle/>
                    <a:p>
                      <a:pPr marL="0" marR="0" lvl="0" indent="0" algn="l" rtl="0">
                        <a:spcBef>
                          <a:spcPts val="0"/>
                        </a:spcBef>
                        <a:spcAft>
                          <a:spcPts val="0"/>
                        </a:spcAft>
                        <a:buNone/>
                      </a:pPr>
                      <a:r>
                        <a:rPr lang="ru-RU" sz="1800" b="0" i="0" u="none" strike="noStrike">
                          <a:solidFill>
                            <a:schemeClr val="dk1"/>
                          </a:solidFill>
                          <a:latin typeface="Century Schoolbook"/>
                          <a:ea typeface="Century Schoolbook"/>
                          <a:cs typeface="Century Schoolbook"/>
                          <a:sym typeface="Century Schoolbook"/>
                        </a:rPr>
                        <a:t>Генерируется контроллером ввода-вывода. Сигнализирует о нормальном завершении операции или о наличии ошибок</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ru-RU" sz="1800"/>
                        <a:t>Аппаратный сбой</a:t>
                      </a:r>
                      <a:endParaRPr sz="1800"/>
                    </a:p>
                  </a:txBody>
                  <a:tcPr marL="91450" marR="91450" marT="45725" marB="45725"/>
                </a:tc>
                <a:tc>
                  <a:txBody>
                    <a:bodyPr/>
                    <a:lstStyle/>
                    <a:p>
                      <a:pPr marL="0" marR="0" lvl="0" indent="0" algn="l" rtl="0">
                        <a:spcBef>
                          <a:spcPts val="0"/>
                        </a:spcBef>
                        <a:spcAft>
                          <a:spcPts val="0"/>
                        </a:spcAft>
                        <a:buNone/>
                      </a:pPr>
                      <a:r>
                        <a:rPr lang="ru-RU" sz="1800" b="0" i="0" u="none" strike="noStrike">
                          <a:solidFill>
                            <a:schemeClr val="dk1"/>
                          </a:solidFill>
                          <a:latin typeface="Century Schoolbook"/>
                          <a:ea typeface="Century Schoolbook"/>
                          <a:cs typeface="Century Schoolbook"/>
                          <a:sym typeface="Century Schoolbook"/>
                        </a:rPr>
                        <a:t>Генерируется при сбоях и аварийных ситуациях, как, например, падение напряжения в сети или ошибка контроля четности памяти</a:t>
                      </a:r>
                      <a:endParaRPr sz="18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0"/>
          <p:cNvSpPr txBox="1">
            <a:spLocks noGrp="1"/>
          </p:cNvSpPr>
          <p:nvPr>
            <p:ph type="title"/>
          </p:nvPr>
        </p:nvSpPr>
        <p:spPr>
          <a:xfrm>
            <a:off x="1261872" y="365761"/>
            <a:ext cx="9692640" cy="625642"/>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entury Schoolbook"/>
              <a:buNone/>
            </a:pPr>
            <a:r>
              <a:rPr lang="ru-RU"/>
              <a:t>Прерывания</a:t>
            </a:r>
            <a:endParaRPr/>
          </a:p>
        </p:txBody>
      </p:sp>
      <p:sp>
        <p:nvSpPr>
          <p:cNvPr id="378" name="Google Shape;378;p40"/>
          <p:cNvSpPr txBox="1">
            <a:spLocks noGrp="1"/>
          </p:cNvSpPr>
          <p:nvPr>
            <p:ph type="body" idx="1"/>
          </p:nvPr>
        </p:nvSpPr>
        <p:spPr>
          <a:xfrm>
            <a:off x="490888" y="1097280"/>
            <a:ext cx="10712917" cy="914399"/>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440"/>
              <a:buNone/>
            </a:pPr>
            <a:r>
              <a:rPr lang="ru-RU"/>
              <a:t>Прерывания предназначены в основном для повышения эффективности использования процессора. Например, большинство устройств ввода-вывода работают намного медленнее, чем процессор.</a:t>
            </a:r>
            <a:endParaRPr/>
          </a:p>
        </p:txBody>
      </p:sp>
      <p:pic>
        <p:nvPicPr>
          <p:cNvPr id="379" name="Google Shape;379;p40"/>
          <p:cNvPicPr preferRelativeResize="0"/>
          <p:nvPr/>
        </p:nvPicPr>
        <p:blipFill rotWithShape="1">
          <a:blip r:embed="rId3">
            <a:alphaModFix/>
          </a:blip>
          <a:srcRect/>
          <a:stretch/>
        </p:blipFill>
        <p:spPr>
          <a:xfrm>
            <a:off x="2457960" y="2011679"/>
            <a:ext cx="6830828" cy="4480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1"/>
          <p:cNvSpPr txBox="1">
            <a:spLocks noGrp="1"/>
          </p:cNvSpPr>
          <p:nvPr>
            <p:ph type="title"/>
          </p:nvPr>
        </p:nvSpPr>
        <p:spPr>
          <a:xfrm>
            <a:off x="1261872" y="365761"/>
            <a:ext cx="9692640" cy="625642"/>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entury Schoolbook"/>
              <a:buNone/>
            </a:pPr>
            <a:r>
              <a:rPr lang="ru-RU"/>
              <a:t>Прерывания</a:t>
            </a:r>
            <a:endParaRPr/>
          </a:p>
        </p:txBody>
      </p:sp>
      <p:sp>
        <p:nvSpPr>
          <p:cNvPr id="386" name="Google Shape;386;p41"/>
          <p:cNvSpPr txBox="1">
            <a:spLocks noGrp="1"/>
          </p:cNvSpPr>
          <p:nvPr>
            <p:ph type="body" idx="1"/>
          </p:nvPr>
        </p:nvSpPr>
        <p:spPr>
          <a:xfrm>
            <a:off x="561366" y="991403"/>
            <a:ext cx="6699183" cy="1453415"/>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440"/>
              <a:buNone/>
            </a:pPr>
            <a:r>
              <a:rPr lang="ru-RU"/>
              <a:t>Прерывания предназначены в основном для повышения эффективности использования процессора. Например, большинство устройств ввода-вывода работают намного медленнее, чем процессор.</a:t>
            </a:r>
            <a:endParaRPr/>
          </a:p>
        </p:txBody>
      </p:sp>
      <p:pic>
        <p:nvPicPr>
          <p:cNvPr id="387" name="Google Shape;387;p41"/>
          <p:cNvPicPr preferRelativeResize="0"/>
          <p:nvPr/>
        </p:nvPicPr>
        <p:blipFill rotWithShape="1">
          <a:blip r:embed="rId3">
            <a:alphaModFix/>
          </a:blip>
          <a:srcRect l="34900"/>
          <a:stretch/>
        </p:blipFill>
        <p:spPr>
          <a:xfrm>
            <a:off x="7745127" y="866274"/>
            <a:ext cx="4446873" cy="4480560"/>
          </a:xfrm>
          <a:prstGeom prst="rect">
            <a:avLst/>
          </a:prstGeom>
          <a:noFill/>
          <a:ln>
            <a:noFill/>
          </a:ln>
        </p:spPr>
      </p:pic>
      <p:pic>
        <p:nvPicPr>
          <p:cNvPr id="388" name="Google Shape;388;p41"/>
          <p:cNvPicPr preferRelativeResize="0"/>
          <p:nvPr/>
        </p:nvPicPr>
        <p:blipFill rotWithShape="1">
          <a:blip r:embed="rId4">
            <a:alphaModFix/>
          </a:blip>
          <a:srcRect/>
          <a:stretch/>
        </p:blipFill>
        <p:spPr>
          <a:xfrm>
            <a:off x="188889" y="3518035"/>
            <a:ext cx="6927281" cy="26517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1249680" y="0"/>
            <a:ext cx="9692640" cy="9529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ru-RU"/>
              <a:t>Иерархия памяти</a:t>
            </a:r>
            <a:endParaRPr/>
          </a:p>
        </p:txBody>
      </p:sp>
      <p:sp>
        <p:nvSpPr>
          <p:cNvPr id="394" name="Google Shape;394;p42"/>
          <p:cNvSpPr txBox="1">
            <a:spLocks noGrp="1"/>
          </p:cNvSpPr>
          <p:nvPr>
            <p:ph type="body" idx="1"/>
          </p:nvPr>
        </p:nvSpPr>
        <p:spPr>
          <a:xfrm>
            <a:off x="269508" y="952901"/>
            <a:ext cx="10818796" cy="2897204"/>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440"/>
              <a:buNone/>
            </a:pPr>
            <a:r>
              <a:rPr lang="ru-RU"/>
              <a:t>Проектные ограничения на конфигурацию памяти компьютера в основном определяются тремя параметрами: объемом, быстродействием, стоимостью.</a:t>
            </a:r>
            <a:endParaRPr/>
          </a:p>
          <a:p>
            <a:pPr marL="0" lvl="0" indent="0" algn="l" rtl="0">
              <a:lnSpc>
                <a:spcPct val="95000"/>
              </a:lnSpc>
              <a:spcBef>
                <a:spcPts val="1600"/>
              </a:spcBef>
              <a:spcAft>
                <a:spcPts val="0"/>
              </a:spcAft>
              <a:buSzPts val="1440"/>
              <a:buNone/>
            </a:pPr>
            <a:r>
              <a:rPr lang="ru-RU"/>
              <a:t>На любом этапе развития технологий производства запоминающих устройств выполняются следующие, достаточно устойчивые, соотношения.</a:t>
            </a:r>
            <a:endParaRPr/>
          </a:p>
          <a:p>
            <a:pPr marL="182880" lvl="0" indent="-182880" algn="l" rtl="0">
              <a:lnSpc>
                <a:spcPct val="95000"/>
              </a:lnSpc>
              <a:spcBef>
                <a:spcPts val="1600"/>
              </a:spcBef>
              <a:spcAft>
                <a:spcPts val="0"/>
              </a:spcAft>
              <a:buSzPts val="1440"/>
              <a:buChar char="•"/>
            </a:pPr>
            <a:r>
              <a:rPr lang="ru-RU"/>
              <a:t>Чем меньше время доступа, тем дороже каждый бит.</a:t>
            </a:r>
            <a:endParaRPr/>
          </a:p>
          <a:p>
            <a:pPr marL="182880" lvl="0" indent="-182880" algn="l" rtl="0">
              <a:lnSpc>
                <a:spcPct val="95000"/>
              </a:lnSpc>
              <a:spcBef>
                <a:spcPts val="1600"/>
              </a:spcBef>
              <a:spcAft>
                <a:spcPts val="0"/>
              </a:spcAft>
              <a:buSzPts val="1440"/>
              <a:buChar char="•"/>
            </a:pPr>
            <a:r>
              <a:rPr lang="ru-RU"/>
              <a:t>Чем выше емкость, тем ниже стоимость бита.</a:t>
            </a:r>
            <a:endParaRPr/>
          </a:p>
          <a:p>
            <a:pPr marL="182880" lvl="0" indent="-182880" algn="l" rtl="0">
              <a:lnSpc>
                <a:spcPct val="95000"/>
              </a:lnSpc>
              <a:spcBef>
                <a:spcPts val="1600"/>
              </a:spcBef>
              <a:spcAft>
                <a:spcPts val="0"/>
              </a:spcAft>
              <a:buSzPts val="1440"/>
              <a:buChar char="•"/>
            </a:pPr>
            <a:r>
              <a:rPr lang="ru-RU"/>
              <a:t>Чем выше емкость, тем больше время доступа.</a:t>
            </a:r>
            <a:endParaRPr/>
          </a:p>
        </p:txBody>
      </p:sp>
      <p:pic>
        <p:nvPicPr>
          <p:cNvPr id="395" name="Google Shape;395;p42"/>
          <p:cNvPicPr preferRelativeResize="0"/>
          <p:nvPr/>
        </p:nvPicPr>
        <p:blipFill rotWithShape="1">
          <a:blip r:embed="rId3">
            <a:alphaModFix/>
          </a:blip>
          <a:srcRect/>
          <a:stretch/>
        </p:blipFill>
        <p:spPr>
          <a:xfrm>
            <a:off x="6756891" y="2257572"/>
            <a:ext cx="4918552" cy="44342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3"/>
          <p:cNvSpPr txBox="1">
            <a:spLocks noGrp="1"/>
          </p:cNvSpPr>
          <p:nvPr>
            <p:ph type="title"/>
          </p:nvPr>
        </p:nvSpPr>
        <p:spPr>
          <a:xfrm>
            <a:off x="1261872" y="365760"/>
            <a:ext cx="9692640" cy="94327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ru-RU"/>
              <a:t>Кэш</a:t>
            </a:r>
            <a:endParaRPr/>
          </a:p>
        </p:txBody>
      </p:sp>
      <p:sp>
        <p:nvSpPr>
          <p:cNvPr id="401" name="Google Shape;401;p43"/>
          <p:cNvSpPr txBox="1">
            <a:spLocks noGrp="1"/>
          </p:cNvSpPr>
          <p:nvPr>
            <p:ph type="body" idx="1"/>
          </p:nvPr>
        </p:nvSpPr>
        <p:spPr>
          <a:xfrm>
            <a:off x="568853" y="1405290"/>
            <a:ext cx="10625328" cy="4302492"/>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440"/>
              <a:buNone/>
            </a:pPr>
            <a:r>
              <a:rPr lang="ru-RU"/>
              <a:t>Хотя кеш и невидим для операционной системы, он взаимодействует с аппаратным обеспечением, связанным с памятью.</a:t>
            </a:r>
            <a:endParaRPr/>
          </a:p>
          <a:p>
            <a:pPr marL="0" lvl="0" indent="0" algn="l" rtl="0">
              <a:lnSpc>
                <a:spcPct val="95000"/>
              </a:lnSpc>
              <a:spcBef>
                <a:spcPts val="1600"/>
              </a:spcBef>
              <a:spcAft>
                <a:spcPts val="0"/>
              </a:spcAft>
              <a:buSzPts val="1440"/>
              <a:buNone/>
            </a:pPr>
            <a:r>
              <a:rPr lang="ru-RU"/>
              <a:t>При выполнении каждого цикла команды процессор по крайней мере один раз обращается к памяти, чтобы произвести выборку команды. Часто это происходит повторно, причем возможны случаи нескольких повторных обращений, при которых извлекаются операнды и/или сохраняются результаты. Очевидно, что частота, с которой процессор выполняет команды, ограничена временем обращения к памяти. Это ограничение было существенной проблемой из-за постоянного несоответствия между скоростью процессора и скоростью доступа к основной памяти - в течение многих лет скорость процессора возрастала быстрее, чем скорость доступа к памяти.</a:t>
            </a:r>
            <a:endParaRPr/>
          </a:p>
        </p:txBody>
      </p:sp>
    </p:spTree>
  </p:cSld>
  <p:clrMapOvr>
    <a:masterClrMapping/>
  </p:clrMapOvr>
</p:sld>
</file>

<file path=ppt/theme/theme1.xml><?xml version="1.0" encoding="utf-8"?>
<a:theme xmlns:a="http://schemas.openxmlformats.org/drawingml/2006/main" name="Вид">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Вид</Template>
  <TotalTime>3950</TotalTime>
  <Words>2773</Words>
  <Application>Microsoft Office PowerPoint</Application>
  <PresentationFormat>Широкоэкранный</PresentationFormat>
  <Paragraphs>135</Paragraphs>
  <Slides>28</Slides>
  <Notes>13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28</vt:i4>
      </vt:variant>
    </vt:vector>
  </HeadingPairs>
  <TitlesOfParts>
    <vt:vector size="33" baseType="lpstr">
      <vt:lpstr>Arial</vt:lpstr>
      <vt:lpstr>Calibri</vt:lpstr>
      <vt:lpstr>Century Schoolbook</vt:lpstr>
      <vt:lpstr>Wingdings 2</vt:lpstr>
      <vt:lpstr>Вид</vt:lpstr>
      <vt:lpstr>Лекция 2. Понятия ОС. Классификация ОС</vt:lpstr>
      <vt:lpstr>Обзор аппаратного обеспечения компьютера</vt:lpstr>
      <vt:lpstr>Выполнение команд</vt:lpstr>
      <vt:lpstr>Выполнение команд</vt:lpstr>
      <vt:lpstr>Прерывания</vt:lpstr>
      <vt:lpstr>Прерывания</vt:lpstr>
      <vt:lpstr>Прерывания</vt:lpstr>
      <vt:lpstr>Иерархия памяти</vt:lpstr>
      <vt:lpstr>Кэш</vt:lpstr>
      <vt:lpstr>Принцип работы кэша</vt:lpstr>
      <vt:lpstr>Структура кэша и основной памяти</vt:lpstr>
      <vt:lpstr>Диски</vt:lpstr>
      <vt:lpstr>Шина</vt:lpstr>
      <vt:lpstr>Операционная система</vt:lpstr>
      <vt:lpstr>Процессы</vt:lpstr>
      <vt:lpstr>Презентация PowerPoint</vt:lpstr>
      <vt:lpstr>Управление памятью</vt:lpstr>
      <vt:lpstr>Презентация PowerPoint</vt:lpstr>
      <vt:lpstr>Презентация PowerPoint</vt:lpstr>
      <vt:lpstr>Адресация виртуальной памяти</vt:lpstr>
      <vt:lpstr>Структура операционной систем</vt:lpstr>
      <vt:lpstr>Структура операционной систем</vt:lpstr>
      <vt:lpstr>Архит ектура  Wi ndows</vt:lpstr>
      <vt:lpstr>Презентация PowerPoint</vt:lpstr>
      <vt:lpstr>Презентация PowerPoint</vt:lpstr>
      <vt:lpstr>Классификация ОС</vt:lpstr>
      <vt:lpstr>Презентация PowerPoint</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 Эволюция операционных систем</dc:title>
  <dc:creator>Соболь A. M.</dc:creator>
  <cp:lastModifiedBy>Соболь A. M.</cp:lastModifiedBy>
  <cp:revision>17</cp:revision>
  <dcterms:created xsi:type="dcterms:W3CDTF">2021-09-05T16:34:34Z</dcterms:created>
  <dcterms:modified xsi:type="dcterms:W3CDTF">2021-09-17T04:00:23Z</dcterms:modified>
</cp:coreProperties>
</file>