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368" r:id="rId38"/>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642" autoAdjust="0"/>
  </p:normalViewPr>
  <p:slideViewPr>
    <p:cSldViewPr snapToGrid="0">
      <p:cViewPr varScale="1">
        <p:scale>
          <a:sx n="62" d="100"/>
          <a:sy n="62" d="100"/>
        </p:scale>
        <p:origin x="14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BB39F72-FF41-42F6-BD7F-813139E95BBA}" type="datetimeFigureOut">
              <a:rPr lang="ru-BY" smtClean="0"/>
              <a:t>28.09.2021</a:t>
            </a:fld>
            <a:endParaRPr lang="ru-BY"/>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10</a:t>
            </a:fld>
            <a:endParaRPr lang="ru-BY"/>
          </a:p>
        </p:txBody>
      </p:sp>
    </p:spTree>
    <p:extLst>
      <p:ext uri="{BB962C8B-B14F-4D97-AF65-F5344CB8AC3E}">
        <p14:creationId xmlns:p14="http://schemas.microsoft.com/office/powerpoint/2010/main" val="13367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11</a:t>
            </a:fld>
            <a:endParaRPr lang="ru-BY"/>
          </a:p>
        </p:txBody>
      </p:sp>
    </p:spTree>
    <p:extLst>
      <p:ext uri="{BB962C8B-B14F-4D97-AF65-F5344CB8AC3E}">
        <p14:creationId xmlns:p14="http://schemas.microsoft.com/office/powerpoint/2010/main" val="139570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12</a:t>
            </a:fld>
            <a:endParaRPr lang="ru-BY"/>
          </a:p>
        </p:txBody>
      </p:sp>
    </p:spTree>
    <p:extLst>
      <p:ext uri="{BB962C8B-B14F-4D97-AF65-F5344CB8AC3E}">
        <p14:creationId xmlns:p14="http://schemas.microsoft.com/office/powerpoint/2010/main" val="138387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13</a:t>
            </a:fld>
            <a:endParaRPr lang="ru-BY"/>
          </a:p>
        </p:txBody>
      </p:sp>
    </p:spTree>
    <p:extLst>
      <p:ext uri="{BB962C8B-B14F-4D97-AF65-F5344CB8AC3E}">
        <p14:creationId xmlns:p14="http://schemas.microsoft.com/office/powerpoint/2010/main" val="3812466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После создания нового процесса операционная система создает его управляющий блок и вводит его в систему в состоянии не выполняющегося. Созданный процесс, о существовании которого известно операционной системе, ждет, пока он сможет быть запущен. Время от времени выполняющиеся процессы будут прерываться, и та часть операционной системы, которая выполняет функции диспетчера, будет выбирать для выполнения другой процесс. Выполняющийся перед этим процесс перейдет из состояния выполняющегося в состояние не выполняющегося, а в состояние выполняющегося перейдет один из ожидающих процессов.</a:t>
            </a:r>
          </a:p>
          <a:p>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14</a:t>
            </a:fld>
            <a:endParaRPr lang="ru-BY"/>
          </a:p>
        </p:txBody>
      </p:sp>
    </p:spTree>
    <p:extLst>
      <p:ext uri="{BB962C8B-B14F-4D97-AF65-F5344CB8AC3E}">
        <p14:creationId xmlns:p14="http://schemas.microsoft.com/office/powerpoint/2010/main" val="5145585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Здесь имеется единая очередь, ее элементами являются указатели на управляющие блоки процессов. Можно предложить и другую схему, в которой очередь состоит из связанного списка блоков данных, где каждый блок представляет отдельный процесс; позже мы вернемся к исследованию этой реализации.</a:t>
            </a:r>
          </a:p>
          <a:p>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15</a:t>
            </a:fld>
            <a:endParaRPr lang="ru-BY"/>
          </a:p>
        </p:txBody>
      </p:sp>
    </p:spTree>
    <p:extLst>
      <p:ext uri="{BB962C8B-B14F-4D97-AF65-F5344CB8AC3E}">
        <p14:creationId xmlns:p14="http://schemas.microsoft.com/office/powerpoint/2010/main" val="3262820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16</a:t>
            </a:fld>
            <a:endParaRPr lang="ru-BY"/>
          </a:p>
        </p:txBody>
      </p:sp>
    </p:spTree>
    <p:extLst>
      <p:ext uri="{BB962C8B-B14F-4D97-AF65-F5344CB8AC3E}">
        <p14:creationId xmlns:p14="http://schemas.microsoft.com/office/powerpoint/2010/main" val="543796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17</a:t>
            </a:fld>
            <a:endParaRPr lang="ru-BY"/>
          </a:p>
        </p:txBody>
      </p:sp>
    </p:spTree>
    <p:extLst>
      <p:ext uri="{BB962C8B-B14F-4D97-AF65-F5344CB8AC3E}">
        <p14:creationId xmlns:p14="http://schemas.microsoft.com/office/powerpoint/2010/main" val="347108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18</a:t>
            </a:fld>
            <a:endParaRPr lang="ru-BY"/>
          </a:p>
        </p:txBody>
      </p:sp>
    </p:spTree>
    <p:extLst>
      <p:ext uri="{BB962C8B-B14F-4D97-AF65-F5344CB8AC3E}">
        <p14:creationId xmlns:p14="http://schemas.microsoft.com/office/powerpoint/2010/main" val="1379218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19</a:t>
            </a:fld>
            <a:endParaRPr lang="ru-BY"/>
          </a:p>
        </p:txBody>
      </p:sp>
    </p:spTree>
    <p:extLst>
      <p:ext uri="{BB962C8B-B14F-4D97-AF65-F5344CB8AC3E}">
        <p14:creationId xmlns:p14="http://schemas.microsoft.com/office/powerpoint/2010/main" val="3846821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a:t>
            </a:fld>
            <a:endParaRPr lang="ru-BY"/>
          </a:p>
        </p:txBody>
      </p:sp>
    </p:spTree>
    <p:extLst>
      <p:ext uri="{BB962C8B-B14F-4D97-AF65-F5344CB8AC3E}">
        <p14:creationId xmlns:p14="http://schemas.microsoft.com/office/powerpoint/2010/main" val="2687535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20</a:t>
            </a:fld>
            <a:endParaRPr lang="ru-BY"/>
          </a:p>
        </p:txBody>
      </p:sp>
    </p:spTree>
    <p:extLst>
      <p:ext uri="{BB962C8B-B14F-4D97-AF65-F5344CB8AC3E}">
        <p14:creationId xmlns:p14="http://schemas.microsoft.com/office/powerpoint/2010/main" val="2389473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Такая очередь работает по принципу обработки</a:t>
            </a:r>
            <a:r>
              <a:rPr lang="en-US" dirty="0"/>
              <a:t> </a:t>
            </a:r>
            <a:r>
              <a:rPr lang="ru-RU" dirty="0"/>
              <a:t>в порядке поступления, а процессор обслуживает имеющиеся в наличии процессы циклическим</a:t>
            </a:r>
            <a:r>
              <a:rPr lang="en-US" dirty="0"/>
              <a:t> </a:t>
            </a:r>
            <a:r>
              <a:rPr lang="ru-RU" dirty="0"/>
              <a:t>методом (каждому процессу в очереди отводится определенный</a:t>
            </a:r>
            <a:r>
              <a:rPr lang="en-US" dirty="0"/>
              <a:t> </a:t>
            </a:r>
            <a:r>
              <a:rPr lang="ru-RU" dirty="0"/>
              <a:t>промежуток времени, по истечении которого процесс возвращается обратно</a:t>
            </a:r>
            <a:r>
              <a:rPr lang="en-US" dirty="0"/>
              <a:t> </a:t>
            </a:r>
            <a:r>
              <a:rPr lang="ru-RU" dirty="0"/>
              <a:t>в очередь, если он не был блокирован). Однако даже в таком простом примере, который</a:t>
            </a:r>
            <a:r>
              <a:rPr lang="en-US" dirty="0"/>
              <a:t> </a:t>
            </a:r>
            <a:r>
              <a:rPr lang="ru-RU" dirty="0"/>
              <a:t>описан выше, подобная реализация не является адекватной: одни из не выполняющихся</a:t>
            </a:r>
            <a:r>
              <a:rPr lang="en-US" dirty="0"/>
              <a:t> </a:t>
            </a:r>
            <a:r>
              <a:rPr lang="ru-RU" dirty="0"/>
              <a:t>процессов готовы к выполнению, в то время как другие являются заблокированными</a:t>
            </a:r>
            <a:r>
              <a:rPr lang="en-US" dirty="0"/>
              <a:t> </a:t>
            </a:r>
            <a:r>
              <a:rPr lang="ru-RU" dirty="0"/>
              <a:t>и ждут окончания операции ввода-вывода. Таким образом, при наличии только одной</a:t>
            </a:r>
            <a:r>
              <a:rPr lang="en-US" dirty="0"/>
              <a:t> </a:t>
            </a:r>
            <a:r>
              <a:rPr lang="ru-RU" dirty="0"/>
              <a:t>очереди диспетчер не может просто выбрать для выполнения первый процесс из очереди.</a:t>
            </a:r>
          </a:p>
        </p:txBody>
      </p:sp>
      <p:sp>
        <p:nvSpPr>
          <p:cNvPr id="4" name="Номер слайда 3"/>
          <p:cNvSpPr>
            <a:spLocks noGrp="1"/>
          </p:cNvSpPr>
          <p:nvPr>
            <p:ph type="sldNum" sz="quarter" idx="5"/>
          </p:nvPr>
        </p:nvSpPr>
        <p:spPr/>
        <p:txBody>
          <a:bodyPr/>
          <a:lstStyle/>
          <a:p>
            <a:fld id="{59C9F4AD-4C4B-4353-A7AA-68C8FD93DE92}" type="slidenum">
              <a:rPr lang="ru-BY" smtClean="0"/>
              <a:t>21</a:t>
            </a:fld>
            <a:endParaRPr lang="ru-BY"/>
          </a:p>
        </p:txBody>
      </p:sp>
    </p:spTree>
    <p:extLst>
      <p:ext uri="{BB962C8B-B14F-4D97-AF65-F5344CB8AC3E}">
        <p14:creationId xmlns:p14="http://schemas.microsoft.com/office/powerpoint/2010/main" val="2153786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22</a:t>
            </a:fld>
            <a:endParaRPr lang="ru-BY"/>
          </a:p>
        </p:txBody>
      </p:sp>
    </p:spTree>
    <p:extLst>
      <p:ext uri="{BB962C8B-B14F-4D97-AF65-F5344CB8AC3E}">
        <p14:creationId xmlns:p14="http://schemas.microsoft.com/office/powerpoint/2010/main" val="2981122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23</a:t>
            </a:fld>
            <a:endParaRPr lang="ru-BY"/>
          </a:p>
        </p:txBody>
      </p:sp>
    </p:spTree>
    <p:extLst>
      <p:ext uri="{BB962C8B-B14F-4D97-AF65-F5344CB8AC3E}">
        <p14:creationId xmlns:p14="http://schemas.microsoft.com/office/powerpoint/2010/main" val="1297439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None/>
            </a:pPr>
            <a:r>
              <a:rPr lang="ru-RU" sz="1200" dirty="0"/>
              <a:t>Предположим, что выполняется процесс А, имеющий определенный приоритет, а процесс В, приоритет которого выше, блокирован. Когда операционная система обнаружит, что произошло событие, ожидаемое процессом В, она переведет этот процесс в состояние готовности, в результате чего процесс А может быть прерван и управление перейдет к процессу В. Говорят, что операционная система </a:t>
            </a:r>
            <a:r>
              <a:rPr lang="ru-RU" sz="1200" b="1" dirty="0"/>
              <a:t>вытесняет</a:t>
            </a:r>
            <a:r>
              <a:rPr lang="ru-RU" sz="1200" dirty="0"/>
              <a:t> (</a:t>
            </a:r>
            <a:r>
              <a:rPr lang="ru-RU" sz="1200" dirty="0" err="1"/>
              <a:t>preempt</a:t>
            </a:r>
            <a:r>
              <a:rPr lang="ru-RU" sz="1200" dirty="0"/>
              <a:t>) процесс А. Наконец, процесс сам по себе может отказаться от использования процессора. Примером может служить некоторый фоновый процесс, который периодически выполняет некоторые функции учета или обслуживания.</a:t>
            </a:r>
          </a:p>
          <a:p>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24</a:t>
            </a:fld>
            <a:endParaRPr lang="ru-BY"/>
          </a:p>
        </p:txBody>
      </p:sp>
    </p:spTree>
    <p:extLst>
      <p:ext uri="{BB962C8B-B14F-4D97-AF65-F5344CB8AC3E}">
        <p14:creationId xmlns:p14="http://schemas.microsoft.com/office/powerpoint/2010/main" val="1046371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25</a:t>
            </a:fld>
            <a:endParaRPr lang="ru-BY"/>
          </a:p>
        </p:txBody>
      </p:sp>
    </p:spTree>
    <p:extLst>
      <p:ext uri="{BB962C8B-B14F-4D97-AF65-F5344CB8AC3E}">
        <p14:creationId xmlns:p14="http://schemas.microsoft.com/office/powerpoint/2010/main" val="1272073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26</a:t>
            </a:fld>
            <a:endParaRPr lang="ru-BY"/>
          </a:p>
        </p:txBody>
      </p:sp>
    </p:spTree>
    <p:extLst>
      <p:ext uri="{BB962C8B-B14F-4D97-AF65-F5344CB8AC3E}">
        <p14:creationId xmlns:p14="http://schemas.microsoft.com/office/powerpoint/2010/main" val="1836387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27</a:t>
            </a:fld>
            <a:endParaRPr lang="ru-BY"/>
          </a:p>
        </p:txBody>
      </p:sp>
    </p:spTree>
    <p:extLst>
      <p:ext uri="{BB962C8B-B14F-4D97-AF65-F5344CB8AC3E}">
        <p14:creationId xmlns:p14="http://schemas.microsoft.com/office/powerpoint/2010/main" val="4104950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Если схема приоритетов отсутствует,</a:t>
            </a:r>
            <a:r>
              <a:rPr lang="pl-PL" dirty="0"/>
              <a:t> </a:t>
            </a:r>
            <a:r>
              <a:rPr lang="ru-RU" dirty="0"/>
              <a:t>эта очередь может работать по принципу "первым вошел - первым вышел". Когда выполнение</a:t>
            </a:r>
            <a:r>
              <a:rPr lang="pl-PL" dirty="0"/>
              <a:t> </a:t>
            </a:r>
            <a:r>
              <a:rPr lang="ru-RU" dirty="0"/>
              <a:t>процесса прерывается, он, в зависимости от обстоятельств, может либо завершиться,</a:t>
            </a:r>
            <a:r>
              <a:rPr lang="pl-PL" dirty="0"/>
              <a:t> </a:t>
            </a:r>
            <a:r>
              <a:rPr lang="ru-RU" dirty="0"/>
              <a:t>либо попасть в одну из двух очередей (готовых к выполнению или блокированных</a:t>
            </a:r>
            <a:r>
              <a:rPr lang="pl-PL" dirty="0"/>
              <a:t> </a:t>
            </a:r>
            <a:r>
              <a:rPr lang="ru-RU" dirty="0"/>
              <a:t>процессов). И наконец, после того как произойдет событие, все ожидающие его</a:t>
            </a:r>
            <a:r>
              <a:rPr lang="pl-PL" dirty="0"/>
              <a:t> </a:t>
            </a:r>
            <a:r>
              <a:rPr lang="ru-RU" dirty="0"/>
              <a:t>процессы из очереди заблокированных перемещаются в очередь готовых к выполнению</a:t>
            </a:r>
            <a:r>
              <a:rPr lang="pl-PL" dirty="0"/>
              <a:t> </a:t>
            </a:r>
            <a:r>
              <a:rPr lang="ru-RU" dirty="0"/>
              <a:t>процессов.</a:t>
            </a:r>
          </a:p>
          <a:p>
            <a:endParaRPr lang="ru-RU" dirty="0"/>
          </a:p>
        </p:txBody>
      </p:sp>
      <p:sp>
        <p:nvSpPr>
          <p:cNvPr id="4" name="Номер слайда 3"/>
          <p:cNvSpPr>
            <a:spLocks noGrp="1"/>
          </p:cNvSpPr>
          <p:nvPr>
            <p:ph type="sldNum" sz="quarter" idx="5"/>
          </p:nvPr>
        </p:nvSpPr>
        <p:spPr/>
        <p:txBody>
          <a:bodyPr/>
          <a:lstStyle/>
          <a:p>
            <a:fld id="{4FA52C69-C518-476B-9A72-59E298B25D57}" type="slidenum">
              <a:rPr lang="ru-RU" smtClean="0"/>
              <a:t>28</a:t>
            </a:fld>
            <a:endParaRPr lang="ru-RU"/>
          </a:p>
        </p:txBody>
      </p:sp>
    </p:spTree>
    <p:extLst>
      <p:ext uri="{BB962C8B-B14F-4D97-AF65-F5344CB8AC3E}">
        <p14:creationId xmlns:p14="http://schemas.microsoft.com/office/powerpoint/2010/main" val="8405863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И последнее усовершенствование: если диспетчеризация осуществляется с использованием приоритетов, то было бы удобно организовать несколько очередей готовых к выполнению процессов . В такой схеме каждая очередь соответствовала бы своему уровню приоритета. Тогда операционной системе легко было бы определять готовый для</a:t>
            </a:r>
          </a:p>
          <a:p>
            <a:r>
              <a:rPr lang="ru-RU" sz="1200" b="0" i="0" u="none" strike="noStrike" kern="1200" baseline="0" dirty="0">
                <a:solidFill>
                  <a:schemeClr val="tx1"/>
                </a:solidFill>
                <a:latin typeface="+mn-lt"/>
                <a:ea typeface="+mn-ea"/>
                <a:cs typeface="+mn-cs"/>
              </a:rPr>
              <a:t>выполнения процесс с наивысшим приоритетом, который ждет своей очереди дольше всех остальных.</a:t>
            </a:r>
            <a:endParaRPr lang="ru-RU" dirty="0"/>
          </a:p>
        </p:txBody>
      </p:sp>
      <p:sp>
        <p:nvSpPr>
          <p:cNvPr id="4" name="Номер слайда 3"/>
          <p:cNvSpPr>
            <a:spLocks noGrp="1"/>
          </p:cNvSpPr>
          <p:nvPr>
            <p:ph type="sldNum" sz="quarter" idx="5"/>
          </p:nvPr>
        </p:nvSpPr>
        <p:spPr/>
        <p:txBody>
          <a:bodyPr/>
          <a:lstStyle/>
          <a:p>
            <a:fld id="{4FA52C69-C518-476B-9A72-59E298B25D57}" type="slidenum">
              <a:rPr lang="ru-RU" smtClean="0"/>
              <a:t>29</a:t>
            </a:fld>
            <a:endParaRPr lang="ru-RU"/>
          </a:p>
        </p:txBody>
      </p:sp>
    </p:spTree>
    <p:extLst>
      <p:ext uri="{BB962C8B-B14F-4D97-AF65-F5344CB8AC3E}">
        <p14:creationId xmlns:p14="http://schemas.microsoft.com/office/powerpoint/2010/main" val="92384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3</a:t>
            </a:fld>
            <a:endParaRPr lang="ru-BY"/>
          </a:p>
        </p:txBody>
      </p:sp>
    </p:spTree>
    <p:extLst>
      <p:ext uri="{BB962C8B-B14F-4D97-AF65-F5344CB8AC3E}">
        <p14:creationId xmlns:p14="http://schemas.microsoft.com/office/powerpoint/2010/main" val="1310168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Однако можно привести убедительные аргументы в пользу добавления в модель и других состояний. Чтобы понять, какие выгоды могут дать эти новые состояния, рассмотрим систему, не использующую виртуальную память, в которой каждый процесс перед выполнением нужно загрузить в основную память. Таким образом, все процессы, представленные на рис. 3.8, б, должны находиться в основной памяти.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Теперь вспомним, что причиной разработки всех этих схем послужило более медленное, по сравнению с вычислениями, выполнение операций ввода-вывода, приводящее к простоям процессора в однозадачной системе. Однако организация работы в соответствии со схемой, помещенной на рис. 3.8,б, полностью эту проблему не решает. Конечно, при работе в соответствии с такой моделью в памяти находится несколько процессов, и пока одни процессы ожидают окончания операций ввода-вывода, процессор может перейти к выполнению других процессов. Но процессор работает настолько быстрее выполнения операций ввода-вывода, что вскоре все находящиеся в памяти процессы оказываются в состоянии ожидания. Таким образом, процессор может в основном простаивать даже в многозадачной системе.</a:t>
            </a:r>
          </a:p>
          <a:p>
            <a:endParaRPr lang="ru-RU" dirty="0"/>
          </a:p>
        </p:txBody>
      </p:sp>
      <p:sp>
        <p:nvSpPr>
          <p:cNvPr id="4" name="Номер слайда 3"/>
          <p:cNvSpPr>
            <a:spLocks noGrp="1"/>
          </p:cNvSpPr>
          <p:nvPr>
            <p:ph type="sldNum" sz="quarter" idx="5"/>
          </p:nvPr>
        </p:nvSpPr>
        <p:spPr/>
        <p:txBody>
          <a:bodyPr/>
          <a:lstStyle/>
          <a:p>
            <a:fld id="{4FA52C69-C518-476B-9A72-59E298B25D57}" type="slidenum">
              <a:rPr lang="ru-RU" smtClean="0"/>
              <a:t>30</a:t>
            </a:fld>
            <a:endParaRPr lang="ru-RU"/>
          </a:p>
        </p:txBody>
      </p:sp>
    </p:spTree>
    <p:extLst>
      <p:ext uri="{BB962C8B-B14F-4D97-AF65-F5344CB8AC3E}">
        <p14:creationId xmlns:p14="http://schemas.microsoft.com/office/powerpoint/2010/main" val="3946258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Если в модель поведения процессов ввести только что описанный свопинг, то нам придется ввести и новое состояние - состояние приостановленного (</a:t>
            </a:r>
            <a:r>
              <a:rPr lang="ru-RU" dirty="0" err="1"/>
              <a:t>suspended</a:t>
            </a:r>
            <a:r>
              <a:rPr lang="ru-RU" dirty="0"/>
              <a:t>) процесса. Когда все процессы в основной памяти находятся в блокированном состоянии, операционная система может приостановить один из процессов, переведя его в приостановленное состояние и сбросив на диск. Освободившееся в основной памяти пространство можно будет использовать для загрузки другого процесса.</a:t>
            </a:r>
          </a:p>
          <a:p>
            <a:endParaRPr lang="ru-RU" dirty="0"/>
          </a:p>
        </p:txBody>
      </p:sp>
      <p:sp>
        <p:nvSpPr>
          <p:cNvPr id="4" name="Номер слайда 3"/>
          <p:cNvSpPr>
            <a:spLocks noGrp="1"/>
          </p:cNvSpPr>
          <p:nvPr>
            <p:ph type="sldNum" sz="quarter" idx="5"/>
          </p:nvPr>
        </p:nvSpPr>
        <p:spPr/>
        <p:txBody>
          <a:bodyPr/>
          <a:lstStyle/>
          <a:p>
            <a:fld id="{4FA52C69-C518-476B-9A72-59E298B25D57}" type="slidenum">
              <a:rPr lang="ru-RU" smtClean="0"/>
              <a:t>31</a:t>
            </a:fld>
            <a:endParaRPr lang="ru-RU"/>
          </a:p>
        </p:txBody>
      </p:sp>
    </p:spTree>
    <p:extLst>
      <p:ext uri="{BB962C8B-B14F-4D97-AF65-F5344CB8AC3E}">
        <p14:creationId xmlns:p14="http://schemas.microsoft.com/office/powerpoint/2010/main" val="41361360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1) Ясно , что возвращение в память блокированного процесса не даст никаких результатов, потому что он по-прежнему не готов к выполнению . Вспомним также, что каждый процесс в приостановленном состоянии блокирован в ожидании какого-то определенного события, и если это событие происходит, процесс перестает быть блокированным и потенциально готов к выполнению.</a:t>
            </a:r>
          </a:p>
          <a:p>
            <a:r>
              <a:rPr lang="ru-RU" sz="1200" b="0" i="0" u="none" strike="noStrike" kern="1200" baseline="0" dirty="0">
                <a:solidFill>
                  <a:schemeClr val="tx1"/>
                </a:solidFill>
                <a:latin typeface="+mn-lt"/>
                <a:ea typeface="+mn-ea"/>
                <a:cs typeface="+mn-cs"/>
              </a:rPr>
              <a:t>Следовательно, этот аспект следует учесть при разработке операционной системы. Мы имеем дело с двумя независимыми ситуациями: ожидает ли процесс какого-либо события (</a:t>
            </a:r>
            <a:r>
              <a:rPr lang="ru-RU" sz="1200" b="0" i="0" u="none" strike="noStrike" kern="1200" baseline="0" dirty="0" err="1">
                <a:solidFill>
                  <a:schemeClr val="tx1"/>
                </a:solidFill>
                <a:latin typeface="+mn-lt"/>
                <a:ea typeface="+mn-ea"/>
                <a:cs typeface="+mn-cs"/>
              </a:rPr>
              <a:t>т.е</a:t>
            </a:r>
            <a:r>
              <a:rPr lang="ru-RU" sz="1200" b="0" i="0" u="none" strike="noStrike" kern="1200" baseline="0" dirty="0">
                <a:solidFill>
                  <a:schemeClr val="tx1"/>
                </a:solidFill>
                <a:latin typeface="+mn-lt"/>
                <a:ea typeface="+mn-ea"/>
                <a:cs typeface="+mn-cs"/>
              </a:rPr>
              <a:t> . блокирован он или нет) и выгружен ли процесс из основной памяти (</a:t>
            </a:r>
            <a:r>
              <a:rPr lang="ru-RU" sz="1200" b="0" i="0" u="none" strike="noStrike" kern="1200" baseline="0" dirty="0" err="1">
                <a:solidFill>
                  <a:schemeClr val="tx1"/>
                </a:solidFill>
                <a:latin typeface="+mn-lt"/>
                <a:ea typeface="+mn-ea"/>
                <a:cs typeface="+mn-cs"/>
              </a:rPr>
              <a:t>т.е</a:t>
            </a:r>
            <a:r>
              <a:rPr lang="ru-RU" sz="1200" b="0" i="0" u="none" strike="noStrike" kern="1200" baseline="0" dirty="0">
                <a:solidFill>
                  <a:schemeClr val="tx1"/>
                </a:solidFill>
                <a:latin typeface="+mn-lt"/>
                <a:ea typeface="+mn-ea"/>
                <a:cs typeface="+mn-cs"/>
              </a:rPr>
              <a:t> .приостановлен он или нет) . Чтобы учесть 2х2 возможные комбинации, нужны четыре перечисленных ниже состояния.</a:t>
            </a:r>
          </a:p>
          <a:p>
            <a:r>
              <a:rPr lang="ru-RU" sz="1200" b="0" i="0" u="none" strike="noStrike" kern="1200" baseline="0" dirty="0">
                <a:solidFill>
                  <a:schemeClr val="tx1"/>
                </a:solidFill>
                <a:latin typeface="+mn-lt"/>
                <a:ea typeface="+mn-ea"/>
                <a:cs typeface="+mn-cs"/>
              </a:rPr>
              <a:t>2)Однако, как мы увидим в главе 8, "Виртуальная память'', при наличии достаточно большого количества активных процессов, которые все частично находятся в основной памяти, производительность виртуальной памяти может оказаться недостаточной. Поэтому даже при наличии виртуальной памяти операционной системе время от времени требуется явно и полностью выгружать процессы из основной памяти ради повышения общей производительности.</a:t>
            </a:r>
            <a:endParaRPr lang="ru-BY" dirty="0"/>
          </a:p>
        </p:txBody>
      </p:sp>
      <p:sp>
        <p:nvSpPr>
          <p:cNvPr id="4" name="Номер слайда 3"/>
          <p:cNvSpPr>
            <a:spLocks noGrp="1"/>
          </p:cNvSpPr>
          <p:nvPr>
            <p:ph type="sldNum" sz="quarter" idx="5"/>
          </p:nvPr>
        </p:nvSpPr>
        <p:spPr/>
        <p:txBody>
          <a:bodyPr/>
          <a:lstStyle/>
          <a:p>
            <a:fld id="{4FA52C69-C518-476B-9A72-59E298B25D57}" type="slidenum">
              <a:rPr lang="ru-RU" smtClean="0"/>
              <a:t>32</a:t>
            </a:fld>
            <a:endParaRPr lang="ru-RU"/>
          </a:p>
        </p:txBody>
      </p:sp>
    </p:spTree>
    <p:extLst>
      <p:ext uri="{BB962C8B-B14F-4D97-AF65-F5344CB8AC3E}">
        <p14:creationId xmlns:p14="http://schemas.microsoft.com/office/powerpoint/2010/main" val="436811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None/>
            </a:pPr>
            <a:r>
              <a:rPr lang="ru-RU" b="1" dirty="0"/>
              <a:t>Блокированный → Блокированный/Приостановленный. </a:t>
            </a:r>
            <a:r>
              <a:rPr lang="ru-RU" dirty="0"/>
              <a:t>Если к выполнению не готов ни один процесс, то по крайней мере один блокированный процесс выгружается из памяти, чтобы освободить место для другого процесса, который не является блокированным. Этот переход можно выполнять и при наличии готовых к выполнению процессов - в частности, если операционная система определит, что для выполняющегося в настоящее время процесса или процесса, управление к которому перейдет в ближайшее время, нужно увеличить объем основной памяти для обеспечения адекватной производительности.</a:t>
            </a:r>
          </a:p>
          <a:p>
            <a:pPr marL="0" indent="0">
              <a:buNone/>
            </a:pPr>
            <a:r>
              <a:rPr lang="ru-RU" b="1" dirty="0"/>
              <a:t>Блокированный/Приостановленный → Готовый/Приостановленный. </a:t>
            </a:r>
            <a:r>
              <a:rPr lang="ru-RU" dirty="0"/>
              <a:t>Процесс в состоянии блокированного/приостановленного переходит в состояние готового к выполнению/приостановленного, если происходит событие, которого ожидал этот процесс. Заметим, что для такого перехода операционная система должна иметь доступ к информации о состоянии приостановленных процессов.</a:t>
            </a:r>
          </a:p>
          <a:p>
            <a:pPr marL="0" indent="0">
              <a:buNone/>
            </a:pPr>
            <a:r>
              <a:rPr lang="ru-RU" b="1" dirty="0"/>
              <a:t>Готовый/Приостановленный → Готовый. </a:t>
            </a:r>
            <a:r>
              <a:rPr lang="ru-RU" dirty="0"/>
              <a:t>Когда в основной памяти нет готовых к выполнению процессов, операционной системе для продолжения вычислений требуется загрузить процесс в память. Может случиться и так, что у готового к выполнению/приостановленного процесса окажется более высокий приоритет, чем у любого другого из готовых к выполнению процессов. В такой ситуации разработчик операционной системы может решить, что важнее обеспечить приоритет процесса, чем минимизировать свопинг.</a:t>
            </a:r>
          </a:p>
          <a:p>
            <a:pPr marL="0" indent="0">
              <a:buNone/>
            </a:pPr>
            <a:r>
              <a:rPr lang="ru-RU" b="1" dirty="0"/>
              <a:t>Готовый → Готовый/Приостановленный. </a:t>
            </a:r>
            <a:r>
              <a:rPr lang="ru-RU" dirty="0"/>
              <a:t>Обычно операционная система предпочитает приостанавливать не готовый, а заблокированный процесс, поскольку к выполнению готового процесса можно приступить немедленно, а блокированный процесс только зря занимает основную память, поскольку не может быть выполнен. Однако иногда оказывается, что единственный способ освободить достаточно большой блок основной памяти - это приостановить готовый к выполнению процесс. Операционная система может также вместо блокированного процесса с более высоким приоритетом приостановить готовый к выполнению процесс с более низким приоритетом, если блокированный процесс достаточно скоро будет готов к выполнению.</a:t>
            </a:r>
          </a:p>
          <a:p>
            <a:pPr marL="0" indent="0">
              <a:buNone/>
            </a:pPr>
            <a:endParaRPr lang="ru-BY" dirty="0"/>
          </a:p>
          <a:p>
            <a:endParaRPr lang="ru-BY" dirty="0"/>
          </a:p>
        </p:txBody>
      </p:sp>
      <p:sp>
        <p:nvSpPr>
          <p:cNvPr id="4" name="Номер слайда 3"/>
          <p:cNvSpPr>
            <a:spLocks noGrp="1"/>
          </p:cNvSpPr>
          <p:nvPr>
            <p:ph type="sldNum" sz="quarter" idx="5"/>
          </p:nvPr>
        </p:nvSpPr>
        <p:spPr/>
        <p:txBody>
          <a:bodyPr/>
          <a:lstStyle/>
          <a:p>
            <a:fld id="{4FA52C69-C518-476B-9A72-59E298B25D57}" type="slidenum">
              <a:rPr lang="ru-RU" smtClean="0"/>
              <a:t>33</a:t>
            </a:fld>
            <a:endParaRPr lang="ru-RU"/>
          </a:p>
        </p:txBody>
      </p:sp>
    </p:spTree>
    <p:extLst>
      <p:ext uri="{BB962C8B-B14F-4D97-AF65-F5344CB8AC3E}">
        <p14:creationId xmlns:p14="http://schemas.microsoft.com/office/powerpoint/2010/main" val="17610705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a:t>Кроме того, заслуживают рассмотрения и другие переходы.</a:t>
            </a:r>
          </a:p>
          <a:p>
            <a:pPr marL="0" indent="0">
              <a:buNone/>
            </a:pPr>
            <a:r>
              <a:rPr lang="ru-RU" b="1" dirty="0"/>
              <a:t>Новый → Готовый/Приостановленный и Новый → Готовый. </a:t>
            </a:r>
            <a:r>
              <a:rPr lang="ru-RU" dirty="0"/>
              <a:t>После создания нового процесса этот процесс может быть добавлен либо в очередь готовых к выполнению, либо в очередь готовых к выполнению/приостановленных процессов. В любом из этих случаев операционная система должна создать управляющий блок процесса и выделить ему адресное пространство. Может оказаться лучше выполнять эти действия на ранних этапах, чтобы иметь большой пул неблокированных процессов. Однако если придерживаться этой стратегии, то в основной памяти может не хватить места для нового процесса. По этой причине предусмотрен переход нового процесса в состояние готового к выполнению/приостановленного. С другой стороны, создание процесса в "по требованию" приводит к уменьшению непроизводительных затрат и позволяет операционной системе выполнять свои обязанности по созданию процессов даже тогда, когда она переполнена блокированными процессами.</a:t>
            </a:r>
          </a:p>
          <a:p>
            <a:pPr marL="0" indent="0">
              <a:buNone/>
            </a:pPr>
            <a:r>
              <a:rPr lang="ru-RU" b="1" dirty="0"/>
              <a:t>Блокированный/Приостановленный → Блокированный. </a:t>
            </a:r>
            <a:r>
              <a:rPr lang="ru-RU" dirty="0"/>
              <a:t>На первый взгляд может показаться, что учитывать такой переход бессмысленно. Зачем, в конце концов, загружать в память процесс, который не готов к выполнению? Однако рассмотрим такой сценарий: завершился некоторый процесс, освободив при этом определенную часть основной памяти. В очереди заблокированных/приостановленных процессов находится процесс, приоритет которого выше, чем приоритет любого процесса из очереди готовых к выполнению/приостановленных процессов. Кроме того, операционная система располагает аргументами в пользу того, что довольно скоро произойдет событие, которое снимет блокировку с этого высокоприоритетного процесса. При таких обстоятельствах резонно отдать предпочтение блокированному процессу перед готовыми к выполнению, загрузив в основную память именно его.</a:t>
            </a:r>
          </a:p>
          <a:p>
            <a:pPr marL="0" indent="0">
              <a:buNone/>
            </a:pPr>
            <a:r>
              <a:rPr lang="ru-RU" b="1" dirty="0"/>
              <a:t>Выполняющийся → Готовый/Приостановленный. </a:t>
            </a:r>
            <a:r>
              <a:rPr lang="ru-RU" dirty="0"/>
              <a:t>Обычно выполняющийся процесс, у которого вышло отведенное ему время, переходит в состояние готового к выполнению. Однако при наличии процесса с более высоким приоритетом, который находился в очереди блокированных/приостановленных процессов и только что был разблокирован, операционная система может отдать предпочтение именно ему. Чтобы освободить часть основной памяти, она может перевести выполняющийся процесс непосредственно в состояние готового к выполнению/приостановленного процесса.</a:t>
            </a:r>
          </a:p>
          <a:p>
            <a:pPr marL="0" indent="0">
              <a:buNone/>
            </a:pPr>
            <a:r>
              <a:rPr lang="ru-RU" b="1" dirty="0"/>
              <a:t>Произвольное состояние → Завершение. </a:t>
            </a:r>
            <a:r>
              <a:rPr lang="ru-RU" dirty="0"/>
              <a:t>Обычно завершается выполняющийся в настоящий момент процесс - это происходит либо из-за того, что он выполнен до конца, либо из-за ошибок при его работе. Однако в некоторых операционных системах процесс может завершаться создавшим его процессом или вместе с завершением родительского процесса. Такое завершение возможно при условии, что процессы из любого состояния могут переходить в состояние завершения.</a:t>
            </a:r>
            <a:endParaRPr lang="ru-BY" dirty="0"/>
          </a:p>
          <a:p>
            <a:endParaRPr lang="ru-BY" dirty="0"/>
          </a:p>
        </p:txBody>
      </p:sp>
      <p:sp>
        <p:nvSpPr>
          <p:cNvPr id="4" name="Номер слайда 3"/>
          <p:cNvSpPr>
            <a:spLocks noGrp="1"/>
          </p:cNvSpPr>
          <p:nvPr>
            <p:ph type="sldNum" sz="quarter" idx="5"/>
          </p:nvPr>
        </p:nvSpPr>
        <p:spPr/>
        <p:txBody>
          <a:bodyPr/>
          <a:lstStyle/>
          <a:p>
            <a:fld id="{4FA52C69-C518-476B-9A72-59E298B25D57}" type="slidenum">
              <a:rPr lang="ru-RU" smtClean="0"/>
              <a:t>34</a:t>
            </a:fld>
            <a:endParaRPr lang="ru-RU"/>
          </a:p>
        </p:txBody>
      </p:sp>
    </p:spTree>
    <p:extLst>
      <p:ext uri="{BB962C8B-B14F-4D97-AF65-F5344CB8AC3E}">
        <p14:creationId xmlns:p14="http://schemas.microsoft.com/office/powerpoint/2010/main" val="17916826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35</a:t>
            </a:fld>
            <a:endParaRPr lang="ru-BY"/>
          </a:p>
        </p:txBody>
      </p:sp>
    </p:spTree>
    <p:extLst>
      <p:ext uri="{BB962C8B-B14F-4D97-AF65-F5344CB8AC3E}">
        <p14:creationId xmlns:p14="http://schemas.microsoft.com/office/powerpoint/2010/main" val="2493258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Одной из ранее </a:t>
            </a:r>
            <a:r>
              <a:rPr lang="ru-RU" sz="1200" b="0" i="0" u="none" strike="noStrike" kern="1200" baseline="0" dirty="0" err="1">
                <a:solidFill>
                  <a:schemeClr val="tx1"/>
                </a:solidFill>
                <a:latin typeface="+mn-lt"/>
                <a:ea typeface="+mn-ea"/>
                <a:cs typeface="+mn-cs"/>
              </a:rPr>
              <a:t>обсуждавшихся</a:t>
            </a:r>
            <a:r>
              <a:rPr lang="ru-RU" sz="1200" b="0" i="0" u="none" strike="noStrike" kern="1200" baseline="0" dirty="0">
                <a:solidFill>
                  <a:schemeClr val="tx1"/>
                </a:solidFill>
                <a:latin typeface="+mn-lt"/>
                <a:ea typeface="+mn-ea"/>
                <a:cs typeface="+mn-cs"/>
              </a:rPr>
              <a:t> причин является необходимость выгрузить процесс на диск, чтобы вместо него можно было загрузить готовый к выполнению процесс или просто ослабить нагрузку на виртуальную память, предоставив каждому из оставшихся процессов дополнительную порцию основной памяти. Могут быть и другие причины для того, чтобы приостановить процесс. Рассмотрим, например, процесс, который используется для наблюдения за работой системы. Этот процесс может использоваться для фиксирования интенсивности использования различных ресурсов (процессора, памяти, каналов) и скорости выполнения в системе пользовательских процессов. Операционная система может время от времени включать и отключать такой процесс. Если операционная система выявит проблему (например, состояние взаимоблокировки, о котором рассказывается в главе 6, "Параллельные вычисления: взаимоблокировка и голодание"), она может приостановить процесс. Другим примером служат неполадки в линии связи. В данной ситуации оператор может отдать операционной системе команду приостановить процесс, использующий эту линию, чтобы выполнить необходимые тесты и исправить ситуацию.</a:t>
            </a:r>
          </a:p>
          <a:p>
            <a:r>
              <a:rPr lang="ru-RU" sz="1200" b="0" i="0" u="none" strike="noStrike" kern="1200" baseline="0" dirty="0">
                <a:solidFill>
                  <a:schemeClr val="tx1"/>
                </a:solidFill>
                <a:latin typeface="+mn-lt"/>
                <a:ea typeface="+mn-ea"/>
                <a:cs typeface="+mn-cs"/>
              </a:rPr>
              <a:t>Другие причины временной остановки процессов связаны с действиями интерактивного пользователя. Например, если пользователь заподозрил, что в программе есть дефект, он может приступить к отладке программы, приостановив ее выполнение. При этом пользователь может тестировать и модифицировать программу или данные, а затем возобновить ее выполнение. Другим примером является фоновый процесс, собирающий информацию о системе. Не исключено, что пользователь захочет иметь возможность включать и выключать этот процесс.</a:t>
            </a:r>
          </a:p>
          <a:p>
            <a:r>
              <a:rPr lang="ru-RU" sz="1200" b="0" i="0" u="none" strike="noStrike" kern="1200" baseline="0" dirty="0">
                <a:solidFill>
                  <a:schemeClr val="tx1"/>
                </a:solidFill>
                <a:latin typeface="+mn-lt"/>
                <a:ea typeface="+mn-ea"/>
                <a:cs typeface="+mn-cs"/>
              </a:rPr>
              <a:t>Рассмотрение временного графика работы также может привести к решению о целесообразности свопинга. Например, процесс, который должен периодически активизироваться с большим интервалом времени между активизациями и долго простаивает, имеет смысл выгружать из основной памяти на то время, в течение которого он не используется. Примером такого процесса может быть программа, ведущая учет использования ресурсов или активности пользователей.</a:t>
            </a:r>
          </a:p>
          <a:p>
            <a:r>
              <a:rPr lang="ru-RU" sz="1200" b="0" i="0" u="none" strike="noStrike" kern="1200" baseline="0" dirty="0">
                <a:solidFill>
                  <a:schemeClr val="tx1"/>
                </a:solidFill>
                <a:latin typeface="+mn-lt"/>
                <a:ea typeface="+mn-ea"/>
                <a:cs typeface="+mn-cs"/>
              </a:rPr>
              <a:t>Наконец, родительский процесс может захотеть приостановить процесс, который он породил. Например, пусть процесс А породил процесс В, чтобы прочитать файл. Впоследствии при выполнении процесса В возникла ошибка чтения, и он сообщил об этом процессу А. Процесс А приостанавливает процесс В и пытается выяснить и устранить причину ошибки.</a:t>
            </a:r>
          </a:p>
          <a:p>
            <a:r>
              <a:rPr lang="ru-RU" sz="1200" b="0" i="0" u="none" strike="noStrike" kern="1200" baseline="0" dirty="0">
                <a:solidFill>
                  <a:schemeClr val="tx1"/>
                </a:solidFill>
                <a:latin typeface="+mn-lt"/>
                <a:ea typeface="+mn-ea"/>
                <a:cs typeface="+mn-cs"/>
              </a:rPr>
              <a:t>Во всех описанных выше случаях активизация приостановленного процесса происходит по запросу того агента, который перед этим вызвал временную остановку. </a:t>
            </a:r>
            <a:endParaRPr lang="ru-BY" dirty="0"/>
          </a:p>
        </p:txBody>
      </p:sp>
      <p:sp>
        <p:nvSpPr>
          <p:cNvPr id="4" name="Номер слайда 3"/>
          <p:cNvSpPr>
            <a:spLocks noGrp="1"/>
          </p:cNvSpPr>
          <p:nvPr>
            <p:ph type="sldNum" sz="quarter" idx="5"/>
          </p:nvPr>
        </p:nvSpPr>
        <p:spPr/>
        <p:txBody>
          <a:bodyPr/>
          <a:lstStyle/>
          <a:p>
            <a:fld id="{4FA52C69-C518-476B-9A72-59E298B25D57}" type="slidenum">
              <a:rPr lang="ru-RU" smtClean="0"/>
              <a:t>36</a:t>
            </a:fld>
            <a:endParaRPr lang="ru-RU"/>
          </a:p>
        </p:txBody>
      </p:sp>
    </p:spTree>
    <p:extLst>
      <p:ext uri="{BB962C8B-B14F-4D97-AF65-F5344CB8AC3E}">
        <p14:creationId xmlns:p14="http://schemas.microsoft.com/office/powerpoint/2010/main" val="16090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37</a:t>
            </a:fld>
            <a:endParaRPr lang="ru-BY"/>
          </a:p>
        </p:txBody>
      </p:sp>
    </p:spTree>
    <p:extLst>
      <p:ext uri="{BB962C8B-B14F-4D97-AF65-F5344CB8AC3E}">
        <p14:creationId xmlns:p14="http://schemas.microsoft.com/office/powerpoint/2010/main" val="189691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4</a:t>
            </a:fld>
            <a:endParaRPr lang="ru-BY"/>
          </a:p>
        </p:txBody>
      </p:sp>
    </p:spTree>
    <p:extLst>
      <p:ext uri="{BB962C8B-B14F-4D97-AF65-F5344CB8AC3E}">
        <p14:creationId xmlns:p14="http://schemas.microsoft.com/office/powerpoint/2010/main" val="3800174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5</a:t>
            </a:fld>
            <a:endParaRPr lang="ru-BY"/>
          </a:p>
        </p:txBody>
      </p:sp>
    </p:spTree>
    <p:extLst>
      <p:ext uri="{BB962C8B-B14F-4D97-AF65-F5344CB8AC3E}">
        <p14:creationId xmlns:p14="http://schemas.microsoft.com/office/powerpoint/2010/main" val="277216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6</a:t>
            </a:fld>
            <a:endParaRPr lang="ru-BY"/>
          </a:p>
        </p:txBody>
      </p:sp>
    </p:spTree>
    <p:extLst>
      <p:ext uri="{BB962C8B-B14F-4D97-AF65-F5344CB8AC3E}">
        <p14:creationId xmlns:p14="http://schemas.microsoft.com/office/powerpoint/2010/main" val="1830954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7</a:t>
            </a:fld>
            <a:endParaRPr lang="ru-BY"/>
          </a:p>
        </p:txBody>
      </p:sp>
    </p:spTree>
    <p:extLst>
      <p:ext uri="{BB962C8B-B14F-4D97-AF65-F5344CB8AC3E}">
        <p14:creationId xmlns:p14="http://schemas.microsoft.com/office/powerpoint/2010/main" val="1117668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8</a:t>
            </a:fld>
            <a:endParaRPr lang="ru-BY"/>
          </a:p>
        </p:txBody>
      </p:sp>
    </p:spTree>
    <p:extLst>
      <p:ext uri="{BB962C8B-B14F-4D97-AF65-F5344CB8AC3E}">
        <p14:creationId xmlns:p14="http://schemas.microsoft.com/office/powerpoint/2010/main" val="11946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9</a:t>
            </a:fld>
            <a:endParaRPr lang="ru-BY"/>
          </a:p>
        </p:txBody>
      </p:sp>
    </p:spTree>
    <p:extLst>
      <p:ext uri="{BB962C8B-B14F-4D97-AF65-F5344CB8AC3E}">
        <p14:creationId xmlns:p14="http://schemas.microsoft.com/office/powerpoint/2010/main" val="217352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28.09.2021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5961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003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95571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28.09.2021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0297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28.09.2021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91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28.09.2021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9463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28.09.2021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4423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28.09.2021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859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28.09.2021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6684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28.09.2021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415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28.09.2021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428253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28.09.2021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45156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1386840" y="2057400"/>
            <a:ext cx="9418320" cy="2066626"/>
          </a:xfrm>
        </p:spPr>
        <p:txBody>
          <a:bodyPr>
            <a:noAutofit/>
          </a:bodyPr>
          <a:lstStyle/>
          <a:p>
            <a:pPr algn="ctr"/>
            <a:r>
              <a:rPr lang="ru-RU" sz="4800" dirty="0"/>
              <a:t>Лекция 3.</a:t>
            </a:r>
            <a:br>
              <a:rPr lang="ru-RU" sz="4800" dirty="0"/>
            </a:br>
            <a:r>
              <a:rPr lang="ru-RU" sz="4800" dirty="0"/>
              <a:t>Процессы и их состояния</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79EFA-4380-448F-B660-94AA8A6A79E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807B8AC-F3CA-4DBC-8095-8D12E04CF7F5}"/>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A144522F-3ACF-4205-8C71-7B06A8490DB5}"/>
              </a:ext>
            </a:extLst>
          </p:cNvPr>
          <p:cNvPicPr>
            <a:picLocks noChangeAspect="1"/>
          </p:cNvPicPr>
          <p:nvPr/>
        </p:nvPicPr>
        <p:blipFill>
          <a:blip r:embed="rId3"/>
          <a:stretch>
            <a:fillRect/>
          </a:stretch>
        </p:blipFill>
        <p:spPr>
          <a:xfrm>
            <a:off x="245140" y="365760"/>
            <a:ext cx="11001809" cy="6325777"/>
          </a:xfrm>
          <a:prstGeom prst="rect">
            <a:avLst/>
          </a:prstGeom>
        </p:spPr>
      </p:pic>
    </p:spTree>
    <p:extLst>
      <p:ext uri="{BB962C8B-B14F-4D97-AF65-F5344CB8AC3E}">
        <p14:creationId xmlns:p14="http://schemas.microsoft.com/office/powerpoint/2010/main" val="112164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EB79D8A-E590-41FE-B9A0-97F35D6ABF1C}"/>
              </a:ext>
            </a:extLst>
          </p:cNvPr>
          <p:cNvSpPr>
            <a:spLocks noGrp="1"/>
          </p:cNvSpPr>
          <p:nvPr>
            <p:ph idx="1"/>
          </p:nvPr>
        </p:nvSpPr>
        <p:spPr>
          <a:xfrm>
            <a:off x="245872" y="519289"/>
            <a:ext cx="5172795" cy="5825067"/>
          </a:xfrm>
        </p:spPr>
        <p:txBody>
          <a:bodyPr>
            <a:normAutofit/>
          </a:bodyPr>
          <a:lstStyle/>
          <a:p>
            <a:pPr marL="0" indent="0" algn="just">
              <a:buNone/>
            </a:pPr>
            <a:r>
              <a:rPr lang="ru-RU" dirty="0"/>
              <a:t>Поведение процесса можно охарактеризовать, последовательно перечислив последовательность</a:t>
            </a:r>
            <a:r>
              <a:rPr lang="pl-PL" dirty="0"/>
              <a:t> </a:t>
            </a:r>
            <a:r>
              <a:rPr lang="ru-RU" dirty="0"/>
              <a:t>выполненных в ходе его работы команд. Такой перечень выполненных</a:t>
            </a:r>
            <a:r>
              <a:rPr lang="pl-PL" dirty="0"/>
              <a:t> </a:t>
            </a:r>
            <a:r>
              <a:rPr lang="ru-RU" dirty="0"/>
              <a:t>команд процесса называется его</a:t>
            </a:r>
            <a:r>
              <a:rPr lang="ru-RU" b="1" dirty="0"/>
              <a:t> следом </a:t>
            </a:r>
            <a:r>
              <a:rPr lang="ru-RU" dirty="0"/>
              <a:t>(</a:t>
            </a:r>
            <a:r>
              <a:rPr lang="ru-RU" dirty="0" err="1"/>
              <a:t>trace</a:t>
            </a:r>
            <a:r>
              <a:rPr lang="ru-RU" dirty="0"/>
              <a:t>). Поведение процессора можно охарактеризовать,</a:t>
            </a:r>
            <a:r>
              <a:rPr lang="pl-PL" dirty="0"/>
              <a:t> </a:t>
            </a:r>
            <a:r>
              <a:rPr lang="ru-RU" dirty="0"/>
              <a:t>показав, как чередуются следы различных процессов.</a:t>
            </a:r>
          </a:p>
          <a:p>
            <a:pPr marL="0" indent="0" algn="just">
              <a:buNone/>
            </a:pPr>
            <a:r>
              <a:rPr lang="ru-RU" dirty="0"/>
              <a:t>Рассмотрим очень простой пример. На рисунке показано размещение в памяти трех процессов. Чтобы упростить обсуждение, предположим, что виртуальная память не используется; таким образом, все три процесса представлены программами, которые полностью загружены в основную память. Кроме этих программ, в памяти находится небольшая программа-диспетчер, выполняющая переключение с одного процесса на другой. </a:t>
            </a:r>
          </a:p>
        </p:txBody>
      </p:sp>
      <p:pic>
        <p:nvPicPr>
          <p:cNvPr id="4" name="Рисунок 3">
            <a:extLst>
              <a:ext uri="{FF2B5EF4-FFF2-40B4-BE49-F238E27FC236}">
                <a16:creationId xmlns:a16="http://schemas.microsoft.com/office/drawing/2014/main" id="{7D1A5F83-8390-44E4-889B-FD5B08C40630}"/>
              </a:ext>
            </a:extLst>
          </p:cNvPr>
          <p:cNvPicPr>
            <a:picLocks noChangeAspect="1"/>
          </p:cNvPicPr>
          <p:nvPr/>
        </p:nvPicPr>
        <p:blipFill>
          <a:blip r:embed="rId3"/>
          <a:stretch>
            <a:fillRect/>
          </a:stretch>
        </p:blipFill>
        <p:spPr>
          <a:xfrm>
            <a:off x="5508931" y="399291"/>
            <a:ext cx="5734850" cy="5811061"/>
          </a:xfrm>
          <a:prstGeom prst="rect">
            <a:avLst/>
          </a:prstGeom>
        </p:spPr>
      </p:pic>
    </p:spTree>
    <p:extLst>
      <p:ext uri="{BB962C8B-B14F-4D97-AF65-F5344CB8AC3E}">
        <p14:creationId xmlns:p14="http://schemas.microsoft.com/office/powerpoint/2010/main" val="115183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5A64357-24A7-4C8B-AD7A-A8B27E6D58E4}"/>
              </a:ext>
            </a:extLst>
          </p:cNvPr>
          <p:cNvSpPr>
            <a:spLocks noGrp="1"/>
          </p:cNvSpPr>
          <p:nvPr>
            <p:ph idx="1"/>
          </p:nvPr>
        </p:nvSpPr>
        <p:spPr>
          <a:xfrm>
            <a:off x="220840" y="5260622"/>
            <a:ext cx="10830982" cy="1420863"/>
          </a:xfrm>
        </p:spPr>
        <p:txBody>
          <a:bodyPr>
            <a:normAutofit/>
          </a:bodyPr>
          <a:lstStyle/>
          <a:p>
            <a:pPr marL="0" indent="0" algn="just">
              <a:buNone/>
            </a:pPr>
            <a:r>
              <a:rPr lang="ru-RU" dirty="0"/>
              <a:t>На рисунке показаны следы трех рассматриваемых процессов на ранних стадиях их выполнения . Представлены первые 12 выполненных команд в процессах А и С; в процессе В выполнено четыре команды, и мы считаем, что они включают в себя операцию ввода-вывода, завершения которой должен ожидать процесс.</a:t>
            </a:r>
          </a:p>
        </p:txBody>
      </p:sp>
      <p:pic>
        <p:nvPicPr>
          <p:cNvPr id="4" name="Рисунок 3">
            <a:extLst>
              <a:ext uri="{FF2B5EF4-FFF2-40B4-BE49-F238E27FC236}">
                <a16:creationId xmlns:a16="http://schemas.microsoft.com/office/drawing/2014/main" id="{15F990C4-70A6-4D62-A9B4-234B9759B972}"/>
              </a:ext>
            </a:extLst>
          </p:cNvPr>
          <p:cNvPicPr>
            <a:picLocks noChangeAspect="1"/>
          </p:cNvPicPr>
          <p:nvPr/>
        </p:nvPicPr>
        <p:blipFill>
          <a:blip r:embed="rId3"/>
          <a:stretch>
            <a:fillRect/>
          </a:stretch>
        </p:blipFill>
        <p:spPr>
          <a:xfrm>
            <a:off x="672713" y="379713"/>
            <a:ext cx="9696241" cy="4508375"/>
          </a:xfrm>
          <a:prstGeom prst="rect">
            <a:avLst/>
          </a:prstGeom>
        </p:spPr>
      </p:pic>
    </p:spTree>
    <p:extLst>
      <p:ext uri="{BB962C8B-B14F-4D97-AF65-F5344CB8AC3E}">
        <p14:creationId xmlns:p14="http://schemas.microsoft.com/office/powerpoint/2010/main" val="247840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4ADF38B-E07F-4A63-9412-3EF2D15E6AD4}"/>
              </a:ext>
            </a:extLst>
          </p:cNvPr>
          <p:cNvSpPr>
            <a:spLocks noGrp="1"/>
          </p:cNvSpPr>
          <p:nvPr>
            <p:ph idx="1"/>
          </p:nvPr>
        </p:nvSpPr>
        <p:spPr>
          <a:xfrm>
            <a:off x="336183" y="598310"/>
            <a:ext cx="4563195" cy="5926667"/>
          </a:xfrm>
        </p:spPr>
        <p:txBody>
          <a:bodyPr>
            <a:normAutofit/>
          </a:bodyPr>
          <a:lstStyle/>
          <a:p>
            <a:pPr marL="0" indent="0" algn="just">
              <a:buNone/>
            </a:pPr>
            <a:r>
              <a:rPr lang="ru-RU" dirty="0"/>
              <a:t>Теперь рассмотрим эти следы с точки зрения процессора. На рисунке показаны чередующиеся следы, получившиеся в результате выполнения первых 52 командных циклов. </a:t>
            </a:r>
          </a:p>
          <a:p>
            <a:pPr marL="0" indent="0" algn="just">
              <a:buNone/>
            </a:pPr>
            <a:r>
              <a:rPr lang="ru-RU" dirty="0"/>
              <a:t>Заштрихованные области на рисунке представляют код, выполняемый диспетчером. Диспетчер выполняет одну и ту же последовательность команд, так как от него требуется одна и та же функциональность. Будем считать, что операционная система позволяет непрерывно выполнять не более шести командных циклов одного и того же процесса, после чего процесс прерывается - это предотвращает монопольное использование всего процессорного времени одним из процессов</a:t>
            </a:r>
          </a:p>
        </p:txBody>
      </p:sp>
      <p:pic>
        <p:nvPicPr>
          <p:cNvPr id="4" name="Рисунок 3">
            <a:extLst>
              <a:ext uri="{FF2B5EF4-FFF2-40B4-BE49-F238E27FC236}">
                <a16:creationId xmlns:a16="http://schemas.microsoft.com/office/drawing/2014/main" id="{00C4B9E2-F2C0-4B06-A229-081133DD485F}"/>
              </a:ext>
            </a:extLst>
          </p:cNvPr>
          <p:cNvPicPr>
            <a:picLocks noChangeAspect="1"/>
          </p:cNvPicPr>
          <p:nvPr/>
        </p:nvPicPr>
        <p:blipFill>
          <a:blip r:embed="rId3"/>
          <a:stretch>
            <a:fillRect/>
          </a:stretch>
        </p:blipFill>
        <p:spPr>
          <a:xfrm>
            <a:off x="5058149" y="423443"/>
            <a:ext cx="7268589" cy="6011114"/>
          </a:xfrm>
          <a:prstGeom prst="rect">
            <a:avLst/>
          </a:prstGeom>
        </p:spPr>
      </p:pic>
    </p:spTree>
    <p:extLst>
      <p:ext uri="{BB962C8B-B14F-4D97-AF65-F5344CB8AC3E}">
        <p14:creationId xmlns:p14="http://schemas.microsoft.com/office/powerpoint/2010/main" val="119239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A070A3-7CD3-4123-B07A-B3ABBC066A90}"/>
              </a:ext>
            </a:extLst>
          </p:cNvPr>
          <p:cNvSpPr>
            <a:spLocks noGrp="1"/>
          </p:cNvSpPr>
          <p:nvPr>
            <p:ph type="title"/>
          </p:nvPr>
        </p:nvSpPr>
        <p:spPr>
          <a:xfrm>
            <a:off x="135467" y="365760"/>
            <a:ext cx="10819045" cy="785707"/>
          </a:xfrm>
        </p:spPr>
        <p:txBody>
          <a:bodyPr/>
          <a:lstStyle/>
          <a:p>
            <a:r>
              <a:rPr lang="ru-RU" dirty="0"/>
              <a:t>Модель процесса с двумя состояниями</a:t>
            </a:r>
          </a:p>
        </p:txBody>
      </p:sp>
      <p:sp>
        <p:nvSpPr>
          <p:cNvPr id="3" name="Объект 2">
            <a:extLst>
              <a:ext uri="{FF2B5EF4-FFF2-40B4-BE49-F238E27FC236}">
                <a16:creationId xmlns:a16="http://schemas.microsoft.com/office/drawing/2014/main" id="{6AF054D3-437C-4C85-B079-366B5D2AC7FE}"/>
              </a:ext>
            </a:extLst>
          </p:cNvPr>
          <p:cNvSpPr>
            <a:spLocks noGrp="1"/>
          </p:cNvSpPr>
          <p:nvPr>
            <p:ph idx="1"/>
          </p:nvPr>
        </p:nvSpPr>
        <p:spPr>
          <a:xfrm>
            <a:off x="135467" y="1365956"/>
            <a:ext cx="11040533" cy="2585155"/>
          </a:xfrm>
        </p:spPr>
        <p:txBody>
          <a:bodyPr>
            <a:normAutofit fontScale="92500" lnSpcReduction="10000"/>
          </a:bodyPr>
          <a:lstStyle/>
          <a:p>
            <a:pPr marL="0" indent="0">
              <a:buNone/>
            </a:pPr>
            <a:r>
              <a:rPr lang="ru-RU" dirty="0"/>
              <a:t>Основной задачей операционной системы </a:t>
            </a:r>
            <a:r>
              <a:rPr lang="ru-RU" b="1" dirty="0"/>
              <a:t>является управление выполнением процессов</a:t>
            </a:r>
            <a:r>
              <a:rPr lang="ru-RU" dirty="0"/>
              <a:t>; в эту задачу входит определение схемы чередования процессов и выделения им ресурсов. Первый шаг, который следует предпринять при составлении программы, предназначенной для управления процессами, состоит в описании ожидаемого поведения процессов.</a:t>
            </a:r>
          </a:p>
          <a:p>
            <a:pPr marL="0" indent="0">
              <a:buNone/>
            </a:pPr>
            <a:r>
              <a:rPr lang="ru-RU" dirty="0"/>
              <a:t>Простейшую модель можно построить, исходя из того, что в любой момент времени процесс либо выполняется, либо не выполняется. </a:t>
            </a:r>
          </a:p>
          <a:p>
            <a:pPr marL="0" indent="0">
              <a:buNone/>
            </a:pPr>
            <a:r>
              <a:rPr lang="ru-RU" dirty="0"/>
              <a:t>Анализируя эту простую модель, можно сделать некоторые выводы относительно элементов дизайна операционной системы. Необходим способ, с помощью которого будет представлен каждый процесс, чтобы операционная система могла за ним следить.</a:t>
            </a:r>
          </a:p>
        </p:txBody>
      </p:sp>
      <p:pic>
        <p:nvPicPr>
          <p:cNvPr id="4" name="Рисунок 3">
            <a:extLst>
              <a:ext uri="{FF2B5EF4-FFF2-40B4-BE49-F238E27FC236}">
                <a16:creationId xmlns:a16="http://schemas.microsoft.com/office/drawing/2014/main" id="{063DD1AC-0B18-4982-8E50-E581696B4888}"/>
              </a:ext>
            </a:extLst>
          </p:cNvPr>
          <p:cNvPicPr>
            <a:picLocks noChangeAspect="1"/>
          </p:cNvPicPr>
          <p:nvPr/>
        </p:nvPicPr>
        <p:blipFill>
          <a:blip r:embed="rId3"/>
          <a:stretch>
            <a:fillRect/>
          </a:stretch>
        </p:blipFill>
        <p:spPr>
          <a:xfrm>
            <a:off x="1685961" y="3951111"/>
            <a:ext cx="8225683" cy="2431072"/>
          </a:xfrm>
          <a:prstGeom prst="rect">
            <a:avLst/>
          </a:prstGeom>
        </p:spPr>
      </p:pic>
    </p:spTree>
    <p:extLst>
      <p:ext uri="{BB962C8B-B14F-4D97-AF65-F5344CB8AC3E}">
        <p14:creationId xmlns:p14="http://schemas.microsoft.com/office/powerpoint/2010/main" val="24552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7F36E56-0200-4B51-9A76-FFBE18E8ACCC}"/>
              </a:ext>
            </a:extLst>
          </p:cNvPr>
          <p:cNvSpPr>
            <a:spLocks noGrp="1"/>
          </p:cNvSpPr>
          <p:nvPr>
            <p:ph idx="1"/>
          </p:nvPr>
        </p:nvSpPr>
        <p:spPr>
          <a:xfrm>
            <a:off x="708716" y="699911"/>
            <a:ext cx="10173773" cy="5610578"/>
          </a:xfrm>
        </p:spPr>
        <p:txBody>
          <a:bodyPr>
            <a:normAutofit/>
          </a:bodyPr>
          <a:lstStyle/>
          <a:p>
            <a:pPr marL="0" indent="0" algn="just">
              <a:buNone/>
            </a:pPr>
            <a:r>
              <a:rPr lang="ru-RU" sz="2000" dirty="0"/>
              <a:t>С каждым процессом нужно связать определенную информацию, в которую будет входить его текущее состояние и размещение в памяти. Не выполняющиеся процессы следует организовать в какую-то очередь, где они ожидали бы своего выполнения. </a:t>
            </a:r>
          </a:p>
          <a:p>
            <a:pPr marL="0" indent="0" algn="just">
              <a:buNone/>
            </a:pPr>
            <a:r>
              <a:rPr lang="ru-RU" sz="2000" dirty="0"/>
              <a:t>Поведение диспетчера можно описать следующим образом. Процесс, работа которого прервана, переходит в очередь процессов, ожидающих выполнения. Если же процесс завершен, он выводится из системы. В любом случае для выполнения диспетчер выбирает из очереди следующий процесс.</a:t>
            </a:r>
          </a:p>
        </p:txBody>
      </p:sp>
      <p:pic>
        <p:nvPicPr>
          <p:cNvPr id="4" name="Рисунок 3">
            <a:extLst>
              <a:ext uri="{FF2B5EF4-FFF2-40B4-BE49-F238E27FC236}">
                <a16:creationId xmlns:a16="http://schemas.microsoft.com/office/drawing/2014/main" id="{FB2FF9A9-8E45-4798-B400-4A26094132F1}"/>
              </a:ext>
            </a:extLst>
          </p:cNvPr>
          <p:cNvPicPr>
            <a:picLocks noChangeAspect="1"/>
          </p:cNvPicPr>
          <p:nvPr/>
        </p:nvPicPr>
        <p:blipFill>
          <a:blip r:embed="rId3"/>
          <a:stretch>
            <a:fillRect/>
          </a:stretch>
        </p:blipFill>
        <p:spPr>
          <a:xfrm>
            <a:off x="1947610" y="4380903"/>
            <a:ext cx="7695984" cy="2065051"/>
          </a:xfrm>
          <a:prstGeom prst="rect">
            <a:avLst/>
          </a:prstGeom>
        </p:spPr>
      </p:pic>
    </p:spTree>
    <p:extLst>
      <p:ext uri="{BB962C8B-B14F-4D97-AF65-F5344CB8AC3E}">
        <p14:creationId xmlns:p14="http://schemas.microsoft.com/office/powerpoint/2010/main" val="128044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262CE4-663F-4B7B-8017-C6D540041854}"/>
              </a:ext>
            </a:extLst>
          </p:cNvPr>
          <p:cNvSpPr>
            <a:spLocks noGrp="1"/>
          </p:cNvSpPr>
          <p:nvPr>
            <p:ph type="title"/>
          </p:nvPr>
        </p:nvSpPr>
        <p:spPr>
          <a:xfrm>
            <a:off x="1261872" y="365760"/>
            <a:ext cx="9692640" cy="695396"/>
          </a:xfrm>
        </p:spPr>
        <p:txBody>
          <a:bodyPr/>
          <a:lstStyle/>
          <a:p>
            <a:r>
              <a:rPr lang="ru-RU" dirty="0"/>
              <a:t>Создание процессов</a:t>
            </a:r>
          </a:p>
        </p:txBody>
      </p:sp>
      <p:sp>
        <p:nvSpPr>
          <p:cNvPr id="3" name="Объект 2">
            <a:extLst>
              <a:ext uri="{FF2B5EF4-FFF2-40B4-BE49-F238E27FC236}">
                <a16:creationId xmlns:a16="http://schemas.microsoft.com/office/drawing/2014/main" id="{5E07D46F-C7E0-4CAA-BE97-732CE1A006B4}"/>
              </a:ext>
            </a:extLst>
          </p:cNvPr>
          <p:cNvSpPr>
            <a:spLocks noGrp="1"/>
          </p:cNvSpPr>
          <p:nvPr>
            <p:ph idx="1"/>
          </p:nvPr>
        </p:nvSpPr>
        <p:spPr>
          <a:xfrm>
            <a:off x="607116" y="1253332"/>
            <a:ext cx="10347395" cy="5760926"/>
          </a:xfrm>
        </p:spPr>
        <p:txBody>
          <a:bodyPr>
            <a:normAutofit/>
          </a:bodyPr>
          <a:lstStyle/>
          <a:p>
            <a:pPr marL="0" indent="0" algn="just">
              <a:buNone/>
            </a:pPr>
            <a:r>
              <a:rPr lang="ru-RU" dirty="0"/>
              <a:t>Когда операционная система собирается добавить новый процесс к тем, которые уже состоят на учете, она создает структуры данных, использующиеся при управлении этим процессом, и размещает его адресное пространство в основной памяти.</a:t>
            </a:r>
          </a:p>
          <a:p>
            <a:pPr marL="0" indent="0" algn="just">
              <a:buNone/>
            </a:pPr>
            <a:endParaRPr lang="ru-RU" dirty="0"/>
          </a:p>
        </p:txBody>
      </p:sp>
      <p:graphicFrame>
        <p:nvGraphicFramePr>
          <p:cNvPr id="4" name="Таблица 3">
            <a:extLst>
              <a:ext uri="{FF2B5EF4-FFF2-40B4-BE49-F238E27FC236}">
                <a16:creationId xmlns:a16="http://schemas.microsoft.com/office/drawing/2014/main" id="{DFDF61E9-3EF6-4CE3-900A-67A5E2E13414}"/>
              </a:ext>
            </a:extLst>
          </p:cNvPr>
          <p:cNvGraphicFramePr>
            <a:graphicFrameLocks noGrp="1"/>
          </p:cNvGraphicFramePr>
          <p:nvPr>
            <p:extLst>
              <p:ext uri="{D42A27DB-BD31-4B8C-83A1-F6EECF244321}">
                <p14:modId xmlns:p14="http://schemas.microsoft.com/office/powerpoint/2010/main" val="829445407"/>
              </p:ext>
            </p:extLst>
          </p:nvPr>
        </p:nvGraphicFramePr>
        <p:xfrm>
          <a:off x="249257" y="2142849"/>
          <a:ext cx="11063111" cy="4577080"/>
        </p:xfrm>
        <a:graphic>
          <a:graphicData uri="http://schemas.openxmlformats.org/drawingml/2006/table">
            <a:tbl>
              <a:tblPr firstRow="1" bandRow="1">
                <a:tableStyleId>{5C22544A-7EE6-4342-B048-85BDC9FD1C3A}</a:tableStyleId>
              </a:tblPr>
              <a:tblGrid>
                <a:gridCol w="2991556">
                  <a:extLst>
                    <a:ext uri="{9D8B030D-6E8A-4147-A177-3AD203B41FA5}">
                      <a16:colId xmlns:a16="http://schemas.microsoft.com/office/drawing/2014/main" val="1467888307"/>
                    </a:ext>
                  </a:extLst>
                </a:gridCol>
                <a:gridCol w="8071555">
                  <a:extLst>
                    <a:ext uri="{9D8B030D-6E8A-4147-A177-3AD203B41FA5}">
                      <a16:colId xmlns:a16="http://schemas.microsoft.com/office/drawing/2014/main" val="278177493"/>
                    </a:ext>
                  </a:extLst>
                </a:gridCol>
              </a:tblGrid>
              <a:tr h="370840">
                <a:tc>
                  <a:txBody>
                    <a:bodyPr/>
                    <a:lstStyle/>
                    <a:p>
                      <a:pPr algn="ctr"/>
                      <a:r>
                        <a:rPr lang="ru-RU" dirty="0"/>
                        <a:t>Причина</a:t>
                      </a:r>
                    </a:p>
                  </a:txBody>
                  <a:tcPr/>
                </a:tc>
                <a:tc>
                  <a:txBody>
                    <a:bodyPr/>
                    <a:lstStyle/>
                    <a:p>
                      <a:pPr algn="ctr"/>
                      <a:r>
                        <a:rPr lang="ru-RU" dirty="0"/>
                        <a:t>Описание</a:t>
                      </a:r>
                    </a:p>
                  </a:txBody>
                  <a:tcPr/>
                </a:tc>
                <a:extLst>
                  <a:ext uri="{0D108BD9-81ED-4DB2-BD59-A6C34878D82A}">
                    <a16:rowId xmlns:a16="http://schemas.microsoft.com/office/drawing/2014/main" val="258109419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Новое пакетное задание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операционную систему для обработки поступает управляющий поток пакетных заданий (обычно с ленты или с диска). Готовясь принять на обработку новое задание, операционная система считывает очередную последовательность команд управления заданиями</a:t>
                      </a:r>
                    </a:p>
                  </a:txBody>
                  <a:tcPr/>
                </a:tc>
                <a:extLst>
                  <a:ext uri="{0D108BD9-81ED-4DB2-BD59-A6C34878D82A}">
                    <a16:rowId xmlns:a16="http://schemas.microsoft.com/office/drawing/2014/main" val="28610331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Вход в систему в интерактивном режиме</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систему с терминала входит новый пользователь</a:t>
                      </a:r>
                    </a:p>
                  </a:txBody>
                  <a:tcPr/>
                </a:tc>
                <a:extLst>
                  <a:ext uri="{0D108BD9-81ED-4DB2-BD59-A6C34878D82A}">
                    <a16:rowId xmlns:a16="http://schemas.microsoft.com/office/drawing/2014/main" val="26235259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Создание операционной системой процесса, необходимого для работы каких-либо служб</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Операционная система может создать процесс для выполнения некоторой функции, которая требуется для программы пользователя. При этом пользователь не должен ждать, пока закончится ее выполнение</a:t>
                      </a:r>
                    </a:p>
                  </a:txBody>
                  <a:tcPr/>
                </a:tc>
                <a:extLst>
                  <a:ext uri="{0D108BD9-81ED-4DB2-BD59-A6C34878D82A}">
                    <a16:rowId xmlns:a16="http://schemas.microsoft.com/office/drawing/2014/main" val="31874189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Порождение одного процесса другим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целью структуризации программы или использования возможностей параллельных вычислений программа может создавать другие процессы</a:t>
                      </a:r>
                    </a:p>
                    <a:p>
                      <a:endParaRPr lang="ru-RU" dirty="0"/>
                    </a:p>
                  </a:txBody>
                  <a:tcPr/>
                </a:tc>
                <a:extLst>
                  <a:ext uri="{0D108BD9-81ED-4DB2-BD59-A6C34878D82A}">
                    <a16:rowId xmlns:a16="http://schemas.microsoft.com/office/drawing/2014/main" val="3816779938"/>
                  </a:ext>
                </a:extLst>
              </a:tr>
            </a:tbl>
          </a:graphicData>
        </a:graphic>
      </p:graphicFrame>
    </p:spTree>
    <p:extLst>
      <p:ext uri="{BB962C8B-B14F-4D97-AF65-F5344CB8AC3E}">
        <p14:creationId xmlns:p14="http://schemas.microsoft.com/office/powerpoint/2010/main" val="4187440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9D922C1-B8D3-4934-9CE3-6E8E0E3F7346}"/>
              </a:ext>
            </a:extLst>
          </p:cNvPr>
          <p:cNvSpPr>
            <a:spLocks noGrp="1"/>
          </p:cNvSpPr>
          <p:nvPr>
            <p:ph idx="1"/>
          </p:nvPr>
        </p:nvSpPr>
        <p:spPr>
          <a:xfrm>
            <a:off x="166850" y="316089"/>
            <a:ext cx="11065594" cy="6276622"/>
          </a:xfrm>
        </p:spPr>
        <p:txBody>
          <a:bodyPr>
            <a:normAutofit/>
          </a:bodyPr>
          <a:lstStyle/>
          <a:p>
            <a:pPr marL="0" indent="0" algn="just">
              <a:buNone/>
            </a:pPr>
            <a:r>
              <a:rPr lang="ru-RU" sz="2000" dirty="0"/>
              <a:t>Традиционно операционная система создает все процессы незаметно для пользователя или приложения; такой способ принят во многих современных операционных системах. Однако иногда требуется, чтобы один процесс мог послужить причиной создания другого процесса</a:t>
            </a:r>
          </a:p>
          <a:p>
            <a:pPr marL="0" indent="0" algn="just">
              <a:buNone/>
            </a:pPr>
            <a:r>
              <a:rPr lang="ru-RU" sz="2000" dirty="0"/>
              <a:t>Например, процесс приложения может сгенерировать другой процесс, который будет получать данные от первого процесса и приводить их к виду, удобному для дальнейшего анализа. Новый процесс будет работать параллельно с приложением и время от времени активизироваться для получения ставшими доступными новых данных. </a:t>
            </a:r>
          </a:p>
          <a:p>
            <a:pPr marL="0" indent="0" algn="just">
              <a:buNone/>
            </a:pPr>
            <a:r>
              <a:rPr lang="ru-RU" sz="2000" dirty="0"/>
              <a:t>Такая организация может быть очень полезна для структурирования приложений. Создание операционной системой процесса по явному запросу другого процесса называется </a:t>
            </a:r>
            <a:r>
              <a:rPr lang="ru-RU" sz="2000" b="1" dirty="0"/>
              <a:t>порождением процесса </a:t>
            </a:r>
            <a:r>
              <a:rPr lang="ru-RU" sz="2000" dirty="0"/>
              <a:t>(</a:t>
            </a:r>
            <a:r>
              <a:rPr lang="ru-RU" sz="2000" dirty="0" err="1"/>
              <a:t>process</a:t>
            </a:r>
            <a:r>
              <a:rPr lang="ru-RU" sz="2000" dirty="0"/>
              <a:t> </a:t>
            </a:r>
            <a:r>
              <a:rPr lang="ru-RU" sz="2000" dirty="0" err="1"/>
              <a:t>spawning</a:t>
            </a:r>
            <a:r>
              <a:rPr lang="ru-RU" sz="2000" dirty="0"/>
              <a:t>).</a:t>
            </a:r>
          </a:p>
          <a:p>
            <a:pPr marL="0" indent="0" algn="just">
              <a:buNone/>
            </a:pPr>
            <a:r>
              <a:rPr lang="ru-RU" sz="2000" dirty="0"/>
              <a:t>Когда один процесс порождает другой, то порождающий процесс называется </a:t>
            </a:r>
            <a:r>
              <a:rPr lang="ru-RU" sz="2000" b="1" dirty="0"/>
              <a:t>родительским</a:t>
            </a:r>
            <a:r>
              <a:rPr lang="ru-RU" sz="2000" dirty="0"/>
              <a:t>, или </a:t>
            </a:r>
            <a:r>
              <a:rPr lang="ru-RU" sz="2000" b="1" dirty="0"/>
              <a:t>предком </a:t>
            </a:r>
            <a:r>
              <a:rPr lang="ru-RU" sz="2000" dirty="0"/>
              <a:t>(</a:t>
            </a:r>
            <a:r>
              <a:rPr lang="ru-RU" sz="2000" dirty="0" err="1"/>
              <a:t>parent</a:t>
            </a:r>
            <a:r>
              <a:rPr lang="ru-RU" sz="2000" dirty="0"/>
              <a:t>), а порождаемый процесс - </a:t>
            </a:r>
            <a:r>
              <a:rPr lang="ru-RU" sz="2000" b="1" dirty="0"/>
              <a:t>дочерним</a:t>
            </a:r>
            <a:r>
              <a:rPr lang="ru-RU" sz="2000" dirty="0"/>
              <a:t>, или </a:t>
            </a:r>
            <a:r>
              <a:rPr lang="ru-RU" sz="2000" b="1" dirty="0"/>
              <a:t>потомком</a:t>
            </a:r>
            <a:r>
              <a:rPr lang="ru-RU" sz="2000" dirty="0"/>
              <a:t> (</a:t>
            </a:r>
            <a:r>
              <a:rPr lang="ru-RU" sz="2000" dirty="0" err="1"/>
              <a:t>child</a:t>
            </a:r>
            <a:r>
              <a:rPr lang="ru-RU" sz="2000" dirty="0"/>
              <a:t>). Обычно "родственные" процессы обмениваются между собой информацией и взаимодействуют друг с другом. </a:t>
            </a:r>
          </a:p>
        </p:txBody>
      </p:sp>
    </p:spTree>
    <p:extLst>
      <p:ext uri="{BB962C8B-B14F-4D97-AF65-F5344CB8AC3E}">
        <p14:creationId xmlns:p14="http://schemas.microsoft.com/office/powerpoint/2010/main" val="250787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D63428-DC71-4193-940B-E6CBE943C2E6}"/>
              </a:ext>
            </a:extLst>
          </p:cNvPr>
          <p:cNvSpPr>
            <a:spLocks noGrp="1"/>
          </p:cNvSpPr>
          <p:nvPr>
            <p:ph type="title"/>
          </p:nvPr>
        </p:nvSpPr>
        <p:spPr>
          <a:xfrm>
            <a:off x="1261872" y="365760"/>
            <a:ext cx="9692640" cy="876018"/>
          </a:xfrm>
        </p:spPr>
        <p:txBody>
          <a:bodyPr/>
          <a:lstStyle/>
          <a:p>
            <a:r>
              <a:rPr lang="ru-RU" dirty="0"/>
              <a:t>Завершение процесса</a:t>
            </a:r>
          </a:p>
        </p:txBody>
      </p:sp>
      <p:sp>
        <p:nvSpPr>
          <p:cNvPr id="3" name="Объект 2">
            <a:extLst>
              <a:ext uri="{FF2B5EF4-FFF2-40B4-BE49-F238E27FC236}">
                <a16:creationId xmlns:a16="http://schemas.microsoft.com/office/drawing/2014/main" id="{AE4BB0B2-ED30-4960-9A64-E5FC51989E2B}"/>
              </a:ext>
            </a:extLst>
          </p:cNvPr>
          <p:cNvSpPr>
            <a:spLocks noGrp="1"/>
          </p:cNvSpPr>
          <p:nvPr>
            <p:ph idx="1"/>
          </p:nvPr>
        </p:nvSpPr>
        <p:spPr>
          <a:xfrm>
            <a:off x="212005" y="1241778"/>
            <a:ext cx="10896261" cy="1286933"/>
          </a:xfrm>
        </p:spPr>
        <p:txBody>
          <a:bodyPr/>
          <a:lstStyle/>
          <a:p>
            <a:pPr marL="0" indent="0" algn="just">
              <a:buNone/>
            </a:pPr>
            <a:r>
              <a:rPr lang="ru-RU" dirty="0"/>
              <a:t>В любой компьютерной системе должны быть средства, позволяющие определить, закончилось выполнение процесса или нет. Пакетное задание должно включать в себя команду типа </a:t>
            </a:r>
            <a:r>
              <a:rPr lang="ru-RU" dirty="0" err="1"/>
              <a:t>Halt</a:t>
            </a:r>
            <a:r>
              <a:rPr lang="ru-RU" dirty="0"/>
              <a:t> (останов) или какой-то явный вызов службы операционной системы, приводящий к завершению процесса.</a:t>
            </a:r>
          </a:p>
        </p:txBody>
      </p:sp>
      <p:graphicFrame>
        <p:nvGraphicFramePr>
          <p:cNvPr id="4" name="Таблица 3">
            <a:extLst>
              <a:ext uri="{FF2B5EF4-FFF2-40B4-BE49-F238E27FC236}">
                <a16:creationId xmlns:a16="http://schemas.microsoft.com/office/drawing/2014/main" id="{7628C5EA-88B2-48E4-BFA5-2DD36BE2E2BC}"/>
              </a:ext>
            </a:extLst>
          </p:cNvPr>
          <p:cNvGraphicFramePr>
            <a:graphicFrameLocks noGrp="1"/>
          </p:cNvGraphicFramePr>
          <p:nvPr>
            <p:extLst>
              <p:ext uri="{D42A27DB-BD31-4B8C-83A1-F6EECF244321}">
                <p14:modId xmlns:p14="http://schemas.microsoft.com/office/powerpoint/2010/main" val="1911430217"/>
              </p:ext>
            </p:extLst>
          </p:nvPr>
        </p:nvGraphicFramePr>
        <p:xfrm>
          <a:off x="406400" y="2528711"/>
          <a:ext cx="10701866" cy="3860801"/>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90440792"/>
                    </a:ext>
                  </a:extLst>
                </a:gridCol>
                <a:gridCol w="7992533">
                  <a:extLst>
                    <a:ext uri="{9D8B030D-6E8A-4147-A177-3AD203B41FA5}">
                      <a16:colId xmlns:a16="http://schemas.microsoft.com/office/drawing/2014/main" val="728659589"/>
                    </a:ext>
                  </a:extLst>
                </a:gridCol>
              </a:tblGrid>
              <a:tr h="422546">
                <a:tc>
                  <a:txBody>
                    <a:bodyPr/>
                    <a:lstStyle/>
                    <a:p>
                      <a:r>
                        <a:rPr lang="ru-RU" dirty="0"/>
                        <a:t>Причина</a:t>
                      </a:r>
                    </a:p>
                  </a:txBody>
                  <a:tcPr/>
                </a:tc>
                <a:tc>
                  <a:txBody>
                    <a:bodyPr/>
                    <a:lstStyle/>
                    <a:p>
                      <a:r>
                        <a:rPr lang="ru-RU" dirty="0"/>
                        <a:t>Описание</a:t>
                      </a:r>
                    </a:p>
                  </a:txBody>
                  <a:tcPr/>
                </a:tc>
                <a:extLst>
                  <a:ext uri="{0D108BD9-81ED-4DB2-BD59-A6C34878D82A}">
                    <a16:rowId xmlns:a16="http://schemas.microsoft.com/office/drawing/2014/main" val="4025753567"/>
                  </a:ext>
                </a:extLst>
              </a:tr>
              <a:tr h="729327">
                <a:tc>
                  <a:txBody>
                    <a:bodyPr/>
                    <a:lstStyle/>
                    <a:p>
                      <a:r>
                        <a:rPr lang="ru-RU" sz="1800" b="0" i="0" u="none" strike="noStrike" kern="1200" baseline="0" dirty="0">
                          <a:solidFill>
                            <a:schemeClr val="dk1"/>
                          </a:solidFill>
                          <a:latin typeface="+mn-lt"/>
                          <a:ea typeface="+mn-ea"/>
                          <a:cs typeface="+mn-cs"/>
                        </a:rPr>
                        <a:t>Обычное завершение</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Процесс вызывает службу операционной системы, чтобы сообщить,</a:t>
                      </a:r>
                    </a:p>
                    <a:p>
                      <a:r>
                        <a:rPr lang="ru-RU" sz="1800" b="0" i="0" u="none" strike="noStrike" kern="1200" baseline="0" dirty="0">
                          <a:solidFill>
                            <a:schemeClr val="dk1"/>
                          </a:solidFill>
                          <a:latin typeface="+mn-lt"/>
                          <a:ea typeface="+mn-ea"/>
                          <a:cs typeface="+mn-cs"/>
                        </a:rPr>
                        <a:t>что он завершил свою работу</a:t>
                      </a:r>
                      <a:endParaRPr lang="ru-RU" dirty="0"/>
                    </a:p>
                  </a:txBody>
                  <a:tcPr/>
                </a:tc>
                <a:extLst>
                  <a:ext uri="{0D108BD9-81ED-4DB2-BD59-A6C34878D82A}">
                    <a16:rowId xmlns:a16="http://schemas.microsoft.com/office/drawing/2014/main" val="2804815383"/>
                  </a:ext>
                </a:extLst>
              </a:tr>
              <a:tr h="1979601">
                <a:tc>
                  <a:txBody>
                    <a:bodyPr/>
                    <a:lstStyle/>
                    <a:p>
                      <a:r>
                        <a:rPr lang="ru-RU" sz="1800" b="0" i="0" u="none" strike="noStrike" kern="1200" baseline="0" dirty="0">
                          <a:solidFill>
                            <a:schemeClr val="dk1"/>
                          </a:solidFill>
                          <a:latin typeface="+mn-lt"/>
                          <a:ea typeface="+mn-ea"/>
                          <a:cs typeface="+mn-cs"/>
                        </a:rPr>
                        <a:t>Превышение лимита отведенного</a:t>
                      </a:r>
                    </a:p>
                    <a:p>
                      <a:r>
                        <a:rPr lang="ru-RU" sz="1800" b="0" i="0" u="none" strike="noStrike" kern="1200" baseline="0" dirty="0">
                          <a:solidFill>
                            <a:schemeClr val="dk1"/>
                          </a:solidFill>
                          <a:latin typeface="+mn-lt"/>
                          <a:ea typeface="+mn-ea"/>
                          <a:cs typeface="+mn-cs"/>
                        </a:rPr>
                        <a:t>программе времени</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Общее время выполнения процесса превышает заданное предельное значение. Это время может измеряться несколькими способами. Одним из них является учет полного времени, затраченного на выполнение ("по настенным часам"); при выполнении интерактивного процесса время можно отсчитывать с момента последнего ввода данных пользователем</a:t>
                      </a:r>
                      <a:endParaRPr lang="ru-RU" dirty="0"/>
                    </a:p>
                  </a:txBody>
                  <a:tcPr/>
                </a:tc>
                <a:extLst>
                  <a:ext uri="{0D108BD9-81ED-4DB2-BD59-A6C34878D82A}">
                    <a16:rowId xmlns:a16="http://schemas.microsoft.com/office/drawing/2014/main" val="120274928"/>
                  </a:ext>
                </a:extLst>
              </a:tr>
              <a:tr h="729327">
                <a:tc>
                  <a:txBody>
                    <a:bodyPr/>
                    <a:lstStyle/>
                    <a:p>
                      <a:r>
                        <a:rPr lang="ru-RU" sz="1800" b="0" i="0" u="none" strike="noStrike" kern="1200" baseline="0" dirty="0">
                          <a:solidFill>
                            <a:schemeClr val="dk1"/>
                          </a:solidFill>
                          <a:latin typeface="+mn-lt"/>
                          <a:ea typeface="+mn-ea"/>
                          <a:cs typeface="+mn-cs"/>
                        </a:rPr>
                        <a:t>Недостаточный объем памяти</a:t>
                      </a:r>
                      <a:endParaRPr lang="ru-RU" dirty="0"/>
                    </a:p>
                  </a:txBody>
                  <a:tcPr/>
                </a:tc>
                <a:tc>
                  <a:txBody>
                    <a:bodyPr/>
                    <a:lstStyle/>
                    <a:p>
                      <a:r>
                        <a:rPr lang="ru-RU" sz="1800" b="0" i="0" u="none" strike="noStrike" kern="1200" baseline="0" dirty="0">
                          <a:solidFill>
                            <a:schemeClr val="dk1"/>
                          </a:solidFill>
                          <a:latin typeface="+mn-lt"/>
                          <a:ea typeface="+mn-ea"/>
                          <a:cs typeface="+mn-cs"/>
                        </a:rPr>
                        <a:t>Для работы процесса требуется больше памяти, чем имеется в системе</a:t>
                      </a:r>
                      <a:endParaRPr lang="ru-RU" dirty="0"/>
                    </a:p>
                  </a:txBody>
                  <a:tcPr/>
                </a:tc>
                <a:extLst>
                  <a:ext uri="{0D108BD9-81ED-4DB2-BD59-A6C34878D82A}">
                    <a16:rowId xmlns:a16="http://schemas.microsoft.com/office/drawing/2014/main" val="4237259905"/>
                  </a:ext>
                </a:extLst>
              </a:tr>
            </a:tbl>
          </a:graphicData>
        </a:graphic>
      </p:graphicFrame>
    </p:spTree>
    <p:extLst>
      <p:ext uri="{BB962C8B-B14F-4D97-AF65-F5344CB8AC3E}">
        <p14:creationId xmlns:p14="http://schemas.microsoft.com/office/powerpoint/2010/main" val="235254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4CDAA1-0A1E-4A14-97FD-0E4DBB269F04}"/>
              </a:ext>
            </a:extLst>
          </p:cNvPr>
          <p:cNvSpPr>
            <a:spLocks noGrp="1"/>
          </p:cNvSpPr>
          <p:nvPr>
            <p:ph type="title"/>
          </p:nvPr>
        </p:nvSpPr>
        <p:spPr>
          <a:xfrm>
            <a:off x="1261872" y="365760"/>
            <a:ext cx="9692640" cy="729262"/>
          </a:xfrm>
        </p:spPr>
        <p:txBody>
          <a:bodyPr/>
          <a:lstStyle/>
          <a:p>
            <a:r>
              <a:rPr lang="ru-RU" dirty="0"/>
              <a:t>Завершение процесса</a:t>
            </a:r>
          </a:p>
        </p:txBody>
      </p:sp>
      <p:graphicFrame>
        <p:nvGraphicFramePr>
          <p:cNvPr id="4" name="Таблица 3">
            <a:extLst>
              <a:ext uri="{FF2B5EF4-FFF2-40B4-BE49-F238E27FC236}">
                <a16:creationId xmlns:a16="http://schemas.microsoft.com/office/drawing/2014/main" id="{860D5BEC-6F94-4D02-A1D0-9971EB7F5BD7}"/>
              </a:ext>
            </a:extLst>
          </p:cNvPr>
          <p:cNvGraphicFramePr>
            <a:graphicFrameLocks noGrp="1"/>
          </p:cNvGraphicFramePr>
          <p:nvPr>
            <p:extLst>
              <p:ext uri="{D42A27DB-BD31-4B8C-83A1-F6EECF244321}">
                <p14:modId xmlns:p14="http://schemas.microsoft.com/office/powerpoint/2010/main" val="3867629632"/>
              </p:ext>
            </p:extLst>
          </p:nvPr>
        </p:nvGraphicFramePr>
        <p:xfrm>
          <a:off x="252646" y="1185333"/>
          <a:ext cx="10934643" cy="5498948"/>
        </p:xfrm>
        <a:graphic>
          <a:graphicData uri="http://schemas.openxmlformats.org/drawingml/2006/table">
            <a:tbl>
              <a:tblPr firstRow="1" bandRow="1">
                <a:tableStyleId>{5C22544A-7EE6-4342-B048-85BDC9FD1C3A}</a:tableStyleId>
              </a:tblPr>
              <a:tblGrid>
                <a:gridCol w="3245161">
                  <a:extLst>
                    <a:ext uri="{9D8B030D-6E8A-4147-A177-3AD203B41FA5}">
                      <a16:colId xmlns:a16="http://schemas.microsoft.com/office/drawing/2014/main" val="3090440792"/>
                    </a:ext>
                  </a:extLst>
                </a:gridCol>
                <a:gridCol w="7689482">
                  <a:extLst>
                    <a:ext uri="{9D8B030D-6E8A-4147-A177-3AD203B41FA5}">
                      <a16:colId xmlns:a16="http://schemas.microsoft.com/office/drawing/2014/main" val="728659589"/>
                    </a:ext>
                  </a:extLst>
                </a:gridCol>
              </a:tblGrid>
              <a:tr h="422546">
                <a:tc>
                  <a:txBody>
                    <a:bodyPr/>
                    <a:lstStyle/>
                    <a:p>
                      <a:r>
                        <a:rPr lang="ru-RU" dirty="0"/>
                        <a:t>Причина</a:t>
                      </a:r>
                    </a:p>
                  </a:txBody>
                  <a:tcPr/>
                </a:tc>
                <a:tc>
                  <a:txBody>
                    <a:bodyPr/>
                    <a:lstStyle/>
                    <a:p>
                      <a:r>
                        <a:rPr lang="ru-RU" dirty="0"/>
                        <a:t>Описание</a:t>
                      </a:r>
                    </a:p>
                  </a:txBody>
                  <a:tcPr/>
                </a:tc>
                <a:extLst>
                  <a:ext uri="{0D108BD9-81ED-4DB2-BD59-A6C34878D82A}">
                    <a16:rowId xmlns:a16="http://schemas.microsoft.com/office/drawing/2014/main" val="4025753567"/>
                  </a:ext>
                </a:extLst>
              </a:tr>
              <a:tr h="729327">
                <a:tc>
                  <a:txBody>
                    <a:bodyPr/>
                    <a:lstStyle/>
                    <a:p>
                      <a:r>
                        <a:rPr lang="ru-RU" sz="1800" b="0" i="0" u="none" strike="noStrike" kern="1200" baseline="0" dirty="0">
                          <a:solidFill>
                            <a:schemeClr val="dk1"/>
                          </a:solidFill>
                          <a:latin typeface="+mn-lt"/>
                          <a:ea typeface="+mn-ea"/>
                          <a:cs typeface="+mn-cs"/>
                        </a:rPr>
                        <a:t>Выход за пределы отведенной области памяти</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Процесс пытается получить доступ к ячейке памяти, к которой у него нет прав доступа</a:t>
                      </a:r>
                      <a:endParaRPr lang="ru-RU" dirty="0"/>
                    </a:p>
                  </a:txBody>
                  <a:tcPr/>
                </a:tc>
                <a:extLst>
                  <a:ext uri="{0D108BD9-81ED-4DB2-BD59-A6C34878D82A}">
                    <a16:rowId xmlns:a16="http://schemas.microsoft.com/office/drawing/2014/main" val="2804815383"/>
                  </a:ext>
                </a:extLst>
              </a:tr>
              <a:tr h="965988">
                <a:tc>
                  <a:txBody>
                    <a:bodyPr/>
                    <a:lstStyle/>
                    <a:p>
                      <a:r>
                        <a:rPr lang="ru-RU" sz="1800" b="0" i="0" u="none" strike="noStrike" kern="1200" baseline="0" dirty="0">
                          <a:solidFill>
                            <a:schemeClr val="dk1"/>
                          </a:solidFill>
                          <a:latin typeface="+mn-lt"/>
                          <a:ea typeface="+mn-ea"/>
                          <a:cs typeface="+mn-cs"/>
                        </a:rPr>
                        <a:t>Ошибка защиты</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Процесс пытается использовать недоступный для него ресурс или файл или пытается сделать это недопустимым образом, например производит попытку записи в файл, открытый только для чтения</a:t>
                      </a:r>
                      <a:endParaRPr lang="ru-RU" dirty="0"/>
                    </a:p>
                  </a:txBody>
                  <a:tcPr/>
                </a:tc>
                <a:extLst>
                  <a:ext uri="{0D108BD9-81ED-4DB2-BD59-A6C34878D82A}">
                    <a16:rowId xmlns:a16="http://schemas.microsoft.com/office/drawing/2014/main" val="120274928"/>
                  </a:ext>
                </a:extLst>
              </a:tr>
              <a:tr h="729327">
                <a:tc>
                  <a:txBody>
                    <a:bodyPr/>
                    <a:lstStyle/>
                    <a:p>
                      <a:r>
                        <a:rPr lang="ru-RU" sz="1800" b="0" i="0" u="none" strike="noStrike" kern="1200" baseline="0" dirty="0">
                          <a:solidFill>
                            <a:schemeClr val="dk1"/>
                          </a:solidFill>
                          <a:latin typeface="+mn-lt"/>
                          <a:ea typeface="+mn-ea"/>
                          <a:cs typeface="+mn-cs"/>
                        </a:rPr>
                        <a:t>Арифметическая ошибка</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Процесс пытается выполнить запрещенную арифметическую операцию, например деление на нуль, или пытается использовать число, превышающее возможности аппаратного обеспечения</a:t>
                      </a:r>
                      <a:endParaRPr lang="ru-RU" dirty="0"/>
                    </a:p>
                  </a:txBody>
                  <a:tcPr/>
                </a:tc>
                <a:extLst>
                  <a:ext uri="{0D108BD9-81ED-4DB2-BD59-A6C34878D82A}">
                    <a16:rowId xmlns:a16="http://schemas.microsoft.com/office/drawing/2014/main" val="4237259905"/>
                  </a:ext>
                </a:extLst>
              </a:tr>
              <a:tr h="729327">
                <a:tc>
                  <a:txBody>
                    <a:bodyPr/>
                    <a:lstStyle/>
                    <a:p>
                      <a:r>
                        <a:rPr lang="ru-RU" sz="1800" b="0" i="0" u="none" strike="noStrike" kern="1200" baseline="0" dirty="0">
                          <a:solidFill>
                            <a:schemeClr val="dk1"/>
                          </a:solidFill>
                          <a:latin typeface="+mn-lt"/>
                          <a:ea typeface="+mn-ea"/>
                          <a:cs typeface="+mn-cs"/>
                        </a:rPr>
                        <a:t>Излишнее ожидание</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Процесс ждет наступления определенного события дольше, чем задано в параметрах системы</a:t>
                      </a:r>
                      <a:endParaRPr lang="ru-RU" dirty="0"/>
                    </a:p>
                  </a:txBody>
                  <a:tcPr/>
                </a:tc>
                <a:extLst>
                  <a:ext uri="{0D108BD9-81ED-4DB2-BD59-A6C34878D82A}">
                    <a16:rowId xmlns:a16="http://schemas.microsoft.com/office/drawing/2014/main" val="2711618452"/>
                  </a:ext>
                </a:extLst>
              </a:tr>
              <a:tr h="729327">
                <a:tc>
                  <a:txBody>
                    <a:bodyPr/>
                    <a:lstStyle/>
                    <a:p>
                      <a:r>
                        <a:rPr lang="ru-RU" sz="1800" b="0" i="0" u="none" strike="noStrike" kern="1200" baseline="0" dirty="0">
                          <a:solidFill>
                            <a:schemeClr val="dk1"/>
                          </a:solidFill>
                          <a:latin typeface="+mn-lt"/>
                          <a:ea typeface="+mn-ea"/>
                          <a:cs typeface="+mn-cs"/>
                        </a:rPr>
                        <a:t>Ошибка ввода-вывода</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Во время ввода или вывода происходит ошибка. Например, не удается найти нужный файл или выполнить чтение или запись за максимально возможное количество попыток (когда, например, на магнитном носителе попался дефектный участок) или производится попытка выполнить недопустимую операцию (например, чтение с печатающего устройства)</a:t>
                      </a:r>
                      <a:endParaRPr lang="ru-RU" dirty="0"/>
                    </a:p>
                  </a:txBody>
                  <a:tcPr/>
                </a:tc>
                <a:extLst>
                  <a:ext uri="{0D108BD9-81ED-4DB2-BD59-A6C34878D82A}">
                    <a16:rowId xmlns:a16="http://schemas.microsoft.com/office/drawing/2014/main" val="1980423647"/>
                  </a:ext>
                </a:extLst>
              </a:tr>
            </a:tbl>
          </a:graphicData>
        </a:graphic>
      </p:graphicFrame>
    </p:spTree>
    <p:extLst>
      <p:ext uri="{BB962C8B-B14F-4D97-AF65-F5344CB8AC3E}">
        <p14:creationId xmlns:p14="http://schemas.microsoft.com/office/powerpoint/2010/main" val="161165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BE22D5-9654-4DDB-93C3-0DD58D9855BD}"/>
              </a:ext>
            </a:extLst>
          </p:cNvPr>
          <p:cNvSpPr>
            <a:spLocks noGrp="1"/>
          </p:cNvSpPr>
          <p:nvPr>
            <p:ph type="title"/>
          </p:nvPr>
        </p:nvSpPr>
        <p:spPr>
          <a:xfrm>
            <a:off x="1261872" y="365760"/>
            <a:ext cx="9692640" cy="876018"/>
          </a:xfrm>
        </p:spPr>
        <p:txBody>
          <a:bodyPr/>
          <a:lstStyle/>
          <a:p>
            <a:r>
              <a:rPr lang="ru-RU" dirty="0"/>
              <a:t>Концепции</a:t>
            </a:r>
          </a:p>
        </p:txBody>
      </p:sp>
      <p:sp>
        <p:nvSpPr>
          <p:cNvPr id="3" name="Объект 2">
            <a:extLst>
              <a:ext uri="{FF2B5EF4-FFF2-40B4-BE49-F238E27FC236}">
                <a16:creationId xmlns:a16="http://schemas.microsoft.com/office/drawing/2014/main" id="{9C2D02B6-AF03-4C2A-9434-B686677DC3E1}"/>
              </a:ext>
            </a:extLst>
          </p:cNvPr>
          <p:cNvSpPr>
            <a:spLocks noGrp="1"/>
          </p:cNvSpPr>
          <p:nvPr>
            <p:ph idx="1"/>
          </p:nvPr>
        </p:nvSpPr>
        <p:spPr>
          <a:xfrm>
            <a:off x="124178" y="1456268"/>
            <a:ext cx="11017955" cy="5305776"/>
          </a:xfrm>
        </p:spPr>
        <p:txBody>
          <a:bodyPr>
            <a:normAutofit/>
          </a:bodyPr>
          <a:lstStyle/>
          <a:p>
            <a:pPr marL="0" indent="0" algn="just">
              <a:buNone/>
            </a:pPr>
            <a:r>
              <a:rPr lang="ru-RU" sz="2000" dirty="0"/>
              <a:t>1. Компьютерная платформа состоит из набора аппаратных ресурсов, таких как процессоры, основная память, модули ввода-вывода, таймеры, дисковые драйверы и т. д.</a:t>
            </a:r>
          </a:p>
          <a:p>
            <a:pPr marL="0" indent="0" algn="just">
              <a:buNone/>
            </a:pPr>
            <a:r>
              <a:rPr lang="ru-RU" sz="2000" dirty="0"/>
              <a:t>2. Компьютерные приложения разработаны для выполнения тех или иных заданий. Обычно они получают входные данные из внешнего мира, некоторым образом их обрабатывают и генерируют выходные данные.</a:t>
            </a:r>
          </a:p>
          <a:p>
            <a:pPr marL="0" indent="0" algn="just">
              <a:buNone/>
            </a:pPr>
            <a:r>
              <a:rPr lang="ru-RU" sz="2000" dirty="0"/>
              <a:t>3. Создание приложений для конкретной аппаратной платформы не эффективно. Вот основные причины этого.</a:t>
            </a:r>
          </a:p>
          <a:p>
            <a:pPr marL="274320" lvl="1" indent="0" algn="just">
              <a:buNone/>
            </a:pPr>
            <a:r>
              <a:rPr lang="ru-RU" sz="1800" dirty="0"/>
              <a:t>• Для одной и той же платформы могут быть разработаны разнообразные приложения. Поэтому имеет смысл разработка общих процедур для доступа к ресурсам компьютера.</a:t>
            </a:r>
          </a:p>
          <a:p>
            <a:pPr marL="274320" lvl="1" indent="0" algn="just">
              <a:buNone/>
            </a:pPr>
            <a:r>
              <a:rPr lang="ru-RU" sz="1800" dirty="0"/>
              <a:t>• Сам по себе процессор обеспечивает лишь ограниченную поддержку многозадачности. Для реальной многозадачности требуется программное обеспечение для управления совместным использованием процессора и других ресурсов несколькими приложениями в одно и то же время.</a:t>
            </a:r>
          </a:p>
          <a:p>
            <a:pPr marL="274320" lvl="1" indent="0" algn="just">
              <a:buNone/>
            </a:pPr>
            <a:r>
              <a:rPr lang="ru-RU" sz="1800" dirty="0"/>
              <a:t>• Когда несколько приложений активны в одно и то же время, необходимы защита данных и использование ввода-вывода и других ресурсов каждого приложения от других приложений.</a:t>
            </a:r>
          </a:p>
        </p:txBody>
      </p:sp>
    </p:spTree>
    <p:extLst>
      <p:ext uri="{BB962C8B-B14F-4D97-AF65-F5344CB8AC3E}">
        <p14:creationId xmlns:p14="http://schemas.microsoft.com/office/powerpoint/2010/main" val="2600683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5F26B55F-5531-4A7A-BFCD-FF778E126BE8}"/>
              </a:ext>
            </a:extLst>
          </p:cNvPr>
          <p:cNvSpPr txBox="1">
            <a:spLocks/>
          </p:cNvSpPr>
          <p:nvPr/>
        </p:nvSpPr>
        <p:spPr>
          <a:xfrm>
            <a:off x="1261872" y="365760"/>
            <a:ext cx="9692640" cy="7292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a:t>Завершение процесса</a:t>
            </a:r>
            <a:endParaRPr lang="ru-RU" dirty="0"/>
          </a:p>
        </p:txBody>
      </p:sp>
      <p:graphicFrame>
        <p:nvGraphicFramePr>
          <p:cNvPr id="5" name="Таблица 4">
            <a:extLst>
              <a:ext uri="{FF2B5EF4-FFF2-40B4-BE49-F238E27FC236}">
                <a16:creationId xmlns:a16="http://schemas.microsoft.com/office/drawing/2014/main" id="{07378E17-DAF7-4B34-BCFA-B697C14D0ABB}"/>
              </a:ext>
            </a:extLst>
          </p:cNvPr>
          <p:cNvGraphicFramePr>
            <a:graphicFrameLocks noGrp="1"/>
          </p:cNvGraphicFramePr>
          <p:nvPr>
            <p:extLst>
              <p:ext uri="{D42A27DB-BD31-4B8C-83A1-F6EECF244321}">
                <p14:modId xmlns:p14="http://schemas.microsoft.com/office/powerpoint/2010/main" val="3376669876"/>
              </p:ext>
            </p:extLst>
          </p:nvPr>
        </p:nvGraphicFramePr>
        <p:xfrm>
          <a:off x="184913" y="1207911"/>
          <a:ext cx="10934643" cy="4938019"/>
        </p:xfrm>
        <a:graphic>
          <a:graphicData uri="http://schemas.openxmlformats.org/drawingml/2006/table">
            <a:tbl>
              <a:tblPr firstRow="1" bandRow="1">
                <a:tableStyleId>{5C22544A-7EE6-4342-B048-85BDC9FD1C3A}</a:tableStyleId>
              </a:tblPr>
              <a:tblGrid>
                <a:gridCol w="3245161">
                  <a:extLst>
                    <a:ext uri="{9D8B030D-6E8A-4147-A177-3AD203B41FA5}">
                      <a16:colId xmlns:a16="http://schemas.microsoft.com/office/drawing/2014/main" val="3090440792"/>
                    </a:ext>
                  </a:extLst>
                </a:gridCol>
                <a:gridCol w="7689482">
                  <a:extLst>
                    <a:ext uri="{9D8B030D-6E8A-4147-A177-3AD203B41FA5}">
                      <a16:colId xmlns:a16="http://schemas.microsoft.com/office/drawing/2014/main" val="728659589"/>
                    </a:ext>
                  </a:extLst>
                </a:gridCol>
              </a:tblGrid>
              <a:tr h="422546">
                <a:tc>
                  <a:txBody>
                    <a:bodyPr/>
                    <a:lstStyle/>
                    <a:p>
                      <a:r>
                        <a:rPr lang="ru-RU" dirty="0"/>
                        <a:t>Причина</a:t>
                      </a:r>
                    </a:p>
                  </a:txBody>
                  <a:tcPr/>
                </a:tc>
                <a:tc>
                  <a:txBody>
                    <a:bodyPr/>
                    <a:lstStyle/>
                    <a:p>
                      <a:r>
                        <a:rPr lang="ru-RU" dirty="0"/>
                        <a:t>Описание</a:t>
                      </a:r>
                    </a:p>
                  </a:txBody>
                  <a:tcPr/>
                </a:tc>
                <a:extLst>
                  <a:ext uri="{0D108BD9-81ED-4DB2-BD59-A6C34878D82A}">
                    <a16:rowId xmlns:a16="http://schemas.microsoft.com/office/drawing/2014/main" val="4025753567"/>
                  </a:ext>
                </a:extLst>
              </a:tr>
              <a:tr h="729327">
                <a:tc>
                  <a:txBody>
                    <a:bodyPr/>
                    <a:lstStyle/>
                    <a:p>
                      <a:r>
                        <a:rPr lang="ru-RU" sz="1800" b="0" i="0" u="none" strike="noStrike" kern="1200" baseline="0" dirty="0">
                          <a:solidFill>
                            <a:schemeClr val="dk1"/>
                          </a:solidFill>
                          <a:latin typeface="+mn-lt"/>
                          <a:ea typeface="+mn-ea"/>
                          <a:cs typeface="+mn-cs"/>
                        </a:rPr>
                        <a:t>Неверная команда</a:t>
                      </a:r>
                      <a:endParaRPr lang="ru-RU" dirty="0"/>
                    </a:p>
                  </a:txBody>
                  <a:tcPr/>
                </a:tc>
                <a:tc>
                  <a:txBody>
                    <a:bodyPr/>
                    <a:lstStyle/>
                    <a:p>
                      <a:r>
                        <a:rPr lang="ru-RU" sz="1800" b="0" i="0" u="none" strike="noStrike" kern="1200" baseline="0" dirty="0">
                          <a:solidFill>
                            <a:schemeClr val="dk1"/>
                          </a:solidFill>
                          <a:latin typeface="+mn-lt"/>
                          <a:ea typeface="+mn-ea"/>
                          <a:cs typeface="+mn-cs"/>
                        </a:rPr>
                        <a:t>Процесс пытается выполнить несуществующую команду (часто это бывает, если процесс переходит в область данных и пытается интерпретировать их как команду)</a:t>
                      </a:r>
                      <a:endParaRPr lang="ru-RU" dirty="0"/>
                    </a:p>
                  </a:txBody>
                  <a:tcPr/>
                </a:tc>
                <a:extLst>
                  <a:ext uri="{0D108BD9-81ED-4DB2-BD59-A6C34878D82A}">
                    <a16:rowId xmlns:a16="http://schemas.microsoft.com/office/drawing/2014/main" val="2804815383"/>
                  </a:ext>
                </a:extLst>
              </a:tr>
              <a:tr h="683765">
                <a:tc>
                  <a:txBody>
                    <a:bodyPr/>
                    <a:lstStyle/>
                    <a:p>
                      <a:r>
                        <a:rPr lang="ru-RU" sz="1800" b="0" i="0" u="none" strike="noStrike" kern="1200" baseline="0" dirty="0">
                          <a:solidFill>
                            <a:schemeClr val="dk1"/>
                          </a:solidFill>
                          <a:latin typeface="+mn-lt"/>
                          <a:ea typeface="+mn-ea"/>
                          <a:cs typeface="+mn-cs"/>
                        </a:rPr>
                        <a:t>Команда с недоступными привилегиями</a:t>
                      </a:r>
                      <a:endParaRPr lang="ru-RU"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800" b="0" i="0" u="none" strike="noStrike" kern="1200" baseline="0" dirty="0">
                          <a:solidFill>
                            <a:schemeClr val="dk1"/>
                          </a:solidFill>
                          <a:latin typeface="+mn-lt"/>
                          <a:ea typeface="+mn-ea"/>
                          <a:cs typeface="+mn-cs"/>
                        </a:rPr>
                        <a:t>Процесс пытается использовать команду, зарезервированную для операционной системы</a:t>
                      </a:r>
                    </a:p>
                  </a:txBody>
                  <a:tcPr/>
                </a:tc>
                <a:extLst>
                  <a:ext uri="{0D108BD9-81ED-4DB2-BD59-A6C34878D82A}">
                    <a16:rowId xmlns:a16="http://schemas.microsoft.com/office/drawing/2014/main" val="120274928"/>
                  </a:ext>
                </a:extLst>
              </a:tr>
              <a:tr h="729327">
                <a:tc>
                  <a:txBody>
                    <a:bodyPr/>
                    <a:lstStyle/>
                    <a:p>
                      <a:r>
                        <a:rPr lang="ru-RU" sz="1800" b="0" i="0" u="none" strike="noStrike" kern="1200" baseline="0" dirty="0">
                          <a:solidFill>
                            <a:schemeClr val="dk1"/>
                          </a:solidFill>
                          <a:latin typeface="+mn-lt"/>
                          <a:ea typeface="+mn-ea"/>
                          <a:cs typeface="+mn-cs"/>
                        </a:rPr>
                        <a:t>Неправильное использование данных</a:t>
                      </a:r>
                      <a:endParaRPr lang="ru-RU" dirty="0"/>
                    </a:p>
                  </a:txBody>
                  <a:tcPr/>
                </a:tc>
                <a:tc>
                  <a:txBody>
                    <a:bodyPr/>
                    <a:lstStyle/>
                    <a:p>
                      <a:pPr algn="just"/>
                      <a:r>
                        <a:rPr lang="ru-RU" sz="1800" b="0" i="0" u="none" strike="noStrike" kern="1200" baseline="0" dirty="0">
                          <a:solidFill>
                            <a:schemeClr val="dk1"/>
                          </a:solidFill>
                          <a:latin typeface="+mn-lt"/>
                          <a:ea typeface="+mn-ea"/>
                          <a:cs typeface="+mn-cs"/>
                        </a:rPr>
                        <a:t>Часть данных принадлежит не к тому типу или не инициализирована</a:t>
                      </a:r>
                      <a:endParaRPr lang="ru-RU" dirty="0"/>
                    </a:p>
                  </a:txBody>
                  <a:tcPr/>
                </a:tc>
                <a:extLst>
                  <a:ext uri="{0D108BD9-81ED-4DB2-BD59-A6C34878D82A}">
                    <a16:rowId xmlns:a16="http://schemas.microsoft.com/office/drawing/2014/main" val="4237259905"/>
                  </a:ext>
                </a:extLst>
              </a:tr>
              <a:tr h="729327">
                <a:tc>
                  <a:txBody>
                    <a:bodyPr/>
                    <a:lstStyle/>
                    <a:p>
                      <a:r>
                        <a:rPr lang="ru-RU" sz="1800" b="0" i="0" u="none" strike="noStrike" kern="1200" baseline="0" dirty="0">
                          <a:solidFill>
                            <a:schemeClr val="dk1"/>
                          </a:solidFill>
                          <a:latin typeface="+mn-lt"/>
                          <a:ea typeface="+mn-ea"/>
                          <a:cs typeface="+mn-cs"/>
                        </a:rPr>
                        <a:t>Вмешательство оператора или операционной системы</a:t>
                      </a:r>
                      <a:endParaRPr lang="ru-RU"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800" b="0" i="0" u="none" strike="noStrike" kern="1200" baseline="0" dirty="0">
                          <a:solidFill>
                            <a:schemeClr val="dk1"/>
                          </a:solidFill>
                          <a:latin typeface="+mn-lt"/>
                          <a:ea typeface="+mn-ea"/>
                          <a:cs typeface="+mn-cs"/>
                        </a:rPr>
                        <a:t>По какой-либо причине операционная система может завершить процесс (например, в случае взаимоблокировки)</a:t>
                      </a:r>
                    </a:p>
                  </a:txBody>
                  <a:tcPr/>
                </a:tc>
                <a:extLst>
                  <a:ext uri="{0D108BD9-81ED-4DB2-BD59-A6C34878D82A}">
                    <a16:rowId xmlns:a16="http://schemas.microsoft.com/office/drawing/2014/main" val="2711618452"/>
                  </a:ext>
                </a:extLst>
              </a:tr>
              <a:tr h="729327">
                <a:tc>
                  <a:txBody>
                    <a:bodyPr/>
                    <a:lstStyle/>
                    <a:p>
                      <a:r>
                        <a:rPr lang="ru-RU" sz="1800" b="0" i="0" u="none" strike="noStrike" kern="1200" baseline="0" dirty="0">
                          <a:solidFill>
                            <a:schemeClr val="dk1"/>
                          </a:solidFill>
                          <a:latin typeface="+mn-lt"/>
                          <a:ea typeface="+mn-ea"/>
                          <a:cs typeface="+mn-cs"/>
                        </a:rPr>
                        <a:t>Завершение родительского процесса</a:t>
                      </a:r>
                      <a:endParaRPr lang="ru-RU"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800" b="0" i="0" u="none" strike="noStrike" kern="1200" baseline="0" dirty="0">
                          <a:solidFill>
                            <a:schemeClr val="dk1"/>
                          </a:solidFill>
                          <a:latin typeface="+mn-lt"/>
                          <a:ea typeface="+mn-ea"/>
                          <a:cs typeface="+mn-cs"/>
                        </a:rPr>
                        <a:t>При завершении родительского процесса операционная система может автоматически прекращать все его дочерние процессы</a:t>
                      </a:r>
                    </a:p>
                  </a:txBody>
                  <a:tcPr/>
                </a:tc>
                <a:extLst>
                  <a:ext uri="{0D108BD9-81ED-4DB2-BD59-A6C34878D82A}">
                    <a16:rowId xmlns:a16="http://schemas.microsoft.com/office/drawing/2014/main" val="1980423647"/>
                  </a:ext>
                </a:extLst>
              </a:tr>
              <a:tr h="729327">
                <a:tc>
                  <a:txBody>
                    <a:bodyPr/>
                    <a:lstStyle/>
                    <a:p>
                      <a:r>
                        <a:rPr lang="ru-RU" sz="1800" b="0" i="0" u="none" strike="noStrike" kern="1200" baseline="0" dirty="0">
                          <a:solidFill>
                            <a:schemeClr val="dk1"/>
                          </a:solidFill>
                          <a:latin typeface="+mn-lt"/>
                          <a:ea typeface="+mn-ea"/>
                          <a:cs typeface="+mn-cs"/>
                        </a:rPr>
                        <a:t>Запрос со стороны родительского процесса</a:t>
                      </a:r>
                      <a:endParaRPr lang="ru-RU"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ru-RU" sz="1800" b="0" i="0" u="none" strike="noStrike" kern="1200" baseline="0" dirty="0">
                          <a:solidFill>
                            <a:schemeClr val="dk1"/>
                          </a:solidFill>
                          <a:latin typeface="+mn-lt"/>
                          <a:ea typeface="+mn-ea"/>
                          <a:cs typeface="+mn-cs"/>
                        </a:rPr>
                        <a:t>Обычно родительский процесс имеет право прекращать любой из своих дочерних процессов</a:t>
                      </a:r>
                      <a:endParaRPr lang="ru-RU" dirty="0"/>
                    </a:p>
                  </a:txBody>
                  <a:tcPr/>
                </a:tc>
                <a:extLst>
                  <a:ext uri="{0D108BD9-81ED-4DB2-BD59-A6C34878D82A}">
                    <a16:rowId xmlns:a16="http://schemas.microsoft.com/office/drawing/2014/main" val="438878061"/>
                  </a:ext>
                </a:extLst>
              </a:tr>
            </a:tbl>
          </a:graphicData>
        </a:graphic>
      </p:graphicFrame>
    </p:spTree>
    <p:extLst>
      <p:ext uri="{BB962C8B-B14F-4D97-AF65-F5344CB8AC3E}">
        <p14:creationId xmlns:p14="http://schemas.microsoft.com/office/powerpoint/2010/main" val="811811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1BEFF1-DB7E-453B-B27E-359A68C4F2EB}"/>
              </a:ext>
            </a:extLst>
          </p:cNvPr>
          <p:cNvSpPr>
            <a:spLocks noGrp="1"/>
          </p:cNvSpPr>
          <p:nvPr>
            <p:ph type="title"/>
          </p:nvPr>
        </p:nvSpPr>
        <p:spPr>
          <a:xfrm>
            <a:off x="1261872" y="365760"/>
            <a:ext cx="9692640" cy="740551"/>
          </a:xfrm>
        </p:spPr>
        <p:txBody>
          <a:bodyPr/>
          <a:lstStyle/>
          <a:p>
            <a:r>
              <a:rPr lang="ru-RU" dirty="0"/>
              <a:t>Модель с пятью состояниями</a:t>
            </a:r>
          </a:p>
        </p:txBody>
      </p:sp>
      <p:sp>
        <p:nvSpPr>
          <p:cNvPr id="3" name="Объект 2">
            <a:extLst>
              <a:ext uri="{FF2B5EF4-FFF2-40B4-BE49-F238E27FC236}">
                <a16:creationId xmlns:a16="http://schemas.microsoft.com/office/drawing/2014/main" id="{A37DB3A2-FD73-402D-A743-E991A04FE8A2}"/>
              </a:ext>
            </a:extLst>
          </p:cNvPr>
          <p:cNvSpPr>
            <a:spLocks noGrp="1"/>
          </p:cNvSpPr>
          <p:nvPr>
            <p:ph idx="1"/>
          </p:nvPr>
        </p:nvSpPr>
        <p:spPr>
          <a:xfrm>
            <a:off x="164591" y="1253332"/>
            <a:ext cx="6191054" cy="948002"/>
          </a:xfrm>
        </p:spPr>
        <p:txBody>
          <a:bodyPr>
            <a:normAutofit/>
          </a:bodyPr>
          <a:lstStyle/>
          <a:p>
            <a:pPr marL="0" indent="0" algn="just">
              <a:buNone/>
            </a:pPr>
            <a:r>
              <a:rPr lang="ru-RU" dirty="0"/>
              <a:t>Если бы все процессы всегда были готовы к выполнению, то очередь могла бы работать вполне эффективно</a:t>
            </a:r>
            <a:r>
              <a:rPr lang="en-US" dirty="0"/>
              <a:t>.</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ru-RU" dirty="0"/>
          </a:p>
        </p:txBody>
      </p:sp>
      <p:pic>
        <p:nvPicPr>
          <p:cNvPr id="4" name="Рисунок 3">
            <a:extLst>
              <a:ext uri="{FF2B5EF4-FFF2-40B4-BE49-F238E27FC236}">
                <a16:creationId xmlns:a16="http://schemas.microsoft.com/office/drawing/2014/main" id="{8AC58F22-4FDE-4A39-90C1-1748E97420D0}"/>
              </a:ext>
            </a:extLst>
          </p:cNvPr>
          <p:cNvPicPr>
            <a:picLocks noChangeAspect="1"/>
          </p:cNvPicPr>
          <p:nvPr/>
        </p:nvPicPr>
        <p:blipFill>
          <a:blip r:embed="rId3"/>
          <a:stretch>
            <a:fillRect/>
          </a:stretch>
        </p:blipFill>
        <p:spPr>
          <a:xfrm>
            <a:off x="6144088" y="926979"/>
            <a:ext cx="6096000" cy="1635730"/>
          </a:xfrm>
          <a:prstGeom prst="rect">
            <a:avLst/>
          </a:prstGeom>
        </p:spPr>
      </p:pic>
      <p:pic>
        <p:nvPicPr>
          <p:cNvPr id="5" name="Рисунок 4">
            <a:extLst>
              <a:ext uri="{FF2B5EF4-FFF2-40B4-BE49-F238E27FC236}">
                <a16:creationId xmlns:a16="http://schemas.microsoft.com/office/drawing/2014/main" id="{27E99E8C-41C0-4708-964B-11E746F4FD7C}"/>
              </a:ext>
            </a:extLst>
          </p:cNvPr>
          <p:cNvPicPr>
            <a:picLocks noChangeAspect="1"/>
          </p:cNvPicPr>
          <p:nvPr/>
        </p:nvPicPr>
        <p:blipFill>
          <a:blip r:embed="rId4"/>
          <a:stretch>
            <a:fillRect/>
          </a:stretch>
        </p:blipFill>
        <p:spPr>
          <a:xfrm>
            <a:off x="1929545" y="3621370"/>
            <a:ext cx="7914368" cy="3144309"/>
          </a:xfrm>
          <a:prstGeom prst="rect">
            <a:avLst/>
          </a:prstGeom>
        </p:spPr>
      </p:pic>
      <p:sp>
        <p:nvSpPr>
          <p:cNvPr id="6" name="Прямоугольник 5">
            <a:extLst>
              <a:ext uri="{FF2B5EF4-FFF2-40B4-BE49-F238E27FC236}">
                <a16:creationId xmlns:a16="http://schemas.microsoft.com/office/drawing/2014/main" id="{E780294B-67A7-46B7-A421-5DE4983A2FEB}"/>
              </a:ext>
            </a:extLst>
          </p:cNvPr>
          <p:cNvSpPr/>
          <p:nvPr/>
        </p:nvSpPr>
        <p:spPr>
          <a:xfrm>
            <a:off x="-110046" y="2777064"/>
            <a:ext cx="11432801" cy="923330"/>
          </a:xfrm>
          <a:prstGeom prst="rect">
            <a:avLst/>
          </a:prstGeom>
        </p:spPr>
        <p:txBody>
          <a:bodyPr wrap="square">
            <a:spAutoFit/>
          </a:bodyPr>
          <a:lstStyle/>
          <a:p>
            <a:pPr algn="just"/>
            <a:r>
              <a:rPr lang="ru-RU" dirty="0"/>
              <a:t>Перед этим он должен просмотреть весь список, отыскивая незаблокированный</a:t>
            </a:r>
            <a:r>
              <a:rPr lang="en-US" dirty="0"/>
              <a:t> </a:t>
            </a:r>
            <a:r>
              <a:rPr lang="ru-RU" dirty="0"/>
              <a:t>процесс, который находится в очереди дольше других.</a:t>
            </a:r>
            <a:r>
              <a:rPr lang="en-US" dirty="0"/>
              <a:t> </a:t>
            </a:r>
            <a:r>
              <a:rPr lang="ru-RU" dirty="0"/>
              <a:t>Естественнее было бы разделить все не выполняющиеся процессы на два типа: готовые</a:t>
            </a:r>
            <a:r>
              <a:rPr lang="en-US" dirty="0"/>
              <a:t> </a:t>
            </a:r>
            <a:r>
              <a:rPr lang="ru-RU" dirty="0"/>
              <a:t>к выполнению и заблокированные.</a:t>
            </a:r>
          </a:p>
        </p:txBody>
      </p:sp>
    </p:spTree>
    <p:extLst>
      <p:ext uri="{BB962C8B-B14F-4D97-AF65-F5344CB8AC3E}">
        <p14:creationId xmlns:p14="http://schemas.microsoft.com/office/powerpoint/2010/main" val="229701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E7D97B7-E174-4FF0-B29D-828AB6868945}"/>
              </a:ext>
            </a:extLst>
          </p:cNvPr>
          <p:cNvSpPr>
            <a:spLocks noGrp="1"/>
          </p:cNvSpPr>
          <p:nvPr>
            <p:ph idx="1"/>
          </p:nvPr>
        </p:nvSpPr>
        <p:spPr>
          <a:xfrm>
            <a:off x="336182" y="304801"/>
            <a:ext cx="10986573" cy="3533422"/>
          </a:xfrm>
        </p:spPr>
        <p:txBody>
          <a:bodyPr>
            <a:normAutofit fontScale="92500" lnSpcReduction="20000"/>
          </a:bodyPr>
          <a:lstStyle/>
          <a:p>
            <a:pPr marL="0" indent="0" algn="just">
              <a:buNone/>
            </a:pPr>
            <a:r>
              <a:rPr lang="ru-RU" b="1" dirty="0"/>
              <a:t>1. Выполняющийся. </a:t>
            </a:r>
            <a:r>
              <a:rPr lang="ru-RU" dirty="0"/>
              <a:t>Процесс, который выполняется в текущий момент времени.</a:t>
            </a:r>
            <a:r>
              <a:rPr lang="en-US" dirty="0"/>
              <a:t> </a:t>
            </a:r>
            <a:r>
              <a:rPr lang="ru-RU" dirty="0"/>
              <a:t>В данном случае предполагается, что на компьютере установлен только один</a:t>
            </a:r>
            <a:r>
              <a:rPr lang="en-US" dirty="0"/>
              <a:t> </a:t>
            </a:r>
            <a:r>
              <a:rPr lang="ru-RU" dirty="0"/>
              <a:t>процессор, поэтому в этом состоянии может находиться только один процесс.</a:t>
            </a:r>
          </a:p>
          <a:p>
            <a:pPr marL="0" indent="0" algn="just">
              <a:buNone/>
            </a:pPr>
            <a:r>
              <a:rPr lang="ru-RU" b="1" dirty="0"/>
              <a:t>2. Готовый к выполнению. </a:t>
            </a:r>
            <a:r>
              <a:rPr lang="ru-RU" dirty="0"/>
              <a:t>Процесс, который может быть запущен, как только для</a:t>
            </a:r>
            <a:r>
              <a:rPr lang="en-US" dirty="0"/>
              <a:t> </a:t>
            </a:r>
            <a:r>
              <a:rPr lang="ru-RU" dirty="0"/>
              <a:t>этого представится возможность.</a:t>
            </a:r>
          </a:p>
          <a:p>
            <a:pPr marL="0" indent="0" algn="just">
              <a:buNone/>
            </a:pPr>
            <a:r>
              <a:rPr lang="ru-RU" b="1" dirty="0"/>
              <a:t>3. Блокированный/Ожидающий. </a:t>
            </a:r>
            <a:r>
              <a:rPr lang="ru-RU" dirty="0"/>
              <a:t>Процесс, который не может</a:t>
            </a:r>
            <a:r>
              <a:rPr lang="en-US" dirty="0"/>
              <a:t> </a:t>
            </a:r>
            <a:r>
              <a:rPr lang="ru-RU" dirty="0"/>
              <a:t>выполняться до тех</a:t>
            </a:r>
            <a:r>
              <a:rPr lang="en-US" dirty="0"/>
              <a:t> </a:t>
            </a:r>
            <a:r>
              <a:rPr lang="ru-RU" dirty="0"/>
              <a:t>пор, пока не произойдет некоторое событие, например завершение операции ввода-вывода.</a:t>
            </a:r>
            <a:endParaRPr lang="en-US" dirty="0"/>
          </a:p>
          <a:p>
            <a:pPr marL="0" indent="0" algn="just">
              <a:buNone/>
            </a:pPr>
            <a:r>
              <a:rPr lang="ru-RU" b="1" dirty="0"/>
              <a:t>4. Новый. </a:t>
            </a:r>
            <a:r>
              <a:rPr lang="ru-RU" dirty="0"/>
              <a:t>Только что созданный процесс, который еще не помещен операционной</a:t>
            </a:r>
            <a:r>
              <a:rPr lang="en-US" dirty="0"/>
              <a:t> </a:t>
            </a:r>
            <a:r>
              <a:rPr lang="ru-RU" dirty="0"/>
              <a:t>системой в пул выполнимых процессов. Обычно это новый процесс, который еще</a:t>
            </a:r>
            <a:r>
              <a:rPr lang="en-US" dirty="0"/>
              <a:t> </a:t>
            </a:r>
            <a:r>
              <a:rPr lang="ru-RU" dirty="0"/>
              <a:t>не загружен в основную память, хотя управляющий блок процесса уже создан.</a:t>
            </a:r>
            <a:r>
              <a:rPr lang="en-US" dirty="0"/>
              <a:t> </a:t>
            </a:r>
          </a:p>
          <a:p>
            <a:pPr marL="0" indent="0" algn="just">
              <a:buNone/>
            </a:pPr>
            <a:r>
              <a:rPr lang="ru-RU" b="1" dirty="0"/>
              <a:t>5. Завершающийся. </a:t>
            </a:r>
            <a:r>
              <a:rPr lang="ru-RU" dirty="0"/>
              <a:t>Процесс, удаленный операционной системой из пула выполнимых</a:t>
            </a:r>
            <a:r>
              <a:rPr lang="en-US" dirty="0"/>
              <a:t> </a:t>
            </a:r>
            <a:r>
              <a:rPr lang="ru-RU" dirty="0"/>
              <a:t>процессов из-за завершения его работы или </a:t>
            </a:r>
            <a:r>
              <a:rPr lang="ru-RU" dirty="0" err="1"/>
              <a:t>аварийно</a:t>
            </a:r>
            <a:r>
              <a:rPr lang="ru-RU" dirty="0"/>
              <a:t> прерванный по какой</a:t>
            </a:r>
            <a:r>
              <a:rPr lang="en-US" dirty="0"/>
              <a:t>-</a:t>
            </a:r>
            <a:r>
              <a:rPr lang="ru-RU" dirty="0"/>
              <a:t>либо</a:t>
            </a:r>
            <a:r>
              <a:rPr lang="en-US" dirty="0"/>
              <a:t> </a:t>
            </a:r>
            <a:r>
              <a:rPr lang="ru-RU" dirty="0"/>
              <a:t>иной причине.</a:t>
            </a:r>
          </a:p>
        </p:txBody>
      </p:sp>
      <p:pic>
        <p:nvPicPr>
          <p:cNvPr id="4" name="Рисунок 3">
            <a:extLst>
              <a:ext uri="{FF2B5EF4-FFF2-40B4-BE49-F238E27FC236}">
                <a16:creationId xmlns:a16="http://schemas.microsoft.com/office/drawing/2014/main" id="{98D8D794-5C7A-4EAD-8CED-F7AE08D1F812}"/>
              </a:ext>
            </a:extLst>
          </p:cNvPr>
          <p:cNvPicPr>
            <a:picLocks noChangeAspect="1"/>
          </p:cNvPicPr>
          <p:nvPr/>
        </p:nvPicPr>
        <p:blipFill>
          <a:blip r:embed="rId3"/>
          <a:stretch>
            <a:fillRect/>
          </a:stretch>
        </p:blipFill>
        <p:spPr>
          <a:xfrm>
            <a:off x="1613456" y="3553637"/>
            <a:ext cx="7914368" cy="3144309"/>
          </a:xfrm>
          <a:prstGeom prst="rect">
            <a:avLst/>
          </a:prstGeom>
        </p:spPr>
      </p:pic>
    </p:spTree>
    <p:extLst>
      <p:ext uri="{BB962C8B-B14F-4D97-AF65-F5344CB8AC3E}">
        <p14:creationId xmlns:p14="http://schemas.microsoft.com/office/powerpoint/2010/main" val="24353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FE16E0E-5259-4918-81CC-9045F2CED4F7}"/>
              </a:ext>
            </a:extLst>
          </p:cNvPr>
          <p:cNvSpPr>
            <a:spLocks noGrp="1"/>
          </p:cNvSpPr>
          <p:nvPr>
            <p:ph idx="1"/>
          </p:nvPr>
        </p:nvSpPr>
        <p:spPr>
          <a:xfrm>
            <a:off x="302316" y="191911"/>
            <a:ext cx="10975284" cy="4351337"/>
          </a:xfrm>
        </p:spPr>
        <p:txBody>
          <a:bodyPr>
            <a:normAutofit/>
          </a:bodyPr>
          <a:lstStyle/>
          <a:p>
            <a:pPr marL="0" indent="0" algn="just">
              <a:buNone/>
            </a:pPr>
            <a:r>
              <a:rPr lang="ru-RU" b="1" dirty="0"/>
              <a:t>Нулевое состояние → Новый. </a:t>
            </a:r>
            <a:r>
              <a:rPr lang="ru-RU" dirty="0"/>
              <a:t>Для выполнения программы создается новый процесс. Это событие может быть вызвано одной из причин, перечисленных раннее.</a:t>
            </a:r>
          </a:p>
          <a:p>
            <a:pPr marL="0" indent="0" algn="just">
              <a:buNone/>
            </a:pPr>
            <a:r>
              <a:rPr lang="ru-RU" b="1" dirty="0"/>
              <a:t>Новый → Готовый. </a:t>
            </a:r>
            <a:r>
              <a:rPr lang="ru-RU" dirty="0"/>
              <a:t>Операционная система переводит процесс из состояния нового в состояние готового к выполнению, когда она будет готова к обработке дополнительных процессов. </a:t>
            </a:r>
          </a:p>
          <a:p>
            <a:pPr marL="0" indent="0" algn="just">
              <a:buNone/>
            </a:pPr>
            <a:r>
              <a:rPr lang="ru-RU" b="1" dirty="0"/>
              <a:t>Готовый → Выполняющийся</a:t>
            </a:r>
            <a:r>
              <a:rPr lang="ru-RU" dirty="0"/>
              <a:t>. Когда наступает момент выбора нового процесса для запуска, операционная система выбирает один из готовых для выполнения процессов. </a:t>
            </a:r>
          </a:p>
          <a:p>
            <a:pPr marL="0" indent="0" algn="just">
              <a:buNone/>
            </a:pPr>
            <a:r>
              <a:rPr lang="ru-RU" b="1" dirty="0"/>
              <a:t>Выполняющийся → Завершающийся. </a:t>
            </a:r>
            <a:r>
              <a:rPr lang="ru-RU" dirty="0"/>
              <a:t>Если процесс сигнализирует об окончании своей работы или происходит его аварийное завершение, операционная система прекращает его выполнение. </a:t>
            </a:r>
          </a:p>
        </p:txBody>
      </p:sp>
      <p:pic>
        <p:nvPicPr>
          <p:cNvPr id="5" name="Рисунок 4">
            <a:extLst>
              <a:ext uri="{FF2B5EF4-FFF2-40B4-BE49-F238E27FC236}">
                <a16:creationId xmlns:a16="http://schemas.microsoft.com/office/drawing/2014/main" id="{EA067E72-8041-48B5-AB26-C72A2753317F}"/>
              </a:ext>
            </a:extLst>
          </p:cNvPr>
          <p:cNvPicPr>
            <a:picLocks noChangeAspect="1"/>
          </p:cNvPicPr>
          <p:nvPr/>
        </p:nvPicPr>
        <p:blipFill>
          <a:blip r:embed="rId3"/>
          <a:stretch>
            <a:fillRect/>
          </a:stretch>
        </p:blipFill>
        <p:spPr>
          <a:xfrm>
            <a:off x="1482818" y="3267113"/>
            <a:ext cx="9038426" cy="3590887"/>
          </a:xfrm>
          <a:prstGeom prst="rect">
            <a:avLst/>
          </a:prstGeom>
        </p:spPr>
      </p:pic>
    </p:spTree>
    <p:extLst>
      <p:ext uri="{BB962C8B-B14F-4D97-AF65-F5344CB8AC3E}">
        <p14:creationId xmlns:p14="http://schemas.microsoft.com/office/powerpoint/2010/main" val="292676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EF7C43-A6A1-47B4-93CA-EDC259301E9D}"/>
              </a:ext>
            </a:extLst>
          </p:cNvPr>
          <p:cNvSpPr>
            <a:spLocks noGrp="1"/>
          </p:cNvSpPr>
          <p:nvPr>
            <p:ph idx="1"/>
          </p:nvPr>
        </p:nvSpPr>
        <p:spPr>
          <a:xfrm>
            <a:off x="166850" y="146755"/>
            <a:ext cx="10884972" cy="4071665"/>
          </a:xfrm>
        </p:spPr>
        <p:txBody>
          <a:bodyPr>
            <a:normAutofit/>
          </a:bodyPr>
          <a:lstStyle/>
          <a:p>
            <a:pPr marL="0" indent="0" algn="just">
              <a:buNone/>
            </a:pPr>
            <a:r>
              <a:rPr lang="ru-RU" b="1" dirty="0"/>
              <a:t>Выполняющийся → Готовый. </a:t>
            </a:r>
            <a:r>
              <a:rPr lang="ru-RU" dirty="0"/>
              <a:t>Этот переход чаще всего происходит из-за того, что процесс выполняется в течение максимального промежутка времени, отведенного для непрерывной работы одного процесса. Подобная стратегия планирования используется практически во всех многозадачных операционных системах. Такой переход возможен и по некоторым другим причинам, зависящим от конкретной операционной системы (эти причины могут быть не реализованы в той или иной конкретной операционной системе).</a:t>
            </a:r>
          </a:p>
          <a:p>
            <a:pPr marL="0" indent="0" algn="just">
              <a:buNone/>
            </a:pPr>
            <a:r>
              <a:rPr lang="ru-RU" dirty="0"/>
              <a:t>Например, если операционная система назначает разным процессам различные приоритеты, то может случиться так, что процесс будет выгружен из-за появления процесса с более высоким приоритетом.</a:t>
            </a:r>
          </a:p>
        </p:txBody>
      </p:sp>
      <p:pic>
        <p:nvPicPr>
          <p:cNvPr id="5" name="Рисунок 4">
            <a:extLst>
              <a:ext uri="{FF2B5EF4-FFF2-40B4-BE49-F238E27FC236}">
                <a16:creationId xmlns:a16="http://schemas.microsoft.com/office/drawing/2014/main" id="{6776FB10-DDF6-460F-93ED-8A3076E16358}"/>
              </a:ext>
            </a:extLst>
          </p:cNvPr>
          <p:cNvPicPr>
            <a:picLocks noChangeAspect="1"/>
          </p:cNvPicPr>
          <p:nvPr/>
        </p:nvPicPr>
        <p:blipFill>
          <a:blip r:embed="rId3"/>
          <a:stretch>
            <a:fillRect/>
          </a:stretch>
        </p:blipFill>
        <p:spPr>
          <a:xfrm>
            <a:off x="1140178" y="2976643"/>
            <a:ext cx="9400163" cy="3734602"/>
          </a:xfrm>
          <a:prstGeom prst="rect">
            <a:avLst/>
          </a:prstGeom>
        </p:spPr>
      </p:pic>
    </p:spTree>
    <p:extLst>
      <p:ext uri="{BB962C8B-B14F-4D97-AF65-F5344CB8AC3E}">
        <p14:creationId xmlns:p14="http://schemas.microsoft.com/office/powerpoint/2010/main" val="159704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2F59F3F-0BF2-4CEF-B865-2B0FA0EE2D7C}"/>
              </a:ext>
            </a:extLst>
          </p:cNvPr>
          <p:cNvSpPr>
            <a:spLocks noGrp="1"/>
          </p:cNvSpPr>
          <p:nvPr>
            <p:ph idx="1"/>
          </p:nvPr>
        </p:nvSpPr>
        <p:spPr>
          <a:xfrm>
            <a:off x="443723" y="365761"/>
            <a:ext cx="10692705" cy="3063240"/>
          </a:xfrm>
        </p:spPr>
        <p:txBody>
          <a:bodyPr>
            <a:normAutofit/>
          </a:bodyPr>
          <a:lstStyle/>
          <a:p>
            <a:pPr marL="0" indent="0" algn="just">
              <a:buNone/>
            </a:pPr>
            <a:r>
              <a:rPr lang="ru-RU" b="1" dirty="0"/>
              <a:t>Выполняющийся → Блокированный. </a:t>
            </a:r>
            <a:r>
              <a:rPr lang="ru-RU" dirty="0"/>
              <a:t>Процесс переводится в заблокированное</a:t>
            </a:r>
            <a:r>
              <a:rPr lang="pl-PL" dirty="0"/>
              <a:t> </a:t>
            </a:r>
            <a:r>
              <a:rPr lang="ru-RU" dirty="0"/>
              <a:t>состояние, если для продолжения работы требуется наступление некоторого события,</a:t>
            </a:r>
            <a:r>
              <a:rPr lang="pl-PL" dirty="0"/>
              <a:t> </a:t>
            </a:r>
            <a:r>
              <a:rPr lang="ru-RU" dirty="0"/>
              <a:t>которое он вынужден ожидать. Посылаемый операционной системе запрос</a:t>
            </a:r>
            <a:r>
              <a:rPr lang="pl-PL" dirty="0"/>
              <a:t> </a:t>
            </a:r>
            <a:r>
              <a:rPr lang="ru-RU" dirty="0"/>
              <a:t>обычно имеет вид вызова какой-нибудь системной службы, т.е. вызова процедуры,</a:t>
            </a:r>
            <a:r>
              <a:rPr lang="pl-PL" dirty="0"/>
              <a:t> </a:t>
            </a:r>
            <a:r>
              <a:rPr lang="ru-RU" dirty="0"/>
              <a:t>являющейся частью кода операционной системы. Процесс может запросить ресурс</a:t>
            </a:r>
            <a:r>
              <a:rPr lang="pl-PL" dirty="0"/>
              <a:t> </a:t>
            </a:r>
            <a:r>
              <a:rPr lang="ru-RU" dirty="0"/>
              <a:t>(например, файл или совместно используемую часть виртуальной памяти), который</a:t>
            </a:r>
            <a:r>
              <a:rPr lang="pl-PL" dirty="0"/>
              <a:t> </a:t>
            </a:r>
            <a:r>
              <a:rPr lang="ru-RU" dirty="0"/>
              <a:t>окажется временно недоступным, и потребуется подождать его освобождения.</a:t>
            </a:r>
            <a:r>
              <a:rPr lang="pl-PL" dirty="0"/>
              <a:t> </a:t>
            </a:r>
            <a:r>
              <a:rPr lang="ru-RU" dirty="0"/>
              <a:t>Кроме того, возможна ситуация, в которой для продолжения процесса требуется</a:t>
            </a:r>
            <a:r>
              <a:rPr lang="pl-PL" dirty="0"/>
              <a:t> </a:t>
            </a:r>
            <a:r>
              <a:rPr lang="ru-RU" dirty="0"/>
              <a:t>выполнить некоторое действие, например операцию ввода-вывода. Если процессы</a:t>
            </a:r>
            <a:r>
              <a:rPr lang="pl-PL" dirty="0"/>
              <a:t> </a:t>
            </a:r>
            <a:r>
              <a:rPr lang="ru-RU" dirty="0"/>
              <a:t>обмениваются информацией друг с другом, один из них может быть блокирован в</a:t>
            </a:r>
            <a:r>
              <a:rPr lang="pl-PL" dirty="0"/>
              <a:t> </a:t>
            </a:r>
            <a:r>
              <a:rPr lang="ru-RU" dirty="0"/>
              <a:t>состоянии ожидания ввода или сообщения от другого процесса.</a:t>
            </a:r>
          </a:p>
        </p:txBody>
      </p:sp>
      <p:pic>
        <p:nvPicPr>
          <p:cNvPr id="4" name="Рисунок 3">
            <a:extLst>
              <a:ext uri="{FF2B5EF4-FFF2-40B4-BE49-F238E27FC236}">
                <a16:creationId xmlns:a16="http://schemas.microsoft.com/office/drawing/2014/main" id="{255FB9B3-1FB0-413F-8469-08C683ED9A8F}"/>
              </a:ext>
            </a:extLst>
          </p:cNvPr>
          <p:cNvPicPr>
            <a:picLocks noChangeAspect="1"/>
          </p:cNvPicPr>
          <p:nvPr/>
        </p:nvPicPr>
        <p:blipFill>
          <a:blip r:embed="rId3"/>
          <a:stretch>
            <a:fillRect/>
          </a:stretch>
        </p:blipFill>
        <p:spPr>
          <a:xfrm>
            <a:off x="967818" y="3091978"/>
            <a:ext cx="9644514" cy="3766022"/>
          </a:xfrm>
          <a:prstGeom prst="rect">
            <a:avLst/>
          </a:prstGeom>
        </p:spPr>
      </p:pic>
    </p:spTree>
    <p:extLst>
      <p:ext uri="{BB962C8B-B14F-4D97-AF65-F5344CB8AC3E}">
        <p14:creationId xmlns:p14="http://schemas.microsoft.com/office/powerpoint/2010/main" val="332333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BF786D0-FA1E-4673-BCAD-FBAC94C6AC7A}"/>
              </a:ext>
            </a:extLst>
          </p:cNvPr>
          <p:cNvSpPr>
            <a:spLocks noGrp="1"/>
          </p:cNvSpPr>
          <p:nvPr>
            <p:ph idx="1"/>
          </p:nvPr>
        </p:nvSpPr>
        <p:spPr>
          <a:xfrm>
            <a:off x="356134" y="240633"/>
            <a:ext cx="10674417" cy="2613260"/>
          </a:xfrm>
        </p:spPr>
        <p:txBody>
          <a:bodyPr>
            <a:normAutofit/>
          </a:bodyPr>
          <a:lstStyle/>
          <a:p>
            <a:pPr marL="0" indent="0" algn="just">
              <a:buNone/>
            </a:pPr>
            <a:r>
              <a:rPr lang="ru-RU" b="1" dirty="0"/>
              <a:t>Блокированный → Готовый. </a:t>
            </a:r>
            <a:r>
              <a:rPr lang="ru-RU" dirty="0"/>
              <a:t>Заблокированный процесс переходит в состояние</a:t>
            </a:r>
            <a:r>
              <a:rPr lang="pl-PL" dirty="0"/>
              <a:t> </a:t>
            </a:r>
            <a:r>
              <a:rPr lang="ru-RU" dirty="0"/>
              <a:t>готовности к выполнению в тот момент, когда происходит ожидаемое им событие.</a:t>
            </a:r>
          </a:p>
          <a:p>
            <a:pPr marL="0" indent="0" algn="just">
              <a:buNone/>
            </a:pPr>
            <a:r>
              <a:rPr lang="ru-RU" b="1" dirty="0"/>
              <a:t>Готовый → Завершающийся. </a:t>
            </a:r>
            <a:r>
              <a:rPr lang="ru-RU" dirty="0"/>
              <a:t>Чтобы не усложнять картину, этот переход на диаграмме</a:t>
            </a:r>
            <a:r>
              <a:rPr lang="pl-PL" dirty="0"/>
              <a:t> </a:t>
            </a:r>
            <a:r>
              <a:rPr lang="ru-RU" dirty="0"/>
              <a:t>состояний не показан. В некоторых системах родительский процесс может</a:t>
            </a:r>
            <a:r>
              <a:rPr lang="pl-PL" dirty="0"/>
              <a:t> </a:t>
            </a:r>
            <a:r>
              <a:rPr lang="ru-RU" dirty="0"/>
              <a:t>в любой момент прервать выполнение дочернего процесса. Кроме того, дочерние</a:t>
            </a:r>
            <a:r>
              <a:rPr lang="pl-PL" dirty="0"/>
              <a:t> </a:t>
            </a:r>
            <a:r>
              <a:rPr lang="ru-RU" dirty="0"/>
              <a:t>процессы могут прекратиться при завершении родительского процесса.</a:t>
            </a:r>
          </a:p>
          <a:p>
            <a:pPr marL="0" indent="0" algn="just">
              <a:buNone/>
            </a:pPr>
            <a:r>
              <a:rPr lang="ru-RU" b="1" dirty="0"/>
              <a:t>Блокированный → Завершающийся. </a:t>
            </a:r>
            <a:endParaRPr lang="ru-RU" dirty="0"/>
          </a:p>
        </p:txBody>
      </p:sp>
      <p:pic>
        <p:nvPicPr>
          <p:cNvPr id="4" name="Рисунок 3">
            <a:extLst>
              <a:ext uri="{FF2B5EF4-FFF2-40B4-BE49-F238E27FC236}">
                <a16:creationId xmlns:a16="http://schemas.microsoft.com/office/drawing/2014/main" id="{3C035F21-3E7C-4153-AD6D-BFC0A853D54B}"/>
              </a:ext>
            </a:extLst>
          </p:cNvPr>
          <p:cNvPicPr>
            <a:picLocks noChangeAspect="1"/>
          </p:cNvPicPr>
          <p:nvPr/>
        </p:nvPicPr>
        <p:blipFill>
          <a:blip r:embed="rId3"/>
          <a:stretch>
            <a:fillRect/>
          </a:stretch>
        </p:blipFill>
        <p:spPr>
          <a:xfrm>
            <a:off x="173255" y="2752825"/>
            <a:ext cx="11122864" cy="3782729"/>
          </a:xfrm>
          <a:prstGeom prst="rect">
            <a:avLst/>
          </a:prstGeom>
        </p:spPr>
      </p:pic>
    </p:spTree>
    <p:extLst>
      <p:ext uri="{BB962C8B-B14F-4D97-AF65-F5344CB8AC3E}">
        <p14:creationId xmlns:p14="http://schemas.microsoft.com/office/powerpoint/2010/main" val="1674818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FE25E2-A690-473D-9E85-09E7FD983F1F}"/>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A9D9BCB3-CA6F-4755-B3EB-54D5712E4AEF}"/>
              </a:ext>
            </a:extLst>
          </p:cNvPr>
          <p:cNvPicPr>
            <a:picLocks noGrp="1" noChangeAspect="1"/>
          </p:cNvPicPr>
          <p:nvPr>
            <p:ph idx="1"/>
          </p:nvPr>
        </p:nvPicPr>
        <p:blipFill>
          <a:blip r:embed="rId3"/>
          <a:stretch>
            <a:fillRect/>
          </a:stretch>
        </p:blipFill>
        <p:spPr>
          <a:xfrm>
            <a:off x="1790297" y="0"/>
            <a:ext cx="8136147" cy="6492240"/>
          </a:xfrm>
          <a:prstGeom prst="rect">
            <a:avLst/>
          </a:prstGeom>
        </p:spPr>
      </p:pic>
      <p:pic>
        <p:nvPicPr>
          <p:cNvPr id="4" name="Рисунок 3">
            <a:extLst>
              <a:ext uri="{FF2B5EF4-FFF2-40B4-BE49-F238E27FC236}">
                <a16:creationId xmlns:a16="http://schemas.microsoft.com/office/drawing/2014/main" id="{D421568C-69C1-4D91-B595-D5443A77AE5D}"/>
              </a:ext>
            </a:extLst>
          </p:cNvPr>
          <p:cNvPicPr>
            <a:picLocks noChangeAspect="1"/>
          </p:cNvPicPr>
          <p:nvPr/>
        </p:nvPicPr>
        <p:blipFill>
          <a:blip r:embed="rId4"/>
          <a:stretch>
            <a:fillRect/>
          </a:stretch>
        </p:blipFill>
        <p:spPr>
          <a:xfrm>
            <a:off x="1261872" y="1244963"/>
            <a:ext cx="9102605" cy="4002313"/>
          </a:xfrm>
          <a:prstGeom prst="rect">
            <a:avLst/>
          </a:prstGeom>
        </p:spPr>
      </p:pic>
    </p:spTree>
    <p:extLst>
      <p:ext uri="{BB962C8B-B14F-4D97-AF65-F5344CB8AC3E}">
        <p14:creationId xmlns:p14="http://schemas.microsoft.com/office/powerpoint/2010/main" val="363229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AF68EA2-D779-4EC7-A392-0CED0F7626B8}"/>
              </a:ext>
            </a:extLst>
          </p:cNvPr>
          <p:cNvSpPr>
            <a:spLocks noGrp="1"/>
          </p:cNvSpPr>
          <p:nvPr>
            <p:ph idx="1"/>
          </p:nvPr>
        </p:nvSpPr>
        <p:spPr>
          <a:xfrm>
            <a:off x="205232" y="152401"/>
            <a:ext cx="11001248" cy="2905760"/>
          </a:xfrm>
        </p:spPr>
        <p:txBody>
          <a:bodyPr>
            <a:normAutofit/>
          </a:bodyPr>
          <a:lstStyle/>
          <a:p>
            <a:pPr marL="0" indent="0" algn="just">
              <a:buNone/>
            </a:pPr>
            <a:r>
              <a:rPr lang="ru-RU" dirty="0"/>
              <a:t>На рисунке предложен</a:t>
            </a:r>
            <a:r>
              <a:rPr lang="pl-PL" dirty="0"/>
              <a:t> </a:t>
            </a:r>
            <a:r>
              <a:rPr lang="ru-RU" dirty="0"/>
              <a:t>один из способов реализации порядка очередности. Имеется две очереди: очередь готовых</a:t>
            </a:r>
            <a:r>
              <a:rPr lang="pl-PL" dirty="0"/>
              <a:t> </a:t>
            </a:r>
            <a:r>
              <a:rPr lang="ru-RU" dirty="0"/>
              <a:t>к выполнению процессов и очередь заблокированных процессов. Каждый процесс,</a:t>
            </a:r>
            <a:r>
              <a:rPr lang="pl-PL" dirty="0"/>
              <a:t> </a:t>
            </a:r>
            <a:r>
              <a:rPr lang="ru-RU" dirty="0"/>
              <a:t>поступающий в систему для обработки, помещается в очередь готовых к выполнению</a:t>
            </a:r>
            <a:r>
              <a:rPr lang="pl-PL" dirty="0"/>
              <a:t> </a:t>
            </a:r>
            <a:r>
              <a:rPr lang="ru-RU" dirty="0"/>
              <a:t>процессов. Когда операционной системе приходит время выбрать для выполнения другой</a:t>
            </a:r>
            <a:r>
              <a:rPr lang="pl-PL" dirty="0"/>
              <a:t> </a:t>
            </a:r>
            <a:r>
              <a:rPr lang="ru-RU" dirty="0"/>
              <a:t>процесс, она выбирает его из этой очереди. </a:t>
            </a:r>
          </a:p>
          <a:p>
            <a:pPr marL="0" indent="0" algn="just">
              <a:buNone/>
            </a:pPr>
            <a:r>
              <a:rPr lang="ru-RU" dirty="0"/>
              <a:t>Такая организация приводит к тому, что после любого события операционная система</a:t>
            </a:r>
            <a:r>
              <a:rPr lang="pl-PL" dirty="0"/>
              <a:t> </a:t>
            </a:r>
            <a:r>
              <a:rPr lang="ru-RU" dirty="0"/>
              <a:t>должна сканировать всю очередь блокированных процессов, отыскивая среди них</a:t>
            </a:r>
            <a:r>
              <a:rPr lang="pl-PL" dirty="0"/>
              <a:t> </a:t>
            </a:r>
            <a:r>
              <a:rPr lang="ru-RU" dirty="0"/>
              <a:t>те, которые ожидают именно этого события. В большой операционной системе в подобной</a:t>
            </a:r>
            <a:r>
              <a:rPr lang="pl-PL" dirty="0"/>
              <a:t> </a:t>
            </a:r>
            <a:r>
              <a:rPr lang="ru-RU" dirty="0"/>
              <a:t>очереди может пребывать несколько сотен или даже тысяч процессов.</a:t>
            </a:r>
          </a:p>
        </p:txBody>
      </p:sp>
      <p:pic>
        <p:nvPicPr>
          <p:cNvPr id="4" name="Рисунок 3">
            <a:extLst>
              <a:ext uri="{FF2B5EF4-FFF2-40B4-BE49-F238E27FC236}">
                <a16:creationId xmlns:a16="http://schemas.microsoft.com/office/drawing/2014/main" id="{69A94C70-B491-4646-A53E-57E8C0CC68FF}"/>
              </a:ext>
            </a:extLst>
          </p:cNvPr>
          <p:cNvPicPr>
            <a:picLocks noChangeAspect="1"/>
          </p:cNvPicPr>
          <p:nvPr/>
        </p:nvPicPr>
        <p:blipFill>
          <a:blip r:embed="rId3"/>
          <a:stretch>
            <a:fillRect/>
          </a:stretch>
        </p:blipFill>
        <p:spPr>
          <a:xfrm>
            <a:off x="1635716" y="3429000"/>
            <a:ext cx="8313456" cy="2702559"/>
          </a:xfrm>
          <a:prstGeom prst="rect">
            <a:avLst/>
          </a:prstGeom>
        </p:spPr>
      </p:pic>
    </p:spTree>
    <p:extLst>
      <p:ext uri="{BB962C8B-B14F-4D97-AF65-F5344CB8AC3E}">
        <p14:creationId xmlns:p14="http://schemas.microsoft.com/office/powerpoint/2010/main" val="68290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183ED1C-5230-4264-B505-8F8EB00C1967}"/>
              </a:ext>
            </a:extLst>
          </p:cNvPr>
          <p:cNvSpPr>
            <a:spLocks noGrp="1"/>
          </p:cNvSpPr>
          <p:nvPr>
            <p:ph idx="1"/>
          </p:nvPr>
        </p:nvSpPr>
        <p:spPr>
          <a:xfrm>
            <a:off x="337312" y="386081"/>
            <a:ext cx="10808208" cy="1249680"/>
          </a:xfrm>
        </p:spPr>
        <p:txBody>
          <a:bodyPr/>
          <a:lstStyle/>
          <a:p>
            <a:pPr marL="0" indent="0" algn="just">
              <a:buNone/>
            </a:pPr>
            <a:r>
              <a:rPr lang="ru-RU" dirty="0"/>
              <a:t>Поэтому эффективнее организовать несколько очередей, для каждого события – свою. Тогда при каком-то событии все процессы из соответствующей очереди можно будет перевести в очередь готовых к выполнению процессов</a:t>
            </a:r>
            <a:r>
              <a:rPr lang="ru-RU" i="1" dirty="0"/>
              <a:t>.</a:t>
            </a:r>
            <a:endParaRPr lang="ru-RU" dirty="0"/>
          </a:p>
        </p:txBody>
      </p:sp>
      <p:pic>
        <p:nvPicPr>
          <p:cNvPr id="4" name="Рисунок 3">
            <a:extLst>
              <a:ext uri="{FF2B5EF4-FFF2-40B4-BE49-F238E27FC236}">
                <a16:creationId xmlns:a16="http://schemas.microsoft.com/office/drawing/2014/main" id="{C29FA0D9-4061-4176-8C56-95E3507A2112}"/>
              </a:ext>
            </a:extLst>
          </p:cNvPr>
          <p:cNvPicPr>
            <a:picLocks noChangeAspect="1"/>
          </p:cNvPicPr>
          <p:nvPr/>
        </p:nvPicPr>
        <p:blipFill>
          <a:blip r:embed="rId3"/>
          <a:stretch>
            <a:fillRect/>
          </a:stretch>
        </p:blipFill>
        <p:spPr>
          <a:xfrm>
            <a:off x="2090960" y="1292894"/>
            <a:ext cx="7672799" cy="5268077"/>
          </a:xfrm>
          <a:prstGeom prst="rect">
            <a:avLst/>
          </a:prstGeom>
        </p:spPr>
      </p:pic>
    </p:spTree>
    <p:extLst>
      <p:ext uri="{BB962C8B-B14F-4D97-AF65-F5344CB8AC3E}">
        <p14:creationId xmlns:p14="http://schemas.microsoft.com/office/powerpoint/2010/main" val="104541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C93A7E-F98C-48CA-83C2-8256A4414935}"/>
              </a:ext>
            </a:extLst>
          </p:cNvPr>
          <p:cNvSpPr>
            <a:spLocks noGrp="1"/>
          </p:cNvSpPr>
          <p:nvPr>
            <p:ph idx="1"/>
          </p:nvPr>
        </p:nvSpPr>
        <p:spPr>
          <a:xfrm>
            <a:off x="361244" y="383822"/>
            <a:ext cx="10532534" cy="5796315"/>
          </a:xfrm>
        </p:spPr>
        <p:txBody>
          <a:bodyPr>
            <a:normAutofit/>
          </a:bodyPr>
          <a:lstStyle/>
          <a:p>
            <a:pPr marL="0" indent="0" algn="just">
              <a:buNone/>
            </a:pPr>
            <a:r>
              <a:rPr lang="ru-RU" sz="2400" dirty="0"/>
              <a:t>4. Операционная система предназначается для обеспечения удобного, функционально богатого, безопасного и единообразного интерфейса для использования приложениями. Операционная система представляет собой уровень программного обеспечения между приложениями и аппаратным обеспечением компьютера, который поддерживает приложения и утилиты.</a:t>
            </a:r>
          </a:p>
          <a:p>
            <a:pPr marL="0" indent="0" algn="just">
              <a:buNone/>
            </a:pPr>
            <a:r>
              <a:rPr lang="ru-RU" sz="2400" dirty="0"/>
              <a:t>5. Мы можем рассматривать операционную систему как предоставляющую единое абстрактное представление ресурсов, которые могут быть запрошены приложениями и к которым они могут получить доступ. Эти ресурсы включают основную память, сетевые интерфейсы, файловые системы и т.д. После того как операционная система создала абстракции ресурсов для использования приложениями, она должна также управлять их использованием. Например, операционная система может разрешить совместное использование ресурсов и обеспечить их защиту.</a:t>
            </a:r>
          </a:p>
        </p:txBody>
      </p:sp>
    </p:spTree>
    <p:extLst>
      <p:ext uri="{BB962C8B-B14F-4D97-AF65-F5344CB8AC3E}">
        <p14:creationId xmlns:p14="http://schemas.microsoft.com/office/powerpoint/2010/main" val="279125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51DFF4-8F33-48E4-9EB2-3AF31A38FF12}"/>
              </a:ext>
            </a:extLst>
          </p:cNvPr>
          <p:cNvSpPr>
            <a:spLocks noGrp="1"/>
          </p:cNvSpPr>
          <p:nvPr>
            <p:ph type="title"/>
          </p:nvPr>
        </p:nvSpPr>
        <p:spPr>
          <a:xfrm>
            <a:off x="1261872" y="365760"/>
            <a:ext cx="9692640" cy="843280"/>
          </a:xfrm>
        </p:spPr>
        <p:txBody>
          <a:bodyPr>
            <a:normAutofit fontScale="90000"/>
          </a:bodyPr>
          <a:lstStyle/>
          <a:p>
            <a:r>
              <a:rPr lang="ru-RU" dirty="0"/>
              <a:t>Приостановленные процессы. Необходимость свопинга</a:t>
            </a:r>
          </a:p>
        </p:txBody>
      </p:sp>
      <p:sp>
        <p:nvSpPr>
          <p:cNvPr id="3" name="Объект 2">
            <a:extLst>
              <a:ext uri="{FF2B5EF4-FFF2-40B4-BE49-F238E27FC236}">
                <a16:creationId xmlns:a16="http://schemas.microsoft.com/office/drawing/2014/main" id="{71C7D459-2A8E-40B1-84DE-64EC8377BC9B}"/>
              </a:ext>
            </a:extLst>
          </p:cNvPr>
          <p:cNvSpPr>
            <a:spLocks noGrp="1"/>
          </p:cNvSpPr>
          <p:nvPr>
            <p:ph idx="1"/>
          </p:nvPr>
        </p:nvSpPr>
        <p:spPr>
          <a:xfrm>
            <a:off x="174752" y="1493520"/>
            <a:ext cx="10899648" cy="5293360"/>
          </a:xfrm>
        </p:spPr>
        <p:txBody>
          <a:bodyPr>
            <a:normAutofit fontScale="92500" lnSpcReduction="10000"/>
          </a:bodyPr>
          <a:lstStyle/>
          <a:p>
            <a:pPr marL="0" indent="0" algn="just">
              <a:buNone/>
            </a:pPr>
            <a:r>
              <a:rPr lang="ru-RU" dirty="0"/>
              <a:t>Три основных состояния процессов, описанные в предыдущем разделе (готовый, выполняющийся и блокированный), позволяют смоделировать поведение процессов и получить представление о реализации операционной системы . Многие операционные системы разработаны на основе только этих трех состояний.</a:t>
            </a:r>
          </a:p>
          <a:p>
            <a:pPr marL="0" indent="0" algn="just">
              <a:buNone/>
            </a:pPr>
            <a:r>
              <a:rPr lang="ru-RU" dirty="0"/>
              <a:t>Что же делать? Можно увеличить емкость основной памяти, чтобы в ней помещалось больше процессов. Но в таком подходе есть два недостатка:</a:t>
            </a:r>
          </a:p>
          <a:p>
            <a:pPr marL="617220" lvl="1" indent="-342900" algn="just">
              <a:buClrTx/>
              <a:buAutoNum type="arabicParenR"/>
            </a:pPr>
            <a:r>
              <a:rPr lang="ru-RU" b="1" dirty="0"/>
              <a:t>резкому повышению стоимости памяти системы</a:t>
            </a:r>
            <a:r>
              <a:rPr lang="ru-RU" dirty="0"/>
              <a:t>. </a:t>
            </a:r>
          </a:p>
          <a:p>
            <a:pPr marL="274320" lvl="1" indent="0" algn="just">
              <a:buClrTx/>
              <a:buNone/>
            </a:pPr>
            <a:r>
              <a:rPr lang="ru-RU" b="1" dirty="0"/>
              <a:t>2) </a:t>
            </a:r>
            <a:r>
              <a:rPr lang="ru-RU" dirty="0"/>
              <a:t>аппетит программиста в использовании памяти для своих программ </a:t>
            </a:r>
            <a:r>
              <a:rPr lang="ru-RU" b="1" dirty="0"/>
              <a:t>возрастает пропорционально падению ее стоимости, так что увеличение объема памяти приводит к увеличению размера процессов, а не к росту их числа</a:t>
            </a:r>
            <a:r>
              <a:rPr lang="ru-RU" dirty="0"/>
              <a:t>.</a:t>
            </a:r>
          </a:p>
          <a:p>
            <a:pPr marL="0" indent="0" algn="just">
              <a:buNone/>
            </a:pPr>
            <a:r>
              <a:rPr lang="ru-RU" dirty="0"/>
              <a:t>Другим решением проблемы является свопинг, который включает в себя перенос части (или всего) процесса из основной памяти на диск. Если в основной памяти нет ни одного готового к выполнению процесса, операционная система переносит один из блокированных процессов на диск (осуществляет его свопинг), помещая его в очередь приостановленных процессов, которые временно извлечены из основной памяти. Затем операционная система загружает другой процесс из очереди приостановленных, после чего продолжает его выполнение.</a:t>
            </a:r>
          </a:p>
          <a:p>
            <a:pPr marL="0" indent="0" algn="just">
              <a:buNone/>
            </a:pPr>
            <a:r>
              <a:rPr lang="ru-RU" dirty="0"/>
              <a:t>Однако свопинг сам по себе является операцией ввода-вывода, поэтому есть риск ухудшить ситуацию, вместо того чтобы улучшить ее. Однако благодаря тому что обмен информацией с диском обычно происходит быстрее прочих операций ввода-вывода (например, запись-считывание с ленты или вывод на принтер), свопинг чаще всего повышает производительность работы системы в целом.</a:t>
            </a:r>
          </a:p>
        </p:txBody>
      </p:sp>
    </p:spTree>
    <p:extLst>
      <p:ext uri="{BB962C8B-B14F-4D97-AF65-F5344CB8AC3E}">
        <p14:creationId xmlns:p14="http://schemas.microsoft.com/office/powerpoint/2010/main" val="2239435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6E8677B-C9CF-44BD-8E72-3146C703BB05}"/>
              </a:ext>
            </a:extLst>
          </p:cNvPr>
          <p:cNvSpPr>
            <a:spLocks noGrp="1"/>
          </p:cNvSpPr>
          <p:nvPr>
            <p:ph idx="1"/>
          </p:nvPr>
        </p:nvSpPr>
        <p:spPr>
          <a:xfrm>
            <a:off x="195072" y="304801"/>
            <a:ext cx="10919968" cy="2204720"/>
          </a:xfrm>
        </p:spPr>
        <p:txBody>
          <a:bodyPr>
            <a:normAutofit/>
          </a:bodyPr>
          <a:lstStyle/>
          <a:p>
            <a:pPr marL="0" indent="0" algn="just">
              <a:buNone/>
            </a:pPr>
            <a:r>
              <a:rPr lang="ru-RU" dirty="0"/>
              <a:t>После того как операционная система выгрузила один из процессов на диск, у нее есть две возможности выбора процесса для загрузки в основную память: либо создать новый процесс, либо загрузить процесс, который был приостановлен. Может показаться, что лучше было бы загрузить для обработки ранее приостановленный процесс, что не приведет к увеличению нагрузки на систему.</a:t>
            </a:r>
          </a:p>
          <a:p>
            <a:pPr marL="0" indent="0" algn="just">
              <a:buNone/>
            </a:pPr>
            <a:r>
              <a:rPr lang="ru-RU" dirty="0"/>
              <a:t>Однако это не совсем так. Все процессы, перед тем как они были приостановлены, находились в блокированном состоянии.</a:t>
            </a:r>
          </a:p>
        </p:txBody>
      </p:sp>
      <p:pic>
        <p:nvPicPr>
          <p:cNvPr id="4" name="Рисунок 3">
            <a:extLst>
              <a:ext uri="{FF2B5EF4-FFF2-40B4-BE49-F238E27FC236}">
                <a16:creationId xmlns:a16="http://schemas.microsoft.com/office/drawing/2014/main" id="{3DFC7E32-7ED1-40B0-A960-5DB24A251F39}"/>
              </a:ext>
            </a:extLst>
          </p:cNvPr>
          <p:cNvPicPr>
            <a:picLocks noChangeAspect="1"/>
          </p:cNvPicPr>
          <p:nvPr/>
        </p:nvPicPr>
        <p:blipFill>
          <a:blip r:embed="rId3"/>
          <a:stretch>
            <a:fillRect/>
          </a:stretch>
        </p:blipFill>
        <p:spPr>
          <a:xfrm>
            <a:off x="423099" y="2773680"/>
            <a:ext cx="10691941" cy="3688079"/>
          </a:xfrm>
          <a:prstGeom prst="rect">
            <a:avLst/>
          </a:prstGeom>
        </p:spPr>
      </p:pic>
    </p:spTree>
    <p:extLst>
      <p:ext uri="{BB962C8B-B14F-4D97-AF65-F5344CB8AC3E}">
        <p14:creationId xmlns:p14="http://schemas.microsoft.com/office/powerpoint/2010/main" val="185717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7067311-51CE-42B7-B7FC-9FB739FDF4BD}"/>
              </a:ext>
            </a:extLst>
          </p:cNvPr>
          <p:cNvSpPr>
            <a:spLocks noGrp="1"/>
          </p:cNvSpPr>
          <p:nvPr>
            <p:ph idx="1"/>
          </p:nvPr>
        </p:nvSpPr>
        <p:spPr>
          <a:xfrm>
            <a:off x="237112" y="472966"/>
            <a:ext cx="10924873" cy="2758965"/>
          </a:xfrm>
        </p:spPr>
        <p:txBody>
          <a:bodyPr>
            <a:normAutofit/>
          </a:bodyPr>
          <a:lstStyle/>
          <a:p>
            <a:pPr marL="0" indent="0" algn="just">
              <a:buNone/>
            </a:pPr>
            <a:r>
              <a:rPr lang="ru-RU" b="1" dirty="0"/>
              <a:t>1. Готовый. </a:t>
            </a:r>
            <a:r>
              <a:rPr lang="ru-RU" dirty="0"/>
              <a:t>Процесс, который находится в основной памяти и готов к выполнению.</a:t>
            </a:r>
          </a:p>
          <a:p>
            <a:pPr marL="0" indent="0" algn="just">
              <a:buNone/>
            </a:pPr>
            <a:r>
              <a:rPr lang="ru-RU" b="1" dirty="0"/>
              <a:t>2. Блокированный. </a:t>
            </a:r>
            <a:r>
              <a:rPr lang="ru-RU" dirty="0"/>
              <a:t>Процесс, находящийся в основной памяти и ожидающий какого-то события.</a:t>
            </a:r>
          </a:p>
          <a:p>
            <a:pPr marL="0" indent="0" algn="just">
              <a:buNone/>
            </a:pPr>
            <a:r>
              <a:rPr lang="ru-RU" b="1" dirty="0"/>
              <a:t>3. Блокированный/Приостановленный. </a:t>
            </a:r>
            <a:r>
              <a:rPr lang="ru-RU" dirty="0"/>
              <a:t>Процесс, находящийся во вторичной памяти и ожидающий какого-то события.</a:t>
            </a:r>
          </a:p>
          <a:p>
            <a:pPr marL="0" indent="0" algn="just">
              <a:buNone/>
            </a:pPr>
            <a:r>
              <a:rPr lang="ru-RU" b="1" dirty="0"/>
              <a:t>4. Готовый/Приостановленный. </a:t>
            </a:r>
            <a:r>
              <a:rPr lang="ru-RU" dirty="0"/>
              <a:t>Процесс, находящийся во вторичной памяти, но уже готовый к выполнению; для этого его нужно только загрузить в основную память.</a:t>
            </a:r>
          </a:p>
        </p:txBody>
      </p:sp>
      <p:sp>
        <p:nvSpPr>
          <p:cNvPr id="4" name="Объект 2">
            <a:extLst>
              <a:ext uri="{FF2B5EF4-FFF2-40B4-BE49-F238E27FC236}">
                <a16:creationId xmlns:a16="http://schemas.microsoft.com/office/drawing/2014/main" id="{B8677E83-EB1E-4FD3-BE69-01DEEAE1289E}"/>
              </a:ext>
            </a:extLst>
          </p:cNvPr>
          <p:cNvSpPr txBox="1">
            <a:spLocks/>
          </p:cNvSpPr>
          <p:nvPr/>
        </p:nvSpPr>
        <p:spPr>
          <a:xfrm>
            <a:off x="237112" y="3058511"/>
            <a:ext cx="10924873" cy="367336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just">
              <a:buNone/>
            </a:pPr>
            <a:r>
              <a:rPr lang="ru-RU" sz="2000" dirty="0"/>
              <a:t>До сих пор мы не учитывали существование виртуальной памяти; считалось, что процесс находится либо полностью в основной памяти, либо полностью вне ее. При наличии виртуальной памяти появляется возможность выполнять процесс, который загружен в основную память лишь частично. Если происходит обращение к отсутствующему в основной памяти адресу процесса, эта часть процесса может быть загружена. Казалось бы, использование виртуальной памяти избавляет от необходимости явного свопинга, потому что любой нужный адрес любого процесса можно перенести в основную память или из нее с помощью аппаратного обеспечения процессора, управляющего памятью.</a:t>
            </a:r>
          </a:p>
          <a:p>
            <a:pPr marL="0" indent="0" algn="just">
              <a:buNone/>
            </a:pPr>
            <a:r>
              <a:rPr lang="ru-RU" sz="2000" dirty="0"/>
              <a:t>А теперь рассмотрим модель переходов состояний</a:t>
            </a:r>
          </a:p>
        </p:txBody>
      </p:sp>
    </p:spTree>
    <p:extLst>
      <p:ext uri="{BB962C8B-B14F-4D97-AF65-F5344CB8AC3E}">
        <p14:creationId xmlns:p14="http://schemas.microsoft.com/office/powerpoint/2010/main" val="284604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7">
            <a:extLst>
              <a:ext uri="{FF2B5EF4-FFF2-40B4-BE49-F238E27FC236}">
                <a16:creationId xmlns:a16="http://schemas.microsoft.com/office/drawing/2014/main" id="{D6AA0303-E138-4E24-B087-6CD2D6AD4C34}"/>
              </a:ext>
            </a:extLst>
          </p:cNvPr>
          <p:cNvSpPr>
            <a:spLocks noGrp="1"/>
          </p:cNvSpPr>
          <p:nvPr>
            <p:ph idx="1"/>
          </p:nvPr>
        </p:nvSpPr>
        <p:spPr>
          <a:xfrm>
            <a:off x="78828" y="182145"/>
            <a:ext cx="11193517" cy="2103855"/>
          </a:xfrm>
        </p:spPr>
        <p:txBody>
          <a:bodyPr>
            <a:normAutofit/>
          </a:bodyPr>
          <a:lstStyle/>
          <a:p>
            <a:pPr algn="just">
              <a:buClrTx/>
              <a:buSzPct val="100000"/>
            </a:pPr>
            <a:r>
              <a:rPr lang="ru-RU" b="1" dirty="0"/>
              <a:t>Блокированный → Блокированный/Приостановленный. </a:t>
            </a:r>
          </a:p>
          <a:p>
            <a:pPr algn="just">
              <a:buClrTx/>
              <a:buSzPct val="100000"/>
            </a:pPr>
            <a:r>
              <a:rPr lang="ru-RU" b="1" dirty="0"/>
              <a:t>Блокированный/Приостановленный → Готовый/Приостановленный. </a:t>
            </a:r>
          </a:p>
          <a:p>
            <a:pPr algn="just">
              <a:buClrTx/>
              <a:buSzPct val="100000"/>
            </a:pPr>
            <a:r>
              <a:rPr lang="ru-RU" b="1" dirty="0"/>
              <a:t>Готовый/Приостановленный → Готовый. </a:t>
            </a:r>
          </a:p>
          <a:p>
            <a:pPr algn="just">
              <a:buClrTx/>
              <a:buSzPct val="100000"/>
            </a:pPr>
            <a:r>
              <a:rPr lang="ru-RU" b="1" dirty="0"/>
              <a:t>Готовый → Готовый/Приостановленный. </a:t>
            </a:r>
            <a:endParaRPr lang="ru-RU" dirty="0"/>
          </a:p>
          <a:p>
            <a:pPr marL="0" indent="0">
              <a:buNone/>
            </a:pPr>
            <a:endParaRPr lang="ru-BY" dirty="0"/>
          </a:p>
        </p:txBody>
      </p:sp>
      <p:pic>
        <p:nvPicPr>
          <p:cNvPr id="9" name="Рисунок 8">
            <a:extLst>
              <a:ext uri="{FF2B5EF4-FFF2-40B4-BE49-F238E27FC236}">
                <a16:creationId xmlns:a16="http://schemas.microsoft.com/office/drawing/2014/main" id="{5A42B484-DF2E-414E-9DEB-8DFA3E53F3BD}"/>
              </a:ext>
            </a:extLst>
          </p:cNvPr>
          <p:cNvPicPr>
            <a:picLocks noChangeAspect="1"/>
          </p:cNvPicPr>
          <p:nvPr/>
        </p:nvPicPr>
        <p:blipFill>
          <a:blip r:embed="rId3"/>
          <a:stretch>
            <a:fillRect/>
          </a:stretch>
        </p:blipFill>
        <p:spPr>
          <a:xfrm>
            <a:off x="1691269" y="1986747"/>
            <a:ext cx="8445959" cy="4689108"/>
          </a:xfrm>
          <a:prstGeom prst="rect">
            <a:avLst/>
          </a:prstGeom>
        </p:spPr>
      </p:pic>
    </p:spTree>
    <p:extLst>
      <p:ext uri="{BB962C8B-B14F-4D97-AF65-F5344CB8AC3E}">
        <p14:creationId xmlns:p14="http://schemas.microsoft.com/office/powerpoint/2010/main" val="93777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0C554DF-3642-4E5C-B3E0-D31240A3DC81}"/>
              </a:ext>
            </a:extLst>
          </p:cNvPr>
          <p:cNvSpPr>
            <a:spLocks noGrp="1"/>
          </p:cNvSpPr>
          <p:nvPr>
            <p:ph idx="1"/>
          </p:nvPr>
        </p:nvSpPr>
        <p:spPr>
          <a:xfrm>
            <a:off x="300175" y="220717"/>
            <a:ext cx="10767218" cy="6085489"/>
          </a:xfrm>
        </p:spPr>
        <p:txBody>
          <a:bodyPr>
            <a:normAutofit/>
          </a:bodyPr>
          <a:lstStyle/>
          <a:p>
            <a:pPr marL="0" indent="0">
              <a:buNone/>
            </a:pPr>
            <a:r>
              <a:rPr lang="ru-RU" dirty="0"/>
              <a:t>Кроме того, заслуживают рассмотрения и другие переходы.</a:t>
            </a:r>
          </a:p>
          <a:p>
            <a:pPr lvl="1">
              <a:buClrTx/>
              <a:buSzPct val="100000"/>
            </a:pPr>
            <a:r>
              <a:rPr lang="ru-RU" b="1" dirty="0"/>
              <a:t>Новый → Готовый/Приостановленный и Новый → Готовый. </a:t>
            </a:r>
          </a:p>
          <a:p>
            <a:pPr lvl="1">
              <a:buClrTx/>
              <a:buSzPct val="100000"/>
            </a:pPr>
            <a:r>
              <a:rPr lang="ru-RU" b="1" dirty="0"/>
              <a:t>Блокированный/Приостановленный → Блокированный. </a:t>
            </a:r>
          </a:p>
          <a:p>
            <a:pPr lvl="1">
              <a:buClrTx/>
              <a:buSzPct val="100000"/>
            </a:pPr>
            <a:r>
              <a:rPr lang="ru-RU" b="1" dirty="0"/>
              <a:t>Выполняющийся → Готовый/Приостановленный. </a:t>
            </a:r>
          </a:p>
          <a:p>
            <a:pPr lvl="1">
              <a:buClrTx/>
              <a:buSzPct val="100000"/>
            </a:pPr>
            <a:r>
              <a:rPr lang="ru-RU" b="1" dirty="0"/>
              <a:t>Произвольное состояние → Завершение. </a:t>
            </a:r>
            <a:endParaRPr lang="ru-BY" dirty="0"/>
          </a:p>
        </p:txBody>
      </p:sp>
      <p:pic>
        <p:nvPicPr>
          <p:cNvPr id="4" name="Рисунок 3">
            <a:extLst>
              <a:ext uri="{FF2B5EF4-FFF2-40B4-BE49-F238E27FC236}">
                <a16:creationId xmlns:a16="http://schemas.microsoft.com/office/drawing/2014/main" id="{ED4300A1-BF3A-47FC-98A0-95DE3FE29727}"/>
              </a:ext>
            </a:extLst>
          </p:cNvPr>
          <p:cNvPicPr>
            <a:picLocks noChangeAspect="1"/>
          </p:cNvPicPr>
          <p:nvPr/>
        </p:nvPicPr>
        <p:blipFill>
          <a:blip r:embed="rId3"/>
          <a:stretch>
            <a:fillRect/>
          </a:stretch>
        </p:blipFill>
        <p:spPr>
          <a:xfrm>
            <a:off x="1704147" y="1981379"/>
            <a:ext cx="8783705" cy="4876621"/>
          </a:xfrm>
          <a:prstGeom prst="rect">
            <a:avLst/>
          </a:prstGeom>
        </p:spPr>
      </p:pic>
    </p:spTree>
    <p:extLst>
      <p:ext uri="{BB962C8B-B14F-4D97-AF65-F5344CB8AC3E}">
        <p14:creationId xmlns:p14="http://schemas.microsoft.com/office/powerpoint/2010/main" val="1912441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57F628-70BC-4E43-8F42-6E0C0B8F5E1F}"/>
              </a:ext>
            </a:extLst>
          </p:cNvPr>
          <p:cNvSpPr>
            <a:spLocks noGrp="1"/>
          </p:cNvSpPr>
          <p:nvPr>
            <p:ph type="title"/>
          </p:nvPr>
        </p:nvSpPr>
        <p:spPr>
          <a:xfrm>
            <a:off x="204952" y="365760"/>
            <a:ext cx="10749560" cy="722061"/>
          </a:xfrm>
        </p:spPr>
        <p:txBody>
          <a:bodyPr/>
          <a:lstStyle/>
          <a:p>
            <a:r>
              <a:rPr lang="ru-RU" dirty="0"/>
              <a:t>Другие использования приостановки</a:t>
            </a:r>
            <a:endParaRPr lang="ru-BY" dirty="0"/>
          </a:p>
        </p:txBody>
      </p:sp>
      <p:sp>
        <p:nvSpPr>
          <p:cNvPr id="3" name="Объект 2">
            <a:extLst>
              <a:ext uri="{FF2B5EF4-FFF2-40B4-BE49-F238E27FC236}">
                <a16:creationId xmlns:a16="http://schemas.microsoft.com/office/drawing/2014/main" id="{BD9746FF-1CE0-479C-894C-08E04C82AB9A}"/>
              </a:ext>
            </a:extLst>
          </p:cNvPr>
          <p:cNvSpPr>
            <a:spLocks noGrp="1"/>
          </p:cNvSpPr>
          <p:nvPr>
            <p:ph idx="1"/>
          </p:nvPr>
        </p:nvSpPr>
        <p:spPr>
          <a:xfrm>
            <a:off x="331706" y="1418897"/>
            <a:ext cx="10893341" cy="5312979"/>
          </a:xfrm>
        </p:spPr>
        <p:txBody>
          <a:bodyPr>
            <a:normAutofit/>
          </a:bodyPr>
          <a:lstStyle/>
          <a:p>
            <a:pPr marL="0" indent="0" algn="just">
              <a:buNone/>
            </a:pPr>
            <a:r>
              <a:rPr lang="ru-RU" dirty="0"/>
              <a:t>До сих пор концепция временной остановки процесса ассоциировалась у нас с его отсутствием в основной памяти. Процесс, который отсутствует в основной памяти, не может быть запущен немедленно, независимо от того, ожидает ли он какого-то события.</a:t>
            </a:r>
          </a:p>
          <a:p>
            <a:pPr marL="0" indent="0" algn="just">
              <a:buNone/>
            </a:pPr>
            <a:r>
              <a:rPr lang="ru-RU" dirty="0"/>
              <a:t>Однако концепцию приостановленного процесса можно обобщить. Определим приостановленный процесс как такой, который удовлетворяет следующим критериям.</a:t>
            </a:r>
          </a:p>
          <a:p>
            <a:pPr marL="0" indent="0" algn="just">
              <a:buNone/>
            </a:pPr>
            <a:r>
              <a:rPr lang="ru-RU" dirty="0"/>
              <a:t>1. Процесс не может быть запущен в данный момент.</a:t>
            </a:r>
          </a:p>
          <a:p>
            <a:pPr marL="0" indent="0" algn="just">
              <a:buNone/>
            </a:pPr>
            <a:r>
              <a:rPr lang="ru-RU" dirty="0"/>
              <a:t>2. Процесс может как ожидать какого-то события, так и не находиться в состоянии ожидания. Если он находится в состоянии ожидания, то блокирующее событие не связано с условием приостановки, а наступление события не означает, что процесс может быть выполнен.</a:t>
            </a:r>
          </a:p>
          <a:p>
            <a:pPr marL="0" indent="0" algn="just">
              <a:buNone/>
            </a:pPr>
            <a:r>
              <a:rPr lang="ru-RU" dirty="0"/>
              <a:t>3. Процесс приостанавливается самостоятельно, операционной системой или родительским процессом.</a:t>
            </a:r>
          </a:p>
          <a:p>
            <a:pPr marL="0" indent="0" algn="just">
              <a:buNone/>
            </a:pPr>
            <a:r>
              <a:rPr lang="ru-RU" dirty="0"/>
              <a:t>4. Процесс не может выйти из состояния приостановленного до тех пор, пока не будет явно выведен из этого состояния приостановившим его агентом.</a:t>
            </a:r>
            <a:endParaRPr lang="ru-BY" dirty="0"/>
          </a:p>
        </p:txBody>
      </p:sp>
    </p:spTree>
    <p:extLst>
      <p:ext uri="{BB962C8B-B14F-4D97-AF65-F5344CB8AC3E}">
        <p14:creationId xmlns:p14="http://schemas.microsoft.com/office/powerpoint/2010/main" val="806551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56CBD-4048-4834-98E6-DC2C735BF3C4}"/>
              </a:ext>
            </a:extLst>
          </p:cNvPr>
          <p:cNvSpPr>
            <a:spLocks noGrp="1"/>
          </p:cNvSpPr>
          <p:nvPr>
            <p:ph type="title"/>
          </p:nvPr>
        </p:nvSpPr>
        <p:spPr>
          <a:xfrm>
            <a:off x="351747" y="2819822"/>
            <a:ext cx="10718029" cy="1218356"/>
          </a:xfrm>
        </p:spPr>
        <p:txBody>
          <a:bodyPr>
            <a:normAutofit fontScale="90000"/>
          </a:bodyPr>
          <a:lstStyle/>
          <a:p>
            <a:pPr algn="ctr"/>
            <a:r>
              <a:rPr lang="ru-RU" dirty="0"/>
              <a:t>Причины, по которым процессы переходят в состояние приостановленных</a:t>
            </a:r>
            <a:endParaRPr lang="ru-BY" dirty="0"/>
          </a:p>
        </p:txBody>
      </p:sp>
      <p:graphicFrame>
        <p:nvGraphicFramePr>
          <p:cNvPr id="4" name="Объект 3">
            <a:extLst>
              <a:ext uri="{FF2B5EF4-FFF2-40B4-BE49-F238E27FC236}">
                <a16:creationId xmlns:a16="http://schemas.microsoft.com/office/drawing/2014/main" id="{BFC923CF-6DCF-4283-87B2-24260C20736A}"/>
              </a:ext>
            </a:extLst>
          </p:cNvPr>
          <p:cNvGraphicFramePr>
            <a:graphicFrameLocks noGrp="1"/>
          </p:cNvGraphicFramePr>
          <p:nvPr>
            <p:ph idx="1"/>
            <p:extLst/>
          </p:nvPr>
        </p:nvGraphicFramePr>
        <p:xfrm>
          <a:off x="351747" y="271780"/>
          <a:ext cx="10718029" cy="6314440"/>
        </p:xfrm>
        <a:graphic>
          <a:graphicData uri="http://schemas.openxmlformats.org/drawingml/2006/table">
            <a:tbl>
              <a:tblPr firstRow="1" bandRow="1">
                <a:tableStyleId>{5C22544A-7EE6-4342-B048-85BDC9FD1C3A}</a:tableStyleId>
              </a:tblPr>
              <a:tblGrid>
                <a:gridCol w="4632701">
                  <a:extLst>
                    <a:ext uri="{9D8B030D-6E8A-4147-A177-3AD203B41FA5}">
                      <a16:colId xmlns:a16="http://schemas.microsoft.com/office/drawing/2014/main" val="1500344704"/>
                    </a:ext>
                  </a:extLst>
                </a:gridCol>
                <a:gridCol w="6085328">
                  <a:extLst>
                    <a:ext uri="{9D8B030D-6E8A-4147-A177-3AD203B41FA5}">
                      <a16:colId xmlns:a16="http://schemas.microsoft.com/office/drawing/2014/main" val="3108292694"/>
                    </a:ext>
                  </a:extLst>
                </a:gridCol>
              </a:tblGrid>
              <a:tr h="370840">
                <a:tc>
                  <a:txBody>
                    <a:bodyPr/>
                    <a:lstStyle/>
                    <a:p>
                      <a:r>
                        <a:rPr lang="ru-RU" dirty="0"/>
                        <a:t>Причина</a:t>
                      </a:r>
                      <a:endParaRPr lang="ru-BY" dirty="0"/>
                    </a:p>
                  </a:txBody>
                  <a:tcPr/>
                </a:tc>
                <a:tc>
                  <a:txBody>
                    <a:bodyPr/>
                    <a:lstStyle/>
                    <a:p>
                      <a:r>
                        <a:rPr lang="ru-RU" dirty="0"/>
                        <a:t>Описание</a:t>
                      </a:r>
                      <a:endParaRPr lang="ru-BY" dirty="0"/>
                    </a:p>
                  </a:txBody>
                  <a:tcPr/>
                </a:tc>
                <a:extLst>
                  <a:ext uri="{0D108BD9-81ED-4DB2-BD59-A6C34878D82A}">
                    <a16:rowId xmlns:a16="http://schemas.microsoft.com/office/drawing/2014/main" val="3776049479"/>
                  </a:ext>
                </a:extLst>
              </a:tr>
              <a:tr h="370840">
                <a:tc>
                  <a:txBody>
                    <a:bodyPr/>
                    <a:lstStyle/>
                    <a:p>
                      <a:r>
                        <a:rPr lang="ru-RU" sz="1800" b="0" i="0" u="none" strike="noStrike" kern="1200" baseline="0" dirty="0">
                          <a:solidFill>
                            <a:schemeClr val="dk1"/>
                          </a:solidFill>
                          <a:latin typeface="+mn-lt"/>
                          <a:ea typeface="+mn-ea"/>
                          <a:cs typeface="+mn-cs"/>
                        </a:rPr>
                        <a:t>Свопинг</a:t>
                      </a:r>
                      <a:endParaRPr lang="ru-BY" dirty="0"/>
                    </a:p>
                  </a:txBody>
                  <a:tcPr/>
                </a:tc>
                <a:tc>
                  <a:txBody>
                    <a:bodyPr/>
                    <a:lstStyle/>
                    <a:p>
                      <a:r>
                        <a:rPr lang="ru-RU" sz="1800" b="0" i="0" u="none" strike="noStrike" kern="1200" baseline="0" dirty="0">
                          <a:solidFill>
                            <a:schemeClr val="dk1"/>
                          </a:solidFill>
                          <a:latin typeface="+mn-lt"/>
                          <a:ea typeface="+mn-ea"/>
                          <a:cs typeface="+mn-cs"/>
                        </a:rPr>
                        <a:t>Операционной системе нужно освободить пространство в основной памяти, чтобы загрузить готовый к выполнению процесс</a:t>
                      </a:r>
                      <a:endParaRPr lang="ru-BY" dirty="0"/>
                    </a:p>
                  </a:txBody>
                  <a:tcPr/>
                </a:tc>
                <a:extLst>
                  <a:ext uri="{0D108BD9-81ED-4DB2-BD59-A6C34878D82A}">
                    <a16:rowId xmlns:a16="http://schemas.microsoft.com/office/drawing/2014/main" val="2535500055"/>
                  </a:ext>
                </a:extLst>
              </a:tr>
              <a:tr h="370840">
                <a:tc>
                  <a:txBody>
                    <a:bodyPr/>
                    <a:lstStyle/>
                    <a:p>
                      <a:r>
                        <a:rPr lang="ru-RU" sz="1800" b="0" i="0" u="none" strike="noStrike" kern="1200" baseline="0" dirty="0">
                          <a:solidFill>
                            <a:schemeClr val="dk1"/>
                          </a:solidFill>
                          <a:latin typeface="+mn-lt"/>
                          <a:ea typeface="+mn-ea"/>
                          <a:cs typeface="+mn-cs"/>
                        </a:rPr>
                        <a:t>Другие причины, появляющиеся</a:t>
                      </a:r>
                    </a:p>
                    <a:p>
                      <a:r>
                        <a:rPr lang="ru-RU" sz="1800" b="0" i="0" u="none" strike="noStrike" kern="1200" baseline="0" dirty="0">
                          <a:solidFill>
                            <a:schemeClr val="dk1"/>
                          </a:solidFill>
                          <a:latin typeface="+mn-lt"/>
                          <a:ea typeface="+mn-ea"/>
                          <a:cs typeface="+mn-cs"/>
                        </a:rPr>
                        <a:t>у операционной системы</a:t>
                      </a:r>
                      <a:endParaRPr lang="ru-BY" dirty="0"/>
                    </a:p>
                  </a:txBody>
                  <a:tcPr/>
                </a:tc>
                <a:tc>
                  <a:txBody>
                    <a:bodyPr/>
                    <a:lstStyle/>
                    <a:p>
                      <a:r>
                        <a:rPr lang="ru-RU" sz="1800" b="0" i="0" u="none" strike="noStrike" kern="1200" baseline="0" dirty="0">
                          <a:solidFill>
                            <a:schemeClr val="dk1"/>
                          </a:solidFill>
                          <a:latin typeface="+mn-lt"/>
                          <a:ea typeface="+mn-ea"/>
                          <a:cs typeface="+mn-cs"/>
                        </a:rPr>
                        <a:t>Операционная система может приостановить фоновый или служебный процесс, а также подозрительный процесс, послуживший вероятной причиной возникновения ошибок</a:t>
                      </a:r>
                      <a:endParaRPr lang="ru-BY" dirty="0"/>
                    </a:p>
                  </a:txBody>
                  <a:tcPr/>
                </a:tc>
                <a:extLst>
                  <a:ext uri="{0D108BD9-81ED-4DB2-BD59-A6C34878D82A}">
                    <a16:rowId xmlns:a16="http://schemas.microsoft.com/office/drawing/2014/main" val="4065020569"/>
                  </a:ext>
                </a:extLst>
              </a:tr>
              <a:tr h="370840">
                <a:tc>
                  <a:txBody>
                    <a:bodyPr/>
                    <a:lstStyle/>
                    <a:p>
                      <a:r>
                        <a:rPr lang="ru-RU" sz="1800" b="0" i="0" u="none" strike="noStrike" kern="1200" baseline="0" dirty="0">
                          <a:solidFill>
                            <a:schemeClr val="dk1"/>
                          </a:solidFill>
                          <a:latin typeface="+mn-lt"/>
                          <a:ea typeface="+mn-ea"/>
                          <a:cs typeface="+mn-cs"/>
                        </a:rPr>
                        <a:t>Запрос интерактивного</a:t>
                      </a:r>
                    </a:p>
                    <a:p>
                      <a:r>
                        <a:rPr lang="ru-RU" sz="1800" b="0" i="0" u="none" strike="noStrike" kern="1200" baseline="0" dirty="0">
                          <a:solidFill>
                            <a:schemeClr val="dk1"/>
                          </a:solidFill>
                          <a:latin typeface="+mn-lt"/>
                          <a:ea typeface="+mn-ea"/>
                          <a:cs typeface="+mn-cs"/>
                        </a:rPr>
                        <a:t>пользователя</a:t>
                      </a:r>
                      <a:endParaRPr lang="ru-BY" dirty="0"/>
                    </a:p>
                  </a:txBody>
                  <a:tcPr/>
                </a:tc>
                <a:tc>
                  <a:txBody>
                    <a:bodyPr/>
                    <a:lstStyle/>
                    <a:p>
                      <a:r>
                        <a:rPr lang="ru-RU" sz="1800" b="0" i="0" u="none" strike="noStrike" kern="1200" baseline="0" dirty="0">
                          <a:solidFill>
                            <a:schemeClr val="dk1"/>
                          </a:solidFill>
                          <a:latin typeface="+mn-lt"/>
                          <a:ea typeface="+mn-ea"/>
                          <a:cs typeface="+mn-cs"/>
                        </a:rPr>
                        <a:t>Пользователь может захотеть приостановить процесс, чтобы приступить к отладке программы или в связи с использованием некоторого ресурса</a:t>
                      </a:r>
                      <a:endParaRPr lang="ru-BY" dirty="0"/>
                    </a:p>
                  </a:txBody>
                  <a:tcPr/>
                </a:tc>
                <a:extLst>
                  <a:ext uri="{0D108BD9-81ED-4DB2-BD59-A6C34878D82A}">
                    <a16:rowId xmlns:a16="http://schemas.microsoft.com/office/drawing/2014/main" val="2228098957"/>
                  </a:ext>
                </a:extLst>
              </a:tr>
              <a:tr h="370840">
                <a:tc>
                  <a:txBody>
                    <a:bodyPr/>
                    <a:lstStyle/>
                    <a:p>
                      <a:r>
                        <a:rPr lang="ru-RU" sz="1800" b="0" i="0" u="none" strike="noStrike" kern="1200" baseline="0" dirty="0">
                          <a:solidFill>
                            <a:schemeClr val="dk1"/>
                          </a:solidFill>
                          <a:latin typeface="+mn-lt"/>
                          <a:ea typeface="+mn-ea"/>
                          <a:cs typeface="+mn-cs"/>
                        </a:rPr>
                        <a:t>Временной режим выполнения</a:t>
                      </a:r>
                      <a:endParaRPr lang="ru-BY" dirty="0"/>
                    </a:p>
                  </a:txBody>
                  <a:tcPr/>
                </a:tc>
                <a:tc>
                  <a:txBody>
                    <a:bodyPr/>
                    <a:lstStyle/>
                    <a:p>
                      <a:r>
                        <a:rPr lang="ru-RU" sz="1800" b="0" i="0" u="none" strike="noStrike" kern="1200" baseline="0" dirty="0">
                          <a:solidFill>
                            <a:schemeClr val="dk1"/>
                          </a:solidFill>
                          <a:latin typeface="+mn-lt"/>
                          <a:ea typeface="+mn-ea"/>
                          <a:cs typeface="+mn-cs"/>
                        </a:rPr>
                        <a:t>Процесс может выполняться периодически (например, программа для учета использования ресурсов или работы системы); в промежутках между выполнением такой процесс может приостанавливаться</a:t>
                      </a:r>
                      <a:endParaRPr lang="ru-BY" dirty="0"/>
                    </a:p>
                  </a:txBody>
                  <a:tcPr/>
                </a:tc>
                <a:extLst>
                  <a:ext uri="{0D108BD9-81ED-4DB2-BD59-A6C34878D82A}">
                    <a16:rowId xmlns:a16="http://schemas.microsoft.com/office/drawing/2014/main" val="2666730764"/>
                  </a:ext>
                </a:extLst>
              </a:tr>
              <a:tr h="370840">
                <a:tc>
                  <a:txBody>
                    <a:bodyPr/>
                    <a:lstStyle/>
                    <a:p>
                      <a:r>
                        <a:rPr lang="ru-RU" sz="1800" b="0" i="0" u="none" strike="noStrike" kern="1200" baseline="0" dirty="0">
                          <a:solidFill>
                            <a:schemeClr val="dk1"/>
                          </a:solidFill>
                          <a:latin typeface="+mn-lt"/>
                          <a:ea typeface="+mn-ea"/>
                          <a:cs typeface="+mn-cs"/>
                        </a:rPr>
                        <a:t>Запрос родительского процесса</a:t>
                      </a:r>
                      <a:endParaRPr lang="ru-BY" dirty="0"/>
                    </a:p>
                  </a:txBody>
                  <a:tcPr/>
                </a:tc>
                <a:tc>
                  <a:txBody>
                    <a:bodyPr/>
                    <a:lstStyle/>
                    <a:p>
                      <a:r>
                        <a:rPr lang="ru-RU" sz="1800" b="0" i="0" u="none" strike="noStrike" kern="1200" baseline="0" dirty="0">
                          <a:solidFill>
                            <a:schemeClr val="dk1"/>
                          </a:solidFill>
                          <a:latin typeface="+mn-lt"/>
                          <a:ea typeface="+mn-ea"/>
                          <a:cs typeface="+mn-cs"/>
                        </a:rPr>
                        <a:t>Родительскому процессу может понадобиться возможность приостанавливать выполнение дочерних процессов для их проверки или модификации, а также для координации работы нескольких дочерних процессов</a:t>
                      </a:r>
                      <a:endParaRPr lang="ru-BY" dirty="0"/>
                    </a:p>
                  </a:txBody>
                  <a:tcPr/>
                </a:tc>
                <a:extLst>
                  <a:ext uri="{0D108BD9-81ED-4DB2-BD59-A6C34878D82A}">
                    <a16:rowId xmlns:a16="http://schemas.microsoft.com/office/drawing/2014/main" val="2830368092"/>
                  </a:ext>
                </a:extLst>
              </a:tr>
            </a:tbl>
          </a:graphicData>
        </a:graphic>
      </p:graphicFrame>
    </p:spTree>
    <p:extLst>
      <p:ext uri="{BB962C8B-B14F-4D97-AF65-F5344CB8AC3E}">
        <p14:creationId xmlns:p14="http://schemas.microsoft.com/office/powerpoint/2010/main" val="3273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770180" y="3046183"/>
            <a:ext cx="6651639" cy="765633"/>
          </a:xfrm>
        </p:spPr>
        <p:txBody>
          <a:bodyPr/>
          <a:lstStyle/>
          <a:p>
            <a:r>
              <a:rPr lang="ru-RU" dirty="0"/>
              <a:t>Спасибо за внимание!</a:t>
            </a:r>
          </a:p>
        </p:txBody>
      </p:sp>
    </p:spTree>
    <p:extLst>
      <p:ext uri="{BB962C8B-B14F-4D97-AF65-F5344CB8AC3E}">
        <p14:creationId xmlns:p14="http://schemas.microsoft.com/office/powerpoint/2010/main" val="247522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EF539F-F22E-4B5B-B4EA-1847A808D729}"/>
              </a:ext>
            </a:extLst>
          </p:cNvPr>
          <p:cNvSpPr>
            <a:spLocks noGrp="1"/>
          </p:cNvSpPr>
          <p:nvPr>
            <p:ph idx="1"/>
          </p:nvPr>
        </p:nvSpPr>
        <p:spPr>
          <a:xfrm>
            <a:off x="720006" y="1444978"/>
            <a:ext cx="10354394" cy="4351337"/>
          </a:xfrm>
        </p:spPr>
        <p:txBody>
          <a:bodyPr>
            <a:normAutofit/>
          </a:bodyPr>
          <a:lstStyle/>
          <a:p>
            <a:pPr marL="0" indent="0" algn="just">
              <a:buNone/>
            </a:pPr>
            <a:r>
              <a:rPr lang="ru-RU" sz="2400" dirty="0"/>
              <a:t>Операционная система может так систематически управлять выполнением приложений, что</a:t>
            </a:r>
          </a:p>
          <a:p>
            <a:pPr marL="0" indent="0" algn="just">
              <a:buNone/>
            </a:pPr>
            <a:r>
              <a:rPr lang="ru-RU" sz="2400" dirty="0"/>
              <a:t>• ресурсы оказываются доступными множеству приложений;</a:t>
            </a:r>
          </a:p>
          <a:p>
            <a:pPr marL="0" indent="0" algn="just">
              <a:buNone/>
            </a:pPr>
            <a:r>
              <a:rPr lang="ru-RU" sz="2400" dirty="0"/>
              <a:t>• физический процессор переключается между множеством приложений, так что все они выглядят выполняющимися одновременно;</a:t>
            </a:r>
          </a:p>
          <a:p>
            <a:pPr marL="0" indent="0" algn="just">
              <a:buNone/>
            </a:pPr>
            <a:r>
              <a:rPr lang="ru-RU" sz="2400" dirty="0"/>
              <a:t>• процессор и устройства ввода-вывода могут использоваться эффективно.</a:t>
            </a:r>
          </a:p>
        </p:txBody>
      </p:sp>
    </p:spTree>
    <p:extLst>
      <p:ext uri="{BB962C8B-B14F-4D97-AF65-F5344CB8AC3E}">
        <p14:creationId xmlns:p14="http://schemas.microsoft.com/office/powerpoint/2010/main" val="298392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97776D-E34F-45DB-95E0-51F5FE2A3A33}"/>
              </a:ext>
            </a:extLst>
          </p:cNvPr>
          <p:cNvSpPr>
            <a:spLocks noGrp="1"/>
          </p:cNvSpPr>
          <p:nvPr>
            <p:ph type="title"/>
          </p:nvPr>
        </p:nvSpPr>
        <p:spPr>
          <a:xfrm>
            <a:off x="1261872" y="365760"/>
            <a:ext cx="9692640" cy="830862"/>
          </a:xfrm>
        </p:spPr>
        <p:txBody>
          <a:bodyPr/>
          <a:lstStyle/>
          <a:p>
            <a:r>
              <a:rPr lang="ru-RU" dirty="0"/>
              <a:t>Процесс</a:t>
            </a:r>
          </a:p>
        </p:txBody>
      </p:sp>
      <p:sp>
        <p:nvSpPr>
          <p:cNvPr id="3" name="Объект 2">
            <a:extLst>
              <a:ext uri="{FF2B5EF4-FFF2-40B4-BE49-F238E27FC236}">
                <a16:creationId xmlns:a16="http://schemas.microsoft.com/office/drawing/2014/main" id="{5F27D7A4-EECB-450C-842E-CBE3F6E94C17}"/>
              </a:ext>
            </a:extLst>
          </p:cNvPr>
          <p:cNvSpPr>
            <a:spLocks noGrp="1"/>
          </p:cNvSpPr>
          <p:nvPr>
            <p:ph idx="1"/>
          </p:nvPr>
        </p:nvSpPr>
        <p:spPr>
          <a:xfrm>
            <a:off x="575733" y="1422400"/>
            <a:ext cx="10645423" cy="4757737"/>
          </a:xfrm>
        </p:spPr>
        <p:txBody>
          <a:bodyPr>
            <a:normAutofit/>
          </a:bodyPr>
          <a:lstStyle/>
          <a:p>
            <a:pPr marL="0" indent="0" algn="just">
              <a:buNone/>
            </a:pPr>
            <a:r>
              <a:rPr lang="ru-RU" dirty="0"/>
              <a:t>• выполняемая программа;</a:t>
            </a:r>
          </a:p>
          <a:p>
            <a:pPr marL="0" indent="0" algn="just">
              <a:buNone/>
            </a:pPr>
            <a:r>
              <a:rPr lang="ru-RU" dirty="0"/>
              <a:t>• экземпляр программы, выполняющейся на компьютере;</a:t>
            </a:r>
          </a:p>
          <a:p>
            <a:pPr marL="0" indent="0" algn="just">
              <a:buNone/>
            </a:pPr>
            <a:r>
              <a:rPr lang="ru-RU" dirty="0"/>
              <a:t>• сущность, которая может быть назначена процессору и выполнена на нем;</a:t>
            </a:r>
          </a:p>
          <a:p>
            <a:pPr marL="0" indent="0" algn="just">
              <a:buNone/>
            </a:pPr>
            <a:r>
              <a:rPr lang="ru-RU" dirty="0"/>
              <a:t>• единица активности, характеризуемая выполнением последовательности команд, текущим состоянием и связанным с ней множеством системных ресурсов.</a:t>
            </a:r>
          </a:p>
          <a:p>
            <a:pPr marL="0" indent="0" algn="just">
              <a:buNone/>
            </a:pPr>
            <a:r>
              <a:rPr lang="ru-RU" dirty="0"/>
              <a:t>Мы также можем рассматривать </a:t>
            </a:r>
            <a:r>
              <a:rPr lang="ru-RU" b="1" dirty="0"/>
              <a:t>процесс</a:t>
            </a:r>
            <a:r>
              <a:rPr lang="ru-RU" dirty="0"/>
              <a:t> как </a:t>
            </a:r>
            <a:r>
              <a:rPr lang="ru-RU" b="1" dirty="0"/>
              <a:t>сущность, которая состоит из нескольких элементов</a:t>
            </a:r>
            <a:r>
              <a:rPr lang="ru-RU" dirty="0"/>
              <a:t>. Двумя основными элементами процесса являются </a:t>
            </a:r>
            <a:r>
              <a:rPr lang="ru-RU" b="1" dirty="0"/>
              <a:t>программный код </a:t>
            </a:r>
            <a:r>
              <a:rPr lang="ru-RU" dirty="0"/>
              <a:t>(который может совместно использоваться другими процессами, которые выполняют ту же самую программу) и </a:t>
            </a:r>
            <a:r>
              <a:rPr lang="ru-RU" b="1" dirty="0"/>
              <a:t>набор данных</a:t>
            </a:r>
            <a:r>
              <a:rPr lang="ru-RU" dirty="0"/>
              <a:t>, связанный с этим кодом. Предположим, что процессор начинает выполнять этот программный код, и мы говорим об этой выполняемой сущности как о процессе. В любой конкретный момент времени выполнения программы этот процесс может быть уникально охарактеризован рядом элементов.</a:t>
            </a:r>
          </a:p>
        </p:txBody>
      </p:sp>
    </p:spTree>
    <p:extLst>
      <p:ext uri="{BB962C8B-B14F-4D97-AF65-F5344CB8AC3E}">
        <p14:creationId xmlns:p14="http://schemas.microsoft.com/office/powerpoint/2010/main" val="355809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B273E5-4923-408A-9475-4BA20A53B2B4}"/>
              </a:ext>
            </a:extLst>
          </p:cNvPr>
          <p:cNvSpPr>
            <a:spLocks noGrp="1"/>
          </p:cNvSpPr>
          <p:nvPr>
            <p:ph type="title"/>
          </p:nvPr>
        </p:nvSpPr>
        <p:spPr>
          <a:xfrm>
            <a:off x="1261872" y="365760"/>
            <a:ext cx="9692640" cy="808284"/>
          </a:xfrm>
        </p:spPr>
        <p:txBody>
          <a:bodyPr/>
          <a:lstStyle/>
          <a:p>
            <a:r>
              <a:rPr lang="ru-RU" dirty="0"/>
              <a:t>Характеристики процесса</a:t>
            </a:r>
          </a:p>
        </p:txBody>
      </p:sp>
      <p:sp>
        <p:nvSpPr>
          <p:cNvPr id="3" name="Объект 2">
            <a:extLst>
              <a:ext uri="{FF2B5EF4-FFF2-40B4-BE49-F238E27FC236}">
                <a16:creationId xmlns:a16="http://schemas.microsoft.com/office/drawing/2014/main" id="{87EEA922-C18F-462A-B1AF-E2AB4F3F3DA1}"/>
              </a:ext>
            </a:extLst>
          </p:cNvPr>
          <p:cNvSpPr>
            <a:spLocks noGrp="1"/>
          </p:cNvSpPr>
          <p:nvPr>
            <p:ph idx="1"/>
          </p:nvPr>
        </p:nvSpPr>
        <p:spPr>
          <a:xfrm>
            <a:off x="316089" y="1174044"/>
            <a:ext cx="10638423" cy="5318196"/>
          </a:xfrm>
        </p:spPr>
        <p:txBody>
          <a:bodyPr>
            <a:normAutofit lnSpcReduction="10000"/>
          </a:bodyPr>
          <a:lstStyle/>
          <a:p>
            <a:pPr marL="0" indent="0" algn="just">
              <a:buNone/>
            </a:pPr>
            <a:r>
              <a:rPr lang="ru-RU" dirty="0"/>
              <a:t>• </a:t>
            </a:r>
            <a:r>
              <a:rPr lang="ru-RU" b="1" dirty="0"/>
              <a:t>Идентификатор. </a:t>
            </a:r>
            <a:r>
              <a:rPr lang="ru-RU" dirty="0"/>
              <a:t>Уникальный идентификатор, связанный с этим процессом, чтобы отличать его от всех прочих процессов.</a:t>
            </a:r>
          </a:p>
          <a:p>
            <a:pPr marL="0" indent="0" algn="just">
              <a:buNone/>
            </a:pPr>
            <a:r>
              <a:rPr lang="ru-RU" dirty="0"/>
              <a:t>• </a:t>
            </a:r>
            <a:r>
              <a:rPr lang="ru-RU" b="1" dirty="0"/>
              <a:t>Состояние. </a:t>
            </a:r>
            <a:r>
              <a:rPr lang="ru-RU" dirty="0"/>
              <a:t>Если процесс выполняется в настоящее время, он находится в состоянии выполнения.</a:t>
            </a:r>
          </a:p>
          <a:p>
            <a:pPr marL="0" indent="0" algn="just">
              <a:buNone/>
            </a:pPr>
            <a:r>
              <a:rPr lang="ru-RU" dirty="0"/>
              <a:t>• </a:t>
            </a:r>
            <a:r>
              <a:rPr lang="ru-RU" b="1" dirty="0"/>
              <a:t>Приоритет. </a:t>
            </a:r>
            <a:r>
              <a:rPr lang="ru-RU" dirty="0"/>
              <a:t>Уровень приоритета по отношению к другим процессам.</a:t>
            </a:r>
          </a:p>
          <a:p>
            <a:pPr marL="0" indent="0" algn="just">
              <a:buNone/>
            </a:pPr>
            <a:r>
              <a:rPr lang="ru-RU" dirty="0"/>
              <a:t>• </a:t>
            </a:r>
            <a:r>
              <a:rPr lang="ru-RU" b="1" dirty="0"/>
              <a:t>Программный счетчик. </a:t>
            </a:r>
            <a:r>
              <a:rPr lang="ru-RU" dirty="0"/>
              <a:t>Адрес очередной выполняемой команды программы.</a:t>
            </a:r>
          </a:p>
          <a:p>
            <a:pPr marL="0" indent="0" algn="just">
              <a:buNone/>
            </a:pPr>
            <a:r>
              <a:rPr lang="ru-RU" dirty="0"/>
              <a:t>• </a:t>
            </a:r>
            <a:r>
              <a:rPr lang="ru-RU" b="1" dirty="0"/>
              <a:t>Указатели памяти. </a:t>
            </a:r>
            <a:r>
              <a:rPr lang="ru-RU" dirty="0"/>
              <a:t>Включают указатели на программный код и данные, связанные с этим процессом, а также на любые блоки памяти, совместно используемые с другими процессами.</a:t>
            </a:r>
          </a:p>
          <a:p>
            <a:pPr marL="0" indent="0" algn="just">
              <a:buNone/>
            </a:pPr>
            <a:r>
              <a:rPr lang="ru-RU" dirty="0"/>
              <a:t>• </a:t>
            </a:r>
            <a:r>
              <a:rPr lang="ru-RU" b="1" dirty="0"/>
              <a:t>Данные контекста. </a:t>
            </a:r>
            <a:r>
              <a:rPr lang="ru-RU" dirty="0"/>
              <a:t>Это данные, присутствующие в регистрах процессора во время выполнения процесса.</a:t>
            </a:r>
          </a:p>
          <a:p>
            <a:pPr marL="0" indent="0" algn="just">
              <a:buNone/>
            </a:pPr>
            <a:r>
              <a:rPr lang="ru-RU" dirty="0"/>
              <a:t>• </a:t>
            </a:r>
            <a:r>
              <a:rPr lang="ru-RU" b="1" dirty="0"/>
              <a:t>Информация о состоянии ввода-вывода.</a:t>
            </a:r>
            <a:r>
              <a:rPr lang="ru-RU" dirty="0"/>
              <a:t> Включает в себя внешние запросы ввода-вывода, устройства ввода-вывода, назначенные процессу, список файлов, используемых процессом, и т.д.</a:t>
            </a:r>
          </a:p>
          <a:p>
            <a:pPr marL="0" indent="0" algn="just">
              <a:buNone/>
            </a:pPr>
            <a:r>
              <a:rPr lang="ru-RU" dirty="0"/>
              <a:t>• </a:t>
            </a:r>
            <a:r>
              <a:rPr lang="ru-RU" b="1" dirty="0"/>
              <a:t>Учетная информация. </a:t>
            </a:r>
            <a:r>
              <a:rPr lang="ru-RU" dirty="0"/>
              <a:t>Может включать количество процессорного времени и времени работы, учетные записи и т.д.</a:t>
            </a:r>
          </a:p>
        </p:txBody>
      </p:sp>
    </p:spTree>
    <p:extLst>
      <p:ext uri="{BB962C8B-B14F-4D97-AF65-F5344CB8AC3E}">
        <p14:creationId xmlns:p14="http://schemas.microsoft.com/office/powerpoint/2010/main" val="4178217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4431C4C-0BF9-4849-82D4-D61628EB3DAF}"/>
              </a:ext>
            </a:extLst>
          </p:cNvPr>
          <p:cNvSpPr>
            <a:spLocks noGrp="1"/>
          </p:cNvSpPr>
          <p:nvPr>
            <p:ph idx="1"/>
          </p:nvPr>
        </p:nvSpPr>
        <p:spPr>
          <a:xfrm>
            <a:off x="336182" y="1794933"/>
            <a:ext cx="7633773" cy="4210756"/>
          </a:xfrm>
        </p:spPr>
        <p:txBody>
          <a:bodyPr>
            <a:normAutofit/>
          </a:bodyPr>
          <a:lstStyle/>
          <a:p>
            <a:pPr marL="0" indent="0" algn="just">
              <a:buNone/>
            </a:pPr>
            <a:r>
              <a:rPr lang="ru-RU" sz="2000" dirty="0"/>
              <a:t>Информация об характеристиках процесса хранится в структуре данных, которая обычно называется </a:t>
            </a:r>
            <a:r>
              <a:rPr lang="ru-RU" sz="2000" b="1" dirty="0"/>
              <a:t>управляющим блоком процесса</a:t>
            </a:r>
            <a:r>
              <a:rPr lang="ru-RU" sz="2000" dirty="0"/>
              <a:t>, создается и управляется операционной системой. Важной информацией об управляющем блоке процесса является то, что он содержит достаточную информацию, чтобы можно было прервать выполняющийся процесс и позднее возобновить его выполнение, как если бы прерывание выполнения не произошло.</a:t>
            </a:r>
          </a:p>
        </p:txBody>
      </p:sp>
      <p:pic>
        <p:nvPicPr>
          <p:cNvPr id="4" name="Рисунок 3">
            <a:extLst>
              <a:ext uri="{FF2B5EF4-FFF2-40B4-BE49-F238E27FC236}">
                <a16:creationId xmlns:a16="http://schemas.microsoft.com/office/drawing/2014/main" id="{A6F4E658-1847-4205-B58E-D110E7710E88}"/>
              </a:ext>
            </a:extLst>
          </p:cNvPr>
          <p:cNvPicPr>
            <a:picLocks noChangeAspect="1"/>
          </p:cNvPicPr>
          <p:nvPr/>
        </p:nvPicPr>
        <p:blipFill>
          <a:blip r:embed="rId3"/>
          <a:stretch>
            <a:fillRect/>
          </a:stretch>
        </p:blipFill>
        <p:spPr>
          <a:xfrm>
            <a:off x="8162557" y="287415"/>
            <a:ext cx="2753109" cy="5763429"/>
          </a:xfrm>
          <a:prstGeom prst="rect">
            <a:avLst/>
          </a:prstGeom>
        </p:spPr>
      </p:pic>
    </p:spTree>
    <p:extLst>
      <p:ext uri="{BB962C8B-B14F-4D97-AF65-F5344CB8AC3E}">
        <p14:creationId xmlns:p14="http://schemas.microsoft.com/office/powerpoint/2010/main" val="95658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51EA62-3053-4B2A-A76A-6B0AA2623C6F}"/>
              </a:ext>
            </a:extLst>
          </p:cNvPr>
          <p:cNvSpPr>
            <a:spLocks noGrp="1"/>
          </p:cNvSpPr>
          <p:nvPr>
            <p:ph type="title"/>
          </p:nvPr>
        </p:nvSpPr>
        <p:spPr>
          <a:xfrm>
            <a:off x="1261872" y="365760"/>
            <a:ext cx="9692640" cy="819573"/>
          </a:xfrm>
        </p:spPr>
        <p:txBody>
          <a:bodyPr/>
          <a:lstStyle/>
          <a:p>
            <a:r>
              <a:rPr lang="ru-RU" dirty="0"/>
              <a:t>Идентификатор процесса</a:t>
            </a:r>
          </a:p>
        </p:txBody>
      </p:sp>
      <p:sp>
        <p:nvSpPr>
          <p:cNvPr id="3" name="Объект 2">
            <a:extLst>
              <a:ext uri="{FF2B5EF4-FFF2-40B4-BE49-F238E27FC236}">
                <a16:creationId xmlns:a16="http://schemas.microsoft.com/office/drawing/2014/main" id="{298D73DA-9BAF-4C4B-8F54-A25DDC94492E}"/>
              </a:ext>
            </a:extLst>
          </p:cNvPr>
          <p:cNvSpPr>
            <a:spLocks noGrp="1"/>
          </p:cNvSpPr>
          <p:nvPr>
            <p:ph idx="1"/>
          </p:nvPr>
        </p:nvSpPr>
        <p:spPr>
          <a:xfrm>
            <a:off x="144271" y="1343378"/>
            <a:ext cx="10997861" cy="5305778"/>
          </a:xfrm>
        </p:spPr>
        <p:txBody>
          <a:bodyPr>
            <a:normAutofit fontScale="92500" lnSpcReduction="10000"/>
          </a:bodyPr>
          <a:lstStyle/>
          <a:p>
            <a:pPr marL="0" indent="0" algn="just">
              <a:buNone/>
            </a:pPr>
            <a:r>
              <a:rPr lang="ru-RU" sz="2400" dirty="0"/>
              <a:t>Любой процесс обладает уникальным идентификатором процесса, который представляет собой целое положительное число. Поскольку идентификатор процесса – это единственный широко используемый идентификатор, уникальность которого гарантируется системой, он часто присоединяется к другим идентификаторам для придания им уникальности. </a:t>
            </a:r>
          </a:p>
          <a:p>
            <a:pPr marL="0" indent="0" algn="just">
              <a:buNone/>
            </a:pPr>
            <a:r>
              <a:rPr lang="ru-RU" sz="2400" dirty="0"/>
              <a:t>Например, приложения иногда включают идентификатор процесса в имена файлов, чтобы обеспечить их уникальность. Но, несмотря на уникальность, идентификаторы процесса могут использоваться многократно. По завершении процесса его идентификатор может использоваться повторно для другого процесса.</a:t>
            </a:r>
          </a:p>
          <a:p>
            <a:pPr marL="0" indent="0" algn="just">
              <a:buNone/>
            </a:pPr>
            <a:r>
              <a:rPr lang="ru-RU" sz="2400" dirty="0"/>
              <a:t>Однако в большинстве версий UNIX реализованы специальные алгоритмы, позволяющие отложить повторное использование идентификатора на более позднее время, чтобы вновь созданный процесс не получил идентификатор процесса, завершившегося совсем недавно.</a:t>
            </a:r>
          </a:p>
          <a:p>
            <a:pPr marL="0" indent="0" algn="just">
              <a:buNone/>
            </a:pPr>
            <a:r>
              <a:rPr lang="ru-RU" sz="2400" dirty="0"/>
              <a:t>Это помогает избежать ситуации, когда новый процесс по ошибке может быть принят за предыдущий при использовании того же самого идентификатора.</a:t>
            </a:r>
          </a:p>
        </p:txBody>
      </p:sp>
    </p:spTree>
    <p:extLst>
      <p:ext uri="{BB962C8B-B14F-4D97-AF65-F5344CB8AC3E}">
        <p14:creationId xmlns:p14="http://schemas.microsoft.com/office/powerpoint/2010/main" val="62770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647E24-40E8-4593-94D0-2323A3D00F47}"/>
              </a:ext>
            </a:extLst>
          </p:cNvPr>
          <p:cNvSpPr>
            <a:spLocks noGrp="1"/>
          </p:cNvSpPr>
          <p:nvPr>
            <p:ph type="title"/>
          </p:nvPr>
        </p:nvSpPr>
        <p:spPr>
          <a:xfrm>
            <a:off x="1261872" y="365760"/>
            <a:ext cx="9692640" cy="808284"/>
          </a:xfrm>
        </p:spPr>
        <p:txBody>
          <a:bodyPr/>
          <a:lstStyle/>
          <a:p>
            <a:endParaRPr lang="ru-RU"/>
          </a:p>
        </p:txBody>
      </p:sp>
      <p:sp>
        <p:nvSpPr>
          <p:cNvPr id="3" name="Объект 2">
            <a:extLst>
              <a:ext uri="{FF2B5EF4-FFF2-40B4-BE49-F238E27FC236}">
                <a16:creationId xmlns:a16="http://schemas.microsoft.com/office/drawing/2014/main" id="{AA968D36-934E-4B4A-BFF3-0E1236792379}"/>
              </a:ext>
            </a:extLst>
          </p:cNvPr>
          <p:cNvSpPr>
            <a:spLocks noGrp="1"/>
          </p:cNvSpPr>
          <p:nvPr>
            <p:ph idx="1"/>
          </p:nvPr>
        </p:nvSpPr>
        <p:spPr>
          <a:xfrm>
            <a:off x="417689" y="1478844"/>
            <a:ext cx="10536823" cy="4701293"/>
          </a:xfrm>
        </p:spPr>
        <p:txBody>
          <a:bodyPr>
            <a:normAutofit/>
          </a:bodyPr>
          <a:lstStyle/>
          <a:p>
            <a:pPr marL="0" indent="0" algn="just">
              <a:buNone/>
            </a:pPr>
            <a:r>
              <a:rPr lang="ru-RU" sz="2000" dirty="0"/>
              <a:t>Процесс с идентификатором 0 – это, как правило, процесс-планировщик, который часто называют </a:t>
            </a:r>
            <a:r>
              <a:rPr lang="ru-RU" sz="2000" dirty="0" err="1"/>
              <a:t>swapper</a:t>
            </a:r>
            <a:r>
              <a:rPr lang="ru-RU" sz="2000" dirty="0"/>
              <a:t> (программа подкачки). Этому процессу не соответствует никакая программа на диске, поскольку он является частью ядра и считается системным процессом. </a:t>
            </a:r>
          </a:p>
          <a:p>
            <a:pPr marL="0" indent="0" algn="just">
              <a:buNone/>
            </a:pPr>
            <a:r>
              <a:rPr lang="ru-RU" sz="2000" dirty="0"/>
              <a:t>Процесс с идентификатором 1 – это обычно процесс </a:t>
            </a:r>
            <a:r>
              <a:rPr lang="ru-RU" sz="2000" dirty="0" err="1"/>
              <a:t>init</a:t>
            </a:r>
            <a:r>
              <a:rPr lang="ru-RU" sz="2000" dirty="0"/>
              <a:t>, который запускается ядром в конце процедуры начальной загрузки. В старых версиях UNIX этому процессу соответствует программа /</a:t>
            </a:r>
            <a:r>
              <a:rPr lang="ru-RU" sz="2000" dirty="0" err="1"/>
              <a:t>etc</a:t>
            </a:r>
            <a:r>
              <a:rPr lang="ru-RU" sz="2000" dirty="0"/>
              <a:t>/</a:t>
            </a:r>
            <a:r>
              <a:rPr lang="ru-RU" sz="2000" dirty="0" err="1"/>
              <a:t>init</a:t>
            </a:r>
            <a:r>
              <a:rPr lang="ru-RU" sz="2000" dirty="0"/>
              <a:t>, в более новых версиях – /</a:t>
            </a:r>
            <a:r>
              <a:rPr lang="ru-RU" sz="2000" dirty="0" err="1"/>
              <a:t>sbin</a:t>
            </a:r>
            <a:r>
              <a:rPr lang="ru-RU" sz="2000" dirty="0"/>
              <a:t>/</a:t>
            </a:r>
            <a:r>
              <a:rPr lang="ru-RU" sz="2000" dirty="0" err="1"/>
              <a:t>init</a:t>
            </a:r>
            <a:r>
              <a:rPr lang="ru-RU" sz="2000" dirty="0"/>
              <a:t>. Этот процесс отвечает за запуск операционной системы после загрузки ядра. </a:t>
            </a:r>
          </a:p>
          <a:p>
            <a:pPr marL="0" indent="0" algn="just">
              <a:buNone/>
            </a:pPr>
            <a:r>
              <a:rPr lang="ru-RU" sz="2000" dirty="0"/>
              <a:t>Обычно </a:t>
            </a:r>
            <a:r>
              <a:rPr lang="ru-RU" sz="2000" dirty="0" err="1"/>
              <a:t>init</a:t>
            </a:r>
            <a:r>
              <a:rPr lang="ru-RU" sz="2000" dirty="0"/>
              <a:t> читает системные файлы инициализации – /</a:t>
            </a:r>
            <a:r>
              <a:rPr lang="ru-RU" sz="2000" dirty="0" err="1"/>
              <a:t>etc</a:t>
            </a:r>
            <a:r>
              <a:rPr lang="ru-RU" sz="2000" dirty="0"/>
              <a:t>/</a:t>
            </a:r>
            <a:r>
              <a:rPr lang="ru-RU" sz="2000" dirty="0" err="1"/>
              <a:t>rc</a:t>
            </a:r>
            <a:r>
              <a:rPr lang="ru-RU" sz="2000" dirty="0"/>
              <a:t>* или /</a:t>
            </a:r>
            <a:r>
              <a:rPr lang="ru-RU" sz="2000" dirty="0" err="1"/>
              <a:t>etc</a:t>
            </a:r>
            <a:r>
              <a:rPr lang="ru-RU" sz="2000" dirty="0"/>
              <a:t>/</a:t>
            </a:r>
            <a:r>
              <a:rPr lang="ru-RU" sz="2000" dirty="0" err="1"/>
              <a:t>inittab</a:t>
            </a:r>
            <a:r>
              <a:rPr lang="ru-RU" sz="2000" dirty="0"/>
              <a:t>, а также файлы, расположенные в каталоге /</a:t>
            </a:r>
            <a:r>
              <a:rPr lang="ru-RU" sz="2000" dirty="0" err="1"/>
              <a:t>etc</a:t>
            </a:r>
            <a:r>
              <a:rPr lang="ru-RU" sz="2000" dirty="0"/>
              <a:t>/</a:t>
            </a:r>
            <a:r>
              <a:rPr lang="ru-RU" sz="2000" dirty="0" err="1"/>
              <a:t>init.d</a:t>
            </a:r>
            <a:r>
              <a:rPr lang="ru-RU" sz="2000" dirty="0"/>
              <a:t>, и переводит систему в некоторое состояние, например в многопользовательский режим. Процесс </a:t>
            </a:r>
            <a:r>
              <a:rPr lang="ru-RU" sz="2000" dirty="0" err="1"/>
              <a:t>init</a:t>
            </a:r>
            <a:r>
              <a:rPr lang="ru-RU" sz="2000" dirty="0"/>
              <a:t> никогда не «умирает». Это обычный пользовательский процесс, он не является системным процессом ядра, как </a:t>
            </a:r>
            <a:r>
              <a:rPr lang="ru-RU" sz="2000" dirty="0" err="1"/>
              <a:t>swapper</a:t>
            </a:r>
            <a:r>
              <a:rPr lang="ru-RU" sz="2000" dirty="0"/>
              <a:t>, хотя и обладает привилегиями суперпользователя. </a:t>
            </a:r>
          </a:p>
        </p:txBody>
      </p:sp>
    </p:spTree>
    <p:extLst>
      <p:ext uri="{BB962C8B-B14F-4D97-AF65-F5344CB8AC3E}">
        <p14:creationId xmlns:p14="http://schemas.microsoft.com/office/powerpoint/2010/main" val="2938455987"/>
      </p:ext>
    </p:extLst>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Вид</Template>
  <TotalTime>4288</TotalTime>
  <Words>5664</Words>
  <Application>Microsoft Office PowerPoint</Application>
  <PresentationFormat>Широкоэкранный</PresentationFormat>
  <Paragraphs>239</Paragraphs>
  <Slides>37</Slides>
  <Notes>37</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37</vt:i4>
      </vt:variant>
    </vt:vector>
  </HeadingPairs>
  <TitlesOfParts>
    <vt:vector size="42" baseType="lpstr">
      <vt:lpstr>Arial</vt:lpstr>
      <vt:lpstr>Calibri</vt:lpstr>
      <vt:lpstr>Century Schoolbook</vt:lpstr>
      <vt:lpstr>Wingdings 2</vt:lpstr>
      <vt:lpstr>Вид</vt:lpstr>
      <vt:lpstr>Лекция 3. Процессы и их состояния</vt:lpstr>
      <vt:lpstr>Концепции</vt:lpstr>
      <vt:lpstr>Презентация PowerPoint</vt:lpstr>
      <vt:lpstr>Презентация PowerPoint</vt:lpstr>
      <vt:lpstr>Процесс</vt:lpstr>
      <vt:lpstr>Характеристики процесса</vt:lpstr>
      <vt:lpstr>Презентация PowerPoint</vt:lpstr>
      <vt:lpstr>Идентификатор процесса</vt:lpstr>
      <vt:lpstr>Презентация PowerPoint</vt:lpstr>
      <vt:lpstr>Презентация PowerPoint</vt:lpstr>
      <vt:lpstr>Презентация PowerPoint</vt:lpstr>
      <vt:lpstr>Презентация PowerPoint</vt:lpstr>
      <vt:lpstr>Презентация PowerPoint</vt:lpstr>
      <vt:lpstr>Модель процесса с двумя состояниями</vt:lpstr>
      <vt:lpstr>Презентация PowerPoint</vt:lpstr>
      <vt:lpstr>Создание процессов</vt:lpstr>
      <vt:lpstr>Презентация PowerPoint</vt:lpstr>
      <vt:lpstr>Завершение процесса</vt:lpstr>
      <vt:lpstr>Завершение процесса</vt:lpstr>
      <vt:lpstr>Презентация PowerPoint</vt:lpstr>
      <vt:lpstr>Модель с пятью состояниями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Приостановленные процессы. Необходимость свопинга</vt:lpstr>
      <vt:lpstr>Презентация PowerPoint</vt:lpstr>
      <vt:lpstr>Презентация PowerPoint</vt:lpstr>
      <vt:lpstr>Презентация PowerPoint</vt:lpstr>
      <vt:lpstr>Презентация PowerPoint</vt:lpstr>
      <vt:lpstr>Другие использования приостановки</vt:lpstr>
      <vt:lpstr>Причины, по которым процессы переходят в состояние приостановленных</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Sobol Aliaksandr M</cp:lastModifiedBy>
  <cp:revision>34</cp:revision>
  <cp:lastPrinted>2021-09-28T05:00:22Z</cp:lastPrinted>
  <dcterms:created xsi:type="dcterms:W3CDTF">2021-09-05T16:34:34Z</dcterms:created>
  <dcterms:modified xsi:type="dcterms:W3CDTF">2021-09-28T05:01:10Z</dcterms:modified>
</cp:coreProperties>
</file>