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72" r:id="rId3"/>
    <p:sldId id="398" r:id="rId4"/>
    <p:sldId id="399" r:id="rId5"/>
    <p:sldId id="400" r:id="rId6"/>
    <p:sldId id="407" r:id="rId7"/>
    <p:sldId id="401" r:id="rId8"/>
    <p:sldId id="402" r:id="rId9"/>
    <p:sldId id="408" r:id="rId10"/>
    <p:sldId id="403" r:id="rId11"/>
    <p:sldId id="404" r:id="rId12"/>
    <p:sldId id="405" r:id="rId13"/>
    <p:sldId id="406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368" r:id="rId31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2" autoAdjust="0"/>
  </p:normalViewPr>
  <p:slideViewPr>
    <p:cSldViewPr snapToGrid="0">
      <p:cViewPr varScale="1">
        <p:scale>
          <a:sx n="85" d="100"/>
          <a:sy n="85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39F72-FF41-42F6-BD7F-813139E95BBA}" type="datetimeFigureOut">
              <a:rPr lang="ru-BY" smtClean="0"/>
              <a:t>10/05/2021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9F4AD-4C4B-4353-A7AA-68C8FD93DE9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973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9F4AD-4C4B-4353-A7AA-68C8FD93DE92}" type="slidenum">
              <a:rPr lang="ru-BY" smtClean="0"/>
              <a:t>1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5916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9F4AD-4C4B-4353-A7AA-68C8FD93DE92}" type="slidenum">
              <a:rPr lang="ru-BY" smtClean="0"/>
              <a:t>12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325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Одной из ранее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обсуждавшихся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причин является необходимость выгрузить процесс на диск, чтобы вместо него можно было загрузить готовый к выполнению процесс или просто ослабить нагрузку на виртуальную память, предоставив каждому из оставшихся процессов дополнительную порцию основной памяти. Могут быть и другие причины для того, чтобы приостановить процесс. Рассмотрим, например, процесс, который используется для наблюдения за работой системы. Этот процесс может использоваться для фиксирования интенсивности использования различных ресурсов (процессора, памяти, каналов) и скорости выполнения в системе пользовательских процессов. Операционная система может время от времени включать и отключать такой процесс. Если операционная система выявит проблему (например, состояние взаимоблокировки, о котором рассказывается в главе 6, "Параллельные вычисления: взаимоблокировка и голодание"), она может приостановить процесс. Другим примером служат неполадки в линии связи. В данной ситуации оператор может отдать операционной системе команду приостановить процесс, использующий эту линию, чтобы выполнить необходимые тесты и исправить ситуацию.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Другие причины временной остановки процессов связаны с действиями интерактивного пользователя. Например, если пользователь заподозрил, что в программе есть дефект, он может приступить к отладке программы, приостановив ее выполнение. При этом пользователь может тестировать и модифицировать программу или данные, а затем возобновить ее выполнение. Другим примером является фоновый процесс, собирающий информацию о системе. Не исключено, что пользователь захочет иметь возможность включать и выключать этот процесс.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Рассмотрение временного графика работы также может привести к решению о целесообразности свопинга. Например, процесс, который должен периодически активизироваться с большим интервалом времени между активизациями и долго простаивает, имеет смысл выгружать из основной памяти на то время, в течение которого он не используется. Примером такого процесса может быть программа, ведущая учет использования ресурсов или активности пользователей.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Наконец, родительский процесс может захотеть приостановить процесс, который он породил. Например, пусть процесс А породил процесс В, чтобы прочитать файл. Впоследствии при выполнении процесса В возникла ошибка чтения, и он сообщил об этом процессу А. Процесс А приостанавливает процесс В и пытается выяснить и устранить причину ошибки.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всех описанных выше случаях активизация приостановленного процесса происходит по запросу того агента, который перед этим вызвал временную остановку. 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9F4AD-4C4B-4353-A7AA-68C8FD93DE92}" type="slidenum">
              <a:rPr lang="ru-BY" smtClean="0"/>
              <a:t>30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691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9F4AD-4C4B-4353-A7AA-68C8FD93DE92}" type="slidenum">
              <a:rPr lang="ru-BY" smtClean="0"/>
              <a:t>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216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схема приоритетов отсутствует,</a:t>
            </a:r>
            <a:r>
              <a:rPr lang="pl-PL" dirty="0"/>
              <a:t> </a:t>
            </a:r>
            <a:r>
              <a:rPr lang="ru-RU" dirty="0"/>
              <a:t>эта очередь может работать по принципу "первым вошел - первым вышел". Когда выполнение</a:t>
            </a:r>
            <a:r>
              <a:rPr lang="pl-PL" dirty="0"/>
              <a:t> </a:t>
            </a:r>
            <a:r>
              <a:rPr lang="ru-RU" dirty="0"/>
              <a:t>процесса прерывается, он, в зависимости от обстоятельств, может либо завершиться,</a:t>
            </a:r>
            <a:r>
              <a:rPr lang="pl-PL" dirty="0"/>
              <a:t> </a:t>
            </a:r>
            <a:r>
              <a:rPr lang="ru-RU" dirty="0"/>
              <a:t>либо попасть в одну из двух очередей (готовых к выполнению или блокированных</a:t>
            </a:r>
            <a:r>
              <a:rPr lang="pl-PL" dirty="0"/>
              <a:t> </a:t>
            </a:r>
            <a:r>
              <a:rPr lang="ru-RU" dirty="0"/>
              <a:t>процессов). И наконец, после того как произойдет событие, все ожидающие его</a:t>
            </a:r>
            <a:r>
              <a:rPr lang="pl-PL" dirty="0"/>
              <a:t> </a:t>
            </a:r>
            <a:r>
              <a:rPr lang="ru-RU" dirty="0"/>
              <a:t>процессы из очереди заблокированных перемещаются в очередь готовых к выполнению</a:t>
            </a:r>
            <a:r>
              <a:rPr lang="pl-PL" dirty="0"/>
              <a:t> </a:t>
            </a:r>
            <a:r>
              <a:rPr lang="ru-RU" dirty="0"/>
              <a:t>процессов.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8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последнее усовершенствование: если диспетчеризация осуществляется с использованием приоритетов, то было бы удобно организовать несколько очередей готовых к выполнению процессов . В такой схеме каждая очередь соответствовала бы своему уровню приоритета. Тогда операционной системе легко было бы определять готовый для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выполнения процесс с наивысшим приоритетом, который ждет своей очереди дольше всех остальных.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4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 можно привести убедительные аргументы в пользу добавления в модель и других состояний. Чтобы понять, какие выгоды могут дать эти новые состояния, рассмотрим систему, не использующую виртуальную память, в которой каждый процесс перед выполнением нужно загрузить в основную память. Таким образом, все процессы, представленные на рис. 3.8, б, должны находиться в основной памяти.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 вспомним, что причиной разработки всех этих схем послужило более медленное, по сравнению с вычислениями, выполнение операций ввода-вывода, приводящее к простоям процессора в однозадачной системе. Однако организация работы в соответствии со схемой, помещенной на рис. 3.8,б, полностью эту проблему не решает. Конечно, при работе в соответствии с такой моделью в памяти находится несколько процессов, и пока одни процессы ожидают окончания операций ввода-вывода, процессор может перейти к выполнению других процессов. Но процессор работает настолько быстрее выполнения операций ввода-вывода, что вскоре все находящиеся в памяти процессы оказываются в состоянии ожидания. Таким образом, процессор может в основном простаивать даже в многозадачной системе.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5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в модель поведения процессов ввести только что описанный свопинг, то нам придется ввести и новое состояние - состояние приостановленного (</a:t>
            </a:r>
            <a:r>
              <a:rPr lang="ru-RU" dirty="0" err="1"/>
              <a:t>suspended</a:t>
            </a:r>
            <a:r>
              <a:rPr lang="ru-RU" dirty="0"/>
              <a:t>) процесса. Когда все процессы в основной памяти находятся в блокированном состоянии, операционная система может приостановить один из процессов, переведя его в приостановленное состояние и сбросив на диск. Освободившееся в основной памяти пространство можно будет использовать для загрузки другого процесса.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Ясно , что возвращение в память блокированного процесса не даст никаких результатов, потому что он по-прежнему не готов к выполнению . Вспомним также, что каждый процесс в приостановленном состоянии блокирован в ожидании какого-то определенного события, и если это событие происходит, процесс перестает быть блокированным и потенциально готов к выполнению.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Следовательно, этот аспект следует учесть при разработке операционной системы. Мы имеем дело с двумя независимыми ситуациями: ожидает ли процесс какого-либо события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т.е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блокирован он или нет) и выгружен ли процесс из основной памяти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т.е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.приостановлен он или нет) . Чтобы учесть 2х2 возможные комбинации, нужны четыре перечисленных ниже состояния.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2)Однако, как мы увидим в главе 8, "Виртуальная память'', при наличии достаточно большого количества активных процессов, которые все частично находятся в основной памяти, производительность виртуальной памяти может оказаться недостаточной. Поэтому даже при наличии виртуальной памяти операционной системе время от времени требуется явно и полностью выгружать процессы из основной памяти ради повышения общей производительности.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1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Блокированный → Блокированный/Приостановленный. </a:t>
            </a:r>
            <a:r>
              <a:rPr lang="ru-RU" dirty="0"/>
              <a:t>Если к выполнению не готов ни один процесс, то по крайней мере один блокированный процесс выгружается из памяти, чтобы освободить место для другого процесса, который не является блокированным. Этот переход можно выполнять и при наличии готовых к выполнению процессов - в частности, если операционная система определит, что для выполняющегося в настоящее время процесса или процесса, управление к которому перейдет в ближайшее время, нужно увеличить объем основной памяти для обеспечения адекватной производительности.</a:t>
            </a:r>
          </a:p>
          <a:p>
            <a:pPr marL="0" indent="0">
              <a:buNone/>
            </a:pPr>
            <a:r>
              <a:rPr lang="ru-RU" b="1" dirty="0"/>
              <a:t>Блокированный/Приостановленный → Готовый/Приостановленный. </a:t>
            </a:r>
            <a:r>
              <a:rPr lang="ru-RU" dirty="0"/>
              <a:t>Процесс в состоянии блокированного/приостановленного переходит в состояние готового к выполнению/приостановленного, если происходит событие, которого ожидал этот процесс. Заметим, что для такого перехода операционная система должна иметь доступ к информации о состоянии приостановленных процессов.</a:t>
            </a:r>
          </a:p>
          <a:p>
            <a:pPr marL="0" indent="0">
              <a:buNone/>
            </a:pPr>
            <a:r>
              <a:rPr lang="ru-RU" b="1" dirty="0"/>
              <a:t>Готовый/Приостановленный → Готовый. </a:t>
            </a:r>
            <a:r>
              <a:rPr lang="ru-RU" dirty="0"/>
              <a:t>Когда в основной памяти нет готовых к выполнению процессов, операционной системе для продолжения вычислений требуется загрузить процесс в память. Может случиться и так, что у готового к выполнению/приостановленного процесса окажется более высокий приоритет, чем у любого другого из готовых к выполнению процессов. В такой ситуации разработчик операционной системы может решить, что важнее обеспечить приоритет процесса, чем минимизировать свопинг.</a:t>
            </a:r>
          </a:p>
          <a:p>
            <a:pPr marL="0" indent="0">
              <a:buNone/>
            </a:pPr>
            <a:r>
              <a:rPr lang="ru-RU" b="1" dirty="0"/>
              <a:t>Готовый → Готовый/Приостановленный. </a:t>
            </a:r>
            <a:r>
              <a:rPr lang="ru-RU" dirty="0"/>
              <a:t>Обычно операционная система предпочитает приостанавливать не готовый, а заблокированный процесс, поскольку к выполнению готового процесса можно приступить немедленно, а блокированный процесс только зря занимает основную память, поскольку не может быть выполнен. Однако иногда оказывается, что единственный способ освободить достаточно большой блок основной памяти - это приостановить готовый к выполнению процесс. Операционная система может также вместо блокированного процесса с более высоким приоритетом приостановить готовый к выполнению процесс с более низким приоритетом, если блокированный процесс достаточно скоро будет готов к выполнению.</a:t>
            </a:r>
          </a:p>
          <a:p>
            <a:pPr marL="0" indent="0">
              <a:buNone/>
            </a:pPr>
            <a:endParaRPr lang="ru-BY" dirty="0"/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7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того, заслуживают рассмотрения и другие переходы.</a:t>
            </a:r>
          </a:p>
          <a:p>
            <a:pPr marL="0" indent="0">
              <a:buNone/>
            </a:pPr>
            <a:r>
              <a:rPr lang="ru-RU" b="1" dirty="0"/>
              <a:t>Новый → Готовый/Приостановленный и Новый → Готовый. </a:t>
            </a:r>
            <a:r>
              <a:rPr lang="ru-RU" dirty="0"/>
              <a:t>После создания нового процесса этот процесс может быть добавлен либо в очередь готовых к выполнению, либо в очередь готовых к выполнению/приостановленных процессов. В любом из этих случаев операционная система должна создать управляющий блок процесса и выделить ему адресное пространство. Может оказаться лучше выполнять эти действия на ранних этапах, чтобы иметь большой пул неблокированных процессов. Однако если придерживаться этой стратегии, то в основной памяти может не хватить места для нового процесса. По этой причине предусмотрен переход нового процесса в состояние готового к выполнению/приостановленного. С другой стороны, создание процесса в "по требованию" приводит к уменьшению непроизводительных затрат и позволяет операционной системе выполнять свои обязанности по созданию процессов даже тогда, когда она переполнена блокированными процессами.</a:t>
            </a:r>
          </a:p>
          <a:p>
            <a:pPr marL="0" indent="0">
              <a:buNone/>
            </a:pPr>
            <a:r>
              <a:rPr lang="ru-RU" b="1" dirty="0"/>
              <a:t>Блокированный/Приостановленный → Блокированный. </a:t>
            </a:r>
            <a:r>
              <a:rPr lang="ru-RU" dirty="0"/>
              <a:t>На первый взгляд может показаться, что учитывать такой переход бессмысленно. Зачем, в конце концов, загружать в память процесс, который не готов к выполнению? Однако рассмотрим такой сценарий: завершился некоторый процесс, освободив при этом определенную часть основной памяти. В очереди заблокированных/приостановленных процессов находится процесс, приоритет которого выше, чем приоритет любого процесса из очереди готовых к выполнению/приостановленных процессов. Кроме того, операционная система располагает аргументами в пользу того, что довольно скоро произойдет событие, которое снимет блокировку с этого высокоприоритетного процесса. При таких обстоятельствах резонно отдать предпочтение блокированному процессу перед готовыми к выполнению, загрузив в основную память именно его.</a:t>
            </a:r>
          </a:p>
          <a:p>
            <a:pPr marL="0" indent="0">
              <a:buNone/>
            </a:pPr>
            <a:r>
              <a:rPr lang="ru-RU" b="1" dirty="0"/>
              <a:t>Выполняющийся → Готовый/Приостановленный. </a:t>
            </a:r>
            <a:r>
              <a:rPr lang="ru-RU" dirty="0"/>
              <a:t>Обычно выполняющийся процесс, у которого вышло отведенное ему время, переходит в состояние готового к выполнению. Однако при наличии процесса с более высоким приоритетом, который находился в очереди блокированных/приостановленных процессов и только что был разблокирован, операционная система может отдать предпочтение именно ему. Чтобы освободить часть основной памяти, она может перевести выполняющийся процесс непосредственно в состояние готового к выполнению/приостановленного процесса.</a:t>
            </a:r>
          </a:p>
          <a:p>
            <a:pPr marL="0" indent="0">
              <a:buNone/>
            </a:pPr>
            <a:r>
              <a:rPr lang="ru-RU" b="1" dirty="0"/>
              <a:t>Произвольное состояние → Завершение. </a:t>
            </a:r>
            <a:r>
              <a:rPr lang="ru-RU" dirty="0"/>
              <a:t>Обычно завершается выполняющийся в настоящий момент процесс - это происходит либо из-за того, что он выполнен до конца, либо из-за ошибок при его работе. Однако в некоторых операционных системах процесс может завершаться создавшим его процессом или вместе с завершением родительского процесса. Такое завершение возможно при условии, что процессы из любого состояния могут переходить в состояние завершения.</a:t>
            </a:r>
            <a:endParaRPr lang="ru-BY" dirty="0"/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2C69-C518-476B-9A72-59E298B25D5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8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59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1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12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075A56-4908-44B3-ABE1-A5B93228D3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C299FB-73E2-4DBB-95D4-2E1C1145D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6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3265E-EF2C-4BB8-98C6-A93A1A36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057400"/>
            <a:ext cx="9418320" cy="2066626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Лекция 4.</a:t>
            </a:r>
            <a:br>
              <a:rPr lang="ru-RU" sz="4800" dirty="0"/>
            </a:br>
            <a:r>
              <a:rPr lang="ru-RU" sz="4800" dirty="0"/>
              <a:t>Процессы и их состояния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8414A7-4312-4627-B178-274CF84E0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5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D6AA0303-E138-4E24-B087-6CD2D6AD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" y="182145"/>
            <a:ext cx="11193517" cy="2103855"/>
          </a:xfrm>
        </p:spPr>
        <p:txBody>
          <a:bodyPr>
            <a:normAutofit fontScale="92500"/>
          </a:bodyPr>
          <a:lstStyle/>
          <a:p>
            <a:pPr algn="just">
              <a:buClrTx/>
              <a:buSzPct val="100000"/>
            </a:pPr>
            <a:r>
              <a:rPr lang="ru-RU" sz="2400" b="1" dirty="0"/>
              <a:t>Блокированный → Блокированный/Приостановленный. </a:t>
            </a:r>
          </a:p>
          <a:p>
            <a:pPr algn="just">
              <a:buClrTx/>
              <a:buSzPct val="100000"/>
            </a:pPr>
            <a:r>
              <a:rPr lang="ru-RU" sz="2400" b="1" dirty="0"/>
              <a:t>Блокированный/Приостановленный → Готовый/Приостановленный. </a:t>
            </a:r>
          </a:p>
          <a:p>
            <a:pPr algn="just">
              <a:buClrTx/>
              <a:buSzPct val="100000"/>
            </a:pPr>
            <a:r>
              <a:rPr lang="ru-RU" sz="2400" b="1" dirty="0"/>
              <a:t>Готовый/Приостановленный → Готовый. </a:t>
            </a:r>
          </a:p>
          <a:p>
            <a:pPr algn="just">
              <a:buClrTx/>
              <a:buSzPct val="100000"/>
            </a:pPr>
            <a:r>
              <a:rPr lang="ru-RU" sz="2400" b="1" dirty="0"/>
              <a:t>Готовый → Готовый/Приостановленный. </a:t>
            </a:r>
            <a:endParaRPr lang="ru-RU" sz="2400" dirty="0"/>
          </a:p>
          <a:p>
            <a:pPr marL="0" indent="0">
              <a:buNone/>
            </a:pPr>
            <a:endParaRPr lang="ru-BY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42B484-DF2E-414E-9DEB-8DFA3E53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36" y="2227447"/>
            <a:ext cx="8445959" cy="46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4300A1-BF3A-47FC-98A0-95DE3FE2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47" y="1936223"/>
            <a:ext cx="8783705" cy="48766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0C554DF-3642-4E5C-B3E0-D31240A3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75" y="220717"/>
            <a:ext cx="10767218" cy="6085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Кроме того, заслуживают рассмотрения и другие переходы.</a:t>
            </a:r>
          </a:p>
          <a:p>
            <a:pPr lvl="1">
              <a:buClrTx/>
              <a:buSzPct val="100000"/>
            </a:pPr>
            <a:r>
              <a:rPr lang="ru-RU" sz="2000" b="1" dirty="0"/>
              <a:t>Новый → Готовый/Приостановленный и Новый → Готовый. </a:t>
            </a:r>
          </a:p>
          <a:p>
            <a:pPr lvl="1">
              <a:buClrTx/>
              <a:buSzPct val="100000"/>
            </a:pPr>
            <a:r>
              <a:rPr lang="ru-RU" sz="2000" b="1" dirty="0"/>
              <a:t>Блокированный/Приостановленный → Блокированный. </a:t>
            </a:r>
          </a:p>
          <a:p>
            <a:pPr lvl="1">
              <a:buClrTx/>
              <a:buSzPct val="100000"/>
            </a:pPr>
            <a:r>
              <a:rPr lang="ru-RU" sz="2000" b="1" dirty="0"/>
              <a:t>Выполняющийся → Готовый/Приостановленный. </a:t>
            </a:r>
          </a:p>
          <a:p>
            <a:pPr lvl="1">
              <a:buClrTx/>
              <a:buSzPct val="100000"/>
            </a:pPr>
            <a:r>
              <a:rPr lang="ru-RU" sz="2000" b="1" dirty="0"/>
              <a:t>Произвольное состояние → Завершение. 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91244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7F628-70BC-4E43-8F42-6E0C0B8F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2" y="365760"/>
            <a:ext cx="10749560" cy="722061"/>
          </a:xfrm>
        </p:spPr>
        <p:txBody>
          <a:bodyPr/>
          <a:lstStyle/>
          <a:p>
            <a:r>
              <a:rPr lang="ru-RU" dirty="0"/>
              <a:t>Другие использования приостановки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746FF-1CE0-479C-894C-08E04C82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06" y="1418897"/>
            <a:ext cx="10893341" cy="53129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До сих пор концепция временной остановки процесса ассоциировалась у нас с его отсутствием в основной памяти. Процесс, который отсутствует в основной памяти, не может быть запущен немедленно, независимо от того, ожидает ли он какого-то события.</a:t>
            </a:r>
          </a:p>
          <a:p>
            <a:pPr marL="0" indent="0" algn="just">
              <a:buNone/>
            </a:pPr>
            <a:r>
              <a:rPr lang="ru-RU" sz="2400" dirty="0"/>
              <a:t>Однако концепцию приостановленного процесса можно обобщить. Определим приостановленный процесс как такой, который удовлетворяет следующим критериям.</a:t>
            </a:r>
          </a:p>
          <a:p>
            <a:pPr marL="0" indent="0" algn="just">
              <a:buNone/>
            </a:pPr>
            <a:r>
              <a:rPr lang="ru-RU" sz="2400" dirty="0"/>
              <a:t>1. Процесс не может быть запущен в данный момент.</a:t>
            </a:r>
          </a:p>
          <a:p>
            <a:pPr marL="0" indent="0" algn="just">
              <a:buNone/>
            </a:pPr>
            <a:r>
              <a:rPr lang="ru-RU" sz="2400" dirty="0"/>
              <a:t>2. Процесс может как ожидать какого-то события, так и не находиться в состоянии ожидания. Если он находится в состоянии ожидания, то блокирующее событие не связано с условием приостановки, а наступление события не означает, что процесс может быть выполнен.</a:t>
            </a:r>
          </a:p>
          <a:p>
            <a:pPr marL="0" indent="0" algn="just">
              <a:buNone/>
            </a:pPr>
            <a:r>
              <a:rPr lang="ru-RU" sz="2400" dirty="0"/>
              <a:t>3. Процесс приостанавливается самостоятельно, операционной системой или родительским процессом.</a:t>
            </a:r>
          </a:p>
          <a:p>
            <a:pPr marL="0" indent="0" algn="just">
              <a:buNone/>
            </a:pPr>
            <a:r>
              <a:rPr lang="ru-RU" sz="2400" dirty="0"/>
              <a:t>4. Процесс не может выйти из состояния приостановленного до тех пор, пока не будет явно выведен из этого состояния приостановившим его агентом.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80655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56CBD-4048-4834-98E6-DC2C735B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47" y="2819822"/>
            <a:ext cx="10718029" cy="12183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Причины, по которым процессы переходят в состояние приостановленных</a:t>
            </a: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FC923CF-6DCF-4283-87B2-24260C20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0340"/>
              </p:ext>
            </p:extLst>
          </p:nvPr>
        </p:nvGraphicFramePr>
        <p:xfrm>
          <a:off x="338667" y="271780"/>
          <a:ext cx="10731109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781">
                  <a:extLst>
                    <a:ext uri="{9D8B030D-6E8A-4147-A177-3AD203B41FA5}">
                      <a16:colId xmlns:a16="http://schemas.microsoft.com/office/drawing/2014/main" val="1500344704"/>
                    </a:ext>
                  </a:extLst>
                </a:gridCol>
                <a:gridCol w="6085328">
                  <a:extLst>
                    <a:ext uri="{9D8B030D-6E8A-4147-A177-3AD203B41FA5}">
                      <a16:colId xmlns:a16="http://schemas.microsoft.com/office/drawing/2014/main" val="310829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Причина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Описание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4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Свопинг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Операционной системе нужно освободить пространство в основной памяти, чтобы загрузить готовый к выполнению процесс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Другие причины, появляющиеся</a:t>
                      </a:r>
                    </a:p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 операционной системы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Операционная система может приостановить фоновый или служебный процесс, а также подозрительный процесс, послуживший вероятной причиной возникновения ошибок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Запрос интерактивного</a:t>
                      </a:r>
                    </a:p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пользователя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Пользователь может захотеть приостановить процесс, чтобы приступить к отладке программы или в связи с использованием некоторого ресурса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4633C-354F-4E0C-80AD-E45BAF0B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52E416-67A6-4F1A-A616-15DEA282B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947516"/>
              </p:ext>
            </p:extLst>
          </p:nvPr>
        </p:nvGraphicFramePr>
        <p:xfrm>
          <a:off x="404025" y="731520"/>
          <a:ext cx="1073110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781">
                  <a:extLst>
                    <a:ext uri="{9D8B030D-6E8A-4147-A177-3AD203B41FA5}">
                      <a16:colId xmlns:a16="http://schemas.microsoft.com/office/drawing/2014/main" val="1819401812"/>
                    </a:ext>
                  </a:extLst>
                </a:gridCol>
                <a:gridCol w="6085328">
                  <a:extLst>
                    <a:ext uri="{9D8B030D-6E8A-4147-A177-3AD203B41FA5}">
                      <a16:colId xmlns:a16="http://schemas.microsoft.com/office/drawing/2014/main" val="157383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Причина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Описание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0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Запрос родительского процесса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Родительскому процессу может понадобиться возможность приостанавливать выполнение дочерних процессов для их проверки или модификации, а также для координации работы нескольких дочерних процессов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Временной режим выполнения</a:t>
                      </a:r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 может выполняться периодически (например, программа для учета использования ресурсов или работы системы); в промежутках между выполнением такой процесс может приостанавливаться</a:t>
                      </a:r>
                      <a:endParaRPr lang="ru-B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2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1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DF1AC-7508-4D73-9F87-F61C4AEE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139255"/>
            <a:ext cx="8706555" cy="27187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C518C-4E50-4F7A-B621-A0EA8C19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9219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942F0-06DF-47A7-AA7C-49005177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82" y="722488"/>
            <a:ext cx="10794661" cy="36011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/>
              <a:t>Пусть в многозадачной среде имеется</a:t>
            </a:r>
            <a:r>
              <a:rPr lang="pl-PL" sz="2400" dirty="0"/>
              <a:t> </a:t>
            </a:r>
            <a:r>
              <a:rPr lang="ru-RU" sz="2400" dirty="0"/>
              <a:t>несколько процессов (Р</a:t>
            </a:r>
            <a:r>
              <a:rPr lang="ru-RU" sz="2400" baseline="-25000" dirty="0"/>
              <a:t>1</a:t>
            </a:r>
            <a:r>
              <a:rPr lang="ru-RU" sz="2400" dirty="0"/>
              <a:t> ,</a:t>
            </a:r>
            <a:r>
              <a:rPr lang="pl-PL" sz="2400" dirty="0"/>
              <a:t> ... </a:t>
            </a:r>
            <a:r>
              <a:rPr lang="ru-RU" sz="2400" dirty="0"/>
              <a:t>, Р</a:t>
            </a:r>
            <a:r>
              <a:rPr lang="pl-PL" sz="2400" baseline="-25000" dirty="0"/>
              <a:t>n</a:t>
            </a:r>
            <a:r>
              <a:rPr lang="ru-RU" sz="2400" dirty="0"/>
              <a:t>), которые уже созданы и загружены в виртуальную</a:t>
            </a:r>
            <a:r>
              <a:rPr lang="pl-PL" sz="2400" dirty="0"/>
              <a:t> </a:t>
            </a:r>
            <a:r>
              <a:rPr lang="ru-RU" sz="2400" dirty="0"/>
              <a:t>память. Каждому процессу для его функционирования нужен доступ к определенным</a:t>
            </a:r>
            <a:r>
              <a:rPr lang="pl-PL" sz="2400" dirty="0"/>
              <a:t> </a:t>
            </a:r>
            <a:r>
              <a:rPr lang="ru-RU" sz="2400" dirty="0"/>
              <a:t>системным ресурсам, в число которых входят процессор, устройства ввода-вывода и основная</a:t>
            </a:r>
            <a:r>
              <a:rPr lang="pl-PL" sz="2400" dirty="0"/>
              <a:t> </a:t>
            </a:r>
            <a:r>
              <a:rPr lang="ru-RU" sz="2400" dirty="0"/>
              <a:t>память. В ситуации, изображенной на рисунке, процесс Р</a:t>
            </a:r>
            <a:r>
              <a:rPr lang="ru-RU" sz="2400" baseline="-25000" dirty="0"/>
              <a:t>1 </a:t>
            </a:r>
            <a:r>
              <a:rPr lang="ru-RU" sz="2400" dirty="0"/>
              <a:t>находится в состоянии</a:t>
            </a:r>
            <a:r>
              <a:rPr lang="pl-PL" sz="2400" dirty="0"/>
              <a:t> </a:t>
            </a:r>
            <a:r>
              <a:rPr lang="ru-RU" sz="2400" dirty="0"/>
              <a:t>выполнения, т.е. в основной памяти находится по крайней мере часть этого процесса.</a:t>
            </a:r>
            <a:r>
              <a:rPr lang="pl-PL" sz="2400" dirty="0"/>
              <a:t> </a:t>
            </a:r>
            <a:r>
              <a:rPr lang="ru-RU" sz="2400" dirty="0"/>
              <a:t>Кроме того, он осуществляет управление двумя устройствами ввода-вывода. Процесс</a:t>
            </a:r>
            <a:r>
              <a:rPr lang="pl-PL" sz="2400" dirty="0"/>
              <a:t> </a:t>
            </a:r>
            <a:r>
              <a:rPr lang="ru-RU" sz="2400" dirty="0"/>
              <a:t>Р</a:t>
            </a:r>
            <a:r>
              <a:rPr lang="pl-PL" sz="2400" baseline="-25000" dirty="0"/>
              <a:t>2</a:t>
            </a:r>
            <a:r>
              <a:rPr lang="ru-RU" sz="2400" dirty="0"/>
              <a:t> тоже находится в основной памяти, но он блокирован, ожидая, пока освободится устройство</a:t>
            </a:r>
            <a:r>
              <a:rPr lang="pl-PL" sz="2400" dirty="0"/>
              <a:t> </a:t>
            </a:r>
            <a:r>
              <a:rPr lang="ru-RU" sz="2400" dirty="0"/>
              <a:t>ввода-вывода, находящееся в распоряжении процесса Р</a:t>
            </a:r>
            <a:r>
              <a:rPr lang="ru-RU" sz="2400" baseline="-25000" dirty="0"/>
              <a:t>1</a:t>
            </a:r>
            <a:r>
              <a:rPr lang="pl-PL" sz="2400" dirty="0"/>
              <a:t>.</a:t>
            </a:r>
            <a:r>
              <a:rPr lang="ru-RU" sz="2400" dirty="0"/>
              <a:t>Процесс Р</a:t>
            </a:r>
            <a:r>
              <a:rPr lang="pl-PL" sz="2400" baseline="-25000" dirty="0"/>
              <a:t>n</a:t>
            </a:r>
            <a:r>
              <a:rPr lang="ru-RU" sz="2400" dirty="0"/>
              <a:t> выгружен</a:t>
            </a:r>
            <a:r>
              <a:rPr lang="pl-PL" sz="2400" dirty="0"/>
              <a:t> </a:t>
            </a:r>
            <a:r>
              <a:rPr lang="ru-RU" sz="2400" dirty="0"/>
              <a:t>из основной памяти и, соответственно, приостановлен.</a:t>
            </a:r>
          </a:p>
        </p:txBody>
      </p:sp>
    </p:spTree>
    <p:extLst>
      <p:ext uri="{BB962C8B-B14F-4D97-AF65-F5344CB8AC3E}">
        <p14:creationId xmlns:p14="http://schemas.microsoft.com/office/powerpoint/2010/main" val="39270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8C409-B3E4-4B25-959D-81B28B3C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100902"/>
            <a:ext cx="10796919" cy="763762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Общая структура управляющих таблиц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9282F-5533-4DF0-9840-DE07B294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ECE16F-7B82-494D-B1F9-DEC03678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48" y="864664"/>
            <a:ext cx="7580685" cy="59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CE47F5-19AA-42AD-87C1-062A1911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27" y="474133"/>
            <a:ext cx="10512439" cy="59153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b="1" dirty="0"/>
              <a:t>Таблицы памяти </a:t>
            </a:r>
            <a:r>
              <a:rPr lang="ru-RU" sz="2800" dirty="0"/>
              <a:t>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ta</a:t>
            </a:r>
            <a:r>
              <a:rPr lang="en-US" sz="2800" dirty="0"/>
              <a:t>bl</a:t>
            </a:r>
            <a:r>
              <a:rPr lang="ru-RU" sz="2800" dirty="0" err="1"/>
              <a:t>es</a:t>
            </a:r>
            <a:r>
              <a:rPr lang="ru-RU" sz="2800" dirty="0"/>
              <a:t>) используются для того, чтобы следить за основной</a:t>
            </a:r>
            <a:r>
              <a:rPr lang="en-US" sz="2800" dirty="0"/>
              <a:t> </a:t>
            </a:r>
            <a:r>
              <a:rPr lang="ru-RU" sz="2800" dirty="0"/>
              <a:t>(реальной) и вторичной (виртуальной) памятью. Некоторая часть основной памяти</a:t>
            </a:r>
            <a:r>
              <a:rPr lang="en-US" sz="2800" dirty="0"/>
              <a:t> </a:t>
            </a:r>
            <a:r>
              <a:rPr lang="ru-RU" sz="2800" dirty="0"/>
              <a:t>резервируется для операционной системы, оставшаяся же доступна для использования</a:t>
            </a:r>
            <a:r>
              <a:rPr lang="en-US" sz="2800" dirty="0"/>
              <a:t> </a:t>
            </a:r>
            <a:r>
              <a:rPr lang="ru-RU" sz="2800" dirty="0"/>
              <a:t>процессами. Процессы, которые находятся во вторичной памяти, используют некоторую</a:t>
            </a:r>
            <a:r>
              <a:rPr lang="en-US" sz="2800" dirty="0"/>
              <a:t> </a:t>
            </a:r>
            <a:r>
              <a:rPr lang="ru-RU" sz="2800" dirty="0"/>
              <a:t>разновидность виртуальной памяти либо простой механизм свопинга. Таблицы памяти</a:t>
            </a:r>
            <a:r>
              <a:rPr lang="en-US" sz="2800" dirty="0"/>
              <a:t> </a:t>
            </a:r>
            <a:r>
              <a:rPr lang="ru-RU" sz="2800" dirty="0"/>
              <a:t>должны включать такую информацию:</a:t>
            </a:r>
          </a:p>
          <a:p>
            <a:pPr lvl="1" algn="just">
              <a:buClrTx/>
            </a:pPr>
            <a:r>
              <a:rPr lang="ru-RU" sz="2400" dirty="0"/>
              <a:t>объем основной памяти, отведенной процессу;</a:t>
            </a:r>
          </a:p>
          <a:p>
            <a:pPr lvl="1" algn="just">
              <a:buClrTx/>
            </a:pPr>
            <a:r>
              <a:rPr lang="ru-RU" sz="2400" dirty="0"/>
              <a:t>объем вторичной памяти, отведенной процессу;</a:t>
            </a:r>
          </a:p>
          <a:p>
            <a:pPr lvl="1" algn="just">
              <a:buClrTx/>
            </a:pPr>
            <a:r>
              <a:rPr lang="ru-RU" sz="2400" dirty="0"/>
              <a:t>все атрибуты защиты блоков основной или виртуальной памяти , как , например,</a:t>
            </a:r>
            <a:r>
              <a:rPr lang="en-US" sz="2400" dirty="0"/>
              <a:t> </a:t>
            </a:r>
            <a:r>
              <a:rPr lang="ru-RU" sz="2400" dirty="0"/>
              <a:t>указание, какой из процессов имеет доступ к той или иной совместно используемой</a:t>
            </a:r>
            <a:r>
              <a:rPr lang="en-US" sz="2400" dirty="0"/>
              <a:t> </a:t>
            </a:r>
            <a:r>
              <a:rPr lang="ru-RU" sz="2400" dirty="0"/>
              <a:t>области памяти;</a:t>
            </a:r>
          </a:p>
          <a:p>
            <a:pPr lvl="1" algn="just">
              <a:buClrTx/>
            </a:pPr>
            <a:r>
              <a:rPr lang="ru-RU" sz="2400" dirty="0"/>
              <a:t>вся информация, необходимая для управления виртуальной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182332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9DF18C-FE7C-4934-A3C7-0D05E3EB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0" y="553156"/>
            <a:ext cx="11043017" cy="568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/>
              <a:t>Таблицы ввода-вывода </a:t>
            </a:r>
            <a:r>
              <a:rPr lang="ru-RU" sz="2800" dirty="0"/>
              <a:t>(</a:t>
            </a:r>
            <a:r>
              <a:rPr lang="en-US" sz="2800" dirty="0"/>
              <a:t>I/O</a:t>
            </a:r>
            <a:r>
              <a:rPr lang="ru-RU" sz="2800" dirty="0"/>
              <a:t> </a:t>
            </a:r>
            <a:r>
              <a:rPr lang="ru-RU" sz="2800" dirty="0" err="1"/>
              <a:t>ta</a:t>
            </a:r>
            <a:r>
              <a:rPr lang="en-US" sz="2800" dirty="0"/>
              <a:t>bl</a:t>
            </a:r>
            <a:r>
              <a:rPr lang="ru-RU" sz="2800" dirty="0" err="1"/>
              <a:t>es</a:t>
            </a:r>
            <a:r>
              <a:rPr lang="ru-RU" sz="2800" dirty="0"/>
              <a:t>) используются операционной системой для управления</a:t>
            </a:r>
            <a:r>
              <a:rPr lang="en-US" sz="2800" dirty="0"/>
              <a:t> </a:t>
            </a:r>
            <a:r>
              <a:rPr lang="ru-RU" sz="2800" dirty="0"/>
              <a:t>устройствами ввода-вывода и каналами компьютерной системы. В каждый момент</a:t>
            </a:r>
            <a:r>
              <a:rPr lang="en-US" sz="2800" dirty="0"/>
              <a:t> </a:t>
            </a:r>
            <a:r>
              <a:rPr lang="ru-RU" sz="2800" dirty="0"/>
              <a:t>времени устройство ввода-вывода может быть либо свободно, либо отдано в распоряжение</a:t>
            </a:r>
            <a:r>
              <a:rPr lang="en-US" sz="2800" dirty="0"/>
              <a:t> </a:t>
            </a:r>
            <a:r>
              <a:rPr lang="ru-RU" sz="2800" dirty="0"/>
              <a:t>какому-то определенному процессу. Если выполняется операция ввода-вывода,</a:t>
            </a:r>
            <a:r>
              <a:rPr lang="en-US" sz="2800" dirty="0"/>
              <a:t> </a:t>
            </a:r>
            <a:r>
              <a:rPr lang="ru-RU" sz="2800" dirty="0"/>
              <a:t>операционная система должна иметь информацию о ее состоянии и о том, какие адреса</a:t>
            </a:r>
            <a:r>
              <a:rPr lang="en-US" sz="2800" dirty="0"/>
              <a:t> </a:t>
            </a:r>
            <a:r>
              <a:rPr lang="ru-RU" sz="2800" dirty="0"/>
              <a:t>основной памяти задействованы в этой операции в качестве источника вывода или места, куда передаются данные при вводе.</a:t>
            </a:r>
          </a:p>
        </p:txBody>
      </p:sp>
    </p:spTree>
    <p:extLst>
      <p:ext uri="{BB962C8B-B14F-4D97-AF65-F5344CB8AC3E}">
        <p14:creationId xmlns:p14="http://schemas.microsoft.com/office/powerpoint/2010/main" val="360781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0BB971-4A92-4A67-8F00-6FE36D60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4" y="598311"/>
            <a:ext cx="10501150" cy="58024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Операционная система может также поддерживать </a:t>
            </a:r>
            <a:r>
              <a:rPr lang="ru-RU" sz="2800" b="1" dirty="0"/>
              <a:t>таблицы файлов </a:t>
            </a:r>
            <a:r>
              <a:rPr lang="ru-RU" sz="2800" dirty="0"/>
              <a:t>(</a:t>
            </a:r>
            <a:r>
              <a:rPr lang="ru-RU" sz="2800" dirty="0" err="1"/>
              <a:t>file</a:t>
            </a:r>
            <a:r>
              <a:rPr lang="ru-RU" sz="2800" dirty="0"/>
              <a:t> </a:t>
            </a:r>
            <a:r>
              <a:rPr lang="ru-RU" sz="2800" dirty="0" err="1"/>
              <a:t>ta</a:t>
            </a:r>
            <a:r>
              <a:rPr lang="en-US" sz="2800" dirty="0"/>
              <a:t>bl</a:t>
            </a:r>
            <a:r>
              <a:rPr lang="ru-RU" sz="2800" dirty="0" err="1"/>
              <a:t>es</a:t>
            </a:r>
            <a:r>
              <a:rPr lang="ru-RU" sz="2800" dirty="0"/>
              <a:t>). В этих</a:t>
            </a:r>
            <a:r>
              <a:rPr lang="en-US" sz="2800" dirty="0"/>
              <a:t> </a:t>
            </a:r>
            <a:r>
              <a:rPr lang="ru-RU" sz="2800" dirty="0"/>
              <a:t>таблицах находится информация о существующих файлах, их расположении во вторичной</a:t>
            </a:r>
            <a:r>
              <a:rPr lang="en-US" sz="2800" dirty="0"/>
              <a:t> </a:t>
            </a:r>
            <a:r>
              <a:rPr lang="ru-RU" sz="2800" dirty="0"/>
              <a:t>памяти, текущем состоянии и других атрибутах. Большая часть этой информации, если не</a:t>
            </a:r>
            <a:r>
              <a:rPr lang="en-US" sz="2800" dirty="0"/>
              <a:t> </a:t>
            </a:r>
            <a:r>
              <a:rPr lang="ru-RU" sz="2800" dirty="0"/>
              <a:t>вся, может поддерживаться системой управления файлами. В этом случае операционная</a:t>
            </a:r>
            <a:r>
              <a:rPr lang="en-US" sz="2800" dirty="0"/>
              <a:t> </a:t>
            </a:r>
            <a:r>
              <a:rPr lang="ru-RU" sz="2800" dirty="0"/>
              <a:t>система мало знает (или совсем ничего не знает) о файлах. В операционных системах другого</a:t>
            </a:r>
            <a:r>
              <a:rPr lang="en-US" sz="2800" dirty="0"/>
              <a:t> </a:t>
            </a:r>
            <a:r>
              <a:rPr lang="ru-RU" sz="2800" dirty="0"/>
              <a:t>типа основная часть работы, связанной с управлением файлами, выполняется самой</a:t>
            </a:r>
            <a:r>
              <a:rPr lang="en-US" sz="2800" dirty="0"/>
              <a:t> </a:t>
            </a:r>
            <a:r>
              <a:rPr lang="ru-RU" sz="2800" dirty="0"/>
              <a:t>операционной системой.</a:t>
            </a:r>
          </a:p>
        </p:txBody>
      </p:sp>
    </p:spTree>
    <p:extLst>
      <p:ext uri="{BB962C8B-B14F-4D97-AF65-F5344CB8AC3E}">
        <p14:creationId xmlns:p14="http://schemas.microsoft.com/office/powerpoint/2010/main" val="27894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7776D-E34F-45DB-95E0-51F5FE2A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7D7A4-EECB-450C-842E-CBE3F6E9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9" y="1219200"/>
            <a:ext cx="10645423" cy="52730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• выполняемая программа;</a:t>
            </a:r>
          </a:p>
          <a:p>
            <a:pPr marL="0" indent="0" algn="just">
              <a:buNone/>
            </a:pPr>
            <a:r>
              <a:rPr lang="ru-RU" sz="2400" dirty="0"/>
              <a:t>• экземпляр программы, выполняющейся на компьютере;</a:t>
            </a:r>
          </a:p>
          <a:p>
            <a:pPr marL="0" indent="0" algn="just">
              <a:buNone/>
            </a:pPr>
            <a:r>
              <a:rPr lang="ru-RU" sz="2400" dirty="0"/>
              <a:t>• сущность, которая может быть назначена процессору и выполнена на нем;</a:t>
            </a:r>
          </a:p>
          <a:p>
            <a:pPr marL="0" indent="0" algn="just">
              <a:buNone/>
            </a:pPr>
            <a:r>
              <a:rPr lang="ru-RU" sz="2400" dirty="0"/>
              <a:t>• единица активности, характеризуемая выполнением последовательности команд, текущим состоянием и связанным с ней множеством системных ресурсов.</a:t>
            </a:r>
          </a:p>
          <a:p>
            <a:pPr marL="0" indent="0" algn="just">
              <a:buNone/>
            </a:pPr>
            <a:r>
              <a:rPr lang="ru-RU" sz="2400" dirty="0"/>
              <a:t>Мы также можем рассматривать </a:t>
            </a:r>
            <a:r>
              <a:rPr lang="ru-RU" sz="2400" b="1" dirty="0"/>
              <a:t>процесс</a:t>
            </a:r>
            <a:r>
              <a:rPr lang="ru-RU" sz="2400" dirty="0"/>
              <a:t> как </a:t>
            </a:r>
            <a:r>
              <a:rPr lang="ru-RU" sz="2400" b="1" dirty="0"/>
              <a:t>сущность, которая состоит из нескольких элементов</a:t>
            </a:r>
            <a:r>
              <a:rPr lang="ru-RU" sz="2400" dirty="0"/>
              <a:t>. Двумя основными элементами процесса являются </a:t>
            </a:r>
            <a:r>
              <a:rPr lang="ru-RU" sz="2400" b="1" dirty="0"/>
              <a:t>программный код </a:t>
            </a:r>
            <a:r>
              <a:rPr lang="ru-RU" sz="2400" dirty="0"/>
              <a:t>(который может совместно использоваться другими процессами, которые выполняют ту же самую программу) и </a:t>
            </a:r>
            <a:r>
              <a:rPr lang="ru-RU" sz="2400" b="1" dirty="0"/>
              <a:t>набор данных</a:t>
            </a:r>
            <a:r>
              <a:rPr lang="ru-RU" sz="2400" dirty="0"/>
              <a:t>, связанный с этим кодом. Предположим, что процессор начинает выполнять этот программный код, и мы говорим об этой выполняемой сущности как о процессе. В любой конкретный момент времени выполнения программы этот процесс может быть уникально охарактеризован рядом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5809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E41190-FECF-42AE-A3FA-71641170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8" y="248356"/>
            <a:ext cx="10681772" cy="63782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Наконец, операционная система должна поддерживать </a:t>
            </a:r>
            <a:r>
              <a:rPr lang="ru-RU" sz="2400" b="1" dirty="0"/>
              <a:t>таблицы процессов</a:t>
            </a:r>
            <a:r>
              <a:rPr lang="ru-RU" sz="2400" dirty="0"/>
              <a:t>, чтобы</a:t>
            </a:r>
            <a:r>
              <a:rPr lang="en-US" sz="2400" dirty="0"/>
              <a:t> </a:t>
            </a:r>
            <a:r>
              <a:rPr lang="ru-RU" sz="2400" dirty="0"/>
              <a:t>иметь возможность управлять ими. Перед тем как продолжить рассмотрение,</a:t>
            </a:r>
            <a:r>
              <a:rPr lang="en-US" sz="2400" dirty="0"/>
              <a:t> </a:t>
            </a:r>
            <a:r>
              <a:rPr lang="ru-RU" sz="2400" dirty="0"/>
              <a:t>сделаем два замечания. 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/>
              <a:t>Во-первых, хотя на рисунке и показаны четыре разных вида</a:t>
            </a:r>
            <a:r>
              <a:rPr lang="en-US" sz="2400" dirty="0"/>
              <a:t> </a:t>
            </a:r>
            <a:r>
              <a:rPr lang="ru-RU" sz="2400" dirty="0"/>
              <a:t>таблиц, ясно, что все они должны быть связаны между собой или иметь перекрестные</a:t>
            </a:r>
            <a:r>
              <a:rPr lang="en-US" sz="2400" dirty="0"/>
              <a:t> </a:t>
            </a:r>
            <a:r>
              <a:rPr lang="ru-RU" sz="2400" dirty="0"/>
              <a:t>ссылки. В конце концов, управление памятью, устройствами ввода-вывода и файлами осуществляется</a:t>
            </a:r>
            <a:r>
              <a:rPr lang="en-US" sz="2400" dirty="0"/>
              <a:t> </a:t>
            </a:r>
            <a:r>
              <a:rPr lang="ru-RU" sz="2400" dirty="0"/>
              <a:t>для того, чтобы могли выполняться процессы, поэтому в таблицах процессов</a:t>
            </a:r>
            <a:r>
              <a:rPr lang="en-US" sz="2400" dirty="0"/>
              <a:t> </a:t>
            </a:r>
            <a:r>
              <a:rPr lang="ru-RU" sz="2400" dirty="0"/>
              <a:t>должны быть явные или неявные ссылки на эти ресурсы. </a:t>
            </a:r>
          </a:p>
          <a:p>
            <a:pPr marL="0" indent="0" algn="just">
              <a:buNone/>
            </a:pPr>
            <a:r>
              <a:rPr lang="ru-RU" sz="2400" dirty="0"/>
              <a:t>Во-вторых, какие сведения необходимы операционной системе для создания этих таблиц?</a:t>
            </a:r>
            <a:r>
              <a:rPr lang="en-US" sz="2400" dirty="0"/>
              <a:t> </a:t>
            </a:r>
            <a:r>
              <a:rPr lang="ru-RU" sz="2400" dirty="0"/>
              <a:t>Конечно же, у нее должна быть информация по основной конфигурации системы, в</a:t>
            </a:r>
            <a:r>
              <a:rPr lang="en-US" sz="2400" dirty="0"/>
              <a:t> </a:t>
            </a:r>
            <a:r>
              <a:rPr lang="ru-RU" sz="2400" dirty="0"/>
              <a:t>которую входят сведения об объеме основной памяти, количестве и виде устройств ввода-вывода, а также их идентификаторах и т.п. Таким образом, во время инициализации</a:t>
            </a:r>
            <a:r>
              <a:rPr lang="en-US" sz="2400" dirty="0"/>
              <a:t> </a:t>
            </a:r>
            <a:r>
              <a:rPr lang="ru-RU" sz="2400" dirty="0"/>
              <a:t>операционная система должна иметь доступ к определенным данным конфигурации,</a:t>
            </a:r>
            <a:r>
              <a:rPr lang="en-US" sz="2400" dirty="0"/>
              <a:t> </a:t>
            </a:r>
            <a:r>
              <a:rPr lang="ru-RU" sz="2400" dirty="0"/>
              <a:t>которые определяют основные параметры вычислительной среды. Эти данные могут создаваться</a:t>
            </a:r>
            <a:r>
              <a:rPr lang="en-US" sz="2400" dirty="0"/>
              <a:t> </a:t>
            </a:r>
            <a:r>
              <a:rPr lang="ru-RU" sz="2400" dirty="0"/>
              <a:t>как вне операционной системы с участием оператора, так и с помощью каких-то</a:t>
            </a:r>
            <a:r>
              <a:rPr lang="en-US" sz="2400" dirty="0"/>
              <a:t> </a:t>
            </a:r>
            <a:r>
              <a:rPr lang="ru-RU" sz="2400" dirty="0"/>
              <a:t>программ, определяющих конфигурацию вычислительной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1569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3726A2-ED86-4BCA-BD64-BBFBE206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4" y="496711"/>
            <a:ext cx="10715639" cy="59266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Прежде чем перейти к рассмотрению вопроса о размещении процесса или о его атрибутах, зададим себе еще более фундаментальный вопрос: в чем заключаются физические проявления процесса? Как минимум в процесс входит программа или набор программ, которые нужно выполнить. С этими программами связан набор ячеек памяти, в которых хранятся локальные и глобальные переменные и константы. Таким образом, процессу должен быть выделен такой объем памяти, в котором поместились бы программа и данные, принадлежащие процессу. Кроме того, при работе программы обычно используется стек, с помощью которого реализуются вызовы процедур и передача параметров. Наконец, с каждым процессом связано несколько атрибутов, которые используются операционной системой для управления этим процессом. Обычно такой набор атрибутов называется </a:t>
            </a:r>
            <a:r>
              <a:rPr lang="ru-RU" sz="2400" b="1" dirty="0"/>
              <a:t>управляющим блоком процесса</a:t>
            </a:r>
            <a:r>
              <a:rPr lang="ru-RU" sz="2400" dirty="0"/>
              <a:t>. Коллекция, в которую входят программа, данные, стек и атрибуты, называется </a:t>
            </a:r>
            <a:r>
              <a:rPr lang="ru-RU" sz="2400" b="1" dirty="0"/>
              <a:t>образом процесса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7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77F0-1B47-4995-AD2E-0527639C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365760"/>
            <a:ext cx="11119555" cy="785707"/>
          </a:xfrm>
        </p:spPr>
        <p:txBody>
          <a:bodyPr>
            <a:normAutofit/>
          </a:bodyPr>
          <a:lstStyle/>
          <a:p>
            <a:r>
              <a:rPr lang="ru-RU" dirty="0"/>
              <a:t>Типичные элементы образа процесса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B717F0-FCA8-4DAC-B11D-8671E351C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937907"/>
              </p:ext>
            </p:extLst>
          </p:nvPr>
        </p:nvGraphicFramePr>
        <p:xfrm>
          <a:off x="269786" y="1151467"/>
          <a:ext cx="1082833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893">
                  <a:extLst>
                    <a:ext uri="{9D8B030D-6E8A-4147-A177-3AD203B41FA5}">
                      <a16:colId xmlns:a16="http://schemas.microsoft.com/office/drawing/2014/main" val="3817777069"/>
                    </a:ext>
                  </a:extLst>
                </a:gridCol>
                <a:gridCol w="6152443">
                  <a:extLst>
                    <a:ext uri="{9D8B030D-6E8A-4147-A177-3AD203B41FA5}">
                      <a16:colId xmlns:a16="http://schemas.microsoft.com/office/drawing/2014/main" val="26070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4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Данные пользователя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Допускающая изменения часть пользовательского адресного пространства. Сюда могут входить данные программы, пользовательский стек и модифицируемый код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Пользовательская программа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Программа, которую нужно выполнить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 стек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 каждым процессом связан один или несколько системных стеков. Стек используется для хранения параметров, адресов вызова процедур и системных служб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8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Управляющий блок процесса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Данные, необходимые операционной системе для управления процессом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8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9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E7104-CAF6-4537-9B5E-B59AEC4E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4418"/>
          </a:xfrm>
        </p:spPr>
        <p:txBody>
          <a:bodyPr/>
          <a:lstStyle/>
          <a:p>
            <a:r>
              <a:rPr lang="ru-RU" dirty="0"/>
              <a:t>Идентификация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0BA72-6C2B-4EBB-8F66-36A422A3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6" y="1828800"/>
            <a:ext cx="10724444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Числовые идентификаторы, которые могут храниться в управляющем блоке процесса.</a:t>
            </a:r>
          </a:p>
          <a:p>
            <a:pPr lvl="1" algn="just"/>
            <a:r>
              <a:rPr lang="ru-RU" sz="2000" dirty="0"/>
              <a:t>Идентификатор данного процесса</a:t>
            </a:r>
          </a:p>
          <a:p>
            <a:pPr lvl="1" algn="just"/>
            <a:r>
              <a:rPr lang="ru-RU" sz="2000" dirty="0"/>
              <a:t>Идентификатор родительского процесса</a:t>
            </a:r>
          </a:p>
          <a:p>
            <a:pPr lvl="1" algn="just"/>
            <a:r>
              <a:rPr lang="ru-RU" sz="2000" dirty="0"/>
              <a:t>Идентификатор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74470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B413E-4749-4668-BBE5-4EEA6901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2" y="365760"/>
            <a:ext cx="10367490" cy="751840"/>
          </a:xfrm>
        </p:spPr>
        <p:txBody>
          <a:bodyPr/>
          <a:lstStyle/>
          <a:p>
            <a:r>
              <a:rPr lang="ru-RU" dirty="0"/>
              <a:t>Информация о состоянии процессора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7E7FA-2162-43E3-9461-0B37D802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2" y="1253331"/>
            <a:ext cx="11198578" cy="5395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Регистры, доступные пользователю</a:t>
            </a:r>
          </a:p>
          <a:p>
            <a:pPr marL="0" indent="0">
              <a:buNone/>
            </a:pPr>
            <a:r>
              <a:rPr lang="ru-RU" sz="2000" dirty="0"/>
              <a:t>Доступный пользователю регистр - это регистр, к которому можно обратиться с помощью машинных команд, выполняющихся процессором. Обычно имеется от 8 до 32 таких регистров, хотя в некоторых реализациях RISC (процессоров с ограниченным набором команд) встречается свыше 100 регистров.</a:t>
            </a:r>
          </a:p>
          <a:p>
            <a:pPr marL="0" indent="0">
              <a:buNone/>
            </a:pPr>
            <a:r>
              <a:rPr lang="ru-RU" sz="2000" b="1" dirty="0"/>
              <a:t>Управляющие регистры и регистры состояния</a:t>
            </a:r>
          </a:p>
          <a:p>
            <a:pPr marL="0" indent="0">
              <a:buNone/>
            </a:pPr>
            <a:r>
              <a:rPr lang="ru-RU" sz="2000" dirty="0"/>
              <a:t>В процессоре имеется несколько разновидностей регистров, которые используются для управления работой процессора. К ним относятся следующие.</a:t>
            </a:r>
          </a:p>
          <a:p>
            <a:pPr lvl="1"/>
            <a:r>
              <a:rPr lang="ru-RU" sz="1800" dirty="0"/>
              <a:t>Счетчик команд. В этом регистре хранится адрес очередной извлекаемой команды.</a:t>
            </a:r>
          </a:p>
          <a:p>
            <a:pPr lvl="1"/>
            <a:r>
              <a:rPr lang="ru-RU" sz="1800" dirty="0"/>
              <a:t>Коды условия. Отражают результат выполнения последней арифметической или логической операции (например, знак, равенство нулю, наличие переноса, равенство, переполнение).</a:t>
            </a:r>
          </a:p>
          <a:p>
            <a:pPr lvl="1"/>
            <a:r>
              <a:rPr lang="ru-RU" sz="1800" dirty="0"/>
              <a:t>Информация о состоянии. Сюда входят флаги разрешения прерываний и информация о режиме выполнения.</a:t>
            </a:r>
          </a:p>
          <a:p>
            <a:pPr marL="0" indent="0">
              <a:buNone/>
            </a:pPr>
            <a:r>
              <a:rPr lang="ru-RU" sz="2000" b="1" dirty="0"/>
              <a:t>Указатели стеков</a:t>
            </a:r>
          </a:p>
          <a:p>
            <a:pPr marL="0" indent="0">
              <a:buNone/>
            </a:pPr>
            <a:r>
              <a:rPr lang="ru-RU" sz="2000" dirty="0"/>
              <a:t>С каждым процессом связан один или несколько системных стеков. В стеке хранятся параметры и адреса вызовов процедур и системных служб. Указатель стека указывает на его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202837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1900-666C-44C8-83F2-9079060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11" y="365760"/>
            <a:ext cx="10356201" cy="706684"/>
          </a:xfrm>
        </p:spPr>
        <p:txBody>
          <a:bodyPr/>
          <a:lstStyle/>
          <a:p>
            <a:r>
              <a:rPr lang="ru-RU" dirty="0"/>
              <a:t>Управляющая информация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BC6CD-8E31-4F73-99F1-28E3A104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9" y="1456267"/>
            <a:ext cx="10536823" cy="52493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/>
              <a:t>Информация по планированию и состоянию</a:t>
            </a:r>
          </a:p>
          <a:p>
            <a:pPr marL="0" indent="0" algn="just">
              <a:buNone/>
            </a:pPr>
            <a:r>
              <a:rPr lang="ru-RU" sz="2400" dirty="0"/>
              <a:t>Эта информация нужна операционной системе для выполнения планирования и обычно включает следующее.</a:t>
            </a:r>
          </a:p>
          <a:p>
            <a:pPr lvl="1" algn="just"/>
            <a:r>
              <a:rPr lang="ru-RU" sz="2000" b="1" dirty="0"/>
              <a:t>Состояние процесса. </a:t>
            </a:r>
            <a:r>
              <a:rPr lang="ru-RU" sz="2000" dirty="0"/>
              <a:t>Определяет готовность планируемого процесса к выполнению (т.е. выполняющийся, готовый к выполнению, ожидающий какого-то события или приостановленный).</a:t>
            </a:r>
          </a:p>
          <a:p>
            <a:pPr lvl="1" algn="just"/>
            <a:r>
              <a:rPr lang="ru-RU" sz="2000" b="1" dirty="0"/>
              <a:t>Приоритет. </a:t>
            </a:r>
            <a:r>
              <a:rPr lang="ru-RU" sz="2000" dirty="0"/>
              <a:t>Одно или несколько полей могут использоваться для описания приоритета процесса. В некоторых системах могут требоваться несколько значений (таких, как приоритет по умолчанию, текущий приоритет, максимально возможный приоритет).</a:t>
            </a:r>
          </a:p>
          <a:p>
            <a:pPr lvl="1" algn="just"/>
            <a:r>
              <a:rPr lang="ru-RU" sz="2000" b="1" dirty="0"/>
              <a:t>Информация, связанная с планированием. </a:t>
            </a:r>
            <a:r>
              <a:rPr lang="ru-RU" sz="2000" dirty="0"/>
              <a:t>Эта информация зависит от используемого алгоритма планирования. В качестве примера можно привести такие показатели, как время ожидания или время, в течение которого процесс выполнялся при последнем запуске.</a:t>
            </a:r>
          </a:p>
          <a:p>
            <a:pPr lvl="1" algn="just"/>
            <a:r>
              <a:rPr lang="ru-RU" sz="2000" b="1" dirty="0"/>
              <a:t>Информация о событиях. </a:t>
            </a:r>
            <a:r>
              <a:rPr lang="ru-RU" sz="2000" dirty="0"/>
              <a:t>Идентификация события, наступление которого позволит продолжить выполнение процесса, находящегося в состоянии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276657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2D2ED-C9A1-4AB4-BA2C-496C1FA8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365760"/>
            <a:ext cx="10570690" cy="763129"/>
          </a:xfrm>
        </p:spPr>
        <p:txBody>
          <a:bodyPr/>
          <a:lstStyle/>
          <a:p>
            <a:r>
              <a:rPr lang="ru-RU" dirty="0"/>
              <a:t>Управляющая информация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1480E-1965-41EB-A89C-2C9C3313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43377"/>
            <a:ext cx="10690578" cy="53622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b="1" dirty="0"/>
              <a:t>Структурирование данных</a:t>
            </a:r>
          </a:p>
          <a:p>
            <a:pPr marL="0" indent="0" algn="just">
              <a:buNone/>
            </a:pPr>
            <a:r>
              <a:rPr lang="ru-RU" sz="2000" dirty="0"/>
              <a:t>Процесс может быть связан с другими процессами посредством очереди, кольца или какой-либо другой структуры. Например, все процессы в состоянии ожидания, имеющие один и тот же приоритет, могут находиться в одной очереди. Процессы могут иметь родственные отношения (быть родительскими или дочерними по отношению друг к другу). Для поддержания этих структур управляющий блок процесса может содержать указатели на другие процессы.</a:t>
            </a:r>
          </a:p>
          <a:p>
            <a:pPr marL="0" indent="0" algn="just">
              <a:buNone/>
            </a:pPr>
            <a:r>
              <a:rPr lang="ru-RU" sz="2000" b="1" dirty="0"/>
              <a:t>Обмен информацией между процессами</a:t>
            </a:r>
          </a:p>
          <a:p>
            <a:pPr marL="0" indent="0" algn="just">
              <a:buNone/>
            </a:pPr>
            <a:r>
              <a:rPr lang="ru-RU" sz="2000" dirty="0"/>
              <a:t>Различные флаги, сигналы и сообщения могут иметь отношение к обмену информацией между двумя независимыми процессами. Некоторая часть этой информации, или вся она, может храниться в управляющем блоке процесса.</a:t>
            </a:r>
          </a:p>
          <a:p>
            <a:pPr marL="0" indent="0" algn="just">
              <a:buNone/>
            </a:pPr>
            <a:r>
              <a:rPr lang="ru-RU" sz="2000" b="1" dirty="0"/>
              <a:t>Привилегии процессов</a:t>
            </a:r>
          </a:p>
          <a:p>
            <a:pPr marL="0" indent="0" algn="just">
              <a:buNone/>
            </a:pPr>
            <a:r>
              <a:rPr lang="ru-RU" sz="2000" dirty="0"/>
              <a:t>Процессы имеют привилегии, которые могут выражаться в предоставлении права доступа к определенной области памяти или возможности выполнять определенные виды команд. Кроме того, привилегии могут определять возможность использования различных системных утилит и служб.</a:t>
            </a:r>
          </a:p>
        </p:txBody>
      </p:sp>
    </p:spTree>
    <p:extLst>
      <p:ext uri="{BB962C8B-B14F-4D97-AF65-F5344CB8AC3E}">
        <p14:creationId xmlns:p14="http://schemas.microsoft.com/office/powerpoint/2010/main" val="240016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2D2ED-C9A1-4AB4-BA2C-496C1FA8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365760"/>
            <a:ext cx="10570690" cy="763129"/>
          </a:xfrm>
        </p:spPr>
        <p:txBody>
          <a:bodyPr/>
          <a:lstStyle/>
          <a:p>
            <a:r>
              <a:rPr lang="ru-RU" dirty="0"/>
              <a:t>Управляющая информация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1480E-1965-41EB-A89C-2C9C3313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43377"/>
            <a:ext cx="10690578" cy="536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Управление памятью</a:t>
            </a:r>
          </a:p>
          <a:p>
            <a:pPr marL="0" indent="0" algn="just">
              <a:buNone/>
            </a:pPr>
            <a:r>
              <a:rPr lang="ru-RU" sz="2400" dirty="0"/>
              <a:t>Этот раздел может содержать указатели на таблицы сегментов и/или страниц, в которых описывается распределение процесса в виртуальной памяти.</a:t>
            </a:r>
          </a:p>
          <a:p>
            <a:pPr marL="0" indent="0" algn="just">
              <a:buNone/>
            </a:pPr>
            <a:r>
              <a:rPr lang="ru-RU" sz="2400" b="1" dirty="0"/>
              <a:t>Владение ресурсами и их использование</a:t>
            </a:r>
          </a:p>
          <a:p>
            <a:pPr marL="0" indent="0" algn="just">
              <a:buNone/>
            </a:pPr>
            <a:r>
              <a:rPr lang="ru-RU" sz="2400" dirty="0"/>
              <a:t>Здесь могут быть указаны ресурсы, которыми управляет процесс (например, перечень открытых файлов). Кроме того, в данный раздел могут быть включены сведения по истории использования процессора и других ресурсов; эта информация может потребоваться при планировании.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424745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C1650-6E35-464F-B5D0-BCADCB35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7D216-0983-4020-9819-D5CA01A33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449B17-0AE3-46AB-80C2-7430271D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0" y="365760"/>
            <a:ext cx="10087878" cy="63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E63929-0DBF-4231-8826-8B65B05D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6" y="293511"/>
            <a:ext cx="5858933" cy="628791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/>
              <a:t>Управляющий блок процесса</a:t>
            </a:r>
            <a:r>
              <a:rPr lang="ru-RU" sz="2400" dirty="0"/>
              <a:t> - это самая важная структура данных из всех имеющихся в операционной системе. В управляющий блок каждого процесса входит вся необходимая операционной системе информация о нем. Информация в этих блоках считывается и/или модифицируется почти каждым модулем операционной системы, включая те, которые связаны с планированием, распределением ресурсов, обработкой прерываний, а также осуществлением контроля и анализа. Можно сказать, что состояние операционной системы задается совокупностью управляющих блоков процессов.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6480BD-CC88-47D2-B74B-8BAC40A2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22" y="1628527"/>
            <a:ext cx="6016978" cy="39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F68EA2-D779-4EC7-A392-0CED0F76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32" y="152400"/>
            <a:ext cx="11001248" cy="36519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На рисунке предложен</a:t>
            </a:r>
            <a:r>
              <a:rPr lang="pl-PL" sz="2400" dirty="0"/>
              <a:t> </a:t>
            </a:r>
            <a:r>
              <a:rPr lang="ru-RU" sz="2400" dirty="0"/>
              <a:t>один из способов реализации порядка очередности. Имеется две очереди: очередь готовых</a:t>
            </a:r>
            <a:r>
              <a:rPr lang="pl-PL" sz="2400" dirty="0"/>
              <a:t> </a:t>
            </a:r>
            <a:r>
              <a:rPr lang="ru-RU" sz="2400" dirty="0"/>
              <a:t>к выполнению процессов и очередь заблокированных процессов. Каждый процесс,</a:t>
            </a:r>
            <a:r>
              <a:rPr lang="pl-PL" sz="2400" dirty="0"/>
              <a:t> </a:t>
            </a:r>
            <a:r>
              <a:rPr lang="ru-RU" sz="2400" dirty="0"/>
              <a:t>поступающий в систему для обработки, помещается в очередь готовых к выполнению</a:t>
            </a:r>
            <a:r>
              <a:rPr lang="pl-PL" sz="2400" dirty="0"/>
              <a:t> </a:t>
            </a:r>
            <a:r>
              <a:rPr lang="ru-RU" sz="2400" dirty="0"/>
              <a:t>процессов. Когда операционной системе приходит время выбрать для выполнения другой</a:t>
            </a:r>
            <a:r>
              <a:rPr lang="pl-PL" sz="2400" dirty="0"/>
              <a:t> </a:t>
            </a:r>
            <a:r>
              <a:rPr lang="ru-RU" sz="2400" dirty="0"/>
              <a:t>процесс, она выбирает его из этой очереди. </a:t>
            </a:r>
          </a:p>
          <a:p>
            <a:pPr marL="0" indent="0" algn="just">
              <a:buNone/>
            </a:pPr>
            <a:r>
              <a:rPr lang="ru-RU" sz="2400" dirty="0"/>
              <a:t>Такая организация приводит к тому, что после любого события операционная система</a:t>
            </a:r>
            <a:r>
              <a:rPr lang="pl-PL" sz="2400" dirty="0"/>
              <a:t> </a:t>
            </a:r>
            <a:r>
              <a:rPr lang="ru-RU" sz="2400" dirty="0"/>
              <a:t>должна сканировать всю очередь блокированных процессов, отыскивая среди них</a:t>
            </a:r>
            <a:r>
              <a:rPr lang="pl-PL" sz="2400" dirty="0"/>
              <a:t> </a:t>
            </a:r>
            <a:r>
              <a:rPr lang="ru-RU" sz="2400" dirty="0"/>
              <a:t>те, которые ожидают именно этого события. В большой операционной системе в подобной</a:t>
            </a:r>
            <a:r>
              <a:rPr lang="pl-PL" sz="2400" dirty="0"/>
              <a:t> </a:t>
            </a:r>
            <a:r>
              <a:rPr lang="ru-RU" sz="2400" dirty="0"/>
              <a:t>очереди может пребывать несколько сотен или даже тысяч процессов.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94C70-B491-4646-A53E-57E8C0CC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82" y="4003040"/>
            <a:ext cx="8313456" cy="2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D4377-FBC7-444A-8E07-4174B79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180" y="3046183"/>
            <a:ext cx="6651639" cy="76563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7522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9FA0D9-4061-4176-8C56-95E3507A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60" y="1292894"/>
            <a:ext cx="7672799" cy="526807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83ED1C-5230-4264-B505-8F8EB00C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2" y="158044"/>
            <a:ext cx="10808208" cy="14777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Поэтому эффективнее организовать несколько очередей, для каждого события – свою. Тогда при каком-то событии все процессы из соответствующей очереди можно будет перевести в очередь готовых к выполнению процессов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541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1DFF4-8F33-48E4-9EB2-3AF31A38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32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Приостановленные процессы. Необходимость свопинга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7D459-2A8E-40B1-84DE-64EC8377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52" y="1493520"/>
            <a:ext cx="10899648" cy="529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Три основных состояния процессов, описанные в предыдущем разделе (готовый, выполняющийся и блокированный), позволяют смоделировать поведение процессов и получить представление о реализации операционной системы . Многие операционные системы разработаны на основе только этих трех состояний.</a:t>
            </a:r>
          </a:p>
          <a:p>
            <a:pPr marL="0" indent="0" algn="just">
              <a:buNone/>
            </a:pPr>
            <a:r>
              <a:rPr lang="ru-RU" sz="2400" dirty="0"/>
              <a:t>Что же делать? Можно увеличить емкость основной памяти, чтобы в ней помещалось больше процессов. Но в таком подходе есть два недостатка:</a:t>
            </a:r>
          </a:p>
          <a:p>
            <a:pPr marL="617220" lvl="1" indent="-342900" algn="just">
              <a:buClrTx/>
              <a:buAutoNum type="arabicParenR"/>
            </a:pPr>
            <a:r>
              <a:rPr lang="ru-RU" sz="2000" b="1" dirty="0"/>
              <a:t>резкому повышению стоимости памяти системы</a:t>
            </a:r>
            <a:r>
              <a:rPr lang="ru-RU" sz="2000" dirty="0"/>
              <a:t>. </a:t>
            </a:r>
          </a:p>
          <a:p>
            <a:pPr marL="274320" lvl="1" indent="0" algn="just">
              <a:buClrTx/>
              <a:buNone/>
            </a:pPr>
            <a:r>
              <a:rPr lang="ru-RU" sz="2000" b="1" dirty="0"/>
              <a:t>2) </a:t>
            </a:r>
            <a:r>
              <a:rPr lang="ru-RU" sz="2000" dirty="0"/>
              <a:t>аппетит программиста в использовании памяти для своих программ </a:t>
            </a:r>
            <a:r>
              <a:rPr lang="ru-RU" sz="2000" b="1" dirty="0"/>
              <a:t>возрастает пропорционально падению ее стоимости, так что увеличение объема памяти приводит к увеличению размера процессов, а не к росту их числа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43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D0B56-AC39-49B4-BC74-6060A2A1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28" y="207715"/>
            <a:ext cx="9692640" cy="1325562"/>
          </a:xfrm>
        </p:spPr>
        <p:txBody>
          <a:bodyPr/>
          <a:lstStyle/>
          <a:p>
            <a:r>
              <a:rPr lang="ru-RU" dirty="0"/>
              <a:t>Приостановленные процессы. Необходимость свопинга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41FB5-A6C8-4AC5-9F67-03E05108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828800"/>
            <a:ext cx="10803466" cy="482148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/>
              <a:t>Другим решением проблемы является свопинг, который включает в себя перенос части (или всего) процесса из основной памяти на диск. Если в основной памяти нет ни одного готового к выполнению процесса, операционная система переносит один из блокированных процессов на диск (осуществляет его свопинг), помещая его в очередь приостановленных процессов, которые временно извлечены из основной памяти. Затем операционная система загружает другой процесс из очереди приостановленных, после чего продолжает его выполнение.</a:t>
            </a:r>
          </a:p>
          <a:p>
            <a:pPr marL="0" indent="0" algn="just">
              <a:buNone/>
            </a:pPr>
            <a:r>
              <a:rPr lang="ru-RU" sz="2400" dirty="0"/>
              <a:t>Однако свопинг сам по себе является операцией ввода-вывода, поэтому есть риск ухудшить ситуацию, вместо того чтобы улучшить ее. Однако благодаря тому что обмен информацией с диском обычно происходит быстрее прочих операций ввода-вывода (например, запись-считывание с ленты или вывод на принтер), свопинг чаще всего повышает производительность работы системы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40582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E8677B-C9CF-44BD-8E72-3146C703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304800"/>
            <a:ext cx="10919968" cy="26980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После того как операционная система выгрузила один из процессов на диск, у нее есть две возможности выбора процесса для загрузки в основную память: либо создать новый процесс, либо загрузить процесс, который был приостановлен. Может показаться, что лучше было бы загрузить для обработки ранее приостановленный процесс, что не приведет к увеличению нагрузки на систему.</a:t>
            </a:r>
          </a:p>
          <a:p>
            <a:pPr marL="0" indent="0" algn="just">
              <a:buNone/>
            </a:pPr>
            <a:r>
              <a:rPr lang="ru-RU" sz="2400" dirty="0"/>
              <a:t>Однако это не совсем так. Все процессы, перед тем как они были приостановлены, находились в блокированном состоянии.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FC7E32-7ED1-40B0-A960-5DB24A25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9" y="3169921"/>
            <a:ext cx="10691941" cy="36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067311-51CE-42B7-B7FC-9FB739FD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12" y="472966"/>
            <a:ext cx="10924873" cy="4426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1. Готовый. </a:t>
            </a:r>
            <a:r>
              <a:rPr lang="ru-RU" sz="2400" dirty="0"/>
              <a:t>Процесс, который находится в основной памяти и готов к выполнению.</a:t>
            </a:r>
          </a:p>
          <a:p>
            <a:pPr marL="0" indent="0" algn="just">
              <a:buNone/>
            </a:pPr>
            <a:r>
              <a:rPr lang="ru-RU" sz="2400" b="1" dirty="0"/>
              <a:t>2. Блокированный. </a:t>
            </a:r>
            <a:r>
              <a:rPr lang="ru-RU" sz="2400" dirty="0"/>
              <a:t>Процесс, находящийся в основной памяти и ожидающий какого-то события.</a:t>
            </a:r>
          </a:p>
          <a:p>
            <a:pPr marL="0" indent="0" algn="just">
              <a:buNone/>
            </a:pPr>
            <a:r>
              <a:rPr lang="ru-RU" sz="2400" b="1" dirty="0"/>
              <a:t>3. Блокированный/Приостановленный. </a:t>
            </a:r>
            <a:r>
              <a:rPr lang="ru-RU" sz="2400" dirty="0"/>
              <a:t>Процесс, находящийся во вторичной памяти и ожидающий какого-то события.</a:t>
            </a:r>
          </a:p>
          <a:p>
            <a:pPr marL="0" indent="0" algn="just">
              <a:buNone/>
            </a:pPr>
            <a:r>
              <a:rPr lang="ru-RU" sz="2400" b="1" dirty="0"/>
              <a:t>4. Готовый/Приостановленный. </a:t>
            </a:r>
            <a:r>
              <a:rPr lang="ru-RU" sz="2400" dirty="0"/>
              <a:t>Процесс, находящийся во вторичной памяти, но уже готовый к выполнению; для этого его нужно только загрузить в основную память.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8677E83-EB1E-4FD3-BE69-01DEEAE1289E}"/>
              </a:ext>
            </a:extLst>
          </p:cNvPr>
          <p:cNvSpPr txBox="1">
            <a:spLocks/>
          </p:cNvSpPr>
          <p:nvPr/>
        </p:nvSpPr>
        <p:spPr>
          <a:xfrm>
            <a:off x="237112" y="3058511"/>
            <a:ext cx="10924873" cy="367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60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A9D123-1345-4B90-9C22-689C6C5B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94" y="948267"/>
            <a:ext cx="10873684" cy="46058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До сих пор мы не учитывали существование виртуальной памяти; считалось, что процесс находится либо полностью в основной памяти, либо полностью вне ее. При наличии виртуальной памяти появляется возможность выполнять процесс, который загружен в основную память лишь частично. Если происходит обращение к отсутствующему в основной памяти адресу процесса, эта часть процесса может быть загружена. Казалось бы, использование виртуальной памяти избавляет от необходимости явного свопинга, потому что любой нужный адрес любого процесса можно перенести в основную память или из нее с помощью аппаратного обеспечения процессора, управляющего памятью.</a:t>
            </a:r>
          </a:p>
          <a:p>
            <a:pPr marL="0" indent="0" algn="just">
              <a:buNone/>
            </a:pPr>
            <a:r>
              <a:rPr lang="ru-RU" sz="2400" dirty="0"/>
              <a:t>А теперь рассмотрим модель переходов состояний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5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4467</TotalTime>
  <Words>4234</Words>
  <Application>Microsoft Office PowerPoint</Application>
  <PresentationFormat>Широкоэкранный</PresentationFormat>
  <Paragraphs>155</Paragraphs>
  <Slides>30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Schoolbook</vt:lpstr>
      <vt:lpstr>Wingdings 2</vt:lpstr>
      <vt:lpstr>Вид</vt:lpstr>
      <vt:lpstr>Лекция 4. Процессы и их состояния</vt:lpstr>
      <vt:lpstr>Процесс</vt:lpstr>
      <vt:lpstr>Презентация PowerPoint</vt:lpstr>
      <vt:lpstr>Презентация PowerPoint</vt:lpstr>
      <vt:lpstr>Приостановленные процессы. Необходимость свопинга</vt:lpstr>
      <vt:lpstr>Приостановленные процессы. Необходимость свопинга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Другие использования приостановки</vt:lpstr>
      <vt:lpstr>Причины, по которым процессы переходят в состояние приостановленных</vt:lpstr>
      <vt:lpstr>Презентация PowerPoint</vt:lpstr>
      <vt:lpstr>Описание процессов</vt:lpstr>
      <vt:lpstr>Общая структура управляющих таблиц 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Типичные элементы образа процесса</vt:lpstr>
      <vt:lpstr>Идентификация процессов</vt:lpstr>
      <vt:lpstr>Информация о состоянии процессора</vt:lpstr>
      <vt:lpstr>Управляющая информация процесса</vt:lpstr>
      <vt:lpstr>Управляющая информация процесса</vt:lpstr>
      <vt:lpstr>Управляющая информация процесса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Эволюция операционных систем</dc:title>
  <dc:creator>Соболь A. M.</dc:creator>
  <cp:lastModifiedBy>Соболь A. M.</cp:lastModifiedBy>
  <cp:revision>44</cp:revision>
  <cp:lastPrinted>2021-09-28T05:00:22Z</cp:lastPrinted>
  <dcterms:created xsi:type="dcterms:W3CDTF">2021-09-05T16:34:34Z</dcterms:created>
  <dcterms:modified xsi:type="dcterms:W3CDTF">2021-10-05T10:18:31Z</dcterms:modified>
</cp:coreProperties>
</file>