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56" r:id="rId2"/>
    <p:sldId id="410" r:id="rId3"/>
    <p:sldId id="411" r:id="rId4"/>
    <p:sldId id="412" r:id="rId5"/>
    <p:sldId id="413" r:id="rId6"/>
    <p:sldId id="414" r:id="rId7"/>
    <p:sldId id="415" r:id="rId8"/>
    <p:sldId id="465" r:id="rId9"/>
    <p:sldId id="416" r:id="rId10"/>
    <p:sldId id="466" r:id="rId11"/>
    <p:sldId id="417" r:id="rId12"/>
    <p:sldId id="418" r:id="rId13"/>
    <p:sldId id="419" r:id="rId14"/>
    <p:sldId id="467" r:id="rId15"/>
    <p:sldId id="420" r:id="rId16"/>
    <p:sldId id="468" r:id="rId17"/>
    <p:sldId id="421" r:id="rId18"/>
    <p:sldId id="469" r:id="rId19"/>
    <p:sldId id="422" r:id="rId20"/>
    <p:sldId id="423" r:id="rId21"/>
    <p:sldId id="424" r:id="rId22"/>
    <p:sldId id="425" r:id="rId23"/>
    <p:sldId id="426" r:id="rId24"/>
    <p:sldId id="427" r:id="rId25"/>
    <p:sldId id="428" r:id="rId26"/>
    <p:sldId id="470" r:id="rId27"/>
    <p:sldId id="429" r:id="rId28"/>
    <p:sldId id="430" r:id="rId29"/>
    <p:sldId id="431" r:id="rId30"/>
    <p:sldId id="471" r:id="rId31"/>
    <p:sldId id="432" r:id="rId32"/>
    <p:sldId id="433" r:id="rId33"/>
    <p:sldId id="472" r:id="rId34"/>
    <p:sldId id="434" r:id="rId35"/>
    <p:sldId id="435" r:id="rId36"/>
    <p:sldId id="436" r:id="rId37"/>
    <p:sldId id="473"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4" r:id="rId52"/>
    <p:sldId id="450" r:id="rId53"/>
    <p:sldId id="455" r:id="rId54"/>
    <p:sldId id="451" r:id="rId55"/>
    <p:sldId id="453" r:id="rId56"/>
    <p:sldId id="452" r:id="rId57"/>
    <p:sldId id="456" r:id="rId58"/>
    <p:sldId id="457" r:id="rId59"/>
    <p:sldId id="458" r:id="rId60"/>
    <p:sldId id="459" r:id="rId61"/>
    <p:sldId id="460" r:id="rId62"/>
    <p:sldId id="461" r:id="rId63"/>
    <p:sldId id="474" r:id="rId64"/>
    <p:sldId id="462" r:id="rId65"/>
    <p:sldId id="475" r:id="rId66"/>
    <p:sldId id="463" r:id="rId67"/>
    <p:sldId id="464" r:id="rId68"/>
    <p:sldId id="368" r:id="rId69"/>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42" autoAdjust="0"/>
  </p:normalViewPr>
  <p:slideViewPr>
    <p:cSldViewPr snapToGrid="0">
      <p:cViewPr varScale="1">
        <p:scale>
          <a:sx n="64" d="100"/>
          <a:sy n="64"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BB39F72-FF41-42F6-BD7F-813139E95BBA}" type="datetimeFigureOut">
              <a:rPr lang="ru-BY" smtClean="0"/>
              <a:t>12.10.2021</a:t>
            </a:fld>
            <a:endParaRPr lang="ru-BY"/>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Операционная система имеет собственную область памяти и собственный системный стек, который используется для управления вызовами процедур и возвратами из них. Операционная система может выполнить все необходимые функции и восстановить контекст прерванного процесса, что приведет к продолжению выполнения этого процесса. В качестве альтернативы операционная система может завершить сохранение контекста данного процесса и перейти к планированию и диспетчеризации другого процесса. Случится это или нет - зависит от того, что именно послужило причиной прерывания, и от ряда других обстоятельств.</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42</a:t>
            </a:fld>
            <a:endParaRPr lang="ru-BY"/>
          </a:p>
        </p:txBody>
      </p:sp>
    </p:spTree>
    <p:extLst>
      <p:ext uri="{BB962C8B-B14F-4D97-AF65-F5344CB8AC3E}">
        <p14:creationId xmlns:p14="http://schemas.microsoft.com/office/powerpoint/2010/main" val="205530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68</a:t>
            </a:fld>
            <a:endParaRPr lang="ru-BY"/>
          </a:p>
        </p:txBody>
      </p:sp>
    </p:spTree>
    <p:extLst>
      <p:ext uri="{BB962C8B-B14F-4D97-AF65-F5344CB8AC3E}">
        <p14:creationId xmlns:p14="http://schemas.microsoft.com/office/powerpoint/2010/main" val="189691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12.10.2021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5961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003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95571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0297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12.10.2021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91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12.10.2021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9463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12.10.2021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4423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12.10.2021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859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12.10.2021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6684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415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12.10.2021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428253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12.10.2021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45156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1386840" y="2057400"/>
            <a:ext cx="9418320" cy="2066626"/>
          </a:xfrm>
        </p:spPr>
        <p:txBody>
          <a:bodyPr>
            <a:noAutofit/>
          </a:bodyPr>
          <a:lstStyle/>
          <a:p>
            <a:pPr algn="ctr"/>
            <a:r>
              <a:rPr lang="ru-RU" sz="4800" dirty="0"/>
              <a:t>Лекция </a:t>
            </a:r>
            <a:r>
              <a:rPr lang="en-US" sz="4800" dirty="0"/>
              <a:t>5</a:t>
            </a:r>
            <a:r>
              <a:rPr lang="ru-RU" sz="4800" dirty="0"/>
              <a:t>.</a:t>
            </a:r>
            <a:br>
              <a:rPr lang="ru-RU" sz="4800" dirty="0"/>
            </a:br>
            <a:r>
              <a:rPr lang="ru-RU" sz="4800" dirty="0"/>
              <a:t>Процессы и их состояния</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54594A-9FC7-4A2F-8FFC-549626D6974C}"/>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8203F929-576B-4B77-B637-C3CBC02A5334}"/>
              </a:ext>
            </a:extLst>
          </p:cNvPr>
          <p:cNvSpPr>
            <a:spLocks noGrp="1"/>
          </p:cNvSpPr>
          <p:nvPr>
            <p:ph idx="1"/>
          </p:nvPr>
        </p:nvSpPr>
        <p:spPr>
          <a:xfrm>
            <a:off x="212560" y="539646"/>
            <a:ext cx="10717567" cy="5952594"/>
          </a:xfrm>
        </p:spPr>
        <p:txBody>
          <a:bodyPr>
            <a:normAutofit/>
          </a:bodyPr>
          <a:lstStyle/>
          <a:p>
            <a:pPr marL="0" indent="0" algn="just">
              <a:buNone/>
            </a:pPr>
            <a:r>
              <a:rPr lang="ru-RU" sz="2800" dirty="0"/>
              <a:t>Таким образом, процессу должен быть выделен такой объем памяти, в котором поместились бы программа и данные, принадлежащие процессу. Кроме того, при работе программы обычно используется стек, с помощью которого реализуются вызовы процедур и передача параметров. Наконец, с каждым процессом связано несколько атрибутов, которые используются операционной системой для управления этим процессом. Обычно такой набор атрибутов называется </a:t>
            </a:r>
            <a:r>
              <a:rPr lang="ru-RU" sz="2800" b="1" dirty="0"/>
              <a:t>управляющим блоком процесса</a:t>
            </a:r>
            <a:r>
              <a:rPr lang="ru-RU" sz="2800" dirty="0"/>
              <a:t>. Коллекция, в которую входят программа, данные, стек и атрибуты, называется </a:t>
            </a:r>
            <a:r>
              <a:rPr lang="ru-RU" sz="2800" b="1" dirty="0"/>
              <a:t>образом процесса</a:t>
            </a:r>
            <a:r>
              <a:rPr lang="ru-RU" sz="2800" dirty="0"/>
              <a:t>.</a:t>
            </a:r>
            <a:endParaRPr lang="ru-BY" sz="2800" dirty="0"/>
          </a:p>
        </p:txBody>
      </p:sp>
    </p:spTree>
    <p:extLst>
      <p:ext uri="{BB962C8B-B14F-4D97-AF65-F5344CB8AC3E}">
        <p14:creationId xmlns:p14="http://schemas.microsoft.com/office/powerpoint/2010/main" val="293869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C677F0-1B47-4995-AD2E-0527639C6F14}"/>
              </a:ext>
            </a:extLst>
          </p:cNvPr>
          <p:cNvSpPr>
            <a:spLocks noGrp="1"/>
          </p:cNvSpPr>
          <p:nvPr>
            <p:ph type="title"/>
          </p:nvPr>
        </p:nvSpPr>
        <p:spPr>
          <a:xfrm>
            <a:off x="269786" y="0"/>
            <a:ext cx="11119555" cy="785707"/>
          </a:xfrm>
        </p:spPr>
        <p:txBody>
          <a:bodyPr>
            <a:normAutofit/>
          </a:bodyPr>
          <a:lstStyle/>
          <a:p>
            <a:r>
              <a:rPr lang="ru-RU" dirty="0"/>
              <a:t>Типичные элементы образа процесса</a:t>
            </a:r>
          </a:p>
        </p:txBody>
      </p:sp>
      <p:graphicFrame>
        <p:nvGraphicFramePr>
          <p:cNvPr id="4" name="Объект 3">
            <a:extLst>
              <a:ext uri="{FF2B5EF4-FFF2-40B4-BE49-F238E27FC236}">
                <a16:creationId xmlns:a16="http://schemas.microsoft.com/office/drawing/2014/main" id="{F6B717F0-FCA8-4DAC-B11D-8671E351C1D8}"/>
              </a:ext>
            </a:extLst>
          </p:cNvPr>
          <p:cNvGraphicFramePr>
            <a:graphicFrameLocks noGrp="1"/>
          </p:cNvGraphicFramePr>
          <p:nvPr>
            <p:ph idx="1"/>
            <p:extLst>
              <p:ext uri="{D42A27DB-BD31-4B8C-83A1-F6EECF244321}">
                <p14:modId xmlns:p14="http://schemas.microsoft.com/office/powerpoint/2010/main" val="1672664451"/>
              </p:ext>
            </p:extLst>
          </p:nvPr>
        </p:nvGraphicFramePr>
        <p:xfrm>
          <a:off x="214859" y="995569"/>
          <a:ext cx="11707355" cy="5608320"/>
        </p:xfrm>
        <a:graphic>
          <a:graphicData uri="http://schemas.openxmlformats.org/drawingml/2006/table">
            <a:tbl>
              <a:tblPr firstRow="1" bandRow="1">
                <a:tableStyleId>{5C22544A-7EE6-4342-B048-85BDC9FD1C3A}</a:tableStyleId>
              </a:tblPr>
              <a:tblGrid>
                <a:gridCol w="3837518">
                  <a:extLst>
                    <a:ext uri="{9D8B030D-6E8A-4147-A177-3AD203B41FA5}">
                      <a16:colId xmlns:a16="http://schemas.microsoft.com/office/drawing/2014/main" val="3817777069"/>
                    </a:ext>
                  </a:extLst>
                </a:gridCol>
                <a:gridCol w="7869837">
                  <a:extLst>
                    <a:ext uri="{9D8B030D-6E8A-4147-A177-3AD203B41FA5}">
                      <a16:colId xmlns:a16="http://schemas.microsoft.com/office/drawing/2014/main" val="260700877"/>
                    </a:ext>
                  </a:extLst>
                </a:gridCol>
              </a:tblGrid>
              <a:tr h="370840">
                <a:tc>
                  <a:txBody>
                    <a:bodyPr/>
                    <a:lstStyle/>
                    <a:p>
                      <a:r>
                        <a:rPr lang="ru-RU" sz="2600" dirty="0"/>
                        <a:t>Название</a:t>
                      </a:r>
                    </a:p>
                  </a:txBody>
                  <a:tcPr/>
                </a:tc>
                <a:tc>
                  <a:txBody>
                    <a:bodyPr/>
                    <a:lstStyle/>
                    <a:p>
                      <a:r>
                        <a:rPr lang="ru-RU" sz="2600" dirty="0"/>
                        <a:t>Описание</a:t>
                      </a:r>
                    </a:p>
                  </a:txBody>
                  <a:tcPr/>
                </a:tc>
                <a:extLst>
                  <a:ext uri="{0D108BD9-81ED-4DB2-BD59-A6C34878D82A}">
                    <a16:rowId xmlns:a16="http://schemas.microsoft.com/office/drawing/2014/main" val="2361942157"/>
                  </a:ext>
                </a:extLst>
              </a:tr>
              <a:tr h="370840">
                <a:tc>
                  <a:txBody>
                    <a:bodyPr/>
                    <a:lstStyle/>
                    <a:p>
                      <a:r>
                        <a:rPr lang="ru-RU" sz="2600" b="0" i="0" u="none" strike="noStrike" kern="1200" baseline="0" dirty="0">
                          <a:solidFill>
                            <a:schemeClr val="dk1"/>
                          </a:solidFill>
                          <a:latin typeface="+mn-lt"/>
                          <a:ea typeface="+mn-ea"/>
                          <a:cs typeface="+mn-cs"/>
                        </a:rPr>
                        <a:t>Данные пользователя</a:t>
                      </a:r>
                      <a:endParaRPr lang="ru-RU" sz="2600" dirty="0"/>
                    </a:p>
                  </a:txBody>
                  <a:tcPr/>
                </a:tc>
                <a:tc>
                  <a:txBody>
                    <a:bodyPr/>
                    <a:lstStyle/>
                    <a:p>
                      <a:r>
                        <a:rPr lang="ru-RU" sz="2600" b="0" i="0" u="none" strike="noStrike" kern="1200" baseline="0" dirty="0">
                          <a:solidFill>
                            <a:schemeClr val="dk1"/>
                          </a:solidFill>
                          <a:latin typeface="+mn-lt"/>
                          <a:ea typeface="+mn-ea"/>
                          <a:cs typeface="+mn-cs"/>
                        </a:rPr>
                        <a:t>Допускающая изменения часть пользовательского адресного пространства. Сюда могут входить данные программы, пользовательский стек и модифицируемый код</a:t>
                      </a:r>
                      <a:endParaRPr lang="ru-RU" sz="2600" dirty="0"/>
                    </a:p>
                  </a:txBody>
                  <a:tcPr/>
                </a:tc>
                <a:extLst>
                  <a:ext uri="{0D108BD9-81ED-4DB2-BD59-A6C34878D82A}">
                    <a16:rowId xmlns:a16="http://schemas.microsoft.com/office/drawing/2014/main" val="3634889844"/>
                  </a:ext>
                </a:extLst>
              </a:tr>
              <a:tr h="370840">
                <a:tc>
                  <a:txBody>
                    <a:bodyPr/>
                    <a:lstStyle/>
                    <a:p>
                      <a:r>
                        <a:rPr lang="ru-RU" sz="2600" b="0" i="0" u="none" strike="noStrike" kern="1200" baseline="0" dirty="0">
                          <a:solidFill>
                            <a:schemeClr val="dk1"/>
                          </a:solidFill>
                          <a:latin typeface="+mn-lt"/>
                          <a:ea typeface="+mn-ea"/>
                          <a:cs typeface="+mn-cs"/>
                        </a:rPr>
                        <a:t>Пользовательская программа</a:t>
                      </a:r>
                      <a:endParaRPr lang="ru-RU" sz="2600" dirty="0"/>
                    </a:p>
                  </a:txBody>
                  <a:tcPr/>
                </a:tc>
                <a:tc>
                  <a:txBody>
                    <a:bodyPr/>
                    <a:lstStyle/>
                    <a:p>
                      <a:r>
                        <a:rPr lang="ru-RU" sz="2600" b="0" i="0" u="none" strike="noStrike" kern="1200" baseline="0" dirty="0">
                          <a:solidFill>
                            <a:schemeClr val="dk1"/>
                          </a:solidFill>
                          <a:latin typeface="+mn-lt"/>
                          <a:ea typeface="+mn-ea"/>
                          <a:cs typeface="+mn-cs"/>
                        </a:rPr>
                        <a:t>Программа, которую нужно выполнить</a:t>
                      </a:r>
                      <a:endParaRPr lang="ru-RU" sz="2600" dirty="0"/>
                    </a:p>
                  </a:txBody>
                  <a:tcPr/>
                </a:tc>
                <a:extLst>
                  <a:ext uri="{0D108BD9-81ED-4DB2-BD59-A6C34878D82A}">
                    <a16:rowId xmlns:a16="http://schemas.microsoft.com/office/drawing/2014/main" val="335304498"/>
                  </a:ext>
                </a:extLst>
              </a:tr>
              <a:tr h="370840">
                <a:tc>
                  <a:txBody>
                    <a:bodyPr/>
                    <a:lstStyle/>
                    <a:p>
                      <a:r>
                        <a:rPr lang="ru-RU" sz="2600" b="0" i="0" u="none" strike="noStrike" kern="1200" baseline="0" dirty="0">
                          <a:solidFill>
                            <a:schemeClr val="dk1"/>
                          </a:solidFill>
                          <a:latin typeface="+mn-lt"/>
                          <a:ea typeface="+mn-ea"/>
                          <a:cs typeface="+mn-cs"/>
                        </a:rPr>
                        <a:t>Системный стек</a:t>
                      </a:r>
                      <a:endParaRPr lang="ru-RU" sz="2600" dirty="0"/>
                    </a:p>
                  </a:txBody>
                  <a:tcPr/>
                </a:tc>
                <a:tc>
                  <a:txBody>
                    <a:bodyPr/>
                    <a:lstStyle/>
                    <a:p>
                      <a:r>
                        <a:rPr lang="ru-RU" sz="2600" b="0" i="0" u="none" strike="noStrike" kern="1200" baseline="0" dirty="0">
                          <a:solidFill>
                            <a:schemeClr val="dk1"/>
                          </a:solidFill>
                          <a:latin typeface="+mn-lt"/>
                          <a:ea typeface="+mn-ea"/>
                          <a:cs typeface="+mn-cs"/>
                        </a:rPr>
                        <a:t>С каждым процессом связан один или несколько системных стеков. Стек используется для хранения параметров, адресов вызова процедур и системных служб</a:t>
                      </a:r>
                      <a:endParaRPr lang="ru-RU" sz="2600" dirty="0"/>
                    </a:p>
                  </a:txBody>
                  <a:tcPr/>
                </a:tc>
                <a:extLst>
                  <a:ext uri="{0D108BD9-81ED-4DB2-BD59-A6C34878D82A}">
                    <a16:rowId xmlns:a16="http://schemas.microsoft.com/office/drawing/2014/main" val="2875082358"/>
                  </a:ext>
                </a:extLst>
              </a:tr>
              <a:tr h="370840">
                <a:tc>
                  <a:txBody>
                    <a:bodyPr/>
                    <a:lstStyle/>
                    <a:p>
                      <a:r>
                        <a:rPr lang="ru-RU" sz="2600" b="0" i="0" u="none" strike="noStrike" kern="1200" baseline="0" dirty="0">
                          <a:solidFill>
                            <a:schemeClr val="dk1"/>
                          </a:solidFill>
                          <a:latin typeface="+mn-lt"/>
                          <a:ea typeface="+mn-ea"/>
                          <a:cs typeface="+mn-cs"/>
                        </a:rPr>
                        <a:t>Управляющий блок процесса</a:t>
                      </a:r>
                      <a:endParaRPr lang="ru-RU" sz="2600" dirty="0"/>
                    </a:p>
                  </a:txBody>
                  <a:tcPr/>
                </a:tc>
                <a:tc>
                  <a:txBody>
                    <a:bodyPr/>
                    <a:lstStyle/>
                    <a:p>
                      <a:r>
                        <a:rPr lang="ru-RU" sz="2600" b="0" i="0" u="none" strike="noStrike" kern="1200" baseline="0" dirty="0">
                          <a:solidFill>
                            <a:schemeClr val="dk1"/>
                          </a:solidFill>
                          <a:latin typeface="+mn-lt"/>
                          <a:ea typeface="+mn-ea"/>
                          <a:cs typeface="+mn-cs"/>
                        </a:rPr>
                        <a:t>Данные, необходимые операционной системе для управления процессом</a:t>
                      </a:r>
                      <a:endParaRPr lang="ru-RU" sz="2600" dirty="0"/>
                    </a:p>
                  </a:txBody>
                  <a:tcPr/>
                </a:tc>
                <a:extLst>
                  <a:ext uri="{0D108BD9-81ED-4DB2-BD59-A6C34878D82A}">
                    <a16:rowId xmlns:a16="http://schemas.microsoft.com/office/drawing/2014/main" val="1988280180"/>
                  </a:ext>
                </a:extLst>
              </a:tr>
            </a:tbl>
          </a:graphicData>
        </a:graphic>
      </p:graphicFrame>
    </p:spTree>
    <p:extLst>
      <p:ext uri="{BB962C8B-B14F-4D97-AF65-F5344CB8AC3E}">
        <p14:creationId xmlns:p14="http://schemas.microsoft.com/office/powerpoint/2010/main" val="257059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3E7104-CAF6-4537-9B5E-B59AEC4E3F49}"/>
              </a:ext>
            </a:extLst>
          </p:cNvPr>
          <p:cNvSpPr>
            <a:spLocks noGrp="1"/>
          </p:cNvSpPr>
          <p:nvPr>
            <p:ph type="title"/>
          </p:nvPr>
        </p:nvSpPr>
        <p:spPr>
          <a:xfrm>
            <a:off x="1261872" y="365760"/>
            <a:ext cx="9692640" cy="774418"/>
          </a:xfrm>
        </p:spPr>
        <p:txBody>
          <a:bodyPr/>
          <a:lstStyle/>
          <a:p>
            <a:r>
              <a:rPr lang="ru-RU" dirty="0"/>
              <a:t>Идентификация процессов</a:t>
            </a:r>
          </a:p>
        </p:txBody>
      </p:sp>
      <p:sp>
        <p:nvSpPr>
          <p:cNvPr id="3" name="Объект 2">
            <a:extLst>
              <a:ext uri="{FF2B5EF4-FFF2-40B4-BE49-F238E27FC236}">
                <a16:creationId xmlns:a16="http://schemas.microsoft.com/office/drawing/2014/main" id="{2D00BA72-6C2B-4EBB-8F66-36A422A34139}"/>
              </a:ext>
            </a:extLst>
          </p:cNvPr>
          <p:cNvSpPr>
            <a:spLocks noGrp="1"/>
          </p:cNvSpPr>
          <p:nvPr>
            <p:ph idx="1"/>
          </p:nvPr>
        </p:nvSpPr>
        <p:spPr>
          <a:xfrm>
            <a:off x="349956" y="1828800"/>
            <a:ext cx="10724444" cy="4351337"/>
          </a:xfrm>
        </p:spPr>
        <p:txBody>
          <a:bodyPr>
            <a:normAutofit/>
          </a:bodyPr>
          <a:lstStyle/>
          <a:p>
            <a:pPr marL="0" indent="0" algn="just">
              <a:buNone/>
            </a:pPr>
            <a:r>
              <a:rPr lang="ru-RU" sz="3200" dirty="0"/>
              <a:t>Числовые идентификаторы, которые могут храниться в управляющем блоке процесса.</a:t>
            </a:r>
          </a:p>
          <a:p>
            <a:pPr lvl="1" algn="just"/>
            <a:r>
              <a:rPr lang="ru-RU" sz="2800" dirty="0"/>
              <a:t>Идентификатор данного процесса</a:t>
            </a:r>
          </a:p>
          <a:p>
            <a:pPr lvl="1" algn="just"/>
            <a:r>
              <a:rPr lang="ru-RU" sz="2800" dirty="0"/>
              <a:t>Идентификатор родительского процесса</a:t>
            </a:r>
          </a:p>
          <a:p>
            <a:pPr lvl="1" algn="just"/>
            <a:r>
              <a:rPr lang="ru-RU" sz="2800" dirty="0"/>
              <a:t>Идентификатор пользователя</a:t>
            </a:r>
          </a:p>
        </p:txBody>
      </p:sp>
    </p:spTree>
    <p:extLst>
      <p:ext uri="{BB962C8B-B14F-4D97-AF65-F5344CB8AC3E}">
        <p14:creationId xmlns:p14="http://schemas.microsoft.com/office/powerpoint/2010/main" val="374470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BB413E-4749-4668-BBE5-4EEA6901D4C8}"/>
              </a:ext>
            </a:extLst>
          </p:cNvPr>
          <p:cNvSpPr>
            <a:spLocks noGrp="1"/>
          </p:cNvSpPr>
          <p:nvPr>
            <p:ph type="title"/>
          </p:nvPr>
        </p:nvSpPr>
        <p:spPr>
          <a:xfrm>
            <a:off x="587022" y="365760"/>
            <a:ext cx="10367490" cy="751840"/>
          </a:xfrm>
        </p:spPr>
        <p:txBody>
          <a:bodyPr/>
          <a:lstStyle/>
          <a:p>
            <a:r>
              <a:rPr lang="ru-RU" dirty="0"/>
              <a:t>Информация о состоянии процессора</a:t>
            </a:r>
          </a:p>
        </p:txBody>
      </p:sp>
      <p:sp>
        <p:nvSpPr>
          <p:cNvPr id="3" name="Объект 2">
            <a:extLst>
              <a:ext uri="{FF2B5EF4-FFF2-40B4-BE49-F238E27FC236}">
                <a16:creationId xmlns:a16="http://schemas.microsoft.com/office/drawing/2014/main" id="{8B07E7FA-2162-43E3-9461-0B37D802B110}"/>
              </a:ext>
            </a:extLst>
          </p:cNvPr>
          <p:cNvSpPr>
            <a:spLocks noGrp="1"/>
          </p:cNvSpPr>
          <p:nvPr>
            <p:ph idx="1"/>
          </p:nvPr>
        </p:nvSpPr>
        <p:spPr>
          <a:xfrm>
            <a:off x="79022" y="1253331"/>
            <a:ext cx="11198578" cy="5395825"/>
          </a:xfrm>
        </p:spPr>
        <p:txBody>
          <a:bodyPr>
            <a:normAutofit/>
          </a:bodyPr>
          <a:lstStyle/>
          <a:p>
            <a:pPr marL="0" indent="0">
              <a:buNone/>
            </a:pPr>
            <a:r>
              <a:rPr lang="ru-RU" sz="2800" b="1" dirty="0"/>
              <a:t>Регистры, доступные пользователю</a:t>
            </a:r>
          </a:p>
          <a:p>
            <a:pPr marL="0" indent="0" algn="just">
              <a:buNone/>
            </a:pPr>
            <a:r>
              <a:rPr lang="ru-RU" sz="2800" dirty="0"/>
              <a:t>Доступный пользователю регистр - это регистр, к которому можно обратиться с помощью машинных команд, выполняющихся процессором. Обычно имеется от 8 до 32 таких регистров, хотя в некоторых реализациях RISC (процессоров с ограниченным набором команд) встречается свыше 100 регистров.</a:t>
            </a:r>
          </a:p>
        </p:txBody>
      </p:sp>
    </p:spTree>
    <p:extLst>
      <p:ext uri="{BB962C8B-B14F-4D97-AF65-F5344CB8AC3E}">
        <p14:creationId xmlns:p14="http://schemas.microsoft.com/office/powerpoint/2010/main" val="202837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B911FB-D977-40B5-B53E-E6114860BC61}"/>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6F4662F2-1CC8-494B-8E8D-714F7FC63C4B}"/>
              </a:ext>
            </a:extLst>
          </p:cNvPr>
          <p:cNvSpPr>
            <a:spLocks noGrp="1"/>
          </p:cNvSpPr>
          <p:nvPr>
            <p:ph idx="1"/>
          </p:nvPr>
        </p:nvSpPr>
        <p:spPr>
          <a:xfrm>
            <a:off x="227550" y="365760"/>
            <a:ext cx="10726961" cy="6126480"/>
          </a:xfrm>
        </p:spPr>
        <p:txBody>
          <a:bodyPr>
            <a:normAutofit/>
          </a:bodyPr>
          <a:lstStyle/>
          <a:p>
            <a:pPr marL="0" indent="0">
              <a:buNone/>
            </a:pPr>
            <a:r>
              <a:rPr lang="ru-RU" sz="2400" b="1" dirty="0"/>
              <a:t>Управляющие регистры и регистры состояния</a:t>
            </a:r>
          </a:p>
          <a:p>
            <a:pPr marL="0" indent="0" algn="just">
              <a:buNone/>
            </a:pPr>
            <a:r>
              <a:rPr lang="ru-RU" sz="2400" dirty="0"/>
              <a:t>В процессоре имеется несколько разновидностей регистров, которые используются для управления работой процессора. К ним относятся следующие.</a:t>
            </a:r>
          </a:p>
          <a:p>
            <a:pPr lvl="1" algn="just"/>
            <a:r>
              <a:rPr lang="ru-RU" sz="2000" dirty="0"/>
              <a:t>Счетчик команд. В этом регистре хранится адрес очередной извлекаемой команды.</a:t>
            </a:r>
          </a:p>
          <a:p>
            <a:pPr lvl="1" algn="just"/>
            <a:r>
              <a:rPr lang="ru-RU" sz="2000" dirty="0"/>
              <a:t>Коды условия. Отражают результат выполнения последней арифметической или логической операции (например, знак, равенство нулю, наличие переноса, равенство, переполнение).</a:t>
            </a:r>
          </a:p>
          <a:p>
            <a:pPr lvl="1" algn="just"/>
            <a:r>
              <a:rPr lang="ru-RU" sz="2000" dirty="0"/>
              <a:t>Информация о состоянии. Сюда входят флаги разрешения прерываний и информация о режиме выполнения.</a:t>
            </a:r>
          </a:p>
          <a:p>
            <a:pPr marL="0" indent="0">
              <a:buNone/>
            </a:pPr>
            <a:r>
              <a:rPr lang="ru-RU" sz="2400" b="1" dirty="0"/>
              <a:t>Указатели стеков</a:t>
            </a:r>
          </a:p>
          <a:p>
            <a:pPr marL="0" indent="0" algn="just">
              <a:buNone/>
            </a:pPr>
            <a:r>
              <a:rPr lang="ru-RU" sz="2400" dirty="0"/>
              <a:t>С каждым процессом связан один или несколько системных стеков. В стеке хранятся параметры и адреса вызовов процедур и системных служб. Указатель стека указывает на его вершину.</a:t>
            </a:r>
          </a:p>
          <a:p>
            <a:pPr marL="0" indent="0">
              <a:buNone/>
            </a:pPr>
            <a:endParaRPr lang="ru-BY" sz="2000" dirty="0"/>
          </a:p>
        </p:txBody>
      </p:sp>
    </p:spTree>
    <p:extLst>
      <p:ext uri="{BB962C8B-B14F-4D97-AF65-F5344CB8AC3E}">
        <p14:creationId xmlns:p14="http://schemas.microsoft.com/office/powerpoint/2010/main" val="206745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661900-666C-44C8-83F2-907906027A72}"/>
              </a:ext>
            </a:extLst>
          </p:cNvPr>
          <p:cNvSpPr>
            <a:spLocks noGrp="1"/>
          </p:cNvSpPr>
          <p:nvPr>
            <p:ph type="title"/>
          </p:nvPr>
        </p:nvSpPr>
        <p:spPr>
          <a:xfrm>
            <a:off x="598311" y="365760"/>
            <a:ext cx="10356201" cy="706684"/>
          </a:xfrm>
        </p:spPr>
        <p:txBody>
          <a:bodyPr/>
          <a:lstStyle/>
          <a:p>
            <a:r>
              <a:rPr lang="ru-RU" dirty="0"/>
              <a:t>Управляющая информация процесса</a:t>
            </a:r>
          </a:p>
        </p:txBody>
      </p:sp>
      <p:sp>
        <p:nvSpPr>
          <p:cNvPr id="3" name="Объект 2">
            <a:extLst>
              <a:ext uri="{FF2B5EF4-FFF2-40B4-BE49-F238E27FC236}">
                <a16:creationId xmlns:a16="http://schemas.microsoft.com/office/drawing/2014/main" id="{E63BC6CD-8E31-4F73-99F1-28E3A1042993}"/>
              </a:ext>
            </a:extLst>
          </p:cNvPr>
          <p:cNvSpPr>
            <a:spLocks noGrp="1"/>
          </p:cNvSpPr>
          <p:nvPr>
            <p:ph idx="1"/>
          </p:nvPr>
        </p:nvSpPr>
        <p:spPr>
          <a:xfrm>
            <a:off x="417689" y="1456267"/>
            <a:ext cx="10536823" cy="5249333"/>
          </a:xfrm>
        </p:spPr>
        <p:txBody>
          <a:bodyPr>
            <a:normAutofit/>
          </a:bodyPr>
          <a:lstStyle/>
          <a:p>
            <a:pPr marL="0" indent="0" algn="just">
              <a:buNone/>
            </a:pPr>
            <a:r>
              <a:rPr lang="ru-RU" sz="2800" b="1" dirty="0"/>
              <a:t>Информация по планированию и состоянию</a:t>
            </a:r>
          </a:p>
          <a:p>
            <a:pPr marL="0" indent="0" algn="just">
              <a:buNone/>
            </a:pPr>
            <a:r>
              <a:rPr lang="ru-RU" sz="2800" dirty="0"/>
              <a:t>Эта информация нужна операционной системе для выполнения планирования и обычно включает следующее.</a:t>
            </a:r>
          </a:p>
          <a:p>
            <a:pPr lvl="1" algn="just"/>
            <a:r>
              <a:rPr lang="ru-RU" sz="2400" b="1" dirty="0"/>
              <a:t>Состояние процесса. </a:t>
            </a:r>
            <a:r>
              <a:rPr lang="ru-RU" sz="2400" dirty="0"/>
              <a:t>Определяет готовность планируемого процесса к выполнению (т.е. выполняющийся, готовый к выполнению, ожидающий какого-то события или приостановленный).</a:t>
            </a:r>
          </a:p>
          <a:p>
            <a:pPr lvl="1" algn="just"/>
            <a:r>
              <a:rPr lang="ru-RU" sz="2400" b="1" dirty="0"/>
              <a:t>Приоритет. </a:t>
            </a:r>
            <a:r>
              <a:rPr lang="ru-RU" sz="2400" dirty="0"/>
              <a:t>Одно или несколько полей могут использоваться для описания приоритета процесса. В некоторых системах могут требоваться несколько значений (таких, как приоритет по умолчанию, текущий приоритет, максимально возможный приоритет).</a:t>
            </a:r>
          </a:p>
        </p:txBody>
      </p:sp>
    </p:spTree>
    <p:extLst>
      <p:ext uri="{BB962C8B-B14F-4D97-AF65-F5344CB8AC3E}">
        <p14:creationId xmlns:p14="http://schemas.microsoft.com/office/powerpoint/2010/main" val="276657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907DE8-B7E5-44FA-8B0A-044F6EAECECF}"/>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7ADF25BB-490D-4F08-B138-31FC99D9B96B}"/>
              </a:ext>
            </a:extLst>
          </p:cNvPr>
          <p:cNvSpPr>
            <a:spLocks noGrp="1"/>
          </p:cNvSpPr>
          <p:nvPr>
            <p:ph idx="1"/>
          </p:nvPr>
        </p:nvSpPr>
        <p:spPr>
          <a:xfrm>
            <a:off x="0" y="629587"/>
            <a:ext cx="10822898" cy="5606321"/>
          </a:xfrm>
        </p:spPr>
        <p:txBody>
          <a:bodyPr>
            <a:normAutofit/>
          </a:bodyPr>
          <a:lstStyle/>
          <a:p>
            <a:pPr lvl="1" algn="just"/>
            <a:r>
              <a:rPr lang="ru-RU" sz="2800" b="1" dirty="0"/>
              <a:t>Информация, связанная с планированием. </a:t>
            </a:r>
            <a:r>
              <a:rPr lang="ru-RU" sz="2800" dirty="0"/>
              <a:t>Эта информация зависит от используемого алгоритма планирования. В качестве примера можно привести такие показатели, как время ожидания или время, в течение которого процесс выполнялся при последнем запуске.</a:t>
            </a:r>
          </a:p>
          <a:p>
            <a:pPr lvl="1" algn="just"/>
            <a:r>
              <a:rPr lang="ru-RU" sz="2800" b="1" dirty="0"/>
              <a:t>Информация о событиях. </a:t>
            </a:r>
            <a:r>
              <a:rPr lang="ru-RU" sz="2800" dirty="0"/>
              <a:t>Идентификация события, наступление которого позволит продолжить выполнение процесса, находящегося в состоянии ожидания.</a:t>
            </a:r>
          </a:p>
          <a:p>
            <a:pPr marL="0" indent="0">
              <a:buNone/>
            </a:pPr>
            <a:endParaRPr lang="ru-BY" sz="2400" dirty="0"/>
          </a:p>
        </p:txBody>
      </p:sp>
    </p:spTree>
    <p:extLst>
      <p:ext uri="{BB962C8B-B14F-4D97-AF65-F5344CB8AC3E}">
        <p14:creationId xmlns:p14="http://schemas.microsoft.com/office/powerpoint/2010/main" val="43538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12D2ED-C9A1-4AB4-BA2C-496C1FA8738A}"/>
              </a:ext>
            </a:extLst>
          </p:cNvPr>
          <p:cNvSpPr>
            <a:spLocks noGrp="1"/>
          </p:cNvSpPr>
          <p:nvPr>
            <p:ph type="title"/>
          </p:nvPr>
        </p:nvSpPr>
        <p:spPr>
          <a:xfrm>
            <a:off x="383822" y="365760"/>
            <a:ext cx="10570690" cy="763129"/>
          </a:xfrm>
        </p:spPr>
        <p:txBody>
          <a:bodyPr/>
          <a:lstStyle/>
          <a:p>
            <a:r>
              <a:rPr lang="ru-RU" dirty="0"/>
              <a:t>Управляющая информация процесса</a:t>
            </a:r>
          </a:p>
        </p:txBody>
      </p:sp>
      <p:sp>
        <p:nvSpPr>
          <p:cNvPr id="3" name="Объект 2">
            <a:extLst>
              <a:ext uri="{FF2B5EF4-FFF2-40B4-BE49-F238E27FC236}">
                <a16:creationId xmlns:a16="http://schemas.microsoft.com/office/drawing/2014/main" id="{9DF1480E-1965-41EB-A89C-2C9C331344AB}"/>
              </a:ext>
            </a:extLst>
          </p:cNvPr>
          <p:cNvSpPr>
            <a:spLocks noGrp="1"/>
          </p:cNvSpPr>
          <p:nvPr>
            <p:ph idx="1"/>
          </p:nvPr>
        </p:nvSpPr>
        <p:spPr>
          <a:xfrm>
            <a:off x="383822" y="1343377"/>
            <a:ext cx="10690578" cy="5362223"/>
          </a:xfrm>
        </p:spPr>
        <p:txBody>
          <a:bodyPr>
            <a:normAutofit/>
          </a:bodyPr>
          <a:lstStyle/>
          <a:p>
            <a:pPr marL="0" indent="0" algn="just">
              <a:buNone/>
            </a:pPr>
            <a:r>
              <a:rPr lang="ru-RU" sz="2800" b="1" dirty="0"/>
              <a:t>Структурирование данных</a:t>
            </a:r>
          </a:p>
          <a:p>
            <a:pPr marL="0" indent="0" algn="just">
              <a:buNone/>
            </a:pPr>
            <a:r>
              <a:rPr lang="ru-RU" sz="2800" dirty="0"/>
              <a:t>Процесс может быть связан с другими процессами посредством очереди, кольца или какой-либо другой структуры. Например, все процессы в состоянии ожидания, имеющие один и тот же приоритет, могут находиться в одной очереди. Процессы могут иметь родственные отношения (быть родительскими или дочерними по отношению друг к другу). Для поддержания этих структур управляющий блок процесса может содержать указатели на другие процессы.</a:t>
            </a:r>
          </a:p>
        </p:txBody>
      </p:sp>
    </p:spTree>
    <p:extLst>
      <p:ext uri="{BB962C8B-B14F-4D97-AF65-F5344CB8AC3E}">
        <p14:creationId xmlns:p14="http://schemas.microsoft.com/office/powerpoint/2010/main" val="240016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DE0D4-45A7-4288-8232-FDB18D1C738E}"/>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75FD02B3-F15C-45BE-9DD8-2ECD11ECA043}"/>
              </a:ext>
            </a:extLst>
          </p:cNvPr>
          <p:cNvSpPr>
            <a:spLocks noGrp="1"/>
          </p:cNvSpPr>
          <p:nvPr>
            <p:ph idx="1"/>
          </p:nvPr>
        </p:nvSpPr>
        <p:spPr>
          <a:xfrm>
            <a:off x="392442" y="644577"/>
            <a:ext cx="10537686" cy="5847663"/>
          </a:xfrm>
        </p:spPr>
        <p:txBody>
          <a:bodyPr>
            <a:normAutofit/>
          </a:bodyPr>
          <a:lstStyle/>
          <a:p>
            <a:pPr marL="0" indent="0" algn="just">
              <a:buNone/>
            </a:pPr>
            <a:r>
              <a:rPr lang="ru-RU" sz="2400" b="1" dirty="0"/>
              <a:t>Обмен информацией между процессами</a:t>
            </a:r>
          </a:p>
          <a:p>
            <a:pPr marL="0" indent="0" algn="just">
              <a:buNone/>
            </a:pPr>
            <a:r>
              <a:rPr lang="ru-RU" sz="2400" dirty="0"/>
              <a:t>Различные флаги, сигналы и сообщения могут иметь отношение к обмену информацией между двумя независимыми процессами. Некоторая часть этой информации, или вся она, может храниться в управляющем блоке процесса.</a:t>
            </a:r>
          </a:p>
          <a:p>
            <a:pPr marL="0" indent="0" algn="just">
              <a:buNone/>
            </a:pPr>
            <a:r>
              <a:rPr lang="ru-RU" sz="2400" b="1" dirty="0"/>
              <a:t>Привилегии процессов</a:t>
            </a:r>
          </a:p>
          <a:p>
            <a:pPr marL="0" indent="0" algn="just">
              <a:buNone/>
            </a:pPr>
            <a:r>
              <a:rPr lang="ru-RU" sz="2400" dirty="0"/>
              <a:t>Процессы имеют привилегии, которые могут выражаться в предоставлении права доступа к определенной области памяти или возможности выполнять определенные виды команд. Кроме того, привилегии могут определять возможность использования различных системных утилит и служб.</a:t>
            </a:r>
          </a:p>
          <a:p>
            <a:pPr marL="0" indent="0">
              <a:buNone/>
            </a:pPr>
            <a:endParaRPr lang="ru-BY" sz="2400" dirty="0"/>
          </a:p>
        </p:txBody>
      </p:sp>
    </p:spTree>
    <p:extLst>
      <p:ext uri="{BB962C8B-B14F-4D97-AF65-F5344CB8AC3E}">
        <p14:creationId xmlns:p14="http://schemas.microsoft.com/office/powerpoint/2010/main" val="108704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12D2ED-C9A1-4AB4-BA2C-496C1FA8738A}"/>
              </a:ext>
            </a:extLst>
          </p:cNvPr>
          <p:cNvSpPr>
            <a:spLocks noGrp="1"/>
          </p:cNvSpPr>
          <p:nvPr>
            <p:ph type="title"/>
          </p:nvPr>
        </p:nvSpPr>
        <p:spPr>
          <a:xfrm>
            <a:off x="383822" y="365760"/>
            <a:ext cx="10570690" cy="763129"/>
          </a:xfrm>
        </p:spPr>
        <p:txBody>
          <a:bodyPr/>
          <a:lstStyle/>
          <a:p>
            <a:r>
              <a:rPr lang="ru-RU" dirty="0"/>
              <a:t>Управляющая информация процесса</a:t>
            </a:r>
          </a:p>
        </p:txBody>
      </p:sp>
      <p:sp>
        <p:nvSpPr>
          <p:cNvPr id="3" name="Объект 2">
            <a:extLst>
              <a:ext uri="{FF2B5EF4-FFF2-40B4-BE49-F238E27FC236}">
                <a16:creationId xmlns:a16="http://schemas.microsoft.com/office/drawing/2014/main" id="{9DF1480E-1965-41EB-A89C-2C9C331344AB}"/>
              </a:ext>
            </a:extLst>
          </p:cNvPr>
          <p:cNvSpPr>
            <a:spLocks noGrp="1"/>
          </p:cNvSpPr>
          <p:nvPr>
            <p:ph idx="1"/>
          </p:nvPr>
        </p:nvSpPr>
        <p:spPr>
          <a:xfrm>
            <a:off x="383822" y="1343377"/>
            <a:ext cx="10690578" cy="5362223"/>
          </a:xfrm>
        </p:spPr>
        <p:txBody>
          <a:bodyPr>
            <a:normAutofit/>
          </a:bodyPr>
          <a:lstStyle/>
          <a:p>
            <a:pPr marL="0" indent="0" algn="just">
              <a:buNone/>
            </a:pPr>
            <a:r>
              <a:rPr lang="ru-RU" sz="2800" b="1" dirty="0"/>
              <a:t>Управление памятью</a:t>
            </a:r>
          </a:p>
          <a:p>
            <a:pPr marL="0" indent="0" algn="just">
              <a:buNone/>
            </a:pPr>
            <a:r>
              <a:rPr lang="ru-RU" sz="2800" dirty="0"/>
              <a:t>Этот раздел может содержать указатели на таблицы сегментов и/или страниц, в которых описывается распределение процесса в виртуальной памяти.</a:t>
            </a:r>
          </a:p>
          <a:p>
            <a:pPr marL="0" indent="0" algn="just">
              <a:buNone/>
            </a:pPr>
            <a:r>
              <a:rPr lang="ru-RU" sz="2800" b="1" dirty="0"/>
              <a:t>Владение ресурсами и их использование</a:t>
            </a:r>
          </a:p>
          <a:p>
            <a:pPr marL="0" indent="0" algn="just">
              <a:buNone/>
            </a:pPr>
            <a:r>
              <a:rPr lang="ru-RU" sz="2800" dirty="0"/>
              <a:t>Здесь могут быть указаны ресурсы, которыми управляет процесс (например, перечень открытых файлов). Кроме того, в данный раздел могут быть включены сведения по истории использования процессора и других ресурсов; эта информация может потребоваться при планировании.</a:t>
            </a:r>
          </a:p>
        </p:txBody>
      </p:sp>
    </p:spTree>
    <p:extLst>
      <p:ext uri="{BB962C8B-B14F-4D97-AF65-F5344CB8AC3E}">
        <p14:creationId xmlns:p14="http://schemas.microsoft.com/office/powerpoint/2010/main" val="424745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525DF1AC-7508-4D73-9F87-F61C4AEE8DB7}"/>
              </a:ext>
            </a:extLst>
          </p:cNvPr>
          <p:cNvPicPr>
            <a:picLocks noChangeAspect="1"/>
          </p:cNvPicPr>
          <p:nvPr/>
        </p:nvPicPr>
        <p:blipFill>
          <a:blip r:embed="rId2"/>
          <a:stretch>
            <a:fillRect/>
          </a:stretch>
        </p:blipFill>
        <p:spPr>
          <a:xfrm>
            <a:off x="1261872" y="4139255"/>
            <a:ext cx="8706555" cy="2718745"/>
          </a:xfrm>
          <a:prstGeom prst="rect">
            <a:avLst/>
          </a:prstGeom>
        </p:spPr>
      </p:pic>
      <p:sp>
        <p:nvSpPr>
          <p:cNvPr id="2" name="Заголовок 1">
            <a:extLst>
              <a:ext uri="{FF2B5EF4-FFF2-40B4-BE49-F238E27FC236}">
                <a16:creationId xmlns:a16="http://schemas.microsoft.com/office/drawing/2014/main" id="{FCAC518C-4E50-4F7A-B621-A0EA8C1983FD}"/>
              </a:ext>
            </a:extLst>
          </p:cNvPr>
          <p:cNvSpPr>
            <a:spLocks noGrp="1"/>
          </p:cNvSpPr>
          <p:nvPr>
            <p:ph type="title"/>
          </p:nvPr>
        </p:nvSpPr>
        <p:spPr>
          <a:xfrm>
            <a:off x="1261872" y="365760"/>
            <a:ext cx="9692640" cy="492196"/>
          </a:xfrm>
        </p:spPr>
        <p:txBody>
          <a:bodyPr>
            <a:normAutofit fontScale="90000"/>
          </a:bodyPr>
          <a:lstStyle/>
          <a:p>
            <a:r>
              <a:rPr lang="ru-RU" dirty="0"/>
              <a:t>Описание процессов</a:t>
            </a:r>
          </a:p>
        </p:txBody>
      </p:sp>
      <p:sp>
        <p:nvSpPr>
          <p:cNvPr id="3" name="Объект 2">
            <a:extLst>
              <a:ext uri="{FF2B5EF4-FFF2-40B4-BE49-F238E27FC236}">
                <a16:creationId xmlns:a16="http://schemas.microsoft.com/office/drawing/2014/main" id="{BB2942F0-06DF-47A7-AA7C-490051772A9D}"/>
              </a:ext>
            </a:extLst>
          </p:cNvPr>
          <p:cNvSpPr>
            <a:spLocks noGrp="1"/>
          </p:cNvSpPr>
          <p:nvPr>
            <p:ph idx="1"/>
          </p:nvPr>
        </p:nvSpPr>
        <p:spPr>
          <a:xfrm>
            <a:off x="336182" y="722488"/>
            <a:ext cx="10794661" cy="3601155"/>
          </a:xfrm>
        </p:spPr>
        <p:txBody>
          <a:bodyPr>
            <a:normAutofit fontScale="92500"/>
          </a:bodyPr>
          <a:lstStyle/>
          <a:p>
            <a:pPr marL="0" indent="0" algn="just">
              <a:buNone/>
            </a:pPr>
            <a:r>
              <a:rPr lang="ru-RU" sz="2400" dirty="0"/>
              <a:t>Пусть в многозадачной среде имеется</a:t>
            </a:r>
            <a:r>
              <a:rPr lang="pl-PL" sz="2400" dirty="0"/>
              <a:t> </a:t>
            </a:r>
            <a:r>
              <a:rPr lang="ru-RU" sz="2400" dirty="0"/>
              <a:t>несколько процессов (Р</a:t>
            </a:r>
            <a:r>
              <a:rPr lang="ru-RU" sz="2400" baseline="-25000" dirty="0"/>
              <a:t>1</a:t>
            </a:r>
            <a:r>
              <a:rPr lang="ru-RU" sz="2400" dirty="0"/>
              <a:t> ,</a:t>
            </a:r>
            <a:r>
              <a:rPr lang="pl-PL" sz="2400" dirty="0"/>
              <a:t> ... </a:t>
            </a:r>
            <a:r>
              <a:rPr lang="ru-RU" sz="2400" dirty="0"/>
              <a:t>, Р</a:t>
            </a:r>
            <a:r>
              <a:rPr lang="pl-PL" sz="2400" baseline="-25000" dirty="0"/>
              <a:t>n</a:t>
            </a:r>
            <a:r>
              <a:rPr lang="ru-RU" sz="2400" dirty="0"/>
              <a:t>), которые уже созданы и загружены в виртуальную</a:t>
            </a:r>
            <a:r>
              <a:rPr lang="pl-PL" sz="2400" dirty="0"/>
              <a:t> </a:t>
            </a:r>
            <a:r>
              <a:rPr lang="ru-RU" sz="2400" dirty="0"/>
              <a:t>память. Каждому процессу для его функционирования нужен доступ к определенным</a:t>
            </a:r>
            <a:r>
              <a:rPr lang="pl-PL" sz="2400" dirty="0"/>
              <a:t> </a:t>
            </a:r>
            <a:r>
              <a:rPr lang="ru-RU" sz="2400" dirty="0"/>
              <a:t>системным ресурсам, в число которых входят процессор, устройства ввода-вывода и основная</a:t>
            </a:r>
            <a:r>
              <a:rPr lang="pl-PL" sz="2400" dirty="0"/>
              <a:t> </a:t>
            </a:r>
            <a:r>
              <a:rPr lang="ru-RU" sz="2400" dirty="0"/>
              <a:t>память. В ситуации, изображенной на рисунке, процесс Р</a:t>
            </a:r>
            <a:r>
              <a:rPr lang="ru-RU" sz="2400" baseline="-25000" dirty="0"/>
              <a:t>1 </a:t>
            </a:r>
            <a:r>
              <a:rPr lang="ru-RU" sz="2400" dirty="0"/>
              <a:t>находится в состоянии</a:t>
            </a:r>
            <a:r>
              <a:rPr lang="pl-PL" sz="2400" dirty="0"/>
              <a:t> </a:t>
            </a:r>
            <a:r>
              <a:rPr lang="ru-RU" sz="2400" dirty="0"/>
              <a:t>выполнения, т.е. в основной памяти находится по крайней мере часть этого процесса.</a:t>
            </a:r>
            <a:r>
              <a:rPr lang="pl-PL" sz="2400" dirty="0"/>
              <a:t> </a:t>
            </a:r>
            <a:r>
              <a:rPr lang="ru-RU" sz="2400" dirty="0"/>
              <a:t>Кроме того, он осуществляет управление двумя устройствами ввода-вывода. Процесс</a:t>
            </a:r>
            <a:r>
              <a:rPr lang="pl-PL" sz="2400" dirty="0"/>
              <a:t> </a:t>
            </a:r>
            <a:r>
              <a:rPr lang="ru-RU" sz="2400" dirty="0"/>
              <a:t>Р</a:t>
            </a:r>
            <a:r>
              <a:rPr lang="pl-PL" sz="2400" baseline="-25000" dirty="0"/>
              <a:t>2</a:t>
            </a:r>
            <a:r>
              <a:rPr lang="ru-RU" sz="2400" dirty="0"/>
              <a:t> тоже находится в основной памяти, но он блокирован, ожидая, пока освободится устройство</a:t>
            </a:r>
            <a:r>
              <a:rPr lang="pl-PL" sz="2400" dirty="0"/>
              <a:t> </a:t>
            </a:r>
            <a:r>
              <a:rPr lang="ru-RU" sz="2400" dirty="0"/>
              <a:t>ввода-вывода, находящееся в распоряжении процесса Р</a:t>
            </a:r>
            <a:r>
              <a:rPr lang="ru-RU" sz="2400" baseline="-25000" dirty="0"/>
              <a:t>1</a:t>
            </a:r>
            <a:r>
              <a:rPr lang="pl-PL" sz="2400" dirty="0"/>
              <a:t>.</a:t>
            </a:r>
            <a:r>
              <a:rPr lang="ru-RU" sz="2400" dirty="0"/>
              <a:t>Процесс Р</a:t>
            </a:r>
            <a:r>
              <a:rPr lang="pl-PL" sz="2400" baseline="-25000" dirty="0"/>
              <a:t>n</a:t>
            </a:r>
            <a:r>
              <a:rPr lang="ru-RU" sz="2400" dirty="0"/>
              <a:t> выгружен</a:t>
            </a:r>
            <a:r>
              <a:rPr lang="pl-PL" sz="2400" dirty="0"/>
              <a:t> </a:t>
            </a:r>
            <a:r>
              <a:rPr lang="ru-RU" sz="2400" dirty="0"/>
              <a:t>из основной памяти и, соответственно, приостановлен.</a:t>
            </a:r>
          </a:p>
        </p:txBody>
      </p:sp>
    </p:spTree>
    <p:extLst>
      <p:ext uri="{BB962C8B-B14F-4D97-AF65-F5344CB8AC3E}">
        <p14:creationId xmlns:p14="http://schemas.microsoft.com/office/powerpoint/2010/main" val="392703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C1650-6E35-464F-B5D0-BCADCB35CD8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8A7D216-0983-4020-9819-D5CA01A3393B}"/>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03449B17-0AE3-46AB-80C2-7430271D650C}"/>
              </a:ext>
            </a:extLst>
          </p:cNvPr>
          <p:cNvPicPr>
            <a:picLocks noChangeAspect="1"/>
          </p:cNvPicPr>
          <p:nvPr/>
        </p:nvPicPr>
        <p:blipFill>
          <a:blip r:embed="rId2"/>
          <a:stretch>
            <a:fillRect/>
          </a:stretch>
        </p:blipFill>
        <p:spPr>
          <a:xfrm>
            <a:off x="842250" y="365760"/>
            <a:ext cx="10087878" cy="6344744"/>
          </a:xfrm>
          <a:prstGeom prst="rect">
            <a:avLst/>
          </a:prstGeom>
        </p:spPr>
      </p:pic>
    </p:spTree>
    <p:extLst>
      <p:ext uri="{BB962C8B-B14F-4D97-AF65-F5344CB8AC3E}">
        <p14:creationId xmlns:p14="http://schemas.microsoft.com/office/powerpoint/2010/main" val="188719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8E63929-0DBF-4231-8826-8B65B05DAECD}"/>
              </a:ext>
            </a:extLst>
          </p:cNvPr>
          <p:cNvSpPr>
            <a:spLocks noGrp="1"/>
          </p:cNvSpPr>
          <p:nvPr>
            <p:ph idx="1"/>
          </p:nvPr>
        </p:nvSpPr>
        <p:spPr>
          <a:xfrm>
            <a:off x="158046" y="293511"/>
            <a:ext cx="5858933" cy="6287911"/>
          </a:xfrm>
        </p:spPr>
        <p:txBody>
          <a:bodyPr>
            <a:normAutofit fontScale="92500" lnSpcReduction="20000"/>
          </a:bodyPr>
          <a:lstStyle/>
          <a:p>
            <a:pPr marL="0" indent="0" algn="just">
              <a:buNone/>
            </a:pPr>
            <a:r>
              <a:rPr lang="ru-RU" sz="2800" b="1" dirty="0"/>
              <a:t>Управляющий блок процесса</a:t>
            </a:r>
            <a:r>
              <a:rPr lang="ru-RU" sz="2800" dirty="0"/>
              <a:t> - это самая важная структура данных из всех имеющихся в операционной системе. В управляющий блок каждого процесса входит вся необходимая операционной системе информация о нем. Информация в этих блоках считывается и/или модифицируется почти каждым модулем операционной системы, включая те, которые связаны с планированием, распределением ресурсов, обработкой прерываний, а также осуществлением контроля и анализа. Можно сказать, что состояние операционной системы задается совокупностью управляющих блоков процессов.</a:t>
            </a:r>
          </a:p>
        </p:txBody>
      </p:sp>
      <p:pic>
        <p:nvPicPr>
          <p:cNvPr id="4" name="Рисунок 3">
            <a:extLst>
              <a:ext uri="{FF2B5EF4-FFF2-40B4-BE49-F238E27FC236}">
                <a16:creationId xmlns:a16="http://schemas.microsoft.com/office/drawing/2014/main" id="{D66480BD-CC88-47D2-B74B-8BAC40A26715}"/>
              </a:ext>
            </a:extLst>
          </p:cNvPr>
          <p:cNvPicPr>
            <a:picLocks noChangeAspect="1"/>
          </p:cNvPicPr>
          <p:nvPr/>
        </p:nvPicPr>
        <p:blipFill>
          <a:blip r:embed="rId2"/>
          <a:stretch>
            <a:fillRect/>
          </a:stretch>
        </p:blipFill>
        <p:spPr>
          <a:xfrm>
            <a:off x="6175022" y="1628527"/>
            <a:ext cx="6016978" cy="3922411"/>
          </a:xfrm>
          <a:prstGeom prst="rect">
            <a:avLst/>
          </a:prstGeom>
        </p:spPr>
      </p:pic>
    </p:spTree>
    <p:extLst>
      <p:ext uri="{BB962C8B-B14F-4D97-AF65-F5344CB8AC3E}">
        <p14:creationId xmlns:p14="http://schemas.microsoft.com/office/powerpoint/2010/main" val="420288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D2E986-6CE9-4C8B-99A8-F71F4CE2D461}"/>
              </a:ext>
            </a:extLst>
          </p:cNvPr>
          <p:cNvSpPr>
            <a:spLocks noGrp="1"/>
          </p:cNvSpPr>
          <p:nvPr>
            <p:ph type="title"/>
          </p:nvPr>
        </p:nvSpPr>
        <p:spPr>
          <a:xfrm>
            <a:off x="1261872" y="365760"/>
            <a:ext cx="9692640" cy="893697"/>
          </a:xfrm>
        </p:spPr>
        <p:txBody>
          <a:bodyPr/>
          <a:lstStyle/>
          <a:p>
            <a:r>
              <a:rPr lang="ru-RU" dirty="0"/>
              <a:t>Управление процессами</a:t>
            </a:r>
          </a:p>
        </p:txBody>
      </p:sp>
      <p:sp>
        <p:nvSpPr>
          <p:cNvPr id="3" name="Объект 2">
            <a:extLst>
              <a:ext uri="{FF2B5EF4-FFF2-40B4-BE49-F238E27FC236}">
                <a16:creationId xmlns:a16="http://schemas.microsoft.com/office/drawing/2014/main" id="{B0E74889-9B89-4169-BEA4-7A20B23AD943}"/>
              </a:ext>
            </a:extLst>
          </p:cNvPr>
          <p:cNvSpPr>
            <a:spLocks noGrp="1"/>
          </p:cNvSpPr>
          <p:nvPr>
            <p:ph idx="1"/>
          </p:nvPr>
        </p:nvSpPr>
        <p:spPr>
          <a:xfrm>
            <a:off x="295713" y="1431985"/>
            <a:ext cx="10815109" cy="4848045"/>
          </a:xfrm>
        </p:spPr>
        <p:txBody>
          <a:bodyPr>
            <a:normAutofit/>
          </a:bodyPr>
          <a:lstStyle/>
          <a:p>
            <a:pPr marL="0" indent="0" algn="just">
              <a:buNone/>
            </a:pPr>
            <a:r>
              <a:rPr lang="ru-RU" sz="2800" dirty="0"/>
              <a:t>Режим с меньшими привилегиями часто называют </a:t>
            </a:r>
            <a:r>
              <a:rPr lang="ru-RU" sz="2800" b="1" dirty="0"/>
              <a:t>пользовательским режимом</a:t>
            </a:r>
            <a:r>
              <a:rPr lang="ru-RU" sz="2800" dirty="0"/>
              <a:t> (</a:t>
            </a:r>
            <a:r>
              <a:rPr lang="ru-RU" sz="2800" dirty="0" err="1"/>
              <a:t>user</a:t>
            </a:r>
            <a:r>
              <a:rPr lang="ru-RU" sz="2800" dirty="0"/>
              <a:t> </a:t>
            </a:r>
            <a:r>
              <a:rPr lang="ru-RU" sz="2800" dirty="0" err="1"/>
              <a:t>mode</a:t>
            </a:r>
            <a:r>
              <a:rPr lang="ru-RU" sz="2800" dirty="0"/>
              <a:t>), потому что обычно в этом режиме выполняются пользовательские программы. Режим с более высокими привилегиями называется </a:t>
            </a:r>
            <a:r>
              <a:rPr lang="ru-RU" sz="2800" b="1" dirty="0"/>
              <a:t>системным режимом </a:t>
            </a:r>
            <a:r>
              <a:rPr lang="ru-RU" sz="2800" dirty="0"/>
              <a:t>(</a:t>
            </a:r>
            <a:r>
              <a:rPr lang="ru-RU" sz="2800" dirty="0" err="1"/>
              <a:t>system</a:t>
            </a:r>
            <a:r>
              <a:rPr lang="ru-RU" sz="2800" dirty="0"/>
              <a:t> </a:t>
            </a:r>
            <a:r>
              <a:rPr lang="ru-RU" sz="2800" dirty="0" err="1"/>
              <a:t>mode</a:t>
            </a:r>
            <a:r>
              <a:rPr lang="ru-RU" sz="2800" dirty="0"/>
              <a:t>), </a:t>
            </a:r>
            <a:r>
              <a:rPr lang="ru-RU" sz="2800" b="1" dirty="0"/>
              <a:t>режимом управления </a:t>
            </a:r>
            <a:r>
              <a:rPr lang="ru-RU" sz="2800" dirty="0"/>
              <a:t>(</a:t>
            </a:r>
            <a:r>
              <a:rPr lang="ru-RU" sz="2800" dirty="0" err="1"/>
              <a:t>control</a:t>
            </a:r>
            <a:r>
              <a:rPr lang="ru-RU" sz="2800" dirty="0"/>
              <a:t> </a:t>
            </a:r>
            <a:r>
              <a:rPr lang="ru-RU" sz="2800" dirty="0" err="1"/>
              <a:t>mode</a:t>
            </a:r>
            <a:r>
              <a:rPr lang="ru-RU" sz="2800" dirty="0"/>
              <a:t>) или </a:t>
            </a:r>
            <a:r>
              <a:rPr lang="ru-RU" sz="2800" b="1" dirty="0"/>
              <a:t>режимом ядра </a:t>
            </a:r>
            <a:r>
              <a:rPr lang="ru-RU" sz="2800" dirty="0"/>
              <a:t>(</a:t>
            </a:r>
            <a:r>
              <a:rPr lang="ru-RU" sz="2800" dirty="0" err="1"/>
              <a:t>kemel</a:t>
            </a:r>
            <a:r>
              <a:rPr lang="ru-RU" sz="2800" dirty="0"/>
              <a:t> </a:t>
            </a:r>
            <a:r>
              <a:rPr lang="ru-RU" sz="2800" dirty="0" err="1"/>
              <a:t>mode</a:t>
            </a:r>
            <a:r>
              <a:rPr lang="ru-RU" sz="2800" dirty="0"/>
              <a:t>). В последнем названии упоминается ядро, т.е. часть операционной системы, которая выполняет важнейшие ее функции. </a:t>
            </a:r>
          </a:p>
        </p:txBody>
      </p:sp>
    </p:spTree>
    <p:extLst>
      <p:ext uri="{BB962C8B-B14F-4D97-AF65-F5344CB8AC3E}">
        <p14:creationId xmlns:p14="http://schemas.microsoft.com/office/powerpoint/2010/main" val="367279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9437E0-4CF2-4BD0-B19C-10CB041AAFDC}"/>
              </a:ext>
            </a:extLst>
          </p:cNvPr>
          <p:cNvSpPr>
            <a:spLocks noGrp="1"/>
          </p:cNvSpPr>
          <p:nvPr>
            <p:ph type="title"/>
          </p:nvPr>
        </p:nvSpPr>
        <p:spPr>
          <a:xfrm>
            <a:off x="293298" y="365760"/>
            <a:ext cx="10661214" cy="755674"/>
          </a:xfrm>
        </p:spPr>
        <p:txBody>
          <a:bodyPr/>
          <a:lstStyle/>
          <a:p>
            <a:r>
              <a:rPr lang="ru-RU" dirty="0"/>
              <a:t>Функции ядра операционной системы</a:t>
            </a:r>
          </a:p>
        </p:txBody>
      </p:sp>
      <p:sp>
        <p:nvSpPr>
          <p:cNvPr id="3" name="Объект 2">
            <a:extLst>
              <a:ext uri="{FF2B5EF4-FFF2-40B4-BE49-F238E27FC236}">
                <a16:creationId xmlns:a16="http://schemas.microsoft.com/office/drawing/2014/main" id="{2073846C-7787-4C0A-AD04-B8CD4DC3359B}"/>
              </a:ext>
            </a:extLst>
          </p:cNvPr>
          <p:cNvSpPr>
            <a:spLocks noGrp="1"/>
          </p:cNvSpPr>
          <p:nvPr>
            <p:ph idx="1"/>
          </p:nvPr>
        </p:nvSpPr>
        <p:spPr>
          <a:xfrm>
            <a:off x="293298" y="1253331"/>
            <a:ext cx="5138928" cy="5604669"/>
          </a:xfrm>
        </p:spPr>
        <p:txBody>
          <a:bodyPr>
            <a:normAutofit fontScale="92500" lnSpcReduction="10000"/>
          </a:bodyPr>
          <a:lstStyle/>
          <a:p>
            <a:pPr marL="0" indent="0">
              <a:buNone/>
            </a:pPr>
            <a:r>
              <a:rPr lang="ru-RU" sz="2800" b="1" dirty="0"/>
              <a:t>Управление процессами</a:t>
            </a:r>
          </a:p>
          <a:p>
            <a:pPr marL="274320" lvl="1" indent="0">
              <a:buNone/>
            </a:pPr>
            <a:r>
              <a:rPr lang="ru-RU" sz="2400" dirty="0"/>
              <a:t>Создание и завершение процессов</a:t>
            </a:r>
          </a:p>
          <a:p>
            <a:pPr marL="274320" lvl="1" indent="0">
              <a:buNone/>
            </a:pPr>
            <a:r>
              <a:rPr lang="ru-RU" sz="2400" dirty="0"/>
              <a:t>Планирование и диспетчеризация процессов</a:t>
            </a:r>
          </a:p>
          <a:p>
            <a:pPr marL="274320" lvl="1" indent="0">
              <a:buNone/>
            </a:pPr>
            <a:r>
              <a:rPr lang="ru-RU" sz="2400" dirty="0"/>
              <a:t>Переключение процессов</a:t>
            </a:r>
          </a:p>
          <a:p>
            <a:pPr marL="274320" lvl="1" indent="0">
              <a:buNone/>
            </a:pPr>
            <a:r>
              <a:rPr lang="ru-RU" sz="2400" dirty="0"/>
              <a:t>Синхронизация и поддержка обмена информацией между процессами</a:t>
            </a:r>
          </a:p>
          <a:p>
            <a:pPr marL="274320" lvl="1" indent="0">
              <a:buNone/>
            </a:pPr>
            <a:r>
              <a:rPr lang="ru-RU" sz="2400" dirty="0"/>
              <a:t>Организация управляющих блоков процессов</a:t>
            </a:r>
          </a:p>
          <a:p>
            <a:pPr marL="0" indent="0">
              <a:buNone/>
            </a:pPr>
            <a:r>
              <a:rPr lang="ru-RU" sz="2800" b="1" dirty="0"/>
              <a:t>Управление памятью</a:t>
            </a:r>
          </a:p>
          <a:p>
            <a:pPr marL="274320" lvl="1" indent="0">
              <a:buNone/>
            </a:pPr>
            <a:r>
              <a:rPr lang="ru-RU" sz="2400" dirty="0"/>
              <a:t>Выделение адресного пространства процессам</a:t>
            </a:r>
          </a:p>
          <a:p>
            <a:pPr marL="274320" lvl="1" indent="0">
              <a:buNone/>
            </a:pPr>
            <a:r>
              <a:rPr lang="ru-RU" sz="2400" dirty="0"/>
              <a:t>Свопинг</a:t>
            </a:r>
          </a:p>
          <a:p>
            <a:pPr marL="274320" lvl="1" indent="0">
              <a:buNone/>
            </a:pPr>
            <a:r>
              <a:rPr lang="ru-RU" sz="2400" dirty="0"/>
              <a:t>Управление страницами и сегментами</a:t>
            </a:r>
          </a:p>
        </p:txBody>
      </p:sp>
      <p:sp>
        <p:nvSpPr>
          <p:cNvPr id="4" name="Прямоугольник 3">
            <a:extLst>
              <a:ext uri="{FF2B5EF4-FFF2-40B4-BE49-F238E27FC236}">
                <a16:creationId xmlns:a16="http://schemas.microsoft.com/office/drawing/2014/main" id="{DCFA889C-A516-4605-96DB-DBF4BC825950}"/>
              </a:ext>
            </a:extLst>
          </p:cNvPr>
          <p:cNvSpPr/>
          <p:nvPr/>
        </p:nvSpPr>
        <p:spPr>
          <a:xfrm>
            <a:off x="5432226" y="1253331"/>
            <a:ext cx="6096000" cy="3416320"/>
          </a:xfrm>
          <a:prstGeom prst="rect">
            <a:avLst/>
          </a:prstGeom>
        </p:spPr>
        <p:txBody>
          <a:bodyPr>
            <a:spAutoFit/>
          </a:bodyPr>
          <a:lstStyle/>
          <a:p>
            <a:r>
              <a:rPr lang="ru-RU" sz="2400" b="1" dirty="0"/>
              <a:t>Управление вводом-выводом</a:t>
            </a:r>
          </a:p>
          <a:p>
            <a:pPr marL="274320" lvl="1" indent="0">
              <a:buNone/>
            </a:pPr>
            <a:r>
              <a:rPr lang="ru-RU" sz="2400" dirty="0"/>
              <a:t>Управление буферами</a:t>
            </a:r>
          </a:p>
          <a:p>
            <a:pPr marL="274320" lvl="1" indent="0">
              <a:buNone/>
            </a:pPr>
            <a:r>
              <a:rPr lang="ru-RU" sz="2400" dirty="0"/>
              <a:t>Выделение процессам каналов и устройств ввода-вывода</a:t>
            </a:r>
          </a:p>
          <a:p>
            <a:pPr marL="274320" lvl="1" indent="0">
              <a:buNone/>
            </a:pPr>
            <a:endParaRPr lang="ru-RU" sz="2400" dirty="0"/>
          </a:p>
          <a:p>
            <a:r>
              <a:rPr lang="ru-RU" sz="2400" b="1" dirty="0"/>
              <a:t>Функции поддержки</a:t>
            </a:r>
          </a:p>
          <a:p>
            <a:pPr marL="274320" lvl="1" indent="0">
              <a:buNone/>
            </a:pPr>
            <a:r>
              <a:rPr lang="ru-RU" sz="2400" dirty="0"/>
              <a:t>Обработка прерываний</a:t>
            </a:r>
          </a:p>
          <a:p>
            <a:pPr marL="274320" lvl="1" indent="0">
              <a:buNone/>
            </a:pPr>
            <a:r>
              <a:rPr lang="ru-RU" sz="2400" dirty="0"/>
              <a:t>Учет использования ресурсов</a:t>
            </a:r>
          </a:p>
          <a:p>
            <a:pPr marL="274320" lvl="1" indent="0">
              <a:buNone/>
            </a:pPr>
            <a:r>
              <a:rPr lang="ru-RU" sz="2400" dirty="0"/>
              <a:t>Текущий контроль системы</a:t>
            </a:r>
          </a:p>
        </p:txBody>
      </p:sp>
    </p:spTree>
    <p:extLst>
      <p:ext uri="{BB962C8B-B14F-4D97-AF65-F5344CB8AC3E}">
        <p14:creationId xmlns:p14="http://schemas.microsoft.com/office/powerpoint/2010/main" val="1919319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1769D3-C496-4B8D-B8D9-74B999E56784}"/>
              </a:ext>
            </a:extLst>
          </p:cNvPr>
          <p:cNvSpPr>
            <a:spLocks noGrp="1"/>
          </p:cNvSpPr>
          <p:nvPr>
            <p:ph type="title"/>
          </p:nvPr>
        </p:nvSpPr>
        <p:spPr>
          <a:xfrm>
            <a:off x="830551" y="193232"/>
            <a:ext cx="9692640" cy="652157"/>
          </a:xfrm>
        </p:spPr>
        <p:txBody>
          <a:bodyPr>
            <a:normAutofit fontScale="90000"/>
          </a:bodyPr>
          <a:lstStyle/>
          <a:p>
            <a:r>
              <a:rPr lang="ru-RU" dirty="0"/>
              <a:t>Создание процессов</a:t>
            </a:r>
          </a:p>
        </p:txBody>
      </p:sp>
      <p:sp>
        <p:nvSpPr>
          <p:cNvPr id="3" name="Объект 2">
            <a:extLst>
              <a:ext uri="{FF2B5EF4-FFF2-40B4-BE49-F238E27FC236}">
                <a16:creationId xmlns:a16="http://schemas.microsoft.com/office/drawing/2014/main" id="{68A9C9EA-77CB-4B37-9295-379441E4D746}"/>
              </a:ext>
            </a:extLst>
          </p:cNvPr>
          <p:cNvSpPr>
            <a:spLocks noGrp="1"/>
          </p:cNvSpPr>
          <p:nvPr>
            <p:ph idx="1"/>
          </p:nvPr>
        </p:nvSpPr>
        <p:spPr>
          <a:xfrm>
            <a:off x="0" y="845389"/>
            <a:ext cx="11162581" cy="6012611"/>
          </a:xfrm>
        </p:spPr>
        <p:txBody>
          <a:bodyPr>
            <a:normAutofit fontScale="92500" lnSpcReduction="20000"/>
          </a:bodyPr>
          <a:lstStyle/>
          <a:p>
            <a:pPr marL="0" indent="0" algn="just">
              <a:buNone/>
            </a:pPr>
            <a:r>
              <a:rPr lang="ru-RU" sz="2800" b="1" dirty="0"/>
              <a:t>1. Присвоить новому процессу уникальный идентификатор. </a:t>
            </a:r>
            <a:r>
              <a:rPr lang="ru-RU" sz="2800" dirty="0"/>
              <a:t>На этом этапе в первичную таблицу процессов вносится новая запись.</a:t>
            </a:r>
          </a:p>
          <a:p>
            <a:pPr marL="0" indent="0" algn="just">
              <a:buNone/>
            </a:pPr>
            <a:r>
              <a:rPr lang="ru-RU" sz="2800" b="1" dirty="0"/>
              <a:t>2. Выделить пространство для процесса. </a:t>
            </a:r>
            <a:r>
              <a:rPr lang="ru-RU" sz="2800" dirty="0"/>
              <a:t>Сюда включаются все элементы образа процесса. Операционная система должна знать, сколько места нужно для пользовательского адресного пространства (для программ и данных) и для пользовательского стека. Эти значения могут назначаться по умолчанию исходя из типа процесса или могут быть установлены на основе запроса пользователя при создании задания. Если процесс порождается другим процессом, родительский процесс может передать операционной системе необходимые величины, поместив их в запрос на создание процесса. Если вновь создающийся процесс будет использовать какую-то часть адресного пространства совместно с другими процессами, необходимо установить соответствующие связи. И наконец, нужно выделить место для управляющего блока процесса.</a:t>
            </a:r>
          </a:p>
        </p:txBody>
      </p:sp>
    </p:spTree>
    <p:extLst>
      <p:ext uri="{BB962C8B-B14F-4D97-AF65-F5344CB8AC3E}">
        <p14:creationId xmlns:p14="http://schemas.microsoft.com/office/powerpoint/2010/main" val="2133447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943F4E-4F50-46A8-A5E5-8B81CEBC4DDF}"/>
              </a:ext>
            </a:extLst>
          </p:cNvPr>
          <p:cNvSpPr>
            <a:spLocks noGrp="1"/>
          </p:cNvSpPr>
          <p:nvPr>
            <p:ph idx="1"/>
          </p:nvPr>
        </p:nvSpPr>
        <p:spPr>
          <a:xfrm>
            <a:off x="295712" y="448574"/>
            <a:ext cx="10884121" cy="6090249"/>
          </a:xfrm>
        </p:spPr>
        <p:txBody>
          <a:bodyPr>
            <a:normAutofit/>
          </a:bodyPr>
          <a:lstStyle/>
          <a:p>
            <a:pPr marL="0" indent="0" algn="just">
              <a:buNone/>
            </a:pPr>
            <a:r>
              <a:rPr lang="ru-RU" sz="2800" b="1" dirty="0"/>
              <a:t>3. Инициализировать управляющий блок процесса</a:t>
            </a:r>
            <a:r>
              <a:rPr lang="ru-RU" sz="2800" dirty="0"/>
              <a:t>. Информация о процессе содержит его идентификатор, а также некоторые другие идентификаторы, например идентификатор родительского процесса. Информация о состоянии процессора обычно инициализируется нулевыми значениями, за исключением счетчика команд (который содержит точку входа в программу) и указателей системного стека (задающие границы стека процесса). Инициализация управляющей информации происходит на основе значений, установленных по умолчанию, с учетом атрибутов из запроса на создание процесса.</a:t>
            </a:r>
          </a:p>
        </p:txBody>
      </p:sp>
    </p:spTree>
    <p:extLst>
      <p:ext uri="{BB962C8B-B14F-4D97-AF65-F5344CB8AC3E}">
        <p14:creationId xmlns:p14="http://schemas.microsoft.com/office/powerpoint/2010/main" val="276170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06DA2B-AE95-4556-B648-3C087F5D534A}"/>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FAF9AEEB-1348-4761-B5E9-05C7AAF5F306}"/>
              </a:ext>
            </a:extLst>
          </p:cNvPr>
          <p:cNvSpPr>
            <a:spLocks noGrp="1"/>
          </p:cNvSpPr>
          <p:nvPr>
            <p:ph idx="1"/>
          </p:nvPr>
        </p:nvSpPr>
        <p:spPr>
          <a:xfrm>
            <a:off x="197570" y="779489"/>
            <a:ext cx="10732558" cy="5411449"/>
          </a:xfrm>
        </p:spPr>
        <p:txBody>
          <a:bodyPr>
            <a:normAutofit/>
          </a:bodyPr>
          <a:lstStyle/>
          <a:p>
            <a:pPr marL="0" indent="0" algn="just">
              <a:buNone/>
            </a:pPr>
            <a:r>
              <a:rPr lang="ru-RU" sz="2800" dirty="0"/>
              <a:t> Например, состояние процесса обычно инициализируется значением "готов" или "готов и приостановлен". Что касается приоритета, то по умолчанию он может быть установлен минимальным, если не поступил явный запрос на установку более высокого приоритета. Поначалу процесс может не владеть никакими ресурсами (типа устройств ввода-вывода или файлов), если не сделан явный запрос или если эти ресурсы не были переданы по наследству от родительского процесса.</a:t>
            </a:r>
          </a:p>
          <a:p>
            <a:pPr marL="0" indent="0">
              <a:buNone/>
            </a:pPr>
            <a:endParaRPr lang="ru-BY" sz="2800" dirty="0"/>
          </a:p>
        </p:txBody>
      </p:sp>
    </p:spTree>
    <p:extLst>
      <p:ext uri="{BB962C8B-B14F-4D97-AF65-F5344CB8AC3E}">
        <p14:creationId xmlns:p14="http://schemas.microsoft.com/office/powerpoint/2010/main" val="2188591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F3DEA9-2324-4883-A915-603814FF08B4}"/>
              </a:ext>
            </a:extLst>
          </p:cNvPr>
          <p:cNvSpPr>
            <a:spLocks noGrp="1"/>
          </p:cNvSpPr>
          <p:nvPr>
            <p:ph idx="1"/>
          </p:nvPr>
        </p:nvSpPr>
        <p:spPr>
          <a:xfrm>
            <a:off x="192196" y="396815"/>
            <a:ext cx="10901373" cy="6245525"/>
          </a:xfrm>
        </p:spPr>
        <p:txBody>
          <a:bodyPr>
            <a:normAutofit/>
          </a:bodyPr>
          <a:lstStyle/>
          <a:p>
            <a:pPr marL="0" indent="0" algn="just">
              <a:buNone/>
            </a:pPr>
            <a:r>
              <a:rPr lang="ru-RU" sz="2800" b="1" dirty="0"/>
              <a:t>4. Установить необходимые связи. </a:t>
            </a:r>
            <a:r>
              <a:rPr lang="ru-RU" sz="2800" dirty="0"/>
              <a:t>Если операционная система, например, поддерживает очередь планируемых заданий в виде списка со связями, то новый процесс необходимо поместить в список готовых или готовых/приостановленных процессов.</a:t>
            </a:r>
          </a:p>
          <a:p>
            <a:pPr marL="0" indent="0" algn="just">
              <a:buNone/>
            </a:pPr>
            <a:r>
              <a:rPr lang="ru-RU" sz="2800" b="1" dirty="0"/>
              <a:t>5. Создать или расширить другие структуры данных. </a:t>
            </a:r>
            <a:r>
              <a:rPr lang="ru-RU" sz="2800" dirty="0"/>
              <a:t>Операционная система может, например, поддерживать для каждого процесса файл с учетом используемых ресурсов, который позже будет использован для учета или оценки производительности системы.</a:t>
            </a:r>
          </a:p>
        </p:txBody>
      </p:sp>
    </p:spTree>
    <p:extLst>
      <p:ext uri="{BB962C8B-B14F-4D97-AF65-F5344CB8AC3E}">
        <p14:creationId xmlns:p14="http://schemas.microsoft.com/office/powerpoint/2010/main" val="1832993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AC7B97-8D97-4A96-B44B-F5C9CD0728F1}"/>
              </a:ext>
            </a:extLst>
          </p:cNvPr>
          <p:cNvSpPr>
            <a:spLocks noGrp="1"/>
          </p:cNvSpPr>
          <p:nvPr>
            <p:ph type="title"/>
          </p:nvPr>
        </p:nvSpPr>
        <p:spPr>
          <a:xfrm>
            <a:off x="1261872" y="365760"/>
            <a:ext cx="9692640" cy="790180"/>
          </a:xfrm>
        </p:spPr>
        <p:txBody>
          <a:bodyPr/>
          <a:lstStyle/>
          <a:p>
            <a:r>
              <a:rPr lang="ru-RU" dirty="0"/>
              <a:t>Переключение процессов</a:t>
            </a:r>
          </a:p>
        </p:txBody>
      </p:sp>
      <p:sp>
        <p:nvSpPr>
          <p:cNvPr id="3" name="Объект 2">
            <a:extLst>
              <a:ext uri="{FF2B5EF4-FFF2-40B4-BE49-F238E27FC236}">
                <a16:creationId xmlns:a16="http://schemas.microsoft.com/office/drawing/2014/main" id="{535CB4A8-45C6-47D8-9FDD-55FFC534691B}"/>
              </a:ext>
            </a:extLst>
          </p:cNvPr>
          <p:cNvSpPr>
            <a:spLocks noGrp="1"/>
          </p:cNvSpPr>
          <p:nvPr>
            <p:ph idx="1"/>
          </p:nvPr>
        </p:nvSpPr>
        <p:spPr>
          <a:xfrm>
            <a:off x="118699" y="1291122"/>
            <a:ext cx="11130146" cy="1325563"/>
          </a:xfrm>
        </p:spPr>
        <p:txBody>
          <a:bodyPr>
            <a:normAutofit/>
          </a:bodyPr>
          <a:lstStyle/>
          <a:p>
            <a:pPr marL="0" indent="0" algn="just">
              <a:buNone/>
            </a:pPr>
            <a:r>
              <a:rPr lang="ru-RU" sz="2400" dirty="0"/>
              <a:t>Переключение процесса может произойти в любой момент, когда управление от выполняющегося процесса переходит к операционной системе.</a:t>
            </a:r>
          </a:p>
        </p:txBody>
      </p:sp>
      <p:graphicFrame>
        <p:nvGraphicFramePr>
          <p:cNvPr id="5" name="Таблица 4">
            <a:extLst>
              <a:ext uri="{FF2B5EF4-FFF2-40B4-BE49-F238E27FC236}">
                <a16:creationId xmlns:a16="http://schemas.microsoft.com/office/drawing/2014/main" id="{8897FBAF-D404-426F-9413-F60792E752B7}"/>
              </a:ext>
            </a:extLst>
          </p:cNvPr>
          <p:cNvGraphicFramePr>
            <a:graphicFrameLocks noGrp="1"/>
          </p:cNvGraphicFramePr>
          <p:nvPr>
            <p:extLst/>
          </p:nvPr>
        </p:nvGraphicFramePr>
        <p:xfrm>
          <a:off x="195455" y="2608099"/>
          <a:ext cx="10976634" cy="3803037"/>
        </p:xfrm>
        <a:graphic>
          <a:graphicData uri="http://schemas.openxmlformats.org/drawingml/2006/table">
            <a:tbl>
              <a:tblPr firstRow="1" bandRow="1">
                <a:tableStyleId>{5C22544A-7EE6-4342-B048-85BDC9FD1C3A}</a:tableStyleId>
              </a:tblPr>
              <a:tblGrid>
                <a:gridCol w="3099836">
                  <a:extLst>
                    <a:ext uri="{9D8B030D-6E8A-4147-A177-3AD203B41FA5}">
                      <a16:colId xmlns:a16="http://schemas.microsoft.com/office/drawing/2014/main" val="3249005384"/>
                    </a:ext>
                  </a:extLst>
                </a:gridCol>
                <a:gridCol w="4209690">
                  <a:extLst>
                    <a:ext uri="{9D8B030D-6E8A-4147-A177-3AD203B41FA5}">
                      <a16:colId xmlns:a16="http://schemas.microsoft.com/office/drawing/2014/main" val="762030949"/>
                    </a:ext>
                  </a:extLst>
                </a:gridCol>
                <a:gridCol w="3667108">
                  <a:extLst>
                    <a:ext uri="{9D8B030D-6E8A-4147-A177-3AD203B41FA5}">
                      <a16:colId xmlns:a16="http://schemas.microsoft.com/office/drawing/2014/main" val="3243468931"/>
                    </a:ext>
                  </a:extLst>
                </a:gridCol>
              </a:tblGrid>
              <a:tr h="380361">
                <a:tc>
                  <a:txBody>
                    <a:bodyPr/>
                    <a:lstStyle/>
                    <a:p>
                      <a:pPr algn="ctr"/>
                      <a:r>
                        <a:rPr lang="ru-RU" sz="2400" dirty="0"/>
                        <a:t>Механизм</a:t>
                      </a:r>
                    </a:p>
                  </a:txBody>
                  <a:tcPr/>
                </a:tc>
                <a:tc>
                  <a:txBody>
                    <a:bodyPr/>
                    <a:lstStyle/>
                    <a:p>
                      <a:pPr algn="ctr"/>
                      <a:r>
                        <a:rPr lang="ru-RU" sz="2400" dirty="0"/>
                        <a:t>Причина</a:t>
                      </a:r>
                    </a:p>
                  </a:txBody>
                  <a:tcPr/>
                </a:tc>
                <a:tc>
                  <a:txBody>
                    <a:bodyPr/>
                    <a:lstStyle/>
                    <a:p>
                      <a:pPr algn="ctr"/>
                      <a:r>
                        <a:rPr lang="ru-RU" sz="2400" dirty="0"/>
                        <a:t>Что используется</a:t>
                      </a:r>
                    </a:p>
                  </a:txBody>
                  <a:tcPr/>
                </a:tc>
                <a:extLst>
                  <a:ext uri="{0D108BD9-81ED-4DB2-BD59-A6C34878D82A}">
                    <a16:rowId xmlns:a16="http://schemas.microsoft.com/office/drawing/2014/main" val="1553779083"/>
                  </a:ext>
                </a:extLst>
              </a:tr>
              <a:tr h="1219240">
                <a:tc>
                  <a:txBody>
                    <a:bodyPr/>
                    <a:lstStyle/>
                    <a:p>
                      <a:pPr algn="l"/>
                      <a:r>
                        <a:rPr lang="ru-RU" sz="2400" dirty="0"/>
                        <a:t>Прерывание</a:t>
                      </a:r>
                    </a:p>
                  </a:txBody>
                  <a:tcPr anchor="ctr"/>
                </a:tc>
                <a:tc>
                  <a:txBody>
                    <a:bodyPr/>
                    <a:lstStyle/>
                    <a:p>
                      <a:pPr algn="l"/>
                      <a:r>
                        <a:rPr lang="ru-RU" sz="2400" dirty="0"/>
                        <a:t>Внешняя по отношению к выполнению текущей команды</a:t>
                      </a:r>
                    </a:p>
                  </a:txBody>
                  <a:tcPr anchor="ctr"/>
                </a:tc>
                <a:tc>
                  <a:txBody>
                    <a:bodyPr/>
                    <a:lstStyle/>
                    <a:p>
                      <a:pPr algn="l"/>
                      <a:r>
                        <a:rPr lang="ru-RU" sz="2400" dirty="0"/>
                        <a:t>Отклик на внешнее асинхронное событие</a:t>
                      </a:r>
                    </a:p>
                  </a:txBody>
                  <a:tcPr anchor="ctr"/>
                </a:tc>
                <a:extLst>
                  <a:ext uri="{0D108BD9-81ED-4DB2-BD59-A6C34878D82A}">
                    <a16:rowId xmlns:a16="http://schemas.microsoft.com/office/drawing/2014/main" val="653924417"/>
                  </a:ext>
                </a:extLst>
              </a:tr>
              <a:tr h="937877">
                <a:tc>
                  <a:txBody>
                    <a:bodyPr/>
                    <a:lstStyle/>
                    <a:p>
                      <a:pPr algn="l"/>
                      <a:r>
                        <a:rPr lang="ru-RU" sz="2400" dirty="0"/>
                        <a:t>Ловушка</a:t>
                      </a:r>
                    </a:p>
                  </a:txBody>
                  <a:tcPr anchor="ctr"/>
                </a:tc>
                <a:tc>
                  <a:txBody>
                    <a:bodyPr/>
                    <a:lstStyle/>
                    <a:p>
                      <a:pPr algn="l"/>
                      <a:r>
                        <a:rPr lang="ru-RU" sz="2400" dirty="0"/>
                        <a:t>Связана с выполнением текущей команды</a:t>
                      </a:r>
                    </a:p>
                  </a:txBody>
                  <a:tcPr anchor="ctr"/>
                </a:tc>
                <a:tc>
                  <a:txBody>
                    <a:bodyPr/>
                    <a:lstStyle/>
                    <a:p>
                      <a:pPr algn="l"/>
                      <a:r>
                        <a:rPr lang="ru-RU" sz="2400" dirty="0"/>
                        <a:t>Обработку ошибки или исключительной ситуации</a:t>
                      </a:r>
                    </a:p>
                  </a:txBody>
                  <a:tcPr anchor="ctr"/>
                </a:tc>
                <a:extLst>
                  <a:ext uri="{0D108BD9-81ED-4DB2-BD59-A6C34878D82A}">
                    <a16:rowId xmlns:a16="http://schemas.microsoft.com/office/drawing/2014/main" val="324903510"/>
                  </a:ext>
                </a:extLst>
              </a:tr>
              <a:tr h="937877">
                <a:tc>
                  <a:txBody>
                    <a:bodyPr/>
                    <a:lstStyle/>
                    <a:p>
                      <a:pPr algn="l"/>
                      <a:r>
                        <a:rPr lang="ru-RU" sz="2400" dirty="0"/>
                        <a:t>Вызов супервизора</a:t>
                      </a:r>
                    </a:p>
                  </a:txBody>
                  <a:tcPr anchor="ctr"/>
                </a:tc>
                <a:tc>
                  <a:txBody>
                    <a:bodyPr/>
                    <a:lstStyle/>
                    <a:p>
                      <a:r>
                        <a:rPr lang="ru-RU" sz="2400" dirty="0"/>
                        <a:t>Явный запрос</a:t>
                      </a:r>
                    </a:p>
                  </a:txBody>
                  <a:tcPr anchor="ctr"/>
                </a:tc>
                <a:tc>
                  <a:txBody>
                    <a:bodyPr/>
                    <a:lstStyle/>
                    <a:p>
                      <a:r>
                        <a:rPr lang="ru-RU" sz="2400" dirty="0"/>
                        <a:t>Вызов функции операционной системы</a:t>
                      </a:r>
                    </a:p>
                  </a:txBody>
                  <a:tcPr anchor="ctr"/>
                </a:tc>
                <a:extLst>
                  <a:ext uri="{0D108BD9-81ED-4DB2-BD59-A6C34878D82A}">
                    <a16:rowId xmlns:a16="http://schemas.microsoft.com/office/drawing/2014/main" val="338678282"/>
                  </a:ext>
                </a:extLst>
              </a:tr>
            </a:tbl>
          </a:graphicData>
        </a:graphic>
      </p:graphicFrame>
    </p:spTree>
    <p:extLst>
      <p:ext uri="{BB962C8B-B14F-4D97-AF65-F5344CB8AC3E}">
        <p14:creationId xmlns:p14="http://schemas.microsoft.com/office/powerpoint/2010/main" val="328471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5E4B773-5FB9-4EB2-B9F7-98257C6180FA}"/>
              </a:ext>
            </a:extLst>
          </p:cNvPr>
          <p:cNvSpPr>
            <a:spLocks noGrp="1"/>
          </p:cNvSpPr>
          <p:nvPr>
            <p:ph idx="1"/>
          </p:nvPr>
        </p:nvSpPr>
        <p:spPr>
          <a:xfrm>
            <a:off x="192197" y="431321"/>
            <a:ext cx="10953131" cy="6211019"/>
          </a:xfrm>
        </p:spPr>
        <p:txBody>
          <a:bodyPr>
            <a:normAutofit/>
          </a:bodyPr>
          <a:lstStyle/>
          <a:p>
            <a:pPr marL="0" indent="0" algn="just">
              <a:buNone/>
            </a:pPr>
            <a:r>
              <a:rPr lang="ru-RU" sz="2800" b="1" dirty="0"/>
              <a:t>Прерывание таймера. </a:t>
            </a:r>
            <a:r>
              <a:rPr lang="ru-RU" sz="2800" dirty="0"/>
              <a:t>Операционная система определяет, что текущий процесс</a:t>
            </a:r>
            <a:r>
              <a:rPr lang="en-US" sz="2800" dirty="0"/>
              <a:t> </a:t>
            </a:r>
            <a:r>
              <a:rPr lang="ru-RU" sz="2800" dirty="0"/>
              <a:t>выполняется в течение максимально разрешенного промежутка времени, именуемого</a:t>
            </a:r>
            <a:r>
              <a:rPr lang="en-US" sz="2800" dirty="0"/>
              <a:t> </a:t>
            </a:r>
            <a:r>
              <a:rPr lang="ru-RU" sz="2800" dirty="0"/>
              <a:t>квантом времени (</a:t>
            </a:r>
            <a:r>
              <a:rPr lang="ru-RU" sz="2800" dirty="0" err="1"/>
              <a:t>time</a:t>
            </a:r>
            <a:r>
              <a:rPr lang="ru-RU" sz="2800" dirty="0"/>
              <a:t> s</a:t>
            </a:r>
            <a:r>
              <a:rPr lang="en-US" sz="2800" dirty="0"/>
              <a:t>l</a:t>
            </a:r>
            <a:r>
              <a:rPr lang="ru-RU" sz="2800" dirty="0" err="1"/>
              <a:t>ice</a:t>
            </a:r>
            <a:r>
              <a:rPr lang="ru-RU" sz="2800" dirty="0"/>
              <a:t>). Квант времени представляет собой максимальное</a:t>
            </a:r>
            <a:r>
              <a:rPr lang="en-US" sz="2800" dirty="0"/>
              <a:t> </a:t>
            </a:r>
            <a:r>
              <a:rPr lang="ru-RU" sz="2800" dirty="0"/>
              <a:t>количество времени, которое процесс может выполняться без прерывания.</a:t>
            </a:r>
            <a:r>
              <a:rPr lang="en-US" sz="2800" dirty="0"/>
              <a:t> </a:t>
            </a:r>
            <a:r>
              <a:rPr lang="ru-RU" sz="2800" dirty="0"/>
              <a:t>Если это так, то данный процесс нужно переключить в состояние готовности</a:t>
            </a:r>
            <a:r>
              <a:rPr lang="en-US" sz="2800" dirty="0"/>
              <a:t> </a:t>
            </a:r>
            <a:r>
              <a:rPr lang="ru-RU" sz="2800" dirty="0"/>
              <a:t>и передать управление другому процессу.</a:t>
            </a:r>
          </a:p>
        </p:txBody>
      </p:sp>
    </p:spTree>
    <p:extLst>
      <p:ext uri="{BB962C8B-B14F-4D97-AF65-F5344CB8AC3E}">
        <p14:creationId xmlns:p14="http://schemas.microsoft.com/office/powerpoint/2010/main" val="38728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A8C409-B3E4-4B25-959D-81B28B3C02B7}"/>
              </a:ext>
            </a:extLst>
          </p:cNvPr>
          <p:cNvSpPr>
            <a:spLocks noGrp="1"/>
          </p:cNvSpPr>
          <p:nvPr>
            <p:ph type="title"/>
          </p:nvPr>
        </p:nvSpPr>
        <p:spPr>
          <a:xfrm>
            <a:off x="164591" y="100902"/>
            <a:ext cx="10796919" cy="763762"/>
          </a:xfrm>
        </p:spPr>
        <p:txBody>
          <a:bodyPr>
            <a:normAutofit/>
          </a:bodyPr>
          <a:lstStyle/>
          <a:p>
            <a:pPr algn="ctr"/>
            <a:r>
              <a:rPr lang="ru-RU" sz="3600" dirty="0"/>
              <a:t>Общая структура управляющих таблиц ОС</a:t>
            </a:r>
          </a:p>
        </p:txBody>
      </p:sp>
      <p:sp>
        <p:nvSpPr>
          <p:cNvPr id="3" name="Объект 2">
            <a:extLst>
              <a:ext uri="{FF2B5EF4-FFF2-40B4-BE49-F238E27FC236}">
                <a16:creationId xmlns:a16="http://schemas.microsoft.com/office/drawing/2014/main" id="{9109282F-5533-4DF0-9840-DE07B2946FFC}"/>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20ECE16F-7B82-494D-B1F9-DEC036789DF7}"/>
              </a:ext>
            </a:extLst>
          </p:cNvPr>
          <p:cNvPicPr>
            <a:picLocks noChangeAspect="1"/>
          </p:cNvPicPr>
          <p:nvPr/>
        </p:nvPicPr>
        <p:blipFill>
          <a:blip r:embed="rId2"/>
          <a:stretch>
            <a:fillRect/>
          </a:stretch>
        </p:blipFill>
        <p:spPr>
          <a:xfrm>
            <a:off x="1732648" y="864664"/>
            <a:ext cx="7580685" cy="5983786"/>
          </a:xfrm>
          <a:prstGeom prst="rect">
            <a:avLst/>
          </a:prstGeom>
        </p:spPr>
      </p:pic>
    </p:spTree>
    <p:extLst>
      <p:ext uri="{BB962C8B-B14F-4D97-AF65-F5344CB8AC3E}">
        <p14:creationId xmlns:p14="http://schemas.microsoft.com/office/powerpoint/2010/main" val="581010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68075E-DD50-44DE-8264-2BFB923B2D48}"/>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DC874E8C-CE7E-4B36-8BD2-FF25DCF2E56E}"/>
              </a:ext>
            </a:extLst>
          </p:cNvPr>
          <p:cNvSpPr>
            <a:spLocks noGrp="1"/>
          </p:cNvSpPr>
          <p:nvPr>
            <p:ph idx="1"/>
          </p:nvPr>
        </p:nvSpPr>
        <p:spPr>
          <a:xfrm>
            <a:off x="317490" y="509665"/>
            <a:ext cx="10637021" cy="5982575"/>
          </a:xfrm>
        </p:spPr>
        <p:txBody>
          <a:bodyPr>
            <a:normAutofit/>
          </a:bodyPr>
          <a:lstStyle/>
          <a:p>
            <a:pPr marL="0" indent="0" algn="just">
              <a:buNone/>
            </a:pPr>
            <a:r>
              <a:rPr lang="ru-RU" sz="2800" b="1" dirty="0"/>
              <a:t>Прерывание ввода-вывода. </a:t>
            </a:r>
            <a:r>
              <a:rPr lang="ru-RU" sz="2800" dirty="0"/>
              <a:t>Операционная система определяет, что именно произошло,</a:t>
            </a:r>
            <a:r>
              <a:rPr lang="en-US" sz="2800" dirty="0"/>
              <a:t> </a:t>
            </a:r>
            <a:r>
              <a:rPr lang="ru-RU" sz="2800" dirty="0"/>
              <a:t>и если это то событие, которого ожидают один или несколько процессов,</a:t>
            </a:r>
            <a:r>
              <a:rPr lang="en-US" sz="2800" dirty="0"/>
              <a:t> </a:t>
            </a:r>
            <a:r>
              <a:rPr lang="ru-RU" sz="2800" dirty="0"/>
              <a:t>операционная система переводит все соответствующие блокированные процессы</a:t>
            </a:r>
            <a:r>
              <a:rPr lang="en-US" sz="2800" dirty="0"/>
              <a:t> </a:t>
            </a:r>
            <a:r>
              <a:rPr lang="ru-RU" sz="2800" dirty="0"/>
              <a:t>в состояние готовности (соответственно, блокированные/приостановленные процессы</a:t>
            </a:r>
            <a:r>
              <a:rPr lang="en-US" sz="2800" dirty="0"/>
              <a:t> </a:t>
            </a:r>
            <a:r>
              <a:rPr lang="ru-RU" sz="2800" dirty="0"/>
              <a:t>она переводит в состояние готовых/приостановленных процессов). Затем</a:t>
            </a:r>
            <a:r>
              <a:rPr lang="en-US" sz="2800" dirty="0"/>
              <a:t> </a:t>
            </a:r>
            <a:r>
              <a:rPr lang="ru-RU" sz="2800" dirty="0"/>
              <a:t>операционная система должна принять решение: возобновить выполнение текущего</a:t>
            </a:r>
            <a:r>
              <a:rPr lang="en-US" sz="2800" dirty="0"/>
              <a:t> </a:t>
            </a:r>
            <a:r>
              <a:rPr lang="ru-RU" sz="2800" dirty="0"/>
              <a:t>процесса или передать управление готовому к выполнению процессу с более</a:t>
            </a:r>
            <a:r>
              <a:rPr lang="en-US" sz="2800" dirty="0"/>
              <a:t> </a:t>
            </a:r>
            <a:r>
              <a:rPr lang="ru-RU" sz="2800" dirty="0"/>
              <a:t>высоким приоритетом.</a:t>
            </a:r>
          </a:p>
          <a:p>
            <a:pPr marL="0" indent="0">
              <a:buNone/>
            </a:pPr>
            <a:endParaRPr lang="ru-BY" sz="2800" dirty="0"/>
          </a:p>
        </p:txBody>
      </p:sp>
    </p:spTree>
    <p:extLst>
      <p:ext uri="{BB962C8B-B14F-4D97-AF65-F5344CB8AC3E}">
        <p14:creationId xmlns:p14="http://schemas.microsoft.com/office/powerpoint/2010/main" val="265086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F05CAE7-90AB-4E1E-9232-63412475BFDD}"/>
              </a:ext>
            </a:extLst>
          </p:cNvPr>
          <p:cNvSpPr>
            <a:spLocks noGrp="1"/>
          </p:cNvSpPr>
          <p:nvPr>
            <p:ph idx="1"/>
          </p:nvPr>
        </p:nvSpPr>
        <p:spPr>
          <a:xfrm>
            <a:off x="209450" y="779489"/>
            <a:ext cx="10763350" cy="5776586"/>
          </a:xfrm>
        </p:spPr>
        <p:txBody>
          <a:bodyPr>
            <a:normAutofit/>
          </a:bodyPr>
          <a:lstStyle/>
          <a:p>
            <a:pPr marL="0" indent="0" algn="just">
              <a:buNone/>
            </a:pPr>
            <a:r>
              <a:rPr lang="ru-RU" sz="2800" b="1" dirty="0"/>
              <a:t>Ошибка отсутствия блока в памяти. </a:t>
            </a:r>
            <a:r>
              <a:rPr lang="ru-RU" sz="2800" dirty="0"/>
              <a:t>Допустим, что процессор должен обратиться</a:t>
            </a:r>
            <a:r>
              <a:rPr lang="en-US" sz="2800" dirty="0"/>
              <a:t> </a:t>
            </a:r>
            <a:r>
              <a:rPr lang="ru-RU" sz="2800" dirty="0"/>
              <a:t>к слову виртуальной памяти, которое в настоящий момент отсутствует в основной</a:t>
            </a:r>
            <a:r>
              <a:rPr lang="en-US" sz="2800" dirty="0"/>
              <a:t> </a:t>
            </a:r>
            <a:r>
              <a:rPr lang="ru-RU" sz="2800" dirty="0"/>
              <a:t>памяти. При этом операционная система должна загрузить в основную память</a:t>
            </a:r>
            <a:r>
              <a:rPr lang="en-US" sz="2800" dirty="0"/>
              <a:t> </a:t>
            </a:r>
            <a:r>
              <a:rPr lang="ru-RU" sz="2800" dirty="0"/>
              <a:t>блок (страницу или сегмент), в котором содержится адресованное слово. Сразу же</a:t>
            </a:r>
            <a:r>
              <a:rPr lang="en-US" sz="2800" dirty="0"/>
              <a:t> </a:t>
            </a:r>
            <a:r>
              <a:rPr lang="ru-RU" sz="2800" dirty="0"/>
              <a:t>после запроса на загрузку блока операционная система может передать управление</a:t>
            </a:r>
            <a:r>
              <a:rPr lang="en-US" sz="2800" dirty="0"/>
              <a:t> </a:t>
            </a:r>
            <a:r>
              <a:rPr lang="ru-RU" sz="2800" dirty="0"/>
              <a:t>другому процессу, а процесс, для продолжения выполнения которого нужно</a:t>
            </a:r>
            <a:r>
              <a:rPr lang="en-US" sz="2800" dirty="0"/>
              <a:t> </a:t>
            </a:r>
            <a:r>
              <a:rPr lang="ru-RU" sz="2800" dirty="0"/>
              <a:t>загрузить блок в основную память, переходит в блокированное состояние. После</a:t>
            </a:r>
            <a:r>
              <a:rPr lang="en-US" sz="2800" dirty="0"/>
              <a:t> </a:t>
            </a:r>
            <a:r>
              <a:rPr lang="ru-RU" sz="2800" dirty="0"/>
              <a:t>загрузки нужного блока этот процесс переходит в состояние готовности.</a:t>
            </a:r>
          </a:p>
        </p:txBody>
      </p:sp>
    </p:spTree>
    <p:extLst>
      <p:ext uri="{BB962C8B-B14F-4D97-AF65-F5344CB8AC3E}">
        <p14:creationId xmlns:p14="http://schemas.microsoft.com/office/powerpoint/2010/main" val="11468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F00CF8F-DAD9-43F9-A526-A5BFE4083D5B}"/>
              </a:ext>
            </a:extLst>
          </p:cNvPr>
          <p:cNvSpPr>
            <a:spLocks noGrp="1"/>
          </p:cNvSpPr>
          <p:nvPr>
            <p:ph idx="1"/>
          </p:nvPr>
        </p:nvSpPr>
        <p:spPr>
          <a:xfrm>
            <a:off x="278461" y="362310"/>
            <a:ext cx="10590822" cy="5663736"/>
          </a:xfrm>
        </p:spPr>
        <p:txBody>
          <a:bodyPr>
            <a:normAutofit lnSpcReduction="10000"/>
          </a:bodyPr>
          <a:lstStyle/>
          <a:p>
            <a:pPr marL="0" indent="0" algn="just">
              <a:buNone/>
            </a:pPr>
            <a:r>
              <a:rPr lang="ru-RU" sz="2800" dirty="0"/>
              <a:t>В случае </a:t>
            </a:r>
            <a:r>
              <a:rPr lang="ru-RU" sz="2800" b="1" dirty="0"/>
              <a:t>ловушки</a:t>
            </a:r>
            <a:r>
              <a:rPr lang="ru-RU" sz="2800" dirty="0"/>
              <a:t> (</a:t>
            </a:r>
            <a:r>
              <a:rPr lang="ru-RU" sz="2800" dirty="0" err="1"/>
              <a:t>trap</a:t>
            </a:r>
            <a:r>
              <a:rPr lang="ru-RU" sz="2800" dirty="0"/>
              <a:t>) операционная система определяет, является ли ошибка или</a:t>
            </a:r>
            <a:r>
              <a:rPr lang="en-US" sz="2800" dirty="0"/>
              <a:t> </a:t>
            </a:r>
            <a:r>
              <a:rPr lang="ru-RU" sz="2800" dirty="0"/>
              <a:t>исключительная ситуация фатальной. Если это так, то выполняющийся в данный момент</a:t>
            </a:r>
            <a:r>
              <a:rPr lang="en-US" sz="2800" dirty="0"/>
              <a:t> </a:t>
            </a:r>
            <a:r>
              <a:rPr lang="ru-RU" sz="2800" dirty="0"/>
              <a:t>процесс переходит в состояние завершающегося, а управление переходит к другому</a:t>
            </a:r>
            <a:r>
              <a:rPr lang="en-US" sz="2800" dirty="0"/>
              <a:t> </a:t>
            </a:r>
            <a:r>
              <a:rPr lang="ru-RU" sz="2800" dirty="0"/>
              <a:t>процессу. В противном случае действия операционной системы будут зависеть от</a:t>
            </a:r>
            <a:r>
              <a:rPr lang="en-US" sz="2800" dirty="0"/>
              <a:t> </a:t>
            </a:r>
            <a:r>
              <a:rPr lang="ru-RU" sz="2800" dirty="0"/>
              <a:t>характера происшедшей ошибки, а также от конструкции самой операционной системы.</a:t>
            </a:r>
            <a:r>
              <a:rPr lang="en-US" sz="2800" dirty="0"/>
              <a:t> </a:t>
            </a:r>
            <a:r>
              <a:rPr lang="ru-RU" sz="2800" dirty="0"/>
              <a:t>Может быть предпринята попытка выполнить восстановительные процедуры или просто</a:t>
            </a:r>
            <a:r>
              <a:rPr lang="en-US" sz="2800" dirty="0"/>
              <a:t> </a:t>
            </a:r>
            <a:r>
              <a:rPr lang="ru-RU" sz="2800" dirty="0"/>
              <a:t>поставить пользователя в известность о происшедшей ошибке. Операционная система</a:t>
            </a:r>
            <a:r>
              <a:rPr lang="en-US" sz="2800" dirty="0"/>
              <a:t> </a:t>
            </a:r>
            <a:r>
              <a:rPr lang="ru-RU" sz="2800" dirty="0"/>
              <a:t>при этом может как выполнить переключение процессов, так и продолжить выполнение</a:t>
            </a:r>
            <a:r>
              <a:rPr lang="en-US" sz="2800" dirty="0"/>
              <a:t> </a:t>
            </a:r>
            <a:r>
              <a:rPr lang="ru-RU" sz="2800" dirty="0"/>
              <a:t>текущего процесса.</a:t>
            </a:r>
          </a:p>
        </p:txBody>
      </p:sp>
    </p:spTree>
    <p:extLst>
      <p:ext uri="{BB962C8B-B14F-4D97-AF65-F5344CB8AC3E}">
        <p14:creationId xmlns:p14="http://schemas.microsoft.com/office/powerpoint/2010/main" val="377342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EC6ECE-CD3A-4CFD-AE9C-A8D6F9260348}"/>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188C955A-60CB-47A5-AFA9-B6F3FB0328B2}"/>
              </a:ext>
            </a:extLst>
          </p:cNvPr>
          <p:cNvSpPr>
            <a:spLocks noGrp="1"/>
          </p:cNvSpPr>
          <p:nvPr>
            <p:ph idx="1"/>
          </p:nvPr>
        </p:nvSpPr>
        <p:spPr/>
        <p:txBody>
          <a:bodyPr/>
          <a:lstStyle/>
          <a:p>
            <a:endParaRPr lang="ru-BY"/>
          </a:p>
        </p:txBody>
      </p:sp>
      <p:sp>
        <p:nvSpPr>
          <p:cNvPr id="4" name="Объект 2">
            <a:extLst>
              <a:ext uri="{FF2B5EF4-FFF2-40B4-BE49-F238E27FC236}">
                <a16:creationId xmlns:a16="http://schemas.microsoft.com/office/drawing/2014/main" id="{CDDBC98C-6C51-4A88-A2DC-064E6B470E7D}"/>
              </a:ext>
            </a:extLst>
          </p:cNvPr>
          <p:cNvSpPr txBox="1">
            <a:spLocks/>
          </p:cNvSpPr>
          <p:nvPr/>
        </p:nvSpPr>
        <p:spPr>
          <a:xfrm>
            <a:off x="264140" y="1028541"/>
            <a:ext cx="10888541" cy="435133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800" dirty="0"/>
              <a:t>Наконец, операционная система может быть активирована в результате </a:t>
            </a:r>
            <a:r>
              <a:rPr lang="ru-RU" sz="2800" b="1" dirty="0"/>
              <a:t>вызова супервизора</a:t>
            </a:r>
            <a:r>
              <a:rPr lang="ru-RU" sz="2800" dirty="0"/>
              <a:t> (</a:t>
            </a:r>
            <a:r>
              <a:rPr lang="ru-RU" sz="2800" dirty="0" err="1"/>
              <a:t>supervisor</a:t>
            </a:r>
            <a:r>
              <a:rPr lang="ru-RU" sz="2800" dirty="0"/>
              <a:t> </a:t>
            </a:r>
            <a:r>
              <a:rPr lang="ru-RU" sz="2800" dirty="0" err="1"/>
              <a:t>call</a:t>
            </a:r>
            <a:r>
              <a:rPr lang="ru-RU" sz="2800" dirty="0"/>
              <a:t>), который исходит от выполняемой программы. Например, пусть в ходе работы пользовательского процесса нужно выполнить команду, для которой требуется операция ввода-вывода, например открытие файла. Такой вызов приведет к тому, что управление перейдет к процедуре, являющейся частью кода операционной системы. Вообще говоря, использование таких системных вызовов приводит к переходу процесса в блокированное состояние.</a:t>
            </a:r>
            <a:endParaRPr lang="ru-RU" sz="3200" dirty="0"/>
          </a:p>
        </p:txBody>
      </p:sp>
    </p:spTree>
    <p:extLst>
      <p:ext uri="{BB962C8B-B14F-4D97-AF65-F5344CB8AC3E}">
        <p14:creationId xmlns:p14="http://schemas.microsoft.com/office/powerpoint/2010/main" val="240449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D2DA27-F85C-48DB-86D5-530A74983619}"/>
              </a:ext>
            </a:extLst>
          </p:cNvPr>
          <p:cNvSpPr>
            <a:spLocks noGrp="1"/>
          </p:cNvSpPr>
          <p:nvPr>
            <p:ph type="title"/>
          </p:nvPr>
        </p:nvSpPr>
        <p:spPr>
          <a:xfrm>
            <a:off x="1261872" y="365760"/>
            <a:ext cx="9692640" cy="859191"/>
          </a:xfrm>
        </p:spPr>
        <p:txBody>
          <a:bodyPr/>
          <a:lstStyle/>
          <a:p>
            <a:r>
              <a:rPr lang="ru-RU" dirty="0"/>
              <a:t>Переключение режимов</a:t>
            </a:r>
          </a:p>
        </p:txBody>
      </p:sp>
      <p:sp>
        <p:nvSpPr>
          <p:cNvPr id="3" name="Объект 2">
            <a:extLst>
              <a:ext uri="{FF2B5EF4-FFF2-40B4-BE49-F238E27FC236}">
                <a16:creationId xmlns:a16="http://schemas.microsoft.com/office/drawing/2014/main" id="{FD781AD2-2660-4154-AA59-980E4B42D00D}"/>
              </a:ext>
            </a:extLst>
          </p:cNvPr>
          <p:cNvSpPr>
            <a:spLocks noGrp="1"/>
          </p:cNvSpPr>
          <p:nvPr>
            <p:ph idx="1"/>
          </p:nvPr>
        </p:nvSpPr>
        <p:spPr>
          <a:xfrm>
            <a:off x="164592" y="1253331"/>
            <a:ext cx="10928978" cy="5238909"/>
          </a:xfrm>
        </p:spPr>
        <p:txBody>
          <a:bodyPr>
            <a:normAutofit lnSpcReduction="10000"/>
          </a:bodyPr>
          <a:lstStyle/>
          <a:p>
            <a:pPr marL="0" indent="0" algn="just">
              <a:buNone/>
            </a:pPr>
            <a:r>
              <a:rPr lang="ru-RU" sz="2800" dirty="0"/>
              <a:t>В ходе цикла прерывания процессор проверяет, не поступили ли какие-нибудь прерывания, на наличие которых указывает сигнал прерывания. Если никаких прерываний нет, процессор переходит к циклу выборки, извлекая из памяти очередную команду, входящую в текущую программу. Если же имеются необработанные прерывания, то процессор выполняет следующие действия.</a:t>
            </a:r>
          </a:p>
          <a:p>
            <a:pPr marL="0" indent="0" algn="just">
              <a:buNone/>
            </a:pPr>
            <a:r>
              <a:rPr lang="ru-RU" sz="2800" dirty="0"/>
              <a:t>1. Устанавливает в счетчике команд начальный адрес программы – обработчика прерываний.</a:t>
            </a:r>
          </a:p>
          <a:p>
            <a:pPr marL="0" indent="0" algn="just">
              <a:buNone/>
            </a:pPr>
            <a:r>
              <a:rPr lang="ru-RU" sz="2800" dirty="0"/>
              <a:t>2. Переключается из пользовательского режима в режим ядра, чтобы можно было выполнять привилегированные команды, содержащиеся в коде обработки прерывания.</a:t>
            </a:r>
          </a:p>
        </p:txBody>
      </p:sp>
    </p:spTree>
    <p:extLst>
      <p:ext uri="{BB962C8B-B14F-4D97-AF65-F5344CB8AC3E}">
        <p14:creationId xmlns:p14="http://schemas.microsoft.com/office/powerpoint/2010/main" val="399249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7B42E4-5246-4A18-BDDC-A1BBD089177E}"/>
              </a:ext>
            </a:extLst>
          </p:cNvPr>
          <p:cNvSpPr>
            <a:spLocks noGrp="1"/>
          </p:cNvSpPr>
          <p:nvPr>
            <p:ph type="title"/>
          </p:nvPr>
        </p:nvSpPr>
        <p:spPr>
          <a:xfrm>
            <a:off x="952252" y="2630689"/>
            <a:ext cx="10730225" cy="634904"/>
          </a:xfrm>
        </p:spPr>
        <p:txBody>
          <a:bodyPr>
            <a:normAutofit/>
          </a:bodyPr>
          <a:lstStyle/>
          <a:p>
            <a:r>
              <a:rPr lang="ru-RU" sz="3600" dirty="0"/>
              <a:t>Что входит в состав сохраняемого контекста?</a:t>
            </a:r>
          </a:p>
        </p:txBody>
      </p:sp>
      <p:sp>
        <p:nvSpPr>
          <p:cNvPr id="3" name="Объект 2">
            <a:extLst>
              <a:ext uri="{FF2B5EF4-FFF2-40B4-BE49-F238E27FC236}">
                <a16:creationId xmlns:a16="http://schemas.microsoft.com/office/drawing/2014/main" id="{561D5E6A-71B9-4765-A142-F6FB48D9B945}"/>
              </a:ext>
            </a:extLst>
          </p:cNvPr>
          <p:cNvSpPr>
            <a:spLocks noGrp="1"/>
          </p:cNvSpPr>
          <p:nvPr>
            <p:ph idx="1"/>
          </p:nvPr>
        </p:nvSpPr>
        <p:spPr>
          <a:xfrm>
            <a:off x="272555" y="3466122"/>
            <a:ext cx="10910107" cy="3208487"/>
          </a:xfrm>
        </p:spPr>
        <p:txBody>
          <a:bodyPr>
            <a:normAutofit lnSpcReduction="10000"/>
          </a:bodyPr>
          <a:lstStyle/>
          <a:p>
            <a:pPr marL="0" indent="0" algn="just">
              <a:buNone/>
            </a:pPr>
            <a:r>
              <a:rPr lang="ru-RU" sz="2800" dirty="0"/>
              <a:t>Этот контекст должен содержать информацию, которая может быть изменена в процессе работы обработчика прерываний и которая необходима для возобновления выполнения прерванной программы. Таким образом, должна быть сохранена часть управляющего блока процесса с информацией о состоянии процессора. В нее входит содержимое счетчика команд и других регистров процессора, а также информация о стеках.</a:t>
            </a:r>
          </a:p>
        </p:txBody>
      </p:sp>
      <p:sp>
        <p:nvSpPr>
          <p:cNvPr id="4" name="Прямоугольник 3">
            <a:extLst>
              <a:ext uri="{FF2B5EF4-FFF2-40B4-BE49-F238E27FC236}">
                <a16:creationId xmlns:a16="http://schemas.microsoft.com/office/drawing/2014/main" id="{7D0D1ED2-5247-4874-A7D0-5E7E68719CC6}"/>
              </a:ext>
            </a:extLst>
          </p:cNvPr>
          <p:cNvSpPr/>
          <p:nvPr/>
        </p:nvSpPr>
        <p:spPr>
          <a:xfrm>
            <a:off x="493920" y="183390"/>
            <a:ext cx="10508860" cy="2246769"/>
          </a:xfrm>
          <a:prstGeom prst="rect">
            <a:avLst/>
          </a:prstGeom>
        </p:spPr>
        <p:txBody>
          <a:bodyPr wrap="square">
            <a:spAutoFit/>
          </a:bodyPr>
          <a:lstStyle/>
          <a:p>
            <a:pPr algn="just"/>
            <a:r>
              <a:rPr lang="ru-RU" sz="2800" dirty="0"/>
              <a:t>После этого процессор переходит к циклу выборки и выбирает первую команду из программы обработки прерываний, обслуживающей данное прерывание. Обычно в этот момент контекст прерванного процесса сохраняется в управляющем блоке процесса прерванной программы.</a:t>
            </a:r>
          </a:p>
        </p:txBody>
      </p:sp>
    </p:spTree>
    <p:extLst>
      <p:ext uri="{BB962C8B-B14F-4D97-AF65-F5344CB8AC3E}">
        <p14:creationId xmlns:p14="http://schemas.microsoft.com/office/powerpoint/2010/main" val="1420593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93FC40-A849-40CB-AC90-786124212105}"/>
              </a:ext>
            </a:extLst>
          </p:cNvPr>
          <p:cNvSpPr>
            <a:spLocks noGrp="1"/>
          </p:cNvSpPr>
          <p:nvPr>
            <p:ph type="title"/>
          </p:nvPr>
        </p:nvSpPr>
        <p:spPr>
          <a:xfrm>
            <a:off x="1106597" y="198408"/>
            <a:ext cx="9692640" cy="841938"/>
          </a:xfrm>
        </p:spPr>
        <p:txBody>
          <a:bodyPr/>
          <a:lstStyle/>
          <a:p>
            <a:r>
              <a:rPr lang="ru-RU" dirty="0"/>
              <a:t>Нужно ли сделать ещё что-нибудь?</a:t>
            </a:r>
          </a:p>
        </p:txBody>
      </p:sp>
      <p:sp>
        <p:nvSpPr>
          <p:cNvPr id="3" name="Объект 2">
            <a:extLst>
              <a:ext uri="{FF2B5EF4-FFF2-40B4-BE49-F238E27FC236}">
                <a16:creationId xmlns:a16="http://schemas.microsoft.com/office/drawing/2014/main" id="{506C62AD-E9FF-40ED-B93B-20167FC5E509}"/>
              </a:ext>
            </a:extLst>
          </p:cNvPr>
          <p:cNvSpPr>
            <a:spLocks noGrp="1"/>
          </p:cNvSpPr>
          <p:nvPr>
            <p:ph idx="1"/>
          </p:nvPr>
        </p:nvSpPr>
        <p:spPr>
          <a:xfrm>
            <a:off x="312965" y="1040347"/>
            <a:ext cx="10797857" cy="5619246"/>
          </a:xfrm>
        </p:spPr>
        <p:txBody>
          <a:bodyPr>
            <a:normAutofit/>
          </a:bodyPr>
          <a:lstStyle/>
          <a:p>
            <a:pPr marL="0" indent="0" algn="just">
              <a:buNone/>
            </a:pPr>
            <a:r>
              <a:rPr lang="ru-RU" sz="2800" dirty="0"/>
              <a:t>Это зависит от дальнейших событий. Обычно обработчик прерываний является короткой программой, которая выполняет несколько базовых действий, связанных с прерыванием. Например, эта программа сбрасывает флаг состояния, сигнализирующий о наличии прерываний. Она может послать подтверждение о получении прерывания тому элементу аппаратного обеспечения, который сгенерировал это прерывание. Кроме того, эта программа может выполнить некоторые служебные действия, связанные с событием, сгенерировавшим прерывание. </a:t>
            </a:r>
          </a:p>
        </p:txBody>
      </p:sp>
    </p:spTree>
    <p:extLst>
      <p:ext uri="{BB962C8B-B14F-4D97-AF65-F5344CB8AC3E}">
        <p14:creationId xmlns:p14="http://schemas.microsoft.com/office/powerpoint/2010/main" val="2365707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08C83E-913C-48AD-B315-5654D963E764}"/>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8C7E5301-DD4F-4FBE-8271-865FF66B1FD2}"/>
              </a:ext>
            </a:extLst>
          </p:cNvPr>
          <p:cNvSpPr>
            <a:spLocks noGrp="1"/>
          </p:cNvSpPr>
          <p:nvPr>
            <p:ph idx="1"/>
          </p:nvPr>
        </p:nvSpPr>
        <p:spPr>
          <a:xfrm>
            <a:off x="362462" y="1028541"/>
            <a:ext cx="10460436" cy="4907564"/>
          </a:xfrm>
        </p:spPr>
        <p:txBody>
          <a:bodyPr>
            <a:normAutofit/>
          </a:bodyPr>
          <a:lstStyle/>
          <a:p>
            <a:pPr marL="0" indent="0" algn="just">
              <a:buNone/>
            </a:pPr>
            <a:r>
              <a:rPr lang="ru-RU" sz="2400" dirty="0"/>
              <a:t>Например, если прерывание связано с вводом-выводом, обработчик прерываний проверит, не произошло ли ошибки при его выполнении. Если произошла ошибка, обработчик может послать сигнал процессу, первоначально выдавшему запрос на операцию ввода-вывода. Если прерывание сгенерировано таймером, программа обработки прерываний передаст </a:t>
            </a:r>
            <a:r>
              <a:rPr lang="ru-RU" sz="2800" dirty="0"/>
              <a:t>управление</a:t>
            </a:r>
            <a:r>
              <a:rPr lang="ru-RU" sz="2400" dirty="0"/>
              <a:t> диспетчеру. Диспетчер выполнит переключение процессора на обработку другого процесса, если промежуток времени, отведенный на выполнение текущего процесса, уже истек.</a:t>
            </a:r>
            <a:endParaRPr lang="ru-BY" sz="2400" dirty="0"/>
          </a:p>
        </p:txBody>
      </p:sp>
    </p:spTree>
    <p:extLst>
      <p:ext uri="{BB962C8B-B14F-4D97-AF65-F5344CB8AC3E}">
        <p14:creationId xmlns:p14="http://schemas.microsoft.com/office/powerpoint/2010/main" val="3376262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0E218-27F5-4E67-9AFB-B1FF99EF0551}"/>
              </a:ext>
            </a:extLst>
          </p:cNvPr>
          <p:cNvSpPr>
            <a:spLocks noGrp="1"/>
          </p:cNvSpPr>
          <p:nvPr>
            <p:ph type="title"/>
          </p:nvPr>
        </p:nvSpPr>
        <p:spPr>
          <a:xfrm>
            <a:off x="276045" y="365760"/>
            <a:ext cx="10955547" cy="841938"/>
          </a:xfrm>
        </p:spPr>
        <p:txBody>
          <a:bodyPr>
            <a:noAutofit/>
          </a:bodyPr>
          <a:lstStyle/>
          <a:p>
            <a:r>
              <a:rPr lang="ru-RU" sz="3200" dirty="0"/>
              <a:t>Как быть с остальной информацией, содержащейся в управляющем блоке процесса?</a:t>
            </a:r>
          </a:p>
        </p:txBody>
      </p:sp>
      <p:sp>
        <p:nvSpPr>
          <p:cNvPr id="3" name="Объект 2">
            <a:extLst>
              <a:ext uri="{FF2B5EF4-FFF2-40B4-BE49-F238E27FC236}">
                <a16:creationId xmlns:a16="http://schemas.microsoft.com/office/drawing/2014/main" id="{75E98B39-FC21-49E4-8090-43A45B7AEE12}"/>
              </a:ext>
            </a:extLst>
          </p:cNvPr>
          <p:cNvSpPr>
            <a:spLocks noGrp="1"/>
          </p:cNvSpPr>
          <p:nvPr>
            <p:ph idx="1"/>
          </p:nvPr>
        </p:nvSpPr>
        <p:spPr>
          <a:xfrm>
            <a:off x="276044" y="1431985"/>
            <a:ext cx="10644997" cy="5060255"/>
          </a:xfrm>
        </p:spPr>
        <p:txBody>
          <a:bodyPr>
            <a:normAutofit fontScale="92500"/>
          </a:bodyPr>
          <a:lstStyle/>
          <a:p>
            <a:pPr marL="0" indent="0" algn="just">
              <a:buNone/>
            </a:pPr>
            <a:r>
              <a:rPr lang="ru-RU" sz="2800" dirty="0"/>
              <a:t>Если вслед за данным прерыванием последует переключение на другой процесс, то нужно выполнить соответствующие действия по переключению. Однако в большинстве операционных систем прерывание не обязательно влечет за собой переключение процессов. По окончании работы обработчика прерываний возможно возобновление выполнения того процесса, который выполнялся и до прерывания. В некоторых случаях во время прерывания достаточно сохранить только информацию о состоянии процессора. После того как управление вновь возвратится к выполнявшейся перед прерыванием программе, нужно будет лишь восстановить эту информацию. Обычно функция сохранения и восстановления состояния процессора возлагается на аппаратное обеспечение.</a:t>
            </a:r>
          </a:p>
        </p:txBody>
      </p:sp>
    </p:spTree>
    <p:extLst>
      <p:ext uri="{BB962C8B-B14F-4D97-AF65-F5344CB8AC3E}">
        <p14:creationId xmlns:p14="http://schemas.microsoft.com/office/powerpoint/2010/main" val="531409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BEA87-F089-44A7-86E1-FAB685671D43}"/>
              </a:ext>
            </a:extLst>
          </p:cNvPr>
          <p:cNvSpPr>
            <a:spLocks noGrp="1"/>
          </p:cNvSpPr>
          <p:nvPr>
            <p:ph type="title"/>
          </p:nvPr>
        </p:nvSpPr>
        <p:spPr>
          <a:xfrm>
            <a:off x="1261872" y="365760"/>
            <a:ext cx="9692640" cy="721168"/>
          </a:xfrm>
        </p:spPr>
        <p:txBody>
          <a:bodyPr/>
          <a:lstStyle/>
          <a:p>
            <a:r>
              <a:rPr lang="ru-RU" dirty="0"/>
              <a:t>Изменения состояния процесса</a:t>
            </a:r>
          </a:p>
        </p:txBody>
      </p:sp>
      <p:sp>
        <p:nvSpPr>
          <p:cNvPr id="3" name="Объект 2">
            <a:extLst>
              <a:ext uri="{FF2B5EF4-FFF2-40B4-BE49-F238E27FC236}">
                <a16:creationId xmlns:a16="http://schemas.microsoft.com/office/drawing/2014/main" id="{C4F38A5C-A3E7-474B-8D0F-104D821E3D67}"/>
              </a:ext>
            </a:extLst>
          </p:cNvPr>
          <p:cNvSpPr>
            <a:spLocks noGrp="1"/>
          </p:cNvSpPr>
          <p:nvPr>
            <p:ph idx="1"/>
          </p:nvPr>
        </p:nvSpPr>
        <p:spPr>
          <a:xfrm>
            <a:off x="312966" y="1253331"/>
            <a:ext cx="10641545" cy="5238909"/>
          </a:xfrm>
        </p:spPr>
        <p:txBody>
          <a:bodyPr>
            <a:normAutofit lnSpcReduction="10000"/>
          </a:bodyPr>
          <a:lstStyle/>
          <a:p>
            <a:pPr marL="0" indent="0" algn="just">
              <a:buNone/>
            </a:pPr>
            <a:r>
              <a:rPr lang="ru-RU" sz="2800" dirty="0"/>
              <a:t>В случае переключения процессов должны быть выполнены следующие действия.</a:t>
            </a:r>
          </a:p>
          <a:p>
            <a:pPr marL="0" indent="0" algn="just">
              <a:buNone/>
            </a:pPr>
            <a:r>
              <a:rPr lang="ru-RU" sz="2800" dirty="0"/>
              <a:t>1. Сохранение контекста процессора, включая содержимое счетчика команд и других регистров.</a:t>
            </a:r>
          </a:p>
          <a:p>
            <a:pPr marL="0" indent="0" algn="just">
              <a:buNone/>
            </a:pPr>
            <a:r>
              <a:rPr lang="ru-RU" sz="2800" dirty="0"/>
              <a:t>2. Обновление управляющего блока выполняющегося в данное время процесса. Сюда входит изменение состояния процесса на одно из следующих: готовый, блокированный, готовый/приостановленный или завершающийся. Кроме того, должно быть обновлено содержимое других полей с указанием причины переключения процесса из состояния выполнения, а также с сохранением информации по учету используемых ресурсов.</a:t>
            </a:r>
          </a:p>
        </p:txBody>
      </p:sp>
    </p:spTree>
    <p:extLst>
      <p:ext uri="{BB962C8B-B14F-4D97-AF65-F5344CB8AC3E}">
        <p14:creationId xmlns:p14="http://schemas.microsoft.com/office/powerpoint/2010/main" val="16904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CE47F5-19AA-42AD-87C1-062A19113F7B}"/>
              </a:ext>
            </a:extLst>
          </p:cNvPr>
          <p:cNvSpPr>
            <a:spLocks noGrp="1"/>
          </p:cNvSpPr>
          <p:nvPr>
            <p:ph idx="1"/>
          </p:nvPr>
        </p:nvSpPr>
        <p:spPr>
          <a:xfrm>
            <a:off x="392627" y="474133"/>
            <a:ext cx="10512439" cy="5915378"/>
          </a:xfrm>
        </p:spPr>
        <p:txBody>
          <a:bodyPr>
            <a:normAutofit lnSpcReduction="10000"/>
          </a:bodyPr>
          <a:lstStyle/>
          <a:p>
            <a:pPr marL="0" indent="0" algn="just">
              <a:buNone/>
            </a:pPr>
            <a:r>
              <a:rPr lang="ru-RU" sz="2800" b="1" dirty="0"/>
              <a:t>Таблицы памяти </a:t>
            </a:r>
            <a:r>
              <a:rPr lang="ru-RU" sz="2800" dirty="0"/>
              <a:t>(</a:t>
            </a:r>
            <a:r>
              <a:rPr lang="ru-RU" sz="2800" dirty="0" err="1"/>
              <a:t>memory</a:t>
            </a:r>
            <a:r>
              <a:rPr lang="ru-RU" sz="2800" dirty="0"/>
              <a:t> </a:t>
            </a:r>
            <a:r>
              <a:rPr lang="ru-RU" sz="2800" dirty="0" err="1"/>
              <a:t>ta</a:t>
            </a:r>
            <a:r>
              <a:rPr lang="en-US" sz="2800" dirty="0"/>
              <a:t>bl</a:t>
            </a:r>
            <a:r>
              <a:rPr lang="ru-RU" sz="2800" dirty="0" err="1"/>
              <a:t>es</a:t>
            </a:r>
            <a:r>
              <a:rPr lang="ru-RU" sz="2800" dirty="0"/>
              <a:t>) используются для того, чтобы следить за основной</a:t>
            </a:r>
            <a:r>
              <a:rPr lang="en-US" sz="2800" dirty="0"/>
              <a:t> </a:t>
            </a:r>
            <a:r>
              <a:rPr lang="ru-RU" sz="2800" dirty="0"/>
              <a:t>(реальной) и вторичной (виртуальной) памятью. Некоторая часть основной памяти</a:t>
            </a:r>
            <a:r>
              <a:rPr lang="en-US" sz="2800" dirty="0"/>
              <a:t> </a:t>
            </a:r>
            <a:r>
              <a:rPr lang="ru-RU" sz="2800" dirty="0"/>
              <a:t>резервируется для операционной системы, оставшаяся же доступна для использования</a:t>
            </a:r>
            <a:r>
              <a:rPr lang="en-US" sz="2800" dirty="0"/>
              <a:t> </a:t>
            </a:r>
            <a:r>
              <a:rPr lang="ru-RU" sz="2800" dirty="0"/>
              <a:t>процессами. Процессы, которые находятся во вторичной памяти, используют некоторую</a:t>
            </a:r>
            <a:r>
              <a:rPr lang="en-US" sz="2800" dirty="0"/>
              <a:t> </a:t>
            </a:r>
            <a:r>
              <a:rPr lang="ru-RU" sz="2800" dirty="0"/>
              <a:t>разновидность виртуальной памяти либо простой механизм свопинга. Таблицы памяти</a:t>
            </a:r>
            <a:r>
              <a:rPr lang="en-US" sz="2800" dirty="0"/>
              <a:t> </a:t>
            </a:r>
            <a:r>
              <a:rPr lang="ru-RU" sz="2800" dirty="0"/>
              <a:t>должны включать такую информацию:</a:t>
            </a:r>
          </a:p>
          <a:p>
            <a:pPr lvl="1" algn="just">
              <a:buClrTx/>
            </a:pPr>
            <a:r>
              <a:rPr lang="ru-RU" sz="2400" dirty="0"/>
              <a:t>объем основной памяти, отведенной процессу;</a:t>
            </a:r>
          </a:p>
          <a:p>
            <a:pPr lvl="1" algn="just">
              <a:buClrTx/>
            </a:pPr>
            <a:r>
              <a:rPr lang="ru-RU" sz="2400" dirty="0"/>
              <a:t>объем вторичной памяти, отведенной процессу;</a:t>
            </a:r>
          </a:p>
          <a:p>
            <a:pPr lvl="1" algn="just">
              <a:buClrTx/>
            </a:pPr>
            <a:r>
              <a:rPr lang="ru-RU" sz="2400" dirty="0"/>
              <a:t>все атрибуты защиты блоков основной или виртуальной памяти , как , например,</a:t>
            </a:r>
            <a:r>
              <a:rPr lang="en-US" sz="2400" dirty="0"/>
              <a:t> </a:t>
            </a:r>
            <a:r>
              <a:rPr lang="ru-RU" sz="2400" dirty="0"/>
              <a:t>указание, какой из процессов имеет доступ к той или иной совместно используемой</a:t>
            </a:r>
            <a:r>
              <a:rPr lang="en-US" sz="2400" dirty="0"/>
              <a:t> </a:t>
            </a:r>
            <a:r>
              <a:rPr lang="ru-RU" sz="2400" dirty="0"/>
              <a:t>области памяти;</a:t>
            </a:r>
          </a:p>
          <a:p>
            <a:pPr lvl="1" algn="just">
              <a:buClrTx/>
            </a:pPr>
            <a:r>
              <a:rPr lang="ru-RU" sz="2400" dirty="0"/>
              <a:t>вся информация, необходимая для управления виртуальной памятью.</a:t>
            </a:r>
          </a:p>
        </p:txBody>
      </p:sp>
    </p:spTree>
    <p:extLst>
      <p:ext uri="{BB962C8B-B14F-4D97-AF65-F5344CB8AC3E}">
        <p14:creationId xmlns:p14="http://schemas.microsoft.com/office/powerpoint/2010/main" val="1823328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F7D3281-F6BC-462E-852C-798ED05FFF73}"/>
              </a:ext>
            </a:extLst>
          </p:cNvPr>
          <p:cNvSpPr>
            <a:spLocks noGrp="1"/>
          </p:cNvSpPr>
          <p:nvPr>
            <p:ph idx="1"/>
          </p:nvPr>
        </p:nvSpPr>
        <p:spPr>
          <a:xfrm>
            <a:off x="261206" y="269822"/>
            <a:ext cx="10832363" cy="6340839"/>
          </a:xfrm>
        </p:spPr>
        <p:txBody>
          <a:bodyPr>
            <a:normAutofit fontScale="92500" lnSpcReduction="10000"/>
          </a:bodyPr>
          <a:lstStyle/>
          <a:p>
            <a:pPr marL="0" indent="0" algn="just">
              <a:buNone/>
            </a:pPr>
            <a:r>
              <a:rPr lang="ru-RU" sz="2800" dirty="0"/>
              <a:t>3. Помещение управляющего блока данного процесса в соответствующую очередь (очередь готовых к выполнению процессов; процессов, блокированных событием i; очередь готовых/приостановленных процессов).</a:t>
            </a:r>
          </a:p>
          <a:p>
            <a:pPr marL="0" indent="0" algn="just">
              <a:buNone/>
            </a:pPr>
            <a:r>
              <a:rPr lang="ru-RU" sz="2800" dirty="0"/>
              <a:t>4. Выбор следующего процесса для выполнения.</a:t>
            </a:r>
          </a:p>
          <a:p>
            <a:pPr marL="0" indent="0" algn="just">
              <a:buNone/>
            </a:pPr>
            <a:r>
              <a:rPr lang="ru-RU" sz="2800" dirty="0"/>
              <a:t>5. Обновление управляющего блока выбранного процесса. Для этого процесса нужно установить состояние выполнения.</a:t>
            </a:r>
          </a:p>
          <a:p>
            <a:pPr marL="0" indent="0" algn="just">
              <a:buNone/>
            </a:pPr>
            <a:r>
              <a:rPr lang="ru-RU" sz="2800" dirty="0"/>
              <a:t>6. Обновление структур данных по управлению памятью. Понадобится ли эта информация, зависит от того, каким образом выполняется преобразование адресов.</a:t>
            </a:r>
          </a:p>
          <a:p>
            <a:pPr marL="0" indent="0" algn="just">
              <a:buNone/>
            </a:pPr>
            <a:r>
              <a:rPr lang="ru-RU" sz="2800" dirty="0"/>
              <a:t>7. Восстановление состояния процессора, в котором он находился, когда выбранный процесс был последний раз переключен из состояния выполнения. Это происходит путем загрузки содержимого программного счетчика и других регистров процессора.</a:t>
            </a:r>
          </a:p>
        </p:txBody>
      </p:sp>
    </p:spTree>
    <p:extLst>
      <p:ext uri="{BB962C8B-B14F-4D97-AF65-F5344CB8AC3E}">
        <p14:creationId xmlns:p14="http://schemas.microsoft.com/office/powerpoint/2010/main" val="284396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E5DBC33-6E4B-4D79-9B3B-44CF5ACF9B34}"/>
              </a:ext>
            </a:extLst>
          </p:cNvPr>
          <p:cNvSpPr>
            <a:spLocks noGrp="1"/>
          </p:cNvSpPr>
          <p:nvPr>
            <p:ph idx="1"/>
          </p:nvPr>
        </p:nvSpPr>
        <p:spPr>
          <a:xfrm>
            <a:off x="180692" y="347978"/>
            <a:ext cx="6266116" cy="5520905"/>
          </a:xfrm>
        </p:spPr>
        <p:txBody>
          <a:bodyPr>
            <a:normAutofit/>
          </a:bodyPr>
          <a:lstStyle/>
          <a:p>
            <a:pPr algn="just"/>
            <a:r>
              <a:rPr lang="ru-RU" sz="2800" dirty="0"/>
              <a:t>Операционная система работает точно так же, как и обычная программа, т.е. тоже является программой, которая выполняется процессором.</a:t>
            </a:r>
          </a:p>
          <a:p>
            <a:pPr algn="just"/>
            <a:r>
              <a:rPr lang="ru-RU" sz="2800" dirty="0"/>
              <a:t>Операционная система часто передает управление другим программам; возврат управления операционной системе зависит от процессора.</a:t>
            </a:r>
          </a:p>
        </p:txBody>
      </p:sp>
      <p:pic>
        <p:nvPicPr>
          <p:cNvPr id="5" name="Рисунок 4">
            <a:extLst>
              <a:ext uri="{FF2B5EF4-FFF2-40B4-BE49-F238E27FC236}">
                <a16:creationId xmlns:a16="http://schemas.microsoft.com/office/drawing/2014/main" id="{68D5CE39-5246-4BE2-94AE-816428FAC420}"/>
              </a:ext>
            </a:extLst>
          </p:cNvPr>
          <p:cNvPicPr>
            <a:picLocks noChangeAspect="1"/>
          </p:cNvPicPr>
          <p:nvPr/>
        </p:nvPicPr>
        <p:blipFill>
          <a:blip r:embed="rId2"/>
          <a:stretch>
            <a:fillRect/>
          </a:stretch>
        </p:blipFill>
        <p:spPr>
          <a:xfrm>
            <a:off x="6446808" y="0"/>
            <a:ext cx="5449478" cy="2363448"/>
          </a:xfrm>
          <a:prstGeom prst="rect">
            <a:avLst/>
          </a:prstGeom>
        </p:spPr>
      </p:pic>
      <p:pic>
        <p:nvPicPr>
          <p:cNvPr id="6" name="Рисунок 5">
            <a:extLst>
              <a:ext uri="{FF2B5EF4-FFF2-40B4-BE49-F238E27FC236}">
                <a16:creationId xmlns:a16="http://schemas.microsoft.com/office/drawing/2014/main" id="{2571A680-BB80-4D49-B02D-13E44F53DDEF}"/>
              </a:ext>
            </a:extLst>
          </p:cNvPr>
          <p:cNvPicPr>
            <a:picLocks noChangeAspect="1"/>
          </p:cNvPicPr>
          <p:nvPr/>
        </p:nvPicPr>
        <p:blipFill>
          <a:blip r:embed="rId3"/>
          <a:stretch>
            <a:fillRect/>
          </a:stretch>
        </p:blipFill>
        <p:spPr>
          <a:xfrm>
            <a:off x="6561831" y="2363448"/>
            <a:ext cx="5334455" cy="2586402"/>
          </a:xfrm>
          <a:prstGeom prst="rect">
            <a:avLst/>
          </a:prstGeom>
        </p:spPr>
      </p:pic>
      <p:pic>
        <p:nvPicPr>
          <p:cNvPr id="7" name="Рисунок 6">
            <a:extLst>
              <a:ext uri="{FF2B5EF4-FFF2-40B4-BE49-F238E27FC236}">
                <a16:creationId xmlns:a16="http://schemas.microsoft.com/office/drawing/2014/main" id="{CD9886B8-9D43-40C4-AFB9-17566E7E19B1}"/>
              </a:ext>
            </a:extLst>
          </p:cNvPr>
          <p:cNvPicPr>
            <a:picLocks noChangeAspect="1"/>
          </p:cNvPicPr>
          <p:nvPr/>
        </p:nvPicPr>
        <p:blipFill>
          <a:blip r:embed="rId4"/>
          <a:stretch>
            <a:fillRect/>
          </a:stretch>
        </p:blipFill>
        <p:spPr>
          <a:xfrm>
            <a:off x="980080" y="4879766"/>
            <a:ext cx="8754073" cy="1978234"/>
          </a:xfrm>
          <a:prstGeom prst="rect">
            <a:avLst/>
          </a:prstGeom>
        </p:spPr>
      </p:pic>
    </p:spTree>
    <p:extLst>
      <p:ext uri="{BB962C8B-B14F-4D97-AF65-F5344CB8AC3E}">
        <p14:creationId xmlns:p14="http://schemas.microsoft.com/office/powerpoint/2010/main" val="3629257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633A6B-B95C-475C-B69D-1A873F529984}"/>
              </a:ext>
            </a:extLst>
          </p:cNvPr>
          <p:cNvSpPr>
            <a:spLocks noGrp="1"/>
          </p:cNvSpPr>
          <p:nvPr>
            <p:ph type="title"/>
          </p:nvPr>
        </p:nvSpPr>
        <p:spPr>
          <a:xfrm>
            <a:off x="1261872" y="365760"/>
            <a:ext cx="9692640" cy="859191"/>
          </a:xfrm>
        </p:spPr>
        <p:txBody>
          <a:bodyPr/>
          <a:lstStyle/>
          <a:p>
            <a:r>
              <a:rPr lang="ru-RU" dirty="0"/>
              <a:t>Ядро вне процессов</a:t>
            </a:r>
          </a:p>
        </p:txBody>
      </p:sp>
      <p:sp>
        <p:nvSpPr>
          <p:cNvPr id="3" name="Объект 2">
            <a:extLst>
              <a:ext uri="{FF2B5EF4-FFF2-40B4-BE49-F238E27FC236}">
                <a16:creationId xmlns:a16="http://schemas.microsoft.com/office/drawing/2014/main" id="{FBC5731F-3B8D-4934-BDB5-F003EF9FABA0}"/>
              </a:ext>
            </a:extLst>
          </p:cNvPr>
          <p:cNvSpPr>
            <a:spLocks noGrp="1"/>
          </p:cNvSpPr>
          <p:nvPr>
            <p:ph idx="1"/>
          </p:nvPr>
        </p:nvSpPr>
        <p:spPr>
          <a:xfrm>
            <a:off x="164592" y="1253331"/>
            <a:ext cx="10789920" cy="5238909"/>
          </a:xfrm>
        </p:spPr>
        <p:txBody>
          <a:bodyPr>
            <a:normAutofit/>
          </a:bodyPr>
          <a:lstStyle/>
          <a:p>
            <a:pPr marL="0" indent="0">
              <a:buNone/>
            </a:pPr>
            <a:r>
              <a:rPr lang="ru-RU" sz="2800" dirty="0"/>
              <a:t>При таком подходе (выполнять ядро операционной системы вне всяких процессов) прерывание выполняющегося в данное время процесса или вызов управляющей программы приводит к сохранению контекста данного процесса и передаче управления ядру. </a:t>
            </a:r>
          </a:p>
        </p:txBody>
      </p:sp>
      <p:pic>
        <p:nvPicPr>
          <p:cNvPr id="4" name="Рисунок 3">
            <a:extLst>
              <a:ext uri="{FF2B5EF4-FFF2-40B4-BE49-F238E27FC236}">
                <a16:creationId xmlns:a16="http://schemas.microsoft.com/office/drawing/2014/main" id="{F34E4FA0-FEC1-4574-9CDA-6279D9463A30}"/>
              </a:ext>
            </a:extLst>
          </p:cNvPr>
          <p:cNvPicPr>
            <a:picLocks noChangeAspect="1"/>
          </p:cNvPicPr>
          <p:nvPr/>
        </p:nvPicPr>
        <p:blipFill>
          <a:blip r:embed="rId3"/>
          <a:stretch>
            <a:fillRect/>
          </a:stretch>
        </p:blipFill>
        <p:spPr>
          <a:xfrm>
            <a:off x="2080708" y="3429000"/>
            <a:ext cx="7184062" cy="3247034"/>
          </a:xfrm>
          <a:prstGeom prst="rect">
            <a:avLst/>
          </a:prstGeom>
        </p:spPr>
      </p:pic>
    </p:spTree>
    <p:extLst>
      <p:ext uri="{BB962C8B-B14F-4D97-AF65-F5344CB8AC3E}">
        <p14:creationId xmlns:p14="http://schemas.microsoft.com/office/powerpoint/2010/main" val="3716241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04EE51-A605-42D0-ABCF-D17AD6B74556}"/>
              </a:ext>
            </a:extLst>
          </p:cNvPr>
          <p:cNvSpPr>
            <a:spLocks noGrp="1"/>
          </p:cNvSpPr>
          <p:nvPr>
            <p:ph type="title"/>
          </p:nvPr>
        </p:nvSpPr>
        <p:spPr>
          <a:xfrm>
            <a:off x="0" y="146476"/>
            <a:ext cx="10869283" cy="531387"/>
          </a:xfrm>
        </p:spPr>
        <p:txBody>
          <a:bodyPr>
            <a:normAutofit fontScale="90000"/>
          </a:bodyPr>
          <a:lstStyle/>
          <a:p>
            <a:r>
              <a:rPr lang="ru-RU" sz="3600" dirty="0"/>
              <a:t>Выполнение в составе пользовательских процессов</a:t>
            </a:r>
          </a:p>
        </p:txBody>
      </p:sp>
      <p:sp>
        <p:nvSpPr>
          <p:cNvPr id="3" name="Объект 2">
            <a:extLst>
              <a:ext uri="{FF2B5EF4-FFF2-40B4-BE49-F238E27FC236}">
                <a16:creationId xmlns:a16="http://schemas.microsoft.com/office/drawing/2014/main" id="{2894D37B-82EB-4B5B-A4DA-E55F24BE2FE7}"/>
              </a:ext>
            </a:extLst>
          </p:cNvPr>
          <p:cNvSpPr>
            <a:spLocks noGrp="1"/>
          </p:cNvSpPr>
          <p:nvPr>
            <p:ph idx="1"/>
          </p:nvPr>
        </p:nvSpPr>
        <p:spPr>
          <a:xfrm>
            <a:off x="209448" y="677863"/>
            <a:ext cx="10869283" cy="3268531"/>
          </a:xfrm>
        </p:spPr>
        <p:txBody>
          <a:bodyPr>
            <a:normAutofit fontScale="92500" lnSpcReduction="10000"/>
          </a:bodyPr>
          <a:lstStyle/>
          <a:p>
            <a:pPr marL="0" indent="0" algn="just">
              <a:buNone/>
            </a:pPr>
            <a:r>
              <a:rPr lang="ru-RU" sz="2800" dirty="0"/>
              <a:t>На небольших машинах (персональных компьютерах, рабочих станциях) часто применяется альтернативный подход, при котором почти все программы операционной системы выполняются в контексте пользовательского процесса. Разработчики таких систем придерживаются той точки зрения, что операционная система - это в основном набор процедур, которые вызываются для выполнения различных функций пользовательского процесса. В любой момент операционная система управляет </a:t>
            </a:r>
            <a:r>
              <a:rPr lang="en-US" sz="2800" dirty="0"/>
              <a:t>n</a:t>
            </a:r>
            <a:r>
              <a:rPr lang="ru-RU" sz="2800" dirty="0"/>
              <a:t> образами процессов.</a:t>
            </a:r>
          </a:p>
        </p:txBody>
      </p:sp>
      <p:pic>
        <p:nvPicPr>
          <p:cNvPr id="4" name="Рисунок 3">
            <a:extLst>
              <a:ext uri="{FF2B5EF4-FFF2-40B4-BE49-F238E27FC236}">
                <a16:creationId xmlns:a16="http://schemas.microsoft.com/office/drawing/2014/main" id="{C7B8D567-8A98-46E4-AE41-8B41EC6C862E}"/>
              </a:ext>
            </a:extLst>
          </p:cNvPr>
          <p:cNvPicPr>
            <a:picLocks noChangeAspect="1"/>
          </p:cNvPicPr>
          <p:nvPr/>
        </p:nvPicPr>
        <p:blipFill>
          <a:blip r:embed="rId2"/>
          <a:stretch>
            <a:fillRect/>
          </a:stretch>
        </p:blipFill>
        <p:spPr>
          <a:xfrm>
            <a:off x="2525681" y="3860512"/>
            <a:ext cx="6497549" cy="2997488"/>
          </a:xfrm>
          <a:prstGeom prst="rect">
            <a:avLst/>
          </a:prstGeom>
        </p:spPr>
      </p:pic>
    </p:spTree>
    <p:extLst>
      <p:ext uri="{BB962C8B-B14F-4D97-AF65-F5344CB8AC3E}">
        <p14:creationId xmlns:p14="http://schemas.microsoft.com/office/powerpoint/2010/main" val="4124633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2B33D7-127C-4CC7-890B-AAF2E4153715}"/>
              </a:ext>
            </a:extLst>
          </p:cNvPr>
          <p:cNvSpPr>
            <a:spLocks noGrp="1"/>
          </p:cNvSpPr>
          <p:nvPr>
            <p:ph type="title"/>
          </p:nvPr>
        </p:nvSpPr>
        <p:spPr>
          <a:xfrm>
            <a:off x="0" y="315553"/>
            <a:ext cx="11352362" cy="1013459"/>
          </a:xfrm>
        </p:spPr>
        <p:txBody>
          <a:bodyPr>
            <a:noAutofit/>
          </a:bodyPr>
          <a:lstStyle/>
          <a:p>
            <a:pPr algn="ctr"/>
            <a:r>
              <a:rPr lang="ru-RU" sz="3600" dirty="0"/>
              <a:t>Образ процесса: код операционной системы</a:t>
            </a:r>
            <a:br>
              <a:rPr lang="ru-RU" sz="3600" dirty="0"/>
            </a:br>
            <a:r>
              <a:rPr lang="ru-RU" sz="3600" dirty="0"/>
              <a:t>выполняется в пользовательском пространстве</a:t>
            </a:r>
          </a:p>
        </p:txBody>
      </p:sp>
      <p:pic>
        <p:nvPicPr>
          <p:cNvPr id="4" name="Рисунок 3">
            <a:extLst>
              <a:ext uri="{FF2B5EF4-FFF2-40B4-BE49-F238E27FC236}">
                <a16:creationId xmlns:a16="http://schemas.microsoft.com/office/drawing/2014/main" id="{3D482657-DBE9-4FBB-81E5-8B5E905C03DD}"/>
              </a:ext>
            </a:extLst>
          </p:cNvPr>
          <p:cNvPicPr>
            <a:picLocks noChangeAspect="1"/>
          </p:cNvPicPr>
          <p:nvPr/>
        </p:nvPicPr>
        <p:blipFill>
          <a:blip r:embed="rId2"/>
          <a:stretch>
            <a:fillRect/>
          </a:stretch>
        </p:blipFill>
        <p:spPr>
          <a:xfrm>
            <a:off x="8426852" y="1317575"/>
            <a:ext cx="3765148" cy="5540425"/>
          </a:xfrm>
          <a:prstGeom prst="rect">
            <a:avLst/>
          </a:prstGeom>
        </p:spPr>
      </p:pic>
      <p:sp>
        <p:nvSpPr>
          <p:cNvPr id="3" name="Объект 2">
            <a:extLst>
              <a:ext uri="{FF2B5EF4-FFF2-40B4-BE49-F238E27FC236}">
                <a16:creationId xmlns:a16="http://schemas.microsoft.com/office/drawing/2014/main" id="{2F281920-920F-4A64-A32D-94AC03EFBA59}"/>
              </a:ext>
            </a:extLst>
          </p:cNvPr>
          <p:cNvSpPr>
            <a:spLocks noGrp="1"/>
          </p:cNvSpPr>
          <p:nvPr>
            <p:ph idx="1"/>
          </p:nvPr>
        </p:nvSpPr>
        <p:spPr>
          <a:xfrm>
            <a:off x="-120770" y="1406612"/>
            <a:ext cx="8747185" cy="5451388"/>
          </a:xfrm>
        </p:spPr>
        <p:txBody>
          <a:bodyPr>
            <a:normAutofit lnSpcReduction="10000"/>
          </a:bodyPr>
          <a:lstStyle/>
          <a:p>
            <a:pPr marL="0" indent="0" algn="just">
              <a:buNone/>
            </a:pPr>
            <a:r>
              <a:rPr lang="ru-RU" sz="2400" dirty="0"/>
              <a:t>Для управления вызовом системных процедур, работающих в режиме ядра, и возврата</a:t>
            </a:r>
            <a:r>
              <a:rPr lang="en-US" sz="2400" dirty="0"/>
              <a:t> </a:t>
            </a:r>
            <a:r>
              <a:rPr lang="ru-RU" sz="2400" dirty="0"/>
              <a:t>из них используется отдельный стек ядра. Код и данные операционной системы</a:t>
            </a:r>
            <a:r>
              <a:rPr lang="en-US" sz="2400" dirty="0"/>
              <a:t> </a:t>
            </a:r>
            <a:r>
              <a:rPr lang="ru-RU" sz="2400" dirty="0"/>
              <a:t>находятся в совместно используемом адресном пространстве и доступны для использования всеми пользовательскими процессами.</a:t>
            </a:r>
          </a:p>
          <a:p>
            <a:pPr marL="0" indent="0" algn="just">
              <a:buNone/>
            </a:pPr>
            <a:r>
              <a:rPr lang="ru-RU" sz="2400" dirty="0"/>
              <a:t>При прерывании, системном прерывании или вызове управляющей программы процессор переходит в режим ядра, а управление передается операционной системе. Чтобы это произошло, сохраняется контекст процесса и выполняется переключение режима с передачей управления процедуре операционной системы. Однако выполнение текущего пользовательского процесса продолжается. Таким образом, переключения процесса не происходит, переключается только режим работы процессора в рамках одного и того же процесса.</a:t>
            </a:r>
          </a:p>
        </p:txBody>
      </p:sp>
    </p:spTree>
    <p:extLst>
      <p:ext uri="{BB962C8B-B14F-4D97-AF65-F5344CB8AC3E}">
        <p14:creationId xmlns:p14="http://schemas.microsoft.com/office/powerpoint/2010/main" val="25956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993D57-450B-42BE-A916-570EF058277A}"/>
              </a:ext>
            </a:extLst>
          </p:cNvPr>
          <p:cNvSpPr>
            <a:spLocks noGrp="1"/>
          </p:cNvSpPr>
          <p:nvPr>
            <p:ph type="title"/>
          </p:nvPr>
        </p:nvSpPr>
        <p:spPr>
          <a:xfrm>
            <a:off x="0" y="0"/>
            <a:ext cx="11662913" cy="721168"/>
          </a:xfrm>
        </p:spPr>
        <p:txBody>
          <a:bodyPr>
            <a:normAutofit/>
          </a:bodyPr>
          <a:lstStyle/>
          <a:p>
            <a:r>
              <a:rPr lang="ru-RU" sz="4000" dirty="0"/>
              <a:t>Операционная система на основе процессов</a:t>
            </a:r>
          </a:p>
        </p:txBody>
      </p:sp>
      <p:sp>
        <p:nvSpPr>
          <p:cNvPr id="3" name="Объект 2">
            <a:extLst>
              <a:ext uri="{FF2B5EF4-FFF2-40B4-BE49-F238E27FC236}">
                <a16:creationId xmlns:a16="http://schemas.microsoft.com/office/drawing/2014/main" id="{B88F5F3A-BE5D-4203-BB8A-8143874E0E28}"/>
              </a:ext>
            </a:extLst>
          </p:cNvPr>
          <p:cNvSpPr>
            <a:spLocks noGrp="1"/>
          </p:cNvSpPr>
          <p:nvPr>
            <p:ph idx="1"/>
          </p:nvPr>
        </p:nvSpPr>
        <p:spPr>
          <a:xfrm>
            <a:off x="-1" y="721168"/>
            <a:ext cx="11300605" cy="6007435"/>
          </a:xfrm>
        </p:spPr>
        <p:txBody>
          <a:bodyPr>
            <a:normAutofit/>
          </a:bodyPr>
          <a:lstStyle/>
          <a:p>
            <a:pPr marL="0" indent="0" algn="just">
              <a:buNone/>
            </a:pPr>
            <a:r>
              <a:rPr lang="ru-RU" sz="2800" dirty="0"/>
              <a:t>Еще одним вариантом построения операционной системы, является ее реализация в виде набора системных процессов. Так же, как и при других подходах, программы, входящие в ядро, выполняются в режиме ядра, однако в этом случае основные функции ядра организованы как отдельные процессы. Здесь также возможно наличие небольшого кода, который является внешним по отношению ко всем процессам и осуществляет их переключение.</a:t>
            </a:r>
          </a:p>
        </p:txBody>
      </p:sp>
      <p:pic>
        <p:nvPicPr>
          <p:cNvPr id="5" name="Рисунок 4">
            <a:extLst>
              <a:ext uri="{FF2B5EF4-FFF2-40B4-BE49-F238E27FC236}">
                <a16:creationId xmlns:a16="http://schemas.microsoft.com/office/drawing/2014/main" id="{6B6D47A0-4CDB-4A13-849A-BC8FDC7BACAA}"/>
              </a:ext>
            </a:extLst>
          </p:cNvPr>
          <p:cNvPicPr>
            <a:picLocks noChangeAspect="1"/>
          </p:cNvPicPr>
          <p:nvPr/>
        </p:nvPicPr>
        <p:blipFill>
          <a:blip r:embed="rId2"/>
          <a:stretch>
            <a:fillRect/>
          </a:stretch>
        </p:blipFill>
        <p:spPr>
          <a:xfrm>
            <a:off x="722478" y="4206104"/>
            <a:ext cx="10217956" cy="2280960"/>
          </a:xfrm>
          <a:prstGeom prst="rect">
            <a:avLst/>
          </a:prstGeom>
        </p:spPr>
      </p:pic>
    </p:spTree>
    <p:extLst>
      <p:ext uri="{BB962C8B-B14F-4D97-AF65-F5344CB8AC3E}">
        <p14:creationId xmlns:p14="http://schemas.microsoft.com/office/powerpoint/2010/main" val="2841554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977E14-F329-494A-AD69-2DAF9E9A0387}"/>
              </a:ext>
            </a:extLst>
          </p:cNvPr>
          <p:cNvSpPr>
            <a:spLocks noGrp="1"/>
          </p:cNvSpPr>
          <p:nvPr>
            <p:ph type="title"/>
          </p:nvPr>
        </p:nvSpPr>
        <p:spPr>
          <a:xfrm>
            <a:off x="164592" y="365760"/>
            <a:ext cx="10789920" cy="608601"/>
          </a:xfrm>
        </p:spPr>
        <p:txBody>
          <a:bodyPr>
            <a:normAutofit fontScale="90000"/>
          </a:bodyPr>
          <a:lstStyle/>
          <a:p>
            <a:r>
              <a:rPr lang="ru-RU" dirty="0"/>
              <a:t>Операционная система на основе процессов</a:t>
            </a:r>
          </a:p>
        </p:txBody>
      </p:sp>
      <p:sp>
        <p:nvSpPr>
          <p:cNvPr id="3" name="Объект 2">
            <a:extLst>
              <a:ext uri="{FF2B5EF4-FFF2-40B4-BE49-F238E27FC236}">
                <a16:creationId xmlns:a16="http://schemas.microsoft.com/office/drawing/2014/main" id="{36DE8FCE-516B-41D7-8330-AF8908982E52}"/>
              </a:ext>
            </a:extLst>
          </p:cNvPr>
          <p:cNvSpPr>
            <a:spLocks noGrp="1"/>
          </p:cNvSpPr>
          <p:nvPr>
            <p:ph idx="1"/>
          </p:nvPr>
        </p:nvSpPr>
        <p:spPr>
          <a:xfrm>
            <a:off x="164592" y="1184223"/>
            <a:ext cx="10789920" cy="5673777"/>
          </a:xfrm>
        </p:spPr>
        <p:txBody>
          <a:bodyPr>
            <a:normAutofit/>
          </a:bodyPr>
          <a:lstStyle/>
          <a:p>
            <a:pPr marL="0" indent="0" algn="just">
              <a:buNone/>
            </a:pPr>
            <a:r>
              <a:rPr lang="ru-RU" sz="3200" dirty="0"/>
              <a:t>Преимущества:</a:t>
            </a:r>
          </a:p>
          <a:p>
            <a:pPr lvl="1" algn="just"/>
            <a:r>
              <a:rPr lang="ru-RU" sz="2800" dirty="0"/>
              <a:t>дисциплинирует программистов и способствует разработке модульных операционных систем с минимальными, ясными межмодульными интерфейсами.</a:t>
            </a:r>
          </a:p>
          <a:p>
            <a:pPr lvl="1" algn="just"/>
            <a:r>
              <a:rPr lang="ru-RU" sz="2800" dirty="0"/>
              <a:t>некоторые второстепенные функции операционных систем удобно реализовывать в виде отдельных процессов.</a:t>
            </a:r>
          </a:p>
          <a:p>
            <a:pPr lvl="1" algn="just"/>
            <a:r>
              <a:rPr lang="ru-RU" sz="2800" dirty="0"/>
              <a:t>реализация операционной системы в виде набора процессов полезна в многопроцессорных и </a:t>
            </a:r>
            <a:r>
              <a:rPr lang="ru-RU" sz="2800" dirty="0" err="1"/>
              <a:t>многокомпьютерных</a:t>
            </a:r>
            <a:r>
              <a:rPr lang="ru-RU" sz="2800" dirty="0"/>
              <a:t> системах, в которых отдельные службы операционной системы могут быть переданы для выполнения специально предназначенным процессорам, что позволит повысить общую производительность системы.</a:t>
            </a:r>
          </a:p>
          <a:p>
            <a:pPr marL="0" indent="0">
              <a:buNone/>
            </a:pPr>
            <a:endParaRPr lang="ru-RU" sz="2400" dirty="0"/>
          </a:p>
        </p:txBody>
      </p:sp>
    </p:spTree>
    <p:extLst>
      <p:ext uri="{BB962C8B-B14F-4D97-AF65-F5344CB8AC3E}">
        <p14:creationId xmlns:p14="http://schemas.microsoft.com/office/powerpoint/2010/main" val="119234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BFA58C-9221-4DE0-AA3A-2A7068A0091E}"/>
              </a:ext>
            </a:extLst>
          </p:cNvPr>
          <p:cNvSpPr>
            <a:spLocks noGrp="1"/>
          </p:cNvSpPr>
          <p:nvPr>
            <p:ph type="title"/>
          </p:nvPr>
        </p:nvSpPr>
        <p:spPr>
          <a:xfrm>
            <a:off x="934069" y="141473"/>
            <a:ext cx="9692640" cy="790180"/>
          </a:xfrm>
        </p:spPr>
        <p:txBody>
          <a:bodyPr/>
          <a:lstStyle/>
          <a:p>
            <a:r>
              <a:rPr lang="ru-RU" dirty="0"/>
              <a:t>Состояние процессов в ОС </a:t>
            </a:r>
            <a:r>
              <a:rPr lang="en-US" dirty="0"/>
              <a:t>UNIX</a:t>
            </a:r>
            <a:endParaRPr lang="ru-RU" dirty="0"/>
          </a:p>
        </p:txBody>
      </p:sp>
      <p:pic>
        <p:nvPicPr>
          <p:cNvPr id="4" name="Рисунок 3">
            <a:extLst>
              <a:ext uri="{FF2B5EF4-FFF2-40B4-BE49-F238E27FC236}">
                <a16:creationId xmlns:a16="http://schemas.microsoft.com/office/drawing/2014/main" id="{E505C639-DBD3-492E-9B64-E143C1DF297A}"/>
              </a:ext>
            </a:extLst>
          </p:cNvPr>
          <p:cNvPicPr>
            <a:picLocks noChangeAspect="1"/>
          </p:cNvPicPr>
          <p:nvPr/>
        </p:nvPicPr>
        <p:blipFill>
          <a:blip r:embed="rId2"/>
          <a:stretch>
            <a:fillRect/>
          </a:stretch>
        </p:blipFill>
        <p:spPr>
          <a:xfrm>
            <a:off x="1417009" y="931653"/>
            <a:ext cx="8296334" cy="5823701"/>
          </a:xfrm>
          <a:prstGeom prst="rect">
            <a:avLst/>
          </a:prstGeom>
        </p:spPr>
      </p:pic>
    </p:spTree>
    <p:extLst>
      <p:ext uri="{BB962C8B-B14F-4D97-AF65-F5344CB8AC3E}">
        <p14:creationId xmlns:p14="http://schemas.microsoft.com/office/powerpoint/2010/main" val="2693021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D0B8A-4F90-4AFE-96B2-65E579865FF2}"/>
              </a:ext>
            </a:extLst>
          </p:cNvPr>
          <p:cNvSpPr>
            <a:spLocks noGrp="1"/>
          </p:cNvSpPr>
          <p:nvPr>
            <p:ph type="title"/>
          </p:nvPr>
        </p:nvSpPr>
        <p:spPr>
          <a:xfrm>
            <a:off x="882310" y="369037"/>
            <a:ext cx="9692640" cy="617651"/>
          </a:xfrm>
        </p:spPr>
        <p:txBody>
          <a:bodyPr>
            <a:normAutofit fontScale="90000"/>
          </a:bodyPr>
          <a:lstStyle/>
          <a:p>
            <a:r>
              <a:rPr lang="ru-RU" dirty="0"/>
              <a:t>Состояние процессов</a:t>
            </a:r>
          </a:p>
        </p:txBody>
      </p:sp>
      <p:graphicFrame>
        <p:nvGraphicFramePr>
          <p:cNvPr id="4" name="Объект 3">
            <a:extLst>
              <a:ext uri="{FF2B5EF4-FFF2-40B4-BE49-F238E27FC236}">
                <a16:creationId xmlns:a16="http://schemas.microsoft.com/office/drawing/2014/main" id="{07AB4EEB-27FE-4CD6-A49C-E59B523C2B20}"/>
              </a:ext>
            </a:extLst>
          </p:cNvPr>
          <p:cNvGraphicFramePr>
            <a:graphicFrameLocks noGrp="1"/>
          </p:cNvGraphicFramePr>
          <p:nvPr>
            <p:ph idx="1"/>
            <p:extLst/>
          </p:nvPr>
        </p:nvGraphicFramePr>
        <p:xfrm>
          <a:off x="209640" y="986688"/>
          <a:ext cx="11100050" cy="5743641"/>
        </p:xfrm>
        <a:graphic>
          <a:graphicData uri="http://schemas.openxmlformats.org/drawingml/2006/table">
            <a:tbl>
              <a:tblPr firstRow="1" bandRow="1">
                <a:tableStyleId>{5C22544A-7EE6-4342-B048-85BDC9FD1C3A}</a:tableStyleId>
              </a:tblPr>
              <a:tblGrid>
                <a:gridCol w="4017303">
                  <a:extLst>
                    <a:ext uri="{9D8B030D-6E8A-4147-A177-3AD203B41FA5}">
                      <a16:colId xmlns:a16="http://schemas.microsoft.com/office/drawing/2014/main" val="594798966"/>
                    </a:ext>
                  </a:extLst>
                </a:gridCol>
                <a:gridCol w="7082747">
                  <a:extLst>
                    <a:ext uri="{9D8B030D-6E8A-4147-A177-3AD203B41FA5}">
                      <a16:colId xmlns:a16="http://schemas.microsoft.com/office/drawing/2014/main" val="3047775875"/>
                    </a:ext>
                  </a:extLst>
                </a:gridCol>
              </a:tblGrid>
              <a:tr h="460177">
                <a:tc>
                  <a:txBody>
                    <a:bodyPr/>
                    <a:lstStyle/>
                    <a:p>
                      <a:r>
                        <a:rPr lang="ru-RU" sz="2400" dirty="0"/>
                        <a:t>Состояние процесса</a:t>
                      </a:r>
                    </a:p>
                  </a:txBody>
                  <a:tcPr/>
                </a:tc>
                <a:tc>
                  <a:txBody>
                    <a:bodyPr/>
                    <a:lstStyle/>
                    <a:p>
                      <a:r>
                        <a:rPr lang="ru-RU" sz="2400" dirty="0"/>
                        <a:t>Описание</a:t>
                      </a:r>
                    </a:p>
                  </a:txBody>
                  <a:tcPr/>
                </a:tc>
                <a:extLst>
                  <a:ext uri="{0D108BD9-81ED-4DB2-BD59-A6C34878D82A}">
                    <a16:rowId xmlns:a16="http://schemas.microsoft.com/office/drawing/2014/main" val="4110601996"/>
                  </a:ext>
                </a:extLst>
              </a:tr>
              <a:tr h="794278">
                <a:tc>
                  <a:txBody>
                    <a:bodyPr/>
                    <a:lstStyle/>
                    <a:p>
                      <a:r>
                        <a:rPr lang="ru-RU" sz="2400" b="0" i="0" u="none" strike="noStrike" kern="1200" baseline="0" dirty="0">
                          <a:solidFill>
                            <a:schemeClr val="dk1"/>
                          </a:solidFill>
                          <a:latin typeface="+mn-lt"/>
                          <a:ea typeface="+mn-ea"/>
                          <a:cs typeface="+mn-cs"/>
                        </a:rPr>
                        <a:t>Выполняющийся пользовательский</a:t>
                      </a:r>
                      <a:endParaRPr lang="ru-RU" sz="2400" dirty="0"/>
                    </a:p>
                  </a:txBody>
                  <a:tcPr/>
                </a:tc>
                <a:tc>
                  <a:txBody>
                    <a:bodyPr/>
                    <a:lstStyle/>
                    <a:p>
                      <a:r>
                        <a:rPr lang="ru-RU" sz="2400" b="0" i="0" u="none" strike="noStrike" kern="1200" baseline="0" dirty="0">
                          <a:solidFill>
                            <a:schemeClr val="dk1"/>
                          </a:solidFill>
                          <a:latin typeface="+mn-lt"/>
                          <a:ea typeface="+mn-ea"/>
                          <a:cs typeface="+mn-cs"/>
                        </a:rPr>
                        <a:t>Выполняющийся в пользовательском режиме</a:t>
                      </a:r>
                      <a:endParaRPr lang="ru-RU" sz="2400" dirty="0"/>
                    </a:p>
                  </a:txBody>
                  <a:tcPr/>
                </a:tc>
                <a:extLst>
                  <a:ext uri="{0D108BD9-81ED-4DB2-BD59-A6C34878D82A}">
                    <a16:rowId xmlns:a16="http://schemas.microsoft.com/office/drawing/2014/main" val="2713190092"/>
                  </a:ext>
                </a:extLst>
              </a:tr>
              <a:tr h="460177">
                <a:tc>
                  <a:txBody>
                    <a:bodyPr/>
                    <a:lstStyle/>
                    <a:p>
                      <a:r>
                        <a:rPr lang="ru-RU" sz="2400" b="0" i="0" u="none" strike="noStrike" kern="1200" baseline="0" dirty="0">
                          <a:solidFill>
                            <a:schemeClr val="dk1"/>
                          </a:solidFill>
                          <a:latin typeface="+mn-lt"/>
                          <a:ea typeface="+mn-ea"/>
                          <a:cs typeface="+mn-cs"/>
                        </a:rPr>
                        <a:t>Выполняющийся ядра</a:t>
                      </a:r>
                      <a:endParaRPr lang="ru-RU" sz="2400" dirty="0"/>
                    </a:p>
                  </a:txBody>
                  <a:tcPr/>
                </a:tc>
                <a:tc>
                  <a:txBody>
                    <a:bodyPr/>
                    <a:lstStyle/>
                    <a:p>
                      <a:r>
                        <a:rPr lang="ru-RU" sz="2400" b="0" i="0" u="none" strike="noStrike" kern="1200" baseline="0" dirty="0">
                          <a:solidFill>
                            <a:schemeClr val="dk1"/>
                          </a:solidFill>
                          <a:latin typeface="+mn-lt"/>
                          <a:ea typeface="+mn-ea"/>
                          <a:cs typeface="+mn-cs"/>
                        </a:rPr>
                        <a:t>Выполняющийся в режиме ядра</a:t>
                      </a:r>
                      <a:endParaRPr lang="ru-RU" sz="2400" dirty="0"/>
                    </a:p>
                  </a:txBody>
                  <a:tcPr/>
                </a:tc>
                <a:extLst>
                  <a:ext uri="{0D108BD9-81ED-4DB2-BD59-A6C34878D82A}">
                    <a16:rowId xmlns:a16="http://schemas.microsoft.com/office/drawing/2014/main" val="1590027080"/>
                  </a:ext>
                </a:extLst>
              </a:tr>
              <a:tr h="841334">
                <a:tc>
                  <a:txBody>
                    <a:bodyPr/>
                    <a:lstStyle/>
                    <a:p>
                      <a:r>
                        <a:rPr lang="ru-RU" sz="2400" b="0" i="0" u="none" strike="noStrike" kern="1200" baseline="0" dirty="0">
                          <a:solidFill>
                            <a:schemeClr val="dk1"/>
                          </a:solidFill>
                          <a:latin typeface="+mn-lt"/>
                          <a:ea typeface="+mn-ea"/>
                          <a:cs typeface="+mn-cs"/>
                        </a:rPr>
                        <a:t>Готовый к выполнению, загруженный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Готов к выполнению, как только ядро решит передать ему управление</a:t>
                      </a:r>
                      <a:endParaRPr lang="ru-RU" sz="2400" dirty="0"/>
                    </a:p>
                  </a:txBody>
                  <a:tcPr/>
                </a:tc>
                <a:extLst>
                  <a:ext uri="{0D108BD9-81ED-4DB2-BD59-A6C34878D82A}">
                    <a16:rowId xmlns:a16="http://schemas.microsoft.com/office/drawing/2014/main" val="1414196263"/>
                  </a:ext>
                </a:extLst>
              </a:tr>
              <a:tr h="1604513">
                <a:tc>
                  <a:txBody>
                    <a:bodyPr/>
                    <a:lstStyle/>
                    <a:p>
                      <a:r>
                        <a:rPr lang="ru-RU" sz="2400" b="0" i="0" u="none" strike="noStrike" kern="1200" baseline="0" dirty="0">
                          <a:solidFill>
                            <a:schemeClr val="dk1"/>
                          </a:solidFill>
                          <a:latin typeface="+mn-lt"/>
                          <a:ea typeface="+mn-ea"/>
                          <a:cs typeface="+mn-cs"/>
                        </a:rPr>
                        <a:t>Спящий, загруженный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Не может выполняться, пока не произойдет некоторое событие; процесс находится в основной памяти (блокированное состояние)</a:t>
                      </a:r>
                      <a:endParaRPr lang="ru-RU" sz="2400" dirty="0"/>
                    </a:p>
                  </a:txBody>
                  <a:tcPr/>
                </a:tc>
                <a:extLst>
                  <a:ext uri="{0D108BD9-81ED-4DB2-BD59-A6C34878D82A}">
                    <a16:rowId xmlns:a16="http://schemas.microsoft.com/office/drawing/2014/main" val="1012475656"/>
                  </a:ext>
                </a:extLst>
              </a:tr>
              <a:tr h="460177">
                <a:tc>
                  <a:txBody>
                    <a:bodyPr/>
                    <a:lstStyle/>
                    <a:p>
                      <a:r>
                        <a:rPr lang="ru-RU" sz="2400" b="0" i="0" u="none" strike="noStrike" kern="1200" baseline="0" dirty="0">
                          <a:solidFill>
                            <a:schemeClr val="dk1"/>
                          </a:solidFill>
                          <a:latin typeface="+mn-lt"/>
                          <a:ea typeface="+mn-ea"/>
                          <a:cs typeface="+mn-cs"/>
                        </a:rPr>
                        <a:t>Готовый к выполнению, выгруженный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Процесс готов к выполнению, но прежде чем ядро сможет спланировать его запуск, процесс свопинга должен загрузить этот процесс в основную память</a:t>
                      </a:r>
                      <a:endParaRPr lang="ru-RU" sz="2400" dirty="0"/>
                    </a:p>
                  </a:txBody>
                  <a:tcPr/>
                </a:tc>
                <a:extLst>
                  <a:ext uri="{0D108BD9-81ED-4DB2-BD59-A6C34878D82A}">
                    <a16:rowId xmlns:a16="http://schemas.microsoft.com/office/drawing/2014/main" val="3358703952"/>
                  </a:ext>
                </a:extLst>
              </a:tr>
            </a:tbl>
          </a:graphicData>
        </a:graphic>
      </p:graphicFrame>
    </p:spTree>
    <p:extLst>
      <p:ext uri="{BB962C8B-B14F-4D97-AF65-F5344CB8AC3E}">
        <p14:creationId xmlns:p14="http://schemas.microsoft.com/office/powerpoint/2010/main" val="322078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DDCAB9-4FCF-40AC-A490-13D89559973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BC2C091-63F3-457F-8018-E059C911082E}"/>
              </a:ext>
            </a:extLst>
          </p:cNvPr>
          <p:cNvSpPr>
            <a:spLocks noGrp="1"/>
          </p:cNvSpPr>
          <p:nvPr>
            <p:ph idx="1"/>
          </p:nvPr>
        </p:nvSpPr>
        <p:spPr/>
        <p:txBody>
          <a:bodyPr/>
          <a:lstStyle/>
          <a:p>
            <a:endParaRPr lang="ru-RU"/>
          </a:p>
        </p:txBody>
      </p:sp>
      <p:graphicFrame>
        <p:nvGraphicFramePr>
          <p:cNvPr id="4" name="Объект 3">
            <a:extLst>
              <a:ext uri="{FF2B5EF4-FFF2-40B4-BE49-F238E27FC236}">
                <a16:creationId xmlns:a16="http://schemas.microsoft.com/office/drawing/2014/main" id="{EA67E59F-9440-43C6-8B8F-E839E8E3919E}"/>
              </a:ext>
            </a:extLst>
          </p:cNvPr>
          <p:cNvGraphicFramePr>
            <a:graphicFrameLocks/>
          </p:cNvGraphicFramePr>
          <p:nvPr>
            <p:extLst/>
          </p:nvPr>
        </p:nvGraphicFramePr>
        <p:xfrm>
          <a:off x="209640" y="986688"/>
          <a:ext cx="11100050" cy="5215057"/>
        </p:xfrm>
        <a:graphic>
          <a:graphicData uri="http://schemas.openxmlformats.org/drawingml/2006/table">
            <a:tbl>
              <a:tblPr firstRow="1" bandRow="1">
                <a:tableStyleId>{5C22544A-7EE6-4342-B048-85BDC9FD1C3A}</a:tableStyleId>
              </a:tblPr>
              <a:tblGrid>
                <a:gridCol w="4017303">
                  <a:extLst>
                    <a:ext uri="{9D8B030D-6E8A-4147-A177-3AD203B41FA5}">
                      <a16:colId xmlns:a16="http://schemas.microsoft.com/office/drawing/2014/main" val="594798966"/>
                    </a:ext>
                  </a:extLst>
                </a:gridCol>
                <a:gridCol w="7082747">
                  <a:extLst>
                    <a:ext uri="{9D8B030D-6E8A-4147-A177-3AD203B41FA5}">
                      <a16:colId xmlns:a16="http://schemas.microsoft.com/office/drawing/2014/main" val="3047775875"/>
                    </a:ext>
                  </a:extLst>
                </a:gridCol>
              </a:tblGrid>
              <a:tr h="460177">
                <a:tc>
                  <a:txBody>
                    <a:bodyPr/>
                    <a:lstStyle/>
                    <a:p>
                      <a:r>
                        <a:rPr lang="ru-RU" sz="2400" dirty="0"/>
                        <a:t>Состояние процесса</a:t>
                      </a:r>
                    </a:p>
                  </a:txBody>
                  <a:tcPr/>
                </a:tc>
                <a:tc>
                  <a:txBody>
                    <a:bodyPr/>
                    <a:lstStyle/>
                    <a:p>
                      <a:r>
                        <a:rPr lang="ru-RU" sz="2400" dirty="0"/>
                        <a:t>Описание</a:t>
                      </a:r>
                    </a:p>
                  </a:txBody>
                  <a:tcPr/>
                </a:tc>
                <a:extLst>
                  <a:ext uri="{0D108BD9-81ED-4DB2-BD59-A6C34878D82A}">
                    <a16:rowId xmlns:a16="http://schemas.microsoft.com/office/drawing/2014/main" val="4110601996"/>
                  </a:ext>
                </a:extLst>
              </a:tr>
              <a:tr h="460177">
                <a:tc>
                  <a:txBody>
                    <a:bodyPr/>
                    <a:lstStyle/>
                    <a:p>
                      <a:r>
                        <a:rPr lang="ru-RU" sz="2400" b="0" i="0" u="none" strike="noStrike" kern="1200" baseline="0" dirty="0">
                          <a:solidFill>
                            <a:schemeClr val="dk1"/>
                          </a:solidFill>
                          <a:latin typeface="+mn-lt"/>
                          <a:ea typeface="+mn-ea"/>
                          <a:cs typeface="+mn-cs"/>
                        </a:rPr>
                        <a:t>Спящий, выгруженный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Процесс ожидает некоторого события; он выгружен из основной памяти (блокированное состояние)</a:t>
                      </a:r>
                      <a:endParaRPr lang="ru-RU" sz="2400" dirty="0"/>
                    </a:p>
                  </a:txBody>
                  <a:tcPr/>
                </a:tc>
                <a:extLst>
                  <a:ext uri="{0D108BD9-81ED-4DB2-BD59-A6C34878D82A}">
                    <a16:rowId xmlns:a16="http://schemas.microsoft.com/office/drawing/2014/main" val="2566046241"/>
                  </a:ext>
                </a:extLst>
              </a:tr>
              <a:tr h="460177">
                <a:tc>
                  <a:txBody>
                    <a:bodyPr/>
                    <a:lstStyle/>
                    <a:p>
                      <a:r>
                        <a:rPr lang="ru-RU" sz="2400" b="0" i="0" u="none" strike="noStrike" kern="1200" baseline="0" dirty="0">
                          <a:solidFill>
                            <a:schemeClr val="dk1"/>
                          </a:solidFill>
                          <a:latin typeface="+mn-lt"/>
                          <a:ea typeface="+mn-ea"/>
                          <a:cs typeface="+mn-cs"/>
                        </a:rPr>
                        <a:t>Вытесненный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В момент переключения процессора из режима ядра в пользовательский режим ядро решает передать управление другому процессу</a:t>
                      </a:r>
                      <a:endParaRPr lang="ru-RU" sz="2400" dirty="0"/>
                    </a:p>
                  </a:txBody>
                  <a:tcPr/>
                </a:tc>
                <a:extLst>
                  <a:ext uri="{0D108BD9-81ED-4DB2-BD59-A6C34878D82A}">
                    <a16:rowId xmlns:a16="http://schemas.microsoft.com/office/drawing/2014/main" val="2960099221"/>
                  </a:ext>
                </a:extLst>
              </a:tr>
              <a:tr h="460177">
                <a:tc>
                  <a:txBody>
                    <a:bodyPr/>
                    <a:lstStyle/>
                    <a:p>
                      <a:r>
                        <a:rPr lang="ru-RU" sz="2400" b="0" i="0" u="none" strike="noStrike" kern="1200" baseline="0" dirty="0">
                          <a:solidFill>
                            <a:schemeClr val="dk1"/>
                          </a:solidFill>
                          <a:latin typeface="+mn-lt"/>
                          <a:ea typeface="+mn-ea"/>
                          <a:cs typeface="+mn-cs"/>
                        </a:rPr>
                        <a:t>Созданный</a:t>
                      </a:r>
                      <a:endParaRPr lang="ru-RU" sz="2400" dirty="0"/>
                    </a:p>
                  </a:txBody>
                  <a:tcPr/>
                </a:tc>
                <a:tc>
                  <a:txBody>
                    <a:bodyPr/>
                    <a:lstStyle/>
                    <a:p>
                      <a:r>
                        <a:rPr lang="ru-RU" sz="2400" b="0" i="0" u="none" strike="noStrike" kern="1200" baseline="0" dirty="0">
                          <a:solidFill>
                            <a:schemeClr val="dk1"/>
                          </a:solidFill>
                          <a:latin typeface="+mn-lt"/>
                          <a:ea typeface="+mn-ea"/>
                          <a:cs typeface="+mn-cs"/>
                        </a:rPr>
                        <a:t>Процесс только что создан и еще не готов к выполнению</a:t>
                      </a:r>
                      <a:endParaRPr lang="ru-RU" sz="2400" dirty="0"/>
                    </a:p>
                  </a:txBody>
                  <a:tcPr/>
                </a:tc>
                <a:extLst>
                  <a:ext uri="{0D108BD9-81ED-4DB2-BD59-A6C34878D82A}">
                    <a16:rowId xmlns:a16="http://schemas.microsoft.com/office/drawing/2014/main" val="3894395729"/>
                  </a:ext>
                </a:extLst>
              </a:tr>
              <a:tr h="460177">
                <a:tc>
                  <a:txBody>
                    <a:bodyPr/>
                    <a:lstStyle/>
                    <a:p>
                      <a:r>
                        <a:rPr lang="ru-RU" sz="2400" b="0" i="0" u="none" strike="noStrike" kern="1200" baseline="0" dirty="0">
                          <a:solidFill>
                            <a:schemeClr val="dk1"/>
                          </a:solidFill>
                          <a:latin typeface="+mn-lt"/>
                          <a:ea typeface="+mn-ea"/>
                          <a:cs typeface="+mn-cs"/>
                        </a:rPr>
                        <a:t>Зомби</a:t>
                      </a:r>
                      <a:endParaRPr lang="ru-RU" sz="2400" dirty="0"/>
                    </a:p>
                  </a:txBody>
                  <a:tcPr/>
                </a:tc>
                <a:tc>
                  <a:txBody>
                    <a:bodyPr/>
                    <a:lstStyle/>
                    <a:p>
                      <a:r>
                        <a:rPr lang="ru-RU" sz="2400" b="0" i="0" u="none" strike="noStrike" kern="1200" baseline="0" dirty="0">
                          <a:solidFill>
                            <a:schemeClr val="dk1"/>
                          </a:solidFill>
                          <a:latin typeface="+mn-lt"/>
                          <a:ea typeface="+mn-ea"/>
                          <a:cs typeface="+mn-cs"/>
                        </a:rPr>
                        <a:t>Самого процесса больше не существует, но записи о нем остались с тем, чтобы ими мог воспользоваться родительский процесс</a:t>
                      </a:r>
                      <a:endParaRPr lang="ru-RU" sz="2400" dirty="0"/>
                    </a:p>
                  </a:txBody>
                  <a:tcPr/>
                </a:tc>
                <a:extLst>
                  <a:ext uri="{0D108BD9-81ED-4DB2-BD59-A6C34878D82A}">
                    <a16:rowId xmlns:a16="http://schemas.microsoft.com/office/drawing/2014/main" val="142591524"/>
                  </a:ext>
                </a:extLst>
              </a:tr>
            </a:tbl>
          </a:graphicData>
        </a:graphic>
      </p:graphicFrame>
    </p:spTree>
    <p:extLst>
      <p:ext uri="{BB962C8B-B14F-4D97-AF65-F5344CB8AC3E}">
        <p14:creationId xmlns:p14="http://schemas.microsoft.com/office/powerpoint/2010/main" val="159370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D9DF18C-FE7C-4934-A3C7-0D05E3EB21F6}"/>
              </a:ext>
            </a:extLst>
          </p:cNvPr>
          <p:cNvSpPr>
            <a:spLocks noGrp="1"/>
          </p:cNvSpPr>
          <p:nvPr>
            <p:ph idx="1"/>
          </p:nvPr>
        </p:nvSpPr>
        <p:spPr>
          <a:xfrm>
            <a:off x="155560" y="553156"/>
            <a:ext cx="11043017" cy="5689600"/>
          </a:xfrm>
        </p:spPr>
        <p:txBody>
          <a:bodyPr>
            <a:normAutofit/>
          </a:bodyPr>
          <a:lstStyle/>
          <a:p>
            <a:pPr marL="0" indent="0" algn="just">
              <a:buNone/>
            </a:pPr>
            <a:r>
              <a:rPr lang="ru-RU" sz="2800" b="1" dirty="0"/>
              <a:t>Таблицы ввода-вывода </a:t>
            </a:r>
            <a:r>
              <a:rPr lang="ru-RU" sz="2800" dirty="0"/>
              <a:t>(</a:t>
            </a:r>
            <a:r>
              <a:rPr lang="en-US" sz="2800" dirty="0"/>
              <a:t>I/O</a:t>
            </a:r>
            <a:r>
              <a:rPr lang="ru-RU" sz="2800" dirty="0"/>
              <a:t> </a:t>
            </a:r>
            <a:r>
              <a:rPr lang="ru-RU" sz="2800" dirty="0" err="1"/>
              <a:t>ta</a:t>
            </a:r>
            <a:r>
              <a:rPr lang="en-US" sz="2800" dirty="0"/>
              <a:t>bl</a:t>
            </a:r>
            <a:r>
              <a:rPr lang="ru-RU" sz="2800" dirty="0" err="1"/>
              <a:t>es</a:t>
            </a:r>
            <a:r>
              <a:rPr lang="ru-RU" sz="2800" dirty="0"/>
              <a:t>) используются операционной системой для управления</a:t>
            </a:r>
            <a:r>
              <a:rPr lang="en-US" sz="2800" dirty="0"/>
              <a:t> </a:t>
            </a:r>
            <a:r>
              <a:rPr lang="ru-RU" sz="2800" dirty="0"/>
              <a:t>устройствами ввода-вывода и каналами компьютерной системы. В каждый момент</a:t>
            </a:r>
            <a:r>
              <a:rPr lang="en-US" sz="2800" dirty="0"/>
              <a:t> </a:t>
            </a:r>
            <a:r>
              <a:rPr lang="ru-RU" sz="2800" dirty="0"/>
              <a:t>времени устройство ввода-вывода может быть либо свободно, либо отдано в распоряжение</a:t>
            </a:r>
            <a:r>
              <a:rPr lang="en-US" sz="2800" dirty="0"/>
              <a:t> </a:t>
            </a:r>
            <a:r>
              <a:rPr lang="ru-RU" sz="2800" dirty="0"/>
              <a:t>какому-то определенному процессу. Если выполняется операция ввода-вывода,</a:t>
            </a:r>
            <a:r>
              <a:rPr lang="en-US" sz="2800" dirty="0"/>
              <a:t> </a:t>
            </a:r>
            <a:r>
              <a:rPr lang="ru-RU" sz="2800" dirty="0"/>
              <a:t>операционная система должна иметь информацию о ее состоянии и о том, какие адреса</a:t>
            </a:r>
            <a:r>
              <a:rPr lang="en-US" sz="2800" dirty="0"/>
              <a:t> </a:t>
            </a:r>
            <a:r>
              <a:rPr lang="ru-RU" sz="2800" dirty="0"/>
              <a:t>основной памяти задействованы в этой операции в качестве источника вывода или места, куда передаются данные при вводе.</a:t>
            </a:r>
          </a:p>
        </p:txBody>
      </p:sp>
    </p:spTree>
    <p:extLst>
      <p:ext uri="{BB962C8B-B14F-4D97-AF65-F5344CB8AC3E}">
        <p14:creationId xmlns:p14="http://schemas.microsoft.com/office/powerpoint/2010/main" val="3607812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0E091-AF50-46E9-8D57-75C6F2E3C1EB}"/>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B05F5498-34F3-42C8-96FD-C5CA67C22151}"/>
              </a:ext>
            </a:extLst>
          </p:cNvPr>
          <p:cNvPicPr>
            <a:picLocks noGrp="1" noChangeAspect="1"/>
          </p:cNvPicPr>
          <p:nvPr>
            <p:ph idx="1"/>
          </p:nvPr>
        </p:nvPicPr>
        <p:blipFill>
          <a:blip r:embed="rId2"/>
          <a:stretch>
            <a:fillRect/>
          </a:stretch>
        </p:blipFill>
        <p:spPr>
          <a:xfrm>
            <a:off x="1237488" y="21336"/>
            <a:ext cx="9447110" cy="6815327"/>
          </a:xfrm>
          <a:prstGeom prst="rect">
            <a:avLst/>
          </a:prstGeom>
        </p:spPr>
      </p:pic>
    </p:spTree>
    <p:extLst>
      <p:ext uri="{BB962C8B-B14F-4D97-AF65-F5344CB8AC3E}">
        <p14:creationId xmlns:p14="http://schemas.microsoft.com/office/powerpoint/2010/main" val="572799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233EE5-47BF-4CFC-BF09-01EFD23C30F5}"/>
              </a:ext>
            </a:extLst>
          </p:cNvPr>
          <p:cNvSpPr>
            <a:spLocks noGrp="1"/>
          </p:cNvSpPr>
          <p:nvPr>
            <p:ph idx="1"/>
          </p:nvPr>
        </p:nvSpPr>
        <p:spPr>
          <a:xfrm>
            <a:off x="399230" y="1528997"/>
            <a:ext cx="10590822" cy="3418252"/>
          </a:xfrm>
        </p:spPr>
        <p:txBody>
          <a:bodyPr>
            <a:normAutofit lnSpcReduction="10000"/>
          </a:bodyPr>
          <a:lstStyle/>
          <a:p>
            <a:pPr marL="0" indent="0" algn="just">
              <a:buNone/>
            </a:pPr>
            <a:r>
              <a:rPr lang="ru-RU" sz="2800" dirty="0"/>
              <a:t>В контекст </a:t>
            </a:r>
            <a:r>
              <a:rPr lang="ru-RU" sz="2800" b="1" dirty="0"/>
              <a:t>пользовательского уровня </a:t>
            </a:r>
            <a:r>
              <a:rPr lang="ru-RU" sz="2800" dirty="0"/>
              <a:t>(</a:t>
            </a:r>
            <a:r>
              <a:rPr lang="ru-RU" sz="2800" dirty="0" err="1"/>
              <a:t>user</a:t>
            </a:r>
            <a:r>
              <a:rPr lang="ru-RU" sz="2800" dirty="0"/>
              <a:t>-</a:t>
            </a:r>
            <a:r>
              <a:rPr lang="en-US" sz="2800" dirty="0"/>
              <a:t>l</a:t>
            </a:r>
            <a:r>
              <a:rPr lang="ru-RU" sz="2800" dirty="0" err="1"/>
              <a:t>evel</a:t>
            </a:r>
            <a:r>
              <a:rPr lang="ru-RU" sz="2800" dirty="0"/>
              <a:t> </a:t>
            </a:r>
            <a:r>
              <a:rPr lang="ru-RU" sz="2800" dirty="0" err="1"/>
              <a:t>context</a:t>
            </a:r>
            <a:r>
              <a:rPr lang="ru-RU" sz="2800" dirty="0"/>
              <a:t>) входят основные элементы пользовательских программ; он может генерироваться непосредственно из скомпилированных объектных файлов. Каждая пользовательская программа разделена на две части, одна из которых </a:t>
            </a:r>
            <a:r>
              <a:rPr lang="ru-RU" sz="2800" b="1" dirty="0"/>
              <a:t>размещается в текстовой области</a:t>
            </a:r>
            <a:r>
              <a:rPr lang="ru-RU" sz="2800" dirty="0"/>
              <a:t>, а другая - </a:t>
            </a:r>
            <a:r>
              <a:rPr lang="ru-RU" sz="2800" b="1" dirty="0"/>
              <a:t>в области данных</a:t>
            </a:r>
            <a:r>
              <a:rPr lang="ru-RU" sz="2800" dirty="0"/>
              <a:t>. Текстовая область предназначена только для чтения; в ней хранятся команды  пользовательских программ.</a:t>
            </a:r>
          </a:p>
        </p:txBody>
      </p:sp>
    </p:spTree>
    <p:extLst>
      <p:ext uri="{BB962C8B-B14F-4D97-AF65-F5344CB8AC3E}">
        <p14:creationId xmlns:p14="http://schemas.microsoft.com/office/powerpoint/2010/main" val="2082089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EA21F-DB13-406B-978F-1EE1E3EA84B9}"/>
              </a:ext>
            </a:extLst>
          </p:cNvPr>
          <p:cNvSpPr>
            <a:spLocks noGrp="1"/>
          </p:cNvSpPr>
          <p:nvPr>
            <p:ph type="title"/>
          </p:nvPr>
        </p:nvSpPr>
        <p:spPr>
          <a:xfrm>
            <a:off x="2518912" y="73356"/>
            <a:ext cx="8435599" cy="807432"/>
          </a:xfrm>
        </p:spPr>
        <p:txBody>
          <a:bodyPr/>
          <a:lstStyle/>
          <a:p>
            <a:r>
              <a:rPr lang="ru-RU" dirty="0"/>
              <a:t>Описание процессов</a:t>
            </a:r>
          </a:p>
        </p:txBody>
      </p:sp>
      <p:sp>
        <p:nvSpPr>
          <p:cNvPr id="3" name="Объект 2">
            <a:extLst>
              <a:ext uri="{FF2B5EF4-FFF2-40B4-BE49-F238E27FC236}">
                <a16:creationId xmlns:a16="http://schemas.microsoft.com/office/drawing/2014/main" id="{B9EFA0EB-DD02-40DB-B3FF-D5A252F8584E}"/>
              </a:ext>
            </a:extLst>
          </p:cNvPr>
          <p:cNvSpPr>
            <a:spLocks noGrp="1"/>
          </p:cNvSpPr>
          <p:nvPr>
            <p:ph idx="1"/>
          </p:nvPr>
        </p:nvSpPr>
        <p:spPr>
          <a:xfrm>
            <a:off x="2518912" y="880788"/>
            <a:ext cx="6156845" cy="807433"/>
          </a:xfrm>
        </p:spPr>
        <p:txBody>
          <a:bodyPr>
            <a:normAutofit fontScale="92500"/>
          </a:bodyPr>
          <a:lstStyle/>
          <a:p>
            <a:pPr marL="0" indent="0">
              <a:buNone/>
            </a:pPr>
            <a:r>
              <a:rPr lang="ru-RU" sz="2800" dirty="0"/>
              <a:t>Контекст пользовательского уровня</a:t>
            </a:r>
          </a:p>
        </p:txBody>
      </p:sp>
      <p:graphicFrame>
        <p:nvGraphicFramePr>
          <p:cNvPr id="5" name="Таблица 4">
            <a:extLst>
              <a:ext uri="{FF2B5EF4-FFF2-40B4-BE49-F238E27FC236}">
                <a16:creationId xmlns:a16="http://schemas.microsoft.com/office/drawing/2014/main" id="{2C4394D1-19C0-461E-8810-9AFED01C61C5}"/>
              </a:ext>
            </a:extLst>
          </p:cNvPr>
          <p:cNvGraphicFramePr>
            <a:graphicFrameLocks noGrp="1"/>
          </p:cNvGraphicFramePr>
          <p:nvPr>
            <p:extLst/>
          </p:nvPr>
        </p:nvGraphicFramePr>
        <p:xfrm>
          <a:off x="291915" y="1432141"/>
          <a:ext cx="11112205" cy="5349946"/>
        </p:xfrm>
        <a:graphic>
          <a:graphicData uri="http://schemas.openxmlformats.org/drawingml/2006/table">
            <a:tbl>
              <a:tblPr firstRow="1" bandRow="1">
                <a:tableStyleId>{5C22544A-7EE6-4342-B048-85BDC9FD1C3A}</a:tableStyleId>
              </a:tblPr>
              <a:tblGrid>
                <a:gridCol w="3279421">
                  <a:extLst>
                    <a:ext uri="{9D8B030D-6E8A-4147-A177-3AD203B41FA5}">
                      <a16:colId xmlns:a16="http://schemas.microsoft.com/office/drawing/2014/main" val="534822767"/>
                    </a:ext>
                  </a:extLst>
                </a:gridCol>
                <a:gridCol w="7832784">
                  <a:extLst>
                    <a:ext uri="{9D8B030D-6E8A-4147-A177-3AD203B41FA5}">
                      <a16:colId xmlns:a16="http://schemas.microsoft.com/office/drawing/2014/main" val="3077761782"/>
                    </a:ext>
                  </a:extLst>
                </a:gridCol>
              </a:tblGrid>
              <a:tr h="458986">
                <a:tc>
                  <a:txBody>
                    <a:bodyPr/>
                    <a:lstStyle/>
                    <a:p>
                      <a:r>
                        <a:rPr lang="ru-RU" sz="2400" dirty="0"/>
                        <a:t>Элементы образа процесса</a:t>
                      </a:r>
                    </a:p>
                  </a:txBody>
                  <a:tcPr/>
                </a:tc>
                <a:tc>
                  <a:txBody>
                    <a:bodyPr/>
                    <a:lstStyle/>
                    <a:p>
                      <a:r>
                        <a:rPr lang="ru-RU" sz="2400" dirty="0"/>
                        <a:t>Описание</a:t>
                      </a:r>
                    </a:p>
                  </a:txBody>
                  <a:tcPr/>
                </a:tc>
                <a:extLst>
                  <a:ext uri="{0D108BD9-81ED-4DB2-BD59-A6C34878D82A}">
                    <a16:rowId xmlns:a16="http://schemas.microsoft.com/office/drawing/2014/main" val="3980101065"/>
                  </a:ext>
                </a:extLst>
              </a:tr>
              <a:tr h="792223">
                <a:tc>
                  <a:txBody>
                    <a:bodyPr/>
                    <a:lstStyle/>
                    <a:p>
                      <a:r>
                        <a:rPr lang="ru-RU" sz="2400" b="0" i="0" u="none" strike="noStrike" kern="1200" baseline="0" dirty="0">
                          <a:solidFill>
                            <a:schemeClr val="dk1"/>
                          </a:solidFill>
                          <a:latin typeface="+mn-lt"/>
                          <a:ea typeface="+mn-ea"/>
                          <a:cs typeface="+mn-cs"/>
                        </a:rPr>
                        <a:t>Текст процесса</a:t>
                      </a:r>
                      <a:endParaRPr lang="ru-RU" sz="2400" dirty="0"/>
                    </a:p>
                  </a:txBody>
                  <a:tcPr/>
                </a:tc>
                <a:tc>
                  <a:txBody>
                    <a:bodyPr/>
                    <a:lstStyle/>
                    <a:p>
                      <a:r>
                        <a:rPr lang="ru-RU" sz="2400" b="0" i="0" u="none" strike="noStrike" kern="1200" baseline="0" dirty="0">
                          <a:solidFill>
                            <a:schemeClr val="dk1"/>
                          </a:solidFill>
                          <a:latin typeface="+mn-lt"/>
                          <a:ea typeface="+mn-ea"/>
                          <a:cs typeface="+mn-cs"/>
                        </a:rPr>
                        <a:t>Выполняемые машинные команды программы</a:t>
                      </a:r>
                      <a:endParaRPr lang="ru-RU" sz="2400" dirty="0"/>
                    </a:p>
                  </a:txBody>
                  <a:tcPr/>
                </a:tc>
                <a:extLst>
                  <a:ext uri="{0D108BD9-81ED-4DB2-BD59-A6C34878D82A}">
                    <a16:rowId xmlns:a16="http://schemas.microsoft.com/office/drawing/2014/main" val="2316742246"/>
                  </a:ext>
                </a:extLst>
              </a:tr>
              <a:tr h="792223">
                <a:tc>
                  <a:txBody>
                    <a:bodyPr/>
                    <a:lstStyle/>
                    <a:p>
                      <a:r>
                        <a:rPr lang="ru-RU" sz="2400" b="0" i="0" u="none" strike="noStrike" kern="1200" baseline="0" dirty="0">
                          <a:solidFill>
                            <a:schemeClr val="dk1"/>
                          </a:solidFill>
                          <a:latin typeface="+mn-lt"/>
                          <a:ea typeface="+mn-ea"/>
                          <a:cs typeface="+mn-cs"/>
                        </a:rPr>
                        <a:t>Данные процесса</a:t>
                      </a:r>
                      <a:endParaRPr lang="ru-RU" sz="2400" dirty="0"/>
                    </a:p>
                  </a:txBody>
                  <a:tcPr/>
                </a:tc>
                <a:tc>
                  <a:txBody>
                    <a:bodyPr/>
                    <a:lstStyle/>
                    <a:p>
                      <a:r>
                        <a:rPr lang="ru-RU" sz="2400" b="0" i="0" u="none" strike="noStrike" kern="1200" baseline="0" dirty="0">
                          <a:solidFill>
                            <a:schemeClr val="dk1"/>
                          </a:solidFill>
                          <a:latin typeface="+mn-lt"/>
                          <a:ea typeface="+mn-ea"/>
                          <a:cs typeface="+mn-cs"/>
                        </a:rPr>
                        <a:t>Данные, доступные программе этого процесса</a:t>
                      </a:r>
                      <a:endParaRPr lang="ru-RU" sz="2400" dirty="0"/>
                    </a:p>
                  </a:txBody>
                  <a:tcPr/>
                </a:tc>
                <a:extLst>
                  <a:ext uri="{0D108BD9-81ED-4DB2-BD59-A6C34878D82A}">
                    <a16:rowId xmlns:a16="http://schemas.microsoft.com/office/drawing/2014/main" val="2659215021"/>
                  </a:ext>
                </a:extLst>
              </a:tr>
              <a:tr h="1471270">
                <a:tc>
                  <a:txBody>
                    <a:bodyPr/>
                    <a:lstStyle/>
                    <a:p>
                      <a:r>
                        <a:rPr lang="ru-RU" sz="2400" b="0" i="0" u="none" strike="noStrike" kern="1200" baseline="0" dirty="0">
                          <a:solidFill>
                            <a:schemeClr val="dk1"/>
                          </a:solidFill>
                          <a:latin typeface="+mn-lt"/>
                          <a:ea typeface="+mn-ea"/>
                          <a:cs typeface="+mn-cs"/>
                        </a:rPr>
                        <a:t>Пользовательский стек</a:t>
                      </a:r>
                      <a:endParaRPr lang="ru-RU" sz="2400" dirty="0"/>
                    </a:p>
                  </a:txBody>
                  <a:tcPr/>
                </a:tc>
                <a:tc>
                  <a:txBody>
                    <a:bodyPr/>
                    <a:lstStyle/>
                    <a:p>
                      <a:r>
                        <a:rPr lang="ru-RU" sz="2400" b="0" i="0" u="none" strike="noStrike" kern="1200" baseline="0" dirty="0">
                          <a:solidFill>
                            <a:schemeClr val="dk1"/>
                          </a:solidFill>
                          <a:latin typeface="+mn-lt"/>
                          <a:ea typeface="+mn-ea"/>
                          <a:cs typeface="+mn-cs"/>
                        </a:rPr>
                        <a:t>Содержит аргументы, локальные переменные и указатели функций, выполняющихся в пользовательском режиме</a:t>
                      </a:r>
                      <a:endParaRPr lang="ru-RU" sz="2400" dirty="0"/>
                    </a:p>
                  </a:txBody>
                  <a:tcPr/>
                </a:tc>
                <a:extLst>
                  <a:ext uri="{0D108BD9-81ED-4DB2-BD59-A6C34878D82A}">
                    <a16:rowId xmlns:a16="http://schemas.microsoft.com/office/drawing/2014/main" val="1446113499"/>
                  </a:ext>
                </a:extLst>
              </a:tr>
              <a:tr h="1471270">
                <a:tc>
                  <a:txBody>
                    <a:bodyPr/>
                    <a:lstStyle/>
                    <a:p>
                      <a:r>
                        <a:rPr lang="ru-RU" sz="2400" b="0" i="0" u="none" strike="noStrike" kern="1200" baseline="0" dirty="0">
                          <a:solidFill>
                            <a:schemeClr val="dk1"/>
                          </a:solidFill>
                          <a:latin typeface="+mn-lt"/>
                          <a:ea typeface="+mn-ea"/>
                          <a:cs typeface="+mn-cs"/>
                        </a:rPr>
                        <a:t>Совместно используемая память</a:t>
                      </a:r>
                      <a:endParaRPr lang="ru-RU" sz="2400" dirty="0"/>
                    </a:p>
                  </a:txBody>
                  <a:tcPr/>
                </a:tc>
                <a:tc>
                  <a:txBody>
                    <a:bodyPr/>
                    <a:lstStyle/>
                    <a:p>
                      <a:r>
                        <a:rPr lang="ru-RU" sz="2400" b="0" i="0" u="none" strike="noStrike" kern="1200" baseline="0" dirty="0">
                          <a:solidFill>
                            <a:schemeClr val="dk1"/>
                          </a:solidFill>
                          <a:latin typeface="+mn-lt"/>
                          <a:ea typeface="+mn-ea"/>
                          <a:cs typeface="+mn-cs"/>
                        </a:rPr>
                        <a:t>Область памяти, используемая совместно с другими процессами; применяется для обмена информацией между процессами</a:t>
                      </a:r>
                      <a:endParaRPr lang="ru-RU" sz="2400" dirty="0"/>
                    </a:p>
                  </a:txBody>
                  <a:tcPr/>
                </a:tc>
                <a:extLst>
                  <a:ext uri="{0D108BD9-81ED-4DB2-BD59-A6C34878D82A}">
                    <a16:rowId xmlns:a16="http://schemas.microsoft.com/office/drawing/2014/main" val="598048155"/>
                  </a:ext>
                </a:extLst>
              </a:tr>
            </a:tbl>
          </a:graphicData>
        </a:graphic>
      </p:graphicFrame>
    </p:spTree>
    <p:extLst>
      <p:ext uri="{BB962C8B-B14F-4D97-AF65-F5344CB8AC3E}">
        <p14:creationId xmlns:p14="http://schemas.microsoft.com/office/powerpoint/2010/main" val="3794307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D23549D-E5E9-4897-B864-27B5B1830B4C}"/>
              </a:ext>
            </a:extLst>
          </p:cNvPr>
          <p:cNvSpPr>
            <a:spLocks noGrp="1"/>
          </p:cNvSpPr>
          <p:nvPr>
            <p:ph idx="1"/>
          </p:nvPr>
        </p:nvSpPr>
        <p:spPr>
          <a:xfrm>
            <a:off x="312966" y="794479"/>
            <a:ext cx="10659834" cy="4991724"/>
          </a:xfrm>
        </p:spPr>
        <p:txBody>
          <a:bodyPr>
            <a:normAutofit/>
          </a:bodyPr>
          <a:lstStyle/>
          <a:p>
            <a:pPr marL="0" indent="0" algn="just">
              <a:buNone/>
            </a:pPr>
            <a:r>
              <a:rPr lang="ru-RU" sz="2800" dirty="0"/>
              <a:t>Во время выполнения процессор использует пользовательский стек для вызовов и возвратов из процедур, а также для передачи параметров. Совместно используемая </a:t>
            </a:r>
            <a:r>
              <a:rPr lang="ru-RU" sz="2800" b="1" dirty="0"/>
              <a:t>область памяти –</a:t>
            </a:r>
            <a:r>
              <a:rPr lang="ru-RU" sz="2800" dirty="0"/>
              <a:t> это область данных, доступ к которой одновременно предоставляется различным процессам. Хотя в системе имеется только одна физическая копия совместно используемой области памяти, при использовании виртуальной памяти эта область находится в адресном пространстве каждого процесса, который ее использует. Когда процесс не выполняется, информация о состоянии процессора сохраняется в </a:t>
            </a:r>
            <a:r>
              <a:rPr lang="ru-RU" sz="2800" b="1" dirty="0"/>
              <a:t>области контекста регистров</a:t>
            </a:r>
            <a:r>
              <a:rPr lang="ru-RU" sz="2800" dirty="0"/>
              <a:t>.</a:t>
            </a:r>
          </a:p>
        </p:txBody>
      </p:sp>
    </p:spTree>
    <p:extLst>
      <p:ext uri="{BB962C8B-B14F-4D97-AF65-F5344CB8AC3E}">
        <p14:creationId xmlns:p14="http://schemas.microsoft.com/office/powerpoint/2010/main" val="1833572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EA21F-DB13-406B-978F-1EE1E3EA84B9}"/>
              </a:ext>
            </a:extLst>
          </p:cNvPr>
          <p:cNvSpPr>
            <a:spLocks noGrp="1"/>
          </p:cNvSpPr>
          <p:nvPr>
            <p:ph type="title"/>
          </p:nvPr>
        </p:nvSpPr>
        <p:spPr>
          <a:xfrm>
            <a:off x="2570671" y="37910"/>
            <a:ext cx="8435599" cy="807432"/>
          </a:xfrm>
        </p:spPr>
        <p:txBody>
          <a:bodyPr/>
          <a:lstStyle/>
          <a:p>
            <a:r>
              <a:rPr lang="ru-RU" dirty="0"/>
              <a:t>Описание процессов</a:t>
            </a:r>
          </a:p>
        </p:txBody>
      </p:sp>
      <p:sp>
        <p:nvSpPr>
          <p:cNvPr id="3" name="Объект 2">
            <a:extLst>
              <a:ext uri="{FF2B5EF4-FFF2-40B4-BE49-F238E27FC236}">
                <a16:creationId xmlns:a16="http://schemas.microsoft.com/office/drawing/2014/main" id="{B9EFA0EB-DD02-40DB-B3FF-D5A252F8584E}"/>
              </a:ext>
            </a:extLst>
          </p:cNvPr>
          <p:cNvSpPr>
            <a:spLocks noGrp="1"/>
          </p:cNvSpPr>
          <p:nvPr>
            <p:ph idx="1"/>
          </p:nvPr>
        </p:nvSpPr>
        <p:spPr>
          <a:xfrm>
            <a:off x="3509284" y="707367"/>
            <a:ext cx="5173432" cy="807433"/>
          </a:xfrm>
        </p:spPr>
        <p:txBody>
          <a:bodyPr>
            <a:normAutofit/>
          </a:bodyPr>
          <a:lstStyle/>
          <a:p>
            <a:pPr marL="0" indent="0">
              <a:buNone/>
            </a:pPr>
            <a:r>
              <a:rPr lang="ru-RU" sz="2800" dirty="0"/>
              <a:t>Контекст регистров</a:t>
            </a:r>
          </a:p>
        </p:txBody>
      </p:sp>
      <p:graphicFrame>
        <p:nvGraphicFramePr>
          <p:cNvPr id="5" name="Таблица 4">
            <a:extLst>
              <a:ext uri="{FF2B5EF4-FFF2-40B4-BE49-F238E27FC236}">
                <a16:creationId xmlns:a16="http://schemas.microsoft.com/office/drawing/2014/main" id="{2C4394D1-19C0-461E-8810-9AFED01C61C5}"/>
              </a:ext>
            </a:extLst>
          </p:cNvPr>
          <p:cNvGraphicFramePr>
            <a:graphicFrameLocks noGrp="1"/>
          </p:cNvGraphicFramePr>
          <p:nvPr>
            <p:extLst/>
          </p:nvPr>
        </p:nvGraphicFramePr>
        <p:xfrm>
          <a:off x="99691" y="1276805"/>
          <a:ext cx="11992617" cy="5401705"/>
        </p:xfrm>
        <a:graphic>
          <a:graphicData uri="http://schemas.openxmlformats.org/drawingml/2006/table">
            <a:tbl>
              <a:tblPr firstRow="1" bandRow="1">
                <a:tableStyleId>{5C22544A-7EE6-4342-B048-85BDC9FD1C3A}</a:tableStyleId>
              </a:tblPr>
              <a:tblGrid>
                <a:gridCol w="3072904">
                  <a:extLst>
                    <a:ext uri="{9D8B030D-6E8A-4147-A177-3AD203B41FA5}">
                      <a16:colId xmlns:a16="http://schemas.microsoft.com/office/drawing/2014/main" val="534822767"/>
                    </a:ext>
                  </a:extLst>
                </a:gridCol>
                <a:gridCol w="8919713">
                  <a:extLst>
                    <a:ext uri="{9D8B030D-6E8A-4147-A177-3AD203B41FA5}">
                      <a16:colId xmlns:a16="http://schemas.microsoft.com/office/drawing/2014/main" val="3077761782"/>
                    </a:ext>
                  </a:extLst>
                </a:gridCol>
              </a:tblGrid>
              <a:tr h="458986">
                <a:tc>
                  <a:txBody>
                    <a:bodyPr/>
                    <a:lstStyle/>
                    <a:p>
                      <a:r>
                        <a:rPr lang="ru-RU" sz="2400" dirty="0"/>
                        <a:t>Элементы образа процесса</a:t>
                      </a:r>
                    </a:p>
                  </a:txBody>
                  <a:tcPr/>
                </a:tc>
                <a:tc>
                  <a:txBody>
                    <a:bodyPr/>
                    <a:lstStyle/>
                    <a:p>
                      <a:r>
                        <a:rPr lang="ru-RU" sz="2400" dirty="0"/>
                        <a:t>Описание</a:t>
                      </a:r>
                    </a:p>
                  </a:txBody>
                  <a:tcPr/>
                </a:tc>
                <a:extLst>
                  <a:ext uri="{0D108BD9-81ED-4DB2-BD59-A6C34878D82A}">
                    <a16:rowId xmlns:a16="http://schemas.microsoft.com/office/drawing/2014/main" val="3980101065"/>
                  </a:ext>
                </a:extLst>
              </a:tr>
              <a:tr h="792223">
                <a:tc>
                  <a:txBody>
                    <a:bodyPr/>
                    <a:lstStyle/>
                    <a:p>
                      <a:r>
                        <a:rPr lang="ru-RU" sz="2400" b="0" i="0" u="none" strike="noStrike" kern="1200" baseline="0" dirty="0">
                          <a:solidFill>
                            <a:schemeClr val="dk1"/>
                          </a:solidFill>
                          <a:latin typeface="+mn-lt"/>
                          <a:ea typeface="+mn-ea"/>
                          <a:cs typeface="+mn-cs"/>
                        </a:rPr>
                        <a:t>Счетчик команд</a:t>
                      </a:r>
                      <a:endParaRPr lang="ru-RU" sz="2400" dirty="0"/>
                    </a:p>
                  </a:txBody>
                  <a:tcPr/>
                </a:tc>
                <a:tc>
                  <a:txBody>
                    <a:bodyPr/>
                    <a:lstStyle/>
                    <a:p>
                      <a:r>
                        <a:rPr lang="ru-RU" sz="2400" b="0" i="0" u="none" strike="noStrike" kern="1200" baseline="0" dirty="0">
                          <a:solidFill>
                            <a:schemeClr val="dk1"/>
                          </a:solidFill>
                          <a:latin typeface="+mn-lt"/>
                          <a:ea typeface="+mn-ea"/>
                          <a:cs typeface="+mn-cs"/>
                        </a:rPr>
                        <a:t>Адрес очередной команды, которая будет выполняться; она может находиться как в пользовательском пространстве, так и в пространстве ядра</a:t>
                      </a:r>
                      <a:endParaRPr lang="ru-RU" sz="2400" dirty="0"/>
                    </a:p>
                  </a:txBody>
                  <a:tcPr/>
                </a:tc>
                <a:extLst>
                  <a:ext uri="{0D108BD9-81ED-4DB2-BD59-A6C34878D82A}">
                    <a16:rowId xmlns:a16="http://schemas.microsoft.com/office/drawing/2014/main" val="2316742246"/>
                  </a:ext>
                </a:extLst>
              </a:tr>
              <a:tr h="792223">
                <a:tc>
                  <a:txBody>
                    <a:bodyPr/>
                    <a:lstStyle/>
                    <a:p>
                      <a:r>
                        <a:rPr lang="ru-RU" sz="2400" b="0" i="0" u="none" strike="noStrike" kern="1200" baseline="0" dirty="0">
                          <a:solidFill>
                            <a:schemeClr val="dk1"/>
                          </a:solidFill>
                          <a:latin typeface="+mn-lt"/>
                          <a:ea typeface="+mn-ea"/>
                          <a:cs typeface="+mn-cs"/>
                        </a:rPr>
                        <a:t>Регистр состояния</a:t>
                      </a:r>
                    </a:p>
                    <a:p>
                      <a:r>
                        <a:rPr lang="ru-RU" sz="2400" b="0" i="0" u="none" strike="noStrike" kern="1200" baseline="0" dirty="0">
                          <a:solidFill>
                            <a:schemeClr val="dk1"/>
                          </a:solidFill>
                          <a:latin typeface="+mn-lt"/>
                          <a:ea typeface="+mn-ea"/>
                          <a:cs typeface="+mn-cs"/>
                        </a:rPr>
                        <a:t>процессора</a:t>
                      </a:r>
                      <a:endParaRPr lang="ru-RU" sz="2400" dirty="0"/>
                    </a:p>
                  </a:txBody>
                  <a:tcPr/>
                </a:tc>
                <a:tc>
                  <a:txBody>
                    <a:bodyPr/>
                    <a:lstStyle/>
                    <a:p>
                      <a:r>
                        <a:rPr lang="ru-RU" sz="2400" b="0" i="0" u="none" strike="noStrike" kern="1200" baseline="0" dirty="0">
                          <a:solidFill>
                            <a:schemeClr val="dk1"/>
                          </a:solidFill>
                          <a:latin typeface="+mn-lt"/>
                          <a:ea typeface="+mn-ea"/>
                          <a:cs typeface="+mn-cs"/>
                        </a:rPr>
                        <a:t>Содержит данные о состоянии аппаратного обеспечения в момент передачи управления; содержимое и формат этих данных зависят от конкретного аппаратного обеспечения</a:t>
                      </a:r>
                      <a:endParaRPr lang="ru-RU" sz="2400" dirty="0"/>
                    </a:p>
                  </a:txBody>
                  <a:tcPr/>
                </a:tc>
                <a:extLst>
                  <a:ext uri="{0D108BD9-81ED-4DB2-BD59-A6C34878D82A}">
                    <a16:rowId xmlns:a16="http://schemas.microsoft.com/office/drawing/2014/main" val="2659215021"/>
                  </a:ext>
                </a:extLst>
              </a:tr>
              <a:tr h="1228245">
                <a:tc>
                  <a:txBody>
                    <a:bodyPr/>
                    <a:lstStyle/>
                    <a:p>
                      <a:r>
                        <a:rPr lang="ru-RU" sz="2400" b="0" i="0" u="none" strike="noStrike" kern="1200" baseline="0" dirty="0">
                          <a:solidFill>
                            <a:schemeClr val="dk1"/>
                          </a:solidFill>
                          <a:latin typeface="+mn-lt"/>
                          <a:ea typeface="+mn-ea"/>
                          <a:cs typeface="+mn-cs"/>
                        </a:rPr>
                        <a:t>Указатель стека</a:t>
                      </a:r>
                      <a:endParaRPr lang="ru-RU" sz="2400" dirty="0"/>
                    </a:p>
                  </a:txBody>
                  <a:tcPr/>
                </a:tc>
                <a:tc>
                  <a:txBody>
                    <a:bodyPr/>
                    <a:lstStyle/>
                    <a:p>
                      <a:r>
                        <a:rPr lang="ru-RU" sz="2400" b="0" i="0" u="none" strike="noStrike" kern="1200" baseline="0" dirty="0">
                          <a:solidFill>
                            <a:schemeClr val="dk1"/>
                          </a:solidFill>
                          <a:latin typeface="+mn-lt"/>
                          <a:ea typeface="+mn-ea"/>
                          <a:cs typeface="+mn-cs"/>
                        </a:rPr>
                        <a:t>Указывает положение вершины стека ядра (или пользовательского стека, в зависимости от режима работы процессора)</a:t>
                      </a:r>
                      <a:endParaRPr lang="ru-RU" sz="2400" dirty="0"/>
                    </a:p>
                  </a:txBody>
                  <a:tcPr/>
                </a:tc>
                <a:extLst>
                  <a:ext uri="{0D108BD9-81ED-4DB2-BD59-A6C34878D82A}">
                    <a16:rowId xmlns:a16="http://schemas.microsoft.com/office/drawing/2014/main" val="1446113499"/>
                  </a:ext>
                </a:extLst>
              </a:tr>
              <a:tr h="973060">
                <a:tc>
                  <a:txBody>
                    <a:bodyPr/>
                    <a:lstStyle/>
                    <a:p>
                      <a:r>
                        <a:rPr lang="ru-RU" sz="2400" b="0" i="0" u="none" strike="noStrike" kern="1200" baseline="0" dirty="0">
                          <a:solidFill>
                            <a:schemeClr val="dk1"/>
                          </a:solidFill>
                          <a:latin typeface="+mn-lt"/>
                          <a:ea typeface="+mn-ea"/>
                          <a:cs typeface="+mn-cs"/>
                        </a:rPr>
                        <a:t>Регистры общего</a:t>
                      </a:r>
                    </a:p>
                    <a:p>
                      <a:r>
                        <a:rPr lang="ru-RU" sz="2400" b="0" i="0" u="none" strike="noStrike" kern="1200" baseline="0" dirty="0">
                          <a:solidFill>
                            <a:schemeClr val="dk1"/>
                          </a:solidFill>
                          <a:latin typeface="+mn-lt"/>
                          <a:ea typeface="+mn-ea"/>
                          <a:cs typeface="+mn-cs"/>
                        </a:rPr>
                        <a:t>назначения</a:t>
                      </a:r>
                      <a:endParaRPr lang="ru-RU" sz="2400" dirty="0"/>
                    </a:p>
                  </a:txBody>
                  <a:tcPr/>
                </a:tc>
                <a:tc>
                  <a:txBody>
                    <a:bodyPr/>
                    <a:lstStyle/>
                    <a:p>
                      <a:r>
                        <a:rPr lang="ru-RU" sz="2400" b="0" i="0" u="none" strike="noStrike" kern="1200" baseline="0" dirty="0">
                          <a:solidFill>
                            <a:schemeClr val="dk1"/>
                          </a:solidFill>
                          <a:latin typeface="+mn-lt"/>
                          <a:ea typeface="+mn-ea"/>
                          <a:cs typeface="+mn-cs"/>
                        </a:rPr>
                        <a:t>Зависят от используемого аппаратного обеспечения</a:t>
                      </a:r>
                      <a:endParaRPr lang="ru-RU" sz="2400" dirty="0"/>
                    </a:p>
                  </a:txBody>
                  <a:tcPr/>
                </a:tc>
                <a:extLst>
                  <a:ext uri="{0D108BD9-81ED-4DB2-BD59-A6C34878D82A}">
                    <a16:rowId xmlns:a16="http://schemas.microsoft.com/office/drawing/2014/main" val="598048155"/>
                  </a:ext>
                </a:extLst>
              </a:tr>
            </a:tbl>
          </a:graphicData>
        </a:graphic>
      </p:graphicFrame>
    </p:spTree>
    <p:extLst>
      <p:ext uri="{BB962C8B-B14F-4D97-AF65-F5344CB8AC3E}">
        <p14:creationId xmlns:p14="http://schemas.microsoft.com/office/powerpoint/2010/main" val="3520718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609B46-1454-4D6A-B836-CB8E11D464BB}"/>
              </a:ext>
            </a:extLst>
          </p:cNvPr>
          <p:cNvSpPr>
            <a:spLocks noGrp="1"/>
          </p:cNvSpPr>
          <p:nvPr>
            <p:ph idx="1"/>
          </p:nvPr>
        </p:nvSpPr>
        <p:spPr>
          <a:xfrm>
            <a:off x="433736" y="1587261"/>
            <a:ext cx="10711592" cy="3398808"/>
          </a:xfrm>
        </p:spPr>
        <p:txBody>
          <a:bodyPr>
            <a:normAutofit/>
          </a:bodyPr>
          <a:lstStyle/>
          <a:p>
            <a:pPr marL="0" indent="0" algn="just">
              <a:buNone/>
            </a:pPr>
            <a:r>
              <a:rPr lang="ru-RU" sz="2800" dirty="0"/>
              <a:t>В </a:t>
            </a:r>
            <a:r>
              <a:rPr lang="ru-RU" sz="2800" b="1" dirty="0"/>
              <a:t>контексте системного уровня</a:t>
            </a:r>
            <a:r>
              <a:rPr lang="ru-RU" sz="2800" dirty="0"/>
              <a:t> (</a:t>
            </a:r>
            <a:r>
              <a:rPr lang="ru-RU" sz="2800" dirty="0" err="1"/>
              <a:t>system-level</a:t>
            </a:r>
            <a:r>
              <a:rPr lang="ru-RU" sz="2800" dirty="0"/>
              <a:t> </a:t>
            </a:r>
            <a:r>
              <a:rPr lang="ru-RU" sz="2800" dirty="0" err="1"/>
              <a:t>context</a:t>
            </a:r>
            <a:r>
              <a:rPr lang="ru-RU" sz="2800" dirty="0"/>
              <a:t>) находится остальная информация, которая нужна операционной системе для управления процессом. Эта информация состоит </a:t>
            </a:r>
            <a:r>
              <a:rPr lang="ru-RU" sz="2800" b="1" dirty="0"/>
              <a:t>из статической части фиксированного размера</a:t>
            </a:r>
            <a:r>
              <a:rPr lang="ru-RU" sz="2800" dirty="0"/>
              <a:t>, который остается неизменным на протяжении всего времени жизни процесса, и </a:t>
            </a:r>
            <a:r>
              <a:rPr lang="ru-RU" sz="2800" b="1" dirty="0"/>
              <a:t>динамической части</a:t>
            </a:r>
            <a:r>
              <a:rPr lang="ru-RU" sz="2800" dirty="0"/>
              <a:t>, размер которой меняется.</a:t>
            </a:r>
          </a:p>
        </p:txBody>
      </p:sp>
    </p:spTree>
    <p:extLst>
      <p:ext uri="{BB962C8B-B14F-4D97-AF65-F5344CB8AC3E}">
        <p14:creationId xmlns:p14="http://schemas.microsoft.com/office/powerpoint/2010/main" val="3362687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EEA21F-DB13-406B-978F-1EE1E3EA84B9}"/>
              </a:ext>
            </a:extLst>
          </p:cNvPr>
          <p:cNvSpPr>
            <a:spLocks noGrp="1"/>
          </p:cNvSpPr>
          <p:nvPr>
            <p:ph type="title"/>
          </p:nvPr>
        </p:nvSpPr>
        <p:spPr>
          <a:xfrm>
            <a:off x="2553418" y="0"/>
            <a:ext cx="8435599" cy="807432"/>
          </a:xfrm>
        </p:spPr>
        <p:txBody>
          <a:bodyPr/>
          <a:lstStyle/>
          <a:p>
            <a:r>
              <a:rPr lang="ru-RU" dirty="0"/>
              <a:t>Описание процессов</a:t>
            </a:r>
          </a:p>
        </p:txBody>
      </p:sp>
      <p:sp>
        <p:nvSpPr>
          <p:cNvPr id="3" name="Объект 2">
            <a:extLst>
              <a:ext uri="{FF2B5EF4-FFF2-40B4-BE49-F238E27FC236}">
                <a16:creationId xmlns:a16="http://schemas.microsoft.com/office/drawing/2014/main" id="{B9EFA0EB-DD02-40DB-B3FF-D5A252F8584E}"/>
              </a:ext>
            </a:extLst>
          </p:cNvPr>
          <p:cNvSpPr>
            <a:spLocks noGrp="1"/>
          </p:cNvSpPr>
          <p:nvPr>
            <p:ph idx="1"/>
          </p:nvPr>
        </p:nvSpPr>
        <p:spPr>
          <a:xfrm>
            <a:off x="2950233" y="786728"/>
            <a:ext cx="5173432" cy="807433"/>
          </a:xfrm>
        </p:spPr>
        <p:txBody>
          <a:bodyPr>
            <a:normAutofit/>
          </a:bodyPr>
          <a:lstStyle/>
          <a:p>
            <a:pPr marL="0" indent="0">
              <a:buNone/>
            </a:pPr>
            <a:r>
              <a:rPr lang="ru-RU" sz="2800" dirty="0"/>
              <a:t>Контекст системного уровня</a:t>
            </a:r>
          </a:p>
        </p:txBody>
      </p:sp>
      <p:graphicFrame>
        <p:nvGraphicFramePr>
          <p:cNvPr id="5" name="Таблица 4">
            <a:extLst>
              <a:ext uri="{FF2B5EF4-FFF2-40B4-BE49-F238E27FC236}">
                <a16:creationId xmlns:a16="http://schemas.microsoft.com/office/drawing/2014/main" id="{2C4394D1-19C0-461E-8810-9AFED01C61C5}"/>
              </a:ext>
            </a:extLst>
          </p:cNvPr>
          <p:cNvGraphicFramePr>
            <a:graphicFrameLocks noGrp="1"/>
          </p:cNvGraphicFramePr>
          <p:nvPr>
            <p:extLst/>
          </p:nvPr>
        </p:nvGraphicFramePr>
        <p:xfrm>
          <a:off x="212093" y="1345816"/>
          <a:ext cx="11767813" cy="5362180"/>
        </p:xfrm>
        <a:graphic>
          <a:graphicData uri="http://schemas.openxmlformats.org/drawingml/2006/table">
            <a:tbl>
              <a:tblPr firstRow="1" bandRow="1">
                <a:tableStyleId>{5C22544A-7EE6-4342-B048-85BDC9FD1C3A}</a:tableStyleId>
              </a:tblPr>
              <a:tblGrid>
                <a:gridCol w="3100450">
                  <a:extLst>
                    <a:ext uri="{9D8B030D-6E8A-4147-A177-3AD203B41FA5}">
                      <a16:colId xmlns:a16="http://schemas.microsoft.com/office/drawing/2014/main" val="534822767"/>
                    </a:ext>
                  </a:extLst>
                </a:gridCol>
                <a:gridCol w="8667363">
                  <a:extLst>
                    <a:ext uri="{9D8B030D-6E8A-4147-A177-3AD203B41FA5}">
                      <a16:colId xmlns:a16="http://schemas.microsoft.com/office/drawing/2014/main" val="3077761782"/>
                    </a:ext>
                  </a:extLst>
                </a:gridCol>
              </a:tblGrid>
              <a:tr h="458986">
                <a:tc>
                  <a:txBody>
                    <a:bodyPr/>
                    <a:lstStyle/>
                    <a:p>
                      <a:r>
                        <a:rPr lang="ru-RU" sz="2400" dirty="0"/>
                        <a:t>Элементы образа процесса</a:t>
                      </a:r>
                    </a:p>
                  </a:txBody>
                  <a:tcPr/>
                </a:tc>
                <a:tc>
                  <a:txBody>
                    <a:bodyPr/>
                    <a:lstStyle/>
                    <a:p>
                      <a:r>
                        <a:rPr lang="ru-RU" sz="2400" dirty="0"/>
                        <a:t>Описание</a:t>
                      </a:r>
                    </a:p>
                  </a:txBody>
                  <a:tcPr/>
                </a:tc>
                <a:extLst>
                  <a:ext uri="{0D108BD9-81ED-4DB2-BD59-A6C34878D82A}">
                    <a16:rowId xmlns:a16="http://schemas.microsoft.com/office/drawing/2014/main" val="3980101065"/>
                  </a:ext>
                </a:extLst>
              </a:tr>
              <a:tr h="792223">
                <a:tc>
                  <a:txBody>
                    <a:bodyPr/>
                    <a:lstStyle/>
                    <a:p>
                      <a:r>
                        <a:rPr lang="ru-RU" sz="2400" b="0" i="0" u="none" strike="noStrike" kern="1200" baseline="0" dirty="0">
                          <a:solidFill>
                            <a:schemeClr val="dk1"/>
                          </a:solidFill>
                          <a:latin typeface="+mn-lt"/>
                          <a:ea typeface="+mn-ea"/>
                          <a:cs typeface="+mn-cs"/>
                        </a:rPr>
                        <a:t>Запись таблицы</a:t>
                      </a:r>
                    </a:p>
                    <a:p>
                      <a:r>
                        <a:rPr lang="ru-RU" sz="2400" b="0" i="0" u="none" strike="noStrike" kern="1200" baseline="0" dirty="0">
                          <a:solidFill>
                            <a:schemeClr val="dk1"/>
                          </a:solidFill>
                          <a:latin typeface="+mn-lt"/>
                          <a:ea typeface="+mn-ea"/>
                          <a:cs typeface="+mn-cs"/>
                        </a:rPr>
                        <a:t>процессов</a:t>
                      </a:r>
                      <a:endParaRPr lang="ru-RU" sz="2400" dirty="0"/>
                    </a:p>
                  </a:txBody>
                  <a:tcPr/>
                </a:tc>
                <a:tc>
                  <a:txBody>
                    <a:bodyPr/>
                    <a:lstStyle/>
                    <a:p>
                      <a:r>
                        <a:rPr lang="ru-RU" sz="2400" b="0" i="0" u="none" strike="noStrike" kern="1200" baseline="0" dirty="0">
                          <a:solidFill>
                            <a:schemeClr val="dk1"/>
                          </a:solidFill>
                          <a:latin typeface="+mn-lt"/>
                          <a:ea typeface="+mn-ea"/>
                          <a:cs typeface="+mn-cs"/>
                        </a:rPr>
                        <a:t>Определяет состояние процесса; эта информация всегда доступна операционной системе</a:t>
                      </a:r>
                      <a:endParaRPr lang="ru-RU" sz="2400" dirty="0"/>
                    </a:p>
                  </a:txBody>
                  <a:tcPr/>
                </a:tc>
                <a:extLst>
                  <a:ext uri="{0D108BD9-81ED-4DB2-BD59-A6C34878D82A}">
                    <a16:rowId xmlns:a16="http://schemas.microsoft.com/office/drawing/2014/main" val="2316742246"/>
                  </a:ext>
                </a:extLst>
              </a:tr>
              <a:tr h="792223">
                <a:tc>
                  <a:txBody>
                    <a:bodyPr/>
                    <a:lstStyle/>
                    <a:p>
                      <a:r>
                        <a:rPr lang="ru-RU" sz="2400" b="0" i="0" u="none" strike="noStrike" kern="1200" baseline="0" dirty="0">
                          <a:solidFill>
                            <a:schemeClr val="dk1"/>
                          </a:solidFill>
                          <a:latin typeface="+mn-lt"/>
                          <a:ea typeface="+mn-ea"/>
                          <a:cs typeface="+mn-cs"/>
                        </a:rPr>
                        <a:t>Пользовательская</a:t>
                      </a:r>
                    </a:p>
                    <a:p>
                      <a:r>
                        <a:rPr lang="ru-RU" sz="2400" b="0" i="0" u="none" strike="noStrike" kern="1200" baseline="0" dirty="0">
                          <a:solidFill>
                            <a:schemeClr val="dk1"/>
                          </a:solidFill>
                          <a:latin typeface="+mn-lt"/>
                          <a:ea typeface="+mn-ea"/>
                          <a:cs typeface="+mn-cs"/>
                        </a:rPr>
                        <a:t>область</a:t>
                      </a:r>
                      <a:endParaRPr lang="ru-RU" sz="2400" dirty="0"/>
                    </a:p>
                  </a:txBody>
                  <a:tcPr/>
                </a:tc>
                <a:tc>
                  <a:txBody>
                    <a:bodyPr/>
                    <a:lstStyle/>
                    <a:p>
                      <a:r>
                        <a:rPr lang="ru-RU" sz="2400" b="0" i="0" u="none" strike="noStrike" kern="1200" baseline="0" dirty="0">
                          <a:solidFill>
                            <a:schemeClr val="dk1"/>
                          </a:solidFill>
                          <a:latin typeface="+mn-lt"/>
                          <a:ea typeface="+mn-ea"/>
                          <a:cs typeface="+mn-cs"/>
                        </a:rPr>
                        <a:t>Информация по управлению процессом, необходимая только в контексте данного процесса</a:t>
                      </a:r>
                      <a:endParaRPr lang="ru-RU" sz="2400" dirty="0"/>
                    </a:p>
                  </a:txBody>
                  <a:tcPr/>
                </a:tc>
                <a:extLst>
                  <a:ext uri="{0D108BD9-81ED-4DB2-BD59-A6C34878D82A}">
                    <a16:rowId xmlns:a16="http://schemas.microsoft.com/office/drawing/2014/main" val="2659215021"/>
                  </a:ext>
                </a:extLst>
              </a:tr>
              <a:tr h="1228245">
                <a:tc>
                  <a:txBody>
                    <a:bodyPr/>
                    <a:lstStyle/>
                    <a:p>
                      <a:r>
                        <a:rPr lang="ru-RU" sz="2400" b="0" i="0" u="none" strike="noStrike" kern="1200" baseline="0" dirty="0">
                          <a:solidFill>
                            <a:schemeClr val="dk1"/>
                          </a:solidFill>
                          <a:latin typeface="+mn-lt"/>
                          <a:ea typeface="+mn-ea"/>
                          <a:cs typeface="+mn-cs"/>
                        </a:rPr>
                        <a:t>Таблица областей</a:t>
                      </a:r>
                    </a:p>
                    <a:p>
                      <a:r>
                        <a:rPr lang="ru-RU" sz="2400" b="0" i="0" u="none" strike="noStrike" kern="1200" baseline="0" dirty="0">
                          <a:solidFill>
                            <a:schemeClr val="dk1"/>
                          </a:solidFill>
                          <a:latin typeface="+mn-lt"/>
                          <a:ea typeface="+mn-ea"/>
                          <a:cs typeface="+mn-cs"/>
                        </a:rPr>
                        <a:t>процесса</a:t>
                      </a:r>
                      <a:endParaRPr lang="ru-RU" sz="2400" dirty="0"/>
                    </a:p>
                  </a:txBody>
                  <a:tcPr/>
                </a:tc>
                <a:tc>
                  <a:txBody>
                    <a:bodyPr/>
                    <a:lstStyle/>
                    <a:p>
                      <a:r>
                        <a:rPr lang="ru-RU" sz="2400" b="0" i="0" u="none" strike="noStrike" kern="1200" baseline="0" dirty="0">
                          <a:solidFill>
                            <a:schemeClr val="dk1"/>
                          </a:solidFill>
                          <a:latin typeface="+mn-lt"/>
                          <a:ea typeface="+mn-ea"/>
                          <a:cs typeface="+mn-cs"/>
                        </a:rPr>
                        <a:t>Задает отображение виртуальных адресов в физические;</a:t>
                      </a:r>
                    </a:p>
                    <a:p>
                      <a:r>
                        <a:rPr lang="ru-RU" sz="2400" b="0" i="0" u="none" strike="noStrike" kern="1200" baseline="0" dirty="0">
                          <a:solidFill>
                            <a:schemeClr val="dk1"/>
                          </a:solidFill>
                          <a:latin typeface="+mn-lt"/>
                          <a:ea typeface="+mn-ea"/>
                          <a:cs typeface="+mn-cs"/>
                        </a:rPr>
                        <a:t>содержит также поле полномочий, в котором указывается тип доступа, на который процесс имеет право: только для чтения, для чтения и записи или для чтения и выполнения</a:t>
                      </a:r>
                      <a:endParaRPr lang="ru-RU" sz="2400" dirty="0"/>
                    </a:p>
                  </a:txBody>
                  <a:tcPr/>
                </a:tc>
                <a:extLst>
                  <a:ext uri="{0D108BD9-81ED-4DB2-BD59-A6C34878D82A}">
                    <a16:rowId xmlns:a16="http://schemas.microsoft.com/office/drawing/2014/main" val="1446113499"/>
                  </a:ext>
                </a:extLst>
              </a:tr>
              <a:tr h="973060">
                <a:tc>
                  <a:txBody>
                    <a:bodyPr/>
                    <a:lstStyle/>
                    <a:p>
                      <a:r>
                        <a:rPr lang="ru-RU" sz="2400" b="0" i="0" u="none" strike="noStrike" kern="1200" baseline="0" dirty="0">
                          <a:solidFill>
                            <a:schemeClr val="dk1"/>
                          </a:solidFill>
                          <a:latin typeface="+mn-lt"/>
                          <a:ea typeface="+mn-ea"/>
                          <a:cs typeface="+mn-cs"/>
                        </a:rPr>
                        <a:t>Стек ядра</a:t>
                      </a:r>
                      <a:endParaRPr lang="ru-RU" sz="2400" dirty="0"/>
                    </a:p>
                  </a:txBody>
                  <a:tcPr/>
                </a:tc>
                <a:tc>
                  <a:txBody>
                    <a:bodyPr/>
                    <a:lstStyle/>
                    <a:p>
                      <a:r>
                        <a:rPr lang="ru-RU" sz="2400" b="0" i="0" u="none" strike="noStrike" kern="1200" baseline="0" dirty="0">
                          <a:solidFill>
                            <a:schemeClr val="dk1"/>
                          </a:solidFill>
                          <a:latin typeface="+mn-lt"/>
                          <a:ea typeface="+mn-ea"/>
                          <a:cs typeface="+mn-cs"/>
                        </a:rPr>
                        <a:t>Содержит кадр стека процедур ядра при работе процесса в режиме ядра</a:t>
                      </a:r>
                      <a:endParaRPr lang="ru-RU" sz="2400" dirty="0"/>
                    </a:p>
                  </a:txBody>
                  <a:tcPr/>
                </a:tc>
                <a:extLst>
                  <a:ext uri="{0D108BD9-81ED-4DB2-BD59-A6C34878D82A}">
                    <a16:rowId xmlns:a16="http://schemas.microsoft.com/office/drawing/2014/main" val="598048155"/>
                  </a:ext>
                </a:extLst>
              </a:tr>
            </a:tbl>
          </a:graphicData>
        </a:graphic>
      </p:graphicFrame>
    </p:spTree>
    <p:extLst>
      <p:ext uri="{BB962C8B-B14F-4D97-AF65-F5344CB8AC3E}">
        <p14:creationId xmlns:p14="http://schemas.microsoft.com/office/powerpoint/2010/main" val="25617078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1E42BB3-1322-42F8-A866-09C732D3742B}"/>
              </a:ext>
            </a:extLst>
          </p:cNvPr>
          <p:cNvSpPr>
            <a:spLocks noGrp="1"/>
          </p:cNvSpPr>
          <p:nvPr>
            <p:ph idx="1"/>
          </p:nvPr>
        </p:nvSpPr>
        <p:spPr>
          <a:xfrm>
            <a:off x="450988" y="724619"/>
            <a:ext cx="10142249" cy="5555411"/>
          </a:xfrm>
        </p:spPr>
        <p:txBody>
          <a:bodyPr>
            <a:normAutofit/>
          </a:bodyPr>
          <a:lstStyle/>
          <a:p>
            <a:pPr marL="0" indent="0" algn="just">
              <a:buNone/>
            </a:pPr>
            <a:r>
              <a:rPr lang="ru-RU" sz="2800" dirty="0"/>
              <a:t>Одним из компонентов статической части является</a:t>
            </a:r>
            <a:r>
              <a:rPr lang="ru-RU" sz="2800" b="1" dirty="0"/>
              <a:t> запись таблицы процессов</a:t>
            </a:r>
            <a:r>
              <a:rPr lang="ru-RU" sz="2800" dirty="0"/>
              <a:t>, которая фактически является частью таблицы процессов, поддерживаемой операционной системой, в которой каждому процессу соответствует одна запись. Запись таблицы процессов содержит информацию по управлению процессом, доступную ядру в любой момент времени. Таким образом, в системе виртуальной памяти все записи таблицы процессов постоянно остаются в основной памяти.</a:t>
            </a:r>
          </a:p>
        </p:txBody>
      </p:sp>
    </p:spTree>
    <p:extLst>
      <p:ext uri="{BB962C8B-B14F-4D97-AF65-F5344CB8AC3E}">
        <p14:creationId xmlns:p14="http://schemas.microsoft.com/office/powerpoint/2010/main" val="2097602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BED3D-52AD-4886-977B-E1086A77BCDA}"/>
              </a:ext>
            </a:extLst>
          </p:cNvPr>
          <p:cNvSpPr>
            <a:spLocks noGrp="1"/>
          </p:cNvSpPr>
          <p:nvPr>
            <p:ph type="title"/>
          </p:nvPr>
        </p:nvSpPr>
        <p:spPr>
          <a:xfrm>
            <a:off x="293298" y="365760"/>
            <a:ext cx="10661214" cy="652157"/>
          </a:xfrm>
        </p:spPr>
        <p:txBody>
          <a:bodyPr>
            <a:normAutofit/>
          </a:bodyPr>
          <a:lstStyle/>
          <a:p>
            <a:r>
              <a:rPr lang="ru-RU" sz="3600" dirty="0"/>
              <a:t>Элемент таблицы процессов в системе </a:t>
            </a:r>
            <a:r>
              <a:rPr lang="en-US" sz="3600" dirty="0"/>
              <a:t>UNIX</a:t>
            </a:r>
            <a:endParaRPr lang="ru-RU" sz="3600" dirty="0"/>
          </a:p>
        </p:txBody>
      </p:sp>
      <p:graphicFrame>
        <p:nvGraphicFramePr>
          <p:cNvPr id="4" name="Объект 3">
            <a:extLst>
              <a:ext uri="{FF2B5EF4-FFF2-40B4-BE49-F238E27FC236}">
                <a16:creationId xmlns:a16="http://schemas.microsoft.com/office/drawing/2014/main" id="{40CE53EF-2C4B-4662-9B34-94ACEDBDED1E}"/>
              </a:ext>
            </a:extLst>
          </p:cNvPr>
          <p:cNvGraphicFramePr>
            <a:graphicFrameLocks noGrp="1"/>
          </p:cNvGraphicFramePr>
          <p:nvPr>
            <p:ph idx="1"/>
            <p:extLst/>
          </p:nvPr>
        </p:nvGraphicFramePr>
        <p:xfrm>
          <a:off x="0" y="1219200"/>
          <a:ext cx="12192000" cy="4480560"/>
        </p:xfrm>
        <a:graphic>
          <a:graphicData uri="http://schemas.openxmlformats.org/drawingml/2006/table">
            <a:tbl>
              <a:tblPr firstRow="1" bandRow="1">
                <a:tableStyleId>{5C22544A-7EE6-4342-B048-85BDC9FD1C3A}</a:tableStyleId>
              </a:tblPr>
              <a:tblGrid>
                <a:gridCol w="3105509">
                  <a:extLst>
                    <a:ext uri="{9D8B030D-6E8A-4147-A177-3AD203B41FA5}">
                      <a16:colId xmlns:a16="http://schemas.microsoft.com/office/drawing/2014/main" val="139859501"/>
                    </a:ext>
                  </a:extLst>
                </a:gridCol>
                <a:gridCol w="9086491">
                  <a:extLst>
                    <a:ext uri="{9D8B030D-6E8A-4147-A177-3AD203B41FA5}">
                      <a16:colId xmlns:a16="http://schemas.microsoft.com/office/drawing/2014/main" val="3523358856"/>
                    </a:ext>
                  </a:extLst>
                </a:gridCol>
              </a:tblGrid>
              <a:tr h="370840">
                <a:tc>
                  <a:txBody>
                    <a:bodyPr/>
                    <a:lstStyle/>
                    <a:p>
                      <a:r>
                        <a:rPr lang="ru-RU" sz="2400" dirty="0"/>
                        <a:t>Элемент</a:t>
                      </a:r>
                    </a:p>
                  </a:txBody>
                  <a:tcPr/>
                </a:tc>
                <a:tc>
                  <a:txBody>
                    <a:bodyPr/>
                    <a:lstStyle/>
                    <a:p>
                      <a:r>
                        <a:rPr lang="ru-RU" sz="2400" dirty="0"/>
                        <a:t>Описание</a:t>
                      </a:r>
                    </a:p>
                  </a:txBody>
                  <a:tcPr/>
                </a:tc>
                <a:extLst>
                  <a:ext uri="{0D108BD9-81ED-4DB2-BD59-A6C34878D82A}">
                    <a16:rowId xmlns:a16="http://schemas.microsoft.com/office/drawing/2014/main" val="3203827341"/>
                  </a:ext>
                </a:extLst>
              </a:tr>
              <a:tr h="370840">
                <a:tc>
                  <a:txBody>
                    <a:bodyPr/>
                    <a:lstStyle/>
                    <a:p>
                      <a:r>
                        <a:rPr lang="ru-RU" sz="2000" b="0" i="0" u="none" strike="noStrike" kern="1200" baseline="0" dirty="0">
                          <a:solidFill>
                            <a:schemeClr val="dk1"/>
                          </a:solidFill>
                          <a:latin typeface="+mn-lt"/>
                          <a:ea typeface="+mn-ea"/>
                          <a:cs typeface="+mn-cs"/>
                        </a:rPr>
                        <a:t>Состояние процесса</a:t>
                      </a:r>
                      <a:endParaRPr lang="ru-RU" sz="2000" dirty="0"/>
                    </a:p>
                  </a:txBody>
                  <a:tcPr/>
                </a:tc>
                <a:tc>
                  <a:txBody>
                    <a:bodyPr/>
                    <a:lstStyle/>
                    <a:p>
                      <a:r>
                        <a:rPr lang="ru-RU" sz="2000" b="0" i="0" u="none" strike="noStrike" kern="1200" baseline="0" dirty="0">
                          <a:solidFill>
                            <a:schemeClr val="dk1"/>
                          </a:solidFill>
                          <a:latin typeface="+mn-lt"/>
                          <a:ea typeface="+mn-ea"/>
                          <a:cs typeface="+mn-cs"/>
                        </a:rPr>
                        <a:t>Текущее состояние процесса</a:t>
                      </a:r>
                      <a:endParaRPr lang="ru-RU" sz="2000" dirty="0"/>
                    </a:p>
                  </a:txBody>
                  <a:tcPr/>
                </a:tc>
                <a:extLst>
                  <a:ext uri="{0D108BD9-81ED-4DB2-BD59-A6C34878D82A}">
                    <a16:rowId xmlns:a16="http://schemas.microsoft.com/office/drawing/2014/main" val="1760858547"/>
                  </a:ext>
                </a:extLst>
              </a:tr>
              <a:tr h="370840">
                <a:tc>
                  <a:txBody>
                    <a:bodyPr/>
                    <a:lstStyle/>
                    <a:p>
                      <a:r>
                        <a:rPr lang="ru-RU" sz="2000" b="0" i="0" u="none" strike="noStrike" kern="1200" baseline="0" dirty="0">
                          <a:solidFill>
                            <a:schemeClr val="dk1"/>
                          </a:solidFill>
                          <a:latin typeface="+mn-lt"/>
                          <a:ea typeface="+mn-ea"/>
                          <a:cs typeface="+mn-cs"/>
                        </a:rPr>
                        <a:t>Указатели</a:t>
                      </a:r>
                      <a:endParaRPr lang="ru-RU" sz="2000" dirty="0"/>
                    </a:p>
                  </a:txBody>
                  <a:tcPr/>
                </a:tc>
                <a:tc>
                  <a:txBody>
                    <a:bodyPr/>
                    <a:lstStyle/>
                    <a:p>
                      <a:r>
                        <a:rPr lang="ru-RU" sz="2000" b="0" i="0" u="none" strike="noStrike" kern="1200" baseline="0" dirty="0">
                          <a:solidFill>
                            <a:schemeClr val="dk1"/>
                          </a:solidFill>
                          <a:latin typeface="+mn-lt"/>
                          <a:ea typeface="+mn-ea"/>
                          <a:cs typeface="+mn-cs"/>
                        </a:rPr>
                        <a:t>Пользовательская область и область памяти процесса (текст, данные, стек)</a:t>
                      </a:r>
                      <a:endParaRPr lang="ru-RU" sz="2000" dirty="0"/>
                    </a:p>
                  </a:txBody>
                  <a:tcPr/>
                </a:tc>
                <a:extLst>
                  <a:ext uri="{0D108BD9-81ED-4DB2-BD59-A6C34878D82A}">
                    <a16:rowId xmlns:a16="http://schemas.microsoft.com/office/drawing/2014/main" val="116995859"/>
                  </a:ext>
                </a:extLst>
              </a:tr>
              <a:tr h="370840">
                <a:tc>
                  <a:txBody>
                    <a:bodyPr/>
                    <a:lstStyle/>
                    <a:p>
                      <a:r>
                        <a:rPr lang="ru-RU" sz="2000" b="0" i="0" u="none" strike="noStrike" kern="1200" baseline="0" dirty="0">
                          <a:solidFill>
                            <a:schemeClr val="dk1"/>
                          </a:solidFill>
                          <a:latin typeface="+mn-lt"/>
                          <a:ea typeface="+mn-ea"/>
                          <a:cs typeface="+mn-cs"/>
                        </a:rPr>
                        <a:t>Размер процесса</a:t>
                      </a:r>
                      <a:endParaRPr lang="ru-RU" sz="2000" dirty="0"/>
                    </a:p>
                  </a:txBody>
                  <a:tcPr/>
                </a:tc>
                <a:tc>
                  <a:txBody>
                    <a:bodyPr/>
                    <a:lstStyle/>
                    <a:p>
                      <a:r>
                        <a:rPr lang="ru-RU" sz="2000" b="0" i="0" u="none" strike="noStrike" kern="1200" baseline="0" dirty="0">
                          <a:solidFill>
                            <a:schemeClr val="dk1"/>
                          </a:solidFill>
                          <a:latin typeface="+mn-lt"/>
                          <a:ea typeface="+mn-ea"/>
                          <a:cs typeface="+mn-cs"/>
                        </a:rPr>
                        <a:t>Дает возможность операционной системе определить, сколько памяти потребуется процессу</a:t>
                      </a:r>
                      <a:endParaRPr lang="ru-RU" sz="2000" dirty="0"/>
                    </a:p>
                  </a:txBody>
                  <a:tcPr/>
                </a:tc>
                <a:extLst>
                  <a:ext uri="{0D108BD9-81ED-4DB2-BD59-A6C34878D82A}">
                    <a16:rowId xmlns:a16="http://schemas.microsoft.com/office/drawing/2014/main" val="52078720"/>
                  </a:ext>
                </a:extLst>
              </a:tr>
              <a:tr h="370840">
                <a:tc>
                  <a:txBody>
                    <a:bodyPr/>
                    <a:lstStyle/>
                    <a:p>
                      <a:r>
                        <a:rPr lang="ru-RU" sz="2000" dirty="0"/>
                        <a:t>Идентификаторы пользователя</a:t>
                      </a:r>
                    </a:p>
                  </a:txBody>
                  <a:tcPr/>
                </a:tc>
                <a:tc>
                  <a:txBody>
                    <a:bodyPr/>
                    <a:lstStyle/>
                    <a:p>
                      <a:r>
                        <a:rPr lang="ru-RU" sz="2000" b="1" i="0" u="none" strike="noStrike" kern="1200" baseline="0" dirty="0">
                          <a:solidFill>
                            <a:schemeClr val="dk1"/>
                          </a:solidFill>
                          <a:latin typeface="+mn-lt"/>
                          <a:ea typeface="+mn-ea"/>
                          <a:cs typeface="+mn-cs"/>
                        </a:rPr>
                        <a:t>Реальный идентификатор пользователя </a:t>
                      </a:r>
                      <a:r>
                        <a:rPr lang="ru-RU" sz="2000" b="0" i="0" u="none" strike="noStrike" kern="1200" baseline="0" dirty="0">
                          <a:solidFill>
                            <a:schemeClr val="dk1"/>
                          </a:solidFill>
                          <a:latin typeface="+mn-lt"/>
                          <a:ea typeface="+mn-ea"/>
                          <a:cs typeface="+mn-cs"/>
                        </a:rPr>
                        <a:t>(</a:t>
                      </a:r>
                      <a:r>
                        <a:rPr lang="ru-RU" sz="2000" b="0" i="0" u="none" strike="noStrike" kern="1200" baseline="0" dirty="0" err="1">
                          <a:solidFill>
                            <a:schemeClr val="dk1"/>
                          </a:solidFill>
                          <a:latin typeface="+mn-lt"/>
                          <a:ea typeface="+mn-ea"/>
                          <a:cs typeface="+mn-cs"/>
                        </a:rPr>
                        <a:t>real</a:t>
                      </a:r>
                      <a:r>
                        <a:rPr lang="ru-RU" sz="2000" b="0" i="0" u="none" strike="noStrike" kern="1200" baseline="0" dirty="0">
                          <a:solidFill>
                            <a:schemeClr val="dk1"/>
                          </a:solidFill>
                          <a:latin typeface="+mn-lt"/>
                          <a:ea typeface="+mn-ea"/>
                          <a:cs typeface="+mn-cs"/>
                        </a:rPr>
                        <a:t> </a:t>
                      </a:r>
                      <a:r>
                        <a:rPr lang="ru-RU" sz="2000" b="0" i="0" u="none" strike="noStrike" kern="1200" baseline="0" dirty="0" err="1">
                          <a:solidFill>
                            <a:schemeClr val="dk1"/>
                          </a:solidFill>
                          <a:latin typeface="+mn-lt"/>
                          <a:ea typeface="+mn-ea"/>
                          <a:cs typeface="+mn-cs"/>
                        </a:rPr>
                        <a:t>user</a:t>
                      </a:r>
                      <a:r>
                        <a:rPr lang="ru-RU" sz="2000" b="0" i="0" u="none" strike="noStrike" kern="1200" baseline="0" dirty="0">
                          <a:solidFill>
                            <a:schemeClr val="dk1"/>
                          </a:solidFill>
                          <a:latin typeface="+mn-lt"/>
                          <a:ea typeface="+mn-ea"/>
                          <a:cs typeface="+mn-cs"/>
                        </a:rPr>
                        <a:t> ID) указывает, кто из пользователей несет ответственность за выполняющийся процесс.</a:t>
                      </a:r>
                    </a:p>
                    <a:p>
                      <a:r>
                        <a:rPr lang="ru-RU" sz="2000" b="1" i="0" u="none" strike="noStrike" kern="1200" baseline="0" dirty="0">
                          <a:solidFill>
                            <a:schemeClr val="dk1"/>
                          </a:solidFill>
                          <a:latin typeface="+mn-lt"/>
                          <a:ea typeface="+mn-ea"/>
                          <a:cs typeface="+mn-cs"/>
                        </a:rPr>
                        <a:t>Фактический идентификатор пользователя </a:t>
                      </a:r>
                      <a:r>
                        <a:rPr lang="ru-RU" sz="2000" b="0" i="0" u="none" strike="noStrike" kern="1200" baseline="0" dirty="0">
                          <a:solidFill>
                            <a:schemeClr val="dk1"/>
                          </a:solidFill>
                          <a:latin typeface="+mn-lt"/>
                          <a:ea typeface="+mn-ea"/>
                          <a:cs typeface="+mn-cs"/>
                        </a:rPr>
                        <a:t>(</a:t>
                      </a:r>
                      <a:r>
                        <a:rPr lang="ru-RU" sz="2000" b="0" i="0" u="none" strike="noStrike" kern="1200" baseline="0" dirty="0" err="1">
                          <a:solidFill>
                            <a:schemeClr val="dk1"/>
                          </a:solidFill>
                          <a:latin typeface="+mn-lt"/>
                          <a:ea typeface="+mn-ea"/>
                          <a:cs typeface="+mn-cs"/>
                        </a:rPr>
                        <a:t>effective</a:t>
                      </a:r>
                      <a:r>
                        <a:rPr lang="ru-RU" sz="2000" b="0" i="0" u="none" strike="noStrike" kern="1200" baseline="0" dirty="0">
                          <a:solidFill>
                            <a:schemeClr val="dk1"/>
                          </a:solidFill>
                          <a:latin typeface="+mn-lt"/>
                          <a:ea typeface="+mn-ea"/>
                          <a:cs typeface="+mn-cs"/>
                        </a:rPr>
                        <a:t> </a:t>
                      </a:r>
                      <a:r>
                        <a:rPr lang="ru-RU" sz="2000" b="0" i="0" u="none" strike="noStrike" kern="1200" baseline="0" dirty="0" err="1">
                          <a:solidFill>
                            <a:schemeClr val="dk1"/>
                          </a:solidFill>
                          <a:latin typeface="+mn-lt"/>
                          <a:ea typeface="+mn-ea"/>
                          <a:cs typeface="+mn-cs"/>
                        </a:rPr>
                        <a:t>user</a:t>
                      </a:r>
                      <a:r>
                        <a:rPr lang="ru-RU" sz="2000" b="0" i="0" u="none" strike="noStrike" kern="1200" baseline="0" dirty="0">
                          <a:solidFill>
                            <a:schemeClr val="dk1"/>
                          </a:solidFill>
                          <a:latin typeface="+mn-lt"/>
                          <a:ea typeface="+mn-ea"/>
                          <a:cs typeface="+mn-cs"/>
                        </a:rPr>
                        <a:t> ID) может использоваться процессом для предоставления временных привилегий, связанных с определенной программой; на время выполнения этой программы в составе процесса последний использует фактический идентификатор пользователя</a:t>
                      </a:r>
                      <a:endParaRPr lang="ru-RU" sz="2000" dirty="0"/>
                    </a:p>
                  </a:txBody>
                  <a:tcPr/>
                </a:tc>
                <a:extLst>
                  <a:ext uri="{0D108BD9-81ED-4DB2-BD59-A6C34878D82A}">
                    <a16:rowId xmlns:a16="http://schemas.microsoft.com/office/drawing/2014/main" val="4147963094"/>
                  </a:ext>
                </a:extLst>
              </a:tr>
            </a:tbl>
          </a:graphicData>
        </a:graphic>
      </p:graphicFrame>
    </p:spTree>
    <p:extLst>
      <p:ext uri="{BB962C8B-B14F-4D97-AF65-F5344CB8AC3E}">
        <p14:creationId xmlns:p14="http://schemas.microsoft.com/office/powerpoint/2010/main" val="2575393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4605E692-CE70-4E8D-800E-7BA9E4307654}"/>
              </a:ext>
            </a:extLst>
          </p:cNvPr>
          <p:cNvGraphicFramePr>
            <a:graphicFrameLocks noGrp="1"/>
          </p:cNvGraphicFramePr>
          <p:nvPr>
            <p:ph idx="1"/>
            <p:extLst/>
          </p:nvPr>
        </p:nvGraphicFramePr>
        <p:xfrm>
          <a:off x="157880" y="396815"/>
          <a:ext cx="11815584" cy="6431280"/>
        </p:xfrm>
        <a:graphic>
          <a:graphicData uri="http://schemas.openxmlformats.org/drawingml/2006/table">
            <a:tbl>
              <a:tblPr firstRow="1" bandRow="1">
                <a:tableStyleId>{5C22544A-7EE6-4342-B048-85BDC9FD1C3A}</a:tableStyleId>
              </a:tblPr>
              <a:tblGrid>
                <a:gridCol w="2805006">
                  <a:extLst>
                    <a:ext uri="{9D8B030D-6E8A-4147-A177-3AD203B41FA5}">
                      <a16:colId xmlns:a16="http://schemas.microsoft.com/office/drawing/2014/main" val="4196434363"/>
                    </a:ext>
                  </a:extLst>
                </a:gridCol>
                <a:gridCol w="9010578">
                  <a:extLst>
                    <a:ext uri="{9D8B030D-6E8A-4147-A177-3AD203B41FA5}">
                      <a16:colId xmlns:a16="http://schemas.microsoft.com/office/drawing/2014/main" val="480676405"/>
                    </a:ext>
                  </a:extLst>
                </a:gridCol>
              </a:tblGrid>
              <a:tr h="370840">
                <a:tc>
                  <a:txBody>
                    <a:bodyPr/>
                    <a:lstStyle/>
                    <a:p>
                      <a:r>
                        <a:rPr lang="ru-RU" sz="2200" dirty="0"/>
                        <a:t>Элемент</a:t>
                      </a:r>
                    </a:p>
                  </a:txBody>
                  <a:tcPr/>
                </a:tc>
                <a:tc>
                  <a:txBody>
                    <a:bodyPr/>
                    <a:lstStyle/>
                    <a:p>
                      <a:r>
                        <a:rPr lang="ru-RU" sz="2200" dirty="0"/>
                        <a:t>Описание</a:t>
                      </a:r>
                    </a:p>
                  </a:txBody>
                  <a:tcPr/>
                </a:tc>
                <a:extLst>
                  <a:ext uri="{0D108BD9-81ED-4DB2-BD59-A6C34878D82A}">
                    <a16:rowId xmlns:a16="http://schemas.microsoft.com/office/drawing/2014/main" val="2553534210"/>
                  </a:ext>
                </a:extLst>
              </a:tr>
              <a:tr h="370840">
                <a:tc>
                  <a:txBody>
                    <a:bodyPr/>
                    <a:lstStyle/>
                    <a:p>
                      <a:r>
                        <a:rPr lang="ru-RU" sz="2200" b="0" i="0" u="none" strike="noStrike" kern="1200" baseline="0" dirty="0">
                          <a:solidFill>
                            <a:schemeClr val="dk1"/>
                          </a:solidFill>
                          <a:latin typeface="+mn-lt"/>
                          <a:ea typeface="+mn-ea"/>
                          <a:cs typeface="+mn-cs"/>
                        </a:rPr>
                        <a:t>Идентификаторы</a:t>
                      </a:r>
                    </a:p>
                    <a:p>
                      <a:r>
                        <a:rPr lang="ru-RU" sz="2200" b="0" i="0" u="none" strike="noStrike" kern="1200" baseline="0" dirty="0">
                          <a:solidFill>
                            <a:schemeClr val="dk1"/>
                          </a:solidFill>
                          <a:latin typeface="+mn-lt"/>
                          <a:ea typeface="+mn-ea"/>
                          <a:cs typeface="+mn-cs"/>
                        </a:rPr>
                        <a:t>процесса</a:t>
                      </a:r>
                      <a:endParaRPr lang="ru-RU" sz="2200" dirty="0"/>
                    </a:p>
                  </a:txBody>
                  <a:tcPr/>
                </a:tc>
                <a:tc>
                  <a:txBody>
                    <a:bodyPr/>
                    <a:lstStyle/>
                    <a:p>
                      <a:r>
                        <a:rPr lang="ru-RU" sz="2200" b="0" i="0" u="none" strike="noStrike" kern="1200" baseline="0" dirty="0">
                          <a:solidFill>
                            <a:schemeClr val="dk1"/>
                          </a:solidFill>
                          <a:latin typeface="+mn-lt"/>
                          <a:ea typeface="+mn-ea"/>
                          <a:cs typeface="+mn-cs"/>
                        </a:rPr>
                        <a:t>Идентификатор данного и родительского процессов. Эти идентификаторы присваиваются процессу в состоянии создания</a:t>
                      </a:r>
                      <a:endParaRPr lang="ru-RU" sz="2200" dirty="0"/>
                    </a:p>
                  </a:txBody>
                  <a:tcPr/>
                </a:tc>
                <a:extLst>
                  <a:ext uri="{0D108BD9-81ED-4DB2-BD59-A6C34878D82A}">
                    <a16:rowId xmlns:a16="http://schemas.microsoft.com/office/drawing/2014/main" val="4250103649"/>
                  </a:ext>
                </a:extLst>
              </a:tr>
              <a:tr h="370840">
                <a:tc>
                  <a:txBody>
                    <a:bodyPr/>
                    <a:lstStyle/>
                    <a:p>
                      <a:r>
                        <a:rPr lang="ru-RU" sz="2200" b="0" i="0" u="none" strike="noStrike" kern="1200" baseline="0" dirty="0">
                          <a:solidFill>
                            <a:schemeClr val="dk1"/>
                          </a:solidFill>
                          <a:latin typeface="+mn-lt"/>
                          <a:ea typeface="+mn-ea"/>
                          <a:cs typeface="+mn-cs"/>
                        </a:rPr>
                        <a:t>Дескриптор</a:t>
                      </a:r>
                    </a:p>
                    <a:p>
                      <a:r>
                        <a:rPr lang="ru-RU" sz="2200" b="0" i="0" u="none" strike="noStrike" kern="1200" baseline="0" dirty="0">
                          <a:solidFill>
                            <a:schemeClr val="dk1"/>
                          </a:solidFill>
                          <a:latin typeface="+mn-lt"/>
                          <a:ea typeface="+mn-ea"/>
                          <a:cs typeface="+mn-cs"/>
                        </a:rPr>
                        <a:t>событий</a:t>
                      </a:r>
                      <a:endParaRPr lang="ru-RU" sz="2200" dirty="0"/>
                    </a:p>
                  </a:txBody>
                  <a:tcPr/>
                </a:tc>
                <a:tc>
                  <a:txBody>
                    <a:bodyPr/>
                    <a:lstStyle/>
                    <a:p>
                      <a:r>
                        <a:rPr lang="ru-RU" sz="2200" b="0" i="0" u="none" strike="noStrike" kern="1200" baseline="0" dirty="0">
                          <a:solidFill>
                            <a:schemeClr val="dk1"/>
                          </a:solidFill>
                          <a:latin typeface="+mn-lt"/>
                          <a:ea typeface="+mn-ea"/>
                          <a:cs typeface="+mn-cs"/>
                        </a:rPr>
                        <a:t>Используется, когда процесс находится в спящем состоянии; с наступлением события процесс переходит в состояние готовности</a:t>
                      </a:r>
                      <a:endParaRPr lang="ru-RU" sz="2200" dirty="0"/>
                    </a:p>
                  </a:txBody>
                  <a:tcPr/>
                </a:tc>
                <a:extLst>
                  <a:ext uri="{0D108BD9-81ED-4DB2-BD59-A6C34878D82A}">
                    <a16:rowId xmlns:a16="http://schemas.microsoft.com/office/drawing/2014/main" val="2007154238"/>
                  </a:ext>
                </a:extLst>
              </a:tr>
              <a:tr h="370840">
                <a:tc>
                  <a:txBody>
                    <a:bodyPr/>
                    <a:lstStyle/>
                    <a:p>
                      <a:r>
                        <a:rPr lang="ru-RU" sz="2200" b="0" i="0" u="none" strike="noStrike" kern="1200" baseline="0" dirty="0">
                          <a:solidFill>
                            <a:schemeClr val="dk1"/>
                          </a:solidFill>
                          <a:latin typeface="+mn-lt"/>
                          <a:ea typeface="+mn-ea"/>
                          <a:cs typeface="+mn-cs"/>
                        </a:rPr>
                        <a:t>Приоритет</a:t>
                      </a:r>
                      <a:endParaRPr lang="ru-RU" sz="2200" dirty="0"/>
                    </a:p>
                  </a:txBody>
                  <a:tcPr/>
                </a:tc>
                <a:tc>
                  <a:txBody>
                    <a:bodyPr/>
                    <a:lstStyle/>
                    <a:p>
                      <a:r>
                        <a:rPr lang="ru-RU" sz="2200" b="0" i="0" u="none" strike="noStrike" kern="1200" baseline="0" dirty="0">
                          <a:solidFill>
                            <a:schemeClr val="dk1"/>
                          </a:solidFill>
                          <a:latin typeface="+mn-lt"/>
                          <a:ea typeface="+mn-ea"/>
                          <a:cs typeface="+mn-cs"/>
                        </a:rPr>
                        <a:t>Используется при планировании процессов</a:t>
                      </a:r>
                      <a:endParaRPr lang="ru-RU" sz="2200" dirty="0"/>
                    </a:p>
                  </a:txBody>
                  <a:tcPr/>
                </a:tc>
                <a:extLst>
                  <a:ext uri="{0D108BD9-81ED-4DB2-BD59-A6C34878D82A}">
                    <a16:rowId xmlns:a16="http://schemas.microsoft.com/office/drawing/2014/main" val="3170442210"/>
                  </a:ext>
                </a:extLst>
              </a:tr>
              <a:tr h="370840">
                <a:tc>
                  <a:txBody>
                    <a:bodyPr/>
                    <a:lstStyle/>
                    <a:p>
                      <a:r>
                        <a:rPr lang="ru-RU" sz="2200" b="0" i="0" u="none" strike="noStrike" kern="1200" baseline="0" dirty="0">
                          <a:solidFill>
                            <a:schemeClr val="dk1"/>
                          </a:solidFill>
                          <a:latin typeface="+mn-lt"/>
                          <a:ea typeface="+mn-ea"/>
                          <a:cs typeface="+mn-cs"/>
                        </a:rPr>
                        <a:t>Сигнал</a:t>
                      </a:r>
                      <a:endParaRPr lang="ru-RU" sz="2200" dirty="0"/>
                    </a:p>
                  </a:txBody>
                  <a:tcPr/>
                </a:tc>
                <a:tc>
                  <a:txBody>
                    <a:bodyPr/>
                    <a:lstStyle/>
                    <a:p>
                      <a:r>
                        <a:rPr lang="ru-RU" sz="2200" b="0" i="0" u="none" strike="noStrike" kern="1200" baseline="0" dirty="0">
                          <a:solidFill>
                            <a:schemeClr val="dk1"/>
                          </a:solidFill>
                          <a:latin typeface="+mn-lt"/>
                          <a:ea typeface="+mn-ea"/>
                          <a:cs typeface="+mn-cs"/>
                        </a:rPr>
                        <a:t>Перечисляет отправленные, но еще не обработанные сигналы</a:t>
                      </a:r>
                      <a:endParaRPr lang="ru-RU" sz="2200" dirty="0"/>
                    </a:p>
                  </a:txBody>
                  <a:tcPr/>
                </a:tc>
                <a:extLst>
                  <a:ext uri="{0D108BD9-81ED-4DB2-BD59-A6C34878D82A}">
                    <a16:rowId xmlns:a16="http://schemas.microsoft.com/office/drawing/2014/main" val="430320393"/>
                  </a:ext>
                </a:extLst>
              </a:tr>
              <a:tr h="370840">
                <a:tc>
                  <a:txBody>
                    <a:bodyPr/>
                    <a:lstStyle/>
                    <a:p>
                      <a:r>
                        <a:rPr lang="ru-RU" sz="2200" b="0" i="0" u="none" strike="noStrike" kern="1200" baseline="0" dirty="0">
                          <a:solidFill>
                            <a:schemeClr val="dk1"/>
                          </a:solidFill>
                          <a:latin typeface="+mn-lt"/>
                          <a:ea typeface="+mn-ea"/>
                          <a:cs typeface="+mn-cs"/>
                        </a:rPr>
                        <a:t>Таймеры</a:t>
                      </a:r>
                      <a:endParaRPr lang="ru-RU" sz="2200" dirty="0"/>
                    </a:p>
                  </a:txBody>
                  <a:tcPr/>
                </a:tc>
                <a:tc>
                  <a:txBody>
                    <a:bodyPr/>
                    <a:lstStyle/>
                    <a:p>
                      <a:r>
                        <a:rPr lang="ru-RU" sz="2200" b="0" i="0" u="none" strike="noStrike" kern="1200" baseline="0" dirty="0">
                          <a:solidFill>
                            <a:schemeClr val="dk1"/>
                          </a:solidFill>
                          <a:latin typeface="+mn-lt"/>
                          <a:ea typeface="+mn-ea"/>
                          <a:cs typeface="+mn-cs"/>
                        </a:rPr>
                        <a:t>Включают время выполнения процесса, использование ресурсов ядром, а также пользовательские таймеры для отправки сигналов в определенное время</a:t>
                      </a:r>
                      <a:endParaRPr lang="ru-RU" sz="2200" dirty="0"/>
                    </a:p>
                  </a:txBody>
                  <a:tcPr/>
                </a:tc>
                <a:extLst>
                  <a:ext uri="{0D108BD9-81ED-4DB2-BD59-A6C34878D82A}">
                    <a16:rowId xmlns:a16="http://schemas.microsoft.com/office/drawing/2014/main" val="1418867774"/>
                  </a:ext>
                </a:extLst>
              </a:tr>
              <a:tr h="370840">
                <a:tc>
                  <a:txBody>
                    <a:bodyPr/>
                    <a:lstStyle/>
                    <a:p>
                      <a:r>
                        <a:rPr lang="ru-RU" sz="2200" b="0" i="0" u="none" strike="noStrike" kern="1200" baseline="0" dirty="0">
                          <a:solidFill>
                            <a:schemeClr val="dk1"/>
                          </a:solidFill>
                          <a:latin typeface="+mn-lt"/>
                          <a:ea typeface="+mn-ea"/>
                          <a:cs typeface="+mn-cs"/>
                        </a:rPr>
                        <a:t>Р-связь</a:t>
                      </a:r>
                      <a:endParaRPr lang="ru-RU" sz="2200" dirty="0"/>
                    </a:p>
                  </a:txBody>
                  <a:tcPr/>
                </a:tc>
                <a:tc>
                  <a:txBody>
                    <a:bodyPr/>
                    <a:lstStyle/>
                    <a:p>
                      <a:r>
                        <a:rPr lang="ru-RU" sz="2200" b="0" i="0" u="none" strike="noStrike" kern="1200" baseline="0" dirty="0">
                          <a:solidFill>
                            <a:schemeClr val="dk1"/>
                          </a:solidFill>
                          <a:latin typeface="+mn-lt"/>
                          <a:ea typeface="+mn-ea"/>
                          <a:cs typeface="+mn-cs"/>
                        </a:rPr>
                        <a:t>Указатель на следующий элемент в очереди готовых к выполнению процессов (используется, когда процесс находится в состоянии готовности)</a:t>
                      </a:r>
                      <a:endParaRPr lang="ru-RU" sz="2200" dirty="0"/>
                    </a:p>
                  </a:txBody>
                  <a:tcPr/>
                </a:tc>
                <a:extLst>
                  <a:ext uri="{0D108BD9-81ED-4DB2-BD59-A6C34878D82A}">
                    <a16:rowId xmlns:a16="http://schemas.microsoft.com/office/drawing/2014/main" val="990352889"/>
                  </a:ext>
                </a:extLst>
              </a:tr>
              <a:tr h="370840">
                <a:tc>
                  <a:txBody>
                    <a:bodyPr/>
                    <a:lstStyle/>
                    <a:p>
                      <a:r>
                        <a:rPr lang="ru-RU" sz="2200" b="0" i="0" u="none" strike="noStrike" kern="1200" baseline="0" dirty="0">
                          <a:solidFill>
                            <a:schemeClr val="dk1"/>
                          </a:solidFill>
                          <a:latin typeface="+mn-lt"/>
                          <a:ea typeface="+mn-ea"/>
                          <a:cs typeface="+mn-cs"/>
                        </a:rPr>
                        <a:t>Состояние</a:t>
                      </a:r>
                    </a:p>
                    <a:p>
                      <a:r>
                        <a:rPr lang="ru-RU" sz="2200" b="0" i="0" u="none" strike="noStrike" kern="1200" baseline="0" dirty="0">
                          <a:solidFill>
                            <a:schemeClr val="dk1"/>
                          </a:solidFill>
                          <a:latin typeface="+mn-lt"/>
                          <a:ea typeface="+mn-ea"/>
                          <a:cs typeface="+mn-cs"/>
                        </a:rPr>
                        <a:t>памяти</a:t>
                      </a:r>
                      <a:endParaRPr lang="ru-RU" sz="2200" dirty="0"/>
                    </a:p>
                  </a:txBody>
                  <a:tcPr/>
                </a:tc>
                <a:tc>
                  <a:txBody>
                    <a:bodyPr/>
                    <a:lstStyle/>
                    <a:p>
                      <a:r>
                        <a:rPr lang="ru-RU" sz="2200" b="0" i="0" u="none" strike="noStrike" kern="1200" baseline="0" dirty="0">
                          <a:solidFill>
                            <a:schemeClr val="dk1"/>
                          </a:solidFill>
                          <a:latin typeface="+mn-lt"/>
                          <a:ea typeface="+mn-ea"/>
                          <a:cs typeface="+mn-cs"/>
                        </a:rPr>
                        <a:t>Указывает, находится ли образ процесса в основной памяти или выгружен из нее. Если процесс загружен в память, в этом поле также указывается, можно ли его выгрузить или он временно блокирован в основной памяти</a:t>
                      </a:r>
                      <a:endParaRPr lang="ru-RU" sz="2200" dirty="0"/>
                    </a:p>
                  </a:txBody>
                  <a:tcPr/>
                </a:tc>
                <a:extLst>
                  <a:ext uri="{0D108BD9-81ED-4DB2-BD59-A6C34878D82A}">
                    <a16:rowId xmlns:a16="http://schemas.microsoft.com/office/drawing/2014/main" val="2184637588"/>
                  </a:ext>
                </a:extLst>
              </a:tr>
            </a:tbl>
          </a:graphicData>
        </a:graphic>
      </p:graphicFrame>
    </p:spTree>
    <p:extLst>
      <p:ext uri="{BB962C8B-B14F-4D97-AF65-F5344CB8AC3E}">
        <p14:creationId xmlns:p14="http://schemas.microsoft.com/office/powerpoint/2010/main" val="11141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10BB971-4A92-4A67-8F00-6FE36D60025B}"/>
              </a:ext>
            </a:extLst>
          </p:cNvPr>
          <p:cNvSpPr>
            <a:spLocks noGrp="1"/>
          </p:cNvSpPr>
          <p:nvPr>
            <p:ph idx="1"/>
          </p:nvPr>
        </p:nvSpPr>
        <p:spPr>
          <a:xfrm>
            <a:off x="121694" y="598311"/>
            <a:ext cx="10501150" cy="5802489"/>
          </a:xfrm>
        </p:spPr>
        <p:txBody>
          <a:bodyPr>
            <a:normAutofit/>
          </a:bodyPr>
          <a:lstStyle/>
          <a:p>
            <a:pPr marL="0" indent="0" algn="just">
              <a:buNone/>
            </a:pPr>
            <a:r>
              <a:rPr lang="ru-RU" sz="2800" dirty="0"/>
              <a:t>Операционная система может также поддерживать </a:t>
            </a:r>
            <a:r>
              <a:rPr lang="ru-RU" sz="2800" b="1" dirty="0"/>
              <a:t>таблицы файлов </a:t>
            </a:r>
            <a:r>
              <a:rPr lang="ru-RU" sz="2800" dirty="0"/>
              <a:t>(</a:t>
            </a:r>
            <a:r>
              <a:rPr lang="ru-RU" sz="2800" dirty="0" err="1"/>
              <a:t>file</a:t>
            </a:r>
            <a:r>
              <a:rPr lang="ru-RU" sz="2800" dirty="0"/>
              <a:t> </a:t>
            </a:r>
            <a:r>
              <a:rPr lang="ru-RU" sz="2800" dirty="0" err="1"/>
              <a:t>ta</a:t>
            </a:r>
            <a:r>
              <a:rPr lang="en-US" sz="2800" dirty="0"/>
              <a:t>bl</a:t>
            </a:r>
            <a:r>
              <a:rPr lang="ru-RU" sz="2800" dirty="0" err="1"/>
              <a:t>es</a:t>
            </a:r>
            <a:r>
              <a:rPr lang="ru-RU" sz="2800" dirty="0"/>
              <a:t>). В этих</a:t>
            </a:r>
            <a:r>
              <a:rPr lang="en-US" sz="2800" dirty="0"/>
              <a:t> </a:t>
            </a:r>
            <a:r>
              <a:rPr lang="ru-RU" sz="2800" dirty="0"/>
              <a:t>таблицах находится информация о существующих файлах, их расположении во вторичной</a:t>
            </a:r>
            <a:r>
              <a:rPr lang="en-US" sz="2800" dirty="0"/>
              <a:t> </a:t>
            </a:r>
            <a:r>
              <a:rPr lang="ru-RU" sz="2800" dirty="0"/>
              <a:t>памяти, текущем состоянии и других атрибутах. Большая часть этой информации, если не</a:t>
            </a:r>
            <a:r>
              <a:rPr lang="en-US" sz="2800" dirty="0"/>
              <a:t> </a:t>
            </a:r>
            <a:r>
              <a:rPr lang="ru-RU" sz="2800" dirty="0"/>
              <a:t>вся, может поддерживаться системой управления файлами. В этом случае операционная</a:t>
            </a:r>
            <a:r>
              <a:rPr lang="en-US" sz="2800" dirty="0"/>
              <a:t> </a:t>
            </a:r>
            <a:r>
              <a:rPr lang="ru-RU" sz="2800" dirty="0"/>
              <a:t>система мало знает (или совсем ничего не знает) о файлах. В операционных системах другого</a:t>
            </a:r>
            <a:r>
              <a:rPr lang="en-US" sz="2800" dirty="0"/>
              <a:t> </a:t>
            </a:r>
            <a:r>
              <a:rPr lang="ru-RU" sz="2800" dirty="0"/>
              <a:t>типа основная часть работы, связанной с управлением файлами, выполняется самой</a:t>
            </a:r>
            <a:r>
              <a:rPr lang="en-US" sz="2800" dirty="0"/>
              <a:t> </a:t>
            </a:r>
            <a:r>
              <a:rPr lang="ru-RU" sz="2800" dirty="0"/>
              <a:t>операционной системой.</a:t>
            </a:r>
          </a:p>
        </p:txBody>
      </p:sp>
    </p:spTree>
    <p:extLst>
      <p:ext uri="{BB962C8B-B14F-4D97-AF65-F5344CB8AC3E}">
        <p14:creationId xmlns:p14="http://schemas.microsoft.com/office/powerpoint/2010/main" val="2789453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36C809-1C33-4C45-9B38-0ECE37C7B951}"/>
              </a:ext>
            </a:extLst>
          </p:cNvPr>
          <p:cNvSpPr>
            <a:spLocks noGrp="1"/>
          </p:cNvSpPr>
          <p:nvPr>
            <p:ph type="title"/>
          </p:nvPr>
        </p:nvSpPr>
        <p:spPr>
          <a:xfrm>
            <a:off x="1106597" y="325905"/>
            <a:ext cx="9692640" cy="703915"/>
          </a:xfrm>
        </p:spPr>
        <p:txBody>
          <a:bodyPr/>
          <a:lstStyle/>
          <a:p>
            <a:r>
              <a:rPr lang="ru-RU" dirty="0"/>
              <a:t>Пользовательская область </a:t>
            </a:r>
            <a:r>
              <a:rPr lang="en-US" dirty="0"/>
              <a:t>UNIX</a:t>
            </a:r>
            <a:endParaRPr lang="ru-RU" dirty="0"/>
          </a:p>
        </p:txBody>
      </p:sp>
      <p:graphicFrame>
        <p:nvGraphicFramePr>
          <p:cNvPr id="4" name="Объект 3">
            <a:extLst>
              <a:ext uri="{FF2B5EF4-FFF2-40B4-BE49-F238E27FC236}">
                <a16:creationId xmlns:a16="http://schemas.microsoft.com/office/drawing/2014/main" id="{71285B87-D678-4BEC-BF52-5325E58C691E}"/>
              </a:ext>
            </a:extLst>
          </p:cNvPr>
          <p:cNvGraphicFramePr>
            <a:graphicFrameLocks noGrp="1"/>
          </p:cNvGraphicFramePr>
          <p:nvPr>
            <p:ph idx="1"/>
            <p:extLst/>
          </p:nvPr>
        </p:nvGraphicFramePr>
        <p:xfrm>
          <a:off x="261398" y="1242203"/>
          <a:ext cx="10866677" cy="5435314"/>
        </p:xfrm>
        <a:graphic>
          <a:graphicData uri="http://schemas.openxmlformats.org/drawingml/2006/table">
            <a:tbl>
              <a:tblPr firstRow="1" bandRow="1">
                <a:tableStyleId>{5C22544A-7EE6-4342-B048-85BDC9FD1C3A}</a:tableStyleId>
              </a:tblPr>
              <a:tblGrid>
                <a:gridCol w="2930376">
                  <a:extLst>
                    <a:ext uri="{9D8B030D-6E8A-4147-A177-3AD203B41FA5}">
                      <a16:colId xmlns:a16="http://schemas.microsoft.com/office/drawing/2014/main" val="417468558"/>
                    </a:ext>
                  </a:extLst>
                </a:gridCol>
                <a:gridCol w="7936301">
                  <a:extLst>
                    <a:ext uri="{9D8B030D-6E8A-4147-A177-3AD203B41FA5}">
                      <a16:colId xmlns:a16="http://schemas.microsoft.com/office/drawing/2014/main" val="954693179"/>
                    </a:ext>
                  </a:extLst>
                </a:gridCol>
              </a:tblGrid>
              <a:tr h="382718">
                <a:tc>
                  <a:txBody>
                    <a:bodyPr/>
                    <a:lstStyle/>
                    <a:p>
                      <a:r>
                        <a:rPr lang="ru-RU" sz="2200" dirty="0"/>
                        <a:t>Компоненты</a:t>
                      </a:r>
                    </a:p>
                  </a:txBody>
                  <a:tcPr/>
                </a:tc>
                <a:tc>
                  <a:txBody>
                    <a:bodyPr/>
                    <a:lstStyle/>
                    <a:p>
                      <a:r>
                        <a:rPr lang="ru-RU" sz="2200" dirty="0"/>
                        <a:t>Описание</a:t>
                      </a:r>
                    </a:p>
                  </a:txBody>
                  <a:tcPr/>
                </a:tc>
                <a:extLst>
                  <a:ext uri="{0D108BD9-81ED-4DB2-BD59-A6C34878D82A}">
                    <a16:rowId xmlns:a16="http://schemas.microsoft.com/office/drawing/2014/main" val="4259647936"/>
                  </a:ext>
                </a:extLst>
              </a:tr>
              <a:tr h="660581">
                <a:tc>
                  <a:txBody>
                    <a:bodyPr/>
                    <a:lstStyle/>
                    <a:p>
                      <a:r>
                        <a:rPr lang="ru-RU" sz="2200" b="0" i="0" u="none" strike="noStrike" kern="1200" baseline="0" dirty="0">
                          <a:solidFill>
                            <a:schemeClr val="dk1"/>
                          </a:solidFill>
                          <a:latin typeface="+mn-lt"/>
                          <a:ea typeface="+mn-ea"/>
                          <a:cs typeface="+mn-cs"/>
                        </a:rPr>
                        <a:t>Указатель таблицы процессов</a:t>
                      </a:r>
                      <a:endParaRPr lang="ru-RU" sz="2200" dirty="0"/>
                    </a:p>
                  </a:txBody>
                  <a:tcPr/>
                </a:tc>
                <a:tc>
                  <a:txBody>
                    <a:bodyPr/>
                    <a:lstStyle/>
                    <a:p>
                      <a:r>
                        <a:rPr lang="ru-RU" sz="2200" b="0" i="0" u="none" strike="noStrike" kern="1200" baseline="0" dirty="0">
                          <a:solidFill>
                            <a:schemeClr val="dk1"/>
                          </a:solidFill>
                          <a:latin typeface="+mn-lt"/>
                          <a:ea typeface="+mn-ea"/>
                          <a:cs typeface="+mn-cs"/>
                        </a:rPr>
                        <a:t>Указывает запись, соответствующую области пользователя</a:t>
                      </a:r>
                      <a:endParaRPr lang="ru-RU" sz="2200" dirty="0"/>
                    </a:p>
                  </a:txBody>
                  <a:tcPr/>
                </a:tc>
                <a:extLst>
                  <a:ext uri="{0D108BD9-81ED-4DB2-BD59-A6C34878D82A}">
                    <a16:rowId xmlns:a16="http://schemas.microsoft.com/office/drawing/2014/main" val="902859014"/>
                  </a:ext>
                </a:extLst>
              </a:tr>
              <a:tr h="1226794">
                <a:tc>
                  <a:txBody>
                    <a:bodyPr/>
                    <a:lstStyle/>
                    <a:p>
                      <a:r>
                        <a:rPr lang="ru-RU" sz="2200" b="0" i="0" u="none" strike="noStrike" kern="1200" baseline="0" dirty="0">
                          <a:solidFill>
                            <a:schemeClr val="dk1"/>
                          </a:solidFill>
                          <a:latin typeface="+mn-lt"/>
                          <a:ea typeface="+mn-ea"/>
                          <a:cs typeface="+mn-cs"/>
                        </a:rPr>
                        <a:t>Идентификаторы пользователя</a:t>
                      </a:r>
                      <a:endParaRPr lang="ru-RU" sz="2200" dirty="0"/>
                    </a:p>
                  </a:txBody>
                  <a:tcPr/>
                </a:tc>
                <a:tc>
                  <a:txBody>
                    <a:bodyPr/>
                    <a:lstStyle/>
                    <a:p>
                      <a:r>
                        <a:rPr lang="ru-RU" sz="2200" b="0" i="0" u="none" strike="noStrike" kern="1200" baseline="0" dirty="0">
                          <a:solidFill>
                            <a:schemeClr val="dk1"/>
                          </a:solidFill>
                          <a:latin typeface="+mn-lt"/>
                          <a:ea typeface="+mn-ea"/>
                          <a:cs typeface="+mn-cs"/>
                        </a:rPr>
                        <a:t>Реальный и фактический идентификаторы пользователя. Используются для определения пользовательских привилегий</a:t>
                      </a:r>
                      <a:endParaRPr lang="ru-RU" sz="2200" dirty="0"/>
                    </a:p>
                  </a:txBody>
                  <a:tcPr/>
                </a:tc>
                <a:extLst>
                  <a:ext uri="{0D108BD9-81ED-4DB2-BD59-A6C34878D82A}">
                    <a16:rowId xmlns:a16="http://schemas.microsoft.com/office/drawing/2014/main" val="3804950417"/>
                  </a:ext>
                </a:extLst>
              </a:tr>
              <a:tr h="1226794">
                <a:tc>
                  <a:txBody>
                    <a:bodyPr/>
                    <a:lstStyle/>
                    <a:p>
                      <a:r>
                        <a:rPr lang="ru-RU" sz="2200" b="0" i="0" u="none" strike="noStrike" kern="1200" baseline="0" dirty="0">
                          <a:solidFill>
                            <a:schemeClr val="dk1"/>
                          </a:solidFill>
                          <a:latin typeface="+mn-lt"/>
                          <a:ea typeface="+mn-ea"/>
                          <a:cs typeface="+mn-cs"/>
                        </a:rPr>
                        <a:t>Таймеры</a:t>
                      </a:r>
                      <a:endParaRPr lang="ru-RU" sz="2200" dirty="0"/>
                    </a:p>
                  </a:txBody>
                  <a:tcPr/>
                </a:tc>
                <a:tc>
                  <a:txBody>
                    <a:bodyPr/>
                    <a:lstStyle/>
                    <a:p>
                      <a:r>
                        <a:rPr lang="ru-RU" sz="2200" b="0" i="0" u="none" strike="noStrike" kern="1200" baseline="0" dirty="0">
                          <a:solidFill>
                            <a:schemeClr val="dk1"/>
                          </a:solidFill>
                          <a:latin typeface="+mn-lt"/>
                          <a:ea typeface="+mn-ea"/>
                          <a:cs typeface="+mn-cs"/>
                        </a:rPr>
                        <a:t>Записывают время, затраченное на выполнение данного и дочерних процессов в пользовательском режиме и в режиме ядра</a:t>
                      </a:r>
                      <a:endParaRPr lang="ru-RU" sz="2200" dirty="0"/>
                    </a:p>
                  </a:txBody>
                  <a:tcPr/>
                </a:tc>
                <a:extLst>
                  <a:ext uri="{0D108BD9-81ED-4DB2-BD59-A6C34878D82A}">
                    <a16:rowId xmlns:a16="http://schemas.microsoft.com/office/drawing/2014/main" val="672274464"/>
                  </a:ext>
                </a:extLst>
              </a:tr>
              <a:tr h="1793006">
                <a:tc>
                  <a:txBody>
                    <a:bodyPr/>
                    <a:lstStyle/>
                    <a:p>
                      <a:r>
                        <a:rPr lang="ru-RU" sz="2200" b="0" i="0" u="none" strike="noStrike" kern="1200" baseline="0" dirty="0">
                          <a:solidFill>
                            <a:schemeClr val="dk1"/>
                          </a:solidFill>
                          <a:latin typeface="+mn-lt"/>
                          <a:ea typeface="+mn-ea"/>
                          <a:cs typeface="+mn-cs"/>
                        </a:rPr>
                        <a:t>Массив обработчиков сигналов</a:t>
                      </a:r>
                      <a:endParaRPr lang="ru-RU" sz="2200" dirty="0"/>
                    </a:p>
                  </a:txBody>
                  <a:tcPr/>
                </a:tc>
                <a:tc>
                  <a:txBody>
                    <a:bodyPr/>
                    <a:lstStyle/>
                    <a:p>
                      <a:r>
                        <a:rPr lang="ru-RU" sz="2200" b="0" i="0" u="none" strike="noStrike" kern="1200" baseline="0" dirty="0">
                          <a:solidFill>
                            <a:schemeClr val="dk1"/>
                          </a:solidFill>
                          <a:latin typeface="+mn-lt"/>
                          <a:ea typeface="+mn-ea"/>
                          <a:cs typeface="+mn-cs"/>
                        </a:rPr>
                        <a:t>Указывает, как будет реагировать процесс на каждый из пяти типов сигналов, заданных в системе (завершаться, игнорировать сигнал, выполнять заданную пользователем функцию)</a:t>
                      </a:r>
                      <a:endParaRPr lang="ru-RU" sz="2200" dirty="0"/>
                    </a:p>
                  </a:txBody>
                  <a:tcPr/>
                </a:tc>
                <a:extLst>
                  <a:ext uri="{0D108BD9-81ED-4DB2-BD59-A6C34878D82A}">
                    <a16:rowId xmlns:a16="http://schemas.microsoft.com/office/drawing/2014/main" val="527683106"/>
                  </a:ext>
                </a:extLst>
              </a:tr>
            </a:tbl>
          </a:graphicData>
        </a:graphic>
      </p:graphicFrame>
    </p:spTree>
    <p:extLst>
      <p:ext uri="{BB962C8B-B14F-4D97-AF65-F5344CB8AC3E}">
        <p14:creationId xmlns:p14="http://schemas.microsoft.com/office/powerpoint/2010/main" val="3567908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65117B-9EC7-413B-822A-917F69FE41C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A63E56F-C576-4E0C-979D-3836B543680C}"/>
              </a:ext>
            </a:extLst>
          </p:cNvPr>
          <p:cNvSpPr>
            <a:spLocks noGrp="1"/>
          </p:cNvSpPr>
          <p:nvPr>
            <p:ph idx="1"/>
          </p:nvPr>
        </p:nvSpPr>
        <p:spPr/>
        <p:txBody>
          <a:bodyPr/>
          <a:lstStyle/>
          <a:p>
            <a:endParaRPr lang="ru-RU" dirty="0"/>
          </a:p>
        </p:txBody>
      </p:sp>
      <p:graphicFrame>
        <p:nvGraphicFramePr>
          <p:cNvPr id="4" name="Объект 3">
            <a:extLst>
              <a:ext uri="{FF2B5EF4-FFF2-40B4-BE49-F238E27FC236}">
                <a16:creationId xmlns:a16="http://schemas.microsoft.com/office/drawing/2014/main" id="{CAD07DDA-7D64-474E-8278-DB40856EC2EE}"/>
              </a:ext>
            </a:extLst>
          </p:cNvPr>
          <p:cNvGraphicFramePr>
            <a:graphicFrameLocks/>
          </p:cNvGraphicFramePr>
          <p:nvPr>
            <p:extLst/>
          </p:nvPr>
        </p:nvGraphicFramePr>
        <p:xfrm>
          <a:off x="126213" y="245939"/>
          <a:ext cx="11899010" cy="6499343"/>
        </p:xfrm>
        <a:graphic>
          <a:graphicData uri="http://schemas.openxmlformats.org/drawingml/2006/table">
            <a:tbl>
              <a:tblPr firstRow="1" bandRow="1">
                <a:tableStyleId>{5C22544A-7EE6-4342-B048-85BDC9FD1C3A}</a:tableStyleId>
              </a:tblPr>
              <a:tblGrid>
                <a:gridCol w="3048308">
                  <a:extLst>
                    <a:ext uri="{9D8B030D-6E8A-4147-A177-3AD203B41FA5}">
                      <a16:colId xmlns:a16="http://schemas.microsoft.com/office/drawing/2014/main" val="417468558"/>
                    </a:ext>
                  </a:extLst>
                </a:gridCol>
                <a:gridCol w="8850702">
                  <a:extLst>
                    <a:ext uri="{9D8B030D-6E8A-4147-A177-3AD203B41FA5}">
                      <a16:colId xmlns:a16="http://schemas.microsoft.com/office/drawing/2014/main" val="954693179"/>
                    </a:ext>
                  </a:extLst>
                </a:gridCol>
              </a:tblGrid>
              <a:tr h="382718">
                <a:tc>
                  <a:txBody>
                    <a:bodyPr/>
                    <a:lstStyle/>
                    <a:p>
                      <a:r>
                        <a:rPr lang="ru-RU" sz="2000" dirty="0"/>
                        <a:t>Компоненты</a:t>
                      </a:r>
                    </a:p>
                  </a:txBody>
                  <a:tcPr/>
                </a:tc>
                <a:tc>
                  <a:txBody>
                    <a:bodyPr/>
                    <a:lstStyle/>
                    <a:p>
                      <a:r>
                        <a:rPr lang="ru-RU" sz="2000" dirty="0"/>
                        <a:t>Описание</a:t>
                      </a:r>
                    </a:p>
                  </a:txBody>
                  <a:tcPr/>
                </a:tc>
                <a:extLst>
                  <a:ext uri="{0D108BD9-81ED-4DB2-BD59-A6C34878D82A}">
                    <a16:rowId xmlns:a16="http://schemas.microsoft.com/office/drawing/2014/main" val="4259647936"/>
                  </a:ext>
                </a:extLst>
              </a:tr>
              <a:tr h="660581">
                <a:tc>
                  <a:txBody>
                    <a:bodyPr/>
                    <a:lstStyle/>
                    <a:p>
                      <a:r>
                        <a:rPr lang="ru-RU" sz="2000" b="0" i="0" u="none" strike="noStrike" kern="1200" baseline="0" dirty="0">
                          <a:solidFill>
                            <a:schemeClr val="dk1"/>
                          </a:solidFill>
                          <a:latin typeface="+mn-lt"/>
                          <a:ea typeface="+mn-ea"/>
                          <a:cs typeface="+mn-cs"/>
                        </a:rPr>
                        <a:t>Управляющий</a:t>
                      </a:r>
                    </a:p>
                    <a:p>
                      <a:r>
                        <a:rPr lang="ru-RU" sz="2000" b="0" i="0" u="none" strike="noStrike" kern="1200" baseline="0" dirty="0">
                          <a:solidFill>
                            <a:schemeClr val="dk1"/>
                          </a:solidFill>
                          <a:latin typeface="+mn-lt"/>
                          <a:ea typeface="+mn-ea"/>
                          <a:cs typeface="+mn-cs"/>
                        </a:rPr>
                        <a:t>терминал</a:t>
                      </a:r>
                      <a:endParaRPr lang="ru-RU" sz="2000" dirty="0"/>
                    </a:p>
                  </a:txBody>
                  <a:tcPr/>
                </a:tc>
                <a:tc>
                  <a:txBody>
                    <a:bodyPr/>
                    <a:lstStyle/>
                    <a:p>
                      <a:r>
                        <a:rPr lang="ru-RU" sz="2000" b="0" i="0" u="none" strike="noStrike" kern="1200" baseline="0" dirty="0">
                          <a:solidFill>
                            <a:schemeClr val="dk1"/>
                          </a:solidFill>
                          <a:latin typeface="+mn-lt"/>
                          <a:ea typeface="+mn-ea"/>
                          <a:cs typeface="+mn-cs"/>
                        </a:rPr>
                        <a:t>Указывает, с какого терминала был запущен процесс (если этот терминал существует)</a:t>
                      </a:r>
                      <a:endParaRPr lang="ru-RU" sz="2000" dirty="0"/>
                    </a:p>
                  </a:txBody>
                  <a:tcPr/>
                </a:tc>
                <a:extLst>
                  <a:ext uri="{0D108BD9-81ED-4DB2-BD59-A6C34878D82A}">
                    <a16:rowId xmlns:a16="http://schemas.microsoft.com/office/drawing/2014/main" val="902859014"/>
                  </a:ext>
                </a:extLst>
              </a:tr>
              <a:tr h="762575">
                <a:tc>
                  <a:txBody>
                    <a:bodyPr/>
                    <a:lstStyle/>
                    <a:p>
                      <a:r>
                        <a:rPr lang="ru-RU" sz="2000" b="0" i="0" u="none" strike="noStrike" kern="1200" baseline="0" dirty="0">
                          <a:solidFill>
                            <a:schemeClr val="dk1"/>
                          </a:solidFill>
                          <a:latin typeface="+mn-lt"/>
                          <a:ea typeface="+mn-ea"/>
                          <a:cs typeface="+mn-cs"/>
                        </a:rPr>
                        <a:t>Поле ошибок</a:t>
                      </a:r>
                      <a:endParaRPr lang="ru-RU" sz="2000" dirty="0"/>
                    </a:p>
                  </a:txBody>
                  <a:tcPr/>
                </a:tc>
                <a:tc>
                  <a:txBody>
                    <a:bodyPr/>
                    <a:lstStyle/>
                    <a:p>
                      <a:r>
                        <a:rPr lang="ru-RU" sz="2000" b="0" i="0" u="none" strike="noStrike" kern="1200" baseline="0" dirty="0">
                          <a:solidFill>
                            <a:schemeClr val="dk1"/>
                          </a:solidFill>
                          <a:latin typeface="+mn-lt"/>
                          <a:ea typeface="+mn-ea"/>
                          <a:cs typeface="+mn-cs"/>
                        </a:rPr>
                        <a:t>Содержит записи об ошибках, произошедших во время системного вызова</a:t>
                      </a:r>
                      <a:endParaRPr lang="ru-RU" sz="2000" dirty="0"/>
                    </a:p>
                  </a:txBody>
                  <a:tcPr/>
                </a:tc>
                <a:extLst>
                  <a:ext uri="{0D108BD9-81ED-4DB2-BD59-A6C34878D82A}">
                    <a16:rowId xmlns:a16="http://schemas.microsoft.com/office/drawing/2014/main" val="3804950417"/>
                  </a:ext>
                </a:extLst>
              </a:tr>
              <a:tr h="672860">
                <a:tc>
                  <a:txBody>
                    <a:bodyPr/>
                    <a:lstStyle/>
                    <a:p>
                      <a:r>
                        <a:rPr lang="ru-RU" sz="2000" b="0" i="0" u="none" strike="noStrike" kern="1200" baseline="0" dirty="0">
                          <a:solidFill>
                            <a:schemeClr val="dk1"/>
                          </a:solidFill>
                          <a:latin typeface="+mn-lt"/>
                          <a:ea typeface="+mn-ea"/>
                          <a:cs typeface="+mn-cs"/>
                        </a:rPr>
                        <a:t>Возвращаемое</a:t>
                      </a:r>
                    </a:p>
                    <a:p>
                      <a:r>
                        <a:rPr lang="ru-RU" sz="2000" b="0" i="0" u="none" strike="noStrike" kern="1200" baseline="0" dirty="0">
                          <a:solidFill>
                            <a:schemeClr val="dk1"/>
                          </a:solidFill>
                          <a:latin typeface="+mn-lt"/>
                          <a:ea typeface="+mn-ea"/>
                          <a:cs typeface="+mn-cs"/>
                        </a:rPr>
                        <a:t>значение</a:t>
                      </a:r>
                      <a:endParaRPr lang="ru-RU" sz="2000" dirty="0"/>
                    </a:p>
                  </a:txBody>
                  <a:tcPr/>
                </a:tc>
                <a:tc>
                  <a:txBody>
                    <a:bodyPr/>
                    <a:lstStyle/>
                    <a:p>
                      <a:r>
                        <a:rPr lang="ru-RU" sz="2000" b="0" i="0" u="none" strike="noStrike" kern="1200" baseline="0" dirty="0">
                          <a:solidFill>
                            <a:schemeClr val="dk1"/>
                          </a:solidFill>
                          <a:latin typeface="+mn-lt"/>
                          <a:ea typeface="+mn-ea"/>
                          <a:cs typeface="+mn-cs"/>
                        </a:rPr>
                        <a:t>Содержит результат выполнения системных вызовов</a:t>
                      </a:r>
                      <a:endParaRPr lang="ru-RU" sz="2000" dirty="0"/>
                    </a:p>
                  </a:txBody>
                  <a:tcPr/>
                </a:tc>
                <a:extLst>
                  <a:ext uri="{0D108BD9-81ED-4DB2-BD59-A6C34878D82A}">
                    <a16:rowId xmlns:a16="http://schemas.microsoft.com/office/drawing/2014/main" val="672274464"/>
                  </a:ext>
                </a:extLst>
              </a:tr>
              <a:tr h="1006041">
                <a:tc>
                  <a:txBody>
                    <a:bodyPr/>
                    <a:lstStyle/>
                    <a:p>
                      <a:r>
                        <a:rPr lang="ru-RU" sz="2000" b="0" i="0" u="none" strike="noStrike" kern="1200" baseline="0" dirty="0">
                          <a:solidFill>
                            <a:schemeClr val="dk1"/>
                          </a:solidFill>
                          <a:latin typeface="+mn-lt"/>
                          <a:ea typeface="+mn-ea"/>
                          <a:cs typeface="+mn-cs"/>
                        </a:rPr>
                        <a:t>Параметры</a:t>
                      </a:r>
                    </a:p>
                    <a:p>
                      <a:r>
                        <a:rPr lang="ru-RU" sz="2000" b="0" i="0" u="none" strike="noStrike" kern="1200" baseline="0" dirty="0">
                          <a:solidFill>
                            <a:schemeClr val="dk1"/>
                          </a:solidFill>
                          <a:latin typeface="+mn-lt"/>
                          <a:ea typeface="+mn-ea"/>
                          <a:cs typeface="+mn-cs"/>
                        </a:rPr>
                        <a:t>ввода-вывода</a:t>
                      </a:r>
                      <a:endParaRPr lang="ru-RU" sz="2000" dirty="0"/>
                    </a:p>
                  </a:txBody>
                  <a:tcPr/>
                </a:tc>
                <a:tc>
                  <a:txBody>
                    <a:bodyPr/>
                    <a:lstStyle/>
                    <a:p>
                      <a:r>
                        <a:rPr lang="ru-RU" sz="2000" b="0" i="0" u="none" strike="noStrike" kern="1200" baseline="0" dirty="0">
                          <a:solidFill>
                            <a:schemeClr val="dk1"/>
                          </a:solidFill>
                          <a:latin typeface="+mn-lt"/>
                          <a:ea typeface="+mn-ea"/>
                          <a:cs typeface="+mn-cs"/>
                        </a:rPr>
                        <a:t>Задает объем передаваемых данных, адрес массива данных в пользовательском пространстве, а также смещения в файлах при вводе-выводе</a:t>
                      </a:r>
                      <a:endParaRPr lang="ru-RU" sz="2000" dirty="0"/>
                    </a:p>
                  </a:txBody>
                  <a:tcPr/>
                </a:tc>
                <a:extLst>
                  <a:ext uri="{0D108BD9-81ED-4DB2-BD59-A6C34878D82A}">
                    <a16:rowId xmlns:a16="http://schemas.microsoft.com/office/drawing/2014/main" val="527683106"/>
                  </a:ext>
                </a:extLst>
              </a:tr>
              <a:tr h="185183">
                <a:tc>
                  <a:txBody>
                    <a:bodyPr/>
                    <a:lstStyle/>
                    <a:p>
                      <a:r>
                        <a:rPr lang="ru-RU" sz="2000" b="0" i="0" u="none" strike="noStrike" kern="1200" baseline="0" dirty="0">
                          <a:solidFill>
                            <a:schemeClr val="dk1"/>
                          </a:solidFill>
                          <a:latin typeface="+mn-lt"/>
                          <a:ea typeface="+mn-ea"/>
                          <a:cs typeface="+mn-cs"/>
                        </a:rPr>
                        <a:t>Файловые параметры</a:t>
                      </a:r>
                      <a:endParaRPr lang="ru-R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b="0" i="0" u="none" strike="noStrike" kern="1200" baseline="0" dirty="0">
                          <a:solidFill>
                            <a:schemeClr val="dk1"/>
                          </a:solidFill>
                          <a:latin typeface="+mn-lt"/>
                          <a:ea typeface="+mn-ea"/>
                          <a:cs typeface="+mn-cs"/>
                        </a:rPr>
                        <a:t>Текущий и корневой каталоги описывают файловую систему процесса</a:t>
                      </a:r>
                    </a:p>
                  </a:txBody>
                  <a:tcPr/>
                </a:tc>
                <a:extLst>
                  <a:ext uri="{0D108BD9-81ED-4DB2-BD59-A6C34878D82A}">
                    <a16:rowId xmlns:a16="http://schemas.microsoft.com/office/drawing/2014/main" val="1633454939"/>
                  </a:ext>
                </a:extLst>
              </a:tr>
              <a:tr h="845389">
                <a:tc>
                  <a:txBody>
                    <a:bodyPr/>
                    <a:lstStyle/>
                    <a:p>
                      <a:r>
                        <a:rPr lang="ru-RU" sz="2000" b="0" i="0" u="none" strike="noStrike" kern="1200" baseline="0" dirty="0">
                          <a:solidFill>
                            <a:schemeClr val="dk1"/>
                          </a:solidFill>
                          <a:latin typeface="+mn-lt"/>
                          <a:ea typeface="+mn-ea"/>
                          <a:cs typeface="+mn-cs"/>
                        </a:rPr>
                        <a:t>Таблица дескрипторов файлов пользователя</a:t>
                      </a:r>
                      <a:endParaRPr lang="ru-R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000" b="0" i="0" u="none" strike="noStrike" kern="1200" baseline="0" dirty="0">
                          <a:solidFill>
                            <a:schemeClr val="dk1"/>
                          </a:solidFill>
                          <a:latin typeface="+mn-lt"/>
                          <a:ea typeface="+mn-ea"/>
                          <a:cs typeface="+mn-cs"/>
                        </a:rPr>
                        <a:t>Содержит записи об открытых файлах</a:t>
                      </a:r>
                    </a:p>
                    <a:p>
                      <a:endParaRPr lang="ru-RU" sz="2000" dirty="0"/>
                    </a:p>
                  </a:txBody>
                  <a:tcPr/>
                </a:tc>
                <a:extLst>
                  <a:ext uri="{0D108BD9-81ED-4DB2-BD59-A6C34878D82A}">
                    <a16:rowId xmlns:a16="http://schemas.microsoft.com/office/drawing/2014/main" val="3860629296"/>
                  </a:ext>
                </a:extLst>
              </a:tr>
              <a:tr h="845389">
                <a:tc>
                  <a:txBody>
                    <a:bodyPr/>
                    <a:lstStyle/>
                    <a:p>
                      <a:r>
                        <a:rPr lang="ru-RU" sz="2000" b="0" i="0" u="none" strike="noStrike" kern="1200" baseline="0" dirty="0">
                          <a:solidFill>
                            <a:schemeClr val="dk1"/>
                          </a:solidFill>
                          <a:latin typeface="+mn-lt"/>
                          <a:ea typeface="+mn-ea"/>
                          <a:cs typeface="+mn-cs"/>
                        </a:rPr>
                        <a:t>Граничные поля</a:t>
                      </a:r>
                      <a:endParaRPr lang="ru-RU" sz="2000" dirty="0"/>
                    </a:p>
                  </a:txBody>
                  <a:tcPr/>
                </a:tc>
                <a:tc>
                  <a:txBody>
                    <a:bodyPr/>
                    <a:lstStyle/>
                    <a:p>
                      <a:r>
                        <a:rPr lang="ru-RU" sz="2000" b="0" i="0" u="none" strike="noStrike" kern="1200" baseline="0" dirty="0">
                          <a:solidFill>
                            <a:schemeClr val="dk1"/>
                          </a:solidFill>
                          <a:latin typeface="+mn-lt"/>
                          <a:ea typeface="+mn-ea"/>
                          <a:cs typeface="+mn-cs"/>
                        </a:rPr>
                        <a:t>Ограничивают размер процесса и размер файла, который он может</a:t>
                      </a:r>
                    </a:p>
                    <a:p>
                      <a:r>
                        <a:rPr lang="ru-RU" sz="2000" b="0" i="0" u="none" strike="noStrike" kern="1200" baseline="0" dirty="0">
                          <a:solidFill>
                            <a:schemeClr val="dk1"/>
                          </a:solidFill>
                          <a:latin typeface="+mn-lt"/>
                          <a:ea typeface="+mn-ea"/>
                          <a:cs typeface="+mn-cs"/>
                        </a:rPr>
                        <a:t>Записать</a:t>
                      </a:r>
                      <a:endParaRPr lang="ru-RU" sz="2000" dirty="0"/>
                    </a:p>
                  </a:txBody>
                  <a:tcPr/>
                </a:tc>
                <a:extLst>
                  <a:ext uri="{0D108BD9-81ED-4DB2-BD59-A6C34878D82A}">
                    <a16:rowId xmlns:a16="http://schemas.microsoft.com/office/drawing/2014/main" val="3405981364"/>
                  </a:ext>
                </a:extLst>
              </a:tr>
              <a:tr h="845389">
                <a:tc>
                  <a:txBody>
                    <a:bodyPr/>
                    <a:lstStyle/>
                    <a:p>
                      <a:r>
                        <a:rPr lang="ru-RU" sz="2000" b="0" i="0" u="none" strike="noStrike" kern="1200" baseline="0" dirty="0">
                          <a:solidFill>
                            <a:schemeClr val="dk1"/>
                          </a:solidFill>
                          <a:latin typeface="+mn-lt"/>
                          <a:ea typeface="+mn-ea"/>
                          <a:cs typeface="+mn-cs"/>
                        </a:rPr>
                        <a:t>Поля режимов доступа</a:t>
                      </a:r>
                      <a:endParaRPr lang="ru-RU" sz="2000" dirty="0"/>
                    </a:p>
                  </a:txBody>
                  <a:tcPr/>
                </a:tc>
                <a:tc>
                  <a:txBody>
                    <a:bodyPr/>
                    <a:lstStyle/>
                    <a:p>
                      <a:r>
                        <a:rPr lang="ru-RU" sz="2000" b="0" i="0" u="none" strike="noStrike" kern="1200" baseline="0" dirty="0">
                          <a:solidFill>
                            <a:schemeClr val="dk1"/>
                          </a:solidFill>
                          <a:latin typeface="+mn-lt"/>
                          <a:ea typeface="+mn-ea"/>
                          <a:cs typeface="+mn-cs"/>
                        </a:rPr>
                        <a:t>Установки режима доступа к создаваемым процессом файлам</a:t>
                      </a:r>
                      <a:endParaRPr lang="ru-RU" sz="2000" dirty="0"/>
                    </a:p>
                  </a:txBody>
                  <a:tcPr/>
                </a:tc>
                <a:extLst>
                  <a:ext uri="{0D108BD9-81ED-4DB2-BD59-A6C34878D82A}">
                    <a16:rowId xmlns:a16="http://schemas.microsoft.com/office/drawing/2014/main" val="459241713"/>
                  </a:ext>
                </a:extLst>
              </a:tr>
            </a:tbl>
          </a:graphicData>
        </a:graphic>
      </p:graphicFrame>
    </p:spTree>
    <p:extLst>
      <p:ext uri="{BB962C8B-B14F-4D97-AF65-F5344CB8AC3E}">
        <p14:creationId xmlns:p14="http://schemas.microsoft.com/office/powerpoint/2010/main" val="3613674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7B2B45C-156E-4F86-8244-9E31E4209B2C}"/>
              </a:ext>
            </a:extLst>
          </p:cNvPr>
          <p:cNvSpPr>
            <a:spLocks noGrp="1"/>
          </p:cNvSpPr>
          <p:nvPr>
            <p:ph idx="1"/>
          </p:nvPr>
        </p:nvSpPr>
        <p:spPr>
          <a:xfrm>
            <a:off x="157690" y="379563"/>
            <a:ext cx="10901373" cy="6245524"/>
          </a:xfrm>
        </p:spPr>
        <p:txBody>
          <a:bodyPr>
            <a:normAutofit/>
          </a:bodyPr>
          <a:lstStyle/>
          <a:p>
            <a:pPr marL="0" indent="0" algn="just">
              <a:buNone/>
            </a:pPr>
            <a:r>
              <a:rPr lang="ru-RU" sz="2400" dirty="0"/>
              <a:t>Различия между записью таблицы процессов и пользовательской областью отражают тот факт, что ядро системы UNIX всегда выполняется в контексте какого-нибудь процесса. Большую часть времени ядро работает с контекстом текущего процесса, однако иногда ядру нужен доступ к информации и о других процессах. Например, когда ядро выполняет подготовку к алгоритму планирования для диспетчеризации другого процесса, ему необходим доступ к информации о других процессах. Доступ к информации в таблице процесса может быть получен, когда данный процесс не является текущим.</a:t>
            </a:r>
          </a:p>
        </p:txBody>
      </p:sp>
    </p:spTree>
    <p:extLst>
      <p:ext uri="{BB962C8B-B14F-4D97-AF65-F5344CB8AC3E}">
        <p14:creationId xmlns:p14="http://schemas.microsoft.com/office/powerpoint/2010/main" val="2564906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2E9926-1625-4A66-A805-3459DD98CC32}"/>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1BA5507C-B90C-4B40-8F00-56E3015C14EB}"/>
              </a:ext>
            </a:extLst>
          </p:cNvPr>
          <p:cNvSpPr>
            <a:spLocks noGrp="1"/>
          </p:cNvSpPr>
          <p:nvPr>
            <p:ph idx="1"/>
          </p:nvPr>
        </p:nvSpPr>
        <p:spPr>
          <a:xfrm>
            <a:off x="302502" y="1028541"/>
            <a:ext cx="10627626" cy="4352928"/>
          </a:xfrm>
        </p:spPr>
        <p:txBody>
          <a:bodyPr>
            <a:normAutofit/>
          </a:bodyPr>
          <a:lstStyle/>
          <a:p>
            <a:pPr marL="0" indent="0" algn="just">
              <a:buNone/>
            </a:pPr>
            <a:r>
              <a:rPr lang="ru-RU" sz="2800" dirty="0"/>
              <a:t>Третьей статической частью контекста системного уровня является таблица областей процесса, которая используется системой управления памятью. И наконец, стек ядра представляет собой динамическую часть контекста системного уровня. Этот стек используется при выполнении процесса в режиме ядра и содержит информацию, которую нужно сохранять и восстанавливать во время вызовов процедур и прерываний.</a:t>
            </a:r>
          </a:p>
          <a:p>
            <a:pPr marL="0" indent="0" algn="just">
              <a:buNone/>
            </a:pPr>
            <a:endParaRPr lang="ru-BY" sz="2800" dirty="0"/>
          </a:p>
        </p:txBody>
      </p:sp>
    </p:spTree>
    <p:extLst>
      <p:ext uri="{BB962C8B-B14F-4D97-AF65-F5344CB8AC3E}">
        <p14:creationId xmlns:p14="http://schemas.microsoft.com/office/powerpoint/2010/main" val="408649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D741D4-144B-4B13-807B-2CCDBCED238A}"/>
              </a:ext>
            </a:extLst>
          </p:cNvPr>
          <p:cNvSpPr>
            <a:spLocks noGrp="1"/>
          </p:cNvSpPr>
          <p:nvPr>
            <p:ph type="title"/>
          </p:nvPr>
        </p:nvSpPr>
        <p:spPr>
          <a:xfrm>
            <a:off x="1261872" y="365760"/>
            <a:ext cx="9692640" cy="824685"/>
          </a:xfrm>
        </p:spPr>
        <p:txBody>
          <a:bodyPr/>
          <a:lstStyle/>
          <a:p>
            <a:r>
              <a:rPr lang="ru-RU" dirty="0"/>
              <a:t>Управление процессами</a:t>
            </a:r>
          </a:p>
        </p:txBody>
      </p:sp>
      <p:sp>
        <p:nvSpPr>
          <p:cNvPr id="3" name="Объект 2">
            <a:extLst>
              <a:ext uri="{FF2B5EF4-FFF2-40B4-BE49-F238E27FC236}">
                <a16:creationId xmlns:a16="http://schemas.microsoft.com/office/drawing/2014/main" id="{C18B57FB-91A7-496C-9250-6328DCA4A6B6}"/>
              </a:ext>
            </a:extLst>
          </p:cNvPr>
          <p:cNvSpPr>
            <a:spLocks noGrp="1"/>
          </p:cNvSpPr>
          <p:nvPr>
            <p:ph idx="1"/>
          </p:nvPr>
        </p:nvSpPr>
        <p:spPr>
          <a:xfrm>
            <a:off x="164592" y="1190445"/>
            <a:ext cx="10789920" cy="5469147"/>
          </a:xfrm>
        </p:spPr>
        <p:txBody>
          <a:bodyPr>
            <a:normAutofit/>
          </a:bodyPr>
          <a:lstStyle/>
          <a:p>
            <a:pPr marL="0" indent="0" algn="just">
              <a:buNone/>
            </a:pPr>
            <a:r>
              <a:rPr lang="ru-RU" sz="2800" dirty="0"/>
              <a:t>В операционной системе UNIX процессы создаются с помощью вызова системной функции ядра под названием </a:t>
            </a:r>
            <a:r>
              <a:rPr lang="ru-RU" sz="2800" b="1" dirty="0" err="1"/>
              <a:t>fork</a:t>
            </a:r>
            <a:r>
              <a:rPr lang="ru-RU" sz="2800" b="1" dirty="0"/>
              <a:t>()</a:t>
            </a:r>
            <a:r>
              <a:rPr lang="ru-RU" sz="2800" dirty="0"/>
              <a:t>. При вызове этой функции процессом операционная система выполняет следующие действия.</a:t>
            </a:r>
          </a:p>
          <a:p>
            <a:pPr marL="0" indent="0" algn="just">
              <a:buNone/>
            </a:pPr>
            <a:r>
              <a:rPr lang="ru-RU" sz="2800" dirty="0"/>
              <a:t>1. Выделяет в таблице процессов место для нового процесса.</a:t>
            </a:r>
          </a:p>
          <a:p>
            <a:pPr marL="0" indent="0" algn="just">
              <a:buNone/>
            </a:pPr>
            <a:r>
              <a:rPr lang="ru-RU" sz="2800" dirty="0"/>
              <a:t>2. Назначает этому процессу уникальный идентификатор.</a:t>
            </a:r>
          </a:p>
          <a:p>
            <a:pPr marL="0" indent="0" algn="just">
              <a:buNone/>
            </a:pPr>
            <a:r>
              <a:rPr lang="ru-RU" sz="2800" dirty="0"/>
              <a:t>3. Создает копию образа родительского процесса, за исключением совместно используемых областей памяти.</a:t>
            </a:r>
          </a:p>
        </p:txBody>
      </p:sp>
    </p:spTree>
    <p:extLst>
      <p:ext uri="{BB962C8B-B14F-4D97-AF65-F5344CB8AC3E}">
        <p14:creationId xmlns:p14="http://schemas.microsoft.com/office/powerpoint/2010/main" val="8971392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53243-0D3F-41F0-AC1B-3914B85F18D2}"/>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8ACC38AE-9D99-4DD9-81F4-A19CE5A08F0B}"/>
              </a:ext>
            </a:extLst>
          </p:cNvPr>
          <p:cNvSpPr>
            <a:spLocks noGrp="1"/>
          </p:cNvSpPr>
          <p:nvPr>
            <p:ph idx="1"/>
          </p:nvPr>
        </p:nvSpPr>
        <p:spPr>
          <a:xfrm>
            <a:off x="317490" y="1028541"/>
            <a:ext cx="10612637" cy="4847603"/>
          </a:xfrm>
        </p:spPr>
        <p:txBody>
          <a:bodyPr>
            <a:normAutofit/>
          </a:bodyPr>
          <a:lstStyle/>
          <a:p>
            <a:pPr marL="0" indent="0" algn="just">
              <a:buNone/>
            </a:pPr>
            <a:r>
              <a:rPr lang="ru-RU" sz="2800" dirty="0"/>
              <a:t>4. Увеличивает показания счетчиков всех файлов, принадлежащих родительскому процессу, что отражает тот факт, что новый процесс также владеет этими файлами.</a:t>
            </a:r>
          </a:p>
          <a:p>
            <a:pPr marL="0" indent="0" algn="just">
              <a:buNone/>
            </a:pPr>
            <a:r>
              <a:rPr lang="ru-RU" sz="2800" dirty="0"/>
              <a:t>5</a:t>
            </a:r>
            <a:r>
              <a:rPr lang="ru-RU" sz="2800" i="1" dirty="0"/>
              <a:t>. </a:t>
            </a:r>
            <a:r>
              <a:rPr lang="ru-RU" sz="2800" dirty="0"/>
              <a:t>Назначает процессу состояние готовности к выполнению.</a:t>
            </a:r>
          </a:p>
          <a:p>
            <a:pPr marL="0" indent="0" algn="just">
              <a:buNone/>
            </a:pPr>
            <a:r>
              <a:rPr lang="ru-RU" sz="2800" dirty="0"/>
              <a:t>6. Возвращает родительскому процессу идентификатор дочернего процесса, а дочернему процессу - значение 0.</a:t>
            </a:r>
          </a:p>
          <a:p>
            <a:pPr marL="0" indent="0">
              <a:buNone/>
            </a:pPr>
            <a:endParaRPr lang="ru-BY" sz="2800" dirty="0"/>
          </a:p>
        </p:txBody>
      </p:sp>
    </p:spTree>
    <p:extLst>
      <p:ext uri="{BB962C8B-B14F-4D97-AF65-F5344CB8AC3E}">
        <p14:creationId xmlns:p14="http://schemas.microsoft.com/office/powerpoint/2010/main" val="2968864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877617-86AD-49DF-A63E-38C45402E713}"/>
              </a:ext>
            </a:extLst>
          </p:cNvPr>
          <p:cNvSpPr>
            <a:spLocks noGrp="1"/>
          </p:cNvSpPr>
          <p:nvPr>
            <p:ph idx="1"/>
          </p:nvPr>
        </p:nvSpPr>
        <p:spPr>
          <a:xfrm>
            <a:off x="278461" y="414068"/>
            <a:ext cx="10763350" cy="6211019"/>
          </a:xfrm>
        </p:spPr>
        <p:txBody>
          <a:bodyPr>
            <a:normAutofit lnSpcReduction="10000"/>
          </a:bodyPr>
          <a:lstStyle/>
          <a:p>
            <a:pPr marL="0" indent="0" algn="just">
              <a:buNone/>
            </a:pPr>
            <a:r>
              <a:rPr lang="ru-RU" sz="2800" dirty="0"/>
              <a:t>Все перечисленные выше действия выполняются в рамках родительского процесса в режиме ядра. После того как ядро закончит выполнение этих функций, оно может перейти к выполнению одного из следующих действий как части программы диспетчера.</a:t>
            </a:r>
          </a:p>
          <a:p>
            <a:pPr marL="0" indent="0" algn="just">
              <a:buNone/>
            </a:pPr>
            <a:r>
              <a:rPr lang="ru-RU" sz="2800" dirty="0"/>
              <a:t>• Оставаясь в рамках родительского процесса, переключить процессор в пользовательский режим; процесс будет продолжен с той команды, которая следует после вызова функции </a:t>
            </a:r>
            <a:r>
              <a:rPr lang="pl-PL" sz="2800" dirty="0"/>
              <a:t>fork().</a:t>
            </a:r>
          </a:p>
          <a:p>
            <a:pPr marL="0" indent="0" algn="just">
              <a:buNone/>
            </a:pPr>
            <a:r>
              <a:rPr lang="ru-RU" sz="2800" dirty="0"/>
              <a:t>• Передать управление дочернему процессу. Дочерний процесс начинает выполняться с того же места кода, что и родительский: с точки возврата после вызова функции </a:t>
            </a:r>
            <a:r>
              <a:rPr lang="pl-PL" sz="2800" dirty="0"/>
              <a:t>fork().</a:t>
            </a:r>
          </a:p>
          <a:p>
            <a:pPr marL="0" indent="0" algn="just">
              <a:buNone/>
            </a:pPr>
            <a:r>
              <a:rPr lang="ru-RU" sz="2800" dirty="0"/>
              <a:t>• Передать управление другому процессу. При этом и родительский и дочерний процессы переходят в состояние готовности к выполнению</a:t>
            </a:r>
            <a:r>
              <a:rPr lang="ru-RU" sz="2400" dirty="0"/>
              <a:t>.</a:t>
            </a:r>
          </a:p>
        </p:txBody>
      </p:sp>
    </p:spTree>
    <p:extLst>
      <p:ext uri="{BB962C8B-B14F-4D97-AF65-F5344CB8AC3E}">
        <p14:creationId xmlns:p14="http://schemas.microsoft.com/office/powerpoint/2010/main" val="2102218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089A3D0-47AE-4092-9461-D45B3A4ACCC3}"/>
              </a:ext>
            </a:extLst>
          </p:cNvPr>
          <p:cNvSpPr>
            <a:spLocks noGrp="1"/>
          </p:cNvSpPr>
          <p:nvPr>
            <p:ph idx="1"/>
          </p:nvPr>
        </p:nvSpPr>
        <p:spPr>
          <a:xfrm>
            <a:off x="241540" y="1253331"/>
            <a:ext cx="10938293" cy="4250322"/>
          </a:xfrm>
        </p:spPr>
        <p:txBody>
          <a:bodyPr>
            <a:normAutofit/>
          </a:bodyPr>
          <a:lstStyle/>
          <a:p>
            <a:pPr marL="0" indent="0" algn="just">
              <a:buNone/>
            </a:pPr>
            <a:r>
              <a:rPr lang="ru-RU" sz="2800" dirty="0"/>
              <a:t>Возможно, такой метод создания процессов трудно изобразить наглядно, потому что и родительский, и дочерний процессы в момент создания выполняют один и тот же проход по коду. </a:t>
            </a:r>
            <a:r>
              <a:rPr lang="ru-RU" sz="2800" b="1" dirty="0"/>
              <a:t>Различаются они возвращаемым функцией </a:t>
            </a:r>
            <a:r>
              <a:rPr lang="ru-RU" sz="2800" b="1" dirty="0" err="1"/>
              <a:t>fork</a:t>
            </a:r>
            <a:r>
              <a:rPr lang="ru-RU" sz="2800" b="1" dirty="0"/>
              <a:t>() значением: если оно равно нулю, то это дочерний процесс. </a:t>
            </a:r>
            <a:r>
              <a:rPr lang="ru-RU" sz="2800" dirty="0"/>
              <a:t>Таким образом, можно выполнить команду ветвления, которая приведет к выполнению дочерней программы или к продолжению выполнения основной ветви.</a:t>
            </a:r>
            <a:endParaRPr lang="ru-RU" sz="3600" dirty="0"/>
          </a:p>
          <a:p>
            <a:pPr marL="0" indent="0">
              <a:buNone/>
            </a:pPr>
            <a:endParaRPr lang="ru-RU" sz="2800" dirty="0"/>
          </a:p>
        </p:txBody>
      </p:sp>
    </p:spTree>
    <p:extLst>
      <p:ext uri="{BB962C8B-B14F-4D97-AF65-F5344CB8AC3E}">
        <p14:creationId xmlns:p14="http://schemas.microsoft.com/office/powerpoint/2010/main" val="1752429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665247" y="1199406"/>
            <a:ext cx="6651639" cy="765633"/>
          </a:xfrm>
        </p:spPr>
        <p:txBody>
          <a:bodyPr>
            <a:normAutofit fontScale="90000"/>
          </a:bodyPr>
          <a:lstStyle/>
          <a:p>
            <a:pPr algn="ctr"/>
            <a:r>
              <a:rPr lang="ru-RU" dirty="0"/>
              <a:t>Спасибо за внимание!</a:t>
            </a:r>
            <a:br>
              <a:rPr lang="ru-RU" dirty="0"/>
            </a:br>
            <a:r>
              <a:rPr lang="ru-RU" dirty="0"/>
              <a:t>Вопросы?</a:t>
            </a:r>
          </a:p>
        </p:txBody>
      </p:sp>
      <p:pic>
        <p:nvPicPr>
          <p:cNvPr id="1026" name="Picture 2" descr="Тест: 15 вопросов о жизни котиков – где миф, а где правда | ОБЩЕСТВО | АиФ  Санкт-Петербург">
            <a:extLst>
              <a:ext uri="{FF2B5EF4-FFF2-40B4-BE49-F238E27FC236}">
                <a16:creationId xmlns:a16="http://schemas.microsoft.com/office/drawing/2014/main" id="{019F3A83-78FD-4A4A-B594-25C35DCB0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067" y="2624607"/>
            <a:ext cx="60960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2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E41190-FECF-42AE-A3FA-71641170F61C}"/>
              </a:ext>
            </a:extLst>
          </p:cNvPr>
          <p:cNvSpPr>
            <a:spLocks noGrp="1"/>
          </p:cNvSpPr>
          <p:nvPr>
            <p:ph idx="1"/>
          </p:nvPr>
        </p:nvSpPr>
        <p:spPr>
          <a:xfrm>
            <a:off x="291028" y="248356"/>
            <a:ext cx="10681772" cy="6378222"/>
          </a:xfrm>
        </p:spPr>
        <p:txBody>
          <a:bodyPr>
            <a:normAutofit/>
          </a:bodyPr>
          <a:lstStyle/>
          <a:p>
            <a:pPr marL="0" indent="0" algn="just">
              <a:buNone/>
            </a:pPr>
            <a:r>
              <a:rPr lang="ru-RU" sz="2800" dirty="0"/>
              <a:t>Наконец, операционная система должна поддерживать </a:t>
            </a:r>
            <a:r>
              <a:rPr lang="ru-RU" sz="2800" b="1" dirty="0"/>
              <a:t>таблицы процессов</a:t>
            </a:r>
            <a:r>
              <a:rPr lang="ru-RU" sz="2800" dirty="0"/>
              <a:t>, чтобы</a:t>
            </a:r>
            <a:r>
              <a:rPr lang="en-US" sz="2800" dirty="0"/>
              <a:t> </a:t>
            </a:r>
            <a:r>
              <a:rPr lang="ru-RU" sz="2800" dirty="0"/>
              <a:t>иметь возможность управлять ими. Перед тем как продолжить рассмотрение,</a:t>
            </a:r>
            <a:r>
              <a:rPr lang="en-US" sz="2800" dirty="0"/>
              <a:t> </a:t>
            </a:r>
            <a:r>
              <a:rPr lang="ru-RU" sz="2800" dirty="0"/>
              <a:t>сделаем два замечания. </a:t>
            </a:r>
            <a:endParaRPr lang="en-US" sz="2800" dirty="0"/>
          </a:p>
          <a:p>
            <a:pPr marL="0" indent="0" algn="just">
              <a:buNone/>
            </a:pPr>
            <a:r>
              <a:rPr lang="ru-RU" sz="2800" dirty="0"/>
              <a:t>Во-первых, хотя на рисунке и показаны четыре разных вида</a:t>
            </a:r>
            <a:r>
              <a:rPr lang="en-US" sz="2800" dirty="0"/>
              <a:t> </a:t>
            </a:r>
            <a:r>
              <a:rPr lang="ru-RU" sz="2800" dirty="0"/>
              <a:t>таблиц, ясно, что все они должны быть связаны между собой или иметь перекрестные</a:t>
            </a:r>
            <a:r>
              <a:rPr lang="en-US" sz="2800" dirty="0"/>
              <a:t> </a:t>
            </a:r>
            <a:r>
              <a:rPr lang="ru-RU" sz="2800" dirty="0"/>
              <a:t>ссылки. В конце концов, управление памятью, устройствами ввода-вывода и файлами осуществляется</a:t>
            </a:r>
            <a:r>
              <a:rPr lang="en-US" sz="2800" dirty="0"/>
              <a:t> </a:t>
            </a:r>
            <a:r>
              <a:rPr lang="ru-RU" sz="2800" dirty="0"/>
              <a:t>для того, чтобы могли выполняться процессы, поэтому в таблицах процессов</a:t>
            </a:r>
            <a:r>
              <a:rPr lang="en-US" sz="2800" dirty="0"/>
              <a:t> </a:t>
            </a:r>
            <a:r>
              <a:rPr lang="ru-RU" sz="2800" dirty="0"/>
              <a:t>должны быть явные или неявные ссылки на эти ресурсы. </a:t>
            </a:r>
          </a:p>
        </p:txBody>
      </p:sp>
    </p:spTree>
    <p:extLst>
      <p:ext uri="{BB962C8B-B14F-4D97-AF65-F5344CB8AC3E}">
        <p14:creationId xmlns:p14="http://schemas.microsoft.com/office/powerpoint/2010/main" val="161569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16AE05-6E0D-42AE-AD7D-BB4A95729796}"/>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6C4D34A1-9616-4D96-81BF-89D3E72EF06B}"/>
              </a:ext>
            </a:extLst>
          </p:cNvPr>
          <p:cNvSpPr>
            <a:spLocks noGrp="1"/>
          </p:cNvSpPr>
          <p:nvPr>
            <p:ph idx="1"/>
          </p:nvPr>
        </p:nvSpPr>
        <p:spPr>
          <a:xfrm>
            <a:off x="242541" y="629587"/>
            <a:ext cx="10430456" cy="5756223"/>
          </a:xfrm>
        </p:spPr>
        <p:txBody>
          <a:bodyPr>
            <a:normAutofit/>
          </a:bodyPr>
          <a:lstStyle/>
          <a:p>
            <a:pPr marL="0" indent="0" algn="just">
              <a:buNone/>
            </a:pPr>
            <a:r>
              <a:rPr lang="ru-RU" sz="2800" dirty="0"/>
              <a:t>Во-вторых, какие сведения необходимы операционной системе для создания этих таблиц?</a:t>
            </a:r>
            <a:r>
              <a:rPr lang="en-US" sz="2800" dirty="0"/>
              <a:t> </a:t>
            </a:r>
            <a:r>
              <a:rPr lang="ru-RU" sz="2800" dirty="0"/>
              <a:t>Конечно же, у нее должна быть информация по основной конфигурации системы, в</a:t>
            </a:r>
            <a:r>
              <a:rPr lang="en-US" sz="2800" dirty="0"/>
              <a:t> </a:t>
            </a:r>
            <a:r>
              <a:rPr lang="ru-RU" sz="2800" dirty="0"/>
              <a:t>которую входят сведения об объеме основной памяти, количестве и виде устройств ввода-вывода, а также их идентификаторах и т.п. Таким образом, во время инициализации</a:t>
            </a:r>
            <a:r>
              <a:rPr lang="en-US" sz="2800" dirty="0"/>
              <a:t> </a:t>
            </a:r>
            <a:r>
              <a:rPr lang="ru-RU" sz="2800" dirty="0"/>
              <a:t>операционная система должна иметь доступ к определенным данным конфигурации,</a:t>
            </a:r>
            <a:r>
              <a:rPr lang="en-US" sz="2800" dirty="0"/>
              <a:t> </a:t>
            </a:r>
            <a:r>
              <a:rPr lang="ru-RU" sz="2800" dirty="0"/>
              <a:t>которые определяют основные параметры вычислительной среды. Эти данные могут создаваться</a:t>
            </a:r>
            <a:r>
              <a:rPr lang="en-US" sz="2800" dirty="0"/>
              <a:t> </a:t>
            </a:r>
            <a:r>
              <a:rPr lang="ru-RU" sz="2800" dirty="0"/>
              <a:t>как вне операционной системы с участием оператора, так и с помощью каких-то</a:t>
            </a:r>
            <a:r>
              <a:rPr lang="en-US" sz="2800" dirty="0"/>
              <a:t> </a:t>
            </a:r>
            <a:r>
              <a:rPr lang="ru-RU" sz="2800" dirty="0"/>
              <a:t>программ, определяющих конфигурацию вычислительной системы.</a:t>
            </a:r>
          </a:p>
          <a:p>
            <a:pPr marL="0" indent="0" algn="just">
              <a:buNone/>
            </a:pPr>
            <a:endParaRPr lang="ru-BY" sz="2800" dirty="0"/>
          </a:p>
        </p:txBody>
      </p:sp>
    </p:spTree>
    <p:extLst>
      <p:ext uri="{BB962C8B-B14F-4D97-AF65-F5344CB8AC3E}">
        <p14:creationId xmlns:p14="http://schemas.microsoft.com/office/powerpoint/2010/main" val="111292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3726A2-ED86-4BCA-BD64-BBFBE206D9DE}"/>
              </a:ext>
            </a:extLst>
          </p:cNvPr>
          <p:cNvSpPr>
            <a:spLocks noGrp="1"/>
          </p:cNvSpPr>
          <p:nvPr>
            <p:ph idx="1"/>
          </p:nvPr>
        </p:nvSpPr>
        <p:spPr>
          <a:xfrm>
            <a:off x="212004" y="496711"/>
            <a:ext cx="10715639" cy="5926667"/>
          </a:xfrm>
        </p:spPr>
        <p:txBody>
          <a:bodyPr>
            <a:normAutofit/>
          </a:bodyPr>
          <a:lstStyle/>
          <a:p>
            <a:pPr marL="0" indent="0" algn="just">
              <a:buNone/>
            </a:pPr>
            <a:r>
              <a:rPr lang="ru-RU" sz="2800" dirty="0"/>
              <a:t>Прежде чем перейти к рассмотрению вопроса о размещении процесса или о его атрибутах, зададим себе еще более фундаментальный вопрос: в чем заключаются физические проявления процесса? Как минимум в процесс входит программа или набор программ, которые нужно выполнить. С этими программами связан набор ячеек памяти, в которых хранятся локальные и глобальные переменные и константы. </a:t>
            </a:r>
          </a:p>
        </p:txBody>
      </p:sp>
    </p:spTree>
    <p:extLst>
      <p:ext uri="{BB962C8B-B14F-4D97-AF65-F5344CB8AC3E}">
        <p14:creationId xmlns:p14="http://schemas.microsoft.com/office/powerpoint/2010/main" val="118376053"/>
      </p:ext>
    </p:extLst>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Вид</Template>
  <TotalTime>4478</TotalTime>
  <Words>4972</Words>
  <Application>Microsoft Office PowerPoint</Application>
  <PresentationFormat>Широкоэкранный</PresentationFormat>
  <Paragraphs>300</Paragraphs>
  <Slides>68</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68</vt:i4>
      </vt:variant>
    </vt:vector>
  </HeadingPairs>
  <TitlesOfParts>
    <vt:vector size="73" baseType="lpstr">
      <vt:lpstr>Arial</vt:lpstr>
      <vt:lpstr>Calibri</vt:lpstr>
      <vt:lpstr>Century Schoolbook</vt:lpstr>
      <vt:lpstr>Wingdings 2</vt:lpstr>
      <vt:lpstr>Вид</vt:lpstr>
      <vt:lpstr>Лекция 5. Процессы и их состояния</vt:lpstr>
      <vt:lpstr>Описание процессов</vt:lpstr>
      <vt:lpstr>Общая структура управляющих таблиц ОС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Типичные элементы образа процесса</vt:lpstr>
      <vt:lpstr>Идентификация процессов</vt:lpstr>
      <vt:lpstr>Информация о состоянии процессора</vt:lpstr>
      <vt:lpstr>Презентация PowerPoint</vt:lpstr>
      <vt:lpstr>Управляющая информация процесса</vt:lpstr>
      <vt:lpstr>Презентация PowerPoint</vt:lpstr>
      <vt:lpstr>Управляющая информация процесса</vt:lpstr>
      <vt:lpstr>Презентация PowerPoint</vt:lpstr>
      <vt:lpstr>Управляющая информация процесса</vt:lpstr>
      <vt:lpstr>Презентация PowerPoint</vt:lpstr>
      <vt:lpstr>Презентация PowerPoint</vt:lpstr>
      <vt:lpstr>Управление процессами</vt:lpstr>
      <vt:lpstr>Функции ядра операционной системы</vt:lpstr>
      <vt:lpstr>Создание процессов</vt:lpstr>
      <vt:lpstr>Презентация PowerPoint</vt:lpstr>
      <vt:lpstr>Презентация PowerPoint</vt:lpstr>
      <vt:lpstr>Презентация PowerPoint</vt:lpstr>
      <vt:lpstr>Переключение процессов</vt:lpstr>
      <vt:lpstr>Презентация PowerPoint</vt:lpstr>
      <vt:lpstr>Презентация PowerPoint</vt:lpstr>
      <vt:lpstr>Презентация PowerPoint</vt:lpstr>
      <vt:lpstr>Презентация PowerPoint</vt:lpstr>
      <vt:lpstr>Презентация PowerPoint</vt:lpstr>
      <vt:lpstr>Переключение режимов</vt:lpstr>
      <vt:lpstr>Что входит в состав сохраняемого контекста?</vt:lpstr>
      <vt:lpstr>Нужно ли сделать ещё что-нибудь?</vt:lpstr>
      <vt:lpstr>Презентация PowerPoint</vt:lpstr>
      <vt:lpstr>Как быть с остальной информацией, содержащейся в управляющем блоке процесса?</vt:lpstr>
      <vt:lpstr>Изменения состояния процесса</vt:lpstr>
      <vt:lpstr>Презентация PowerPoint</vt:lpstr>
      <vt:lpstr>Презентация PowerPoint</vt:lpstr>
      <vt:lpstr>Ядро вне процессов</vt:lpstr>
      <vt:lpstr>Выполнение в составе пользовательских процессов</vt:lpstr>
      <vt:lpstr>Образ процесса: код операционной системы выполняется в пользовательском пространстве</vt:lpstr>
      <vt:lpstr>Операционная система на основе процессов</vt:lpstr>
      <vt:lpstr>Операционная система на основе процессов</vt:lpstr>
      <vt:lpstr>Состояние процессов в ОС UNIX</vt:lpstr>
      <vt:lpstr>Состояние процессов</vt:lpstr>
      <vt:lpstr>Презентация PowerPoint</vt:lpstr>
      <vt:lpstr>Презентация PowerPoint</vt:lpstr>
      <vt:lpstr>Презентация PowerPoint</vt:lpstr>
      <vt:lpstr>Описание процессов</vt:lpstr>
      <vt:lpstr>Презентация PowerPoint</vt:lpstr>
      <vt:lpstr>Описание процессов</vt:lpstr>
      <vt:lpstr>Презентация PowerPoint</vt:lpstr>
      <vt:lpstr>Описание процессов</vt:lpstr>
      <vt:lpstr>Презентация PowerPoint</vt:lpstr>
      <vt:lpstr>Элемент таблицы процессов в системе UNIX</vt:lpstr>
      <vt:lpstr>Презентация PowerPoint</vt:lpstr>
      <vt:lpstr>Пользовательская область UNIX</vt:lpstr>
      <vt:lpstr>Презентация PowerPoint</vt:lpstr>
      <vt:lpstr>Презентация PowerPoint</vt:lpstr>
      <vt:lpstr>Презентация PowerPoint</vt:lpstr>
      <vt:lpstr>Управление процессами</vt:lpstr>
      <vt:lpstr>Презентация PowerPoint</vt:lpstr>
      <vt:lpstr>Презентация PowerPoint</vt:lpstr>
      <vt:lpstr>Презентация PowerPoint</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Admin</cp:lastModifiedBy>
  <cp:revision>46</cp:revision>
  <cp:lastPrinted>2021-09-28T05:00:22Z</cp:lastPrinted>
  <dcterms:created xsi:type="dcterms:W3CDTF">2021-09-05T16:34:34Z</dcterms:created>
  <dcterms:modified xsi:type="dcterms:W3CDTF">2021-10-12T05:38:19Z</dcterms:modified>
</cp:coreProperties>
</file>