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3"/>
  </p:notesMasterIdLst>
  <p:sldIdLst>
    <p:sldId id="256" r:id="rId2"/>
    <p:sldId id="369" r:id="rId3"/>
    <p:sldId id="370" r:id="rId4"/>
    <p:sldId id="371" r:id="rId5"/>
    <p:sldId id="372" r:id="rId6"/>
    <p:sldId id="373" r:id="rId7"/>
    <p:sldId id="374" r:id="rId8"/>
    <p:sldId id="375" r:id="rId9"/>
    <p:sldId id="376" r:id="rId10"/>
    <p:sldId id="377" r:id="rId11"/>
    <p:sldId id="378" r:id="rId12"/>
    <p:sldId id="379" r:id="rId13"/>
    <p:sldId id="380" r:id="rId14"/>
    <p:sldId id="391" r:id="rId15"/>
    <p:sldId id="381" r:id="rId16"/>
    <p:sldId id="382" r:id="rId17"/>
    <p:sldId id="383" r:id="rId18"/>
    <p:sldId id="384" r:id="rId19"/>
    <p:sldId id="392" r:id="rId20"/>
    <p:sldId id="385" r:id="rId21"/>
    <p:sldId id="386" r:id="rId22"/>
    <p:sldId id="387" r:id="rId23"/>
    <p:sldId id="388" r:id="rId24"/>
    <p:sldId id="390" r:id="rId25"/>
    <p:sldId id="389" r:id="rId26"/>
    <p:sldId id="399" r:id="rId27"/>
    <p:sldId id="400" r:id="rId28"/>
    <p:sldId id="401" r:id="rId29"/>
    <p:sldId id="393" r:id="rId30"/>
    <p:sldId id="394" r:id="rId31"/>
    <p:sldId id="395" r:id="rId32"/>
    <p:sldId id="396" r:id="rId33"/>
    <p:sldId id="397" r:id="rId34"/>
    <p:sldId id="402" r:id="rId35"/>
    <p:sldId id="403" r:id="rId36"/>
    <p:sldId id="404" r:id="rId37"/>
    <p:sldId id="405" r:id="rId38"/>
    <p:sldId id="406" r:id="rId39"/>
    <p:sldId id="407" r:id="rId40"/>
    <p:sldId id="408" r:id="rId41"/>
    <p:sldId id="409" r:id="rId42"/>
    <p:sldId id="410" r:id="rId43"/>
    <p:sldId id="411" r:id="rId44"/>
    <p:sldId id="412" r:id="rId45"/>
    <p:sldId id="413" r:id="rId46"/>
    <p:sldId id="414" r:id="rId47"/>
    <p:sldId id="415" r:id="rId48"/>
    <p:sldId id="416" r:id="rId49"/>
    <p:sldId id="417" r:id="rId50"/>
    <p:sldId id="418" r:id="rId51"/>
    <p:sldId id="419" r:id="rId52"/>
    <p:sldId id="420" r:id="rId53"/>
    <p:sldId id="421" r:id="rId54"/>
    <p:sldId id="422" r:id="rId55"/>
    <p:sldId id="423" r:id="rId56"/>
    <p:sldId id="424" r:id="rId57"/>
    <p:sldId id="425" r:id="rId58"/>
    <p:sldId id="426" r:id="rId59"/>
    <p:sldId id="427" r:id="rId60"/>
    <p:sldId id="428" r:id="rId61"/>
    <p:sldId id="429" r:id="rId62"/>
    <p:sldId id="430" r:id="rId63"/>
    <p:sldId id="431" r:id="rId64"/>
    <p:sldId id="432" r:id="rId65"/>
    <p:sldId id="433" r:id="rId66"/>
    <p:sldId id="434" r:id="rId67"/>
    <p:sldId id="435" r:id="rId68"/>
    <p:sldId id="436" r:id="rId69"/>
    <p:sldId id="437" r:id="rId70"/>
    <p:sldId id="438" r:id="rId71"/>
    <p:sldId id="439" r:id="rId72"/>
    <p:sldId id="440" r:id="rId73"/>
    <p:sldId id="441" r:id="rId74"/>
    <p:sldId id="442" r:id="rId75"/>
    <p:sldId id="443" r:id="rId76"/>
    <p:sldId id="444" r:id="rId77"/>
    <p:sldId id="445" r:id="rId78"/>
    <p:sldId id="446" r:id="rId79"/>
    <p:sldId id="447" r:id="rId80"/>
    <p:sldId id="448" r:id="rId81"/>
    <p:sldId id="449" r:id="rId82"/>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642" autoAdjust="0"/>
  </p:normalViewPr>
  <p:slideViewPr>
    <p:cSldViewPr snapToGrid="0">
      <p:cViewPr varScale="1">
        <p:scale>
          <a:sx n="56" d="100"/>
          <a:sy n="56" d="100"/>
        </p:scale>
        <p:origin x="78"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ru-BY"/>
          </a:p>
        </p:txBody>
      </p:sp>
      <p:sp>
        <p:nvSpPr>
          <p:cNvPr id="3" name="Дата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7BB39F72-FF41-42F6-BD7F-813139E95BBA}" type="datetimeFigureOut">
              <a:rPr lang="ru-BY" smtClean="0"/>
              <a:t>10/19/2021</a:t>
            </a:fld>
            <a:endParaRPr lang="ru-BY"/>
          </a:p>
        </p:txBody>
      </p:sp>
      <p:sp>
        <p:nvSpPr>
          <p:cNvPr id="4" name="Образ слайда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ru-BY"/>
          </a:p>
        </p:txBody>
      </p:sp>
      <p:sp>
        <p:nvSpPr>
          <p:cNvPr id="5" name="Заметки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BY"/>
          </a:p>
        </p:txBody>
      </p:sp>
      <p:sp>
        <p:nvSpPr>
          <p:cNvPr id="6" name="Нижний колонтитул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ru-BY"/>
          </a:p>
        </p:txBody>
      </p:sp>
      <p:sp>
        <p:nvSpPr>
          <p:cNvPr id="7" name="Номер слайда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59C9F4AD-4C4B-4353-A7AA-68C8FD93DE92}" type="slidenum">
              <a:rPr lang="ru-BY" smtClean="0"/>
              <a:t>‹#›</a:t>
            </a:fld>
            <a:endParaRPr lang="ru-BY"/>
          </a:p>
        </p:txBody>
      </p:sp>
    </p:spTree>
    <p:extLst>
      <p:ext uri="{BB962C8B-B14F-4D97-AF65-F5344CB8AC3E}">
        <p14:creationId xmlns:p14="http://schemas.microsoft.com/office/powerpoint/2010/main" val="2199736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1</a:t>
            </a:fld>
            <a:endParaRPr lang="ru-BY"/>
          </a:p>
        </p:txBody>
      </p:sp>
    </p:spTree>
    <p:extLst>
      <p:ext uri="{BB962C8B-B14F-4D97-AF65-F5344CB8AC3E}">
        <p14:creationId xmlns:p14="http://schemas.microsoft.com/office/powerpoint/2010/main" val="2359161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23</a:t>
            </a:fld>
            <a:endParaRPr lang="ru-BY"/>
          </a:p>
        </p:txBody>
      </p:sp>
    </p:spTree>
    <p:extLst>
      <p:ext uri="{BB962C8B-B14F-4D97-AF65-F5344CB8AC3E}">
        <p14:creationId xmlns:p14="http://schemas.microsoft.com/office/powerpoint/2010/main" val="314469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b="0" i="0" u="none" strike="noStrike" kern="1200" baseline="0" dirty="0">
                <a:solidFill>
                  <a:schemeClr val="tx1"/>
                </a:solidFill>
                <a:latin typeface="+mn-lt"/>
                <a:ea typeface="+mn-ea"/>
                <a:cs typeface="+mn-cs"/>
              </a:rPr>
              <a:t>Предположим, что выполняется поток 2, входящий в процесс В</a:t>
            </a:r>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26</a:t>
            </a:fld>
            <a:endParaRPr lang="ru-BY"/>
          </a:p>
        </p:txBody>
      </p:sp>
    </p:spTree>
    <p:extLst>
      <p:ext uri="{BB962C8B-B14F-4D97-AF65-F5344CB8AC3E}">
        <p14:creationId xmlns:p14="http://schemas.microsoft.com/office/powerpoint/2010/main" val="1325493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59C9F4AD-4C4B-4353-A7AA-68C8FD93DE92}" type="slidenum">
              <a:rPr lang="ru-BY" smtClean="0"/>
              <a:t>57</a:t>
            </a:fld>
            <a:endParaRPr lang="ru-BY"/>
          </a:p>
        </p:txBody>
      </p:sp>
    </p:spTree>
    <p:extLst>
      <p:ext uri="{BB962C8B-B14F-4D97-AF65-F5344CB8AC3E}">
        <p14:creationId xmlns:p14="http://schemas.microsoft.com/office/powerpoint/2010/main" val="4244551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BY"/>
          </a:p>
        </p:txBody>
      </p:sp>
      <p:sp>
        <p:nvSpPr>
          <p:cNvPr id="4" name="Номер слайда 3"/>
          <p:cNvSpPr>
            <a:spLocks noGrp="1"/>
          </p:cNvSpPr>
          <p:nvPr>
            <p:ph type="sldNum" sz="quarter" idx="5"/>
          </p:nvPr>
        </p:nvSpPr>
        <p:spPr/>
        <p:txBody>
          <a:bodyPr/>
          <a:lstStyle/>
          <a:p>
            <a:fld id="{59C9F4AD-4C4B-4353-A7AA-68C8FD93DE92}" type="slidenum">
              <a:rPr lang="ru-BY" smtClean="0"/>
              <a:t>81</a:t>
            </a:fld>
            <a:endParaRPr lang="ru-BY"/>
          </a:p>
        </p:txBody>
      </p:sp>
    </p:spTree>
    <p:extLst>
      <p:ext uri="{BB962C8B-B14F-4D97-AF65-F5344CB8AC3E}">
        <p14:creationId xmlns:p14="http://schemas.microsoft.com/office/powerpoint/2010/main" val="189691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1075A56-4908-44B3-ABE1-A5B93228D3DE}" type="datetimeFigureOut">
              <a:rPr lang="ru-RU" smtClean="0"/>
              <a:t>19.10.2021</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959614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40030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395571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E1075A56-4908-44B3-ABE1-A5B93228D3DE}" type="datetimeFigureOut">
              <a:rPr lang="ru-RU" smtClean="0"/>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202971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E1075A56-4908-44B3-ABE1-A5B93228D3DE}" type="datetimeFigureOut">
              <a:rPr lang="ru-RU" smtClean="0"/>
              <a:t>19.10.2021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C299FB-73E2-4DBB-95D4-2E1C1145DC3B}"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79128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E1075A56-4908-44B3-ABE1-A5B93228D3DE}" type="datetimeFigureOut">
              <a:rPr lang="ru-RU" smtClean="0"/>
              <a:t>19.10.2021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946387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E1075A56-4908-44B3-ABE1-A5B93228D3DE}" type="datetimeFigureOut">
              <a:rPr lang="ru-RU" smtClean="0"/>
              <a:t>19.10.2021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244236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E1075A56-4908-44B3-ABE1-A5B93228D3DE}" type="datetimeFigureOut">
              <a:rPr lang="ru-RU" smtClean="0"/>
              <a:t>19.10.2021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885914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75A56-4908-44B3-ABE1-A5B93228D3DE}" type="datetimeFigureOut">
              <a:rPr lang="ru-RU" smtClean="0"/>
              <a:t>19.10.2021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66842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19.10.2021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1724156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E1075A56-4908-44B3-ABE1-A5B93228D3DE}" type="datetimeFigureOut">
              <a:rPr lang="ru-RU" smtClean="0"/>
              <a:t>19.10.2021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C299FB-73E2-4DBB-95D4-2E1C1145DC3B}" type="slidenum">
              <a:rPr lang="ru-RU" smtClean="0"/>
              <a:t>‹#›</a:t>
            </a:fld>
            <a:endParaRPr lang="ru-RU"/>
          </a:p>
        </p:txBody>
      </p:sp>
    </p:spTree>
    <p:extLst>
      <p:ext uri="{BB962C8B-B14F-4D97-AF65-F5344CB8AC3E}">
        <p14:creationId xmlns:p14="http://schemas.microsoft.com/office/powerpoint/2010/main" val="428253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1075A56-4908-44B3-ABE1-A5B93228D3DE}" type="datetimeFigureOut">
              <a:rPr lang="ru-RU" smtClean="0"/>
              <a:t>19.10.2021</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86C299FB-73E2-4DBB-95D4-2E1C1145DC3B}" type="slidenum">
              <a:rPr lang="ru-RU" smtClean="0"/>
              <a:t>‹#›</a:t>
            </a:fld>
            <a:endParaRPr lang="ru-RU"/>
          </a:p>
        </p:txBody>
      </p:sp>
    </p:spTree>
    <p:extLst>
      <p:ext uri="{BB962C8B-B14F-4D97-AF65-F5344CB8AC3E}">
        <p14:creationId xmlns:p14="http://schemas.microsoft.com/office/powerpoint/2010/main" val="145156810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D3265E-EF2C-4BB8-98C6-A93A1A368743}"/>
              </a:ext>
            </a:extLst>
          </p:cNvPr>
          <p:cNvSpPr>
            <a:spLocks noGrp="1"/>
          </p:cNvSpPr>
          <p:nvPr>
            <p:ph type="ctrTitle"/>
          </p:nvPr>
        </p:nvSpPr>
        <p:spPr>
          <a:xfrm>
            <a:off x="1386840" y="2057400"/>
            <a:ext cx="9418320" cy="2066626"/>
          </a:xfrm>
        </p:spPr>
        <p:txBody>
          <a:bodyPr>
            <a:noAutofit/>
          </a:bodyPr>
          <a:lstStyle/>
          <a:p>
            <a:pPr algn="ctr"/>
            <a:r>
              <a:rPr lang="ru-RU" sz="4800" dirty="0"/>
              <a:t>Лекция </a:t>
            </a:r>
            <a:r>
              <a:rPr lang="pl-PL" sz="4800" dirty="0"/>
              <a:t>6</a:t>
            </a:r>
            <a:r>
              <a:rPr lang="ru-RU" sz="4800" dirty="0"/>
              <a:t>.</a:t>
            </a:r>
            <a:br>
              <a:rPr lang="ru-RU" sz="4800" dirty="0"/>
            </a:br>
            <a:r>
              <a:rPr lang="ru-RU" sz="4800" dirty="0"/>
              <a:t>Потоки</a:t>
            </a:r>
          </a:p>
        </p:txBody>
      </p:sp>
      <p:sp>
        <p:nvSpPr>
          <p:cNvPr id="3" name="Подзаголовок 2">
            <a:extLst>
              <a:ext uri="{FF2B5EF4-FFF2-40B4-BE49-F238E27FC236}">
                <a16:creationId xmlns:a16="http://schemas.microsoft.com/office/drawing/2014/main" id="{418414A7-4312-4627-B178-274CF84E04D0}"/>
              </a:ext>
            </a:extLst>
          </p:cNvPr>
          <p:cNvSpPr>
            <a:spLocks noGrp="1"/>
          </p:cNvSpPr>
          <p:nvPr>
            <p:ph type="subTitle" idx="1"/>
          </p:nvPr>
        </p:nvSpPr>
        <p:spPr/>
        <p:txBody>
          <a:bodyPr/>
          <a:lstStyle/>
          <a:p>
            <a:endParaRPr lang="ru-RU" dirty="0"/>
          </a:p>
        </p:txBody>
      </p:sp>
    </p:spTree>
    <p:extLst>
      <p:ext uri="{BB962C8B-B14F-4D97-AF65-F5344CB8AC3E}">
        <p14:creationId xmlns:p14="http://schemas.microsoft.com/office/powerpoint/2010/main" val="3017955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3C96599-517D-453A-A1A2-313D838835B8}"/>
              </a:ext>
            </a:extLst>
          </p:cNvPr>
          <p:cNvSpPr>
            <a:spLocks noGrp="1"/>
          </p:cNvSpPr>
          <p:nvPr>
            <p:ph idx="1"/>
          </p:nvPr>
        </p:nvSpPr>
        <p:spPr>
          <a:xfrm>
            <a:off x="107629" y="1253331"/>
            <a:ext cx="10955112" cy="4351337"/>
          </a:xfrm>
        </p:spPr>
        <p:txBody>
          <a:bodyPr>
            <a:normAutofit/>
          </a:bodyPr>
          <a:lstStyle/>
          <a:p>
            <a:pPr marL="0" indent="0" algn="just">
              <a:buNone/>
            </a:pPr>
            <a:r>
              <a:rPr lang="ru-RU" sz="2800" dirty="0"/>
              <a:t>Таким образом, все потоки процесса разделяют между собой состояние и ресурсы</a:t>
            </a:r>
            <a:r>
              <a:rPr lang="en-US" sz="2800" dirty="0"/>
              <a:t> </a:t>
            </a:r>
            <a:r>
              <a:rPr lang="ru-RU" sz="2800" dirty="0"/>
              <a:t>этого процесса. Они находятся </a:t>
            </a:r>
            <a:r>
              <a:rPr lang="ru-RU" sz="2800" b="1" dirty="0"/>
              <a:t>в одном и том же адресном пространстве</a:t>
            </a:r>
            <a:r>
              <a:rPr lang="ru-RU" sz="2800" dirty="0"/>
              <a:t> и имеют </a:t>
            </a:r>
            <a:r>
              <a:rPr lang="ru-RU" sz="2800" b="1" dirty="0"/>
              <a:t>доступ</a:t>
            </a:r>
            <a:r>
              <a:rPr lang="en-US" sz="2800" b="1" dirty="0"/>
              <a:t> </a:t>
            </a:r>
            <a:r>
              <a:rPr lang="ru-RU" sz="2800" b="1" dirty="0"/>
              <a:t>к одним и тем же данным</a:t>
            </a:r>
            <a:r>
              <a:rPr lang="ru-RU" sz="2800" dirty="0"/>
              <a:t>. Если один поток изменяет в памяти какие-то данные, то другие</a:t>
            </a:r>
            <a:r>
              <a:rPr lang="en-US" sz="2800" dirty="0"/>
              <a:t> </a:t>
            </a:r>
            <a:r>
              <a:rPr lang="ru-RU" sz="2800" dirty="0"/>
              <a:t>потоки во время своего доступа к этим данным имеют возможность отследить эти</a:t>
            </a:r>
            <a:r>
              <a:rPr lang="en-US" sz="2800" dirty="0"/>
              <a:t> </a:t>
            </a:r>
            <a:r>
              <a:rPr lang="ru-RU" sz="2800" dirty="0"/>
              <a:t>изменения. Если один поток открывает файл с правом чтения, другие потоки данного</a:t>
            </a:r>
            <a:r>
              <a:rPr lang="en-US" sz="2800" dirty="0"/>
              <a:t> </a:t>
            </a:r>
            <a:r>
              <a:rPr lang="ru-RU" sz="2800" dirty="0"/>
              <a:t>процесса тоже могут читать из этого файла.</a:t>
            </a:r>
            <a:endParaRPr lang="ru-BY" sz="2800" dirty="0"/>
          </a:p>
        </p:txBody>
      </p:sp>
    </p:spTree>
    <p:extLst>
      <p:ext uri="{BB962C8B-B14F-4D97-AF65-F5344CB8AC3E}">
        <p14:creationId xmlns:p14="http://schemas.microsoft.com/office/powerpoint/2010/main" val="2250006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CF48A1-C745-4436-AD14-7E30C1A36092}"/>
              </a:ext>
            </a:extLst>
          </p:cNvPr>
          <p:cNvSpPr>
            <a:spLocks noGrp="1"/>
          </p:cNvSpPr>
          <p:nvPr>
            <p:ph type="title"/>
          </p:nvPr>
        </p:nvSpPr>
        <p:spPr>
          <a:xfrm>
            <a:off x="1261872" y="0"/>
            <a:ext cx="9692640" cy="743512"/>
          </a:xfrm>
        </p:spPr>
        <p:txBody>
          <a:bodyPr/>
          <a:lstStyle/>
          <a:p>
            <a:r>
              <a:rPr lang="ru-RU" dirty="0"/>
              <a:t>Преимущества</a:t>
            </a:r>
            <a:endParaRPr lang="ru-BY" dirty="0"/>
          </a:p>
        </p:txBody>
      </p:sp>
      <p:sp>
        <p:nvSpPr>
          <p:cNvPr id="3" name="Объект 2">
            <a:extLst>
              <a:ext uri="{FF2B5EF4-FFF2-40B4-BE49-F238E27FC236}">
                <a16:creationId xmlns:a16="http://schemas.microsoft.com/office/drawing/2014/main" id="{09DB0DA3-24EF-4C69-B2AC-B6C90DDEAB92}"/>
              </a:ext>
            </a:extLst>
          </p:cNvPr>
          <p:cNvSpPr>
            <a:spLocks noGrp="1"/>
          </p:cNvSpPr>
          <p:nvPr>
            <p:ph idx="1"/>
          </p:nvPr>
        </p:nvSpPr>
        <p:spPr>
          <a:xfrm>
            <a:off x="164591" y="743512"/>
            <a:ext cx="11118759" cy="5942101"/>
          </a:xfrm>
        </p:spPr>
        <p:txBody>
          <a:bodyPr>
            <a:normAutofit fontScale="92500" lnSpcReduction="20000"/>
          </a:bodyPr>
          <a:lstStyle/>
          <a:p>
            <a:pPr marL="0" indent="0" algn="just">
              <a:buNone/>
            </a:pPr>
            <a:r>
              <a:rPr lang="ru-RU" sz="2800" dirty="0"/>
              <a:t>1. Для создания нового потока в уже существующем процессе необходимо намного меньше времени, чем для создания нового процесса. Исследования показали, что скорость создания потоков в UNIX на порядок превышает скорость создания процессов.</a:t>
            </a:r>
          </a:p>
          <a:p>
            <a:pPr marL="0" indent="0" algn="just">
              <a:buNone/>
            </a:pPr>
            <a:r>
              <a:rPr lang="ru-RU" sz="2800" dirty="0"/>
              <a:t>2 . Поток можно завершить намного быстрее, чем процесс.</a:t>
            </a:r>
          </a:p>
          <a:p>
            <a:pPr marL="0" indent="0" algn="just">
              <a:buNone/>
            </a:pPr>
            <a:r>
              <a:rPr lang="ru-RU" sz="2800" dirty="0"/>
              <a:t>3. Переключение между потоками в рамках одного и того же процесса происходит намного быстрее переключения между процессами.</a:t>
            </a:r>
          </a:p>
          <a:p>
            <a:pPr marL="0" indent="0" algn="just">
              <a:buNone/>
            </a:pPr>
            <a:r>
              <a:rPr lang="ru-RU" sz="2800" dirty="0"/>
              <a:t>4. При использовании потоков повышается эффективность обмена информацией между двумя выполняющимися программами. В большинстве операционных систем обмен между независимыми процессами происходит с участием ядра, в функции которого входит обеспечение защиты, и механизма, необходимого для осуществления обмена. Однако благодаря тому, что различные потоки одного и того же процесса используют одну и ту же область памяти и одни и те же файлы, они могут обмениваться информацией без участия ядра.</a:t>
            </a:r>
            <a:endParaRPr lang="ru-BY" sz="2800" dirty="0"/>
          </a:p>
        </p:txBody>
      </p:sp>
    </p:spTree>
    <p:extLst>
      <p:ext uri="{BB962C8B-B14F-4D97-AF65-F5344CB8AC3E}">
        <p14:creationId xmlns:p14="http://schemas.microsoft.com/office/powerpoint/2010/main" val="155852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1BBDAB6-B197-4287-A827-FF44A013C660}"/>
              </a:ext>
            </a:extLst>
          </p:cNvPr>
          <p:cNvSpPr>
            <a:spLocks noGrp="1"/>
          </p:cNvSpPr>
          <p:nvPr>
            <p:ph idx="1"/>
          </p:nvPr>
        </p:nvSpPr>
        <p:spPr>
          <a:xfrm>
            <a:off x="1" y="239843"/>
            <a:ext cx="11335108" cy="6618157"/>
          </a:xfrm>
        </p:spPr>
        <p:txBody>
          <a:bodyPr>
            <a:normAutofit fontScale="92500" lnSpcReduction="10000"/>
          </a:bodyPr>
          <a:lstStyle/>
          <a:p>
            <a:pPr marL="0" indent="0" algn="just">
              <a:buNone/>
            </a:pPr>
            <a:r>
              <a:rPr lang="ru-RU" sz="2800" dirty="0"/>
              <a:t>Таким образом , если приложение или функцию нужно реализовать в виде набора</a:t>
            </a:r>
            <a:r>
              <a:rPr lang="en-US" sz="2800" dirty="0"/>
              <a:t> </a:t>
            </a:r>
            <a:r>
              <a:rPr lang="ru-RU" sz="2800" dirty="0"/>
              <a:t>взаимосвязанных модулей, намного эффективнее реализовать ее в виде набора потоков,</a:t>
            </a:r>
            <a:r>
              <a:rPr lang="en-US" sz="2800" dirty="0"/>
              <a:t> </a:t>
            </a:r>
            <a:r>
              <a:rPr lang="ru-RU" sz="2800" dirty="0"/>
              <a:t>чем в виде набора отдельных процессов.</a:t>
            </a:r>
          </a:p>
          <a:p>
            <a:pPr marL="0" indent="0" algn="just">
              <a:buNone/>
            </a:pPr>
            <a:r>
              <a:rPr lang="ru-RU" sz="2800" dirty="0"/>
              <a:t>Примером приложения, в котором можно удачно применить потоки, является файловый</a:t>
            </a:r>
            <a:r>
              <a:rPr lang="en-US" sz="2800" dirty="0"/>
              <a:t> </a:t>
            </a:r>
            <a:r>
              <a:rPr lang="ru-RU" sz="2800" dirty="0"/>
              <a:t>сервер. При получении каждого нового файлового запроса программа управления</a:t>
            </a:r>
            <a:r>
              <a:rPr lang="en-US" sz="2800" dirty="0"/>
              <a:t> </a:t>
            </a:r>
            <a:r>
              <a:rPr lang="ru-RU" sz="2800" dirty="0"/>
              <a:t>файлами может порождать новый поток. Из-за того, что серверу приходится обрабатывать</a:t>
            </a:r>
            <a:r>
              <a:rPr lang="en-US" sz="2800" dirty="0"/>
              <a:t> </a:t>
            </a:r>
            <a:r>
              <a:rPr lang="ru-RU" sz="2800" dirty="0"/>
              <a:t>очень большое количество запросов, за короткий промежуток времени будет создаваться</a:t>
            </a:r>
            <a:r>
              <a:rPr lang="en-US" sz="2800" dirty="0"/>
              <a:t> </a:t>
            </a:r>
            <a:r>
              <a:rPr lang="ru-RU" sz="2800" dirty="0"/>
              <a:t>и удаляться множество потоков. Если такая серверная программа работает на</a:t>
            </a:r>
            <a:r>
              <a:rPr lang="en-US" sz="2800" dirty="0"/>
              <a:t> </a:t>
            </a:r>
            <a:r>
              <a:rPr lang="ru-RU" sz="2800" dirty="0"/>
              <a:t>многопроцессорной машине, то на разных процессорах в рамках одного процесса может</a:t>
            </a:r>
            <a:r>
              <a:rPr lang="en-US" sz="2800" dirty="0"/>
              <a:t> </a:t>
            </a:r>
            <a:r>
              <a:rPr lang="ru-RU" sz="2800" dirty="0"/>
              <a:t>одновременно выполняться несколько потоков. Кроме того, из-за того что процессы или</a:t>
            </a:r>
            <a:r>
              <a:rPr lang="en-US" sz="2800" dirty="0"/>
              <a:t> </a:t>
            </a:r>
            <a:r>
              <a:rPr lang="ru-RU" sz="2800" dirty="0"/>
              <a:t>потоки файлового сервера должны совместно использовать данные из файлов, а следовательно,</a:t>
            </a:r>
            <a:r>
              <a:rPr lang="en-US" sz="2800" dirty="0"/>
              <a:t> </a:t>
            </a:r>
            <a:r>
              <a:rPr lang="ru-RU" sz="2800" dirty="0"/>
              <a:t>координировать свои действия, рациональнее</a:t>
            </a:r>
            <a:r>
              <a:rPr lang="en-US" sz="2800" dirty="0"/>
              <a:t> </a:t>
            </a:r>
            <a:r>
              <a:rPr lang="ru-RU" sz="2800" dirty="0"/>
              <a:t>использовать потоки и общую</a:t>
            </a:r>
            <a:r>
              <a:rPr lang="en-US" sz="2800" dirty="0"/>
              <a:t> </a:t>
            </a:r>
            <a:r>
              <a:rPr lang="ru-RU" sz="2800" dirty="0"/>
              <a:t>область памяти, а не процессы и обмен сообщениями.</a:t>
            </a:r>
            <a:endParaRPr lang="ru-BY" sz="2800" dirty="0"/>
          </a:p>
        </p:txBody>
      </p:sp>
    </p:spTree>
    <p:extLst>
      <p:ext uri="{BB962C8B-B14F-4D97-AF65-F5344CB8AC3E}">
        <p14:creationId xmlns:p14="http://schemas.microsoft.com/office/powerpoint/2010/main" val="187140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522D1A-4B3D-42E2-A972-10F0241C2D52}"/>
              </a:ext>
            </a:extLst>
          </p:cNvPr>
          <p:cNvSpPr>
            <a:spLocks noGrp="1"/>
          </p:cNvSpPr>
          <p:nvPr>
            <p:ph type="title"/>
          </p:nvPr>
        </p:nvSpPr>
        <p:spPr>
          <a:xfrm>
            <a:off x="902108" y="0"/>
            <a:ext cx="9692640" cy="773492"/>
          </a:xfrm>
        </p:spPr>
        <p:txBody>
          <a:bodyPr/>
          <a:lstStyle/>
          <a:p>
            <a:r>
              <a:rPr lang="ru-RU" dirty="0"/>
              <a:t>Примеры использования потоков</a:t>
            </a:r>
            <a:endParaRPr lang="ru-BY" dirty="0"/>
          </a:p>
        </p:txBody>
      </p:sp>
      <p:sp>
        <p:nvSpPr>
          <p:cNvPr id="3" name="Объект 2">
            <a:extLst>
              <a:ext uri="{FF2B5EF4-FFF2-40B4-BE49-F238E27FC236}">
                <a16:creationId xmlns:a16="http://schemas.microsoft.com/office/drawing/2014/main" id="{8F270299-13E7-49DD-B526-EA043D69D776}"/>
              </a:ext>
            </a:extLst>
          </p:cNvPr>
          <p:cNvSpPr>
            <a:spLocks noGrp="1"/>
          </p:cNvSpPr>
          <p:nvPr>
            <p:ph idx="1"/>
          </p:nvPr>
        </p:nvSpPr>
        <p:spPr>
          <a:xfrm>
            <a:off x="194572" y="773492"/>
            <a:ext cx="10789920" cy="5837170"/>
          </a:xfrm>
        </p:spPr>
        <p:txBody>
          <a:bodyPr>
            <a:normAutofit/>
          </a:bodyPr>
          <a:lstStyle/>
          <a:p>
            <a:pPr marL="0" indent="0" algn="just">
              <a:buNone/>
            </a:pPr>
            <a:r>
              <a:rPr lang="ru-RU" sz="2800" b="1" dirty="0"/>
              <a:t>1. Работа в приоритетном и фоновом режимах. </a:t>
            </a:r>
            <a:r>
              <a:rPr lang="ru-RU" sz="2800" dirty="0"/>
              <a:t>В качестве примера можно привести программу электронных таблиц, в которой один из потоков может отвечать за отображение меню и считывать ввод пользователя, а другой - выполнять команды пользователя и обновлять таблицу. Такая схема часто увеличивает воспринимаемую пользователем скорость работы приложения, позволяя пользователю начать ввод следующей команды еще до завершения выполнения предыдущей.</a:t>
            </a:r>
          </a:p>
        </p:txBody>
      </p:sp>
    </p:spTree>
    <p:extLst>
      <p:ext uri="{BB962C8B-B14F-4D97-AF65-F5344CB8AC3E}">
        <p14:creationId xmlns:p14="http://schemas.microsoft.com/office/powerpoint/2010/main" val="2272797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1BE692-D230-4A52-9D97-41069F9CFEC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D3F6879-0971-494B-9469-C811924CF2DF}"/>
              </a:ext>
            </a:extLst>
          </p:cNvPr>
          <p:cNvSpPr>
            <a:spLocks noGrp="1"/>
          </p:cNvSpPr>
          <p:nvPr>
            <p:ph idx="1"/>
          </p:nvPr>
        </p:nvSpPr>
        <p:spPr>
          <a:xfrm>
            <a:off x="192196" y="908316"/>
            <a:ext cx="10762315" cy="5095669"/>
          </a:xfrm>
        </p:spPr>
        <p:txBody>
          <a:bodyPr>
            <a:normAutofit/>
          </a:bodyPr>
          <a:lstStyle/>
          <a:p>
            <a:pPr marL="0" indent="0" algn="just">
              <a:buNone/>
            </a:pPr>
            <a:r>
              <a:rPr lang="ru-RU" sz="2800" b="1" dirty="0"/>
              <a:t>2. Асинхронная обработка. </a:t>
            </a:r>
            <a:r>
              <a:rPr lang="ru-RU" sz="2800" dirty="0"/>
              <a:t>Элементы асинхронности в программе можно реализовать в виде потоков. Например, в качестве меры предосторожности на случай отключения электричества можно сделать так, чтобы текстовый редактор каждую минуту сбрасывал на диск содержимое буфера оперативного запоминающего устройства. Можно создать поток, единственной задачей которого будет создание резервной копии и который будет планировать свою работу непосредственно с помощью операционной системы. Это позволит обойтись без помещения в основную программу замысловатого кода, обеспечивающего проверку соблюдения временного графика или координацию ввода и вывода.</a:t>
            </a:r>
            <a:endParaRPr lang="ru-BY" sz="2800" dirty="0"/>
          </a:p>
          <a:p>
            <a:pPr marL="0" indent="0" algn="just">
              <a:buNone/>
            </a:pPr>
            <a:endParaRPr lang="ru-RU" sz="2800" dirty="0"/>
          </a:p>
        </p:txBody>
      </p:sp>
    </p:spTree>
    <p:extLst>
      <p:ext uri="{BB962C8B-B14F-4D97-AF65-F5344CB8AC3E}">
        <p14:creationId xmlns:p14="http://schemas.microsoft.com/office/powerpoint/2010/main" val="1389141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0082AEB-3B24-4B44-B201-C6AC363CCE37}"/>
              </a:ext>
            </a:extLst>
          </p:cNvPr>
          <p:cNvSpPr>
            <a:spLocks noGrp="1"/>
          </p:cNvSpPr>
          <p:nvPr>
            <p:ph idx="1"/>
          </p:nvPr>
        </p:nvSpPr>
        <p:spPr>
          <a:xfrm>
            <a:off x="317491" y="293298"/>
            <a:ext cx="10715269" cy="6257404"/>
          </a:xfrm>
        </p:spPr>
        <p:txBody>
          <a:bodyPr>
            <a:normAutofit/>
          </a:bodyPr>
          <a:lstStyle/>
          <a:p>
            <a:pPr marL="0" indent="0" algn="just">
              <a:buNone/>
            </a:pPr>
            <a:r>
              <a:rPr lang="ru-RU" sz="2800" b="1" dirty="0"/>
              <a:t>3. Скорость выполнения.</a:t>
            </a:r>
            <a:r>
              <a:rPr lang="ru-RU" sz="2800" dirty="0"/>
              <a:t> Многопоточный процесс может производить вычисления с одной порцией данных, одновременно считывая с устройства ввода-вывода следующую порцию. В многопроцессорной системе несколько потоков одного и того же процесса могут выполняться одновременно. Таким образом, даже несмотря на то, что один поток может быть заблокирован операцией ввода-вывода для чтения пакета данных, другой поток может продолжать выполняться.</a:t>
            </a:r>
          </a:p>
          <a:p>
            <a:pPr marL="0" indent="0" algn="just">
              <a:buNone/>
            </a:pPr>
            <a:r>
              <a:rPr lang="ru-RU" sz="2800" b="1" dirty="0"/>
              <a:t>4. Модульная структура программы. </a:t>
            </a:r>
            <a:r>
              <a:rPr lang="ru-RU" sz="2800" dirty="0"/>
              <a:t>Программы, осуществляющие разнообразные действия или выполняющие множество вводов из различных источников и выводов в разные места назначения, легче разрабатывать и реализовывать с помощью потоков.</a:t>
            </a:r>
            <a:endParaRPr lang="ru-BY" sz="2800" dirty="0"/>
          </a:p>
        </p:txBody>
      </p:sp>
    </p:spTree>
    <p:extLst>
      <p:ext uri="{BB962C8B-B14F-4D97-AF65-F5344CB8AC3E}">
        <p14:creationId xmlns:p14="http://schemas.microsoft.com/office/powerpoint/2010/main" val="4099534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E6BE87B-65EC-4A52-8ACE-DDE8CE19B307}"/>
              </a:ext>
            </a:extLst>
          </p:cNvPr>
          <p:cNvSpPr>
            <a:spLocks noGrp="1"/>
          </p:cNvSpPr>
          <p:nvPr>
            <p:ph idx="1"/>
          </p:nvPr>
        </p:nvSpPr>
        <p:spPr>
          <a:xfrm>
            <a:off x="167590" y="534839"/>
            <a:ext cx="10835190" cy="6038490"/>
          </a:xfrm>
        </p:spPr>
        <p:txBody>
          <a:bodyPr>
            <a:normAutofit/>
          </a:bodyPr>
          <a:lstStyle/>
          <a:p>
            <a:pPr marL="0" indent="0" algn="just">
              <a:buNone/>
            </a:pPr>
            <a:r>
              <a:rPr lang="ru-RU" sz="2800" dirty="0"/>
              <a:t>В операционной системе, поддерживающей потоки, планирование и диспетчеризация осуществляются на основе потоков; таким образом, большая часть информации о состоянии процесса, имеющей отношение к его выполнению, поддерживается в структурах данных на уровне потоков. </a:t>
            </a:r>
          </a:p>
          <a:p>
            <a:pPr marL="0" indent="0" algn="just">
              <a:buNone/>
            </a:pPr>
            <a:r>
              <a:rPr lang="ru-RU" sz="2800" b="1" dirty="0"/>
              <a:t>Если процесс приостанавливается</a:t>
            </a:r>
            <a:r>
              <a:rPr lang="ru-RU" sz="2800" dirty="0"/>
              <a:t>, то при этом предполагается, что его </a:t>
            </a:r>
            <a:r>
              <a:rPr lang="ru-RU" sz="2800" b="1" dirty="0"/>
              <a:t>адресное пространство </a:t>
            </a:r>
            <a:r>
              <a:rPr lang="ru-RU" sz="2800" dirty="0"/>
              <a:t>будет </a:t>
            </a:r>
            <a:r>
              <a:rPr lang="ru-RU" sz="2800" b="1" dirty="0"/>
              <a:t>выгружено из основной памяти</a:t>
            </a:r>
            <a:r>
              <a:rPr lang="ru-RU" sz="2800" dirty="0"/>
              <a:t>. Поскольку все </a:t>
            </a:r>
            <a:r>
              <a:rPr lang="ru-RU" sz="2800" b="1" dirty="0"/>
              <a:t>потоки процесса используют </a:t>
            </a:r>
            <a:r>
              <a:rPr lang="ru-RU" sz="2800" dirty="0"/>
              <a:t>одно и то же </a:t>
            </a:r>
            <a:r>
              <a:rPr lang="ru-RU" sz="2800" b="1" dirty="0"/>
              <a:t>адресное пространство</a:t>
            </a:r>
            <a:r>
              <a:rPr lang="ru-RU" sz="2800" dirty="0"/>
              <a:t>, все они </a:t>
            </a:r>
            <a:r>
              <a:rPr lang="ru-RU" sz="2800" b="1" dirty="0"/>
              <a:t>должны</a:t>
            </a:r>
            <a:r>
              <a:rPr lang="ru-RU" sz="2800" dirty="0"/>
              <a:t> одновременно </a:t>
            </a:r>
            <a:r>
              <a:rPr lang="ru-RU" sz="2800" b="1" dirty="0"/>
              <a:t>перейти в состояние приостановленных</a:t>
            </a:r>
            <a:r>
              <a:rPr lang="ru-RU" sz="2800" dirty="0"/>
              <a:t>. Соответственно, </a:t>
            </a:r>
            <a:r>
              <a:rPr lang="ru-RU" sz="2800" b="1" dirty="0"/>
              <a:t>прекращение процесса </a:t>
            </a:r>
            <a:r>
              <a:rPr lang="ru-RU" sz="2800" dirty="0"/>
              <a:t>приводит к </a:t>
            </a:r>
            <a:r>
              <a:rPr lang="ru-RU" sz="2800" b="1" dirty="0"/>
              <a:t>прекращению всех составляющих его потоков</a:t>
            </a:r>
            <a:r>
              <a:rPr lang="ru-RU" sz="2800" dirty="0"/>
              <a:t>.</a:t>
            </a:r>
            <a:endParaRPr lang="ru-BY" sz="2800" dirty="0"/>
          </a:p>
        </p:txBody>
      </p:sp>
    </p:spTree>
    <p:extLst>
      <p:ext uri="{BB962C8B-B14F-4D97-AF65-F5344CB8AC3E}">
        <p14:creationId xmlns:p14="http://schemas.microsoft.com/office/powerpoint/2010/main" val="1872002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2F0035-CDA5-49E2-947A-527FB7A7DC5E}"/>
              </a:ext>
            </a:extLst>
          </p:cNvPr>
          <p:cNvSpPr>
            <a:spLocks noGrp="1"/>
          </p:cNvSpPr>
          <p:nvPr>
            <p:ph type="title"/>
          </p:nvPr>
        </p:nvSpPr>
        <p:spPr>
          <a:xfrm>
            <a:off x="1261872" y="365760"/>
            <a:ext cx="9692640" cy="623591"/>
          </a:xfrm>
        </p:spPr>
        <p:txBody>
          <a:bodyPr>
            <a:normAutofit fontScale="90000"/>
          </a:bodyPr>
          <a:lstStyle/>
          <a:p>
            <a:r>
              <a:rPr lang="ru-RU" dirty="0"/>
              <a:t>Состояние потоков</a:t>
            </a:r>
            <a:endParaRPr lang="ru-BY" dirty="0"/>
          </a:p>
        </p:txBody>
      </p:sp>
      <p:sp>
        <p:nvSpPr>
          <p:cNvPr id="3" name="Объект 2">
            <a:extLst>
              <a:ext uri="{FF2B5EF4-FFF2-40B4-BE49-F238E27FC236}">
                <a16:creationId xmlns:a16="http://schemas.microsoft.com/office/drawing/2014/main" id="{13955AC0-02BD-4224-817C-99B83D57F12A}"/>
              </a:ext>
            </a:extLst>
          </p:cNvPr>
          <p:cNvSpPr>
            <a:spLocks noGrp="1"/>
          </p:cNvSpPr>
          <p:nvPr>
            <p:ph idx="1"/>
          </p:nvPr>
        </p:nvSpPr>
        <p:spPr>
          <a:xfrm>
            <a:off x="407433" y="1205209"/>
            <a:ext cx="10670298" cy="5510384"/>
          </a:xfrm>
        </p:spPr>
        <p:txBody>
          <a:bodyPr>
            <a:normAutofit/>
          </a:bodyPr>
          <a:lstStyle/>
          <a:p>
            <a:pPr marL="0" indent="0" algn="just">
              <a:buNone/>
            </a:pPr>
            <a:r>
              <a:rPr lang="ru-RU" sz="2800" dirty="0"/>
              <a:t>Основными состояниями потоков, как и процессов, являются состояние </a:t>
            </a:r>
            <a:r>
              <a:rPr lang="ru-RU" sz="2800" b="1" dirty="0"/>
              <a:t>выполнения потока, состояние готовности и состояние блокировки.</a:t>
            </a:r>
            <a:r>
              <a:rPr lang="ru-RU" sz="2800" dirty="0"/>
              <a:t> Вообще говоря, состояние </a:t>
            </a:r>
            <a:r>
              <a:rPr lang="ru-RU" sz="2800" b="1" dirty="0"/>
              <a:t>приостановки нет смысла связывать с потоками</a:t>
            </a:r>
            <a:r>
              <a:rPr lang="ru-RU" sz="2800" dirty="0"/>
              <a:t>, потому что такие состояния логичнее рассматривать на уровне процессов. В частности, если </a:t>
            </a:r>
            <a:r>
              <a:rPr lang="ru-RU" sz="2800" b="1" dirty="0"/>
              <a:t>процесс приостанавливается</a:t>
            </a:r>
            <a:r>
              <a:rPr lang="ru-RU" sz="2800" dirty="0"/>
              <a:t>, обязательно </a:t>
            </a:r>
            <a:r>
              <a:rPr lang="ru-RU" sz="2800" b="1" dirty="0"/>
              <a:t>приостанавливаются все его потоки</a:t>
            </a:r>
            <a:r>
              <a:rPr lang="ru-RU" sz="2800" dirty="0"/>
              <a:t>, потому что все они совместно используют адресное пространство этого процесса.</a:t>
            </a:r>
            <a:endParaRPr lang="ru-BY" sz="2800" dirty="0"/>
          </a:p>
        </p:txBody>
      </p:sp>
    </p:spTree>
    <p:extLst>
      <p:ext uri="{BB962C8B-B14F-4D97-AF65-F5344CB8AC3E}">
        <p14:creationId xmlns:p14="http://schemas.microsoft.com/office/powerpoint/2010/main" val="12084672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F986A2-33E5-4DA6-8520-3E4A6B771C87}"/>
              </a:ext>
            </a:extLst>
          </p:cNvPr>
          <p:cNvSpPr>
            <a:spLocks noGrp="1"/>
          </p:cNvSpPr>
          <p:nvPr>
            <p:ph type="title"/>
          </p:nvPr>
        </p:nvSpPr>
        <p:spPr>
          <a:xfrm>
            <a:off x="1261872" y="365760"/>
            <a:ext cx="9692640" cy="743512"/>
          </a:xfrm>
        </p:spPr>
        <p:txBody>
          <a:bodyPr/>
          <a:lstStyle/>
          <a:p>
            <a:r>
              <a:rPr lang="ru-RU" dirty="0"/>
              <a:t>Состояние потоков</a:t>
            </a:r>
            <a:endParaRPr lang="ru-BY" dirty="0"/>
          </a:p>
        </p:txBody>
      </p:sp>
      <p:sp>
        <p:nvSpPr>
          <p:cNvPr id="3" name="Объект 2">
            <a:extLst>
              <a:ext uri="{FF2B5EF4-FFF2-40B4-BE49-F238E27FC236}">
                <a16:creationId xmlns:a16="http://schemas.microsoft.com/office/drawing/2014/main" id="{1495C22B-3D87-4B4D-BE39-AB88C78D8D38}"/>
              </a:ext>
            </a:extLst>
          </p:cNvPr>
          <p:cNvSpPr>
            <a:spLocks noGrp="1"/>
          </p:cNvSpPr>
          <p:nvPr>
            <p:ph idx="1"/>
          </p:nvPr>
        </p:nvSpPr>
        <p:spPr>
          <a:xfrm>
            <a:off x="302500" y="1109272"/>
            <a:ext cx="10627627" cy="5382968"/>
          </a:xfrm>
        </p:spPr>
        <p:txBody>
          <a:bodyPr>
            <a:normAutofit fontScale="85000" lnSpcReduction="10000"/>
          </a:bodyPr>
          <a:lstStyle/>
          <a:p>
            <a:pPr marL="0" indent="0" algn="just">
              <a:buNone/>
            </a:pPr>
            <a:r>
              <a:rPr lang="ru-RU" sz="2800" b="1" dirty="0"/>
              <a:t>1. Порождение. </a:t>
            </a:r>
            <a:r>
              <a:rPr lang="ru-RU" sz="2800" dirty="0"/>
              <a:t>Обычно одновременно с новым процессом создается его поток. Далее, в рамках одного и того же процесса один поток может породить другой поток, определив его указатель команд и аргументы. Новый поток создается со своим контекстом регистров и стековым пространством, после чего он помещается в очередь готовых к выполнению потоков.</a:t>
            </a:r>
          </a:p>
          <a:p>
            <a:pPr marL="0" indent="0" algn="just">
              <a:buNone/>
            </a:pPr>
            <a:r>
              <a:rPr lang="ru-RU" sz="2800" b="1" dirty="0"/>
              <a:t>2. Блокирование. </a:t>
            </a:r>
            <a:r>
              <a:rPr lang="ru-RU" sz="2800" dirty="0"/>
              <a:t>Если потоку нужно подождать наступления некоторого события, он блокируется (при этом сохраняются содержимое его пользовательских регистров, счетчика команд, а также указатели стеков). После этого процессор может перейти к выполнению другого готового потока.</a:t>
            </a:r>
          </a:p>
          <a:p>
            <a:pPr marL="0" indent="0" algn="just">
              <a:buNone/>
            </a:pPr>
            <a:r>
              <a:rPr lang="ru-RU" sz="2800" b="1" dirty="0"/>
              <a:t>3. Разблокирование. </a:t>
            </a:r>
            <a:r>
              <a:rPr lang="ru-RU" sz="2800" dirty="0"/>
              <a:t>Когда наступает событие, ожидание которого блокировало поток, последний переходит в состояние готовности.</a:t>
            </a:r>
          </a:p>
          <a:p>
            <a:pPr marL="0" indent="0" algn="just">
              <a:buNone/>
            </a:pPr>
            <a:r>
              <a:rPr lang="ru-RU" sz="2800" b="1" dirty="0"/>
              <a:t>4. Завершение. </a:t>
            </a:r>
            <a:r>
              <a:rPr lang="ru-RU" sz="2800" dirty="0"/>
              <a:t>После завершения потока его контекст регистров и стеки удаляются.</a:t>
            </a:r>
            <a:endParaRPr lang="ru-BY" sz="2800" dirty="0"/>
          </a:p>
        </p:txBody>
      </p:sp>
    </p:spTree>
    <p:extLst>
      <p:ext uri="{BB962C8B-B14F-4D97-AF65-F5344CB8AC3E}">
        <p14:creationId xmlns:p14="http://schemas.microsoft.com/office/powerpoint/2010/main" val="2558575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B443CE8-F974-412A-93F5-538D4C38501D}"/>
              </a:ext>
            </a:extLst>
          </p:cNvPr>
          <p:cNvSpPr>
            <a:spLocks noGrp="1"/>
          </p:cNvSpPr>
          <p:nvPr>
            <p:ph idx="1"/>
          </p:nvPr>
        </p:nvSpPr>
        <p:spPr>
          <a:xfrm>
            <a:off x="317493" y="117497"/>
            <a:ext cx="10852480" cy="4351337"/>
          </a:xfrm>
        </p:spPr>
        <p:txBody>
          <a:bodyPr>
            <a:normAutofit/>
          </a:bodyPr>
          <a:lstStyle/>
          <a:p>
            <a:pPr marL="0" indent="0" algn="just">
              <a:buNone/>
            </a:pPr>
            <a:r>
              <a:rPr lang="ru-RU" sz="2800" dirty="0"/>
              <a:t>На рисунке показана программа, выполняющая два вызова удаленных процедур (</a:t>
            </a:r>
            <a:r>
              <a:rPr lang="ru-RU" sz="2800" dirty="0" err="1"/>
              <a:t>remote</a:t>
            </a:r>
            <a:r>
              <a:rPr lang="ru-RU" sz="2800" dirty="0"/>
              <a:t> </a:t>
            </a:r>
            <a:r>
              <a:rPr lang="ru-RU" sz="2800" dirty="0" err="1"/>
              <a:t>procedure</a:t>
            </a:r>
            <a:r>
              <a:rPr lang="ru-RU" sz="2800" dirty="0"/>
              <a:t> </a:t>
            </a:r>
            <a:r>
              <a:rPr lang="ru-RU" sz="2800" dirty="0" err="1"/>
              <a:t>call</a:t>
            </a:r>
            <a:r>
              <a:rPr lang="ru-RU" sz="2800" dirty="0"/>
              <a:t> - RPC) на двух разных машинах, чтобы получить результат после их совместного выполнения. В однопоточной программе результаты получаются последовательно, поэтому программа должна ожидать, пока от каждого сервера по очереди будет получен ответ. Переписав программу так, чтобы для каждого вызова удаленной процедуры она использовала отдельный поток, можно получить существенный выигрыш в скорости.</a:t>
            </a:r>
            <a:endParaRPr lang="ru-BY" sz="2800" dirty="0"/>
          </a:p>
        </p:txBody>
      </p:sp>
    </p:spTree>
    <p:extLst>
      <p:ext uri="{BB962C8B-B14F-4D97-AF65-F5344CB8AC3E}">
        <p14:creationId xmlns:p14="http://schemas.microsoft.com/office/powerpoint/2010/main" val="2610236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F8C8C766-423C-49E6-B365-9CD5251241D0}"/>
              </a:ext>
            </a:extLst>
          </p:cNvPr>
          <p:cNvSpPr>
            <a:spLocks noGrp="1"/>
          </p:cNvSpPr>
          <p:nvPr>
            <p:ph idx="1"/>
          </p:nvPr>
        </p:nvSpPr>
        <p:spPr>
          <a:xfrm>
            <a:off x="192196" y="517585"/>
            <a:ext cx="10866867" cy="6159260"/>
          </a:xfrm>
        </p:spPr>
        <p:txBody>
          <a:bodyPr>
            <a:normAutofit/>
          </a:bodyPr>
          <a:lstStyle/>
          <a:p>
            <a:pPr marL="0" indent="0" algn="just">
              <a:buNone/>
            </a:pPr>
            <a:r>
              <a:rPr lang="ru-RU" sz="2800" dirty="0"/>
              <a:t>До сих пор концепцию процесса можно было охарактеризовать двумя свойствами.</a:t>
            </a:r>
          </a:p>
          <a:p>
            <a:pPr marL="0" indent="0" algn="just">
              <a:buNone/>
            </a:pPr>
            <a:r>
              <a:rPr lang="ru-RU" sz="2800" dirty="0"/>
              <a:t>1) Владение ресурсами (</a:t>
            </a:r>
            <a:r>
              <a:rPr lang="ru-RU" sz="2800" dirty="0" err="1"/>
              <a:t>resource</a:t>
            </a:r>
            <a:r>
              <a:rPr lang="ru-RU" sz="2800" dirty="0"/>
              <a:t> </a:t>
            </a:r>
            <a:r>
              <a:rPr lang="ru-RU" sz="2800" dirty="0" err="1"/>
              <a:t>ownership</a:t>
            </a:r>
            <a:r>
              <a:rPr lang="ru-RU" sz="2800" dirty="0"/>
              <a:t>). Процесс включает виртуальное адресное пространство, в котором содержится образ процесса. Образ процесса представляет собой коллекцию из кода, данных, стека и атрибутов, определенных в управляющем блоке процесса. Время от времени процесс может владеть такими ресурсами, как основная память, каналы и устройства ввода-вывода или файлы. Операционная система выполняет защитные функции, предотвращая нежелательные взаимодействия процессов на почве владения ресурсами.</a:t>
            </a:r>
          </a:p>
        </p:txBody>
      </p:sp>
    </p:spTree>
    <p:extLst>
      <p:ext uri="{BB962C8B-B14F-4D97-AF65-F5344CB8AC3E}">
        <p14:creationId xmlns:p14="http://schemas.microsoft.com/office/powerpoint/2010/main" val="488178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6A9CF282-59D1-48FE-8B76-B04EB0F4272B}"/>
              </a:ext>
            </a:extLst>
          </p:cNvPr>
          <p:cNvPicPr>
            <a:picLocks noChangeAspect="1"/>
          </p:cNvPicPr>
          <p:nvPr/>
        </p:nvPicPr>
        <p:blipFill>
          <a:blip r:embed="rId2"/>
          <a:stretch>
            <a:fillRect/>
          </a:stretch>
        </p:blipFill>
        <p:spPr>
          <a:xfrm>
            <a:off x="957131" y="235482"/>
            <a:ext cx="9201414" cy="3193518"/>
          </a:xfrm>
          <a:prstGeom prst="rect">
            <a:avLst/>
          </a:prstGeom>
        </p:spPr>
      </p:pic>
      <p:pic>
        <p:nvPicPr>
          <p:cNvPr id="6" name="Рисунок 5">
            <a:extLst>
              <a:ext uri="{FF2B5EF4-FFF2-40B4-BE49-F238E27FC236}">
                <a16:creationId xmlns:a16="http://schemas.microsoft.com/office/drawing/2014/main" id="{646A6D77-BD8F-4BD5-8BA8-DBD58193AC30}"/>
              </a:ext>
            </a:extLst>
          </p:cNvPr>
          <p:cNvPicPr>
            <a:picLocks noChangeAspect="1"/>
          </p:cNvPicPr>
          <p:nvPr/>
        </p:nvPicPr>
        <p:blipFill>
          <a:blip r:embed="rId3"/>
          <a:stretch>
            <a:fillRect/>
          </a:stretch>
        </p:blipFill>
        <p:spPr>
          <a:xfrm>
            <a:off x="957131" y="3562830"/>
            <a:ext cx="9084015" cy="3332408"/>
          </a:xfrm>
          <a:prstGeom prst="rect">
            <a:avLst/>
          </a:prstGeom>
        </p:spPr>
      </p:pic>
    </p:spTree>
    <p:extLst>
      <p:ext uri="{BB962C8B-B14F-4D97-AF65-F5344CB8AC3E}">
        <p14:creationId xmlns:p14="http://schemas.microsoft.com/office/powerpoint/2010/main" val="2074603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06F6BA1-35B3-4C6D-8123-A50DCEC1F4BE}"/>
              </a:ext>
            </a:extLst>
          </p:cNvPr>
          <p:cNvSpPr>
            <a:spLocks noGrp="1"/>
          </p:cNvSpPr>
          <p:nvPr>
            <p:ph idx="1"/>
          </p:nvPr>
        </p:nvSpPr>
        <p:spPr>
          <a:xfrm>
            <a:off x="182581" y="211387"/>
            <a:ext cx="11060042" cy="2563564"/>
          </a:xfrm>
        </p:spPr>
        <p:txBody>
          <a:bodyPr>
            <a:noAutofit/>
          </a:bodyPr>
          <a:lstStyle/>
          <a:p>
            <a:pPr marL="0" indent="0" algn="just">
              <a:buNone/>
            </a:pPr>
            <a:r>
              <a:rPr lang="ru-RU" sz="2400" dirty="0"/>
              <a:t>Если такая программа работает на однопроцессорной машине, то запросы будут генерироваться последовательно; результаты тоже будут получены последовательно, однако программа будет ожидать двух ответов одновременно.</a:t>
            </a:r>
          </a:p>
          <a:p>
            <a:pPr marL="0" indent="0" algn="just">
              <a:buNone/>
            </a:pPr>
            <a:r>
              <a:rPr lang="ru-RU" sz="2400" dirty="0"/>
              <a:t>В однопроцессорных системах многозадачность позволяет чередовать различные потоки нескольких процессов. В примере чередуются три потока, принадлежащие двум процессам. Передача управления от одного процесса другому происходит либо тогда, когда блокируется выполняющийся поток, либо когда заканчивается интервал времени, отведенный для его выполнения.</a:t>
            </a:r>
            <a:endParaRPr lang="ru-BY" sz="2400" dirty="0"/>
          </a:p>
        </p:txBody>
      </p:sp>
      <p:pic>
        <p:nvPicPr>
          <p:cNvPr id="5" name="Рисунок 4">
            <a:extLst>
              <a:ext uri="{FF2B5EF4-FFF2-40B4-BE49-F238E27FC236}">
                <a16:creationId xmlns:a16="http://schemas.microsoft.com/office/drawing/2014/main" id="{61241C36-931A-4809-BF0A-B9C12BA72B79}"/>
              </a:ext>
            </a:extLst>
          </p:cNvPr>
          <p:cNvPicPr>
            <a:picLocks noChangeAspect="1"/>
          </p:cNvPicPr>
          <p:nvPr/>
        </p:nvPicPr>
        <p:blipFill>
          <a:blip r:embed="rId2"/>
          <a:stretch>
            <a:fillRect/>
          </a:stretch>
        </p:blipFill>
        <p:spPr>
          <a:xfrm>
            <a:off x="5402740" y="3733364"/>
            <a:ext cx="6458851" cy="3124636"/>
          </a:xfrm>
          <a:prstGeom prst="rect">
            <a:avLst/>
          </a:prstGeom>
        </p:spPr>
      </p:pic>
    </p:spTree>
    <p:extLst>
      <p:ext uri="{BB962C8B-B14F-4D97-AF65-F5344CB8AC3E}">
        <p14:creationId xmlns:p14="http://schemas.microsoft.com/office/powerpoint/2010/main" val="3091457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9D49BC4-89BA-425B-B1F6-804A38804588}"/>
              </a:ext>
            </a:extLst>
          </p:cNvPr>
          <p:cNvSpPr>
            <a:spLocks noGrp="1"/>
          </p:cNvSpPr>
          <p:nvPr>
            <p:ph idx="1"/>
          </p:nvPr>
        </p:nvSpPr>
        <p:spPr>
          <a:xfrm>
            <a:off x="242539" y="2070340"/>
            <a:ext cx="10955111" cy="3381554"/>
          </a:xfrm>
        </p:spPr>
        <p:txBody>
          <a:bodyPr>
            <a:normAutofit/>
          </a:bodyPr>
          <a:lstStyle/>
          <a:p>
            <a:pPr marL="0" indent="0" algn="just">
              <a:buNone/>
            </a:pPr>
            <a:r>
              <a:rPr lang="ru-RU" sz="2800" dirty="0"/>
              <a:t>Обычно выделяют две общие категории потоков: </a:t>
            </a:r>
            <a:r>
              <a:rPr lang="ru-RU" sz="2800" b="1" dirty="0"/>
              <a:t>пользовательские потоки, или потоки на уровне пользователя </a:t>
            </a:r>
            <a:r>
              <a:rPr lang="ru-RU" sz="2800" dirty="0"/>
              <a:t>(</a:t>
            </a:r>
            <a:r>
              <a:rPr lang="ru-RU" sz="2800" dirty="0" err="1"/>
              <a:t>user-level</a:t>
            </a:r>
            <a:r>
              <a:rPr lang="ru-RU" sz="2800" dirty="0"/>
              <a:t> </a:t>
            </a:r>
            <a:r>
              <a:rPr lang="ru-RU" sz="2800" dirty="0" err="1"/>
              <a:t>threads</a:t>
            </a:r>
            <a:r>
              <a:rPr lang="ru-RU" sz="2800" dirty="0"/>
              <a:t> - ULT), и </a:t>
            </a:r>
            <a:r>
              <a:rPr lang="ru-RU" sz="2800" b="1" dirty="0"/>
              <a:t>потоки на уровне ядра (</a:t>
            </a:r>
            <a:r>
              <a:rPr lang="ru-RU" sz="2800" b="1" dirty="0" err="1"/>
              <a:t>ke</a:t>
            </a:r>
            <a:r>
              <a:rPr lang="en-US" sz="2800" b="1" dirty="0" err="1"/>
              <a:t>rn</a:t>
            </a:r>
            <a:r>
              <a:rPr lang="ru-RU" sz="2800" b="1" dirty="0" err="1"/>
              <a:t>el</a:t>
            </a:r>
            <a:r>
              <a:rPr lang="en-US" sz="2800" b="1" dirty="0"/>
              <a:t>-l</a:t>
            </a:r>
            <a:r>
              <a:rPr lang="ru-RU" sz="2800" b="1" dirty="0" err="1"/>
              <a:t>evel</a:t>
            </a:r>
            <a:r>
              <a:rPr lang="ru-RU" sz="2800" b="1" dirty="0"/>
              <a:t> </a:t>
            </a:r>
            <a:r>
              <a:rPr lang="ru-RU" sz="2800" b="1" dirty="0" err="1"/>
              <a:t>threads</a:t>
            </a:r>
            <a:r>
              <a:rPr lang="ru-RU" sz="2800" b="1" dirty="0"/>
              <a:t> - KLT)</a:t>
            </a:r>
            <a:r>
              <a:rPr lang="ru-RU" sz="2800" dirty="0"/>
              <a:t>. Потоки второго типа в литературе иногда называются потоками,</a:t>
            </a:r>
            <a:r>
              <a:rPr lang="en-US" sz="2800" dirty="0"/>
              <a:t> </a:t>
            </a:r>
            <a:r>
              <a:rPr lang="ru-RU" sz="2800" b="1" dirty="0"/>
              <a:t>поддерживаемые ядром </a:t>
            </a:r>
            <a:r>
              <a:rPr lang="ru-RU" sz="2800" dirty="0"/>
              <a:t>или </a:t>
            </a:r>
            <a:r>
              <a:rPr lang="ru-RU" sz="2800" b="1" dirty="0"/>
              <a:t>облегченными процессами </a:t>
            </a:r>
            <a:r>
              <a:rPr lang="ru-RU" sz="2800" dirty="0"/>
              <a:t>(</a:t>
            </a:r>
            <a:r>
              <a:rPr lang="en-US" sz="2800" dirty="0"/>
              <a:t>l</a:t>
            </a:r>
            <a:r>
              <a:rPr lang="ru-RU" sz="2800" dirty="0" err="1"/>
              <a:t>ightweight</a:t>
            </a:r>
            <a:r>
              <a:rPr lang="ru-RU" sz="2800" dirty="0"/>
              <a:t> </a:t>
            </a:r>
            <a:r>
              <a:rPr lang="ru-RU" sz="2800" dirty="0" err="1"/>
              <a:t>processes</a:t>
            </a:r>
            <a:r>
              <a:rPr lang="ru-RU" sz="2800" dirty="0"/>
              <a:t>).</a:t>
            </a:r>
            <a:endParaRPr lang="ru-BY" sz="2800" dirty="0"/>
          </a:p>
        </p:txBody>
      </p:sp>
      <p:sp>
        <p:nvSpPr>
          <p:cNvPr id="4" name="Прямоугольник 3">
            <a:extLst>
              <a:ext uri="{FF2B5EF4-FFF2-40B4-BE49-F238E27FC236}">
                <a16:creationId xmlns:a16="http://schemas.microsoft.com/office/drawing/2014/main" id="{19ABEA9F-2010-451D-A12F-6721AB6E7F93}"/>
              </a:ext>
            </a:extLst>
          </p:cNvPr>
          <p:cNvSpPr/>
          <p:nvPr/>
        </p:nvSpPr>
        <p:spPr>
          <a:xfrm>
            <a:off x="3579924" y="381212"/>
            <a:ext cx="4280339" cy="830997"/>
          </a:xfrm>
          <a:prstGeom prst="rect">
            <a:avLst/>
          </a:prstGeom>
        </p:spPr>
        <p:txBody>
          <a:bodyPr wrap="none">
            <a:spAutoFit/>
          </a:bodyPr>
          <a:lstStyle/>
          <a:p>
            <a:r>
              <a:rPr lang="ru-RU" sz="4800" dirty="0">
                <a:solidFill>
                  <a:srgbClr val="050505"/>
                </a:solidFill>
                <a:latin typeface="+mj-lt"/>
              </a:rPr>
              <a:t>Типы потоков</a:t>
            </a:r>
            <a:endParaRPr lang="ru-BY" sz="4800" dirty="0">
              <a:latin typeface="+mj-lt"/>
            </a:endParaRPr>
          </a:p>
        </p:txBody>
      </p:sp>
    </p:spTree>
    <p:extLst>
      <p:ext uri="{BB962C8B-B14F-4D97-AF65-F5344CB8AC3E}">
        <p14:creationId xmlns:p14="http://schemas.microsoft.com/office/powerpoint/2010/main" val="1082891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FC6AC1-824B-4A46-86BA-8DB0F118A095}"/>
              </a:ext>
            </a:extLst>
          </p:cNvPr>
          <p:cNvSpPr>
            <a:spLocks noGrp="1"/>
          </p:cNvSpPr>
          <p:nvPr>
            <p:ph type="title"/>
          </p:nvPr>
        </p:nvSpPr>
        <p:spPr>
          <a:xfrm>
            <a:off x="1249680" y="0"/>
            <a:ext cx="9692640" cy="818463"/>
          </a:xfrm>
        </p:spPr>
        <p:txBody>
          <a:bodyPr/>
          <a:lstStyle/>
          <a:p>
            <a:r>
              <a:rPr lang="ru-RU" dirty="0"/>
              <a:t>Пользовательские потоки</a:t>
            </a:r>
            <a:endParaRPr lang="ru-BY" dirty="0"/>
          </a:p>
        </p:txBody>
      </p:sp>
      <p:sp>
        <p:nvSpPr>
          <p:cNvPr id="3" name="Объект 2">
            <a:extLst>
              <a:ext uri="{FF2B5EF4-FFF2-40B4-BE49-F238E27FC236}">
                <a16:creationId xmlns:a16="http://schemas.microsoft.com/office/drawing/2014/main" id="{AB9F3493-E195-4431-B4B7-930F1D08CDDB}"/>
              </a:ext>
            </a:extLst>
          </p:cNvPr>
          <p:cNvSpPr>
            <a:spLocks noGrp="1"/>
          </p:cNvSpPr>
          <p:nvPr>
            <p:ph idx="1"/>
          </p:nvPr>
        </p:nvSpPr>
        <p:spPr>
          <a:xfrm>
            <a:off x="137948" y="694275"/>
            <a:ext cx="6832196" cy="6039537"/>
          </a:xfrm>
        </p:spPr>
        <p:txBody>
          <a:bodyPr>
            <a:normAutofit/>
          </a:bodyPr>
          <a:lstStyle/>
          <a:p>
            <a:pPr marL="0" indent="0" algn="just">
              <a:buNone/>
            </a:pPr>
            <a:r>
              <a:rPr lang="ru-RU" sz="2400" dirty="0"/>
              <a:t>В программе, полностью состоящей из ULТ-потоков, все действия по управлению потоками выполняются самим приложением; ядро, по сути, и не подозревает о существовании потоков. Чтобы приложение было многопоточным, его следует создавать с применением специальной библиотеки, представляющей собой пакет программ для работы с потоками на уровне ядра. Такая библиотека для работы с потоками содержит код, с помощью которого можно создавать и удалять потоки, производить обмен сообщениями и данными между потоками, планировать их выполнение, а также сохранять и восстанавливать их контекст.</a:t>
            </a:r>
          </a:p>
        </p:txBody>
      </p:sp>
      <p:grpSp>
        <p:nvGrpSpPr>
          <p:cNvPr id="26" name="Группа 25">
            <a:extLst>
              <a:ext uri="{FF2B5EF4-FFF2-40B4-BE49-F238E27FC236}">
                <a16:creationId xmlns:a16="http://schemas.microsoft.com/office/drawing/2014/main" id="{8C4445C0-3491-4CEB-B02A-97F30D0D4547}"/>
              </a:ext>
            </a:extLst>
          </p:cNvPr>
          <p:cNvGrpSpPr/>
          <p:nvPr/>
        </p:nvGrpSpPr>
        <p:grpSpPr>
          <a:xfrm>
            <a:off x="6773758" y="1545860"/>
            <a:ext cx="5418242" cy="3766279"/>
            <a:chOff x="7773103" y="2435224"/>
            <a:chExt cx="4391104" cy="3000376"/>
          </a:xfrm>
        </p:grpSpPr>
        <p:sp>
          <p:nvSpPr>
            <p:cNvPr id="9" name="Прямоугольник 8">
              <a:extLst>
                <a:ext uri="{FF2B5EF4-FFF2-40B4-BE49-F238E27FC236}">
                  <a16:creationId xmlns:a16="http://schemas.microsoft.com/office/drawing/2014/main" id="{60E17841-954C-4B55-A0EF-24739C358A04}"/>
                </a:ext>
              </a:extLst>
            </p:cNvPr>
            <p:cNvSpPr/>
            <p:nvPr/>
          </p:nvSpPr>
          <p:spPr>
            <a:xfrm>
              <a:off x="8286041" y="3296356"/>
              <a:ext cx="1772355" cy="6773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5" name="Овал 4">
              <a:extLst>
                <a:ext uri="{FF2B5EF4-FFF2-40B4-BE49-F238E27FC236}">
                  <a16:creationId xmlns:a16="http://schemas.microsoft.com/office/drawing/2014/main" id="{8DBAD91F-755E-422C-83C9-EBB0628CDC74}"/>
                </a:ext>
              </a:extLst>
            </p:cNvPr>
            <p:cNvSpPr/>
            <p:nvPr/>
          </p:nvSpPr>
          <p:spPr>
            <a:xfrm>
              <a:off x="8827909" y="4543778"/>
              <a:ext cx="891822" cy="8918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cxnSp>
          <p:nvCxnSpPr>
            <p:cNvPr id="7" name="Прямая соединительная линия 6">
              <a:extLst>
                <a:ext uri="{FF2B5EF4-FFF2-40B4-BE49-F238E27FC236}">
                  <a16:creationId xmlns:a16="http://schemas.microsoft.com/office/drawing/2014/main" id="{F715E6E7-8943-4E7A-A791-8B0B14D4A07E}"/>
                </a:ext>
              </a:extLst>
            </p:cNvPr>
            <p:cNvCxnSpPr>
              <a:cxnSpLocks/>
              <a:stCxn id="5" idx="0"/>
            </p:cNvCxnSpPr>
            <p:nvPr/>
          </p:nvCxnSpPr>
          <p:spPr>
            <a:xfrm flipV="1">
              <a:off x="9273820" y="3714044"/>
              <a:ext cx="0" cy="829734"/>
            </a:xfrm>
            <a:prstGeom prst="line">
              <a:avLst/>
            </a:prstGeom>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37FA9821-BF19-485A-BEE7-790BD816A3A2}"/>
                </a:ext>
              </a:extLst>
            </p:cNvPr>
            <p:cNvCxnSpPr>
              <a:cxnSpLocks/>
            </p:cNvCxnSpPr>
            <p:nvPr/>
          </p:nvCxnSpPr>
          <p:spPr>
            <a:xfrm flipH="1" flipV="1">
              <a:off x="8827910" y="2822222"/>
              <a:ext cx="445910" cy="891822"/>
            </a:xfrm>
            <a:prstGeom prst="line">
              <a:avLst/>
            </a:prstGeom>
          </p:spPr>
          <p:style>
            <a:lnRef idx="1">
              <a:schemeClr val="dk1"/>
            </a:lnRef>
            <a:fillRef idx="0">
              <a:schemeClr val="dk1"/>
            </a:fillRef>
            <a:effectRef idx="0">
              <a:schemeClr val="dk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BC264A5E-D5AF-4A81-B97F-57E6BC9843D8}"/>
                </a:ext>
              </a:extLst>
            </p:cNvPr>
            <p:cNvCxnSpPr/>
            <p:nvPr/>
          </p:nvCxnSpPr>
          <p:spPr>
            <a:xfrm flipV="1">
              <a:off x="9273819" y="2822222"/>
              <a:ext cx="0" cy="891822"/>
            </a:xfrm>
            <a:prstGeom prst="line">
              <a:avLst/>
            </a:prstGeom>
          </p:spPr>
          <p:style>
            <a:lnRef idx="1">
              <a:schemeClr val="dk1"/>
            </a:lnRef>
            <a:fillRef idx="0">
              <a:schemeClr val="dk1"/>
            </a:fillRef>
            <a:effectRef idx="0">
              <a:schemeClr val="dk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714A62DB-4FEA-44FA-9A36-6D107E8CA67F}"/>
                </a:ext>
              </a:extLst>
            </p:cNvPr>
            <p:cNvCxnSpPr>
              <a:cxnSpLocks/>
            </p:cNvCxnSpPr>
            <p:nvPr/>
          </p:nvCxnSpPr>
          <p:spPr>
            <a:xfrm flipV="1">
              <a:off x="9273819" y="2822222"/>
              <a:ext cx="445910" cy="891822"/>
            </a:xfrm>
            <a:prstGeom prst="line">
              <a:avLst/>
            </a:prstGeom>
          </p:spPr>
          <p:style>
            <a:lnRef idx="1">
              <a:schemeClr val="dk1"/>
            </a:lnRef>
            <a:fillRef idx="0">
              <a:schemeClr val="dk1"/>
            </a:fillRef>
            <a:effectRef idx="0">
              <a:schemeClr val="dk1"/>
            </a:effectRef>
            <a:fontRef idx="minor">
              <a:schemeClr val="tx1"/>
            </a:fontRef>
          </p:style>
        </p:cxnSp>
        <p:cxnSp>
          <p:nvCxnSpPr>
            <p:cNvPr id="19" name="Прямая соединительная линия 18">
              <a:extLst>
                <a:ext uri="{FF2B5EF4-FFF2-40B4-BE49-F238E27FC236}">
                  <a16:creationId xmlns:a16="http://schemas.microsoft.com/office/drawing/2014/main" id="{55A2B3D6-D7D4-4820-B405-0E7DBAA76144}"/>
                </a:ext>
              </a:extLst>
            </p:cNvPr>
            <p:cNvCxnSpPr/>
            <p:nvPr/>
          </p:nvCxnSpPr>
          <p:spPr>
            <a:xfrm>
              <a:off x="7773103" y="3973689"/>
              <a:ext cx="3209925" cy="0"/>
            </a:xfrm>
            <a:prstGeom prst="line">
              <a:avLst/>
            </a:prstGeom>
          </p:spPr>
          <p:style>
            <a:lnRef idx="1">
              <a:schemeClr val="dk1"/>
            </a:lnRef>
            <a:fillRef idx="0">
              <a:schemeClr val="dk1"/>
            </a:fillRef>
            <a:effectRef idx="0">
              <a:schemeClr val="dk1"/>
            </a:effectRef>
            <a:fontRef idx="minor">
              <a:schemeClr val="tx1"/>
            </a:fontRef>
          </p:style>
        </p:cxnSp>
        <p:sp>
          <p:nvSpPr>
            <p:cNvPr id="20" name="Полилиния: фигура 19">
              <a:extLst>
                <a:ext uri="{FF2B5EF4-FFF2-40B4-BE49-F238E27FC236}">
                  <a16:creationId xmlns:a16="http://schemas.microsoft.com/office/drawing/2014/main" id="{D452655E-06D3-4489-9B22-AAFD1D55716E}"/>
                </a:ext>
              </a:extLst>
            </p:cNvPr>
            <p:cNvSpPr/>
            <p:nvPr/>
          </p:nvSpPr>
          <p:spPr>
            <a:xfrm>
              <a:off x="8788177" y="2435225"/>
              <a:ext cx="105701" cy="345789"/>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sp>
          <p:nvSpPr>
            <p:cNvPr id="21" name="Полилиния: фигура 20">
              <a:extLst>
                <a:ext uri="{FF2B5EF4-FFF2-40B4-BE49-F238E27FC236}">
                  <a16:creationId xmlns:a16="http://schemas.microsoft.com/office/drawing/2014/main" id="{665D0822-CB60-4F1B-BFB8-420B092F022B}"/>
                </a:ext>
              </a:extLst>
            </p:cNvPr>
            <p:cNvSpPr/>
            <p:nvPr/>
          </p:nvSpPr>
          <p:spPr>
            <a:xfrm>
              <a:off x="9254835" y="2435224"/>
              <a:ext cx="105701" cy="345789"/>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sp>
          <p:nvSpPr>
            <p:cNvPr id="22" name="Полилиния: фигура 21">
              <a:extLst>
                <a:ext uri="{FF2B5EF4-FFF2-40B4-BE49-F238E27FC236}">
                  <a16:creationId xmlns:a16="http://schemas.microsoft.com/office/drawing/2014/main" id="{293D9401-E16A-468C-B158-7F6101215617}"/>
                </a:ext>
              </a:extLst>
            </p:cNvPr>
            <p:cNvSpPr/>
            <p:nvPr/>
          </p:nvSpPr>
          <p:spPr>
            <a:xfrm>
              <a:off x="9666878" y="2435224"/>
              <a:ext cx="105701" cy="345789"/>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sp>
          <p:nvSpPr>
            <p:cNvPr id="23" name="TextBox 22">
              <a:extLst>
                <a:ext uri="{FF2B5EF4-FFF2-40B4-BE49-F238E27FC236}">
                  <a16:creationId xmlns:a16="http://schemas.microsoft.com/office/drawing/2014/main" id="{C68952FF-692D-4C20-BBBA-07ACF3F834E8}"/>
                </a:ext>
              </a:extLst>
            </p:cNvPr>
            <p:cNvSpPr txBox="1"/>
            <p:nvPr/>
          </p:nvSpPr>
          <p:spPr>
            <a:xfrm>
              <a:off x="10153223" y="4079446"/>
              <a:ext cx="1668332" cy="269706"/>
            </a:xfrm>
            <a:prstGeom prst="rect">
              <a:avLst/>
            </a:prstGeom>
            <a:solidFill>
              <a:srgbClr val="FFFFCC"/>
            </a:solidFill>
          </p:spPr>
          <p:txBody>
            <a:bodyPr wrap="none" rtlCol="0">
              <a:spAutoFit/>
            </a:bodyPr>
            <a:lstStyle/>
            <a:p>
              <a:r>
                <a:rPr lang="ru-RU" sz="1600" dirty="0"/>
                <a:t>Пространство ядра</a:t>
              </a:r>
              <a:endParaRPr lang="ru-BY" sz="1600" dirty="0"/>
            </a:p>
          </p:txBody>
        </p:sp>
        <p:sp>
          <p:nvSpPr>
            <p:cNvPr id="24" name="TextBox 23">
              <a:extLst>
                <a:ext uri="{FF2B5EF4-FFF2-40B4-BE49-F238E27FC236}">
                  <a16:creationId xmlns:a16="http://schemas.microsoft.com/office/drawing/2014/main" id="{D9AEA018-361C-4DF3-BB56-4D2FFF6A35EF}"/>
                </a:ext>
              </a:extLst>
            </p:cNvPr>
            <p:cNvSpPr txBox="1"/>
            <p:nvPr/>
          </p:nvSpPr>
          <p:spPr>
            <a:xfrm>
              <a:off x="10153223" y="3315011"/>
              <a:ext cx="2010984" cy="465856"/>
            </a:xfrm>
            <a:prstGeom prst="rect">
              <a:avLst/>
            </a:prstGeom>
            <a:solidFill>
              <a:srgbClr val="FFFFCC"/>
            </a:solidFill>
          </p:spPr>
          <p:txBody>
            <a:bodyPr wrap="square" rtlCol="0">
              <a:spAutoFit/>
            </a:bodyPr>
            <a:lstStyle/>
            <a:p>
              <a:r>
                <a:rPr lang="ru-RU" sz="1600" dirty="0"/>
                <a:t>Пользовательское пространство</a:t>
              </a:r>
              <a:endParaRPr lang="ru-BY" sz="1600" dirty="0"/>
            </a:p>
          </p:txBody>
        </p:sp>
        <p:sp>
          <p:nvSpPr>
            <p:cNvPr id="25" name="TextBox 24">
              <a:extLst>
                <a:ext uri="{FF2B5EF4-FFF2-40B4-BE49-F238E27FC236}">
                  <a16:creationId xmlns:a16="http://schemas.microsoft.com/office/drawing/2014/main" id="{4DC07F94-1F7D-4924-856C-35DCE25BC32B}"/>
                </a:ext>
              </a:extLst>
            </p:cNvPr>
            <p:cNvSpPr txBox="1"/>
            <p:nvPr/>
          </p:nvSpPr>
          <p:spPr>
            <a:xfrm>
              <a:off x="8246065" y="3524419"/>
              <a:ext cx="1257168" cy="465856"/>
            </a:xfrm>
            <a:prstGeom prst="rect">
              <a:avLst/>
            </a:prstGeom>
            <a:noFill/>
          </p:spPr>
          <p:txBody>
            <a:bodyPr wrap="square" rtlCol="0">
              <a:spAutoFit/>
            </a:bodyPr>
            <a:lstStyle/>
            <a:p>
              <a:r>
                <a:rPr lang="ru-RU" sz="1600" dirty="0"/>
                <a:t>Библиотека потоков</a:t>
              </a:r>
              <a:endParaRPr lang="ru-BY" sz="1600" dirty="0"/>
            </a:p>
          </p:txBody>
        </p:sp>
      </p:grpSp>
    </p:spTree>
    <p:extLst>
      <p:ext uri="{BB962C8B-B14F-4D97-AF65-F5344CB8AC3E}">
        <p14:creationId xmlns:p14="http://schemas.microsoft.com/office/powerpoint/2010/main" val="281977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64BEEF-F256-42D7-872A-9F33498681B1}"/>
              </a:ext>
            </a:extLst>
          </p:cNvPr>
          <p:cNvSpPr>
            <a:spLocks noGrp="1"/>
          </p:cNvSpPr>
          <p:nvPr>
            <p:ph idx="1"/>
          </p:nvPr>
        </p:nvSpPr>
        <p:spPr>
          <a:xfrm>
            <a:off x="204961" y="204305"/>
            <a:ext cx="10857780" cy="2893922"/>
          </a:xfrm>
        </p:spPr>
        <p:txBody>
          <a:bodyPr>
            <a:normAutofit/>
          </a:bodyPr>
          <a:lstStyle/>
          <a:p>
            <a:pPr marL="0" indent="0" algn="just">
              <a:buNone/>
            </a:pPr>
            <a:r>
              <a:rPr lang="ru-RU" sz="2400" dirty="0"/>
              <a:t>По умолчанию приложение в начале своей работы состоит из одного потока, и его выполнение начинается как выполнение этого потока. Такое приложение вместе с составляющим его потоком размещается в едином процессе, который управляется ядром. Выполняющееся приложение (процесс которого находится в состоянии выполнения) в любой момент времени может породить новый поток, который будет выполняться в пределах того же процесса.</a:t>
            </a:r>
            <a:endParaRPr lang="ru-BY" sz="2400" dirty="0"/>
          </a:p>
          <a:p>
            <a:pPr marL="0" indent="0" algn="just">
              <a:buNone/>
            </a:pPr>
            <a:endParaRPr lang="ru-BY" sz="2400" dirty="0"/>
          </a:p>
        </p:txBody>
      </p:sp>
      <p:grpSp>
        <p:nvGrpSpPr>
          <p:cNvPr id="4" name="Группа 3">
            <a:extLst>
              <a:ext uri="{FF2B5EF4-FFF2-40B4-BE49-F238E27FC236}">
                <a16:creationId xmlns:a16="http://schemas.microsoft.com/office/drawing/2014/main" id="{8910361C-1460-41CB-B773-14FB5E4DD833}"/>
              </a:ext>
            </a:extLst>
          </p:cNvPr>
          <p:cNvGrpSpPr/>
          <p:nvPr/>
        </p:nvGrpSpPr>
        <p:grpSpPr>
          <a:xfrm>
            <a:off x="3201102" y="2709472"/>
            <a:ext cx="5418242" cy="3766279"/>
            <a:chOff x="7773103" y="2435224"/>
            <a:chExt cx="4391104" cy="3000376"/>
          </a:xfrm>
        </p:grpSpPr>
        <p:sp>
          <p:nvSpPr>
            <p:cNvPr id="5" name="Прямоугольник 4">
              <a:extLst>
                <a:ext uri="{FF2B5EF4-FFF2-40B4-BE49-F238E27FC236}">
                  <a16:creationId xmlns:a16="http://schemas.microsoft.com/office/drawing/2014/main" id="{1E14A781-0395-4BC8-A59A-D6995E0FB1B9}"/>
                </a:ext>
              </a:extLst>
            </p:cNvPr>
            <p:cNvSpPr/>
            <p:nvPr/>
          </p:nvSpPr>
          <p:spPr>
            <a:xfrm>
              <a:off x="8286041" y="3296356"/>
              <a:ext cx="1772355" cy="67733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sp>
          <p:nvSpPr>
            <p:cNvPr id="6" name="Овал 5">
              <a:extLst>
                <a:ext uri="{FF2B5EF4-FFF2-40B4-BE49-F238E27FC236}">
                  <a16:creationId xmlns:a16="http://schemas.microsoft.com/office/drawing/2014/main" id="{170A39DB-782C-45AB-83B1-8903CDCAF51A}"/>
                </a:ext>
              </a:extLst>
            </p:cNvPr>
            <p:cNvSpPr/>
            <p:nvPr/>
          </p:nvSpPr>
          <p:spPr>
            <a:xfrm>
              <a:off x="8827909" y="4543778"/>
              <a:ext cx="891822" cy="89182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ru-BY"/>
            </a:p>
          </p:txBody>
        </p:sp>
        <p:cxnSp>
          <p:nvCxnSpPr>
            <p:cNvPr id="7" name="Прямая соединительная линия 6">
              <a:extLst>
                <a:ext uri="{FF2B5EF4-FFF2-40B4-BE49-F238E27FC236}">
                  <a16:creationId xmlns:a16="http://schemas.microsoft.com/office/drawing/2014/main" id="{6A854CCF-50CF-4737-A32F-929F79863A5A}"/>
                </a:ext>
              </a:extLst>
            </p:cNvPr>
            <p:cNvCxnSpPr>
              <a:cxnSpLocks/>
              <a:stCxn id="6" idx="0"/>
            </p:cNvCxnSpPr>
            <p:nvPr/>
          </p:nvCxnSpPr>
          <p:spPr>
            <a:xfrm flipV="1">
              <a:off x="9273820" y="3714044"/>
              <a:ext cx="0" cy="829734"/>
            </a:xfrm>
            <a:prstGeom prst="line">
              <a:avLst/>
            </a:prstGeom>
          </p:spPr>
          <p:style>
            <a:lnRef idx="1">
              <a:schemeClr val="dk1"/>
            </a:lnRef>
            <a:fillRef idx="0">
              <a:schemeClr val="dk1"/>
            </a:fillRef>
            <a:effectRef idx="0">
              <a:schemeClr val="dk1"/>
            </a:effectRef>
            <a:fontRef idx="minor">
              <a:schemeClr val="tx1"/>
            </a:fontRef>
          </p:style>
        </p:cxnSp>
        <p:cxnSp>
          <p:nvCxnSpPr>
            <p:cNvPr id="8" name="Прямая соединительная линия 7">
              <a:extLst>
                <a:ext uri="{FF2B5EF4-FFF2-40B4-BE49-F238E27FC236}">
                  <a16:creationId xmlns:a16="http://schemas.microsoft.com/office/drawing/2014/main" id="{34F6FEDA-7B88-43AB-A03F-F06AEEA99030}"/>
                </a:ext>
              </a:extLst>
            </p:cNvPr>
            <p:cNvCxnSpPr>
              <a:cxnSpLocks/>
            </p:cNvCxnSpPr>
            <p:nvPr/>
          </p:nvCxnSpPr>
          <p:spPr>
            <a:xfrm flipH="1" flipV="1">
              <a:off x="8827910" y="2822222"/>
              <a:ext cx="445910" cy="891822"/>
            </a:xfrm>
            <a:prstGeom prst="line">
              <a:avLst/>
            </a:prstGeom>
          </p:spPr>
          <p:style>
            <a:lnRef idx="1">
              <a:schemeClr val="dk1"/>
            </a:lnRef>
            <a:fillRef idx="0">
              <a:schemeClr val="dk1"/>
            </a:fillRef>
            <a:effectRef idx="0">
              <a:schemeClr val="dk1"/>
            </a:effectRef>
            <a:fontRef idx="minor">
              <a:schemeClr val="tx1"/>
            </a:fontRef>
          </p:style>
        </p:cxnSp>
        <p:cxnSp>
          <p:nvCxnSpPr>
            <p:cNvPr id="9" name="Прямая соединительная линия 8">
              <a:extLst>
                <a:ext uri="{FF2B5EF4-FFF2-40B4-BE49-F238E27FC236}">
                  <a16:creationId xmlns:a16="http://schemas.microsoft.com/office/drawing/2014/main" id="{ABB2580E-A5D5-4DF0-A105-932F1ACFC8F8}"/>
                </a:ext>
              </a:extLst>
            </p:cNvPr>
            <p:cNvCxnSpPr/>
            <p:nvPr/>
          </p:nvCxnSpPr>
          <p:spPr>
            <a:xfrm flipV="1">
              <a:off x="9273819" y="2822222"/>
              <a:ext cx="0" cy="891822"/>
            </a:xfrm>
            <a:prstGeom prst="line">
              <a:avLst/>
            </a:prstGeom>
          </p:spPr>
          <p:style>
            <a:lnRef idx="1">
              <a:schemeClr val="dk1"/>
            </a:lnRef>
            <a:fillRef idx="0">
              <a:schemeClr val="dk1"/>
            </a:fillRef>
            <a:effectRef idx="0">
              <a:schemeClr val="dk1"/>
            </a:effectRef>
            <a:fontRef idx="minor">
              <a:schemeClr val="tx1"/>
            </a:fontRef>
          </p:style>
        </p:cxnSp>
        <p:cxnSp>
          <p:nvCxnSpPr>
            <p:cNvPr id="10" name="Прямая соединительная линия 9">
              <a:extLst>
                <a:ext uri="{FF2B5EF4-FFF2-40B4-BE49-F238E27FC236}">
                  <a16:creationId xmlns:a16="http://schemas.microsoft.com/office/drawing/2014/main" id="{E086063C-6A88-45EB-87C5-913C7DB3EA26}"/>
                </a:ext>
              </a:extLst>
            </p:cNvPr>
            <p:cNvCxnSpPr>
              <a:cxnSpLocks/>
            </p:cNvCxnSpPr>
            <p:nvPr/>
          </p:nvCxnSpPr>
          <p:spPr>
            <a:xfrm flipV="1">
              <a:off x="9273819" y="2822222"/>
              <a:ext cx="445910" cy="891822"/>
            </a:xfrm>
            <a:prstGeom prst="line">
              <a:avLst/>
            </a:prstGeom>
          </p:spPr>
          <p:style>
            <a:lnRef idx="1">
              <a:schemeClr val="dk1"/>
            </a:lnRef>
            <a:fillRef idx="0">
              <a:schemeClr val="dk1"/>
            </a:fillRef>
            <a:effectRef idx="0">
              <a:schemeClr val="dk1"/>
            </a:effectRef>
            <a:fontRef idx="minor">
              <a:schemeClr val="tx1"/>
            </a:fontRef>
          </p:style>
        </p:cxnSp>
        <p:cxnSp>
          <p:nvCxnSpPr>
            <p:cNvPr id="11" name="Прямая соединительная линия 10">
              <a:extLst>
                <a:ext uri="{FF2B5EF4-FFF2-40B4-BE49-F238E27FC236}">
                  <a16:creationId xmlns:a16="http://schemas.microsoft.com/office/drawing/2014/main" id="{81546B8E-C358-444A-8AFF-01EBA4147AD6}"/>
                </a:ext>
              </a:extLst>
            </p:cNvPr>
            <p:cNvCxnSpPr/>
            <p:nvPr/>
          </p:nvCxnSpPr>
          <p:spPr>
            <a:xfrm>
              <a:off x="7773103" y="3973689"/>
              <a:ext cx="3209925" cy="0"/>
            </a:xfrm>
            <a:prstGeom prst="line">
              <a:avLst/>
            </a:prstGeom>
          </p:spPr>
          <p:style>
            <a:lnRef idx="1">
              <a:schemeClr val="dk1"/>
            </a:lnRef>
            <a:fillRef idx="0">
              <a:schemeClr val="dk1"/>
            </a:fillRef>
            <a:effectRef idx="0">
              <a:schemeClr val="dk1"/>
            </a:effectRef>
            <a:fontRef idx="minor">
              <a:schemeClr val="tx1"/>
            </a:fontRef>
          </p:style>
        </p:cxnSp>
        <p:sp>
          <p:nvSpPr>
            <p:cNvPr id="12" name="Полилиния: фигура 11">
              <a:extLst>
                <a:ext uri="{FF2B5EF4-FFF2-40B4-BE49-F238E27FC236}">
                  <a16:creationId xmlns:a16="http://schemas.microsoft.com/office/drawing/2014/main" id="{CE1D8C45-80D3-4D5A-B7E1-11160270C5B9}"/>
                </a:ext>
              </a:extLst>
            </p:cNvPr>
            <p:cNvSpPr/>
            <p:nvPr/>
          </p:nvSpPr>
          <p:spPr>
            <a:xfrm>
              <a:off x="8788177" y="2435225"/>
              <a:ext cx="105701" cy="345789"/>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sp>
          <p:nvSpPr>
            <p:cNvPr id="13" name="Полилиния: фигура 12">
              <a:extLst>
                <a:ext uri="{FF2B5EF4-FFF2-40B4-BE49-F238E27FC236}">
                  <a16:creationId xmlns:a16="http://schemas.microsoft.com/office/drawing/2014/main" id="{53A35AA3-852D-4DA8-B1C0-7013830EE353}"/>
                </a:ext>
              </a:extLst>
            </p:cNvPr>
            <p:cNvSpPr/>
            <p:nvPr/>
          </p:nvSpPr>
          <p:spPr>
            <a:xfrm>
              <a:off x="9254835" y="2435224"/>
              <a:ext cx="105701" cy="345789"/>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sp>
          <p:nvSpPr>
            <p:cNvPr id="14" name="Полилиния: фигура 13">
              <a:extLst>
                <a:ext uri="{FF2B5EF4-FFF2-40B4-BE49-F238E27FC236}">
                  <a16:creationId xmlns:a16="http://schemas.microsoft.com/office/drawing/2014/main" id="{E0ABA61A-AC95-45FD-8CE1-7FAF65E949C1}"/>
                </a:ext>
              </a:extLst>
            </p:cNvPr>
            <p:cNvSpPr/>
            <p:nvPr/>
          </p:nvSpPr>
          <p:spPr>
            <a:xfrm>
              <a:off x="9666878" y="2435224"/>
              <a:ext cx="105701" cy="345789"/>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sp>
          <p:nvSpPr>
            <p:cNvPr id="15" name="TextBox 14">
              <a:extLst>
                <a:ext uri="{FF2B5EF4-FFF2-40B4-BE49-F238E27FC236}">
                  <a16:creationId xmlns:a16="http://schemas.microsoft.com/office/drawing/2014/main" id="{23B223A6-E06B-4345-98AF-F01CDD59C4A6}"/>
                </a:ext>
              </a:extLst>
            </p:cNvPr>
            <p:cNvSpPr txBox="1"/>
            <p:nvPr/>
          </p:nvSpPr>
          <p:spPr>
            <a:xfrm>
              <a:off x="10153223" y="4079446"/>
              <a:ext cx="1821332" cy="307777"/>
            </a:xfrm>
            <a:prstGeom prst="rect">
              <a:avLst/>
            </a:prstGeom>
            <a:solidFill>
              <a:srgbClr val="FFFFCC"/>
            </a:solidFill>
          </p:spPr>
          <p:txBody>
            <a:bodyPr wrap="none" rtlCol="0">
              <a:spAutoFit/>
            </a:bodyPr>
            <a:lstStyle/>
            <a:p>
              <a:r>
                <a:rPr lang="ru-RU" sz="1400" dirty="0"/>
                <a:t>Пространство ядра</a:t>
              </a:r>
              <a:endParaRPr lang="ru-BY" sz="1400" dirty="0"/>
            </a:p>
          </p:txBody>
        </p:sp>
        <p:sp>
          <p:nvSpPr>
            <p:cNvPr id="16" name="TextBox 15">
              <a:extLst>
                <a:ext uri="{FF2B5EF4-FFF2-40B4-BE49-F238E27FC236}">
                  <a16:creationId xmlns:a16="http://schemas.microsoft.com/office/drawing/2014/main" id="{0DC829A0-7CA3-4326-94BE-300469794C0E}"/>
                </a:ext>
              </a:extLst>
            </p:cNvPr>
            <p:cNvSpPr txBox="1"/>
            <p:nvPr/>
          </p:nvSpPr>
          <p:spPr>
            <a:xfrm>
              <a:off x="10153223" y="3315011"/>
              <a:ext cx="2010984" cy="523220"/>
            </a:xfrm>
            <a:prstGeom prst="rect">
              <a:avLst/>
            </a:prstGeom>
            <a:solidFill>
              <a:srgbClr val="FFFFCC"/>
            </a:solidFill>
          </p:spPr>
          <p:txBody>
            <a:bodyPr wrap="square" rtlCol="0">
              <a:spAutoFit/>
            </a:bodyPr>
            <a:lstStyle/>
            <a:p>
              <a:r>
                <a:rPr lang="ru-RU" sz="1400" dirty="0"/>
                <a:t>Пользовательское пространство</a:t>
              </a:r>
              <a:endParaRPr lang="ru-BY" sz="1400" dirty="0"/>
            </a:p>
          </p:txBody>
        </p:sp>
        <p:sp>
          <p:nvSpPr>
            <p:cNvPr id="17" name="TextBox 16">
              <a:extLst>
                <a:ext uri="{FF2B5EF4-FFF2-40B4-BE49-F238E27FC236}">
                  <a16:creationId xmlns:a16="http://schemas.microsoft.com/office/drawing/2014/main" id="{AE8A2EAF-572B-4CCF-8F3F-29BD8B973E3C}"/>
                </a:ext>
              </a:extLst>
            </p:cNvPr>
            <p:cNvSpPr txBox="1"/>
            <p:nvPr/>
          </p:nvSpPr>
          <p:spPr>
            <a:xfrm>
              <a:off x="8246065" y="3524419"/>
              <a:ext cx="1027752" cy="416819"/>
            </a:xfrm>
            <a:prstGeom prst="rect">
              <a:avLst/>
            </a:prstGeom>
            <a:noFill/>
          </p:spPr>
          <p:txBody>
            <a:bodyPr wrap="square" rtlCol="0">
              <a:spAutoFit/>
            </a:bodyPr>
            <a:lstStyle/>
            <a:p>
              <a:r>
                <a:rPr lang="ru-RU" sz="1400" dirty="0"/>
                <a:t>Библиотека потоков</a:t>
              </a:r>
              <a:endParaRPr lang="ru-BY" sz="1400" dirty="0"/>
            </a:p>
          </p:txBody>
        </p:sp>
      </p:grpSp>
    </p:spTree>
    <p:extLst>
      <p:ext uri="{BB962C8B-B14F-4D97-AF65-F5344CB8AC3E}">
        <p14:creationId xmlns:p14="http://schemas.microsoft.com/office/powerpoint/2010/main" val="420646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F1DC1A6-4D7B-484E-A8AB-FC081A1004B9}"/>
              </a:ext>
            </a:extLst>
          </p:cNvPr>
          <p:cNvSpPr>
            <a:spLocks noGrp="1"/>
          </p:cNvSpPr>
          <p:nvPr>
            <p:ph idx="1"/>
          </p:nvPr>
        </p:nvSpPr>
        <p:spPr>
          <a:xfrm>
            <a:off x="257531" y="310551"/>
            <a:ext cx="10820200" cy="5828628"/>
          </a:xfrm>
        </p:spPr>
        <p:txBody>
          <a:bodyPr>
            <a:noAutofit/>
          </a:bodyPr>
          <a:lstStyle/>
          <a:p>
            <a:pPr marL="0" indent="0" algn="just">
              <a:buNone/>
            </a:pPr>
            <a:r>
              <a:rPr lang="ru-RU" sz="2800" dirty="0"/>
              <a:t>Новый поток создается с помощью вызова специальной подпрограммы из библиотеки, предназначенной для работы с потоками. Управление к этой подпрограмме переходит в результате вызова процедуры. Библиотека потоков создает структуру данных для нового потока, а потом передает управление одному из готовых к выполнению потоков данного процесса, руководствуясь некоторым алгоритмом планирования. Когда управление переходит к библиотечной подпрограмме, контекст текущего потока сохраняется, а когда управление возвращается к потоку, его контекст восстанавливается. Этот контекст в основном состоит из содержимого пользовательских регистров, счетчика команд и указателей стека.</a:t>
            </a:r>
            <a:endParaRPr lang="ru-BY" sz="2800" dirty="0"/>
          </a:p>
        </p:txBody>
      </p:sp>
    </p:spTree>
    <p:extLst>
      <p:ext uri="{BB962C8B-B14F-4D97-AF65-F5344CB8AC3E}">
        <p14:creationId xmlns:p14="http://schemas.microsoft.com/office/powerpoint/2010/main" val="185752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26D514-4DC3-4ED8-AB19-5BBBFA22148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63FFDB0-40A8-4AD5-975D-0025AD8C4E9E}"/>
              </a:ext>
            </a:extLst>
          </p:cNvPr>
          <p:cNvSpPr>
            <a:spLocks noGrp="1"/>
          </p:cNvSpPr>
          <p:nvPr>
            <p:ph idx="1"/>
          </p:nvPr>
        </p:nvSpPr>
        <p:spPr/>
        <p:txBody>
          <a:bodyPr/>
          <a:lstStyle/>
          <a:p>
            <a:endParaRPr lang="ru-RU"/>
          </a:p>
        </p:txBody>
      </p:sp>
      <p:grpSp>
        <p:nvGrpSpPr>
          <p:cNvPr id="4" name="Группа 3">
            <a:extLst>
              <a:ext uri="{FF2B5EF4-FFF2-40B4-BE49-F238E27FC236}">
                <a16:creationId xmlns:a16="http://schemas.microsoft.com/office/drawing/2014/main" id="{E7F18F81-1AB1-4626-ACD4-36D2766E9A1E}"/>
              </a:ext>
            </a:extLst>
          </p:cNvPr>
          <p:cNvGrpSpPr/>
          <p:nvPr/>
        </p:nvGrpSpPr>
        <p:grpSpPr>
          <a:xfrm>
            <a:off x="109283" y="22586"/>
            <a:ext cx="10743480" cy="6581394"/>
            <a:chOff x="109283" y="22586"/>
            <a:chExt cx="10743480" cy="6581394"/>
          </a:xfrm>
        </p:grpSpPr>
        <p:grpSp>
          <p:nvGrpSpPr>
            <p:cNvPr id="5" name="Группа 4">
              <a:extLst>
                <a:ext uri="{FF2B5EF4-FFF2-40B4-BE49-F238E27FC236}">
                  <a16:creationId xmlns:a16="http://schemas.microsoft.com/office/drawing/2014/main" id="{764DFA53-4AC8-48F8-9A8D-81453DFD4345}"/>
                </a:ext>
              </a:extLst>
            </p:cNvPr>
            <p:cNvGrpSpPr/>
            <p:nvPr/>
          </p:nvGrpSpPr>
          <p:grpSpPr>
            <a:xfrm>
              <a:off x="5561082" y="22586"/>
              <a:ext cx="5291681" cy="3066548"/>
              <a:chOff x="5561082" y="22586"/>
              <a:chExt cx="5291681" cy="3066548"/>
            </a:xfrm>
          </p:grpSpPr>
          <p:sp>
            <p:nvSpPr>
              <p:cNvPr id="31" name="Овал 30">
                <a:extLst>
                  <a:ext uri="{FF2B5EF4-FFF2-40B4-BE49-F238E27FC236}">
                    <a16:creationId xmlns:a16="http://schemas.microsoft.com/office/drawing/2014/main" id="{0BB63756-1AF8-4216-B8DB-FEE5D4E166D0}"/>
                  </a:ext>
                </a:extLst>
              </p:cNvPr>
              <p:cNvSpPr/>
              <p:nvPr/>
            </p:nvSpPr>
            <p:spPr>
              <a:xfrm>
                <a:off x="5561082" y="22586"/>
                <a:ext cx="5291681" cy="30665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TextBox 31">
                <a:extLst>
                  <a:ext uri="{FF2B5EF4-FFF2-40B4-BE49-F238E27FC236}">
                    <a16:creationId xmlns:a16="http://schemas.microsoft.com/office/drawing/2014/main" id="{F0EE24CB-2B3F-49B3-98EE-93FD550F68C6}"/>
                  </a:ext>
                </a:extLst>
              </p:cNvPr>
              <p:cNvSpPr txBox="1"/>
              <p:nvPr/>
            </p:nvSpPr>
            <p:spPr>
              <a:xfrm flipH="1">
                <a:off x="7653001" y="232237"/>
                <a:ext cx="1197790"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Поток 2</a:t>
                </a:r>
              </a:p>
            </p:txBody>
          </p:sp>
          <p:grpSp>
            <p:nvGrpSpPr>
              <p:cNvPr id="33" name="Группа 32">
                <a:extLst>
                  <a:ext uri="{FF2B5EF4-FFF2-40B4-BE49-F238E27FC236}">
                    <a16:creationId xmlns:a16="http://schemas.microsoft.com/office/drawing/2014/main" id="{AD138ED8-6730-4BE4-877A-2578C01C8625}"/>
                  </a:ext>
                </a:extLst>
              </p:cNvPr>
              <p:cNvGrpSpPr/>
              <p:nvPr/>
            </p:nvGrpSpPr>
            <p:grpSpPr>
              <a:xfrm>
                <a:off x="5874357" y="835380"/>
                <a:ext cx="4848578" cy="1986843"/>
                <a:chOff x="197555" y="451557"/>
                <a:chExt cx="7399867" cy="1986843"/>
              </a:xfrm>
            </p:grpSpPr>
            <p:sp>
              <p:nvSpPr>
                <p:cNvPr id="34" name="Овал 33">
                  <a:extLst>
                    <a:ext uri="{FF2B5EF4-FFF2-40B4-BE49-F238E27FC236}">
                      <a16:creationId xmlns:a16="http://schemas.microsoft.com/office/drawing/2014/main" id="{B8281240-A6BD-4B5B-A77F-FDC72FF8F55C}"/>
                    </a:ext>
                  </a:extLst>
                </p:cNvPr>
                <p:cNvSpPr/>
                <p:nvPr/>
              </p:nvSpPr>
              <p:spPr>
                <a:xfrm>
                  <a:off x="4594577" y="451558"/>
                  <a:ext cx="3002845" cy="6773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35" name="Овал 34">
                  <a:extLst>
                    <a:ext uri="{FF2B5EF4-FFF2-40B4-BE49-F238E27FC236}">
                      <a16:creationId xmlns:a16="http://schemas.microsoft.com/office/drawing/2014/main" id="{10DA58D5-E1F8-4091-8BC7-4A67C1FE47AB}"/>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36" name="Овал 35">
                  <a:extLst>
                    <a:ext uri="{FF2B5EF4-FFF2-40B4-BE49-F238E27FC236}">
                      <a16:creationId xmlns:a16="http://schemas.microsoft.com/office/drawing/2014/main" id="{ED5A7346-D2B3-4D59-A7A3-7E28E0061F40}"/>
                    </a:ext>
                  </a:extLst>
                </p:cNvPr>
                <p:cNvSpPr/>
                <p:nvPr/>
              </p:nvSpPr>
              <p:spPr>
                <a:xfrm>
                  <a:off x="197555" y="45155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37" name="Прямая со стрелкой 36">
                  <a:extLst>
                    <a:ext uri="{FF2B5EF4-FFF2-40B4-BE49-F238E27FC236}">
                      <a16:creationId xmlns:a16="http://schemas.microsoft.com/office/drawing/2014/main" id="{2235C9C7-E70F-4874-A313-D4404553B4FB}"/>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Прямая со стрелкой 37">
                  <a:extLst>
                    <a:ext uri="{FF2B5EF4-FFF2-40B4-BE49-F238E27FC236}">
                      <a16:creationId xmlns:a16="http://schemas.microsoft.com/office/drawing/2014/main" id="{73CE8103-0BC7-4EDC-B6C3-CD342591BE4F}"/>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9" name="Прямая со стрелкой 38">
                  <a:extLst>
                    <a:ext uri="{FF2B5EF4-FFF2-40B4-BE49-F238E27FC236}">
                      <a16:creationId xmlns:a16="http://schemas.microsoft.com/office/drawing/2014/main" id="{408942F0-7A61-444B-B4C2-8A14D1744B04}"/>
                    </a:ext>
                  </a:extLst>
                </p:cNvPr>
                <p:cNvCxnSpPr>
                  <a:cxnSpLocks/>
                  <a:stCxn id="34" idx="4"/>
                  <a:endCxn id="3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Прямая со стрелкой 39">
                  <a:extLst>
                    <a:ext uri="{FF2B5EF4-FFF2-40B4-BE49-F238E27FC236}">
                      <a16:creationId xmlns:a16="http://schemas.microsoft.com/office/drawing/2014/main" id="{1860D915-9162-4736-BA17-75C8A017E2DE}"/>
                    </a:ext>
                  </a:extLst>
                </p:cNvPr>
                <p:cNvCxnSpPr>
                  <a:cxnSpLocks/>
                  <a:stCxn id="35" idx="1"/>
                  <a:endCxn id="3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grpSp>
          <p:nvGrpSpPr>
            <p:cNvPr id="6" name="Группа 5">
              <a:extLst>
                <a:ext uri="{FF2B5EF4-FFF2-40B4-BE49-F238E27FC236}">
                  <a16:creationId xmlns:a16="http://schemas.microsoft.com/office/drawing/2014/main" id="{F9717BB8-F5DA-40B9-A4B6-1568E64242D7}"/>
                </a:ext>
              </a:extLst>
            </p:cNvPr>
            <p:cNvGrpSpPr/>
            <p:nvPr/>
          </p:nvGrpSpPr>
          <p:grpSpPr>
            <a:xfrm>
              <a:off x="2960215" y="3537432"/>
              <a:ext cx="5291681" cy="3066548"/>
              <a:chOff x="2517522" y="3201990"/>
              <a:chExt cx="5291681" cy="3066548"/>
            </a:xfrm>
          </p:grpSpPr>
          <p:sp>
            <p:nvSpPr>
              <p:cNvPr id="21" name="Овал 20">
                <a:extLst>
                  <a:ext uri="{FF2B5EF4-FFF2-40B4-BE49-F238E27FC236}">
                    <a16:creationId xmlns:a16="http://schemas.microsoft.com/office/drawing/2014/main" id="{22756885-3A48-4A6B-B3CC-79B155DF1010}"/>
                  </a:ext>
                </a:extLst>
              </p:cNvPr>
              <p:cNvSpPr/>
              <p:nvPr/>
            </p:nvSpPr>
            <p:spPr>
              <a:xfrm>
                <a:off x="2517522" y="3201990"/>
                <a:ext cx="5291681" cy="30665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a:extLst>
                  <a:ext uri="{FF2B5EF4-FFF2-40B4-BE49-F238E27FC236}">
                    <a16:creationId xmlns:a16="http://schemas.microsoft.com/office/drawing/2014/main" id="{C1EBAFB1-17A1-4BEB-94C3-A1A3BD8D16BC}"/>
                  </a:ext>
                </a:extLst>
              </p:cNvPr>
              <p:cNvSpPr txBox="1"/>
              <p:nvPr/>
            </p:nvSpPr>
            <p:spPr>
              <a:xfrm flipH="1">
                <a:off x="4492001" y="3465654"/>
                <a:ext cx="1570313"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Процесс </a:t>
                </a:r>
                <a:r>
                  <a:rPr lang="en-US" dirty="0">
                    <a:ln w="0"/>
                    <a:effectLst>
                      <a:outerShdw blurRad="38100" dist="19050" dir="2700000" algn="tl" rotWithShape="0">
                        <a:schemeClr val="dk1">
                          <a:alpha val="40000"/>
                        </a:schemeClr>
                      </a:outerShdw>
                    </a:effectLst>
                  </a:rPr>
                  <a:t>B</a:t>
                </a:r>
                <a:endParaRPr lang="ru-RU" dirty="0">
                  <a:ln w="0"/>
                  <a:effectLst>
                    <a:outerShdw blurRad="38100" dist="19050" dir="2700000" algn="tl" rotWithShape="0">
                      <a:schemeClr val="dk1">
                        <a:alpha val="40000"/>
                      </a:schemeClr>
                    </a:outerShdw>
                  </a:effectLst>
                </a:endParaRPr>
              </a:p>
            </p:txBody>
          </p:sp>
          <p:grpSp>
            <p:nvGrpSpPr>
              <p:cNvPr id="23" name="Группа 22">
                <a:extLst>
                  <a:ext uri="{FF2B5EF4-FFF2-40B4-BE49-F238E27FC236}">
                    <a16:creationId xmlns:a16="http://schemas.microsoft.com/office/drawing/2014/main" id="{F701B988-943B-48ED-B81A-B53C04759751}"/>
                  </a:ext>
                </a:extLst>
              </p:cNvPr>
              <p:cNvGrpSpPr/>
              <p:nvPr/>
            </p:nvGrpSpPr>
            <p:grpSpPr>
              <a:xfrm>
                <a:off x="2694100" y="4055516"/>
                <a:ext cx="4848578" cy="1986843"/>
                <a:chOff x="197555" y="451557"/>
                <a:chExt cx="7399867" cy="1986843"/>
              </a:xfrm>
            </p:grpSpPr>
            <p:sp>
              <p:nvSpPr>
                <p:cNvPr id="24" name="Овал 23">
                  <a:extLst>
                    <a:ext uri="{FF2B5EF4-FFF2-40B4-BE49-F238E27FC236}">
                      <a16:creationId xmlns:a16="http://schemas.microsoft.com/office/drawing/2014/main" id="{1233153A-A7D4-43CF-93DA-00D35CB5F275}"/>
                    </a:ext>
                  </a:extLst>
                </p:cNvPr>
                <p:cNvSpPr/>
                <p:nvPr/>
              </p:nvSpPr>
              <p:spPr>
                <a:xfrm>
                  <a:off x="4594577" y="451558"/>
                  <a:ext cx="3002845" cy="6773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25" name="Овал 24">
                  <a:extLst>
                    <a:ext uri="{FF2B5EF4-FFF2-40B4-BE49-F238E27FC236}">
                      <a16:creationId xmlns:a16="http://schemas.microsoft.com/office/drawing/2014/main" id="{D5C1D8F3-199D-4D25-A97B-9A2052BC995B}"/>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26" name="Овал 25">
                  <a:extLst>
                    <a:ext uri="{FF2B5EF4-FFF2-40B4-BE49-F238E27FC236}">
                      <a16:creationId xmlns:a16="http://schemas.microsoft.com/office/drawing/2014/main" id="{42C12C6F-C5C0-460B-8B06-8D2052E170F8}"/>
                    </a:ext>
                  </a:extLst>
                </p:cNvPr>
                <p:cNvSpPr/>
                <p:nvPr/>
              </p:nvSpPr>
              <p:spPr>
                <a:xfrm>
                  <a:off x="197555" y="45155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27" name="Прямая со стрелкой 26">
                  <a:extLst>
                    <a:ext uri="{FF2B5EF4-FFF2-40B4-BE49-F238E27FC236}">
                      <a16:creationId xmlns:a16="http://schemas.microsoft.com/office/drawing/2014/main" id="{B26BB6DA-2A9A-4E63-8D46-8CDC2F7C19AD}"/>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Прямая со стрелкой 27">
                  <a:extLst>
                    <a:ext uri="{FF2B5EF4-FFF2-40B4-BE49-F238E27FC236}">
                      <a16:creationId xmlns:a16="http://schemas.microsoft.com/office/drawing/2014/main" id="{61683692-19DC-44D7-812C-4F948DF6B4E7}"/>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Прямая со стрелкой 28">
                  <a:extLst>
                    <a:ext uri="{FF2B5EF4-FFF2-40B4-BE49-F238E27FC236}">
                      <a16:creationId xmlns:a16="http://schemas.microsoft.com/office/drawing/2014/main" id="{6441DD90-85B3-41C2-A0DA-CF7CC26E100C}"/>
                    </a:ext>
                  </a:extLst>
                </p:cNvPr>
                <p:cNvCxnSpPr>
                  <a:cxnSpLocks/>
                  <a:stCxn id="24" idx="4"/>
                  <a:endCxn id="2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Прямая со стрелкой 29">
                  <a:extLst>
                    <a:ext uri="{FF2B5EF4-FFF2-40B4-BE49-F238E27FC236}">
                      <a16:creationId xmlns:a16="http://schemas.microsoft.com/office/drawing/2014/main" id="{CB88AF95-24BA-444D-941A-DFE5889115E1}"/>
                    </a:ext>
                  </a:extLst>
                </p:cNvPr>
                <p:cNvCxnSpPr>
                  <a:cxnSpLocks/>
                  <a:stCxn id="25" idx="1"/>
                  <a:endCxn id="2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grpSp>
          <p:nvGrpSpPr>
            <p:cNvPr id="7" name="Группа 6">
              <a:extLst>
                <a:ext uri="{FF2B5EF4-FFF2-40B4-BE49-F238E27FC236}">
                  <a16:creationId xmlns:a16="http://schemas.microsoft.com/office/drawing/2014/main" id="{54373484-3D65-48D0-8184-59023327108D}"/>
                </a:ext>
              </a:extLst>
            </p:cNvPr>
            <p:cNvGrpSpPr/>
            <p:nvPr/>
          </p:nvGrpSpPr>
          <p:grpSpPr>
            <a:xfrm>
              <a:off x="109283" y="22586"/>
              <a:ext cx="5291681" cy="3135067"/>
              <a:chOff x="109283" y="22586"/>
              <a:chExt cx="5291681" cy="3135067"/>
            </a:xfrm>
          </p:grpSpPr>
          <p:sp>
            <p:nvSpPr>
              <p:cNvPr id="11" name="Овал 10">
                <a:extLst>
                  <a:ext uri="{FF2B5EF4-FFF2-40B4-BE49-F238E27FC236}">
                    <a16:creationId xmlns:a16="http://schemas.microsoft.com/office/drawing/2014/main" id="{89E44E0D-2DE3-4CE5-BAF8-71657E28F20E}"/>
                  </a:ext>
                </a:extLst>
              </p:cNvPr>
              <p:cNvSpPr/>
              <p:nvPr/>
            </p:nvSpPr>
            <p:spPr>
              <a:xfrm>
                <a:off x="109283" y="22586"/>
                <a:ext cx="5291681" cy="3135067"/>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12" name="Группа 11">
                <a:extLst>
                  <a:ext uri="{FF2B5EF4-FFF2-40B4-BE49-F238E27FC236}">
                    <a16:creationId xmlns:a16="http://schemas.microsoft.com/office/drawing/2014/main" id="{652FD013-F561-4DBB-BFCD-EC9F68EA5B74}"/>
                  </a:ext>
                </a:extLst>
              </p:cNvPr>
              <p:cNvGrpSpPr/>
              <p:nvPr/>
            </p:nvGrpSpPr>
            <p:grpSpPr>
              <a:xfrm>
                <a:off x="314785" y="846667"/>
                <a:ext cx="4848578" cy="1986843"/>
                <a:chOff x="197555" y="451557"/>
                <a:chExt cx="7399867" cy="1986843"/>
              </a:xfrm>
            </p:grpSpPr>
            <p:sp>
              <p:nvSpPr>
                <p:cNvPr id="14" name="Овал 13">
                  <a:extLst>
                    <a:ext uri="{FF2B5EF4-FFF2-40B4-BE49-F238E27FC236}">
                      <a16:creationId xmlns:a16="http://schemas.microsoft.com/office/drawing/2014/main" id="{535999D7-8305-45C1-B6C7-FDE9E0CFDDE4}"/>
                    </a:ext>
                  </a:extLst>
                </p:cNvPr>
                <p:cNvSpPr/>
                <p:nvPr/>
              </p:nvSpPr>
              <p:spPr>
                <a:xfrm>
                  <a:off x="4594577" y="451558"/>
                  <a:ext cx="3002845"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15" name="Овал 14">
                  <a:extLst>
                    <a:ext uri="{FF2B5EF4-FFF2-40B4-BE49-F238E27FC236}">
                      <a16:creationId xmlns:a16="http://schemas.microsoft.com/office/drawing/2014/main" id="{369C8697-F650-4782-8FF9-105440C7808A}"/>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16" name="Овал 15">
                  <a:extLst>
                    <a:ext uri="{FF2B5EF4-FFF2-40B4-BE49-F238E27FC236}">
                      <a16:creationId xmlns:a16="http://schemas.microsoft.com/office/drawing/2014/main" id="{FAB2DC35-E3A5-4D30-A312-EB66E6671B50}"/>
                    </a:ext>
                  </a:extLst>
                </p:cNvPr>
                <p:cNvSpPr/>
                <p:nvPr/>
              </p:nvSpPr>
              <p:spPr>
                <a:xfrm>
                  <a:off x="197555" y="451557"/>
                  <a:ext cx="3127022" cy="6773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17" name="Прямая со стрелкой 16">
                  <a:extLst>
                    <a:ext uri="{FF2B5EF4-FFF2-40B4-BE49-F238E27FC236}">
                      <a16:creationId xmlns:a16="http://schemas.microsoft.com/office/drawing/2014/main" id="{C0D9703E-D059-4421-BC0B-456A34DF20DB}"/>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Прямая со стрелкой 17">
                  <a:extLst>
                    <a:ext uri="{FF2B5EF4-FFF2-40B4-BE49-F238E27FC236}">
                      <a16:creationId xmlns:a16="http://schemas.microsoft.com/office/drawing/2014/main" id="{F8E982A6-208F-46C7-BE5F-354C4B24B1F8}"/>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a:extLst>
                    <a:ext uri="{FF2B5EF4-FFF2-40B4-BE49-F238E27FC236}">
                      <a16:creationId xmlns:a16="http://schemas.microsoft.com/office/drawing/2014/main" id="{3AAD4BED-2472-4757-80E5-8D2FA3B95CE2}"/>
                    </a:ext>
                  </a:extLst>
                </p:cNvPr>
                <p:cNvCxnSpPr>
                  <a:cxnSpLocks/>
                  <a:stCxn id="14" idx="4"/>
                  <a:endCxn id="1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19">
                  <a:extLst>
                    <a:ext uri="{FF2B5EF4-FFF2-40B4-BE49-F238E27FC236}">
                      <a16:creationId xmlns:a16="http://schemas.microsoft.com/office/drawing/2014/main" id="{A7A59C2D-507E-4107-A743-96EE1339E31C}"/>
                    </a:ext>
                  </a:extLst>
                </p:cNvPr>
                <p:cNvCxnSpPr>
                  <a:cxnSpLocks/>
                  <a:stCxn id="15" idx="1"/>
                  <a:endCxn id="1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1773261B-AE51-4D34-B122-F55F4459F208}"/>
                  </a:ext>
                </a:extLst>
              </p:cNvPr>
              <p:cNvSpPr txBox="1"/>
              <p:nvPr/>
            </p:nvSpPr>
            <p:spPr>
              <a:xfrm flipH="1">
                <a:off x="2201202" y="300756"/>
                <a:ext cx="1197790"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Поток 1</a:t>
                </a:r>
              </a:p>
            </p:txBody>
          </p:sp>
        </p:grpSp>
        <p:cxnSp>
          <p:nvCxnSpPr>
            <p:cNvPr id="8" name="Прямая соединительная линия 7">
              <a:extLst>
                <a:ext uri="{FF2B5EF4-FFF2-40B4-BE49-F238E27FC236}">
                  <a16:creationId xmlns:a16="http://schemas.microsoft.com/office/drawing/2014/main" id="{2E18B303-33B7-45CB-8CBC-873150BE0D1F}"/>
                </a:ext>
              </a:extLst>
            </p:cNvPr>
            <p:cNvCxnSpPr>
              <a:cxnSpLocks/>
            </p:cNvCxnSpPr>
            <p:nvPr/>
          </p:nvCxnSpPr>
          <p:spPr>
            <a:xfrm>
              <a:off x="4852764" y="2540794"/>
              <a:ext cx="753291" cy="364461"/>
            </a:xfrm>
            <a:prstGeom prst="line">
              <a:avLst/>
            </a:prstGeom>
          </p:spPr>
          <p:style>
            <a:lnRef idx="1">
              <a:schemeClr val="dk1"/>
            </a:lnRef>
            <a:fillRef idx="0">
              <a:schemeClr val="dk1"/>
            </a:fillRef>
            <a:effectRef idx="0">
              <a:schemeClr val="dk1"/>
            </a:effectRef>
            <a:fontRef idx="minor">
              <a:schemeClr val="tx1"/>
            </a:fontRef>
          </p:style>
        </p:cxnSp>
        <p:cxnSp>
          <p:nvCxnSpPr>
            <p:cNvPr id="9" name="Прямая соединительная линия 8">
              <a:extLst>
                <a:ext uri="{FF2B5EF4-FFF2-40B4-BE49-F238E27FC236}">
                  <a16:creationId xmlns:a16="http://schemas.microsoft.com/office/drawing/2014/main" id="{3E4B5E36-2422-4C51-8F36-7574B7ADD28C}"/>
                </a:ext>
              </a:extLst>
            </p:cNvPr>
            <p:cNvCxnSpPr>
              <a:cxnSpLocks/>
            </p:cNvCxnSpPr>
            <p:nvPr/>
          </p:nvCxnSpPr>
          <p:spPr>
            <a:xfrm flipV="1">
              <a:off x="5606055" y="2540794"/>
              <a:ext cx="585195" cy="364462"/>
            </a:xfrm>
            <a:prstGeom prst="line">
              <a:avLst/>
            </a:prstGeom>
          </p:spPr>
          <p:style>
            <a:lnRef idx="1">
              <a:schemeClr val="dk1"/>
            </a:lnRef>
            <a:fillRef idx="0">
              <a:schemeClr val="dk1"/>
            </a:fillRef>
            <a:effectRef idx="0">
              <a:schemeClr val="dk1"/>
            </a:effectRef>
            <a:fontRef idx="minor">
              <a:schemeClr val="tx1"/>
            </a:fontRef>
          </p:style>
        </p:cxnSp>
        <p:cxnSp>
          <p:nvCxnSpPr>
            <p:cNvPr id="10" name="Прямая соединительная линия 9">
              <a:extLst>
                <a:ext uri="{FF2B5EF4-FFF2-40B4-BE49-F238E27FC236}">
                  <a16:creationId xmlns:a16="http://schemas.microsoft.com/office/drawing/2014/main" id="{8277286A-0C76-4E8E-A5EA-98EE4F1269D3}"/>
                </a:ext>
              </a:extLst>
            </p:cNvPr>
            <p:cNvCxnSpPr>
              <a:cxnSpLocks/>
              <a:endCxn id="21" idx="0"/>
            </p:cNvCxnSpPr>
            <p:nvPr/>
          </p:nvCxnSpPr>
          <p:spPr>
            <a:xfrm>
              <a:off x="5606056" y="2905255"/>
              <a:ext cx="0" cy="63217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684493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8D6947-CF92-48FA-B2BD-F2BAF83BD294}"/>
              </a:ext>
            </a:extLst>
          </p:cNvPr>
          <p:cNvSpPr>
            <a:spLocks noGrp="1"/>
          </p:cNvSpPr>
          <p:nvPr>
            <p:ph idx="1"/>
          </p:nvPr>
        </p:nvSpPr>
        <p:spPr>
          <a:xfrm>
            <a:off x="209448" y="1083733"/>
            <a:ext cx="11022144" cy="5196296"/>
          </a:xfrm>
        </p:spPr>
        <p:txBody>
          <a:bodyPr>
            <a:normAutofit/>
          </a:bodyPr>
          <a:lstStyle/>
          <a:p>
            <a:pPr marL="0" indent="0" algn="just">
              <a:buNone/>
            </a:pPr>
            <a:r>
              <a:rPr lang="ru-RU" sz="2800" dirty="0"/>
              <a:t>Приложение, в котором выполняется поток 2, может произвести системный вызов, например запрос ввода-вывода, который блокирует процесс В. В результате этого вызова управление перейдет к ядру. Ядро вызывает процедуру ввода-вывода, переводит процесс В </a:t>
            </a:r>
            <a:r>
              <a:rPr lang="ru-RU" sz="2800" dirty="0" err="1"/>
              <a:t>в</a:t>
            </a:r>
            <a:r>
              <a:rPr lang="ru-RU" sz="2800" dirty="0"/>
              <a:t> состояние блокировки и передает управление другому процессу. Тем временем поток 2 процесса В все еще находится в состоянии выполнения в соответствии со структурой данных, поддерживаемой библиотекой потоков. Важно отметить, что поток 2 не выполняется в том смысле, что он работает с процессором; однако библиотека потоков воспринимает его как выполняющийся. </a:t>
            </a:r>
          </a:p>
        </p:txBody>
      </p:sp>
    </p:spTree>
    <p:extLst>
      <p:ext uri="{BB962C8B-B14F-4D97-AF65-F5344CB8AC3E}">
        <p14:creationId xmlns:p14="http://schemas.microsoft.com/office/powerpoint/2010/main" val="563540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Группа 74">
            <a:extLst>
              <a:ext uri="{FF2B5EF4-FFF2-40B4-BE49-F238E27FC236}">
                <a16:creationId xmlns:a16="http://schemas.microsoft.com/office/drawing/2014/main" id="{45154441-B1CB-4C60-A552-D7164AFF4C26}"/>
              </a:ext>
            </a:extLst>
          </p:cNvPr>
          <p:cNvGrpSpPr/>
          <p:nvPr/>
        </p:nvGrpSpPr>
        <p:grpSpPr>
          <a:xfrm>
            <a:off x="109283" y="22586"/>
            <a:ext cx="10743480" cy="6581394"/>
            <a:chOff x="109283" y="22586"/>
            <a:chExt cx="10743480" cy="6581394"/>
          </a:xfrm>
        </p:grpSpPr>
        <p:grpSp>
          <p:nvGrpSpPr>
            <p:cNvPr id="58" name="Группа 57">
              <a:extLst>
                <a:ext uri="{FF2B5EF4-FFF2-40B4-BE49-F238E27FC236}">
                  <a16:creationId xmlns:a16="http://schemas.microsoft.com/office/drawing/2014/main" id="{F8E65F78-E219-498D-956F-4CA1EC27157A}"/>
                </a:ext>
              </a:extLst>
            </p:cNvPr>
            <p:cNvGrpSpPr/>
            <p:nvPr/>
          </p:nvGrpSpPr>
          <p:grpSpPr>
            <a:xfrm>
              <a:off x="5561082" y="22586"/>
              <a:ext cx="5291681" cy="3066548"/>
              <a:chOff x="5561082" y="22586"/>
              <a:chExt cx="5291681" cy="3066548"/>
            </a:xfrm>
          </p:grpSpPr>
          <p:sp>
            <p:nvSpPr>
              <p:cNvPr id="53" name="Овал 52">
                <a:extLst>
                  <a:ext uri="{FF2B5EF4-FFF2-40B4-BE49-F238E27FC236}">
                    <a16:creationId xmlns:a16="http://schemas.microsoft.com/office/drawing/2014/main" id="{5B1BB162-2FD5-4871-8C4D-CAF481050253}"/>
                  </a:ext>
                </a:extLst>
              </p:cNvPr>
              <p:cNvSpPr/>
              <p:nvPr/>
            </p:nvSpPr>
            <p:spPr>
              <a:xfrm>
                <a:off x="5561082" y="22586"/>
                <a:ext cx="5291681" cy="30665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4" name="TextBox 53">
                <a:extLst>
                  <a:ext uri="{FF2B5EF4-FFF2-40B4-BE49-F238E27FC236}">
                    <a16:creationId xmlns:a16="http://schemas.microsoft.com/office/drawing/2014/main" id="{7E5D4EC3-AF7B-4F53-BF75-15DCD1051F14}"/>
                  </a:ext>
                </a:extLst>
              </p:cNvPr>
              <p:cNvSpPr txBox="1"/>
              <p:nvPr/>
            </p:nvSpPr>
            <p:spPr>
              <a:xfrm flipH="1">
                <a:off x="7653001" y="232237"/>
                <a:ext cx="1197790"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Поток 2</a:t>
                </a:r>
              </a:p>
            </p:txBody>
          </p:sp>
          <p:grpSp>
            <p:nvGrpSpPr>
              <p:cNvPr id="35" name="Группа 34">
                <a:extLst>
                  <a:ext uri="{FF2B5EF4-FFF2-40B4-BE49-F238E27FC236}">
                    <a16:creationId xmlns:a16="http://schemas.microsoft.com/office/drawing/2014/main" id="{B084277B-1716-4555-A43A-4B6DE0B1916C}"/>
                  </a:ext>
                </a:extLst>
              </p:cNvPr>
              <p:cNvGrpSpPr/>
              <p:nvPr/>
            </p:nvGrpSpPr>
            <p:grpSpPr>
              <a:xfrm>
                <a:off x="5874357" y="835380"/>
                <a:ext cx="4848578" cy="1986843"/>
                <a:chOff x="197555" y="451557"/>
                <a:chExt cx="7399867" cy="1986843"/>
              </a:xfrm>
            </p:grpSpPr>
            <p:sp>
              <p:nvSpPr>
                <p:cNvPr id="36" name="Овал 35">
                  <a:extLst>
                    <a:ext uri="{FF2B5EF4-FFF2-40B4-BE49-F238E27FC236}">
                      <a16:creationId xmlns:a16="http://schemas.microsoft.com/office/drawing/2014/main" id="{149ADD24-F528-4982-8752-B3FBD037A513}"/>
                    </a:ext>
                  </a:extLst>
                </p:cNvPr>
                <p:cNvSpPr/>
                <p:nvPr/>
              </p:nvSpPr>
              <p:spPr>
                <a:xfrm>
                  <a:off x="4594577" y="451558"/>
                  <a:ext cx="3002845" cy="6773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37" name="Овал 36">
                  <a:extLst>
                    <a:ext uri="{FF2B5EF4-FFF2-40B4-BE49-F238E27FC236}">
                      <a16:creationId xmlns:a16="http://schemas.microsoft.com/office/drawing/2014/main" id="{971D653B-452B-4F9D-A68F-5A2B700EAAB2}"/>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38" name="Овал 37">
                  <a:extLst>
                    <a:ext uri="{FF2B5EF4-FFF2-40B4-BE49-F238E27FC236}">
                      <a16:creationId xmlns:a16="http://schemas.microsoft.com/office/drawing/2014/main" id="{44E29788-DA1A-4657-BE06-C8D38B2BE34A}"/>
                    </a:ext>
                  </a:extLst>
                </p:cNvPr>
                <p:cNvSpPr/>
                <p:nvPr/>
              </p:nvSpPr>
              <p:spPr>
                <a:xfrm>
                  <a:off x="197555" y="45155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39" name="Прямая со стрелкой 38">
                  <a:extLst>
                    <a:ext uri="{FF2B5EF4-FFF2-40B4-BE49-F238E27FC236}">
                      <a16:creationId xmlns:a16="http://schemas.microsoft.com/office/drawing/2014/main" id="{BB8AB99D-AD73-4CE6-8FA2-FE438B8F7F45}"/>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Прямая со стрелкой 39">
                  <a:extLst>
                    <a:ext uri="{FF2B5EF4-FFF2-40B4-BE49-F238E27FC236}">
                      <a16:creationId xmlns:a16="http://schemas.microsoft.com/office/drawing/2014/main" id="{2938D83D-EED6-4669-B18C-EA1098D21DA9}"/>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1" name="Прямая со стрелкой 40">
                  <a:extLst>
                    <a:ext uri="{FF2B5EF4-FFF2-40B4-BE49-F238E27FC236}">
                      <a16:creationId xmlns:a16="http://schemas.microsoft.com/office/drawing/2014/main" id="{D77271ED-0FC1-496F-BA81-72F3088BF365}"/>
                    </a:ext>
                  </a:extLst>
                </p:cNvPr>
                <p:cNvCxnSpPr>
                  <a:cxnSpLocks/>
                  <a:stCxn id="36" idx="4"/>
                  <a:endCxn id="37"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2" name="Прямая со стрелкой 41">
                  <a:extLst>
                    <a:ext uri="{FF2B5EF4-FFF2-40B4-BE49-F238E27FC236}">
                      <a16:creationId xmlns:a16="http://schemas.microsoft.com/office/drawing/2014/main" id="{C213D31A-3B82-4A99-82D6-299EF4089079}"/>
                    </a:ext>
                  </a:extLst>
                </p:cNvPr>
                <p:cNvCxnSpPr>
                  <a:cxnSpLocks/>
                  <a:stCxn id="37" idx="1"/>
                  <a:endCxn id="38"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grpSp>
          <p:nvGrpSpPr>
            <p:cNvPr id="57" name="Группа 56">
              <a:extLst>
                <a:ext uri="{FF2B5EF4-FFF2-40B4-BE49-F238E27FC236}">
                  <a16:creationId xmlns:a16="http://schemas.microsoft.com/office/drawing/2014/main" id="{5ACEC2B4-8563-41C5-9E22-BDC0BB9C1244}"/>
                </a:ext>
              </a:extLst>
            </p:cNvPr>
            <p:cNvGrpSpPr/>
            <p:nvPr/>
          </p:nvGrpSpPr>
          <p:grpSpPr>
            <a:xfrm>
              <a:off x="2960215" y="3537432"/>
              <a:ext cx="5291681" cy="3066548"/>
              <a:chOff x="2517522" y="3201990"/>
              <a:chExt cx="5291681" cy="3066548"/>
            </a:xfrm>
          </p:grpSpPr>
          <p:sp>
            <p:nvSpPr>
              <p:cNvPr id="55" name="Овал 54">
                <a:extLst>
                  <a:ext uri="{FF2B5EF4-FFF2-40B4-BE49-F238E27FC236}">
                    <a16:creationId xmlns:a16="http://schemas.microsoft.com/office/drawing/2014/main" id="{E47A3ABD-590E-454A-B5AE-FF9B55C4F4F1}"/>
                  </a:ext>
                </a:extLst>
              </p:cNvPr>
              <p:cNvSpPr/>
              <p:nvPr/>
            </p:nvSpPr>
            <p:spPr>
              <a:xfrm>
                <a:off x="2517522" y="3201990"/>
                <a:ext cx="5291681" cy="30665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6" name="TextBox 55">
                <a:extLst>
                  <a:ext uri="{FF2B5EF4-FFF2-40B4-BE49-F238E27FC236}">
                    <a16:creationId xmlns:a16="http://schemas.microsoft.com/office/drawing/2014/main" id="{D6C64E16-809F-49A5-B198-4653A16C61FB}"/>
                  </a:ext>
                </a:extLst>
              </p:cNvPr>
              <p:cNvSpPr txBox="1"/>
              <p:nvPr/>
            </p:nvSpPr>
            <p:spPr>
              <a:xfrm flipH="1">
                <a:off x="4492001" y="3465654"/>
                <a:ext cx="1570313"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Процесс </a:t>
                </a:r>
                <a:r>
                  <a:rPr lang="en-US" dirty="0">
                    <a:ln w="0"/>
                    <a:effectLst>
                      <a:outerShdw blurRad="38100" dist="19050" dir="2700000" algn="tl" rotWithShape="0">
                        <a:schemeClr val="dk1">
                          <a:alpha val="40000"/>
                        </a:schemeClr>
                      </a:outerShdw>
                    </a:effectLst>
                  </a:rPr>
                  <a:t>B</a:t>
                </a:r>
                <a:endParaRPr lang="ru-RU" dirty="0">
                  <a:ln w="0"/>
                  <a:effectLst>
                    <a:outerShdw blurRad="38100" dist="19050" dir="2700000" algn="tl" rotWithShape="0">
                      <a:schemeClr val="dk1">
                        <a:alpha val="40000"/>
                      </a:schemeClr>
                    </a:outerShdw>
                  </a:effectLst>
                </a:endParaRPr>
              </a:p>
            </p:txBody>
          </p:sp>
          <p:grpSp>
            <p:nvGrpSpPr>
              <p:cNvPr id="43" name="Группа 42">
                <a:extLst>
                  <a:ext uri="{FF2B5EF4-FFF2-40B4-BE49-F238E27FC236}">
                    <a16:creationId xmlns:a16="http://schemas.microsoft.com/office/drawing/2014/main" id="{BACEACDB-A9B2-4E8E-A94B-8900EEBDEE21}"/>
                  </a:ext>
                </a:extLst>
              </p:cNvPr>
              <p:cNvGrpSpPr/>
              <p:nvPr/>
            </p:nvGrpSpPr>
            <p:grpSpPr>
              <a:xfrm>
                <a:off x="2694100" y="4055516"/>
                <a:ext cx="4848578" cy="1986843"/>
                <a:chOff x="197555" y="451557"/>
                <a:chExt cx="7399867" cy="1986843"/>
              </a:xfrm>
            </p:grpSpPr>
            <p:sp>
              <p:nvSpPr>
                <p:cNvPr id="44" name="Овал 43">
                  <a:extLst>
                    <a:ext uri="{FF2B5EF4-FFF2-40B4-BE49-F238E27FC236}">
                      <a16:creationId xmlns:a16="http://schemas.microsoft.com/office/drawing/2014/main" id="{1AA32E99-EFC0-4595-B705-59C8323283F6}"/>
                    </a:ext>
                  </a:extLst>
                </p:cNvPr>
                <p:cNvSpPr/>
                <p:nvPr/>
              </p:nvSpPr>
              <p:spPr>
                <a:xfrm>
                  <a:off x="4594577" y="451558"/>
                  <a:ext cx="3002845"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45" name="Овал 44">
                  <a:extLst>
                    <a:ext uri="{FF2B5EF4-FFF2-40B4-BE49-F238E27FC236}">
                      <a16:creationId xmlns:a16="http://schemas.microsoft.com/office/drawing/2014/main" id="{C21C6455-5971-478B-87AB-788E09834C8D}"/>
                    </a:ext>
                  </a:extLst>
                </p:cNvPr>
                <p:cNvSpPr/>
                <p:nvPr/>
              </p:nvSpPr>
              <p:spPr>
                <a:xfrm>
                  <a:off x="2483556" y="1761067"/>
                  <a:ext cx="3127022" cy="6773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46" name="Овал 45">
                  <a:extLst>
                    <a:ext uri="{FF2B5EF4-FFF2-40B4-BE49-F238E27FC236}">
                      <a16:creationId xmlns:a16="http://schemas.microsoft.com/office/drawing/2014/main" id="{223F84A2-E6B8-4304-A1B8-D5B5A9D8CA85}"/>
                    </a:ext>
                  </a:extLst>
                </p:cNvPr>
                <p:cNvSpPr/>
                <p:nvPr/>
              </p:nvSpPr>
              <p:spPr>
                <a:xfrm>
                  <a:off x="197555" y="45155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47" name="Прямая со стрелкой 46">
                  <a:extLst>
                    <a:ext uri="{FF2B5EF4-FFF2-40B4-BE49-F238E27FC236}">
                      <a16:creationId xmlns:a16="http://schemas.microsoft.com/office/drawing/2014/main" id="{26C711CC-DF2E-4E58-9E1E-FEA52E880CC3}"/>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8" name="Прямая со стрелкой 47">
                  <a:extLst>
                    <a:ext uri="{FF2B5EF4-FFF2-40B4-BE49-F238E27FC236}">
                      <a16:creationId xmlns:a16="http://schemas.microsoft.com/office/drawing/2014/main" id="{1F659FA7-8B2A-40D6-BA65-0F4FF4FA327F}"/>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9" name="Прямая со стрелкой 48">
                  <a:extLst>
                    <a:ext uri="{FF2B5EF4-FFF2-40B4-BE49-F238E27FC236}">
                      <a16:creationId xmlns:a16="http://schemas.microsoft.com/office/drawing/2014/main" id="{CBA9C11C-B7F1-4535-ADA6-632F1B98DFCF}"/>
                    </a:ext>
                  </a:extLst>
                </p:cNvPr>
                <p:cNvCxnSpPr>
                  <a:cxnSpLocks/>
                  <a:stCxn id="44" idx="4"/>
                  <a:endCxn id="4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50" name="Прямая со стрелкой 49">
                  <a:extLst>
                    <a:ext uri="{FF2B5EF4-FFF2-40B4-BE49-F238E27FC236}">
                      <a16:creationId xmlns:a16="http://schemas.microsoft.com/office/drawing/2014/main" id="{66F03BE1-554E-43E2-9BBB-130574BE0298}"/>
                    </a:ext>
                  </a:extLst>
                </p:cNvPr>
                <p:cNvCxnSpPr>
                  <a:cxnSpLocks/>
                  <a:stCxn id="45" idx="1"/>
                  <a:endCxn id="4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grpSp>
          <p:nvGrpSpPr>
            <p:cNvPr id="59" name="Группа 58">
              <a:extLst>
                <a:ext uri="{FF2B5EF4-FFF2-40B4-BE49-F238E27FC236}">
                  <a16:creationId xmlns:a16="http://schemas.microsoft.com/office/drawing/2014/main" id="{4246EEB7-E970-4454-B5B4-1D884F6119CB}"/>
                </a:ext>
              </a:extLst>
            </p:cNvPr>
            <p:cNvGrpSpPr/>
            <p:nvPr/>
          </p:nvGrpSpPr>
          <p:grpSpPr>
            <a:xfrm>
              <a:off x="109283" y="22586"/>
              <a:ext cx="5291681" cy="3135067"/>
              <a:chOff x="109283" y="22586"/>
              <a:chExt cx="5291681" cy="3135067"/>
            </a:xfrm>
          </p:grpSpPr>
          <p:sp>
            <p:nvSpPr>
              <p:cNvPr id="51" name="Овал 50">
                <a:extLst>
                  <a:ext uri="{FF2B5EF4-FFF2-40B4-BE49-F238E27FC236}">
                    <a16:creationId xmlns:a16="http://schemas.microsoft.com/office/drawing/2014/main" id="{D52A99BF-5D5C-47FC-9A66-1361F48E8A1E}"/>
                  </a:ext>
                </a:extLst>
              </p:cNvPr>
              <p:cNvSpPr/>
              <p:nvPr/>
            </p:nvSpPr>
            <p:spPr>
              <a:xfrm>
                <a:off x="109283" y="22586"/>
                <a:ext cx="5291681" cy="3135067"/>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18" name="Группа 17">
                <a:extLst>
                  <a:ext uri="{FF2B5EF4-FFF2-40B4-BE49-F238E27FC236}">
                    <a16:creationId xmlns:a16="http://schemas.microsoft.com/office/drawing/2014/main" id="{5B82569E-7E11-47D7-B112-BB78728860CE}"/>
                  </a:ext>
                </a:extLst>
              </p:cNvPr>
              <p:cNvGrpSpPr/>
              <p:nvPr/>
            </p:nvGrpSpPr>
            <p:grpSpPr>
              <a:xfrm>
                <a:off x="314785" y="846667"/>
                <a:ext cx="4848578" cy="1986843"/>
                <a:chOff x="197555" y="451557"/>
                <a:chExt cx="7399867" cy="1986843"/>
              </a:xfrm>
            </p:grpSpPr>
            <p:sp>
              <p:nvSpPr>
                <p:cNvPr id="4" name="Овал 3">
                  <a:extLst>
                    <a:ext uri="{FF2B5EF4-FFF2-40B4-BE49-F238E27FC236}">
                      <a16:creationId xmlns:a16="http://schemas.microsoft.com/office/drawing/2014/main" id="{7610A2B2-8A41-4E6A-AFA0-2BDFA6A437CC}"/>
                    </a:ext>
                  </a:extLst>
                </p:cNvPr>
                <p:cNvSpPr/>
                <p:nvPr/>
              </p:nvSpPr>
              <p:spPr>
                <a:xfrm>
                  <a:off x="4594577" y="451558"/>
                  <a:ext cx="3002845"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5" name="Овал 4">
                  <a:extLst>
                    <a:ext uri="{FF2B5EF4-FFF2-40B4-BE49-F238E27FC236}">
                      <a16:creationId xmlns:a16="http://schemas.microsoft.com/office/drawing/2014/main" id="{F2CB0FE4-3880-47BE-8F41-2AA99250434F}"/>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6" name="Овал 5">
                  <a:extLst>
                    <a:ext uri="{FF2B5EF4-FFF2-40B4-BE49-F238E27FC236}">
                      <a16:creationId xmlns:a16="http://schemas.microsoft.com/office/drawing/2014/main" id="{1751732D-95B6-42FD-82D2-95F475CA2C9C}"/>
                    </a:ext>
                  </a:extLst>
                </p:cNvPr>
                <p:cNvSpPr/>
                <p:nvPr/>
              </p:nvSpPr>
              <p:spPr>
                <a:xfrm>
                  <a:off x="197555" y="451557"/>
                  <a:ext cx="3127022" cy="6773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8" name="Прямая со стрелкой 7">
                  <a:extLst>
                    <a:ext uri="{FF2B5EF4-FFF2-40B4-BE49-F238E27FC236}">
                      <a16:creationId xmlns:a16="http://schemas.microsoft.com/office/drawing/2014/main" id="{45144C17-A6EC-49A9-936E-5E1483AAC58C}"/>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9" name="Прямая со стрелкой 8">
                  <a:extLst>
                    <a:ext uri="{FF2B5EF4-FFF2-40B4-BE49-F238E27FC236}">
                      <a16:creationId xmlns:a16="http://schemas.microsoft.com/office/drawing/2014/main" id="{AAAAF827-D2D0-4FBE-886C-20E8443A084A}"/>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Прямая со стрелкой 11">
                  <a:extLst>
                    <a:ext uri="{FF2B5EF4-FFF2-40B4-BE49-F238E27FC236}">
                      <a16:creationId xmlns:a16="http://schemas.microsoft.com/office/drawing/2014/main" id="{D43BB843-C520-4FC5-8D17-2B71C1824F0F}"/>
                    </a:ext>
                  </a:extLst>
                </p:cNvPr>
                <p:cNvCxnSpPr>
                  <a:cxnSpLocks/>
                  <a:stCxn id="4" idx="4"/>
                  <a:endCxn id="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Прямая со стрелкой 14">
                  <a:extLst>
                    <a:ext uri="{FF2B5EF4-FFF2-40B4-BE49-F238E27FC236}">
                      <a16:creationId xmlns:a16="http://schemas.microsoft.com/office/drawing/2014/main" id="{82FBAD25-874E-4530-9A04-B51AF8B2D99E}"/>
                    </a:ext>
                  </a:extLst>
                </p:cNvPr>
                <p:cNvCxnSpPr>
                  <a:cxnSpLocks/>
                  <a:stCxn id="5" idx="1"/>
                  <a:endCxn id="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52" name="TextBox 51">
                <a:extLst>
                  <a:ext uri="{FF2B5EF4-FFF2-40B4-BE49-F238E27FC236}">
                    <a16:creationId xmlns:a16="http://schemas.microsoft.com/office/drawing/2014/main" id="{2F4C24A0-2A0F-45BA-8D9D-CCBDCE035E30}"/>
                  </a:ext>
                </a:extLst>
              </p:cNvPr>
              <p:cNvSpPr txBox="1"/>
              <p:nvPr/>
            </p:nvSpPr>
            <p:spPr>
              <a:xfrm flipH="1">
                <a:off x="2201202" y="300756"/>
                <a:ext cx="1197790"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Поток 1</a:t>
                </a:r>
              </a:p>
            </p:txBody>
          </p:sp>
        </p:grpSp>
        <p:cxnSp>
          <p:nvCxnSpPr>
            <p:cNvPr id="61" name="Прямая соединительная линия 60">
              <a:extLst>
                <a:ext uri="{FF2B5EF4-FFF2-40B4-BE49-F238E27FC236}">
                  <a16:creationId xmlns:a16="http://schemas.microsoft.com/office/drawing/2014/main" id="{45861F20-58FE-4F82-A46B-98B01C01D19D}"/>
                </a:ext>
              </a:extLst>
            </p:cNvPr>
            <p:cNvCxnSpPr>
              <a:cxnSpLocks/>
            </p:cNvCxnSpPr>
            <p:nvPr/>
          </p:nvCxnSpPr>
          <p:spPr>
            <a:xfrm>
              <a:off x="4852764" y="2540794"/>
              <a:ext cx="753291" cy="364461"/>
            </a:xfrm>
            <a:prstGeom prst="line">
              <a:avLst/>
            </a:prstGeom>
          </p:spPr>
          <p:style>
            <a:lnRef idx="1">
              <a:schemeClr val="dk1"/>
            </a:lnRef>
            <a:fillRef idx="0">
              <a:schemeClr val="dk1"/>
            </a:fillRef>
            <a:effectRef idx="0">
              <a:schemeClr val="dk1"/>
            </a:effectRef>
            <a:fontRef idx="minor">
              <a:schemeClr val="tx1"/>
            </a:fontRef>
          </p:style>
        </p:cxnSp>
        <p:cxnSp>
          <p:nvCxnSpPr>
            <p:cNvPr id="63" name="Прямая соединительная линия 62">
              <a:extLst>
                <a:ext uri="{FF2B5EF4-FFF2-40B4-BE49-F238E27FC236}">
                  <a16:creationId xmlns:a16="http://schemas.microsoft.com/office/drawing/2014/main" id="{DCAA5E71-25AE-4F8C-8865-F3ABB0412282}"/>
                </a:ext>
              </a:extLst>
            </p:cNvPr>
            <p:cNvCxnSpPr>
              <a:cxnSpLocks/>
            </p:cNvCxnSpPr>
            <p:nvPr/>
          </p:nvCxnSpPr>
          <p:spPr>
            <a:xfrm flipV="1">
              <a:off x="5606055" y="2540794"/>
              <a:ext cx="585195" cy="364462"/>
            </a:xfrm>
            <a:prstGeom prst="line">
              <a:avLst/>
            </a:prstGeom>
          </p:spPr>
          <p:style>
            <a:lnRef idx="1">
              <a:schemeClr val="dk1"/>
            </a:lnRef>
            <a:fillRef idx="0">
              <a:schemeClr val="dk1"/>
            </a:fillRef>
            <a:effectRef idx="0">
              <a:schemeClr val="dk1"/>
            </a:effectRef>
            <a:fontRef idx="minor">
              <a:schemeClr val="tx1"/>
            </a:fontRef>
          </p:style>
        </p:cxnSp>
        <p:cxnSp>
          <p:nvCxnSpPr>
            <p:cNvPr id="65" name="Прямая соединительная линия 64">
              <a:extLst>
                <a:ext uri="{FF2B5EF4-FFF2-40B4-BE49-F238E27FC236}">
                  <a16:creationId xmlns:a16="http://schemas.microsoft.com/office/drawing/2014/main" id="{977F590D-028C-4A5B-9CB2-9AAFC65015B1}"/>
                </a:ext>
              </a:extLst>
            </p:cNvPr>
            <p:cNvCxnSpPr>
              <a:cxnSpLocks/>
              <a:endCxn id="55" idx="0"/>
            </p:cNvCxnSpPr>
            <p:nvPr/>
          </p:nvCxnSpPr>
          <p:spPr>
            <a:xfrm>
              <a:off x="5606056" y="2905255"/>
              <a:ext cx="0" cy="63217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136224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6182261-003D-47EA-BC7B-0FDB36A7ACC6}"/>
              </a:ext>
            </a:extLst>
          </p:cNvPr>
          <p:cNvSpPr>
            <a:spLocks noGrp="1"/>
          </p:cNvSpPr>
          <p:nvPr>
            <p:ph idx="1"/>
          </p:nvPr>
        </p:nvSpPr>
        <p:spPr>
          <a:xfrm>
            <a:off x="297629" y="391065"/>
            <a:ext cx="10839817" cy="3249282"/>
          </a:xfrm>
        </p:spPr>
        <p:txBody>
          <a:bodyPr>
            <a:normAutofit/>
          </a:bodyPr>
          <a:lstStyle/>
          <a:p>
            <a:pPr marL="0" indent="0" algn="just">
              <a:buNone/>
            </a:pPr>
            <a:r>
              <a:rPr lang="en-US" sz="2800" dirty="0"/>
              <a:t> </a:t>
            </a:r>
            <a:r>
              <a:rPr lang="ru-RU" sz="2800" dirty="0"/>
              <a:t>В результате прерывания по таймеру управление может перейти к ядру; ядро определяет, что интервал времен процессу В, истек. Ядро переводит процесс В </a:t>
            </a:r>
            <a:r>
              <a:rPr lang="ru-RU" sz="2800" dirty="0" err="1"/>
              <a:t>в</a:t>
            </a:r>
            <a:r>
              <a:rPr lang="ru-RU" sz="2800" dirty="0"/>
              <a:t> состояние готовности и передает управление другому процессу. В это время, согласно структуре данных, которая поддерживается библиотекой потоков, поток 2 процесса В по-прежнему будет находиться в состоянии выполнения. </a:t>
            </a:r>
          </a:p>
        </p:txBody>
      </p:sp>
    </p:spTree>
    <p:extLst>
      <p:ext uri="{BB962C8B-B14F-4D97-AF65-F5344CB8AC3E}">
        <p14:creationId xmlns:p14="http://schemas.microsoft.com/office/powerpoint/2010/main" val="329976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5C91C00B-D7EE-4724-BAB5-EF80CA47BD5E}"/>
              </a:ext>
            </a:extLst>
          </p:cNvPr>
          <p:cNvSpPr>
            <a:spLocks noGrp="1"/>
          </p:cNvSpPr>
          <p:nvPr>
            <p:ph idx="1"/>
          </p:nvPr>
        </p:nvSpPr>
        <p:spPr>
          <a:xfrm>
            <a:off x="312966" y="655608"/>
            <a:ext cx="10539064" cy="5365630"/>
          </a:xfrm>
        </p:spPr>
        <p:txBody>
          <a:bodyPr>
            <a:normAutofit/>
          </a:bodyPr>
          <a:lstStyle/>
          <a:p>
            <a:pPr marL="0" indent="0" algn="just">
              <a:buNone/>
            </a:pPr>
            <a:r>
              <a:rPr lang="ru-RU" sz="2800" dirty="0"/>
              <a:t>2) Планирование/выполнение (</a:t>
            </a:r>
            <a:r>
              <a:rPr lang="ru-RU" sz="2800" dirty="0" err="1"/>
              <a:t>scheduling</a:t>
            </a:r>
            <a:r>
              <a:rPr lang="ru-RU" sz="2800" dirty="0"/>
              <a:t>/</a:t>
            </a:r>
            <a:r>
              <a:rPr lang="ru-RU" sz="2800" dirty="0" err="1"/>
              <a:t>execution</a:t>
            </a:r>
            <a:r>
              <a:rPr lang="ru-RU" sz="2800" dirty="0"/>
              <a:t>). Выполнение процесса осуществляется путем выполнения кода одной или нескольких программ. Это выполнение процесса может чередоваться с выполнением других процессов. Поэтому процесс имеет такие параметры, как состояние (выполняющийся процесс, готовый к выполнению процесс и т.д.) и приоритет диспетчеризации, и представляет собой сущность, по отношению к которой операционная система выполняет планирование и диспетчеризацию.</a:t>
            </a:r>
          </a:p>
        </p:txBody>
      </p:sp>
    </p:spTree>
    <p:extLst>
      <p:ext uri="{BB962C8B-B14F-4D97-AF65-F5344CB8AC3E}">
        <p14:creationId xmlns:p14="http://schemas.microsoft.com/office/powerpoint/2010/main" val="1206045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6A80B8-DF4C-452F-8A6E-9AD42448143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C6F5C38-9066-4B31-BB53-F41746758ACD}"/>
              </a:ext>
            </a:extLst>
          </p:cNvPr>
          <p:cNvSpPr>
            <a:spLocks noGrp="1"/>
          </p:cNvSpPr>
          <p:nvPr>
            <p:ph idx="1"/>
          </p:nvPr>
        </p:nvSpPr>
        <p:spPr/>
        <p:txBody>
          <a:bodyPr/>
          <a:lstStyle/>
          <a:p>
            <a:endParaRPr lang="ru-RU" dirty="0"/>
          </a:p>
        </p:txBody>
      </p:sp>
      <p:grpSp>
        <p:nvGrpSpPr>
          <p:cNvPr id="4" name="Группа 3">
            <a:extLst>
              <a:ext uri="{FF2B5EF4-FFF2-40B4-BE49-F238E27FC236}">
                <a16:creationId xmlns:a16="http://schemas.microsoft.com/office/drawing/2014/main" id="{4482A750-298B-4CC8-A9A3-7C436BE5EAD4}"/>
              </a:ext>
            </a:extLst>
          </p:cNvPr>
          <p:cNvGrpSpPr/>
          <p:nvPr/>
        </p:nvGrpSpPr>
        <p:grpSpPr>
          <a:xfrm>
            <a:off x="109283" y="22586"/>
            <a:ext cx="10743480" cy="6581394"/>
            <a:chOff x="109283" y="22586"/>
            <a:chExt cx="10743480" cy="6581394"/>
          </a:xfrm>
        </p:grpSpPr>
        <p:grpSp>
          <p:nvGrpSpPr>
            <p:cNvPr id="5" name="Группа 4">
              <a:extLst>
                <a:ext uri="{FF2B5EF4-FFF2-40B4-BE49-F238E27FC236}">
                  <a16:creationId xmlns:a16="http://schemas.microsoft.com/office/drawing/2014/main" id="{24632023-AE0E-410A-83C5-E775483BD2F1}"/>
                </a:ext>
              </a:extLst>
            </p:cNvPr>
            <p:cNvGrpSpPr/>
            <p:nvPr/>
          </p:nvGrpSpPr>
          <p:grpSpPr>
            <a:xfrm>
              <a:off x="5561082" y="22586"/>
              <a:ext cx="5291681" cy="3066548"/>
              <a:chOff x="5561082" y="22586"/>
              <a:chExt cx="5291681" cy="3066548"/>
            </a:xfrm>
          </p:grpSpPr>
          <p:sp>
            <p:nvSpPr>
              <p:cNvPr id="31" name="Овал 30">
                <a:extLst>
                  <a:ext uri="{FF2B5EF4-FFF2-40B4-BE49-F238E27FC236}">
                    <a16:creationId xmlns:a16="http://schemas.microsoft.com/office/drawing/2014/main" id="{E737FD06-F8C7-475D-A196-D6BE02A91434}"/>
                  </a:ext>
                </a:extLst>
              </p:cNvPr>
              <p:cNvSpPr/>
              <p:nvPr/>
            </p:nvSpPr>
            <p:spPr>
              <a:xfrm>
                <a:off x="5561082" y="22586"/>
                <a:ext cx="5291681" cy="30665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TextBox 31">
                <a:extLst>
                  <a:ext uri="{FF2B5EF4-FFF2-40B4-BE49-F238E27FC236}">
                    <a16:creationId xmlns:a16="http://schemas.microsoft.com/office/drawing/2014/main" id="{1BC49603-AB50-4AA6-8442-7C85AA66A94C}"/>
                  </a:ext>
                </a:extLst>
              </p:cNvPr>
              <p:cNvSpPr txBox="1"/>
              <p:nvPr/>
            </p:nvSpPr>
            <p:spPr>
              <a:xfrm flipH="1">
                <a:off x="7653001" y="232237"/>
                <a:ext cx="1197790"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Поток 2</a:t>
                </a:r>
              </a:p>
            </p:txBody>
          </p:sp>
          <p:grpSp>
            <p:nvGrpSpPr>
              <p:cNvPr id="33" name="Группа 32">
                <a:extLst>
                  <a:ext uri="{FF2B5EF4-FFF2-40B4-BE49-F238E27FC236}">
                    <a16:creationId xmlns:a16="http://schemas.microsoft.com/office/drawing/2014/main" id="{C8BD848C-E11C-4FF8-AEA1-9A7644D67C94}"/>
                  </a:ext>
                </a:extLst>
              </p:cNvPr>
              <p:cNvGrpSpPr/>
              <p:nvPr/>
            </p:nvGrpSpPr>
            <p:grpSpPr>
              <a:xfrm>
                <a:off x="5874357" y="835380"/>
                <a:ext cx="4848578" cy="1986843"/>
                <a:chOff x="197555" y="451557"/>
                <a:chExt cx="7399867" cy="1986843"/>
              </a:xfrm>
            </p:grpSpPr>
            <p:sp>
              <p:nvSpPr>
                <p:cNvPr id="34" name="Овал 33">
                  <a:extLst>
                    <a:ext uri="{FF2B5EF4-FFF2-40B4-BE49-F238E27FC236}">
                      <a16:creationId xmlns:a16="http://schemas.microsoft.com/office/drawing/2014/main" id="{2DFEB3DB-7E5A-4F20-86CA-7B07A6892EFD}"/>
                    </a:ext>
                  </a:extLst>
                </p:cNvPr>
                <p:cNvSpPr/>
                <p:nvPr/>
              </p:nvSpPr>
              <p:spPr>
                <a:xfrm>
                  <a:off x="4594577" y="451558"/>
                  <a:ext cx="3002845" cy="6773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35" name="Овал 34">
                  <a:extLst>
                    <a:ext uri="{FF2B5EF4-FFF2-40B4-BE49-F238E27FC236}">
                      <a16:creationId xmlns:a16="http://schemas.microsoft.com/office/drawing/2014/main" id="{4E65E38E-CFC3-4AF5-BC04-575B528B6B51}"/>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36" name="Овал 35">
                  <a:extLst>
                    <a:ext uri="{FF2B5EF4-FFF2-40B4-BE49-F238E27FC236}">
                      <a16:creationId xmlns:a16="http://schemas.microsoft.com/office/drawing/2014/main" id="{20312BAB-B500-4EDC-B7A3-723778B15E0C}"/>
                    </a:ext>
                  </a:extLst>
                </p:cNvPr>
                <p:cNvSpPr/>
                <p:nvPr/>
              </p:nvSpPr>
              <p:spPr>
                <a:xfrm>
                  <a:off x="197555" y="45155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37" name="Прямая со стрелкой 36">
                  <a:extLst>
                    <a:ext uri="{FF2B5EF4-FFF2-40B4-BE49-F238E27FC236}">
                      <a16:creationId xmlns:a16="http://schemas.microsoft.com/office/drawing/2014/main" id="{96D1ED1C-E3AF-4792-9185-C91D23BFB0C7}"/>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Прямая со стрелкой 37">
                  <a:extLst>
                    <a:ext uri="{FF2B5EF4-FFF2-40B4-BE49-F238E27FC236}">
                      <a16:creationId xmlns:a16="http://schemas.microsoft.com/office/drawing/2014/main" id="{AE4AA1DC-00A8-45D2-BA7D-45F07180FD18}"/>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9" name="Прямая со стрелкой 38">
                  <a:extLst>
                    <a:ext uri="{FF2B5EF4-FFF2-40B4-BE49-F238E27FC236}">
                      <a16:creationId xmlns:a16="http://schemas.microsoft.com/office/drawing/2014/main" id="{5262E4ED-5FB2-4F68-9E3E-0FB3C14C42DF}"/>
                    </a:ext>
                  </a:extLst>
                </p:cNvPr>
                <p:cNvCxnSpPr>
                  <a:cxnSpLocks/>
                  <a:stCxn id="34" idx="4"/>
                  <a:endCxn id="3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Прямая со стрелкой 39">
                  <a:extLst>
                    <a:ext uri="{FF2B5EF4-FFF2-40B4-BE49-F238E27FC236}">
                      <a16:creationId xmlns:a16="http://schemas.microsoft.com/office/drawing/2014/main" id="{09E41BD9-4452-4E55-ACB0-D20CC9B7056D}"/>
                    </a:ext>
                  </a:extLst>
                </p:cNvPr>
                <p:cNvCxnSpPr>
                  <a:cxnSpLocks/>
                  <a:stCxn id="35" idx="1"/>
                  <a:endCxn id="3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grpSp>
          <p:nvGrpSpPr>
            <p:cNvPr id="6" name="Группа 5">
              <a:extLst>
                <a:ext uri="{FF2B5EF4-FFF2-40B4-BE49-F238E27FC236}">
                  <a16:creationId xmlns:a16="http://schemas.microsoft.com/office/drawing/2014/main" id="{8E0743E5-9B7A-4535-993B-651C6553BBD2}"/>
                </a:ext>
              </a:extLst>
            </p:cNvPr>
            <p:cNvGrpSpPr/>
            <p:nvPr/>
          </p:nvGrpSpPr>
          <p:grpSpPr>
            <a:xfrm>
              <a:off x="2960215" y="3537432"/>
              <a:ext cx="5291681" cy="3066548"/>
              <a:chOff x="2517522" y="3201990"/>
              <a:chExt cx="5291681" cy="3066548"/>
            </a:xfrm>
          </p:grpSpPr>
          <p:sp>
            <p:nvSpPr>
              <p:cNvPr id="21" name="Овал 20">
                <a:extLst>
                  <a:ext uri="{FF2B5EF4-FFF2-40B4-BE49-F238E27FC236}">
                    <a16:creationId xmlns:a16="http://schemas.microsoft.com/office/drawing/2014/main" id="{456DDDD3-69FD-48D8-BE6E-E7CD03636FB5}"/>
                  </a:ext>
                </a:extLst>
              </p:cNvPr>
              <p:cNvSpPr/>
              <p:nvPr/>
            </p:nvSpPr>
            <p:spPr>
              <a:xfrm>
                <a:off x="2517522" y="3201990"/>
                <a:ext cx="5291681" cy="30665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a:extLst>
                  <a:ext uri="{FF2B5EF4-FFF2-40B4-BE49-F238E27FC236}">
                    <a16:creationId xmlns:a16="http://schemas.microsoft.com/office/drawing/2014/main" id="{AD4EF402-B7B8-4BC0-8808-C081292AAA50}"/>
                  </a:ext>
                </a:extLst>
              </p:cNvPr>
              <p:cNvSpPr txBox="1"/>
              <p:nvPr/>
            </p:nvSpPr>
            <p:spPr>
              <a:xfrm flipH="1">
                <a:off x="4492001" y="3465654"/>
                <a:ext cx="1570313"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Процесс </a:t>
                </a:r>
                <a:r>
                  <a:rPr lang="en-US" dirty="0">
                    <a:ln w="0"/>
                    <a:effectLst>
                      <a:outerShdw blurRad="38100" dist="19050" dir="2700000" algn="tl" rotWithShape="0">
                        <a:schemeClr val="dk1">
                          <a:alpha val="40000"/>
                        </a:schemeClr>
                      </a:outerShdw>
                    </a:effectLst>
                  </a:rPr>
                  <a:t>B</a:t>
                </a:r>
                <a:endParaRPr lang="ru-RU" dirty="0">
                  <a:ln w="0"/>
                  <a:effectLst>
                    <a:outerShdw blurRad="38100" dist="19050" dir="2700000" algn="tl" rotWithShape="0">
                      <a:schemeClr val="dk1">
                        <a:alpha val="40000"/>
                      </a:schemeClr>
                    </a:outerShdw>
                  </a:effectLst>
                </a:endParaRPr>
              </a:p>
            </p:txBody>
          </p:sp>
          <p:grpSp>
            <p:nvGrpSpPr>
              <p:cNvPr id="23" name="Группа 22">
                <a:extLst>
                  <a:ext uri="{FF2B5EF4-FFF2-40B4-BE49-F238E27FC236}">
                    <a16:creationId xmlns:a16="http://schemas.microsoft.com/office/drawing/2014/main" id="{5973ACEC-B8C4-4192-973C-9D3C81A5E3C9}"/>
                  </a:ext>
                </a:extLst>
              </p:cNvPr>
              <p:cNvGrpSpPr/>
              <p:nvPr/>
            </p:nvGrpSpPr>
            <p:grpSpPr>
              <a:xfrm>
                <a:off x="2694100" y="4055516"/>
                <a:ext cx="4848578" cy="1986843"/>
                <a:chOff x="197555" y="451557"/>
                <a:chExt cx="7399867" cy="1986843"/>
              </a:xfrm>
            </p:grpSpPr>
            <p:sp>
              <p:nvSpPr>
                <p:cNvPr id="24" name="Овал 23">
                  <a:extLst>
                    <a:ext uri="{FF2B5EF4-FFF2-40B4-BE49-F238E27FC236}">
                      <a16:creationId xmlns:a16="http://schemas.microsoft.com/office/drawing/2014/main" id="{02DD5E0A-D698-4B70-B731-F08AA20C4D96}"/>
                    </a:ext>
                  </a:extLst>
                </p:cNvPr>
                <p:cNvSpPr/>
                <p:nvPr/>
              </p:nvSpPr>
              <p:spPr>
                <a:xfrm>
                  <a:off x="4594577" y="451558"/>
                  <a:ext cx="3002845"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25" name="Овал 24">
                  <a:extLst>
                    <a:ext uri="{FF2B5EF4-FFF2-40B4-BE49-F238E27FC236}">
                      <a16:creationId xmlns:a16="http://schemas.microsoft.com/office/drawing/2014/main" id="{863A7CD4-92F3-45AB-97C5-3B44729AF529}"/>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26" name="Овал 25">
                  <a:extLst>
                    <a:ext uri="{FF2B5EF4-FFF2-40B4-BE49-F238E27FC236}">
                      <a16:creationId xmlns:a16="http://schemas.microsoft.com/office/drawing/2014/main" id="{E266B414-FA52-448C-AC38-2D636AA40008}"/>
                    </a:ext>
                  </a:extLst>
                </p:cNvPr>
                <p:cNvSpPr/>
                <p:nvPr/>
              </p:nvSpPr>
              <p:spPr>
                <a:xfrm>
                  <a:off x="197555" y="451557"/>
                  <a:ext cx="3127022" cy="6773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27" name="Прямая со стрелкой 26">
                  <a:extLst>
                    <a:ext uri="{FF2B5EF4-FFF2-40B4-BE49-F238E27FC236}">
                      <a16:creationId xmlns:a16="http://schemas.microsoft.com/office/drawing/2014/main" id="{99AC7F5F-8DAE-4925-88DC-F9E3B1D360F5}"/>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Прямая со стрелкой 27">
                  <a:extLst>
                    <a:ext uri="{FF2B5EF4-FFF2-40B4-BE49-F238E27FC236}">
                      <a16:creationId xmlns:a16="http://schemas.microsoft.com/office/drawing/2014/main" id="{49658D54-A1DD-4E0A-9B09-CDDEF7AA6A32}"/>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Прямая со стрелкой 28">
                  <a:extLst>
                    <a:ext uri="{FF2B5EF4-FFF2-40B4-BE49-F238E27FC236}">
                      <a16:creationId xmlns:a16="http://schemas.microsoft.com/office/drawing/2014/main" id="{513B2B83-972F-45BD-ACCC-FBB419B4794E}"/>
                    </a:ext>
                  </a:extLst>
                </p:cNvPr>
                <p:cNvCxnSpPr>
                  <a:cxnSpLocks/>
                  <a:stCxn id="24" idx="4"/>
                  <a:endCxn id="2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Прямая со стрелкой 29">
                  <a:extLst>
                    <a:ext uri="{FF2B5EF4-FFF2-40B4-BE49-F238E27FC236}">
                      <a16:creationId xmlns:a16="http://schemas.microsoft.com/office/drawing/2014/main" id="{E0BEDD5B-75C1-483A-947A-22C394DBF010}"/>
                    </a:ext>
                  </a:extLst>
                </p:cNvPr>
                <p:cNvCxnSpPr>
                  <a:cxnSpLocks/>
                  <a:stCxn id="25" idx="1"/>
                  <a:endCxn id="2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grpSp>
          <p:nvGrpSpPr>
            <p:cNvPr id="7" name="Группа 6">
              <a:extLst>
                <a:ext uri="{FF2B5EF4-FFF2-40B4-BE49-F238E27FC236}">
                  <a16:creationId xmlns:a16="http://schemas.microsoft.com/office/drawing/2014/main" id="{E3627779-2444-4389-808A-516CA9209BC9}"/>
                </a:ext>
              </a:extLst>
            </p:cNvPr>
            <p:cNvGrpSpPr/>
            <p:nvPr/>
          </p:nvGrpSpPr>
          <p:grpSpPr>
            <a:xfrm>
              <a:off x="109283" y="22586"/>
              <a:ext cx="5291681" cy="3135067"/>
              <a:chOff x="109283" y="22586"/>
              <a:chExt cx="5291681" cy="3135067"/>
            </a:xfrm>
          </p:grpSpPr>
          <p:sp>
            <p:nvSpPr>
              <p:cNvPr id="11" name="Овал 10">
                <a:extLst>
                  <a:ext uri="{FF2B5EF4-FFF2-40B4-BE49-F238E27FC236}">
                    <a16:creationId xmlns:a16="http://schemas.microsoft.com/office/drawing/2014/main" id="{942625C9-00B8-4037-ADA6-94F294566372}"/>
                  </a:ext>
                </a:extLst>
              </p:cNvPr>
              <p:cNvSpPr/>
              <p:nvPr/>
            </p:nvSpPr>
            <p:spPr>
              <a:xfrm>
                <a:off x="109283" y="22586"/>
                <a:ext cx="5291681" cy="3135067"/>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12" name="Группа 11">
                <a:extLst>
                  <a:ext uri="{FF2B5EF4-FFF2-40B4-BE49-F238E27FC236}">
                    <a16:creationId xmlns:a16="http://schemas.microsoft.com/office/drawing/2014/main" id="{D4F196D2-C7C9-4DFE-85F3-024D7A71A41D}"/>
                  </a:ext>
                </a:extLst>
              </p:cNvPr>
              <p:cNvGrpSpPr/>
              <p:nvPr/>
            </p:nvGrpSpPr>
            <p:grpSpPr>
              <a:xfrm>
                <a:off x="314785" y="846667"/>
                <a:ext cx="4848578" cy="1986843"/>
                <a:chOff x="197555" y="451557"/>
                <a:chExt cx="7399867" cy="1986843"/>
              </a:xfrm>
            </p:grpSpPr>
            <p:sp>
              <p:nvSpPr>
                <p:cNvPr id="14" name="Овал 13">
                  <a:extLst>
                    <a:ext uri="{FF2B5EF4-FFF2-40B4-BE49-F238E27FC236}">
                      <a16:creationId xmlns:a16="http://schemas.microsoft.com/office/drawing/2014/main" id="{EE79E0EC-C968-45FC-AD36-77D9C7141101}"/>
                    </a:ext>
                  </a:extLst>
                </p:cNvPr>
                <p:cNvSpPr/>
                <p:nvPr/>
              </p:nvSpPr>
              <p:spPr>
                <a:xfrm>
                  <a:off x="4594577" y="451558"/>
                  <a:ext cx="3002845"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15" name="Овал 14">
                  <a:extLst>
                    <a:ext uri="{FF2B5EF4-FFF2-40B4-BE49-F238E27FC236}">
                      <a16:creationId xmlns:a16="http://schemas.microsoft.com/office/drawing/2014/main" id="{914357A6-0776-453B-9C2B-1154A9884C91}"/>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16" name="Овал 15">
                  <a:extLst>
                    <a:ext uri="{FF2B5EF4-FFF2-40B4-BE49-F238E27FC236}">
                      <a16:creationId xmlns:a16="http://schemas.microsoft.com/office/drawing/2014/main" id="{73B22CEC-428A-48C9-9AA4-26D7BEF19724}"/>
                    </a:ext>
                  </a:extLst>
                </p:cNvPr>
                <p:cNvSpPr/>
                <p:nvPr/>
              </p:nvSpPr>
              <p:spPr>
                <a:xfrm>
                  <a:off x="197555" y="451557"/>
                  <a:ext cx="3127022" cy="67733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17" name="Прямая со стрелкой 16">
                  <a:extLst>
                    <a:ext uri="{FF2B5EF4-FFF2-40B4-BE49-F238E27FC236}">
                      <a16:creationId xmlns:a16="http://schemas.microsoft.com/office/drawing/2014/main" id="{D51A6B1E-6EB0-4FD9-A758-007AFC441764}"/>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Прямая со стрелкой 17">
                  <a:extLst>
                    <a:ext uri="{FF2B5EF4-FFF2-40B4-BE49-F238E27FC236}">
                      <a16:creationId xmlns:a16="http://schemas.microsoft.com/office/drawing/2014/main" id="{B831BB6E-BB6A-446F-BF41-E048B76B0927}"/>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a:extLst>
                    <a:ext uri="{FF2B5EF4-FFF2-40B4-BE49-F238E27FC236}">
                      <a16:creationId xmlns:a16="http://schemas.microsoft.com/office/drawing/2014/main" id="{B98FF224-9FF6-44CF-9DB5-C213B2808ADE}"/>
                    </a:ext>
                  </a:extLst>
                </p:cNvPr>
                <p:cNvCxnSpPr>
                  <a:cxnSpLocks/>
                  <a:stCxn id="14" idx="4"/>
                  <a:endCxn id="1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19">
                  <a:extLst>
                    <a:ext uri="{FF2B5EF4-FFF2-40B4-BE49-F238E27FC236}">
                      <a16:creationId xmlns:a16="http://schemas.microsoft.com/office/drawing/2014/main" id="{793CA983-7420-4D53-9588-88CD96AFF9C9}"/>
                    </a:ext>
                  </a:extLst>
                </p:cNvPr>
                <p:cNvCxnSpPr>
                  <a:cxnSpLocks/>
                  <a:stCxn id="15" idx="1"/>
                  <a:endCxn id="1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B4D02F79-522C-4BA7-AE25-46F99DB28C1A}"/>
                  </a:ext>
                </a:extLst>
              </p:cNvPr>
              <p:cNvSpPr txBox="1"/>
              <p:nvPr/>
            </p:nvSpPr>
            <p:spPr>
              <a:xfrm flipH="1">
                <a:off x="2201202" y="300756"/>
                <a:ext cx="1197790"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Поток 1</a:t>
                </a:r>
              </a:p>
            </p:txBody>
          </p:sp>
        </p:grpSp>
        <p:cxnSp>
          <p:nvCxnSpPr>
            <p:cNvPr id="8" name="Прямая соединительная линия 7">
              <a:extLst>
                <a:ext uri="{FF2B5EF4-FFF2-40B4-BE49-F238E27FC236}">
                  <a16:creationId xmlns:a16="http://schemas.microsoft.com/office/drawing/2014/main" id="{07D0EF62-724F-4C73-B6F9-95B6868FDC39}"/>
                </a:ext>
              </a:extLst>
            </p:cNvPr>
            <p:cNvCxnSpPr>
              <a:cxnSpLocks/>
            </p:cNvCxnSpPr>
            <p:nvPr/>
          </p:nvCxnSpPr>
          <p:spPr>
            <a:xfrm>
              <a:off x="4852764" y="2540794"/>
              <a:ext cx="753291" cy="364461"/>
            </a:xfrm>
            <a:prstGeom prst="line">
              <a:avLst/>
            </a:prstGeom>
          </p:spPr>
          <p:style>
            <a:lnRef idx="1">
              <a:schemeClr val="dk1"/>
            </a:lnRef>
            <a:fillRef idx="0">
              <a:schemeClr val="dk1"/>
            </a:fillRef>
            <a:effectRef idx="0">
              <a:schemeClr val="dk1"/>
            </a:effectRef>
            <a:fontRef idx="minor">
              <a:schemeClr val="tx1"/>
            </a:fontRef>
          </p:style>
        </p:cxnSp>
        <p:cxnSp>
          <p:nvCxnSpPr>
            <p:cNvPr id="9" name="Прямая соединительная линия 8">
              <a:extLst>
                <a:ext uri="{FF2B5EF4-FFF2-40B4-BE49-F238E27FC236}">
                  <a16:creationId xmlns:a16="http://schemas.microsoft.com/office/drawing/2014/main" id="{170A59F1-F031-4474-AAFC-C31A9271A1CC}"/>
                </a:ext>
              </a:extLst>
            </p:cNvPr>
            <p:cNvCxnSpPr>
              <a:cxnSpLocks/>
            </p:cNvCxnSpPr>
            <p:nvPr/>
          </p:nvCxnSpPr>
          <p:spPr>
            <a:xfrm flipV="1">
              <a:off x="5606055" y="2540794"/>
              <a:ext cx="585195" cy="364462"/>
            </a:xfrm>
            <a:prstGeom prst="line">
              <a:avLst/>
            </a:prstGeom>
          </p:spPr>
          <p:style>
            <a:lnRef idx="1">
              <a:schemeClr val="dk1"/>
            </a:lnRef>
            <a:fillRef idx="0">
              <a:schemeClr val="dk1"/>
            </a:fillRef>
            <a:effectRef idx="0">
              <a:schemeClr val="dk1"/>
            </a:effectRef>
            <a:fontRef idx="minor">
              <a:schemeClr val="tx1"/>
            </a:fontRef>
          </p:style>
        </p:cxnSp>
        <p:cxnSp>
          <p:nvCxnSpPr>
            <p:cNvPr id="10" name="Прямая соединительная линия 9">
              <a:extLst>
                <a:ext uri="{FF2B5EF4-FFF2-40B4-BE49-F238E27FC236}">
                  <a16:creationId xmlns:a16="http://schemas.microsoft.com/office/drawing/2014/main" id="{ED8203EF-6ED4-49F9-8225-2510C27D839F}"/>
                </a:ext>
              </a:extLst>
            </p:cNvPr>
            <p:cNvCxnSpPr>
              <a:cxnSpLocks/>
              <a:endCxn id="21" idx="0"/>
            </p:cNvCxnSpPr>
            <p:nvPr/>
          </p:nvCxnSpPr>
          <p:spPr>
            <a:xfrm>
              <a:off x="5606056" y="2905255"/>
              <a:ext cx="0" cy="63217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6312174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6824F16-E4B6-48EE-9F03-9511BD72918C}"/>
              </a:ext>
            </a:extLst>
          </p:cNvPr>
          <p:cNvSpPr>
            <a:spLocks noGrp="1"/>
          </p:cNvSpPr>
          <p:nvPr>
            <p:ph idx="1"/>
          </p:nvPr>
        </p:nvSpPr>
        <p:spPr>
          <a:xfrm>
            <a:off x="392628" y="316089"/>
            <a:ext cx="10783372" cy="3341511"/>
          </a:xfrm>
        </p:spPr>
        <p:txBody>
          <a:bodyPr>
            <a:normAutofit/>
          </a:bodyPr>
          <a:lstStyle/>
          <a:p>
            <a:pPr marL="0" indent="0" algn="just">
              <a:buNone/>
            </a:pPr>
            <a:r>
              <a:rPr lang="ru-RU" sz="2800" dirty="0"/>
              <a:t>Поток 2 достигает точки выполнения, когда ему требуется, чтобы поток 1 процесса В выполнил некоторое действие. Он переходит в заблокированное состояние, а поток 1 - из состояния готовности в состояние выполнения. Сам процесс остается в состоянии выполнения. </a:t>
            </a:r>
          </a:p>
        </p:txBody>
      </p:sp>
    </p:spTree>
    <p:extLst>
      <p:ext uri="{BB962C8B-B14F-4D97-AF65-F5344CB8AC3E}">
        <p14:creationId xmlns:p14="http://schemas.microsoft.com/office/powerpoint/2010/main" val="2374995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423EB7-A5C5-44D3-AACE-F0425F7BD6E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A74BC2D-34E3-44AD-948F-E6FB022D0D1C}"/>
              </a:ext>
            </a:extLst>
          </p:cNvPr>
          <p:cNvSpPr>
            <a:spLocks noGrp="1"/>
          </p:cNvSpPr>
          <p:nvPr>
            <p:ph idx="1"/>
          </p:nvPr>
        </p:nvSpPr>
        <p:spPr/>
        <p:txBody>
          <a:bodyPr/>
          <a:lstStyle/>
          <a:p>
            <a:endParaRPr lang="ru-RU"/>
          </a:p>
        </p:txBody>
      </p:sp>
      <p:grpSp>
        <p:nvGrpSpPr>
          <p:cNvPr id="4" name="Группа 3">
            <a:extLst>
              <a:ext uri="{FF2B5EF4-FFF2-40B4-BE49-F238E27FC236}">
                <a16:creationId xmlns:a16="http://schemas.microsoft.com/office/drawing/2014/main" id="{75DF34C5-211C-47F8-A45D-B31D9C2EB2F1}"/>
              </a:ext>
            </a:extLst>
          </p:cNvPr>
          <p:cNvGrpSpPr/>
          <p:nvPr/>
        </p:nvGrpSpPr>
        <p:grpSpPr>
          <a:xfrm>
            <a:off x="109283" y="22586"/>
            <a:ext cx="10743480" cy="6581394"/>
            <a:chOff x="109283" y="22586"/>
            <a:chExt cx="10743480" cy="6581394"/>
          </a:xfrm>
        </p:grpSpPr>
        <p:grpSp>
          <p:nvGrpSpPr>
            <p:cNvPr id="5" name="Группа 4">
              <a:extLst>
                <a:ext uri="{FF2B5EF4-FFF2-40B4-BE49-F238E27FC236}">
                  <a16:creationId xmlns:a16="http://schemas.microsoft.com/office/drawing/2014/main" id="{7888BB8D-473D-414F-9A05-0F14D09BD064}"/>
                </a:ext>
              </a:extLst>
            </p:cNvPr>
            <p:cNvGrpSpPr/>
            <p:nvPr/>
          </p:nvGrpSpPr>
          <p:grpSpPr>
            <a:xfrm>
              <a:off x="5561082" y="22586"/>
              <a:ext cx="5291681" cy="3066548"/>
              <a:chOff x="5561082" y="22586"/>
              <a:chExt cx="5291681" cy="3066548"/>
            </a:xfrm>
          </p:grpSpPr>
          <p:sp>
            <p:nvSpPr>
              <p:cNvPr id="31" name="Овал 30">
                <a:extLst>
                  <a:ext uri="{FF2B5EF4-FFF2-40B4-BE49-F238E27FC236}">
                    <a16:creationId xmlns:a16="http://schemas.microsoft.com/office/drawing/2014/main" id="{081AA72C-567C-4F5C-85FA-C77CBBCD53C4}"/>
                  </a:ext>
                </a:extLst>
              </p:cNvPr>
              <p:cNvSpPr/>
              <p:nvPr/>
            </p:nvSpPr>
            <p:spPr>
              <a:xfrm>
                <a:off x="5561082" y="22586"/>
                <a:ext cx="5291681" cy="30665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2" name="TextBox 31">
                <a:extLst>
                  <a:ext uri="{FF2B5EF4-FFF2-40B4-BE49-F238E27FC236}">
                    <a16:creationId xmlns:a16="http://schemas.microsoft.com/office/drawing/2014/main" id="{88EA48D6-CF98-42C0-9B8F-48EB7DE1F3B2}"/>
                  </a:ext>
                </a:extLst>
              </p:cNvPr>
              <p:cNvSpPr txBox="1"/>
              <p:nvPr/>
            </p:nvSpPr>
            <p:spPr>
              <a:xfrm flipH="1">
                <a:off x="7653001" y="232237"/>
                <a:ext cx="1197790"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Поток 2</a:t>
                </a:r>
              </a:p>
            </p:txBody>
          </p:sp>
          <p:grpSp>
            <p:nvGrpSpPr>
              <p:cNvPr id="33" name="Группа 32">
                <a:extLst>
                  <a:ext uri="{FF2B5EF4-FFF2-40B4-BE49-F238E27FC236}">
                    <a16:creationId xmlns:a16="http://schemas.microsoft.com/office/drawing/2014/main" id="{99630477-486F-456E-B7B0-ABB045688994}"/>
                  </a:ext>
                </a:extLst>
              </p:cNvPr>
              <p:cNvGrpSpPr/>
              <p:nvPr/>
            </p:nvGrpSpPr>
            <p:grpSpPr>
              <a:xfrm>
                <a:off x="5874357" y="835380"/>
                <a:ext cx="4848578" cy="1986843"/>
                <a:chOff x="197555" y="451557"/>
                <a:chExt cx="7399867" cy="1986843"/>
              </a:xfrm>
            </p:grpSpPr>
            <p:sp>
              <p:nvSpPr>
                <p:cNvPr id="34" name="Овал 33">
                  <a:extLst>
                    <a:ext uri="{FF2B5EF4-FFF2-40B4-BE49-F238E27FC236}">
                      <a16:creationId xmlns:a16="http://schemas.microsoft.com/office/drawing/2014/main" id="{533328FD-A42C-493B-9F1A-43C6B7F461D2}"/>
                    </a:ext>
                  </a:extLst>
                </p:cNvPr>
                <p:cNvSpPr/>
                <p:nvPr/>
              </p:nvSpPr>
              <p:spPr>
                <a:xfrm>
                  <a:off x="4594577" y="451558"/>
                  <a:ext cx="3002845"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35" name="Овал 34">
                  <a:extLst>
                    <a:ext uri="{FF2B5EF4-FFF2-40B4-BE49-F238E27FC236}">
                      <a16:creationId xmlns:a16="http://schemas.microsoft.com/office/drawing/2014/main" id="{AA2425A7-650F-44A8-9CE7-BE6825C6C19F}"/>
                    </a:ext>
                  </a:extLst>
                </p:cNvPr>
                <p:cNvSpPr/>
                <p:nvPr/>
              </p:nvSpPr>
              <p:spPr>
                <a:xfrm>
                  <a:off x="2483556" y="1761067"/>
                  <a:ext cx="3127022" cy="6773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36" name="Овал 35">
                  <a:extLst>
                    <a:ext uri="{FF2B5EF4-FFF2-40B4-BE49-F238E27FC236}">
                      <a16:creationId xmlns:a16="http://schemas.microsoft.com/office/drawing/2014/main" id="{16428FF2-F42C-4B17-92D8-90156B27D5BB}"/>
                    </a:ext>
                  </a:extLst>
                </p:cNvPr>
                <p:cNvSpPr/>
                <p:nvPr/>
              </p:nvSpPr>
              <p:spPr>
                <a:xfrm>
                  <a:off x="197555" y="45155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37" name="Прямая со стрелкой 36">
                  <a:extLst>
                    <a:ext uri="{FF2B5EF4-FFF2-40B4-BE49-F238E27FC236}">
                      <a16:creationId xmlns:a16="http://schemas.microsoft.com/office/drawing/2014/main" id="{127703D4-C0C9-48C9-8338-95F78104A1DD}"/>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Прямая со стрелкой 37">
                  <a:extLst>
                    <a:ext uri="{FF2B5EF4-FFF2-40B4-BE49-F238E27FC236}">
                      <a16:creationId xmlns:a16="http://schemas.microsoft.com/office/drawing/2014/main" id="{54C52675-7BBF-4FC6-901C-000787CD590B}"/>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9" name="Прямая со стрелкой 38">
                  <a:extLst>
                    <a:ext uri="{FF2B5EF4-FFF2-40B4-BE49-F238E27FC236}">
                      <a16:creationId xmlns:a16="http://schemas.microsoft.com/office/drawing/2014/main" id="{D9E187FF-99B9-46A8-812F-C8DE48A664EB}"/>
                    </a:ext>
                  </a:extLst>
                </p:cNvPr>
                <p:cNvCxnSpPr>
                  <a:cxnSpLocks/>
                  <a:stCxn id="34" idx="4"/>
                  <a:endCxn id="3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Прямая со стрелкой 39">
                  <a:extLst>
                    <a:ext uri="{FF2B5EF4-FFF2-40B4-BE49-F238E27FC236}">
                      <a16:creationId xmlns:a16="http://schemas.microsoft.com/office/drawing/2014/main" id="{B318F126-4D20-4ADE-9A18-D6701CAEED57}"/>
                    </a:ext>
                  </a:extLst>
                </p:cNvPr>
                <p:cNvCxnSpPr>
                  <a:cxnSpLocks/>
                  <a:stCxn id="35" idx="1"/>
                  <a:endCxn id="3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grpSp>
          <p:nvGrpSpPr>
            <p:cNvPr id="6" name="Группа 5">
              <a:extLst>
                <a:ext uri="{FF2B5EF4-FFF2-40B4-BE49-F238E27FC236}">
                  <a16:creationId xmlns:a16="http://schemas.microsoft.com/office/drawing/2014/main" id="{A723AFBA-F0C8-4A53-AEAA-261289E16802}"/>
                </a:ext>
              </a:extLst>
            </p:cNvPr>
            <p:cNvGrpSpPr/>
            <p:nvPr/>
          </p:nvGrpSpPr>
          <p:grpSpPr>
            <a:xfrm>
              <a:off x="2960215" y="3537432"/>
              <a:ext cx="5291681" cy="3066548"/>
              <a:chOff x="2517522" y="3201990"/>
              <a:chExt cx="5291681" cy="3066548"/>
            </a:xfrm>
          </p:grpSpPr>
          <p:sp>
            <p:nvSpPr>
              <p:cNvPr id="21" name="Овал 20">
                <a:extLst>
                  <a:ext uri="{FF2B5EF4-FFF2-40B4-BE49-F238E27FC236}">
                    <a16:creationId xmlns:a16="http://schemas.microsoft.com/office/drawing/2014/main" id="{5ED56D46-BFC4-46F7-8CB3-9221E3271799}"/>
                  </a:ext>
                </a:extLst>
              </p:cNvPr>
              <p:cNvSpPr/>
              <p:nvPr/>
            </p:nvSpPr>
            <p:spPr>
              <a:xfrm>
                <a:off x="2517522" y="3201990"/>
                <a:ext cx="5291681" cy="3066548"/>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TextBox 21">
                <a:extLst>
                  <a:ext uri="{FF2B5EF4-FFF2-40B4-BE49-F238E27FC236}">
                    <a16:creationId xmlns:a16="http://schemas.microsoft.com/office/drawing/2014/main" id="{8B569205-A525-4F23-8608-6BC494B31E4D}"/>
                  </a:ext>
                </a:extLst>
              </p:cNvPr>
              <p:cNvSpPr txBox="1"/>
              <p:nvPr/>
            </p:nvSpPr>
            <p:spPr>
              <a:xfrm flipH="1">
                <a:off x="4492001" y="3465654"/>
                <a:ext cx="1570313"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Процесс </a:t>
                </a:r>
                <a:r>
                  <a:rPr lang="en-US" dirty="0">
                    <a:ln w="0"/>
                    <a:effectLst>
                      <a:outerShdw blurRad="38100" dist="19050" dir="2700000" algn="tl" rotWithShape="0">
                        <a:schemeClr val="dk1">
                          <a:alpha val="40000"/>
                        </a:schemeClr>
                      </a:outerShdw>
                    </a:effectLst>
                  </a:rPr>
                  <a:t>B</a:t>
                </a:r>
                <a:endParaRPr lang="ru-RU" dirty="0">
                  <a:ln w="0"/>
                  <a:effectLst>
                    <a:outerShdw blurRad="38100" dist="19050" dir="2700000" algn="tl" rotWithShape="0">
                      <a:schemeClr val="dk1">
                        <a:alpha val="40000"/>
                      </a:schemeClr>
                    </a:outerShdw>
                  </a:effectLst>
                </a:endParaRPr>
              </a:p>
            </p:txBody>
          </p:sp>
          <p:grpSp>
            <p:nvGrpSpPr>
              <p:cNvPr id="23" name="Группа 22">
                <a:extLst>
                  <a:ext uri="{FF2B5EF4-FFF2-40B4-BE49-F238E27FC236}">
                    <a16:creationId xmlns:a16="http://schemas.microsoft.com/office/drawing/2014/main" id="{AD6F089F-BD6E-4D73-B790-D2DDD55B2826}"/>
                  </a:ext>
                </a:extLst>
              </p:cNvPr>
              <p:cNvGrpSpPr/>
              <p:nvPr/>
            </p:nvGrpSpPr>
            <p:grpSpPr>
              <a:xfrm>
                <a:off x="2694100" y="4055516"/>
                <a:ext cx="4848578" cy="1986843"/>
                <a:chOff x="197555" y="451557"/>
                <a:chExt cx="7399867" cy="1986843"/>
              </a:xfrm>
            </p:grpSpPr>
            <p:sp>
              <p:nvSpPr>
                <p:cNvPr id="24" name="Овал 23">
                  <a:extLst>
                    <a:ext uri="{FF2B5EF4-FFF2-40B4-BE49-F238E27FC236}">
                      <a16:creationId xmlns:a16="http://schemas.microsoft.com/office/drawing/2014/main" id="{8B488B9F-2D73-468E-A8B4-4E66DB083BCE}"/>
                    </a:ext>
                  </a:extLst>
                </p:cNvPr>
                <p:cNvSpPr/>
                <p:nvPr/>
              </p:nvSpPr>
              <p:spPr>
                <a:xfrm>
                  <a:off x="4594577" y="451558"/>
                  <a:ext cx="3002845" cy="6773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25" name="Овал 24">
                  <a:extLst>
                    <a:ext uri="{FF2B5EF4-FFF2-40B4-BE49-F238E27FC236}">
                      <a16:creationId xmlns:a16="http://schemas.microsoft.com/office/drawing/2014/main" id="{444425A7-2D71-4272-A4C2-91F2F39AA1F9}"/>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26" name="Овал 25">
                  <a:extLst>
                    <a:ext uri="{FF2B5EF4-FFF2-40B4-BE49-F238E27FC236}">
                      <a16:creationId xmlns:a16="http://schemas.microsoft.com/office/drawing/2014/main" id="{1365C114-9E5D-49A3-99E2-C2B169123098}"/>
                    </a:ext>
                  </a:extLst>
                </p:cNvPr>
                <p:cNvSpPr/>
                <p:nvPr/>
              </p:nvSpPr>
              <p:spPr>
                <a:xfrm>
                  <a:off x="197555" y="45155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27" name="Прямая со стрелкой 26">
                  <a:extLst>
                    <a:ext uri="{FF2B5EF4-FFF2-40B4-BE49-F238E27FC236}">
                      <a16:creationId xmlns:a16="http://schemas.microsoft.com/office/drawing/2014/main" id="{2FC75686-AD1F-4D13-843A-C03CF6048282}"/>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8" name="Прямая со стрелкой 27">
                  <a:extLst>
                    <a:ext uri="{FF2B5EF4-FFF2-40B4-BE49-F238E27FC236}">
                      <a16:creationId xmlns:a16="http://schemas.microsoft.com/office/drawing/2014/main" id="{5ED8D631-38D4-4BDF-9DF9-187769CDE24C}"/>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Прямая со стрелкой 28">
                  <a:extLst>
                    <a:ext uri="{FF2B5EF4-FFF2-40B4-BE49-F238E27FC236}">
                      <a16:creationId xmlns:a16="http://schemas.microsoft.com/office/drawing/2014/main" id="{DCB7DE69-B1E1-4616-91DF-1BEBDF47402B}"/>
                    </a:ext>
                  </a:extLst>
                </p:cNvPr>
                <p:cNvCxnSpPr>
                  <a:cxnSpLocks/>
                  <a:stCxn id="24" idx="4"/>
                  <a:endCxn id="2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30" name="Прямая со стрелкой 29">
                  <a:extLst>
                    <a:ext uri="{FF2B5EF4-FFF2-40B4-BE49-F238E27FC236}">
                      <a16:creationId xmlns:a16="http://schemas.microsoft.com/office/drawing/2014/main" id="{55953CAF-2750-49AD-9D99-B5153C92DD67}"/>
                    </a:ext>
                  </a:extLst>
                </p:cNvPr>
                <p:cNvCxnSpPr>
                  <a:cxnSpLocks/>
                  <a:stCxn id="25" idx="1"/>
                  <a:endCxn id="2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grpSp>
        <p:grpSp>
          <p:nvGrpSpPr>
            <p:cNvPr id="7" name="Группа 6">
              <a:extLst>
                <a:ext uri="{FF2B5EF4-FFF2-40B4-BE49-F238E27FC236}">
                  <a16:creationId xmlns:a16="http://schemas.microsoft.com/office/drawing/2014/main" id="{A463B603-490F-4375-B4B3-CE8138786E8B}"/>
                </a:ext>
              </a:extLst>
            </p:cNvPr>
            <p:cNvGrpSpPr/>
            <p:nvPr/>
          </p:nvGrpSpPr>
          <p:grpSpPr>
            <a:xfrm>
              <a:off x="109283" y="22586"/>
              <a:ext cx="5291681" cy="3135067"/>
              <a:chOff x="109283" y="22586"/>
              <a:chExt cx="5291681" cy="3135067"/>
            </a:xfrm>
          </p:grpSpPr>
          <p:sp>
            <p:nvSpPr>
              <p:cNvPr id="11" name="Овал 10">
                <a:extLst>
                  <a:ext uri="{FF2B5EF4-FFF2-40B4-BE49-F238E27FC236}">
                    <a16:creationId xmlns:a16="http://schemas.microsoft.com/office/drawing/2014/main" id="{E8F7C8FE-0159-4209-88FF-C694984E6387}"/>
                  </a:ext>
                </a:extLst>
              </p:cNvPr>
              <p:cNvSpPr/>
              <p:nvPr/>
            </p:nvSpPr>
            <p:spPr>
              <a:xfrm>
                <a:off x="109283" y="22586"/>
                <a:ext cx="5291681" cy="3135067"/>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nvGrpSpPr>
              <p:cNvPr id="12" name="Группа 11">
                <a:extLst>
                  <a:ext uri="{FF2B5EF4-FFF2-40B4-BE49-F238E27FC236}">
                    <a16:creationId xmlns:a16="http://schemas.microsoft.com/office/drawing/2014/main" id="{6A37EF26-D690-4573-8DA8-4D188EB1A181}"/>
                  </a:ext>
                </a:extLst>
              </p:cNvPr>
              <p:cNvGrpSpPr/>
              <p:nvPr/>
            </p:nvGrpSpPr>
            <p:grpSpPr>
              <a:xfrm>
                <a:off x="314785" y="846667"/>
                <a:ext cx="4848578" cy="1986843"/>
                <a:chOff x="197555" y="451557"/>
                <a:chExt cx="7399867" cy="1986843"/>
              </a:xfrm>
            </p:grpSpPr>
            <p:sp>
              <p:nvSpPr>
                <p:cNvPr id="14" name="Овал 13">
                  <a:extLst>
                    <a:ext uri="{FF2B5EF4-FFF2-40B4-BE49-F238E27FC236}">
                      <a16:creationId xmlns:a16="http://schemas.microsoft.com/office/drawing/2014/main" id="{F4D0EC4F-4171-4EEC-994F-E086A5439101}"/>
                    </a:ext>
                  </a:extLst>
                </p:cNvPr>
                <p:cNvSpPr/>
                <p:nvPr/>
              </p:nvSpPr>
              <p:spPr>
                <a:xfrm>
                  <a:off x="4594577" y="451558"/>
                  <a:ext cx="3002845" cy="677333"/>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Выполн</a:t>
                  </a:r>
                  <a:r>
                    <a:rPr lang="ru-RU" dirty="0">
                      <a:solidFill>
                        <a:sysClr val="windowText" lastClr="000000"/>
                      </a:solidFill>
                    </a:rPr>
                    <a:t>.</a:t>
                  </a:r>
                </a:p>
              </p:txBody>
            </p:sp>
            <p:sp>
              <p:nvSpPr>
                <p:cNvPr id="15" name="Овал 14">
                  <a:extLst>
                    <a:ext uri="{FF2B5EF4-FFF2-40B4-BE49-F238E27FC236}">
                      <a16:creationId xmlns:a16="http://schemas.microsoft.com/office/drawing/2014/main" id="{B95695CA-E953-4590-93A3-D44E15EB6951}"/>
                    </a:ext>
                  </a:extLst>
                </p:cNvPr>
                <p:cNvSpPr/>
                <p:nvPr/>
              </p:nvSpPr>
              <p:spPr>
                <a:xfrm>
                  <a:off x="2483556" y="176106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err="1">
                      <a:solidFill>
                        <a:sysClr val="windowText" lastClr="000000"/>
                      </a:solidFill>
                    </a:rPr>
                    <a:t>Блокир</a:t>
                  </a:r>
                  <a:r>
                    <a:rPr lang="ru-RU" dirty="0">
                      <a:solidFill>
                        <a:sysClr val="windowText" lastClr="000000"/>
                      </a:solidFill>
                    </a:rPr>
                    <a:t>.</a:t>
                  </a:r>
                </a:p>
              </p:txBody>
            </p:sp>
            <p:sp>
              <p:nvSpPr>
                <p:cNvPr id="16" name="Овал 15">
                  <a:extLst>
                    <a:ext uri="{FF2B5EF4-FFF2-40B4-BE49-F238E27FC236}">
                      <a16:creationId xmlns:a16="http://schemas.microsoft.com/office/drawing/2014/main" id="{C09FC1CC-F95E-4427-A943-1CDE4612C6CE}"/>
                    </a:ext>
                  </a:extLst>
                </p:cNvPr>
                <p:cNvSpPr/>
                <p:nvPr/>
              </p:nvSpPr>
              <p:spPr>
                <a:xfrm>
                  <a:off x="197555" y="451557"/>
                  <a:ext cx="3127022" cy="67733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solidFill>
                        <a:sysClr val="windowText" lastClr="000000"/>
                      </a:solidFill>
                    </a:rPr>
                    <a:t>Готовый к </a:t>
                  </a:r>
                  <a:r>
                    <a:rPr lang="ru-RU" dirty="0" err="1">
                      <a:solidFill>
                        <a:sysClr val="windowText" lastClr="000000"/>
                      </a:solidFill>
                    </a:rPr>
                    <a:t>выпол</a:t>
                  </a:r>
                  <a:r>
                    <a:rPr lang="ru-RU" dirty="0">
                      <a:solidFill>
                        <a:sysClr val="windowText" lastClr="000000"/>
                      </a:solidFill>
                    </a:rPr>
                    <a:t>.</a:t>
                  </a:r>
                </a:p>
              </p:txBody>
            </p:sp>
            <p:cxnSp>
              <p:nvCxnSpPr>
                <p:cNvPr id="17" name="Прямая со стрелкой 16">
                  <a:extLst>
                    <a:ext uri="{FF2B5EF4-FFF2-40B4-BE49-F238E27FC236}">
                      <a16:creationId xmlns:a16="http://schemas.microsoft.com/office/drawing/2014/main" id="{B076BC23-B62F-44CC-94F8-EB3DB61A0AAB}"/>
                    </a:ext>
                  </a:extLst>
                </p:cNvPr>
                <p:cNvCxnSpPr/>
                <p:nvPr/>
              </p:nvCxnSpPr>
              <p:spPr>
                <a:xfrm>
                  <a:off x="3228622" y="666044"/>
                  <a:ext cx="152400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Прямая со стрелкой 17">
                  <a:extLst>
                    <a:ext uri="{FF2B5EF4-FFF2-40B4-BE49-F238E27FC236}">
                      <a16:creationId xmlns:a16="http://schemas.microsoft.com/office/drawing/2014/main" id="{0ADC169E-FC65-464A-B8E6-E6CD515C4175}"/>
                    </a:ext>
                  </a:extLst>
                </p:cNvPr>
                <p:cNvCxnSpPr>
                  <a:cxnSpLocks/>
                </p:cNvCxnSpPr>
                <p:nvPr/>
              </p:nvCxnSpPr>
              <p:spPr>
                <a:xfrm flipH="1">
                  <a:off x="3228622" y="925689"/>
                  <a:ext cx="1524000" cy="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Прямая со стрелкой 18">
                  <a:extLst>
                    <a:ext uri="{FF2B5EF4-FFF2-40B4-BE49-F238E27FC236}">
                      <a16:creationId xmlns:a16="http://schemas.microsoft.com/office/drawing/2014/main" id="{3AFC8D64-B9D4-4706-857C-15A117F6F04C}"/>
                    </a:ext>
                  </a:extLst>
                </p:cNvPr>
                <p:cNvCxnSpPr>
                  <a:cxnSpLocks/>
                  <a:stCxn id="14" idx="4"/>
                  <a:endCxn id="15" idx="7"/>
                </p:cNvCxnSpPr>
                <p:nvPr/>
              </p:nvCxnSpPr>
              <p:spPr>
                <a:xfrm flipH="1">
                  <a:off x="5152636" y="1128891"/>
                  <a:ext cx="943364" cy="73136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Прямая со стрелкой 19">
                  <a:extLst>
                    <a:ext uri="{FF2B5EF4-FFF2-40B4-BE49-F238E27FC236}">
                      <a16:creationId xmlns:a16="http://schemas.microsoft.com/office/drawing/2014/main" id="{5758D8D5-4180-41F0-B11D-784544F5B2F8}"/>
                    </a:ext>
                  </a:extLst>
                </p:cNvPr>
                <p:cNvCxnSpPr>
                  <a:cxnSpLocks/>
                  <a:stCxn id="15" idx="1"/>
                  <a:endCxn id="16" idx="4"/>
                </p:cNvCxnSpPr>
                <p:nvPr/>
              </p:nvCxnSpPr>
              <p:spPr>
                <a:xfrm flipH="1" flipV="1">
                  <a:off x="1761066" y="1128890"/>
                  <a:ext cx="1180432" cy="7313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pSp>
          <p:sp>
            <p:nvSpPr>
              <p:cNvPr id="13" name="TextBox 12">
                <a:extLst>
                  <a:ext uri="{FF2B5EF4-FFF2-40B4-BE49-F238E27FC236}">
                    <a16:creationId xmlns:a16="http://schemas.microsoft.com/office/drawing/2014/main" id="{251394F0-A6FF-4D10-932E-98B0F9DA0D48}"/>
                  </a:ext>
                </a:extLst>
              </p:cNvPr>
              <p:cNvSpPr txBox="1"/>
              <p:nvPr/>
            </p:nvSpPr>
            <p:spPr>
              <a:xfrm flipH="1">
                <a:off x="2201202" y="300756"/>
                <a:ext cx="1197790" cy="369332"/>
              </a:xfrm>
              <a:prstGeom prst="rect">
                <a:avLst/>
              </a:prstGeom>
              <a:noFill/>
              <a:ln>
                <a:noFill/>
              </a:ln>
            </p:spPr>
            <p:txBody>
              <a:bodyPr wrap="square" rtlCol="0">
                <a:spAutoFit/>
              </a:bodyPr>
              <a:lstStyle/>
              <a:p>
                <a:r>
                  <a:rPr lang="ru-RU" dirty="0">
                    <a:ln w="0"/>
                    <a:effectLst>
                      <a:outerShdw blurRad="38100" dist="19050" dir="2700000" algn="tl" rotWithShape="0">
                        <a:schemeClr val="dk1">
                          <a:alpha val="40000"/>
                        </a:schemeClr>
                      </a:outerShdw>
                    </a:effectLst>
                  </a:rPr>
                  <a:t>Поток 1</a:t>
                </a:r>
              </a:p>
            </p:txBody>
          </p:sp>
        </p:grpSp>
        <p:cxnSp>
          <p:nvCxnSpPr>
            <p:cNvPr id="8" name="Прямая соединительная линия 7">
              <a:extLst>
                <a:ext uri="{FF2B5EF4-FFF2-40B4-BE49-F238E27FC236}">
                  <a16:creationId xmlns:a16="http://schemas.microsoft.com/office/drawing/2014/main" id="{9BA37D66-F389-4477-9CB6-A4BB246EC10F}"/>
                </a:ext>
              </a:extLst>
            </p:cNvPr>
            <p:cNvCxnSpPr>
              <a:cxnSpLocks/>
            </p:cNvCxnSpPr>
            <p:nvPr/>
          </p:nvCxnSpPr>
          <p:spPr>
            <a:xfrm>
              <a:off x="4852764" y="2540794"/>
              <a:ext cx="753291" cy="364461"/>
            </a:xfrm>
            <a:prstGeom prst="line">
              <a:avLst/>
            </a:prstGeom>
          </p:spPr>
          <p:style>
            <a:lnRef idx="1">
              <a:schemeClr val="dk1"/>
            </a:lnRef>
            <a:fillRef idx="0">
              <a:schemeClr val="dk1"/>
            </a:fillRef>
            <a:effectRef idx="0">
              <a:schemeClr val="dk1"/>
            </a:effectRef>
            <a:fontRef idx="minor">
              <a:schemeClr val="tx1"/>
            </a:fontRef>
          </p:style>
        </p:cxnSp>
        <p:cxnSp>
          <p:nvCxnSpPr>
            <p:cNvPr id="9" name="Прямая соединительная линия 8">
              <a:extLst>
                <a:ext uri="{FF2B5EF4-FFF2-40B4-BE49-F238E27FC236}">
                  <a16:creationId xmlns:a16="http://schemas.microsoft.com/office/drawing/2014/main" id="{633D88DD-1F9E-438D-AE7E-4BB21F725D2D}"/>
                </a:ext>
              </a:extLst>
            </p:cNvPr>
            <p:cNvCxnSpPr>
              <a:cxnSpLocks/>
            </p:cNvCxnSpPr>
            <p:nvPr/>
          </p:nvCxnSpPr>
          <p:spPr>
            <a:xfrm flipV="1">
              <a:off x="5606055" y="2540794"/>
              <a:ext cx="585195" cy="364462"/>
            </a:xfrm>
            <a:prstGeom prst="line">
              <a:avLst/>
            </a:prstGeom>
          </p:spPr>
          <p:style>
            <a:lnRef idx="1">
              <a:schemeClr val="dk1"/>
            </a:lnRef>
            <a:fillRef idx="0">
              <a:schemeClr val="dk1"/>
            </a:fillRef>
            <a:effectRef idx="0">
              <a:schemeClr val="dk1"/>
            </a:effectRef>
            <a:fontRef idx="minor">
              <a:schemeClr val="tx1"/>
            </a:fontRef>
          </p:style>
        </p:cxnSp>
        <p:cxnSp>
          <p:nvCxnSpPr>
            <p:cNvPr id="10" name="Прямая соединительная линия 9">
              <a:extLst>
                <a:ext uri="{FF2B5EF4-FFF2-40B4-BE49-F238E27FC236}">
                  <a16:creationId xmlns:a16="http://schemas.microsoft.com/office/drawing/2014/main" id="{96CACF4C-942E-4966-B5F8-3FFE2376465C}"/>
                </a:ext>
              </a:extLst>
            </p:cNvPr>
            <p:cNvCxnSpPr>
              <a:cxnSpLocks/>
              <a:endCxn id="21" idx="0"/>
            </p:cNvCxnSpPr>
            <p:nvPr/>
          </p:nvCxnSpPr>
          <p:spPr>
            <a:xfrm>
              <a:off x="5606056" y="2905255"/>
              <a:ext cx="0" cy="632177"/>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207284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0038AF-CED1-4B90-97C3-0E64400DB659}"/>
              </a:ext>
            </a:extLst>
          </p:cNvPr>
          <p:cNvSpPr>
            <a:spLocks noGrp="1"/>
          </p:cNvSpPr>
          <p:nvPr>
            <p:ph type="title"/>
          </p:nvPr>
        </p:nvSpPr>
        <p:spPr>
          <a:xfrm>
            <a:off x="138023" y="244990"/>
            <a:ext cx="11231592" cy="1221501"/>
          </a:xfrm>
        </p:spPr>
        <p:txBody>
          <a:bodyPr>
            <a:normAutofit/>
          </a:bodyPr>
          <a:lstStyle/>
          <a:p>
            <a:r>
              <a:rPr lang="ru-RU" sz="4000" dirty="0"/>
              <a:t>Преимущества потоков на пользовательском уровне</a:t>
            </a:r>
          </a:p>
        </p:txBody>
      </p:sp>
      <p:sp>
        <p:nvSpPr>
          <p:cNvPr id="3" name="Объект 2">
            <a:extLst>
              <a:ext uri="{FF2B5EF4-FFF2-40B4-BE49-F238E27FC236}">
                <a16:creationId xmlns:a16="http://schemas.microsoft.com/office/drawing/2014/main" id="{B95D85B5-3D9F-4057-90FA-FEA92CF1297B}"/>
              </a:ext>
            </a:extLst>
          </p:cNvPr>
          <p:cNvSpPr>
            <a:spLocks noGrp="1"/>
          </p:cNvSpPr>
          <p:nvPr>
            <p:ph idx="1"/>
          </p:nvPr>
        </p:nvSpPr>
        <p:spPr>
          <a:xfrm>
            <a:off x="293297" y="1828800"/>
            <a:ext cx="10317193" cy="4351337"/>
          </a:xfrm>
        </p:spPr>
        <p:txBody>
          <a:bodyPr>
            <a:normAutofit/>
          </a:bodyPr>
          <a:lstStyle/>
          <a:p>
            <a:pPr marL="0" indent="0" algn="just">
              <a:buNone/>
            </a:pPr>
            <a:r>
              <a:rPr lang="ru-RU" sz="2800" dirty="0"/>
              <a:t>1) Переключение потоков не предусматривает переход в режим ядра, так как структуры данных для управления потоками находятся в адресном пространстве одного и того же процесса. Поэтому для управления потоками процессу не нужно переключаться в режим ядра. Благодаря этому обстоятельству удается избежать накладных расходов, связанных с двумя переключениями режимов (пользовательского режима в режим ядра и обратно).</a:t>
            </a:r>
          </a:p>
        </p:txBody>
      </p:sp>
    </p:spTree>
    <p:extLst>
      <p:ext uri="{BB962C8B-B14F-4D97-AF65-F5344CB8AC3E}">
        <p14:creationId xmlns:p14="http://schemas.microsoft.com/office/powerpoint/2010/main" val="219588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A034EC0C-766A-4766-A342-9E914C1944E4}"/>
              </a:ext>
            </a:extLst>
          </p:cNvPr>
          <p:cNvSpPr>
            <a:spLocks noGrp="1"/>
          </p:cNvSpPr>
          <p:nvPr>
            <p:ph idx="1"/>
          </p:nvPr>
        </p:nvSpPr>
        <p:spPr>
          <a:xfrm>
            <a:off x="278459" y="1587260"/>
            <a:ext cx="10504559" cy="4589253"/>
          </a:xfrm>
        </p:spPr>
        <p:txBody>
          <a:bodyPr>
            <a:normAutofit/>
          </a:bodyPr>
          <a:lstStyle/>
          <a:p>
            <a:pPr marL="0" indent="0" algn="just">
              <a:buNone/>
            </a:pPr>
            <a:r>
              <a:rPr lang="ru-RU" sz="2800" dirty="0"/>
              <a:t>2) Планирование может выполняться с учетом специфики приложения. Для одних приложений может лучше подойти простой алгоритм планирования по круговому алгоритму, а для других - алгоритм планирования, основанный на использовании приоритета. Алгоритм планирования может подбираться для конкретного приложения, причем это не повлияет на алгоритм планирования, заложенный в операционной системе.</a:t>
            </a:r>
          </a:p>
        </p:txBody>
      </p:sp>
    </p:spTree>
    <p:extLst>
      <p:ext uri="{BB962C8B-B14F-4D97-AF65-F5344CB8AC3E}">
        <p14:creationId xmlns:p14="http://schemas.microsoft.com/office/powerpoint/2010/main" val="18963000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D5F3ECA-7128-4B11-A8D1-670198522F1A}"/>
              </a:ext>
            </a:extLst>
          </p:cNvPr>
          <p:cNvSpPr>
            <a:spLocks noGrp="1"/>
          </p:cNvSpPr>
          <p:nvPr>
            <p:ph idx="1"/>
          </p:nvPr>
        </p:nvSpPr>
        <p:spPr>
          <a:xfrm>
            <a:off x="330219" y="1984074"/>
            <a:ext cx="10332029" cy="4123427"/>
          </a:xfrm>
        </p:spPr>
        <p:txBody>
          <a:bodyPr>
            <a:normAutofit/>
          </a:bodyPr>
          <a:lstStyle/>
          <a:p>
            <a:pPr marL="0" indent="0" algn="just">
              <a:buNone/>
            </a:pPr>
            <a:r>
              <a:rPr lang="ru-RU" sz="2800" dirty="0"/>
              <a:t>3) Использование потоков на пользовательском уровне может работать в любой операционной системе. Для их поддержки в ядро системы не потребуется вносить никаких изменений. Библиотека потоков представляет собой набор утилит, работающих на уровне приложения и совместно используемых всеми приложениями.</a:t>
            </a:r>
          </a:p>
        </p:txBody>
      </p:sp>
    </p:spTree>
    <p:extLst>
      <p:ext uri="{BB962C8B-B14F-4D97-AF65-F5344CB8AC3E}">
        <p14:creationId xmlns:p14="http://schemas.microsoft.com/office/powerpoint/2010/main" val="1605616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70D0DD-E97C-4BB8-BCBC-1A01BBED9DDD}"/>
              </a:ext>
            </a:extLst>
          </p:cNvPr>
          <p:cNvSpPr>
            <a:spLocks noGrp="1"/>
          </p:cNvSpPr>
          <p:nvPr>
            <p:ph type="title"/>
          </p:nvPr>
        </p:nvSpPr>
        <p:spPr>
          <a:xfrm>
            <a:off x="211692" y="0"/>
            <a:ext cx="10695720" cy="1325562"/>
          </a:xfrm>
        </p:spPr>
        <p:txBody>
          <a:bodyPr>
            <a:normAutofit/>
          </a:bodyPr>
          <a:lstStyle/>
          <a:p>
            <a:r>
              <a:rPr lang="ru-RU" sz="4000" dirty="0"/>
              <a:t>Недостатки потоков на пользовательском уровне</a:t>
            </a:r>
          </a:p>
        </p:txBody>
      </p:sp>
      <p:sp>
        <p:nvSpPr>
          <p:cNvPr id="3" name="Объект 2">
            <a:extLst>
              <a:ext uri="{FF2B5EF4-FFF2-40B4-BE49-F238E27FC236}">
                <a16:creationId xmlns:a16="http://schemas.microsoft.com/office/drawing/2014/main" id="{547A088C-E9F1-4F92-AB96-43978E576F61}"/>
              </a:ext>
            </a:extLst>
          </p:cNvPr>
          <p:cNvSpPr>
            <a:spLocks noGrp="1"/>
          </p:cNvSpPr>
          <p:nvPr>
            <p:ph idx="1"/>
          </p:nvPr>
        </p:nvSpPr>
        <p:spPr>
          <a:xfrm>
            <a:off x="508612" y="2587923"/>
            <a:ext cx="10398799" cy="3588589"/>
          </a:xfrm>
        </p:spPr>
        <p:txBody>
          <a:bodyPr>
            <a:normAutofit/>
          </a:bodyPr>
          <a:lstStyle/>
          <a:p>
            <a:pPr marL="0" indent="0" algn="just">
              <a:buNone/>
            </a:pPr>
            <a:r>
              <a:rPr lang="ru-RU" sz="2800" dirty="0"/>
              <a:t>1) В типичной операционной системе многие системные вызовы являются блокирующими. Когда в потоке, работающем на пользовательском уровне, выполняется системный вызов, блокируется не только данный поток, но и все потоки того процесса, к которому он относится.</a:t>
            </a:r>
          </a:p>
        </p:txBody>
      </p:sp>
    </p:spTree>
    <p:extLst>
      <p:ext uri="{BB962C8B-B14F-4D97-AF65-F5344CB8AC3E}">
        <p14:creationId xmlns:p14="http://schemas.microsoft.com/office/powerpoint/2010/main" val="3051208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8FA93F1-86BC-4A3C-8184-DBAB0D2A4A2F}"/>
              </a:ext>
            </a:extLst>
          </p:cNvPr>
          <p:cNvSpPr>
            <a:spLocks noGrp="1"/>
          </p:cNvSpPr>
          <p:nvPr>
            <p:ph idx="1"/>
          </p:nvPr>
        </p:nvSpPr>
        <p:spPr>
          <a:xfrm>
            <a:off x="295713" y="569343"/>
            <a:ext cx="10521811" cy="5676181"/>
          </a:xfrm>
        </p:spPr>
        <p:txBody>
          <a:bodyPr>
            <a:normAutofit/>
          </a:bodyPr>
          <a:lstStyle/>
          <a:p>
            <a:pPr marL="0" indent="0" algn="just">
              <a:buNone/>
            </a:pPr>
            <a:r>
              <a:rPr lang="ru-RU" sz="2800" dirty="0"/>
              <a:t>2) В стратегии с наличием потоков только на пользовательском уровне приложение не может воспользоваться преимуществами многопроцессорной системы, так как ядро закрепляет за каждым процессом только один процессор. Поэтому несколько потоков одного и того же процесса не могут выполняться одновременно. Фактически у нас получается многозадачность на уровне приложения в рамках одного процесса. Несмотря на то что даже такая многозадачность может привести к значительному увеличению скорости работы приложения, имеются приложения, которые работали бы гораздо лучше, если бы различные части их кода могли выполняться одновременно.</a:t>
            </a:r>
          </a:p>
        </p:txBody>
      </p:sp>
    </p:spTree>
    <p:extLst>
      <p:ext uri="{BB962C8B-B14F-4D97-AF65-F5344CB8AC3E}">
        <p14:creationId xmlns:p14="http://schemas.microsoft.com/office/powerpoint/2010/main" val="4207433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F234C98-8EE6-4BCA-9916-F5BE8473AF39}"/>
              </a:ext>
            </a:extLst>
          </p:cNvPr>
          <p:cNvSpPr>
            <a:spLocks noGrp="1"/>
          </p:cNvSpPr>
          <p:nvPr>
            <p:ph type="title"/>
          </p:nvPr>
        </p:nvSpPr>
        <p:spPr>
          <a:xfrm>
            <a:off x="1261872" y="365760"/>
            <a:ext cx="9692640" cy="652157"/>
          </a:xfrm>
        </p:spPr>
        <p:txBody>
          <a:bodyPr>
            <a:normAutofit fontScale="90000"/>
          </a:bodyPr>
          <a:lstStyle/>
          <a:p>
            <a:r>
              <a:rPr lang="ru-RU" dirty="0"/>
              <a:t>Решение</a:t>
            </a:r>
          </a:p>
        </p:txBody>
      </p:sp>
      <p:sp>
        <p:nvSpPr>
          <p:cNvPr id="3" name="Объект 2">
            <a:extLst>
              <a:ext uri="{FF2B5EF4-FFF2-40B4-BE49-F238E27FC236}">
                <a16:creationId xmlns:a16="http://schemas.microsoft.com/office/drawing/2014/main" id="{7729CCE6-070C-49DA-9C6B-82FC89AD8FE2}"/>
              </a:ext>
            </a:extLst>
          </p:cNvPr>
          <p:cNvSpPr>
            <a:spLocks noGrp="1"/>
          </p:cNvSpPr>
          <p:nvPr>
            <p:ph idx="1"/>
          </p:nvPr>
        </p:nvSpPr>
        <p:spPr>
          <a:xfrm>
            <a:off x="138023" y="1017917"/>
            <a:ext cx="10972800" cy="5607170"/>
          </a:xfrm>
        </p:spPr>
        <p:txBody>
          <a:bodyPr>
            <a:normAutofit/>
          </a:bodyPr>
          <a:lstStyle/>
          <a:p>
            <a:pPr marL="0" indent="0" algn="just">
              <a:buNone/>
            </a:pPr>
            <a:r>
              <a:rPr lang="ru-RU" sz="2400" dirty="0"/>
              <a:t>1) если писать приложение не в виде нескольких потоков, а в виде нескольких процессов. Однако при таком подходе основные преимущества потоков сводятся на нет: каждое переключение становится не переключением потоков, а переключением процессов, что приводит к значительно большим накладным затратам.</a:t>
            </a:r>
          </a:p>
          <a:p>
            <a:pPr marL="0" indent="0" algn="just">
              <a:buNone/>
            </a:pPr>
            <a:r>
              <a:rPr lang="ru-RU" sz="2400" dirty="0"/>
              <a:t>2) преобразование блокирующего системного вызова в неблокирующий, известный как </a:t>
            </a:r>
            <a:r>
              <a:rPr lang="ru-RU" sz="2400" i="1" dirty="0" err="1"/>
              <a:t>jacketing</a:t>
            </a:r>
            <a:r>
              <a:rPr lang="ru-RU" sz="2400" i="1" dirty="0"/>
              <a:t>. </a:t>
            </a:r>
            <a:r>
              <a:rPr lang="ru-RU" sz="2400" dirty="0"/>
              <a:t>Например, вместо непосредственного вызова системной процедуры ввода-вывода поток вызывает подпрограмму-оболочку, которая производит ввод-вывод на уровне приложения. В этой программе содержится код, который проверяет, занято ли устройство ввода-вывода. Если оно занято, поток передает управление другому потоку (что происходит с помощью библиотеки потоков). Когда наш поток вновь получает управление, он повторно осуществляет проверку занятости устройства ввода-вывода.</a:t>
            </a:r>
          </a:p>
        </p:txBody>
      </p:sp>
    </p:spTree>
    <p:extLst>
      <p:ext uri="{BB962C8B-B14F-4D97-AF65-F5344CB8AC3E}">
        <p14:creationId xmlns:p14="http://schemas.microsoft.com/office/powerpoint/2010/main" val="3708820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28DD75-3434-4646-8577-FC13431E0ECC}"/>
              </a:ext>
            </a:extLst>
          </p:cNvPr>
          <p:cNvSpPr>
            <a:spLocks noGrp="1"/>
          </p:cNvSpPr>
          <p:nvPr>
            <p:ph type="title"/>
          </p:nvPr>
        </p:nvSpPr>
        <p:spPr>
          <a:xfrm>
            <a:off x="1261872" y="365760"/>
            <a:ext cx="9692640" cy="841938"/>
          </a:xfrm>
        </p:spPr>
        <p:txBody>
          <a:bodyPr/>
          <a:lstStyle/>
          <a:p>
            <a:r>
              <a:rPr lang="ru-RU" dirty="0"/>
              <a:t>Потоки на уровне ядра</a:t>
            </a:r>
          </a:p>
        </p:txBody>
      </p:sp>
      <p:sp>
        <p:nvSpPr>
          <p:cNvPr id="3" name="Объект 2">
            <a:extLst>
              <a:ext uri="{FF2B5EF4-FFF2-40B4-BE49-F238E27FC236}">
                <a16:creationId xmlns:a16="http://schemas.microsoft.com/office/drawing/2014/main" id="{FAAF2696-12E7-48D1-9E55-EEFF2BAA5801}"/>
              </a:ext>
            </a:extLst>
          </p:cNvPr>
          <p:cNvSpPr>
            <a:spLocks noGrp="1"/>
          </p:cNvSpPr>
          <p:nvPr>
            <p:ph idx="1"/>
          </p:nvPr>
        </p:nvSpPr>
        <p:spPr>
          <a:xfrm>
            <a:off x="312967" y="1431985"/>
            <a:ext cx="10470052" cy="4848045"/>
          </a:xfrm>
        </p:spPr>
        <p:txBody>
          <a:bodyPr>
            <a:normAutofit/>
          </a:bodyPr>
          <a:lstStyle/>
          <a:p>
            <a:pPr marL="0" indent="0" algn="just">
              <a:buNone/>
            </a:pPr>
            <a:r>
              <a:rPr lang="ru-RU" sz="2800" dirty="0"/>
              <a:t>В программе, работа которой полностью основана на потоках, работающих на уровне</a:t>
            </a:r>
            <a:r>
              <a:rPr lang="en-US" sz="2800" dirty="0"/>
              <a:t> </a:t>
            </a:r>
            <a:r>
              <a:rPr lang="ru-RU" sz="2800" dirty="0"/>
              <a:t>ядра, все действия по управлению потоками выполняются ядром. В области приложений</a:t>
            </a:r>
            <a:r>
              <a:rPr lang="en-US" sz="2800" dirty="0"/>
              <a:t> </a:t>
            </a:r>
            <a:r>
              <a:rPr lang="ru-RU" sz="2800" dirty="0"/>
              <a:t>отсутствует код, предназначенный для управления потоками. Вместо него используется</a:t>
            </a:r>
            <a:r>
              <a:rPr lang="en-US" sz="2800" dirty="0"/>
              <a:t> </a:t>
            </a:r>
            <a:r>
              <a:rPr lang="ru-RU" sz="2800" dirty="0"/>
              <a:t>интерфейс прикладного программирования (</a:t>
            </a:r>
            <a:r>
              <a:rPr lang="pl-PL" sz="2800" dirty="0"/>
              <a:t>application programming interface - API)</a:t>
            </a:r>
            <a:r>
              <a:rPr lang="en-US" sz="2800" dirty="0"/>
              <a:t> </a:t>
            </a:r>
            <a:r>
              <a:rPr lang="ru-RU" sz="2800" dirty="0"/>
              <a:t>средств ядра, управляющих потоками. Примером такого подхода является операционная</a:t>
            </a:r>
            <a:r>
              <a:rPr lang="en-US" sz="2800" dirty="0"/>
              <a:t> </a:t>
            </a:r>
            <a:r>
              <a:rPr lang="ru-RU" sz="2800" dirty="0"/>
              <a:t>система </a:t>
            </a:r>
            <a:r>
              <a:rPr lang="pl-PL" sz="2800" dirty="0"/>
              <a:t>Windows.</a:t>
            </a:r>
            <a:endParaRPr lang="ru-RU" sz="2800" dirty="0"/>
          </a:p>
        </p:txBody>
      </p:sp>
    </p:spTree>
    <p:extLst>
      <p:ext uri="{BB962C8B-B14F-4D97-AF65-F5344CB8AC3E}">
        <p14:creationId xmlns:p14="http://schemas.microsoft.com/office/powerpoint/2010/main" val="385387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B90DE0A-CA49-4329-B74D-603863DCACDC}"/>
              </a:ext>
            </a:extLst>
          </p:cNvPr>
          <p:cNvSpPr>
            <a:spLocks noGrp="1"/>
          </p:cNvSpPr>
          <p:nvPr>
            <p:ph idx="1"/>
          </p:nvPr>
        </p:nvSpPr>
        <p:spPr>
          <a:xfrm>
            <a:off x="0" y="0"/>
            <a:ext cx="11214339" cy="6694097"/>
          </a:xfrm>
        </p:spPr>
        <p:txBody>
          <a:bodyPr>
            <a:normAutofit fontScale="92500"/>
          </a:bodyPr>
          <a:lstStyle/>
          <a:p>
            <a:pPr marL="0" indent="0" algn="just">
              <a:buNone/>
            </a:pPr>
            <a:r>
              <a:rPr lang="ru-RU" sz="2800" dirty="0"/>
              <a:t>Данные характеристики (планирование и владение ресурсами) являются независимыми и что операционная система может рассматривать их по отдельности. Во многих операционных системах (в особенности современных) именно так и происходит. Чтобы различать две приведенные выше характеристики, единицу диспетчеризации обычно называют </a:t>
            </a:r>
            <a:r>
              <a:rPr lang="ru-RU" sz="2800" b="1" dirty="0"/>
              <a:t>потоком</a:t>
            </a:r>
            <a:r>
              <a:rPr lang="ru-RU" sz="2800" dirty="0"/>
              <a:t> (</a:t>
            </a:r>
            <a:r>
              <a:rPr lang="ru-RU" sz="2800" dirty="0" err="1"/>
              <a:t>thread</a:t>
            </a:r>
            <a:r>
              <a:rPr lang="ru-RU" sz="2800" dirty="0"/>
              <a:t>) или </a:t>
            </a:r>
            <a:r>
              <a:rPr lang="ru-RU" sz="2800" b="1" dirty="0"/>
              <a:t>облегченным процессом </a:t>
            </a:r>
            <a:r>
              <a:rPr lang="ru-RU" sz="2800" dirty="0"/>
              <a:t>(</a:t>
            </a:r>
            <a:r>
              <a:rPr lang="ru-RU" sz="2800" dirty="0" err="1"/>
              <a:t>lightweight</a:t>
            </a:r>
            <a:r>
              <a:rPr lang="ru-RU" sz="2800" dirty="0"/>
              <a:t> </a:t>
            </a:r>
            <a:r>
              <a:rPr lang="ru-RU" sz="2800" dirty="0" err="1"/>
              <a:t>process</a:t>
            </a:r>
            <a:r>
              <a:rPr lang="ru-RU" sz="2800" dirty="0"/>
              <a:t>), а единицу владения ресурсами - </a:t>
            </a:r>
            <a:r>
              <a:rPr lang="ru-RU" sz="2800" b="1" dirty="0"/>
              <a:t>процессом</a:t>
            </a:r>
            <a:r>
              <a:rPr lang="ru-RU" sz="2800" dirty="0"/>
              <a:t> (</a:t>
            </a:r>
            <a:r>
              <a:rPr lang="ru-RU" sz="2800" dirty="0" err="1"/>
              <a:t>process</a:t>
            </a:r>
            <a:r>
              <a:rPr lang="ru-RU" sz="2800" dirty="0"/>
              <a:t>) или </a:t>
            </a:r>
            <a:r>
              <a:rPr lang="ru-RU" sz="2800" b="1" dirty="0"/>
              <a:t>заданием</a:t>
            </a:r>
            <a:r>
              <a:rPr lang="ru-RU" sz="2800" dirty="0"/>
              <a:t> (</a:t>
            </a:r>
            <a:r>
              <a:rPr lang="ru-RU" sz="2800" dirty="0" err="1"/>
              <a:t>task</a:t>
            </a:r>
            <a:r>
              <a:rPr lang="ru-RU" sz="2800" dirty="0"/>
              <a:t>).</a:t>
            </a:r>
          </a:p>
          <a:p>
            <a:pPr marL="0" indent="0" algn="just">
              <a:buNone/>
            </a:pPr>
            <a:r>
              <a:rPr lang="ru-RU" sz="2800" dirty="0"/>
              <a:t>Кроме того, термин </a:t>
            </a:r>
            <a:r>
              <a:rPr lang="ru-RU" sz="2800" dirty="0" err="1"/>
              <a:t>облегченнный</a:t>
            </a:r>
            <a:r>
              <a:rPr lang="ru-RU" sz="2800" dirty="0"/>
              <a:t> процесс используется в трех значениях: </a:t>
            </a:r>
          </a:p>
          <a:p>
            <a:pPr marL="0" indent="0" algn="just">
              <a:buNone/>
            </a:pPr>
            <a:r>
              <a:rPr lang="ru-RU" sz="2800" b="1" dirty="0"/>
              <a:t>1) </a:t>
            </a:r>
            <a:r>
              <a:rPr lang="ru-RU" sz="2800" dirty="0"/>
              <a:t>Эквивалентен термину поток (</a:t>
            </a:r>
            <a:r>
              <a:rPr lang="ru-RU" sz="2800" dirty="0" err="1"/>
              <a:t>thread</a:t>
            </a:r>
            <a:r>
              <a:rPr lang="ru-RU" sz="2800" dirty="0"/>
              <a:t>), </a:t>
            </a:r>
          </a:p>
          <a:p>
            <a:pPr marL="0" indent="0" algn="just">
              <a:buNone/>
            </a:pPr>
            <a:r>
              <a:rPr lang="ru-RU" sz="2800" b="1" dirty="0"/>
              <a:t>2) </a:t>
            </a:r>
            <a:r>
              <a:rPr lang="ru-RU" sz="2800" dirty="0"/>
              <a:t>обозначает поток особого вида, </a:t>
            </a:r>
            <a:r>
              <a:rPr lang="ru-RU" sz="2800" dirty="0" err="1"/>
              <a:t>ювестный</a:t>
            </a:r>
            <a:r>
              <a:rPr lang="ru-RU" sz="2800" dirty="0"/>
              <a:t> как поток уровня ядра (</a:t>
            </a:r>
            <a:r>
              <a:rPr lang="ru-RU" sz="2800" dirty="0" err="1"/>
              <a:t>kernel-level</a:t>
            </a:r>
            <a:r>
              <a:rPr lang="ru-RU" sz="2800" dirty="0"/>
              <a:t> </a:t>
            </a:r>
            <a:r>
              <a:rPr lang="ru-RU" sz="2800" dirty="0" err="1"/>
              <a:t>thread</a:t>
            </a:r>
            <a:r>
              <a:rPr lang="ru-RU" sz="2800" dirty="0"/>
              <a:t>), </a:t>
            </a:r>
          </a:p>
          <a:p>
            <a:pPr marL="0" indent="0" algn="just">
              <a:buNone/>
            </a:pPr>
            <a:r>
              <a:rPr lang="ru-RU" sz="2800" b="1" dirty="0"/>
              <a:t>3) </a:t>
            </a:r>
            <a:r>
              <a:rPr lang="ru-RU" sz="2800" dirty="0"/>
              <a:t>(в операционной системе </a:t>
            </a:r>
            <a:r>
              <a:rPr lang="ru-RU" sz="2800" dirty="0" err="1"/>
              <a:t>Solaris</a:t>
            </a:r>
            <a:r>
              <a:rPr lang="ru-RU" sz="2800" dirty="0"/>
              <a:t>) элемент, отображающий пользовательские потоки на потоки уровня ядра.</a:t>
            </a:r>
          </a:p>
        </p:txBody>
      </p:sp>
    </p:spTree>
    <p:extLst>
      <p:ext uri="{BB962C8B-B14F-4D97-AF65-F5344CB8AC3E}">
        <p14:creationId xmlns:p14="http://schemas.microsoft.com/office/powerpoint/2010/main" val="35223593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Группа 54">
            <a:extLst>
              <a:ext uri="{FF2B5EF4-FFF2-40B4-BE49-F238E27FC236}">
                <a16:creationId xmlns:a16="http://schemas.microsoft.com/office/drawing/2014/main" id="{143A9C21-9709-4496-9F46-A986A89FAE1A}"/>
              </a:ext>
            </a:extLst>
          </p:cNvPr>
          <p:cNvGrpSpPr/>
          <p:nvPr/>
        </p:nvGrpSpPr>
        <p:grpSpPr>
          <a:xfrm>
            <a:off x="6266820" y="1340529"/>
            <a:ext cx="5925180" cy="3945449"/>
            <a:chOff x="2666263" y="2479002"/>
            <a:chExt cx="5925180" cy="3945449"/>
          </a:xfrm>
        </p:grpSpPr>
        <p:sp>
          <p:nvSpPr>
            <p:cNvPr id="6" name="Овал 5">
              <a:extLst>
                <a:ext uri="{FF2B5EF4-FFF2-40B4-BE49-F238E27FC236}">
                  <a16:creationId xmlns:a16="http://schemas.microsoft.com/office/drawing/2014/main" id="{CC256707-5814-4699-B013-4DB1F5648360}"/>
                </a:ext>
              </a:extLst>
            </p:cNvPr>
            <p:cNvSpPr/>
            <p:nvPr/>
          </p:nvSpPr>
          <p:spPr>
            <a:xfrm>
              <a:off x="3914401" y="5678316"/>
              <a:ext cx="733441" cy="74613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a:t>
              </a:r>
              <a:endParaRPr lang="ru-BY" dirty="0"/>
            </a:p>
          </p:txBody>
        </p:sp>
        <p:cxnSp>
          <p:nvCxnSpPr>
            <p:cNvPr id="11" name="Прямая соединительная линия 10">
              <a:extLst>
                <a:ext uri="{FF2B5EF4-FFF2-40B4-BE49-F238E27FC236}">
                  <a16:creationId xmlns:a16="http://schemas.microsoft.com/office/drawing/2014/main" id="{826D3BFA-A96B-4390-9BF9-DFF9DA4F3C22}"/>
                </a:ext>
              </a:extLst>
            </p:cNvPr>
            <p:cNvCxnSpPr/>
            <p:nvPr/>
          </p:nvCxnSpPr>
          <p:spPr>
            <a:xfrm>
              <a:off x="2666263" y="3778017"/>
              <a:ext cx="3960769" cy="0"/>
            </a:xfrm>
            <a:prstGeom prst="line">
              <a:avLst/>
            </a:prstGeom>
          </p:spPr>
          <p:style>
            <a:lnRef idx="1">
              <a:schemeClr val="dk1"/>
            </a:lnRef>
            <a:fillRef idx="0">
              <a:schemeClr val="dk1"/>
            </a:fillRef>
            <a:effectRef idx="0">
              <a:schemeClr val="dk1"/>
            </a:effectRef>
            <a:fontRef idx="minor">
              <a:schemeClr val="tx1"/>
            </a:fontRef>
          </p:style>
        </p:cxnSp>
        <p:grpSp>
          <p:nvGrpSpPr>
            <p:cNvPr id="19" name="Группа 18">
              <a:extLst>
                <a:ext uri="{FF2B5EF4-FFF2-40B4-BE49-F238E27FC236}">
                  <a16:creationId xmlns:a16="http://schemas.microsoft.com/office/drawing/2014/main" id="{4CEDE05E-BBA3-49F5-84FE-D45332A1D5A4}"/>
                </a:ext>
              </a:extLst>
            </p:cNvPr>
            <p:cNvGrpSpPr/>
            <p:nvPr/>
          </p:nvGrpSpPr>
          <p:grpSpPr>
            <a:xfrm>
              <a:off x="2998509" y="4474036"/>
              <a:ext cx="690114" cy="690114"/>
              <a:chOff x="3615479" y="1730315"/>
              <a:chExt cx="690114" cy="690114"/>
            </a:xfrm>
          </p:grpSpPr>
          <p:sp>
            <p:nvSpPr>
              <p:cNvPr id="18" name="Овал 17">
                <a:extLst>
                  <a:ext uri="{FF2B5EF4-FFF2-40B4-BE49-F238E27FC236}">
                    <a16:creationId xmlns:a16="http://schemas.microsoft.com/office/drawing/2014/main" id="{32495766-DD75-4F38-BB66-2FF1892D42CA}"/>
                  </a:ext>
                </a:extLst>
              </p:cNvPr>
              <p:cNvSpPr/>
              <p:nvPr/>
            </p:nvSpPr>
            <p:spPr>
              <a:xfrm>
                <a:off x="3615479" y="1730315"/>
                <a:ext cx="690114" cy="69011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олилиния: фигура 11">
                <a:extLst>
                  <a:ext uri="{FF2B5EF4-FFF2-40B4-BE49-F238E27FC236}">
                    <a16:creationId xmlns:a16="http://schemas.microsoft.com/office/drawing/2014/main" id="{2C164A62-B2B2-4A0C-991A-F25C723012D3}"/>
                  </a:ext>
                </a:extLst>
              </p:cNvPr>
              <p:cNvSpPr/>
              <p:nvPr/>
            </p:nvSpPr>
            <p:spPr>
              <a:xfrm>
                <a:off x="3918776" y="1846831"/>
                <a:ext cx="130426" cy="434058"/>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grpSp>
        <p:sp>
          <p:nvSpPr>
            <p:cNvPr id="15" name="TextBox 14">
              <a:extLst>
                <a:ext uri="{FF2B5EF4-FFF2-40B4-BE49-F238E27FC236}">
                  <a16:creationId xmlns:a16="http://schemas.microsoft.com/office/drawing/2014/main" id="{21DC7CB1-3C19-4032-86CA-536E6120627C}"/>
                </a:ext>
              </a:extLst>
            </p:cNvPr>
            <p:cNvSpPr txBox="1"/>
            <p:nvPr/>
          </p:nvSpPr>
          <p:spPr>
            <a:xfrm>
              <a:off x="5603125" y="3910771"/>
              <a:ext cx="2988318" cy="461665"/>
            </a:xfrm>
            <a:prstGeom prst="rect">
              <a:avLst/>
            </a:prstGeom>
            <a:solidFill>
              <a:srgbClr val="FFFFCC"/>
            </a:solidFill>
          </p:spPr>
          <p:txBody>
            <a:bodyPr wrap="none" rtlCol="0">
              <a:spAutoFit/>
            </a:bodyPr>
            <a:lstStyle/>
            <a:p>
              <a:r>
                <a:rPr lang="ru-RU" sz="2400" dirty="0"/>
                <a:t>Пространство ядра</a:t>
              </a:r>
              <a:endParaRPr lang="ru-BY" sz="2400" dirty="0"/>
            </a:p>
          </p:txBody>
        </p:sp>
        <p:sp>
          <p:nvSpPr>
            <p:cNvPr id="16" name="TextBox 15">
              <a:extLst>
                <a:ext uri="{FF2B5EF4-FFF2-40B4-BE49-F238E27FC236}">
                  <a16:creationId xmlns:a16="http://schemas.microsoft.com/office/drawing/2014/main" id="{733967AC-7454-4066-8562-27003BE27E37}"/>
                </a:ext>
              </a:extLst>
            </p:cNvPr>
            <p:cNvSpPr txBox="1"/>
            <p:nvPr/>
          </p:nvSpPr>
          <p:spPr>
            <a:xfrm>
              <a:off x="5603123" y="2951199"/>
              <a:ext cx="2963129" cy="830997"/>
            </a:xfrm>
            <a:prstGeom prst="rect">
              <a:avLst/>
            </a:prstGeom>
            <a:solidFill>
              <a:srgbClr val="FFFFCC"/>
            </a:solidFill>
          </p:spPr>
          <p:txBody>
            <a:bodyPr wrap="square" rtlCol="0">
              <a:spAutoFit/>
            </a:bodyPr>
            <a:lstStyle/>
            <a:p>
              <a:r>
                <a:rPr lang="ru-RU" sz="2400" dirty="0"/>
                <a:t>Пользовательское пространство</a:t>
              </a:r>
              <a:endParaRPr lang="ru-BY" sz="2400" dirty="0"/>
            </a:p>
          </p:txBody>
        </p:sp>
        <p:grpSp>
          <p:nvGrpSpPr>
            <p:cNvPr id="20" name="Группа 19">
              <a:extLst>
                <a:ext uri="{FF2B5EF4-FFF2-40B4-BE49-F238E27FC236}">
                  <a16:creationId xmlns:a16="http://schemas.microsoft.com/office/drawing/2014/main" id="{B6F9BC4B-7BF9-4FD6-8BC5-F323C7553B0D}"/>
                </a:ext>
              </a:extLst>
            </p:cNvPr>
            <p:cNvGrpSpPr/>
            <p:nvPr/>
          </p:nvGrpSpPr>
          <p:grpSpPr>
            <a:xfrm>
              <a:off x="3924198" y="4474036"/>
              <a:ext cx="690114" cy="690114"/>
              <a:chOff x="3615479" y="1730315"/>
              <a:chExt cx="690114" cy="690114"/>
            </a:xfrm>
          </p:grpSpPr>
          <p:sp>
            <p:nvSpPr>
              <p:cNvPr id="21" name="Овал 20">
                <a:extLst>
                  <a:ext uri="{FF2B5EF4-FFF2-40B4-BE49-F238E27FC236}">
                    <a16:creationId xmlns:a16="http://schemas.microsoft.com/office/drawing/2014/main" id="{A024C152-7639-4913-A948-1194A1936116}"/>
                  </a:ext>
                </a:extLst>
              </p:cNvPr>
              <p:cNvSpPr/>
              <p:nvPr/>
            </p:nvSpPr>
            <p:spPr>
              <a:xfrm>
                <a:off x="3615479" y="1730315"/>
                <a:ext cx="690114" cy="69011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Полилиния: фигура 21">
                <a:extLst>
                  <a:ext uri="{FF2B5EF4-FFF2-40B4-BE49-F238E27FC236}">
                    <a16:creationId xmlns:a16="http://schemas.microsoft.com/office/drawing/2014/main" id="{A4E71E75-6655-4455-AEC8-AD623E0A618F}"/>
                  </a:ext>
                </a:extLst>
              </p:cNvPr>
              <p:cNvSpPr/>
              <p:nvPr/>
            </p:nvSpPr>
            <p:spPr>
              <a:xfrm>
                <a:off x="3918776" y="1846831"/>
                <a:ext cx="130426" cy="434058"/>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grpSp>
        <p:grpSp>
          <p:nvGrpSpPr>
            <p:cNvPr id="23" name="Группа 22">
              <a:extLst>
                <a:ext uri="{FF2B5EF4-FFF2-40B4-BE49-F238E27FC236}">
                  <a16:creationId xmlns:a16="http://schemas.microsoft.com/office/drawing/2014/main" id="{61DACC44-4FD0-436B-82AF-88C9FD9A8054}"/>
                </a:ext>
              </a:extLst>
            </p:cNvPr>
            <p:cNvGrpSpPr/>
            <p:nvPr/>
          </p:nvGrpSpPr>
          <p:grpSpPr>
            <a:xfrm>
              <a:off x="4959463" y="4501011"/>
              <a:ext cx="690114" cy="690114"/>
              <a:chOff x="3615479" y="1730315"/>
              <a:chExt cx="690114" cy="690114"/>
            </a:xfrm>
          </p:grpSpPr>
          <p:sp>
            <p:nvSpPr>
              <p:cNvPr id="24" name="Овал 23">
                <a:extLst>
                  <a:ext uri="{FF2B5EF4-FFF2-40B4-BE49-F238E27FC236}">
                    <a16:creationId xmlns:a16="http://schemas.microsoft.com/office/drawing/2014/main" id="{5652866F-8E58-4711-AD46-7CE19307A5F6}"/>
                  </a:ext>
                </a:extLst>
              </p:cNvPr>
              <p:cNvSpPr/>
              <p:nvPr/>
            </p:nvSpPr>
            <p:spPr>
              <a:xfrm>
                <a:off x="3615479" y="1730315"/>
                <a:ext cx="690114" cy="690114"/>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Полилиния: фигура 24">
                <a:extLst>
                  <a:ext uri="{FF2B5EF4-FFF2-40B4-BE49-F238E27FC236}">
                    <a16:creationId xmlns:a16="http://schemas.microsoft.com/office/drawing/2014/main" id="{BAA40326-38EB-4108-B78E-437179FF145D}"/>
                  </a:ext>
                </a:extLst>
              </p:cNvPr>
              <p:cNvSpPr/>
              <p:nvPr/>
            </p:nvSpPr>
            <p:spPr>
              <a:xfrm>
                <a:off x="3918776" y="1846831"/>
                <a:ext cx="130426" cy="434058"/>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grpSp>
        <p:cxnSp>
          <p:nvCxnSpPr>
            <p:cNvPr id="27" name="Прямая соединительная линия 26">
              <a:extLst>
                <a:ext uri="{FF2B5EF4-FFF2-40B4-BE49-F238E27FC236}">
                  <a16:creationId xmlns:a16="http://schemas.microsoft.com/office/drawing/2014/main" id="{7717BD33-4260-43C3-83E2-7DD7EF920EE0}"/>
                </a:ext>
              </a:extLst>
            </p:cNvPr>
            <p:cNvCxnSpPr>
              <a:stCxn id="6" idx="1"/>
              <a:endCxn id="18" idx="4"/>
            </p:cNvCxnSpPr>
            <p:nvPr/>
          </p:nvCxnSpPr>
          <p:spPr>
            <a:xfrm flipH="1" flipV="1">
              <a:off x="3343566" y="5164150"/>
              <a:ext cx="678245" cy="623435"/>
            </a:xfrm>
            <a:prstGeom prst="line">
              <a:avLst/>
            </a:prstGeom>
          </p:spPr>
          <p:style>
            <a:lnRef idx="1">
              <a:schemeClr val="dk1"/>
            </a:lnRef>
            <a:fillRef idx="0">
              <a:schemeClr val="dk1"/>
            </a:fillRef>
            <a:effectRef idx="0">
              <a:schemeClr val="dk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A97566B9-A1EE-4B6C-8106-A2896513C32C}"/>
                </a:ext>
              </a:extLst>
            </p:cNvPr>
            <p:cNvCxnSpPr>
              <a:cxnSpLocks/>
              <a:stCxn id="6" idx="0"/>
              <a:endCxn id="21" idx="4"/>
            </p:cNvCxnSpPr>
            <p:nvPr/>
          </p:nvCxnSpPr>
          <p:spPr>
            <a:xfrm flipH="1" flipV="1">
              <a:off x="4269255" y="5164150"/>
              <a:ext cx="11867" cy="514166"/>
            </a:xfrm>
            <a:prstGeom prst="line">
              <a:avLst/>
            </a:prstGeom>
          </p:spPr>
          <p:style>
            <a:lnRef idx="1">
              <a:schemeClr val="dk1"/>
            </a:lnRef>
            <a:fillRef idx="0">
              <a:schemeClr val="dk1"/>
            </a:fillRef>
            <a:effectRef idx="0">
              <a:schemeClr val="dk1"/>
            </a:effectRef>
            <a:fontRef idx="minor">
              <a:schemeClr val="tx1"/>
            </a:fontRef>
          </p:style>
        </p:cxnSp>
        <p:cxnSp>
          <p:nvCxnSpPr>
            <p:cNvPr id="45" name="Прямая соединительная линия 44">
              <a:extLst>
                <a:ext uri="{FF2B5EF4-FFF2-40B4-BE49-F238E27FC236}">
                  <a16:creationId xmlns:a16="http://schemas.microsoft.com/office/drawing/2014/main" id="{D3B3EB7A-A008-47AF-B79F-7692C83C8588}"/>
                </a:ext>
              </a:extLst>
            </p:cNvPr>
            <p:cNvCxnSpPr>
              <a:cxnSpLocks/>
              <a:stCxn id="6" idx="7"/>
              <a:endCxn id="24" idx="4"/>
            </p:cNvCxnSpPr>
            <p:nvPr/>
          </p:nvCxnSpPr>
          <p:spPr>
            <a:xfrm flipV="1">
              <a:off x="4540432" y="5191125"/>
              <a:ext cx="764088" cy="596460"/>
            </a:xfrm>
            <a:prstGeom prst="line">
              <a:avLst/>
            </a:prstGeom>
          </p:spPr>
          <p:style>
            <a:lnRef idx="1">
              <a:schemeClr val="dk1"/>
            </a:lnRef>
            <a:fillRef idx="0">
              <a:schemeClr val="dk1"/>
            </a:fillRef>
            <a:effectRef idx="0">
              <a:schemeClr val="dk1"/>
            </a:effectRef>
            <a:fontRef idx="minor">
              <a:schemeClr val="tx1"/>
            </a:fontRef>
          </p:style>
        </p:cxnSp>
        <p:sp>
          <p:nvSpPr>
            <p:cNvPr id="48" name="Полилиния: фигура 47">
              <a:extLst>
                <a:ext uri="{FF2B5EF4-FFF2-40B4-BE49-F238E27FC236}">
                  <a16:creationId xmlns:a16="http://schemas.microsoft.com/office/drawing/2014/main" id="{AC40AC75-727A-46DF-801B-FADD510CA51C}"/>
                </a:ext>
              </a:extLst>
            </p:cNvPr>
            <p:cNvSpPr/>
            <p:nvPr/>
          </p:nvSpPr>
          <p:spPr>
            <a:xfrm>
              <a:off x="3278353" y="2484999"/>
              <a:ext cx="130426" cy="434058"/>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cxnSp>
          <p:nvCxnSpPr>
            <p:cNvPr id="50" name="Прямая соединительная линия 49">
              <a:extLst>
                <a:ext uri="{FF2B5EF4-FFF2-40B4-BE49-F238E27FC236}">
                  <a16:creationId xmlns:a16="http://schemas.microsoft.com/office/drawing/2014/main" id="{9EC9A09E-2189-4164-A8B6-8D1947EB3B26}"/>
                </a:ext>
              </a:extLst>
            </p:cNvPr>
            <p:cNvCxnSpPr>
              <a:stCxn id="18" idx="0"/>
            </p:cNvCxnSpPr>
            <p:nvPr/>
          </p:nvCxnSpPr>
          <p:spPr>
            <a:xfrm flipV="1">
              <a:off x="3343566" y="3048000"/>
              <a:ext cx="0" cy="1426036"/>
            </a:xfrm>
            <a:prstGeom prst="line">
              <a:avLst/>
            </a:prstGeom>
          </p:spPr>
          <p:style>
            <a:lnRef idx="1">
              <a:schemeClr val="dk1"/>
            </a:lnRef>
            <a:fillRef idx="0">
              <a:schemeClr val="dk1"/>
            </a:fillRef>
            <a:effectRef idx="0">
              <a:schemeClr val="dk1"/>
            </a:effectRef>
            <a:fontRef idx="minor">
              <a:schemeClr val="tx1"/>
            </a:fontRef>
          </p:style>
        </p:cxnSp>
        <p:cxnSp>
          <p:nvCxnSpPr>
            <p:cNvPr id="51" name="Прямая соединительная линия 50">
              <a:extLst>
                <a:ext uri="{FF2B5EF4-FFF2-40B4-BE49-F238E27FC236}">
                  <a16:creationId xmlns:a16="http://schemas.microsoft.com/office/drawing/2014/main" id="{CFDFF658-C8B9-41E7-BECB-7F333D28C552}"/>
                </a:ext>
              </a:extLst>
            </p:cNvPr>
            <p:cNvCxnSpPr/>
            <p:nvPr/>
          </p:nvCxnSpPr>
          <p:spPr>
            <a:xfrm flipV="1">
              <a:off x="4269255" y="3064999"/>
              <a:ext cx="0" cy="1426036"/>
            </a:xfrm>
            <a:prstGeom prst="line">
              <a:avLst/>
            </a:prstGeom>
          </p:spPr>
          <p:style>
            <a:lnRef idx="1">
              <a:schemeClr val="dk1"/>
            </a:lnRef>
            <a:fillRef idx="0">
              <a:schemeClr val="dk1"/>
            </a:fillRef>
            <a:effectRef idx="0">
              <a:schemeClr val="dk1"/>
            </a:effectRef>
            <a:fontRef idx="minor">
              <a:schemeClr val="tx1"/>
            </a:fontRef>
          </p:style>
        </p:cxnSp>
        <p:cxnSp>
          <p:nvCxnSpPr>
            <p:cNvPr id="52" name="Прямая соединительная линия 51">
              <a:extLst>
                <a:ext uri="{FF2B5EF4-FFF2-40B4-BE49-F238E27FC236}">
                  <a16:creationId xmlns:a16="http://schemas.microsoft.com/office/drawing/2014/main" id="{549D52C8-0F1D-47A4-A965-9641B06E977C}"/>
                </a:ext>
              </a:extLst>
            </p:cNvPr>
            <p:cNvCxnSpPr/>
            <p:nvPr/>
          </p:nvCxnSpPr>
          <p:spPr>
            <a:xfrm flipV="1">
              <a:off x="5304520" y="3074975"/>
              <a:ext cx="0" cy="1426036"/>
            </a:xfrm>
            <a:prstGeom prst="line">
              <a:avLst/>
            </a:prstGeom>
          </p:spPr>
          <p:style>
            <a:lnRef idx="1">
              <a:schemeClr val="dk1"/>
            </a:lnRef>
            <a:fillRef idx="0">
              <a:schemeClr val="dk1"/>
            </a:fillRef>
            <a:effectRef idx="0">
              <a:schemeClr val="dk1"/>
            </a:effectRef>
            <a:fontRef idx="minor">
              <a:schemeClr val="tx1"/>
            </a:fontRef>
          </p:style>
        </p:cxnSp>
        <p:sp>
          <p:nvSpPr>
            <p:cNvPr id="53" name="Полилиния: фигура 52">
              <a:extLst>
                <a:ext uri="{FF2B5EF4-FFF2-40B4-BE49-F238E27FC236}">
                  <a16:creationId xmlns:a16="http://schemas.microsoft.com/office/drawing/2014/main" id="{A48F577A-2473-4685-9F07-C2A0217FED94}"/>
                </a:ext>
              </a:extLst>
            </p:cNvPr>
            <p:cNvSpPr/>
            <p:nvPr/>
          </p:nvSpPr>
          <p:spPr>
            <a:xfrm>
              <a:off x="4240839" y="2503529"/>
              <a:ext cx="130426" cy="434058"/>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sp>
          <p:nvSpPr>
            <p:cNvPr id="54" name="Полилиния: фигура 53">
              <a:extLst>
                <a:ext uri="{FF2B5EF4-FFF2-40B4-BE49-F238E27FC236}">
                  <a16:creationId xmlns:a16="http://schemas.microsoft.com/office/drawing/2014/main" id="{0DCC53FF-2043-4DF1-81BF-A685AAEDDB4D}"/>
                </a:ext>
              </a:extLst>
            </p:cNvPr>
            <p:cNvSpPr/>
            <p:nvPr/>
          </p:nvSpPr>
          <p:spPr>
            <a:xfrm>
              <a:off x="5265690" y="2479002"/>
              <a:ext cx="130426" cy="434058"/>
            </a:xfrm>
            <a:custGeom>
              <a:avLst/>
              <a:gdLst>
                <a:gd name="connsiteX0" fmla="*/ 926 w 105701"/>
                <a:gd name="connsiteY0" fmla="*/ 0 h 345789"/>
                <a:gd name="connsiteX1" fmla="*/ 105701 w 105701"/>
                <a:gd name="connsiteY1" fmla="*/ 73025 h 345789"/>
                <a:gd name="connsiteX2" fmla="*/ 926 w 105701"/>
                <a:gd name="connsiteY2" fmla="*/ 174625 h 345789"/>
                <a:gd name="connsiteX3" fmla="*/ 93001 w 105701"/>
                <a:gd name="connsiteY3" fmla="*/ 266700 h 345789"/>
                <a:gd name="connsiteX4" fmla="*/ 7276 w 105701"/>
                <a:gd name="connsiteY4" fmla="*/ 339725 h 345789"/>
                <a:gd name="connsiteX5" fmla="*/ 10451 w 105701"/>
                <a:gd name="connsiteY5" fmla="*/ 336550 h 345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01" h="345789">
                  <a:moveTo>
                    <a:pt x="926" y="0"/>
                  </a:moveTo>
                  <a:cubicBezTo>
                    <a:pt x="53313" y="21960"/>
                    <a:pt x="105701" y="43921"/>
                    <a:pt x="105701" y="73025"/>
                  </a:cubicBezTo>
                  <a:cubicBezTo>
                    <a:pt x="105701" y="102129"/>
                    <a:pt x="3043" y="142346"/>
                    <a:pt x="926" y="174625"/>
                  </a:cubicBezTo>
                  <a:cubicBezTo>
                    <a:pt x="-1191" y="206904"/>
                    <a:pt x="91943" y="239183"/>
                    <a:pt x="93001" y="266700"/>
                  </a:cubicBezTo>
                  <a:cubicBezTo>
                    <a:pt x="94059" y="294217"/>
                    <a:pt x="21034" y="328083"/>
                    <a:pt x="7276" y="339725"/>
                  </a:cubicBezTo>
                  <a:cubicBezTo>
                    <a:pt x="-6482" y="351367"/>
                    <a:pt x="1984" y="343958"/>
                    <a:pt x="10451" y="33655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ru-BY"/>
            </a:p>
          </p:txBody>
        </p:sp>
      </p:grpSp>
      <p:sp>
        <p:nvSpPr>
          <p:cNvPr id="56" name="Объект 2">
            <a:extLst>
              <a:ext uri="{FF2B5EF4-FFF2-40B4-BE49-F238E27FC236}">
                <a16:creationId xmlns:a16="http://schemas.microsoft.com/office/drawing/2014/main" id="{B02ABB5E-D4A3-46DD-9350-D553D093C568}"/>
              </a:ext>
            </a:extLst>
          </p:cNvPr>
          <p:cNvSpPr>
            <a:spLocks noGrp="1"/>
          </p:cNvSpPr>
          <p:nvPr>
            <p:ph idx="1"/>
          </p:nvPr>
        </p:nvSpPr>
        <p:spPr>
          <a:xfrm>
            <a:off x="193759" y="1041701"/>
            <a:ext cx="5875735" cy="4774598"/>
          </a:xfrm>
        </p:spPr>
        <p:txBody>
          <a:bodyPr>
            <a:normAutofit/>
          </a:bodyPr>
          <a:lstStyle/>
          <a:p>
            <a:pPr marL="0" indent="0" algn="just">
              <a:buNone/>
            </a:pPr>
            <a:r>
              <a:rPr lang="ru-RU" sz="2800" dirty="0"/>
              <a:t>Ядро поддерживает информацию контекста процесса как единого целого, а также контекстов</a:t>
            </a:r>
            <a:r>
              <a:rPr lang="en-US" sz="2800" dirty="0"/>
              <a:t> </a:t>
            </a:r>
            <a:r>
              <a:rPr lang="ru-RU" sz="2800" dirty="0"/>
              <a:t>каждого отдельного потока процесса. Планирование выполняется ядром на основе</a:t>
            </a:r>
            <a:r>
              <a:rPr lang="en-US" sz="2800" dirty="0"/>
              <a:t> </a:t>
            </a:r>
            <a:r>
              <a:rPr lang="ru-RU" sz="2800" dirty="0"/>
              <a:t>потоков. С помощью такого подхода удается избавиться от двух упомянутых ранее</a:t>
            </a:r>
            <a:r>
              <a:rPr lang="en-US" sz="2800" dirty="0"/>
              <a:t> </a:t>
            </a:r>
            <a:r>
              <a:rPr lang="ru-RU" sz="2800" dirty="0"/>
              <a:t>основных недостатков потоков пользовательского уровня.</a:t>
            </a:r>
            <a:endParaRPr lang="ru-RU" sz="4000" dirty="0"/>
          </a:p>
        </p:txBody>
      </p:sp>
    </p:spTree>
    <p:extLst>
      <p:ext uri="{BB962C8B-B14F-4D97-AF65-F5344CB8AC3E}">
        <p14:creationId xmlns:p14="http://schemas.microsoft.com/office/powerpoint/2010/main" val="20639613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86E36D-1C35-495F-9A19-96AB6902F575}"/>
              </a:ext>
            </a:extLst>
          </p:cNvPr>
          <p:cNvSpPr>
            <a:spLocks noGrp="1"/>
          </p:cNvSpPr>
          <p:nvPr>
            <p:ph type="title"/>
          </p:nvPr>
        </p:nvSpPr>
        <p:spPr>
          <a:xfrm>
            <a:off x="1261872" y="365760"/>
            <a:ext cx="9692640" cy="738421"/>
          </a:xfrm>
        </p:spPr>
        <p:txBody>
          <a:bodyPr/>
          <a:lstStyle/>
          <a:p>
            <a:r>
              <a:rPr lang="ru-RU" dirty="0"/>
              <a:t>Преимущества</a:t>
            </a:r>
          </a:p>
        </p:txBody>
      </p:sp>
      <p:sp>
        <p:nvSpPr>
          <p:cNvPr id="3" name="Объект 2">
            <a:extLst>
              <a:ext uri="{FF2B5EF4-FFF2-40B4-BE49-F238E27FC236}">
                <a16:creationId xmlns:a16="http://schemas.microsoft.com/office/drawing/2014/main" id="{4D39BD10-5C9A-4A38-ACD0-F84EA30751F0}"/>
              </a:ext>
            </a:extLst>
          </p:cNvPr>
          <p:cNvSpPr>
            <a:spLocks noGrp="1"/>
          </p:cNvSpPr>
          <p:nvPr>
            <p:ph idx="1"/>
          </p:nvPr>
        </p:nvSpPr>
        <p:spPr>
          <a:xfrm>
            <a:off x="364724" y="1397479"/>
            <a:ext cx="10589788" cy="5094761"/>
          </a:xfrm>
        </p:spPr>
        <p:txBody>
          <a:bodyPr>
            <a:normAutofit/>
          </a:bodyPr>
          <a:lstStyle/>
          <a:p>
            <a:pPr marL="0" indent="0" algn="just">
              <a:buNone/>
            </a:pPr>
            <a:r>
              <a:rPr lang="ru-RU" sz="2800" dirty="0"/>
              <a:t>1) ядро может</a:t>
            </a:r>
            <a:r>
              <a:rPr lang="en-US" sz="2800" dirty="0"/>
              <a:t> </a:t>
            </a:r>
            <a:r>
              <a:rPr lang="ru-RU" sz="2800" dirty="0"/>
              <a:t>одновременно осуществлять планирование работы нескольких потоков одного и того</a:t>
            </a:r>
            <a:r>
              <a:rPr lang="en-US" sz="2800" dirty="0"/>
              <a:t> </a:t>
            </a:r>
            <a:r>
              <a:rPr lang="ru-RU" sz="2800" dirty="0"/>
              <a:t>же процесса на нескольких процессорах.</a:t>
            </a:r>
            <a:endParaRPr lang="en-US" sz="2800" dirty="0"/>
          </a:p>
          <a:p>
            <a:pPr marL="0" indent="0" algn="just">
              <a:buNone/>
            </a:pPr>
            <a:r>
              <a:rPr lang="en-US" sz="2800" dirty="0"/>
              <a:t>2) </a:t>
            </a:r>
            <a:r>
              <a:rPr lang="ru-RU" sz="2800" dirty="0"/>
              <a:t>при блокировке одного из потоков</a:t>
            </a:r>
            <a:r>
              <a:rPr lang="en-US" sz="2800" dirty="0"/>
              <a:t> </a:t>
            </a:r>
            <a:r>
              <a:rPr lang="ru-RU" sz="2800" dirty="0"/>
              <a:t>процесса ядро может выбрать для выполнения другой поток этого же процесса.</a:t>
            </a:r>
            <a:endParaRPr lang="en-US" sz="2800" dirty="0"/>
          </a:p>
          <a:p>
            <a:pPr marL="0" indent="0" algn="just">
              <a:buNone/>
            </a:pPr>
            <a:r>
              <a:rPr lang="en-US" sz="2800" dirty="0"/>
              <a:t>3) </a:t>
            </a:r>
            <a:r>
              <a:rPr lang="ru-RU" sz="2800" dirty="0"/>
              <a:t>процедуры ядра могут быть</a:t>
            </a:r>
            <a:r>
              <a:rPr lang="en-US" sz="2800" dirty="0"/>
              <a:t> </a:t>
            </a:r>
            <a:r>
              <a:rPr lang="ru-RU" sz="2800" dirty="0"/>
              <a:t>многопоточными.</a:t>
            </a:r>
            <a:endParaRPr lang="en-US" sz="2800" dirty="0"/>
          </a:p>
          <a:p>
            <a:pPr marL="914400" indent="-914400" algn="just">
              <a:buAutoNum type="arabicParenR"/>
            </a:pPr>
            <a:endParaRPr lang="ru-RU" sz="6600" dirty="0"/>
          </a:p>
          <a:p>
            <a:pPr marL="0" indent="0" algn="just">
              <a:buNone/>
            </a:pPr>
            <a:endParaRPr lang="ru-RU" sz="2800" dirty="0"/>
          </a:p>
        </p:txBody>
      </p:sp>
    </p:spTree>
    <p:extLst>
      <p:ext uri="{BB962C8B-B14F-4D97-AF65-F5344CB8AC3E}">
        <p14:creationId xmlns:p14="http://schemas.microsoft.com/office/powerpoint/2010/main" val="12429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018050-D99C-4355-A57F-8507067BA01B}"/>
              </a:ext>
            </a:extLst>
          </p:cNvPr>
          <p:cNvSpPr>
            <a:spLocks noGrp="1"/>
          </p:cNvSpPr>
          <p:nvPr>
            <p:ph type="title"/>
          </p:nvPr>
        </p:nvSpPr>
        <p:spPr>
          <a:xfrm>
            <a:off x="1261872" y="365760"/>
            <a:ext cx="9692640" cy="841938"/>
          </a:xfrm>
        </p:spPr>
        <p:txBody>
          <a:bodyPr/>
          <a:lstStyle/>
          <a:p>
            <a:r>
              <a:rPr lang="ru-RU" dirty="0"/>
              <a:t>Недостатки</a:t>
            </a:r>
          </a:p>
        </p:txBody>
      </p:sp>
      <p:sp>
        <p:nvSpPr>
          <p:cNvPr id="3" name="Объект 2">
            <a:extLst>
              <a:ext uri="{FF2B5EF4-FFF2-40B4-BE49-F238E27FC236}">
                <a16:creationId xmlns:a16="http://schemas.microsoft.com/office/drawing/2014/main" id="{79E1D46A-7C0A-4683-89DA-7DD61336FD3B}"/>
              </a:ext>
            </a:extLst>
          </p:cNvPr>
          <p:cNvSpPr>
            <a:spLocks noGrp="1"/>
          </p:cNvSpPr>
          <p:nvPr>
            <p:ph idx="1"/>
          </p:nvPr>
        </p:nvSpPr>
        <p:spPr>
          <a:xfrm>
            <a:off x="347472" y="1380228"/>
            <a:ext cx="10418294" cy="1639018"/>
          </a:xfrm>
        </p:spPr>
        <p:txBody>
          <a:bodyPr>
            <a:normAutofit/>
          </a:bodyPr>
          <a:lstStyle/>
          <a:p>
            <a:pPr marL="0" indent="0" algn="just">
              <a:buNone/>
            </a:pPr>
            <a:r>
              <a:rPr lang="ru-RU" sz="2800" dirty="0"/>
              <a:t>1) Передача управления от одного потока другому в рамках одного и того же процесса приходится переключаться </a:t>
            </a:r>
            <a:r>
              <a:rPr lang="ru-RU" sz="2800" b="1" dirty="0"/>
              <a:t>в режим ядра</a:t>
            </a:r>
            <a:r>
              <a:rPr lang="ru-RU" sz="2800" dirty="0"/>
              <a:t>.</a:t>
            </a:r>
          </a:p>
        </p:txBody>
      </p:sp>
      <p:graphicFrame>
        <p:nvGraphicFramePr>
          <p:cNvPr id="4" name="Таблица 3">
            <a:extLst>
              <a:ext uri="{FF2B5EF4-FFF2-40B4-BE49-F238E27FC236}">
                <a16:creationId xmlns:a16="http://schemas.microsoft.com/office/drawing/2014/main" id="{B825277D-ECD3-4F79-8737-2EF0640E98B2}"/>
              </a:ext>
            </a:extLst>
          </p:cNvPr>
          <p:cNvGraphicFramePr>
            <a:graphicFrameLocks noGrp="1"/>
          </p:cNvGraphicFramePr>
          <p:nvPr>
            <p:extLst/>
          </p:nvPr>
        </p:nvGraphicFramePr>
        <p:xfrm>
          <a:off x="0" y="3657600"/>
          <a:ext cx="11352363" cy="2834640"/>
        </p:xfrm>
        <a:graphic>
          <a:graphicData uri="http://schemas.openxmlformats.org/drawingml/2006/table">
            <a:tbl>
              <a:tblPr firstRow="1" bandRow="1">
                <a:tableStyleId>{5C22544A-7EE6-4342-B048-85BDC9FD1C3A}</a:tableStyleId>
              </a:tblPr>
              <a:tblGrid>
                <a:gridCol w="2242868">
                  <a:extLst>
                    <a:ext uri="{9D8B030D-6E8A-4147-A177-3AD203B41FA5}">
                      <a16:colId xmlns:a16="http://schemas.microsoft.com/office/drawing/2014/main" val="170079583"/>
                    </a:ext>
                  </a:extLst>
                </a:gridCol>
                <a:gridCol w="3743864">
                  <a:extLst>
                    <a:ext uri="{9D8B030D-6E8A-4147-A177-3AD203B41FA5}">
                      <a16:colId xmlns:a16="http://schemas.microsoft.com/office/drawing/2014/main" val="3321883547"/>
                    </a:ext>
                  </a:extLst>
                </a:gridCol>
                <a:gridCol w="2881223">
                  <a:extLst>
                    <a:ext uri="{9D8B030D-6E8A-4147-A177-3AD203B41FA5}">
                      <a16:colId xmlns:a16="http://schemas.microsoft.com/office/drawing/2014/main" val="1164007107"/>
                    </a:ext>
                  </a:extLst>
                </a:gridCol>
                <a:gridCol w="2484408">
                  <a:extLst>
                    <a:ext uri="{9D8B030D-6E8A-4147-A177-3AD203B41FA5}">
                      <a16:colId xmlns:a16="http://schemas.microsoft.com/office/drawing/2014/main" val="2401757319"/>
                    </a:ext>
                  </a:extLst>
                </a:gridCol>
              </a:tblGrid>
              <a:tr h="370840">
                <a:tc>
                  <a:txBody>
                    <a:bodyPr/>
                    <a:lstStyle/>
                    <a:p>
                      <a:r>
                        <a:rPr lang="ru-RU" sz="2800" dirty="0"/>
                        <a:t>Операция</a:t>
                      </a:r>
                    </a:p>
                  </a:txBody>
                  <a:tcPr/>
                </a:tc>
                <a:tc>
                  <a:txBody>
                    <a:bodyPr/>
                    <a:lstStyle/>
                    <a:p>
                      <a:r>
                        <a:rPr lang="ru-RU" sz="2800" dirty="0"/>
                        <a:t>Пользовательские потоки</a:t>
                      </a:r>
                    </a:p>
                  </a:txBody>
                  <a:tcPr/>
                </a:tc>
                <a:tc>
                  <a:txBody>
                    <a:bodyPr/>
                    <a:lstStyle/>
                    <a:p>
                      <a:r>
                        <a:rPr lang="ru-RU" sz="2800" dirty="0"/>
                        <a:t>Потоки на уровне ядра</a:t>
                      </a:r>
                    </a:p>
                  </a:txBody>
                  <a:tcPr/>
                </a:tc>
                <a:tc>
                  <a:txBody>
                    <a:bodyPr/>
                    <a:lstStyle/>
                    <a:p>
                      <a:r>
                        <a:rPr lang="ru-RU" sz="2800" dirty="0"/>
                        <a:t>Процессы</a:t>
                      </a:r>
                    </a:p>
                  </a:txBody>
                  <a:tcPr/>
                </a:tc>
                <a:extLst>
                  <a:ext uri="{0D108BD9-81ED-4DB2-BD59-A6C34878D82A}">
                    <a16:rowId xmlns:a16="http://schemas.microsoft.com/office/drawing/2014/main" val="1927263301"/>
                  </a:ext>
                </a:extLst>
              </a:tr>
              <a:tr h="370840">
                <a:tc>
                  <a:txBody>
                    <a:bodyPr/>
                    <a:lstStyle/>
                    <a:p>
                      <a:r>
                        <a:rPr lang="ru-RU" sz="2800" dirty="0"/>
                        <a:t>Нулевое ветвление</a:t>
                      </a:r>
                    </a:p>
                  </a:txBody>
                  <a:tcPr/>
                </a:tc>
                <a:tc>
                  <a:txBody>
                    <a:bodyPr/>
                    <a:lstStyle/>
                    <a:p>
                      <a:pPr algn="ctr"/>
                      <a:r>
                        <a:rPr lang="ru-RU" sz="2800" dirty="0"/>
                        <a:t>34</a:t>
                      </a:r>
                    </a:p>
                  </a:txBody>
                  <a:tcPr anchor="ctr"/>
                </a:tc>
                <a:tc>
                  <a:txBody>
                    <a:bodyPr/>
                    <a:lstStyle/>
                    <a:p>
                      <a:pPr algn="ctr"/>
                      <a:r>
                        <a:rPr lang="ru-RU" sz="2800" dirty="0"/>
                        <a:t>948</a:t>
                      </a:r>
                    </a:p>
                  </a:txBody>
                  <a:tcPr anchor="ctr"/>
                </a:tc>
                <a:tc>
                  <a:txBody>
                    <a:bodyPr/>
                    <a:lstStyle/>
                    <a:p>
                      <a:pPr algn="ctr"/>
                      <a:r>
                        <a:rPr lang="ru-RU" sz="2800" dirty="0"/>
                        <a:t>11300</a:t>
                      </a:r>
                    </a:p>
                  </a:txBody>
                  <a:tcPr anchor="ctr"/>
                </a:tc>
                <a:extLst>
                  <a:ext uri="{0D108BD9-81ED-4DB2-BD59-A6C34878D82A}">
                    <a16:rowId xmlns:a16="http://schemas.microsoft.com/office/drawing/2014/main" val="4180641483"/>
                  </a:ext>
                </a:extLst>
              </a:tr>
              <a:tr h="370840">
                <a:tc>
                  <a:txBody>
                    <a:bodyPr/>
                    <a:lstStyle/>
                    <a:p>
                      <a:r>
                        <a:rPr lang="ru-RU" sz="2800" dirty="0"/>
                        <a:t>Ожидание сигнала</a:t>
                      </a:r>
                    </a:p>
                  </a:txBody>
                  <a:tcPr/>
                </a:tc>
                <a:tc>
                  <a:txBody>
                    <a:bodyPr/>
                    <a:lstStyle/>
                    <a:p>
                      <a:pPr algn="ctr"/>
                      <a:r>
                        <a:rPr lang="ru-RU" sz="2800" dirty="0"/>
                        <a:t>37</a:t>
                      </a:r>
                    </a:p>
                  </a:txBody>
                  <a:tcPr anchor="ctr"/>
                </a:tc>
                <a:tc>
                  <a:txBody>
                    <a:bodyPr/>
                    <a:lstStyle/>
                    <a:p>
                      <a:pPr algn="ctr"/>
                      <a:r>
                        <a:rPr lang="ru-RU" sz="2800" dirty="0"/>
                        <a:t>441</a:t>
                      </a:r>
                    </a:p>
                  </a:txBody>
                  <a:tcPr anchor="ctr"/>
                </a:tc>
                <a:tc>
                  <a:txBody>
                    <a:bodyPr/>
                    <a:lstStyle/>
                    <a:p>
                      <a:pPr algn="ctr"/>
                      <a:r>
                        <a:rPr lang="ru-RU" sz="2800" dirty="0"/>
                        <a:t>1840</a:t>
                      </a:r>
                    </a:p>
                  </a:txBody>
                  <a:tcPr anchor="ctr"/>
                </a:tc>
                <a:extLst>
                  <a:ext uri="{0D108BD9-81ED-4DB2-BD59-A6C34878D82A}">
                    <a16:rowId xmlns:a16="http://schemas.microsoft.com/office/drawing/2014/main" val="206333263"/>
                  </a:ext>
                </a:extLst>
              </a:tr>
            </a:tbl>
          </a:graphicData>
        </a:graphic>
      </p:graphicFrame>
      <p:sp>
        <p:nvSpPr>
          <p:cNvPr id="5" name="Заголовок 1">
            <a:extLst>
              <a:ext uri="{FF2B5EF4-FFF2-40B4-BE49-F238E27FC236}">
                <a16:creationId xmlns:a16="http://schemas.microsoft.com/office/drawing/2014/main" id="{5CFD70AB-2295-411F-9F1A-44959E2FBB09}"/>
              </a:ext>
            </a:extLst>
          </p:cNvPr>
          <p:cNvSpPr txBox="1">
            <a:spLocks/>
          </p:cNvSpPr>
          <p:nvPr/>
        </p:nvSpPr>
        <p:spPr>
          <a:xfrm>
            <a:off x="2151888" y="2586703"/>
            <a:ext cx="9692640" cy="84193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ru-RU" sz="3600" dirty="0"/>
              <a:t>Время задержек потоков (</a:t>
            </a:r>
            <a:r>
              <a:rPr lang="ru-RU" sz="3600" dirty="0" err="1"/>
              <a:t>мс</a:t>
            </a:r>
            <a:r>
              <a:rPr lang="ru-RU" sz="3600" dirty="0"/>
              <a:t>)</a:t>
            </a:r>
          </a:p>
        </p:txBody>
      </p:sp>
    </p:spTree>
    <p:extLst>
      <p:ext uri="{BB962C8B-B14F-4D97-AF65-F5344CB8AC3E}">
        <p14:creationId xmlns:p14="http://schemas.microsoft.com/office/powerpoint/2010/main" val="28982945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1DF3FC-65F2-42AF-A60E-30FFCCC11F82}"/>
              </a:ext>
            </a:extLst>
          </p:cNvPr>
          <p:cNvSpPr>
            <a:spLocks noGrp="1"/>
          </p:cNvSpPr>
          <p:nvPr>
            <p:ph idx="1"/>
          </p:nvPr>
        </p:nvSpPr>
        <p:spPr>
          <a:xfrm>
            <a:off x="312965" y="1069674"/>
            <a:ext cx="10521811" cy="5244861"/>
          </a:xfrm>
        </p:spPr>
        <p:txBody>
          <a:bodyPr>
            <a:normAutofit/>
          </a:bodyPr>
          <a:lstStyle/>
          <a:p>
            <a:pPr marL="0" indent="0" algn="just">
              <a:buNone/>
            </a:pPr>
            <a:r>
              <a:rPr lang="ru-RU" sz="2800" dirty="0"/>
              <a:t>Применение многопоточности на уровне ядра дает выигрыш по сравнению с процессами, так и многопоточность на пользовательском уровне дает выигрыш по сравнению с многопоточностью на уровне ядра. Однако на деле возможность этого дополнительного выигрыша зависит от характера приложений. Если для большинства переключений потоков приложения необходим доступ к ядру, то схема с потоками на пользовательском уровне может работать не намного лучше, чем схема с потоками на уровне ядра.</a:t>
            </a:r>
          </a:p>
        </p:txBody>
      </p:sp>
    </p:spTree>
    <p:extLst>
      <p:ext uri="{BB962C8B-B14F-4D97-AF65-F5344CB8AC3E}">
        <p14:creationId xmlns:p14="http://schemas.microsoft.com/office/powerpoint/2010/main" val="4189301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5649E6-5F25-4B0A-90DA-2F279406532E}"/>
              </a:ext>
            </a:extLst>
          </p:cNvPr>
          <p:cNvSpPr>
            <a:spLocks noGrp="1"/>
          </p:cNvSpPr>
          <p:nvPr>
            <p:ph type="title"/>
          </p:nvPr>
        </p:nvSpPr>
        <p:spPr>
          <a:xfrm>
            <a:off x="1261872" y="365760"/>
            <a:ext cx="9692640" cy="824685"/>
          </a:xfrm>
        </p:spPr>
        <p:txBody>
          <a:bodyPr/>
          <a:lstStyle/>
          <a:p>
            <a:r>
              <a:rPr lang="ru-RU" dirty="0"/>
              <a:t>Комбинированные подходы</a:t>
            </a:r>
          </a:p>
        </p:txBody>
      </p:sp>
      <p:sp>
        <p:nvSpPr>
          <p:cNvPr id="3" name="Объект 2">
            <a:extLst>
              <a:ext uri="{FF2B5EF4-FFF2-40B4-BE49-F238E27FC236}">
                <a16:creationId xmlns:a16="http://schemas.microsoft.com/office/drawing/2014/main" id="{2F7D2EFF-F938-4C75-B3FB-02299809A0CA}"/>
              </a:ext>
            </a:extLst>
          </p:cNvPr>
          <p:cNvSpPr>
            <a:spLocks noGrp="1"/>
          </p:cNvSpPr>
          <p:nvPr>
            <p:ph idx="1"/>
          </p:nvPr>
        </p:nvSpPr>
        <p:spPr>
          <a:xfrm>
            <a:off x="258792" y="1396666"/>
            <a:ext cx="6349042" cy="5095574"/>
          </a:xfrm>
        </p:spPr>
        <p:txBody>
          <a:bodyPr>
            <a:normAutofit/>
          </a:bodyPr>
          <a:lstStyle/>
          <a:p>
            <a:pPr marL="0" indent="0" algn="just">
              <a:buNone/>
            </a:pPr>
            <a:r>
              <a:rPr lang="ru-RU" sz="2400" dirty="0"/>
              <a:t>В комбинированных системах создание потоков выполняется полностью в пользовательском пространстве, там же, где и код планирования и синхронизации потоков в приложениях. Несколько потоков на пользовательском уровне, входящих в состав приложения, отображаются в такое же или меньшее число потоков на уровне ядра. Программист может изменять число потоков на уровне ядра, подбирая его таким, чтобы оно позволило достичь наилучших результатов.</a:t>
            </a:r>
          </a:p>
        </p:txBody>
      </p:sp>
      <p:pic>
        <p:nvPicPr>
          <p:cNvPr id="4" name="Рисунок 3">
            <a:extLst>
              <a:ext uri="{FF2B5EF4-FFF2-40B4-BE49-F238E27FC236}">
                <a16:creationId xmlns:a16="http://schemas.microsoft.com/office/drawing/2014/main" id="{274AFA4B-119F-4414-96A6-C74470DCD5DF}"/>
              </a:ext>
            </a:extLst>
          </p:cNvPr>
          <p:cNvPicPr>
            <a:picLocks noChangeAspect="1"/>
          </p:cNvPicPr>
          <p:nvPr/>
        </p:nvPicPr>
        <p:blipFill rotWithShape="1">
          <a:blip r:embed="rId2"/>
          <a:srcRect l="3557"/>
          <a:stretch/>
        </p:blipFill>
        <p:spPr>
          <a:xfrm>
            <a:off x="7430219" y="1396666"/>
            <a:ext cx="4761781" cy="4594504"/>
          </a:xfrm>
          <a:prstGeom prst="rect">
            <a:avLst/>
          </a:prstGeom>
        </p:spPr>
      </p:pic>
    </p:spTree>
    <p:extLst>
      <p:ext uri="{BB962C8B-B14F-4D97-AF65-F5344CB8AC3E}">
        <p14:creationId xmlns:p14="http://schemas.microsoft.com/office/powerpoint/2010/main" val="8345725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CD700B9-8CE8-474C-B675-C22E7E8BBA7D}"/>
              </a:ext>
            </a:extLst>
          </p:cNvPr>
          <p:cNvSpPr>
            <a:spLocks noGrp="1"/>
          </p:cNvSpPr>
          <p:nvPr>
            <p:ph idx="1"/>
          </p:nvPr>
        </p:nvSpPr>
        <p:spPr>
          <a:xfrm>
            <a:off x="330218" y="1414732"/>
            <a:ext cx="10590823" cy="5037826"/>
          </a:xfrm>
        </p:spPr>
        <p:txBody>
          <a:bodyPr>
            <a:normAutofit/>
          </a:bodyPr>
          <a:lstStyle/>
          <a:p>
            <a:pPr marL="0" indent="0" algn="just">
              <a:buNone/>
            </a:pPr>
            <a:r>
              <a:rPr lang="ru-RU" sz="2800" dirty="0"/>
              <a:t>При комбинированном подходе несколько потоков одного и того же приложения могут выполняться одновременно на нескольких процессорах, а блокирующие системные вызовы не приводят к блокировке всего процесса. При надлежащей реализации такой подход будет сочетать в себе преимущества подходов, в которых применяются только потоки на пользовательском уровне или только потоки на уровне ядра, сводя недостатки каждого из этих подходов к минимуму.</a:t>
            </a:r>
          </a:p>
        </p:txBody>
      </p:sp>
    </p:spTree>
    <p:extLst>
      <p:ext uri="{BB962C8B-B14F-4D97-AF65-F5344CB8AC3E}">
        <p14:creationId xmlns:p14="http://schemas.microsoft.com/office/powerpoint/2010/main" val="3715173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98EA69-EB10-4663-B134-0484B7ABE224}"/>
              </a:ext>
            </a:extLst>
          </p:cNvPr>
          <p:cNvSpPr>
            <a:spLocks noGrp="1"/>
          </p:cNvSpPr>
          <p:nvPr>
            <p:ph type="title"/>
          </p:nvPr>
        </p:nvSpPr>
        <p:spPr>
          <a:xfrm>
            <a:off x="0" y="421572"/>
            <a:ext cx="11076317" cy="512582"/>
          </a:xfrm>
        </p:spPr>
        <p:txBody>
          <a:bodyPr>
            <a:normAutofit fontScale="90000"/>
          </a:bodyPr>
          <a:lstStyle/>
          <a:p>
            <a:r>
              <a:rPr lang="ru-RU" dirty="0"/>
              <a:t>Соотношение между потоками и процессами</a:t>
            </a:r>
          </a:p>
        </p:txBody>
      </p:sp>
      <p:graphicFrame>
        <p:nvGraphicFramePr>
          <p:cNvPr id="4" name="Объект 3">
            <a:extLst>
              <a:ext uri="{FF2B5EF4-FFF2-40B4-BE49-F238E27FC236}">
                <a16:creationId xmlns:a16="http://schemas.microsoft.com/office/drawing/2014/main" id="{8E7C6655-A8A7-4BCF-A748-A30F1F23D508}"/>
              </a:ext>
            </a:extLst>
          </p:cNvPr>
          <p:cNvGraphicFramePr>
            <a:graphicFrameLocks noGrp="1"/>
          </p:cNvGraphicFramePr>
          <p:nvPr>
            <p:ph idx="1"/>
            <p:extLst/>
          </p:nvPr>
        </p:nvGraphicFramePr>
        <p:xfrm>
          <a:off x="347662" y="1069675"/>
          <a:ext cx="11844339" cy="5577840"/>
        </p:xfrm>
        <a:graphic>
          <a:graphicData uri="http://schemas.openxmlformats.org/drawingml/2006/table">
            <a:tbl>
              <a:tblPr firstRow="1" bandRow="1">
                <a:tableStyleId>{5C22544A-7EE6-4342-B048-85BDC9FD1C3A}</a:tableStyleId>
              </a:tblPr>
              <a:tblGrid>
                <a:gridCol w="1774436">
                  <a:extLst>
                    <a:ext uri="{9D8B030D-6E8A-4147-A177-3AD203B41FA5}">
                      <a16:colId xmlns:a16="http://schemas.microsoft.com/office/drawing/2014/main" val="3605869845"/>
                    </a:ext>
                  </a:extLst>
                </a:gridCol>
                <a:gridCol w="7609104">
                  <a:extLst>
                    <a:ext uri="{9D8B030D-6E8A-4147-A177-3AD203B41FA5}">
                      <a16:colId xmlns:a16="http://schemas.microsoft.com/office/drawing/2014/main" val="1966614225"/>
                    </a:ext>
                  </a:extLst>
                </a:gridCol>
                <a:gridCol w="2460799">
                  <a:extLst>
                    <a:ext uri="{9D8B030D-6E8A-4147-A177-3AD203B41FA5}">
                      <a16:colId xmlns:a16="http://schemas.microsoft.com/office/drawing/2014/main" val="4142804706"/>
                    </a:ext>
                  </a:extLst>
                </a:gridCol>
              </a:tblGrid>
              <a:tr h="370840">
                <a:tc>
                  <a:txBody>
                    <a:bodyPr/>
                    <a:lstStyle/>
                    <a:p>
                      <a:pPr algn="ctr"/>
                      <a:r>
                        <a:rPr lang="ru-RU" sz="2400" dirty="0"/>
                        <a:t>Потоки:</a:t>
                      </a:r>
                      <a:r>
                        <a:rPr lang="en-US" sz="2400" dirty="0"/>
                        <a:t> </a:t>
                      </a:r>
                      <a:r>
                        <a:rPr lang="ru-RU" sz="2400" dirty="0"/>
                        <a:t>процессы</a:t>
                      </a:r>
                    </a:p>
                  </a:txBody>
                  <a:tcPr anchor="ctr"/>
                </a:tc>
                <a:tc>
                  <a:txBody>
                    <a:bodyPr/>
                    <a:lstStyle/>
                    <a:p>
                      <a:pPr algn="ctr"/>
                      <a:r>
                        <a:rPr lang="ru-RU" sz="2400" dirty="0"/>
                        <a:t>Описание</a:t>
                      </a:r>
                    </a:p>
                  </a:txBody>
                  <a:tcPr anchor="ctr"/>
                </a:tc>
                <a:tc>
                  <a:txBody>
                    <a:bodyPr/>
                    <a:lstStyle/>
                    <a:p>
                      <a:pPr algn="ctr"/>
                      <a:r>
                        <a:rPr lang="ru-RU" sz="2400" dirty="0"/>
                        <a:t>Примеры систем</a:t>
                      </a:r>
                    </a:p>
                  </a:txBody>
                  <a:tcPr anchor="ctr"/>
                </a:tc>
                <a:extLst>
                  <a:ext uri="{0D108BD9-81ED-4DB2-BD59-A6C34878D82A}">
                    <a16:rowId xmlns:a16="http://schemas.microsoft.com/office/drawing/2014/main" val="3913234092"/>
                  </a:ext>
                </a:extLst>
              </a:tr>
              <a:tr h="370840">
                <a:tc>
                  <a:txBody>
                    <a:bodyPr/>
                    <a:lstStyle/>
                    <a:p>
                      <a:pPr algn="ctr"/>
                      <a:r>
                        <a:rPr lang="ru-RU" sz="2400" b="1" dirty="0"/>
                        <a:t>1:1</a:t>
                      </a:r>
                    </a:p>
                  </a:txBody>
                  <a:tcPr anchor="ctr"/>
                </a:tc>
                <a:tc>
                  <a:txBody>
                    <a:bodyPr/>
                    <a:lstStyle/>
                    <a:p>
                      <a:pPr algn="just"/>
                      <a:r>
                        <a:rPr lang="ru-RU" sz="2400" b="0" i="0" u="none" strike="noStrike" kern="1200" baseline="0" dirty="0">
                          <a:solidFill>
                            <a:schemeClr val="dk1"/>
                          </a:solidFill>
                          <a:latin typeface="+mn-lt"/>
                          <a:ea typeface="+mn-ea"/>
                          <a:cs typeface="+mn-cs"/>
                        </a:rPr>
                        <a:t>Каждый поток реализован в виде отдельного процесса</a:t>
                      </a:r>
                      <a:r>
                        <a:rPr lang="en-US" sz="2400" b="0" i="0" u="none" strike="noStrike" kern="1200" baseline="0" dirty="0">
                          <a:solidFill>
                            <a:schemeClr val="dk1"/>
                          </a:solidFill>
                          <a:latin typeface="+mn-lt"/>
                          <a:ea typeface="+mn-ea"/>
                          <a:cs typeface="+mn-cs"/>
                        </a:rPr>
                        <a:t> </a:t>
                      </a:r>
                      <a:r>
                        <a:rPr lang="ru-RU" sz="2400" b="0" i="0" u="none" strike="noStrike" kern="1200" baseline="0" dirty="0">
                          <a:solidFill>
                            <a:schemeClr val="dk1"/>
                          </a:solidFill>
                          <a:latin typeface="+mn-lt"/>
                          <a:ea typeface="+mn-ea"/>
                          <a:cs typeface="+mn-cs"/>
                        </a:rPr>
                        <a:t>с собственным адресным</a:t>
                      </a:r>
                      <a:r>
                        <a:rPr lang="en-US" sz="2400" b="0" i="0" u="none" strike="noStrike" kern="1200" baseline="0" dirty="0">
                          <a:solidFill>
                            <a:schemeClr val="dk1"/>
                          </a:solidFill>
                          <a:latin typeface="+mn-lt"/>
                          <a:ea typeface="+mn-ea"/>
                          <a:cs typeface="+mn-cs"/>
                        </a:rPr>
                        <a:t> </a:t>
                      </a:r>
                      <a:r>
                        <a:rPr lang="ru-RU" sz="2400" b="0" i="0" u="none" strike="noStrike" kern="1200" baseline="0" dirty="0">
                          <a:solidFill>
                            <a:schemeClr val="dk1"/>
                          </a:solidFill>
                          <a:latin typeface="+mn-lt"/>
                          <a:ea typeface="+mn-ea"/>
                          <a:cs typeface="+mn-cs"/>
                        </a:rPr>
                        <a:t>пространством</a:t>
                      </a:r>
                      <a:r>
                        <a:rPr lang="en-US" sz="2400" b="0" i="0" u="none" strike="noStrike" kern="1200" baseline="0" dirty="0">
                          <a:solidFill>
                            <a:schemeClr val="dk1"/>
                          </a:solidFill>
                          <a:latin typeface="+mn-lt"/>
                          <a:ea typeface="+mn-ea"/>
                          <a:cs typeface="+mn-cs"/>
                        </a:rPr>
                        <a:t> </a:t>
                      </a:r>
                      <a:r>
                        <a:rPr lang="ru-RU" sz="2400" b="0" i="0" u="none" strike="noStrike" kern="1200" baseline="0" dirty="0">
                          <a:solidFill>
                            <a:schemeClr val="dk1"/>
                          </a:solidFill>
                          <a:latin typeface="+mn-lt"/>
                          <a:ea typeface="+mn-ea"/>
                          <a:cs typeface="+mn-cs"/>
                        </a:rPr>
                        <a:t>и со своими ресурсами</a:t>
                      </a:r>
                      <a:endParaRPr lang="ru-RU" sz="2400" dirty="0"/>
                    </a:p>
                  </a:txBody>
                  <a:tcPr/>
                </a:tc>
                <a:tc>
                  <a:txBody>
                    <a:bodyPr/>
                    <a:lstStyle/>
                    <a:p>
                      <a:r>
                        <a:rPr lang="ru-RU" sz="2400" b="0" i="0" u="none" strike="noStrike" kern="1200" baseline="0" dirty="0">
                          <a:solidFill>
                            <a:schemeClr val="dk1"/>
                          </a:solidFill>
                          <a:latin typeface="+mn-lt"/>
                          <a:ea typeface="+mn-ea"/>
                          <a:cs typeface="+mn-cs"/>
                        </a:rPr>
                        <a:t>Традиционные реализации</a:t>
                      </a:r>
                    </a:p>
                    <a:p>
                      <a:r>
                        <a:rPr lang="ru-RU" sz="2400" b="0" i="0" u="none" strike="noStrike" kern="1200" baseline="0" dirty="0">
                          <a:solidFill>
                            <a:schemeClr val="dk1"/>
                          </a:solidFill>
                          <a:latin typeface="+mn-lt"/>
                          <a:ea typeface="+mn-ea"/>
                          <a:cs typeface="+mn-cs"/>
                        </a:rPr>
                        <a:t>системы </a:t>
                      </a:r>
                      <a:r>
                        <a:rPr lang="pl-PL" sz="2400" b="0" i="0" u="none" strike="noStrike" kern="1200" baseline="0" dirty="0">
                          <a:solidFill>
                            <a:schemeClr val="dk1"/>
                          </a:solidFill>
                          <a:latin typeface="+mn-lt"/>
                          <a:ea typeface="+mn-ea"/>
                          <a:cs typeface="+mn-cs"/>
                        </a:rPr>
                        <a:t>UNIX</a:t>
                      </a:r>
                      <a:endParaRPr lang="ru-RU" sz="2400" dirty="0"/>
                    </a:p>
                  </a:txBody>
                  <a:tcPr/>
                </a:tc>
                <a:extLst>
                  <a:ext uri="{0D108BD9-81ED-4DB2-BD59-A6C34878D82A}">
                    <a16:rowId xmlns:a16="http://schemas.microsoft.com/office/drawing/2014/main" val="1220975505"/>
                  </a:ext>
                </a:extLst>
              </a:tr>
              <a:tr h="370840">
                <a:tc>
                  <a:txBody>
                    <a:bodyPr/>
                    <a:lstStyle/>
                    <a:p>
                      <a:pPr algn="ctr"/>
                      <a:r>
                        <a:rPr lang="en-US" sz="2400" b="1" dirty="0"/>
                        <a:t>M:1</a:t>
                      </a:r>
                      <a:endParaRPr lang="ru-RU" sz="2400" b="1" dirty="0"/>
                    </a:p>
                  </a:txBody>
                  <a:tcPr anchor="ctr"/>
                </a:tc>
                <a:tc>
                  <a:txBody>
                    <a:bodyPr/>
                    <a:lstStyle/>
                    <a:p>
                      <a:pPr algn="just"/>
                      <a:r>
                        <a:rPr lang="ru-RU" sz="2400" b="0" i="0" u="none" strike="noStrike" kern="1200" baseline="0" dirty="0">
                          <a:solidFill>
                            <a:schemeClr val="dk1"/>
                          </a:solidFill>
                          <a:latin typeface="+mn-lt"/>
                          <a:ea typeface="+mn-ea"/>
                          <a:cs typeface="+mn-cs"/>
                        </a:rPr>
                        <a:t>Для процесса задаются адресное пространство и</a:t>
                      </a:r>
                      <a:r>
                        <a:rPr lang="en-US" sz="2400" b="0" i="0" u="none" strike="noStrike" kern="1200" baseline="0" dirty="0">
                          <a:solidFill>
                            <a:schemeClr val="dk1"/>
                          </a:solidFill>
                          <a:latin typeface="+mn-lt"/>
                          <a:ea typeface="+mn-ea"/>
                          <a:cs typeface="+mn-cs"/>
                        </a:rPr>
                        <a:t> </a:t>
                      </a:r>
                      <a:r>
                        <a:rPr lang="ru-RU" sz="2400" b="0" i="0" u="none" strike="noStrike" kern="1200" baseline="0" dirty="0">
                          <a:solidFill>
                            <a:schemeClr val="dk1"/>
                          </a:solidFill>
                          <a:latin typeface="+mn-lt"/>
                          <a:ea typeface="+mn-ea"/>
                          <a:cs typeface="+mn-cs"/>
                        </a:rPr>
                        <a:t>динамическое владение ресурсами. В рамках этого</a:t>
                      </a:r>
                      <a:r>
                        <a:rPr lang="en-US" sz="2400" b="0" i="0" u="none" strike="noStrike" kern="1200" baseline="0" dirty="0">
                          <a:solidFill>
                            <a:schemeClr val="dk1"/>
                          </a:solidFill>
                          <a:latin typeface="+mn-lt"/>
                          <a:ea typeface="+mn-ea"/>
                          <a:cs typeface="+mn-cs"/>
                        </a:rPr>
                        <a:t> </a:t>
                      </a:r>
                      <a:r>
                        <a:rPr lang="ru-RU" sz="2400" b="0" i="0" u="none" strike="noStrike" kern="1200" baseline="0" dirty="0">
                          <a:solidFill>
                            <a:schemeClr val="dk1"/>
                          </a:solidFill>
                          <a:latin typeface="+mn-lt"/>
                          <a:ea typeface="+mn-ea"/>
                          <a:cs typeface="+mn-cs"/>
                        </a:rPr>
                        <a:t>процесса может быть создано несколько потоков</a:t>
                      </a:r>
                      <a:endParaRPr lang="ru-RU" sz="2400" dirty="0"/>
                    </a:p>
                  </a:txBody>
                  <a:tcPr/>
                </a:tc>
                <a:tc>
                  <a:txBody>
                    <a:bodyPr/>
                    <a:lstStyle/>
                    <a:p>
                      <a:r>
                        <a:rPr lang="pl-PL" sz="2400" b="0" i="0" u="none" strike="noStrike" kern="1200" baseline="0" dirty="0">
                          <a:solidFill>
                            <a:schemeClr val="dk1"/>
                          </a:solidFill>
                          <a:latin typeface="+mn-lt"/>
                          <a:ea typeface="+mn-ea"/>
                          <a:cs typeface="+mn-cs"/>
                        </a:rPr>
                        <a:t>OS/2, Windows NT,</a:t>
                      </a:r>
                      <a:r>
                        <a:rPr lang="en-US" sz="2400" b="0" i="0" u="none" strike="noStrike" kern="1200" baseline="0" dirty="0">
                          <a:solidFill>
                            <a:schemeClr val="dk1"/>
                          </a:solidFill>
                          <a:latin typeface="+mn-lt"/>
                          <a:ea typeface="+mn-ea"/>
                          <a:cs typeface="+mn-cs"/>
                        </a:rPr>
                        <a:t> </a:t>
                      </a:r>
                      <a:r>
                        <a:rPr lang="pl-PL" sz="2400" b="0" i="0" u="none" strike="noStrike" kern="1200" baseline="0" dirty="0">
                          <a:solidFill>
                            <a:schemeClr val="dk1"/>
                          </a:solidFill>
                          <a:latin typeface="+mn-lt"/>
                          <a:ea typeface="+mn-ea"/>
                          <a:cs typeface="+mn-cs"/>
                        </a:rPr>
                        <a:t>Solaris, Linux, OS/390,</a:t>
                      </a:r>
                    </a:p>
                    <a:p>
                      <a:r>
                        <a:rPr lang="ru-RU" sz="2400" b="0" i="0" u="none" strike="noStrike" kern="1200" baseline="0" dirty="0">
                          <a:solidFill>
                            <a:schemeClr val="dk1"/>
                          </a:solidFill>
                          <a:latin typeface="+mn-lt"/>
                          <a:ea typeface="+mn-ea"/>
                          <a:cs typeface="+mn-cs"/>
                        </a:rPr>
                        <a:t>МАСН</a:t>
                      </a:r>
                      <a:endParaRPr lang="ru-RU" sz="2400" dirty="0"/>
                    </a:p>
                  </a:txBody>
                  <a:tcPr/>
                </a:tc>
                <a:extLst>
                  <a:ext uri="{0D108BD9-81ED-4DB2-BD59-A6C34878D82A}">
                    <a16:rowId xmlns:a16="http://schemas.microsoft.com/office/drawing/2014/main" val="3347228121"/>
                  </a:ext>
                </a:extLst>
              </a:tr>
              <a:tr h="370840">
                <a:tc>
                  <a:txBody>
                    <a:bodyPr/>
                    <a:lstStyle/>
                    <a:p>
                      <a:pPr algn="ctr"/>
                      <a:r>
                        <a:rPr lang="en-US" sz="2400" b="1" dirty="0"/>
                        <a:t>1:M</a:t>
                      </a:r>
                      <a:endParaRPr lang="ru-RU" sz="2400" b="1" dirty="0"/>
                    </a:p>
                  </a:txBody>
                  <a:tcPr anchor="ctr"/>
                </a:tc>
                <a:tc>
                  <a:txBody>
                    <a:bodyPr/>
                    <a:lstStyle/>
                    <a:p>
                      <a:pPr algn="just"/>
                      <a:r>
                        <a:rPr lang="ru-RU" sz="2400" b="0" i="0" u="none" strike="noStrike" kern="1200" baseline="0" dirty="0">
                          <a:solidFill>
                            <a:schemeClr val="dk1"/>
                          </a:solidFill>
                          <a:latin typeface="+mn-lt"/>
                          <a:ea typeface="+mn-ea"/>
                          <a:cs typeface="+mn-cs"/>
                        </a:rPr>
                        <a:t>Поток может переходить из среды одного процесса</a:t>
                      </a:r>
                      <a:r>
                        <a:rPr lang="en-US" sz="2400" b="0" i="0" u="none" strike="noStrike" kern="1200" baseline="0" dirty="0">
                          <a:solidFill>
                            <a:schemeClr val="dk1"/>
                          </a:solidFill>
                          <a:latin typeface="+mn-lt"/>
                          <a:ea typeface="+mn-ea"/>
                          <a:cs typeface="+mn-cs"/>
                        </a:rPr>
                        <a:t> </a:t>
                      </a:r>
                      <a:r>
                        <a:rPr lang="ru-RU" sz="2400" b="0" i="0" u="none" strike="noStrike" kern="1200" baseline="0" dirty="0">
                          <a:solidFill>
                            <a:schemeClr val="dk1"/>
                          </a:solidFill>
                          <a:latin typeface="+mn-lt"/>
                          <a:ea typeface="+mn-ea"/>
                          <a:cs typeface="+mn-cs"/>
                        </a:rPr>
                        <a:t>в среду другого процесса. Это облегчает перенос</a:t>
                      </a:r>
                      <a:r>
                        <a:rPr lang="en-US" sz="2400" b="0" i="0" u="none" strike="noStrike" kern="1200" baseline="0" dirty="0">
                          <a:solidFill>
                            <a:schemeClr val="dk1"/>
                          </a:solidFill>
                          <a:latin typeface="+mn-lt"/>
                          <a:ea typeface="+mn-ea"/>
                          <a:cs typeface="+mn-cs"/>
                        </a:rPr>
                        <a:t> </a:t>
                      </a:r>
                      <a:r>
                        <a:rPr lang="ru-RU" sz="2400" b="0" i="0" u="none" strike="noStrike" kern="1200" baseline="0" dirty="0">
                          <a:solidFill>
                            <a:schemeClr val="dk1"/>
                          </a:solidFill>
                          <a:latin typeface="+mn-lt"/>
                          <a:ea typeface="+mn-ea"/>
                          <a:cs typeface="+mn-cs"/>
                        </a:rPr>
                        <a:t>потоков из одной системы в другую</a:t>
                      </a:r>
                      <a:endParaRPr lang="ru-RU" sz="2400" dirty="0"/>
                    </a:p>
                  </a:txBody>
                  <a:tcPr/>
                </a:tc>
                <a:tc>
                  <a:txBody>
                    <a:bodyPr/>
                    <a:lstStyle/>
                    <a:p>
                      <a:r>
                        <a:rPr lang="pl-PL" sz="2400" b="0" i="0" u="none" strike="noStrike" kern="1200" baseline="0" dirty="0">
                          <a:solidFill>
                            <a:schemeClr val="dk1"/>
                          </a:solidFill>
                          <a:latin typeface="+mn-lt"/>
                          <a:ea typeface="+mn-ea"/>
                          <a:cs typeface="+mn-cs"/>
                        </a:rPr>
                        <a:t>Ra (Clouds), Emerald</a:t>
                      </a:r>
                      <a:endParaRPr lang="ru-RU" sz="2400" dirty="0"/>
                    </a:p>
                  </a:txBody>
                  <a:tcPr/>
                </a:tc>
                <a:extLst>
                  <a:ext uri="{0D108BD9-81ED-4DB2-BD59-A6C34878D82A}">
                    <a16:rowId xmlns:a16="http://schemas.microsoft.com/office/drawing/2014/main" val="3718833934"/>
                  </a:ext>
                </a:extLst>
              </a:tr>
              <a:tr h="370840">
                <a:tc>
                  <a:txBody>
                    <a:bodyPr/>
                    <a:lstStyle/>
                    <a:p>
                      <a:pPr algn="ctr"/>
                      <a:r>
                        <a:rPr lang="en-US" sz="2400" b="1" dirty="0"/>
                        <a:t>M:N</a:t>
                      </a:r>
                      <a:endParaRPr lang="ru-RU" sz="2400" b="1" dirty="0"/>
                    </a:p>
                  </a:txBody>
                  <a:tcPr anchor="ctr"/>
                </a:tc>
                <a:tc>
                  <a:txBody>
                    <a:bodyPr/>
                    <a:lstStyle/>
                    <a:p>
                      <a:pPr algn="just"/>
                      <a:r>
                        <a:rPr lang="ru-RU" sz="2400" b="0" i="0" u="none" strike="noStrike" kern="1200" baseline="0" dirty="0">
                          <a:solidFill>
                            <a:schemeClr val="dk1"/>
                          </a:solidFill>
                          <a:latin typeface="+mn-lt"/>
                          <a:ea typeface="+mn-ea"/>
                          <a:cs typeface="+mn-cs"/>
                        </a:rPr>
                        <a:t>Сочетает в себе подходы, основанные на соотношениях М:1и1:М</a:t>
                      </a:r>
                      <a:endParaRPr lang="ru-RU"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2400" b="0" i="0" u="none" strike="noStrike" kern="1200" baseline="0" dirty="0">
                          <a:solidFill>
                            <a:schemeClr val="dk1"/>
                          </a:solidFill>
                          <a:latin typeface="+mn-lt"/>
                          <a:ea typeface="+mn-ea"/>
                          <a:cs typeface="+mn-cs"/>
                        </a:rPr>
                        <a:t>TRIX</a:t>
                      </a:r>
                    </a:p>
                    <a:p>
                      <a:endParaRPr lang="ru-RU" sz="2400" dirty="0"/>
                    </a:p>
                  </a:txBody>
                  <a:tcPr/>
                </a:tc>
                <a:extLst>
                  <a:ext uri="{0D108BD9-81ED-4DB2-BD59-A6C34878D82A}">
                    <a16:rowId xmlns:a16="http://schemas.microsoft.com/office/drawing/2014/main" val="2313105939"/>
                  </a:ext>
                </a:extLst>
              </a:tr>
            </a:tbl>
          </a:graphicData>
        </a:graphic>
      </p:graphicFrame>
    </p:spTree>
    <p:extLst>
      <p:ext uri="{BB962C8B-B14F-4D97-AF65-F5344CB8AC3E}">
        <p14:creationId xmlns:p14="http://schemas.microsoft.com/office/powerpoint/2010/main" val="5255195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E89FA0-18D2-462F-A892-D9B0B3722793}"/>
              </a:ext>
            </a:extLst>
          </p:cNvPr>
          <p:cNvSpPr>
            <a:spLocks noGrp="1"/>
          </p:cNvSpPr>
          <p:nvPr>
            <p:ph type="title"/>
          </p:nvPr>
        </p:nvSpPr>
        <p:spPr>
          <a:xfrm>
            <a:off x="310551" y="365760"/>
            <a:ext cx="10643961" cy="1014466"/>
          </a:xfrm>
        </p:spPr>
        <p:txBody>
          <a:bodyPr>
            <a:normAutofit fontScale="90000"/>
          </a:bodyPr>
          <a:lstStyle/>
          <a:p>
            <a:r>
              <a:rPr lang="ru-RU" sz="3600" dirty="0"/>
              <a:t>Соответствие нескольких потоков нескольким процессам</a:t>
            </a:r>
          </a:p>
        </p:txBody>
      </p:sp>
      <p:sp>
        <p:nvSpPr>
          <p:cNvPr id="3" name="Объект 2">
            <a:extLst>
              <a:ext uri="{FF2B5EF4-FFF2-40B4-BE49-F238E27FC236}">
                <a16:creationId xmlns:a16="http://schemas.microsoft.com/office/drawing/2014/main" id="{EDAC8FF2-6876-4535-AE80-0DA6650F5C71}"/>
              </a:ext>
            </a:extLst>
          </p:cNvPr>
          <p:cNvSpPr>
            <a:spLocks noGrp="1"/>
          </p:cNvSpPr>
          <p:nvPr>
            <p:ph idx="1"/>
          </p:nvPr>
        </p:nvSpPr>
        <p:spPr>
          <a:xfrm>
            <a:off x="310550" y="1691322"/>
            <a:ext cx="10643961" cy="4416180"/>
          </a:xfrm>
        </p:spPr>
        <p:txBody>
          <a:bodyPr>
            <a:normAutofit/>
          </a:bodyPr>
          <a:lstStyle/>
          <a:p>
            <a:pPr marL="0" indent="0" algn="just">
              <a:buNone/>
            </a:pPr>
            <a:r>
              <a:rPr lang="ru-RU" sz="2800" dirty="0"/>
              <a:t>В ней используются</a:t>
            </a:r>
            <a:r>
              <a:rPr lang="en-US" sz="2800" dirty="0"/>
              <a:t> </a:t>
            </a:r>
            <a:r>
              <a:rPr lang="ru-RU" sz="2800" dirty="0"/>
              <a:t>понятия домена и потока. Домен - это статический объект, состоящий из адресного</a:t>
            </a:r>
            <a:r>
              <a:rPr lang="en-US" sz="2800" dirty="0"/>
              <a:t> </a:t>
            </a:r>
            <a:r>
              <a:rPr lang="ru-RU" sz="2800" dirty="0"/>
              <a:t>пространства и портов, через которые можно отправлять и получать сообщения.</a:t>
            </a:r>
            <a:r>
              <a:rPr lang="en-US" sz="2800" dirty="0"/>
              <a:t> </a:t>
            </a:r>
            <a:r>
              <a:rPr lang="ru-RU" sz="2800" dirty="0"/>
              <a:t>Поток - это единая выполняемая ветвь, обладающая стеком выполнения и характеризующаяся</a:t>
            </a:r>
            <a:r>
              <a:rPr lang="en-US" sz="2800" dirty="0"/>
              <a:t> </a:t>
            </a:r>
            <a:r>
              <a:rPr lang="ru-RU" sz="2800" dirty="0"/>
              <a:t>состоянием процессора, а также информацией по планированию.</a:t>
            </a:r>
          </a:p>
        </p:txBody>
      </p:sp>
    </p:spTree>
    <p:extLst>
      <p:ext uri="{BB962C8B-B14F-4D97-AF65-F5344CB8AC3E}">
        <p14:creationId xmlns:p14="http://schemas.microsoft.com/office/powerpoint/2010/main" val="22213654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7EF86F3-7090-42AD-89A7-0120E935B581}"/>
              </a:ext>
            </a:extLst>
          </p:cNvPr>
          <p:cNvSpPr>
            <a:spLocks noGrp="1"/>
          </p:cNvSpPr>
          <p:nvPr>
            <p:ph idx="1"/>
          </p:nvPr>
        </p:nvSpPr>
        <p:spPr>
          <a:xfrm>
            <a:off x="347471" y="1253331"/>
            <a:ext cx="10487305" cy="4681643"/>
          </a:xfrm>
        </p:spPr>
        <p:txBody>
          <a:bodyPr>
            <a:normAutofit/>
          </a:bodyPr>
          <a:lstStyle/>
          <a:p>
            <a:pPr marL="0" indent="0" algn="just">
              <a:buNone/>
            </a:pPr>
            <a:r>
              <a:rPr lang="ru-RU" sz="2800" dirty="0"/>
              <a:t>Как и в других рассматривавшихся ранее многопоточных подходах, в рамках одного</a:t>
            </a:r>
            <a:r>
              <a:rPr lang="en-US" sz="2800" dirty="0"/>
              <a:t> </a:t>
            </a:r>
            <a:r>
              <a:rPr lang="ru-RU" sz="2800" dirty="0"/>
              <a:t>домена могут выполняться несколько потоков. При этом удается получить уже описанное</a:t>
            </a:r>
            <a:r>
              <a:rPr lang="en-US" sz="2800" dirty="0"/>
              <a:t> </a:t>
            </a:r>
            <a:r>
              <a:rPr lang="ru-RU" sz="2800" dirty="0"/>
              <a:t>повышение эффективности работы. Однако имеется также возможность осуществлять деятельность</a:t>
            </a:r>
            <a:r>
              <a:rPr lang="en-US" sz="2800" dirty="0"/>
              <a:t> </a:t>
            </a:r>
            <a:r>
              <a:rPr lang="ru-RU" sz="2800" dirty="0"/>
              <a:t>одного и того же пользователя или приложения в нескольких доменах. В этом</a:t>
            </a:r>
            <a:r>
              <a:rPr lang="en-US" sz="2800" dirty="0"/>
              <a:t> </a:t>
            </a:r>
            <a:r>
              <a:rPr lang="ru-RU" sz="2800" dirty="0"/>
              <a:t>случае имеется поток, который может переходить из одного домена в другой.</a:t>
            </a:r>
          </a:p>
        </p:txBody>
      </p:sp>
    </p:spTree>
    <p:extLst>
      <p:ext uri="{BB962C8B-B14F-4D97-AF65-F5344CB8AC3E}">
        <p14:creationId xmlns:p14="http://schemas.microsoft.com/office/powerpoint/2010/main" val="295393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F25F65F-759E-4A9D-9655-F61BE0481DDC}"/>
              </a:ext>
            </a:extLst>
          </p:cNvPr>
          <p:cNvSpPr>
            <a:spLocks noGrp="1"/>
          </p:cNvSpPr>
          <p:nvPr>
            <p:ph idx="1"/>
          </p:nvPr>
        </p:nvSpPr>
        <p:spPr>
          <a:xfrm>
            <a:off x="347472" y="1121434"/>
            <a:ext cx="10590822" cy="5055079"/>
          </a:xfrm>
        </p:spPr>
        <p:txBody>
          <a:bodyPr>
            <a:normAutofit/>
          </a:bodyPr>
          <a:lstStyle/>
          <a:p>
            <a:pPr marL="0" indent="0" algn="just">
              <a:buNone/>
            </a:pPr>
            <a:r>
              <a:rPr lang="ru-RU" sz="2800" dirty="0"/>
              <a:t>Рассмотрим</a:t>
            </a:r>
            <a:r>
              <a:rPr lang="en-US" sz="2800" dirty="0"/>
              <a:t> </a:t>
            </a:r>
            <a:r>
              <a:rPr lang="ru-RU" sz="2800" dirty="0"/>
              <a:t>программу, в которой используется подпрограмма ввода-вывода. В многозадачной</a:t>
            </a:r>
            <a:r>
              <a:rPr lang="en-US" sz="2800" dirty="0"/>
              <a:t> </a:t>
            </a:r>
            <a:r>
              <a:rPr lang="ru-RU" sz="2800" dirty="0"/>
              <a:t>среде, в которой пользователю позволено создавать процессы, основная программа</a:t>
            </a:r>
            <a:r>
              <a:rPr lang="en-US" sz="2800" dirty="0"/>
              <a:t> </a:t>
            </a:r>
            <a:r>
              <a:rPr lang="ru-RU" sz="2800" dirty="0"/>
              <a:t>может сгенерировать новый процесс для управления вводом-выводом, а затем продолжить</a:t>
            </a:r>
            <a:r>
              <a:rPr lang="en-US" sz="2800" dirty="0"/>
              <a:t> </a:t>
            </a:r>
            <a:r>
              <a:rPr lang="ru-RU" sz="2800" dirty="0"/>
              <a:t>свою работу. Однако если для дальнейшего выполнения основной программы необходимы</a:t>
            </a:r>
            <a:r>
              <a:rPr lang="en-US" sz="2800" dirty="0"/>
              <a:t> </a:t>
            </a:r>
            <a:r>
              <a:rPr lang="ru-RU" sz="2800" dirty="0"/>
              <a:t>результаты операции ввода-вывода, то она должна ждать, пока не закончится</a:t>
            </a:r>
            <a:r>
              <a:rPr lang="en-US" sz="2800" dirty="0"/>
              <a:t> </a:t>
            </a:r>
            <a:r>
              <a:rPr lang="ru-RU" sz="2800" dirty="0"/>
              <a:t>работа </a:t>
            </a:r>
            <a:r>
              <a:rPr lang="ru-RU" sz="2800" dirty="0" err="1"/>
              <a:t>nодпрограммы</a:t>
            </a:r>
            <a:r>
              <a:rPr lang="ru-RU" sz="2800" dirty="0"/>
              <a:t> ввода-вывода. Подобное приложение можно осуществить такими</a:t>
            </a:r>
            <a:r>
              <a:rPr lang="en-US" sz="2800" dirty="0"/>
              <a:t> </a:t>
            </a:r>
            <a:r>
              <a:rPr lang="ru-RU" sz="2800" dirty="0"/>
              <a:t>способами.</a:t>
            </a:r>
          </a:p>
        </p:txBody>
      </p:sp>
    </p:spTree>
    <p:extLst>
      <p:ext uri="{BB962C8B-B14F-4D97-AF65-F5344CB8AC3E}">
        <p14:creationId xmlns:p14="http://schemas.microsoft.com/office/powerpoint/2010/main" val="268261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94E38C-3A33-4303-80F8-445216189BA0}"/>
              </a:ext>
            </a:extLst>
          </p:cNvPr>
          <p:cNvSpPr>
            <a:spLocks noGrp="1"/>
          </p:cNvSpPr>
          <p:nvPr>
            <p:ph type="title"/>
          </p:nvPr>
        </p:nvSpPr>
        <p:spPr>
          <a:xfrm>
            <a:off x="1261872" y="365760"/>
            <a:ext cx="9692640" cy="703915"/>
          </a:xfrm>
        </p:spPr>
        <p:txBody>
          <a:bodyPr/>
          <a:lstStyle/>
          <a:p>
            <a:r>
              <a:rPr lang="ru-RU" dirty="0"/>
              <a:t>Многопоточность</a:t>
            </a:r>
          </a:p>
        </p:txBody>
      </p:sp>
      <p:sp>
        <p:nvSpPr>
          <p:cNvPr id="3" name="Объект 2">
            <a:extLst>
              <a:ext uri="{FF2B5EF4-FFF2-40B4-BE49-F238E27FC236}">
                <a16:creationId xmlns:a16="http://schemas.microsoft.com/office/drawing/2014/main" id="{6856A327-830D-4761-BDD6-F66CC697842D}"/>
              </a:ext>
            </a:extLst>
          </p:cNvPr>
          <p:cNvSpPr>
            <a:spLocks noGrp="1"/>
          </p:cNvSpPr>
          <p:nvPr>
            <p:ph idx="1"/>
          </p:nvPr>
        </p:nvSpPr>
        <p:spPr>
          <a:xfrm>
            <a:off x="1" y="1253331"/>
            <a:ext cx="5012402" cy="5078458"/>
          </a:xfrm>
        </p:spPr>
        <p:txBody>
          <a:bodyPr>
            <a:normAutofit/>
          </a:bodyPr>
          <a:lstStyle/>
          <a:p>
            <a:pPr marL="0" indent="0" algn="just">
              <a:buNone/>
            </a:pPr>
            <a:r>
              <a:rPr lang="ru-RU" sz="2400" b="1" dirty="0"/>
              <a:t>Многопоточностью</a:t>
            </a:r>
            <a:r>
              <a:rPr lang="ru-RU" sz="2400" dirty="0"/>
              <a:t> (</a:t>
            </a:r>
            <a:r>
              <a:rPr lang="ru-RU" sz="2400" dirty="0" err="1"/>
              <a:t>multithreading</a:t>
            </a:r>
            <a:r>
              <a:rPr lang="ru-RU" sz="2400" dirty="0"/>
              <a:t>) называется способность операционной системы </a:t>
            </a:r>
            <a:r>
              <a:rPr lang="ru-RU" sz="2400" b="1" dirty="0"/>
              <a:t>поддерживать в рамках одного процесса несколько параллельных путей выполнения</a:t>
            </a:r>
            <a:r>
              <a:rPr lang="ru-RU" sz="2400" dirty="0"/>
              <a:t>. Традиционный подход, при котором каждый процесс представляет собой единый поток выполнения, называется </a:t>
            </a:r>
            <a:r>
              <a:rPr lang="ru-RU" sz="2400" b="1" dirty="0"/>
              <a:t>однопоточным подходом</a:t>
            </a:r>
            <a:r>
              <a:rPr lang="ru-RU" sz="2400" dirty="0"/>
              <a:t>.</a:t>
            </a:r>
          </a:p>
        </p:txBody>
      </p:sp>
      <p:pic>
        <p:nvPicPr>
          <p:cNvPr id="4" name="Рисунок 3">
            <a:extLst>
              <a:ext uri="{FF2B5EF4-FFF2-40B4-BE49-F238E27FC236}">
                <a16:creationId xmlns:a16="http://schemas.microsoft.com/office/drawing/2014/main" id="{FF1BFFBA-412A-46A5-AA8E-3B8A4917A76D}"/>
              </a:ext>
            </a:extLst>
          </p:cNvPr>
          <p:cNvPicPr>
            <a:picLocks noChangeAspect="1"/>
          </p:cNvPicPr>
          <p:nvPr/>
        </p:nvPicPr>
        <p:blipFill>
          <a:blip r:embed="rId2"/>
          <a:stretch>
            <a:fillRect/>
          </a:stretch>
        </p:blipFill>
        <p:spPr>
          <a:xfrm>
            <a:off x="5012403" y="1372850"/>
            <a:ext cx="6797619" cy="4112299"/>
          </a:xfrm>
          <a:prstGeom prst="rect">
            <a:avLst/>
          </a:prstGeom>
        </p:spPr>
      </p:pic>
    </p:spTree>
    <p:extLst>
      <p:ext uri="{BB962C8B-B14F-4D97-AF65-F5344CB8AC3E}">
        <p14:creationId xmlns:p14="http://schemas.microsoft.com/office/powerpoint/2010/main" val="784641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3B9E1B8-B1B5-4AE3-89ED-7CDA310EB9E5}"/>
              </a:ext>
            </a:extLst>
          </p:cNvPr>
          <p:cNvSpPr>
            <a:spLocks noGrp="1"/>
          </p:cNvSpPr>
          <p:nvPr>
            <p:ph idx="1"/>
          </p:nvPr>
        </p:nvSpPr>
        <p:spPr>
          <a:xfrm>
            <a:off x="295714" y="280358"/>
            <a:ext cx="10797855" cy="6297283"/>
          </a:xfrm>
        </p:spPr>
        <p:txBody>
          <a:bodyPr>
            <a:normAutofit/>
          </a:bodyPr>
          <a:lstStyle/>
          <a:p>
            <a:pPr marL="0" indent="0" algn="just">
              <a:buNone/>
            </a:pPr>
            <a:r>
              <a:rPr lang="en-US" sz="2800" dirty="0"/>
              <a:t>1) </a:t>
            </a:r>
            <a:r>
              <a:rPr lang="ru-RU" sz="2800" dirty="0"/>
              <a:t>Реализовать всю программу </a:t>
            </a:r>
            <a:r>
              <a:rPr lang="ru-RU" sz="2800" b="1" dirty="0"/>
              <a:t>в виде единого процесса</a:t>
            </a:r>
            <a:r>
              <a:rPr lang="ru-RU" sz="2800" dirty="0"/>
              <a:t>. </a:t>
            </a:r>
            <a:endParaRPr lang="en-US" sz="2800" dirty="0"/>
          </a:p>
          <a:p>
            <a:pPr marL="0" indent="0" algn="just">
              <a:buNone/>
            </a:pPr>
            <a:r>
              <a:rPr lang="ru-RU" sz="2800" dirty="0"/>
              <a:t>Недостатки этого подхода </a:t>
            </a:r>
            <a:r>
              <a:rPr lang="ru-RU" sz="2800" b="1" dirty="0"/>
              <a:t>связаны с управлением</a:t>
            </a:r>
            <a:r>
              <a:rPr lang="en-US" sz="2800" b="1" dirty="0"/>
              <a:t> </a:t>
            </a:r>
            <a:r>
              <a:rPr lang="ru-RU" sz="2800" b="1" dirty="0"/>
              <a:t>памятью</a:t>
            </a:r>
            <a:r>
              <a:rPr lang="ru-RU" sz="2800" dirty="0"/>
              <a:t>. Эффективно организованный как единое целое процесс может</a:t>
            </a:r>
            <a:r>
              <a:rPr lang="en-US" sz="2800" dirty="0"/>
              <a:t> </a:t>
            </a:r>
            <a:r>
              <a:rPr lang="ru-RU" sz="2800" dirty="0"/>
              <a:t>занимать в памяти много места, в то время как для подпрограммы ввода-вывода</a:t>
            </a:r>
            <a:r>
              <a:rPr lang="en-US" sz="2800" dirty="0"/>
              <a:t> </a:t>
            </a:r>
            <a:r>
              <a:rPr lang="ru-RU" sz="2800" dirty="0"/>
              <a:t>требуется относительно небольшое адресное пространство. Из-за того что подпрограмма</a:t>
            </a:r>
            <a:r>
              <a:rPr lang="en-US" sz="2800" dirty="0"/>
              <a:t> </a:t>
            </a:r>
            <a:r>
              <a:rPr lang="ru-RU" sz="2800" dirty="0"/>
              <a:t>ввода-вывода выполняется в адресном пространстве более объемной</a:t>
            </a:r>
            <a:r>
              <a:rPr lang="en-US" sz="2800" dirty="0"/>
              <a:t> </a:t>
            </a:r>
            <a:r>
              <a:rPr lang="ru-RU" sz="2800" dirty="0"/>
              <a:t>программы, во время выполнения ввода-вывода весь процесс должен оставаться</a:t>
            </a:r>
            <a:r>
              <a:rPr lang="en-US" sz="2800" dirty="0"/>
              <a:t> </a:t>
            </a:r>
            <a:r>
              <a:rPr lang="ru-RU" sz="2800" dirty="0"/>
              <a:t>в основной памяти либо операция ввода-вывода будет выполняться с применением</a:t>
            </a:r>
            <a:r>
              <a:rPr lang="en-US" sz="2800" dirty="0"/>
              <a:t> </a:t>
            </a:r>
            <a:r>
              <a:rPr lang="ru-RU" sz="2800" dirty="0"/>
              <a:t>свопинга. То же самое происходит и в случае, когда и основная программа, и</a:t>
            </a:r>
            <a:r>
              <a:rPr lang="en-US" sz="2800" dirty="0"/>
              <a:t> </a:t>
            </a:r>
            <a:r>
              <a:rPr lang="ru-RU" sz="2800" dirty="0"/>
              <a:t>подпрограмма ввода-вывода реализованы в виде двух потоков в одном адресном</a:t>
            </a:r>
            <a:r>
              <a:rPr lang="en-US" sz="2800" dirty="0"/>
              <a:t> </a:t>
            </a:r>
            <a:r>
              <a:rPr lang="ru-RU" sz="2800" dirty="0"/>
              <a:t>пространстве.</a:t>
            </a:r>
          </a:p>
        </p:txBody>
      </p:sp>
    </p:spTree>
    <p:extLst>
      <p:ext uri="{BB962C8B-B14F-4D97-AF65-F5344CB8AC3E}">
        <p14:creationId xmlns:p14="http://schemas.microsoft.com/office/powerpoint/2010/main" val="3209910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50B3AA7-19C5-4677-9264-A0E3C354A9F7}"/>
              </a:ext>
            </a:extLst>
          </p:cNvPr>
          <p:cNvSpPr>
            <a:spLocks noGrp="1"/>
          </p:cNvSpPr>
          <p:nvPr>
            <p:ph idx="1"/>
          </p:nvPr>
        </p:nvSpPr>
        <p:spPr>
          <a:xfrm>
            <a:off x="416482" y="1207698"/>
            <a:ext cx="10470053" cy="4934310"/>
          </a:xfrm>
        </p:spPr>
        <p:txBody>
          <a:bodyPr>
            <a:normAutofit/>
          </a:bodyPr>
          <a:lstStyle/>
          <a:p>
            <a:pPr marL="0" indent="0" algn="just">
              <a:buNone/>
            </a:pPr>
            <a:r>
              <a:rPr lang="en-US" sz="2800" dirty="0"/>
              <a:t>2) </a:t>
            </a:r>
            <a:r>
              <a:rPr lang="ru-RU" sz="2800" dirty="0"/>
              <a:t>Основная программа и подпрограмма ввода-вывода реализуются </a:t>
            </a:r>
            <a:r>
              <a:rPr lang="ru-RU" sz="2800" b="1" dirty="0"/>
              <a:t>в виде двух отдельных</a:t>
            </a:r>
            <a:r>
              <a:rPr lang="en-US" sz="2800" b="1" dirty="0"/>
              <a:t> </a:t>
            </a:r>
            <a:r>
              <a:rPr lang="ru-RU" sz="2800" b="1" dirty="0"/>
              <a:t>процессов. </a:t>
            </a:r>
            <a:endParaRPr lang="en-US" sz="2800" b="1" dirty="0"/>
          </a:p>
          <a:p>
            <a:pPr marL="0" indent="0" algn="just">
              <a:buNone/>
            </a:pPr>
            <a:r>
              <a:rPr lang="ru-RU" sz="2800" dirty="0"/>
              <a:t>Это приводит к накладным затратам, возникающим в результате</a:t>
            </a:r>
            <a:r>
              <a:rPr lang="en-US" sz="2800" dirty="0"/>
              <a:t> </a:t>
            </a:r>
            <a:r>
              <a:rPr lang="ru-RU" sz="2800" dirty="0"/>
              <a:t>создания подчиненного процесса. Если ввод-вывод производится достаточно</a:t>
            </a:r>
            <a:r>
              <a:rPr lang="en-US" sz="2800" dirty="0"/>
              <a:t> </a:t>
            </a:r>
            <a:r>
              <a:rPr lang="ru-RU" sz="2800" dirty="0"/>
              <a:t>часто, то необходимо будет либо оставить такой подчиненный процесс активным</a:t>
            </a:r>
            <a:r>
              <a:rPr lang="en-US" sz="2800" dirty="0"/>
              <a:t> </a:t>
            </a:r>
            <a:r>
              <a:rPr lang="ru-RU" sz="2800" dirty="0"/>
              <a:t>на все время работы основного процесса, что связано с затратами на управление</a:t>
            </a:r>
            <a:r>
              <a:rPr lang="en-US" sz="2800" dirty="0"/>
              <a:t> </a:t>
            </a:r>
            <a:r>
              <a:rPr lang="ru-RU" sz="2800" dirty="0"/>
              <a:t>ресурсами, либо часто создавать и завершать процесс с подпрограммой, что приведет</a:t>
            </a:r>
            <a:r>
              <a:rPr lang="en-US" sz="2800" dirty="0"/>
              <a:t> </a:t>
            </a:r>
            <a:r>
              <a:rPr lang="ru-RU" sz="2800" dirty="0"/>
              <a:t>к снижению эффективности.</a:t>
            </a:r>
          </a:p>
        </p:txBody>
      </p:sp>
    </p:spTree>
    <p:extLst>
      <p:ext uri="{BB962C8B-B14F-4D97-AF65-F5344CB8AC3E}">
        <p14:creationId xmlns:p14="http://schemas.microsoft.com/office/powerpoint/2010/main" val="3783841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01F470D-028A-4D51-83CC-1AC8C82F8FEE}"/>
              </a:ext>
            </a:extLst>
          </p:cNvPr>
          <p:cNvSpPr>
            <a:spLocks noGrp="1"/>
          </p:cNvSpPr>
          <p:nvPr>
            <p:ph idx="1"/>
          </p:nvPr>
        </p:nvSpPr>
        <p:spPr>
          <a:xfrm>
            <a:off x="519999" y="741871"/>
            <a:ext cx="10349283" cy="5469147"/>
          </a:xfrm>
        </p:spPr>
        <p:txBody>
          <a:bodyPr>
            <a:normAutofit/>
          </a:bodyPr>
          <a:lstStyle/>
          <a:p>
            <a:pPr marL="0" indent="0" algn="just">
              <a:buNone/>
            </a:pPr>
            <a:r>
              <a:rPr lang="en-US" sz="2400" dirty="0"/>
              <a:t>3) </a:t>
            </a:r>
            <a:r>
              <a:rPr lang="ru-RU" sz="2400" dirty="0"/>
              <a:t>Реализовать действия основной программы и подпрограммы ввода-вывода </a:t>
            </a:r>
            <a:r>
              <a:rPr lang="ru-RU" sz="2400" b="1" dirty="0"/>
              <a:t>как</a:t>
            </a:r>
            <a:r>
              <a:rPr lang="en-US" sz="2400" b="1" dirty="0"/>
              <a:t> </a:t>
            </a:r>
            <a:r>
              <a:rPr lang="ru-RU" sz="2400" b="1" dirty="0"/>
              <a:t>единый поток</a:t>
            </a:r>
            <a:r>
              <a:rPr lang="ru-RU" sz="2400" dirty="0"/>
              <a:t>. </a:t>
            </a:r>
            <a:endParaRPr lang="en-US" sz="2400" dirty="0"/>
          </a:p>
          <a:p>
            <a:pPr marL="0" indent="0" algn="just">
              <a:buNone/>
            </a:pPr>
            <a:r>
              <a:rPr lang="ru-RU" sz="2400" dirty="0"/>
              <a:t>Однако для </a:t>
            </a:r>
            <a:r>
              <a:rPr lang="ru-RU" sz="2400" b="1" dirty="0"/>
              <a:t>основной программы </a:t>
            </a:r>
            <a:r>
              <a:rPr lang="ru-RU" sz="2400" dirty="0"/>
              <a:t>следует создать </a:t>
            </a:r>
            <a:r>
              <a:rPr lang="ru-RU" sz="2400" b="1" dirty="0"/>
              <a:t>свое адресное</a:t>
            </a:r>
            <a:r>
              <a:rPr lang="en-US" sz="2400" b="1" dirty="0"/>
              <a:t> </a:t>
            </a:r>
            <a:r>
              <a:rPr lang="ru-RU" sz="2400" b="1" dirty="0"/>
              <a:t>пространство</a:t>
            </a:r>
            <a:r>
              <a:rPr lang="ru-RU" sz="2400" dirty="0"/>
              <a:t> (свой домен), а для </a:t>
            </a:r>
            <a:r>
              <a:rPr lang="ru-RU" sz="2400" b="1" dirty="0"/>
              <a:t>подпрограммы ввода-вывода - свое</a:t>
            </a:r>
            <a:r>
              <a:rPr lang="ru-RU" sz="2400" dirty="0"/>
              <a:t>. Таким образом,</a:t>
            </a:r>
            <a:r>
              <a:rPr lang="en-US" sz="2400" dirty="0"/>
              <a:t> </a:t>
            </a:r>
            <a:r>
              <a:rPr lang="ru-RU" sz="2400" dirty="0"/>
              <a:t>поток в ходе выполнения программы будет переходить из одного адресного</a:t>
            </a:r>
            <a:r>
              <a:rPr lang="en-US" sz="2400" dirty="0"/>
              <a:t> </a:t>
            </a:r>
            <a:r>
              <a:rPr lang="ru-RU" sz="2400" dirty="0"/>
              <a:t>пространства в другое. Операционная система может управлять этими двумя</a:t>
            </a:r>
            <a:r>
              <a:rPr lang="en-US" sz="2400" dirty="0"/>
              <a:t> </a:t>
            </a:r>
            <a:r>
              <a:rPr lang="ru-RU" sz="2400" dirty="0"/>
              <a:t>адресными пространствами независимо, не затрачивая никаких дополнительных</a:t>
            </a:r>
            <a:r>
              <a:rPr lang="en-US" sz="2400" dirty="0"/>
              <a:t> </a:t>
            </a:r>
            <a:r>
              <a:rPr lang="ru-RU" sz="2400" dirty="0"/>
              <a:t>ресурсов на создание процесса. Более того, адресное пространство, используемое</a:t>
            </a:r>
            <a:r>
              <a:rPr lang="en-US" sz="2400" dirty="0"/>
              <a:t> </a:t>
            </a:r>
            <a:r>
              <a:rPr lang="ru-RU" sz="2400" dirty="0"/>
              <a:t>подпрограммой ввода-вывода, может использоваться совместно с другими простыми</a:t>
            </a:r>
            <a:r>
              <a:rPr lang="en-US" sz="2400" dirty="0"/>
              <a:t> </a:t>
            </a:r>
            <a:r>
              <a:rPr lang="ru-RU" sz="2400" dirty="0"/>
              <a:t>подпрограммами ввода-вывода.</a:t>
            </a:r>
          </a:p>
        </p:txBody>
      </p:sp>
    </p:spTree>
    <p:extLst>
      <p:ext uri="{BB962C8B-B14F-4D97-AF65-F5344CB8AC3E}">
        <p14:creationId xmlns:p14="http://schemas.microsoft.com/office/powerpoint/2010/main" val="37344298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CDFA16-7BED-4692-8B39-90E19962F01D}"/>
              </a:ext>
            </a:extLst>
          </p:cNvPr>
          <p:cNvSpPr>
            <a:spLocks noGrp="1"/>
          </p:cNvSpPr>
          <p:nvPr>
            <p:ph type="title"/>
          </p:nvPr>
        </p:nvSpPr>
        <p:spPr>
          <a:xfrm>
            <a:off x="396815" y="210642"/>
            <a:ext cx="10643961" cy="1238596"/>
          </a:xfrm>
        </p:spPr>
        <p:txBody>
          <a:bodyPr>
            <a:normAutofit/>
          </a:bodyPr>
          <a:lstStyle/>
          <a:p>
            <a:r>
              <a:rPr lang="ru-RU" sz="3600" dirty="0"/>
              <a:t>Соответствие одного потока нескольким процессам</a:t>
            </a:r>
          </a:p>
        </p:txBody>
      </p:sp>
      <p:sp>
        <p:nvSpPr>
          <p:cNvPr id="3" name="Объект 2">
            <a:extLst>
              <a:ext uri="{FF2B5EF4-FFF2-40B4-BE49-F238E27FC236}">
                <a16:creationId xmlns:a16="http://schemas.microsoft.com/office/drawing/2014/main" id="{BF43A352-E403-44B4-950A-C1E6ADB01AE0}"/>
              </a:ext>
            </a:extLst>
          </p:cNvPr>
          <p:cNvSpPr>
            <a:spLocks noGrp="1"/>
          </p:cNvSpPr>
          <p:nvPr>
            <p:ph idx="1"/>
          </p:nvPr>
        </p:nvSpPr>
        <p:spPr>
          <a:xfrm>
            <a:off x="589012" y="1811547"/>
            <a:ext cx="10124996" cy="4606506"/>
          </a:xfrm>
        </p:spPr>
        <p:txBody>
          <a:bodyPr>
            <a:normAutofit/>
          </a:bodyPr>
          <a:lstStyle/>
          <a:p>
            <a:pPr marL="0" indent="0" algn="just">
              <a:buNone/>
            </a:pPr>
            <a:r>
              <a:rPr lang="ru-RU" sz="2800" dirty="0"/>
              <a:t>В области распределенных операционных систем (разрабатываемых для управления</a:t>
            </a:r>
            <a:r>
              <a:rPr lang="en-US" sz="2800" dirty="0"/>
              <a:t> </a:t>
            </a:r>
            <a:r>
              <a:rPr lang="ru-RU" sz="2800" dirty="0"/>
              <a:t>распределенными компьютерными системами) представляет интерес концепция потока</a:t>
            </a:r>
            <a:r>
              <a:rPr lang="en-US" sz="2800" dirty="0"/>
              <a:t> </a:t>
            </a:r>
            <a:r>
              <a:rPr lang="ru-RU" sz="2800" dirty="0"/>
              <a:t>как основного элемента, способного переходить из одного адресного пространства</a:t>
            </a:r>
            <a:r>
              <a:rPr lang="en-US" sz="2800" dirty="0"/>
              <a:t> </a:t>
            </a:r>
            <a:r>
              <a:rPr lang="ru-RU" sz="2800" dirty="0"/>
              <a:t>в другое.</a:t>
            </a:r>
            <a:endParaRPr lang="en-US" sz="2800" dirty="0"/>
          </a:p>
        </p:txBody>
      </p:sp>
    </p:spTree>
    <p:extLst>
      <p:ext uri="{BB962C8B-B14F-4D97-AF65-F5344CB8AC3E}">
        <p14:creationId xmlns:p14="http://schemas.microsoft.com/office/powerpoint/2010/main" val="3029487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38010AB-37CD-4B3A-AF2F-7AD2329D9DBD}"/>
              </a:ext>
            </a:extLst>
          </p:cNvPr>
          <p:cNvSpPr>
            <a:spLocks noGrp="1"/>
          </p:cNvSpPr>
          <p:nvPr>
            <p:ph idx="1"/>
          </p:nvPr>
        </p:nvSpPr>
        <p:spPr>
          <a:xfrm>
            <a:off x="295714" y="1140177"/>
            <a:ext cx="10728844" cy="4691279"/>
          </a:xfrm>
        </p:spPr>
        <p:txBody>
          <a:bodyPr>
            <a:normAutofit/>
          </a:bodyPr>
          <a:lstStyle/>
          <a:p>
            <a:pPr marL="0" indent="0" algn="just">
              <a:buNone/>
            </a:pPr>
            <a:r>
              <a:rPr lang="ru-RU" sz="2800" dirty="0"/>
              <a:t>В операционной системе </a:t>
            </a:r>
            <a:r>
              <a:rPr lang="ru-RU" sz="2800" dirty="0" err="1"/>
              <a:t>Clouds</a:t>
            </a:r>
            <a:r>
              <a:rPr lang="ru-RU" sz="2800" dirty="0"/>
              <a:t> поток является единицей активности с точки зрения</a:t>
            </a:r>
            <a:r>
              <a:rPr lang="en-US" sz="2800" dirty="0"/>
              <a:t> </a:t>
            </a:r>
            <a:r>
              <a:rPr lang="ru-RU" sz="2800" dirty="0"/>
              <a:t>пользователя. Процесс имеет вид виртуального адресного пространства с относящимся к нему управляющим блоком. После создания поток начинает выполнение в рамках</a:t>
            </a:r>
            <a:r>
              <a:rPr lang="en-US" sz="2800" dirty="0"/>
              <a:t> </a:t>
            </a:r>
            <a:r>
              <a:rPr lang="ru-RU" sz="2800" dirty="0"/>
              <a:t>процесса. Потоки могут переходить из одного адресного пространства в другое и даже</a:t>
            </a:r>
            <a:r>
              <a:rPr lang="en-US" sz="2800" dirty="0"/>
              <a:t> </a:t>
            </a:r>
            <a:r>
              <a:rPr lang="ru-RU" sz="2800" dirty="0"/>
              <a:t>выходить за рамки машины (т.е. переходить из одного компьютера в другой). При переходе</a:t>
            </a:r>
            <a:r>
              <a:rPr lang="en-US" sz="2800" dirty="0"/>
              <a:t> </a:t>
            </a:r>
            <a:r>
              <a:rPr lang="ru-RU" sz="2800" dirty="0"/>
              <a:t>в другое место поток должен нести с собой определенную информацию </a:t>
            </a:r>
            <a:r>
              <a:rPr lang="en-US" sz="2800" dirty="0"/>
              <a:t>–</a:t>
            </a:r>
            <a:r>
              <a:rPr lang="ru-RU" sz="2800" dirty="0"/>
              <a:t> такую,</a:t>
            </a:r>
            <a:r>
              <a:rPr lang="en-US" sz="2800" dirty="0"/>
              <a:t> </a:t>
            </a:r>
            <a:r>
              <a:rPr lang="ru-RU" sz="2800" dirty="0"/>
              <a:t>как управляющий терминал, глобальные параметры и сведения по его планированию</a:t>
            </a:r>
            <a:r>
              <a:rPr lang="en-US" sz="2800" dirty="0"/>
              <a:t> </a:t>
            </a:r>
            <a:r>
              <a:rPr lang="ru-RU" sz="2800" dirty="0"/>
              <a:t>(например, приоритет).</a:t>
            </a:r>
            <a:endParaRPr lang="ru-RU" sz="4000" dirty="0"/>
          </a:p>
          <a:p>
            <a:pPr marL="0" indent="0" algn="just">
              <a:buNone/>
            </a:pPr>
            <a:endParaRPr lang="ru-RU" sz="2800" dirty="0"/>
          </a:p>
        </p:txBody>
      </p:sp>
    </p:spTree>
    <p:extLst>
      <p:ext uri="{BB962C8B-B14F-4D97-AF65-F5344CB8AC3E}">
        <p14:creationId xmlns:p14="http://schemas.microsoft.com/office/powerpoint/2010/main" val="495134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2CA3441-2845-44A6-A00B-59EAEB6B4A00}"/>
              </a:ext>
            </a:extLst>
          </p:cNvPr>
          <p:cNvSpPr>
            <a:spLocks noGrp="1"/>
          </p:cNvSpPr>
          <p:nvPr>
            <p:ph idx="1"/>
          </p:nvPr>
        </p:nvSpPr>
        <p:spPr>
          <a:xfrm>
            <a:off x="416482" y="1483742"/>
            <a:ext cx="10349283" cy="4537495"/>
          </a:xfrm>
        </p:spPr>
        <p:txBody>
          <a:bodyPr>
            <a:normAutofit/>
          </a:bodyPr>
          <a:lstStyle/>
          <a:p>
            <a:pPr marL="0" indent="0" algn="just">
              <a:buNone/>
            </a:pPr>
            <a:r>
              <a:rPr lang="ru-RU" sz="2800" dirty="0"/>
              <a:t>Подход является эффективным способом изоляции пользователя и программиста</a:t>
            </a:r>
            <a:r>
              <a:rPr lang="en-US" sz="2800" dirty="0"/>
              <a:t> </a:t>
            </a:r>
            <a:r>
              <a:rPr lang="ru-RU" sz="2800" dirty="0"/>
              <a:t>от деталей распределенной среды. Деятельность пользователя может ограничиваться</a:t>
            </a:r>
            <a:r>
              <a:rPr lang="en-US" sz="2800" dirty="0"/>
              <a:t> </a:t>
            </a:r>
            <a:r>
              <a:rPr lang="ru-RU" sz="2800" dirty="0"/>
              <a:t>одним потоком, а перемещение этого потока из одной машины в другую может быть</a:t>
            </a:r>
            <a:r>
              <a:rPr lang="en-US" sz="2800" dirty="0"/>
              <a:t> </a:t>
            </a:r>
            <a:r>
              <a:rPr lang="ru-RU" sz="2800" dirty="0"/>
              <a:t>обусловлено функционированием операционной системы, руководствующейся такими</a:t>
            </a:r>
            <a:r>
              <a:rPr lang="en-US" sz="2800" dirty="0"/>
              <a:t> </a:t>
            </a:r>
            <a:r>
              <a:rPr lang="ru-RU" sz="2800" dirty="0"/>
              <a:t>обстоятельствами, как необходимость доступа к удаленным ресурсам или выравнивание</a:t>
            </a:r>
            <a:r>
              <a:rPr lang="en-US" sz="2800" dirty="0"/>
              <a:t> </a:t>
            </a:r>
            <a:r>
              <a:rPr lang="ru-RU" sz="2800" dirty="0"/>
              <a:t>загрузки машин.</a:t>
            </a:r>
          </a:p>
        </p:txBody>
      </p:sp>
    </p:spTree>
    <p:extLst>
      <p:ext uri="{BB962C8B-B14F-4D97-AF65-F5344CB8AC3E}">
        <p14:creationId xmlns:p14="http://schemas.microsoft.com/office/powerpoint/2010/main" val="2488252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a:extLst>
              <a:ext uri="{FF2B5EF4-FFF2-40B4-BE49-F238E27FC236}">
                <a16:creationId xmlns:a16="http://schemas.microsoft.com/office/drawing/2014/main" id="{823832DE-B3EF-4C86-8309-3ED0C4A449A9}"/>
              </a:ext>
            </a:extLst>
          </p:cNvPr>
          <p:cNvPicPr>
            <a:picLocks noChangeAspect="1"/>
          </p:cNvPicPr>
          <p:nvPr/>
        </p:nvPicPr>
        <p:blipFill>
          <a:blip r:embed="rId2"/>
          <a:stretch>
            <a:fillRect/>
          </a:stretch>
        </p:blipFill>
        <p:spPr>
          <a:xfrm>
            <a:off x="0" y="0"/>
            <a:ext cx="12192000" cy="6869906"/>
          </a:xfrm>
          <a:prstGeom prst="rect">
            <a:avLst/>
          </a:prstGeom>
        </p:spPr>
      </p:pic>
      <p:sp>
        <p:nvSpPr>
          <p:cNvPr id="2" name="Заголовок 1">
            <a:extLst>
              <a:ext uri="{FF2B5EF4-FFF2-40B4-BE49-F238E27FC236}">
                <a16:creationId xmlns:a16="http://schemas.microsoft.com/office/drawing/2014/main" id="{1383516B-3666-435B-93C0-561A9B85337D}"/>
              </a:ext>
            </a:extLst>
          </p:cNvPr>
          <p:cNvSpPr>
            <a:spLocks noGrp="1"/>
          </p:cNvSpPr>
          <p:nvPr>
            <p:ph type="title"/>
          </p:nvPr>
        </p:nvSpPr>
        <p:spPr>
          <a:xfrm>
            <a:off x="0" y="293298"/>
            <a:ext cx="4192438" cy="1414732"/>
          </a:xfrm>
        </p:spPr>
        <p:txBody>
          <a:bodyPr>
            <a:normAutofit fontScale="90000"/>
          </a:bodyPr>
          <a:lstStyle/>
          <a:p>
            <a:pPr algn="ctr"/>
            <a:r>
              <a:rPr lang="ru-RU" b="1" dirty="0" err="1">
                <a:solidFill>
                  <a:schemeClr val="bg1"/>
                </a:solidFill>
              </a:rPr>
              <a:t>Многоядерность</a:t>
            </a:r>
            <a:r>
              <a:rPr lang="ru-RU" b="1" dirty="0">
                <a:solidFill>
                  <a:schemeClr val="bg1"/>
                </a:solidFill>
              </a:rPr>
              <a:t> и многопоточность</a:t>
            </a:r>
          </a:p>
        </p:txBody>
      </p:sp>
    </p:spTree>
    <p:extLst>
      <p:ext uri="{BB962C8B-B14F-4D97-AF65-F5344CB8AC3E}">
        <p14:creationId xmlns:p14="http://schemas.microsoft.com/office/powerpoint/2010/main" val="3804620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F7CC7B-975E-4715-BC0A-870F8FF9924F}"/>
              </a:ext>
            </a:extLst>
          </p:cNvPr>
          <p:cNvSpPr>
            <a:spLocks noGrp="1"/>
          </p:cNvSpPr>
          <p:nvPr>
            <p:ph type="title"/>
          </p:nvPr>
        </p:nvSpPr>
        <p:spPr>
          <a:xfrm>
            <a:off x="603849" y="15082"/>
            <a:ext cx="10557697" cy="1325562"/>
          </a:xfrm>
        </p:spPr>
        <p:txBody>
          <a:bodyPr/>
          <a:lstStyle/>
          <a:p>
            <a:r>
              <a:rPr lang="ru-RU" dirty="0"/>
              <a:t>Производительность программного</a:t>
            </a:r>
            <a:br>
              <a:rPr lang="ru-RU" dirty="0"/>
            </a:br>
            <a:r>
              <a:rPr lang="ru-RU" dirty="0"/>
              <a:t>обеспечения в многоядерных системах</a:t>
            </a:r>
          </a:p>
        </p:txBody>
      </p:sp>
      <p:sp>
        <p:nvSpPr>
          <p:cNvPr id="3" name="Объект 2">
            <a:extLst>
              <a:ext uri="{FF2B5EF4-FFF2-40B4-BE49-F238E27FC236}">
                <a16:creationId xmlns:a16="http://schemas.microsoft.com/office/drawing/2014/main" id="{607C3C1F-0D04-4CE6-AD9E-1BBB1FA60011}"/>
              </a:ext>
            </a:extLst>
          </p:cNvPr>
          <p:cNvSpPr>
            <a:spLocks noGrp="1"/>
          </p:cNvSpPr>
          <p:nvPr>
            <p:ph idx="1"/>
          </p:nvPr>
        </p:nvSpPr>
        <p:spPr>
          <a:xfrm>
            <a:off x="278461" y="1466074"/>
            <a:ext cx="10883085" cy="2530193"/>
          </a:xfrm>
        </p:spPr>
        <p:txBody>
          <a:bodyPr>
            <a:normAutofit lnSpcReduction="10000"/>
          </a:bodyPr>
          <a:lstStyle/>
          <a:p>
            <a:pPr marL="0" indent="0" algn="just">
              <a:buNone/>
            </a:pPr>
            <a:r>
              <a:rPr lang="ru-RU" sz="2800" dirty="0"/>
              <a:t>Потенциальные преимущества многоядерных систем в смысле производительности зависят от способности эффективно использовать параллельные ресурсы, доступные приложению. Давайте сначала сосредоточимся на одном приложении, работающем в многоядерной системе. Закон Амдала гласит:</a:t>
            </a:r>
            <a:endParaRPr lang="en-US" sz="2800" dirty="0"/>
          </a:p>
          <a:p>
            <a:pPr marL="0" indent="0" algn="just">
              <a:buNone/>
            </a:pPr>
            <a:endParaRPr lang="en-US" sz="2800" dirty="0"/>
          </a:p>
          <a:p>
            <a:pPr marL="0" indent="0" algn="just">
              <a:buNone/>
            </a:pPr>
            <a:endParaRPr lang="ru-RU" sz="2800" dirty="0"/>
          </a:p>
        </p:txBody>
      </p:sp>
      <mc:AlternateContent xmlns:mc="http://schemas.openxmlformats.org/markup-compatibility/2006" xmlns:a14="http://schemas.microsoft.com/office/drawing/2010/main">
        <mc:Choice Requires="a14">
          <p:sp>
            <p:nvSpPr>
              <p:cNvPr id="4" name="Прямоугольник 3">
                <a:extLst>
                  <a:ext uri="{FF2B5EF4-FFF2-40B4-BE49-F238E27FC236}">
                    <a16:creationId xmlns:a16="http://schemas.microsoft.com/office/drawing/2014/main" id="{F218BE56-6DBA-48C7-9B06-DFBC54ED782E}"/>
                  </a:ext>
                </a:extLst>
              </p:cNvPr>
              <p:cNvSpPr/>
              <p:nvPr/>
            </p:nvSpPr>
            <p:spPr>
              <a:xfrm>
                <a:off x="278461" y="4297203"/>
                <a:ext cx="10744253" cy="1094723"/>
              </a:xfrm>
              <a:prstGeom prst="rect">
                <a:avLst/>
              </a:prstGeom>
              <a:solidFill>
                <a:schemeClr val="tx2">
                  <a:lumMod val="20000"/>
                  <a:lumOff val="80000"/>
                </a:schemeClr>
              </a:solidFill>
            </p:spPr>
            <p:txBody>
              <a:bodyPr wrap="square">
                <a:spAutoFit/>
              </a:bodyPr>
              <a:lstStyle/>
              <a:p>
                <a:pPr/>
                <a14:m>
                  <m:oMathPara xmlns:m="http://schemas.openxmlformats.org/officeDocument/2006/math">
                    <m:oMathParaPr>
                      <m:jc m:val="centerGroup"/>
                    </m:oMathParaPr>
                    <m:oMath xmlns:m="http://schemas.openxmlformats.org/officeDocument/2006/math">
                      <m:r>
                        <a:rPr lang="ru-RU" sz="2400" i="1">
                          <a:latin typeface="Cambria Math" panose="02040503050406030204" pitchFamily="18" charset="0"/>
                        </a:rPr>
                        <m:t>Ускорение=</m:t>
                      </m:r>
                      <m:f>
                        <m:fPr>
                          <m:ctrlPr>
                            <a:rPr lang="en-US" sz="2400" i="1">
                              <a:latin typeface="Cambria Math" panose="02040503050406030204" pitchFamily="18" charset="0"/>
                            </a:rPr>
                          </m:ctrlPr>
                        </m:fPr>
                        <m:num>
                          <m:r>
                            <a:rPr lang="ru-RU" sz="2400" i="1">
                              <a:latin typeface="Cambria Math" panose="02040503050406030204" pitchFamily="18" charset="0"/>
                            </a:rPr>
                            <m:t>Время выполнения программы на одном проц.</m:t>
                          </m:r>
                        </m:num>
                        <m:den>
                          <m:r>
                            <a:rPr lang="ru-RU" sz="2400" i="1">
                              <a:latin typeface="Cambria Math" panose="02040503050406030204" pitchFamily="18" charset="0"/>
                            </a:rPr>
                            <m:t>Время выполения программы на </m:t>
                          </m:r>
                          <m:r>
                            <a:rPr lang="en-US" sz="2400" i="1">
                              <a:latin typeface="Cambria Math" panose="02040503050406030204" pitchFamily="18" charset="0"/>
                            </a:rPr>
                            <m:t>𝑁</m:t>
                          </m:r>
                          <m:r>
                            <a:rPr lang="en-US" sz="2400" i="1">
                              <a:latin typeface="Cambria Math" panose="02040503050406030204" pitchFamily="18" charset="0"/>
                            </a:rPr>
                            <m:t> парал. проц.</m:t>
                          </m:r>
                        </m:den>
                      </m:f>
                      <m:r>
                        <a:rPr lang="ru-RU"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d>
                            <m:dPr>
                              <m:ctrlPr>
                                <a:rPr lang="en-US" sz="2400" i="1">
                                  <a:latin typeface="Cambria Math" panose="02040503050406030204" pitchFamily="18" charset="0"/>
                                </a:rPr>
                              </m:ctrlPr>
                            </m:dPr>
                            <m:e>
                              <m:r>
                                <a:rPr lang="en-US" sz="2400" i="1">
                                  <a:latin typeface="Cambria Math" panose="02040503050406030204" pitchFamily="18" charset="0"/>
                                </a:rPr>
                                <m:t>1−</m:t>
                              </m:r>
                              <m:r>
                                <a:rPr lang="en-US" sz="2400" i="1">
                                  <a:latin typeface="Cambria Math" panose="02040503050406030204" pitchFamily="18" charset="0"/>
                                </a:rPr>
                                <m:t>𝑓</m:t>
                              </m:r>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𝑓</m:t>
                              </m:r>
                            </m:num>
                            <m:den>
                              <m:r>
                                <a:rPr lang="en-US" sz="2400" i="1">
                                  <a:latin typeface="Cambria Math" panose="02040503050406030204" pitchFamily="18" charset="0"/>
                                </a:rPr>
                                <m:t>𝑁</m:t>
                              </m:r>
                            </m:den>
                          </m:f>
                        </m:den>
                      </m:f>
                    </m:oMath>
                  </m:oMathPara>
                </a14:m>
                <a:endParaRPr lang="ru-RU" sz="2400" dirty="0"/>
              </a:p>
            </p:txBody>
          </p:sp>
        </mc:Choice>
        <mc:Fallback xmlns="">
          <p:sp>
            <p:nvSpPr>
              <p:cNvPr id="4" name="Прямоугольник 3">
                <a:extLst>
                  <a:ext uri="{FF2B5EF4-FFF2-40B4-BE49-F238E27FC236}">
                    <a16:creationId xmlns:a16="http://schemas.microsoft.com/office/drawing/2014/main" id="{F218BE56-6DBA-48C7-9B06-DFBC54ED782E}"/>
                  </a:ext>
                </a:extLst>
              </p:cNvPr>
              <p:cNvSpPr>
                <a:spLocks noRot="1" noChangeAspect="1" noMove="1" noResize="1" noEditPoints="1" noAdjustHandles="1" noChangeArrowheads="1" noChangeShapeType="1" noTextEdit="1"/>
              </p:cNvSpPr>
              <p:nvPr/>
            </p:nvSpPr>
            <p:spPr>
              <a:xfrm>
                <a:off x="278461" y="4297203"/>
                <a:ext cx="10744253" cy="1094723"/>
              </a:xfrm>
              <a:prstGeom prst="rect">
                <a:avLst/>
              </a:prstGeom>
              <a:blipFill>
                <a:blip r:embed="rId3"/>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752602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364ADA-A2DD-4529-96BF-BFFB07453367}"/>
              </a:ext>
            </a:extLst>
          </p:cNvPr>
          <p:cNvSpPr>
            <a:spLocks noGrp="1"/>
          </p:cNvSpPr>
          <p:nvPr>
            <p:ph type="title"/>
          </p:nvPr>
        </p:nvSpPr>
        <p:spPr>
          <a:xfrm>
            <a:off x="469667" y="155303"/>
            <a:ext cx="10436927" cy="1325562"/>
          </a:xfrm>
        </p:spPr>
        <p:txBody>
          <a:bodyPr/>
          <a:lstStyle/>
          <a:p>
            <a:r>
              <a:rPr lang="ru-RU" dirty="0"/>
              <a:t>Ускорение для различного количества последовательного кода</a:t>
            </a:r>
          </a:p>
        </p:txBody>
      </p:sp>
      <p:pic>
        <p:nvPicPr>
          <p:cNvPr id="4" name="Объект 3">
            <a:extLst>
              <a:ext uri="{FF2B5EF4-FFF2-40B4-BE49-F238E27FC236}">
                <a16:creationId xmlns:a16="http://schemas.microsoft.com/office/drawing/2014/main" id="{A1218146-4F36-450B-AF5D-DCD27196AC11}"/>
              </a:ext>
            </a:extLst>
          </p:cNvPr>
          <p:cNvPicPr>
            <a:picLocks noGrp="1" noChangeAspect="1"/>
          </p:cNvPicPr>
          <p:nvPr>
            <p:ph idx="1"/>
          </p:nvPr>
        </p:nvPicPr>
        <p:blipFill>
          <a:blip r:embed="rId2"/>
          <a:stretch>
            <a:fillRect/>
          </a:stretch>
        </p:blipFill>
        <p:spPr>
          <a:xfrm>
            <a:off x="2085823" y="1691322"/>
            <a:ext cx="7204617" cy="5011375"/>
          </a:xfrm>
          <a:prstGeom prst="rect">
            <a:avLst/>
          </a:prstGeom>
        </p:spPr>
      </p:pic>
    </p:spTree>
    <p:extLst>
      <p:ext uri="{BB962C8B-B14F-4D97-AF65-F5344CB8AC3E}">
        <p14:creationId xmlns:p14="http://schemas.microsoft.com/office/powerpoint/2010/main" val="413396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54A710-EC96-4889-8DF1-89F7D1683C43}"/>
              </a:ext>
            </a:extLst>
          </p:cNvPr>
          <p:cNvSpPr>
            <a:spLocks noGrp="1"/>
          </p:cNvSpPr>
          <p:nvPr>
            <p:ph type="title"/>
          </p:nvPr>
        </p:nvSpPr>
        <p:spPr>
          <a:xfrm>
            <a:off x="1261872" y="365760"/>
            <a:ext cx="9692640" cy="777095"/>
          </a:xfrm>
        </p:spPr>
        <p:txBody>
          <a:bodyPr>
            <a:normAutofit fontScale="90000"/>
          </a:bodyPr>
          <a:lstStyle/>
          <a:p>
            <a:r>
              <a:rPr lang="ru-RU" dirty="0"/>
              <a:t>Ускорение с учетом накладных расходов</a:t>
            </a:r>
          </a:p>
        </p:txBody>
      </p:sp>
      <p:sp>
        <p:nvSpPr>
          <p:cNvPr id="3" name="Объект 2">
            <a:extLst>
              <a:ext uri="{FF2B5EF4-FFF2-40B4-BE49-F238E27FC236}">
                <a16:creationId xmlns:a16="http://schemas.microsoft.com/office/drawing/2014/main" id="{1D9D9CF5-DD35-4907-82F0-1B7652B128C0}"/>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F6B1A4C8-AE28-4BA2-86CB-B20BBDA31A70}"/>
              </a:ext>
            </a:extLst>
          </p:cNvPr>
          <p:cNvPicPr>
            <a:picLocks noChangeAspect="1"/>
          </p:cNvPicPr>
          <p:nvPr/>
        </p:nvPicPr>
        <p:blipFill>
          <a:blip r:embed="rId2"/>
          <a:stretch>
            <a:fillRect/>
          </a:stretch>
        </p:blipFill>
        <p:spPr>
          <a:xfrm>
            <a:off x="1893095" y="1142855"/>
            <a:ext cx="7837501" cy="5628630"/>
          </a:xfrm>
          <a:prstGeom prst="rect">
            <a:avLst/>
          </a:prstGeom>
        </p:spPr>
      </p:pic>
    </p:spTree>
    <p:extLst>
      <p:ext uri="{BB962C8B-B14F-4D97-AF65-F5344CB8AC3E}">
        <p14:creationId xmlns:p14="http://schemas.microsoft.com/office/powerpoint/2010/main" val="2286873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CF26AF6-ED30-4303-954C-1C3750F96D56}"/>
              </a:ext>
            </a:extLst>
          </p:cNvPr>
          <p:cNvSpPr>
            <a:spLocks noGrp="1"/>
          </p:cNvSpPr>
          <p:nvPr>
            <p:ph idx="1"/>
          </p:nvPr>
        </p:nvSpPr>
        <p:spPr>
          <a:xfrm>
            <a:off x="209449" y="1086927"/>
            <a:ext cx="10780604" cy="4589253"/>
          </a:xfrm>
        </p:spPr>
        <p:txBody>
          <a:bodyPr>
            <a:normAutofit/>
          </a:bodyPr>
          <a:lstStyle/>
          <a:p>
            <a:pPr marL="0" indent="0" algn="just">
              <a:buNone/>
            </a:pPr>
            <a:r>
              <a:rPr lang="ru-RU" sz="2800" dirty="0"/>
              <a:t>В многопоточной среде процесс определяется как структурная единица распределения ресурсов, а также структурная единица защиты. С процессами связаны следующие элементы.</a:t>
            </a:r>
          </a:p>
          <a:p>
            <a:pPr algn="just">
              <a:buClrTx/>
              <a:buSzPct val="100000"/>
            </a:pPr>
            <a:r>
              <a:rPr lang="ru-RU" sz="2800" dirty="0"/>
              <a:t>Виртуальное адресное пространство, в котором содержится образ процесса.</a:t>
            </a:r>
          </a:p>
          <a:p>
            <a:pPr algn="just">
              <a:buClrTx/>
              <a:buSzPct val="100000"/>
            </a:pPr>
            <a:r>
              <a:rPr lang="ru-RU" sz="2800" dirty="0"/>
              <a:t>Защищенный доступ к процессорам, другим процессам (при </a:t>
            </a:r>
            <a:r>
              <a:rPr lang="ru-RU" sz="2800" dirty="0" err="1"/>
              <a:t>межпроцессном</a:t>
            </a:r>
            <a:r>
              <a:rPr lang="ru-RU" sz="2800" dirty="0"/>
              <a:t> обмене информацией), файлам и ресурсам ввода-вывода (устройствам и каналам).</a:t>
            </a:r>
          </a:p>
        </p:txBody>
      </p:sp>
    </p:spTree>
    <p:extLst>
      <p:ext uri="{BB962C8B-B14F-4D97-AF65-F5344CB8AC3E}">
        <p14:creationId xmlns:p14="http://schemas.microsoft.com/office/powerpoint/2010/main" val="28755635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42AE32-696F-48B6-90DC-BC8097A290F6}"/>
              </a:ext>
            </a:extLst>
          </p:cNvPr>
          <p:cNvSpPr>
            <a:spLocks noGrp="1"/>
          </p:cNvSpPr>
          <p:nvPr>
            <p:ph type="title"/>
          </p:nvPr>
        </p:nvSpPr>
        <p:spPr>
          <a:xfrm>
            <a:off x="310551" y="365760"/>
            <a:ext cx="10643961" cy="1325562"/>
          </a:xfrm>
        </p:spPr>
        <p:txBody>
          <a:bodyPr/>
          <a:lstStyle/>
          <a:p>
            <a:r>
              <a:rPr lang="ru-RU" dirty="0"/>
              <a:t>Масштабирование загрузок баз данных в многопроцессорных системах</a:t>
            </a:r>
          </a:p>
        </p:txBody>
      </p:sp>
      <p:sp>
        <p:nvSpPr>
          <p:cNvPr id="3" name="Объект 2">
            <a:extLst>
              <a:ext uri="{FF2B5EF4-FFF2-40B4-BE49-F238E27FC236}">
                <a16:creationId xmlns:a16="http://schemas.microsoft.com/office/drawing/2014/main" id="{4E73557E-AA2E-42BA-ABFC-A23463B2760F}"/>
              </a:ext>
            </a:extLst>
          </p:cNvPr>
          <p:cNvSpPr>
            <a:spLocks noGrp="1"/>
          </p:cNvSpPr>
          <p:nvPr>
            <p:ph idx="1"/>
          </p:nvPr>
        </p:nvSpPr>
        <p:spPr/>
        <p:txBody>
          <a:bodyPr/>
          <a:lstStyle/>
          <a:p>
            <a:endParaRPr lang="ru-RU"/>
          </a:p>
        </p:txBody>
      </p:sp>
      <p:pic>
        <p:nvPicPr>
          <p:cNvPr id="4" name="Рисунок 3">
            <a:extLst>
              <a:ext uri="{FF2B5EF4-FFF2-40B4-BE49-F238E27FC236}">
                <a16:creationId xmlns:a16="http://schemas.microsoft.com/office/drawing/2014/main" id="{9FE89A58-2517-4AC2-ADEF-7DB40FEB0FFB}"/>
              </a:ext>
            </a:extLst>
          </p:cNvPr>
          <p:cNvPicPr>
            <a:picLocks noChangeAspect="1"/>
          </p:cNvPicPr>
          <p:nvPr/>
        </p:nvPicPr>
        <p:blipFill>
          <a:blip r:embed="rId2"/>
          <a:stretch>
            <a:fillRect/>
          </a:stretch>
        </p:blipFill>
        <p:spPr>
          <a:xfrm>
            <a:off x="1261872" y="1691322"/>
            <a:ext cx="8762022" cy="5056746"/>
          </a:xfrm>
          <a:prstGeom prst="rect">
            <a:avLst/>
          </a:prstGeom>
        </p:spPr>
      </p:pic>
    </p:spTree>
    <p:extLst>
      <p:ext uri="{BB962C8B-B14F-4D97-AF65-F5344CB8AC3E}">
        <p14:creationId xmlns:p14="http://schemas.microsoft.com/office/powerpoint/2010/main" val="24294339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DDB9675-455C-4227-9090-9DDF879A7328}"/>
              </a:ext>
            </a:extLst>
          </p:cNvPr>
          <p:cNvSpPr>
            <a:spLocks noGrp="1"/>
          </p:cNvSpPr>
          <p:nvPr>
            <p:ph idx="1"/>
          </p:nvPr>
        </p:nvSpPr>
        <p:spPr>
          <a:xfrm>
            <a:off x="312967" y="327803"/>
            <a:ext cx="10884120" cy="6142008"/>
          </a:xfrm>
        </p:spPr>
        <p:txBody>
          <a:bodyPr>
            <a:normAutofit/>
          </a:bodyPr>
          <a:lstStyle/>
          <a:p>
            <a:pPr marL="0" indent="0" algn="just">
              <a:buNone/>
            </a:pPr>
            <a:r>
              <a:rPr lang="ru-RU" sz="2800" dirty="0"/>
              <a:t>Помимо серверного программного обеспечения общего назначения, имеется ряд классов приложений, получающих преимущества от возможности масштабирования пропускной способности с увеличением количества ядер.</a:t>
            </a:r>
          </a:p>
          <a:p>
            <a:pPr lvl="1" algn="just">
              <a:buClrTx/>
            </a:pPr>
            <a:r>
              <a:rPr lang="ru-RU" sz="2600" b="1" dirty="0"/>
              <a:t>Изначально многопоточные приложения. </a:t>
            </a:r>
            <a:r>
              <a:rPr lang="ru-RU" sz="2600" dirty="0"/>
              <a:t>Многопоточные приложения характеризуются небольшим количеством процессов с большим количеством потоков. Примерами таких приложений являются </a:t>
            </a:r>
            <a:r>
              <a:rPr lang="ru-RU" sz="2600" dirty="0" err="1"/>
              <a:t>Lotus</a:t>
            </a:r>
            <a:r>
              <a:rPr lang="ru-RU" sz="2600" dirty="0"/>
              <a:t> </a:t>
            </a:r>
            <a:r>
              <a:rPr lang="ru-RU" sz="2600" dirty="0" err="1"/>
              <a:t>Domino</a:t>
            </a:r>
            <a:r>
              <a:rPr lang="ru-RU" sz="2600" dirty="0"/>
              <a:t> и </a:t>
            </a:r>
            <a:r>
              <a:rPr lang="ru-RU" sz="2600" dirty="0" err="1"/>
              <a:t>Siebel</a:t>
            </a:r>
            <a:r>
              <a:rPr lang="ru-RU" sz="2600" dirty="0"/>
              <a:t> CRM.</a:t>
            </a:r>
          </a:p>
          <a:p>
            <a:pPr lvl="1" algn="just">
              <a:buClrTx/>
            </a:pPr>
            <a:r>
              <a:rPr lang="ru-RU" sz="2600" b="1" dirty="0" err="1"/>
              <a:t>Многопроцессные</a:t>
            </a:r>
            <a:r>
              <a:rPr lang="ru-RU" sz="2600" b="1" dirty="0"/>
              <a:t> приложения. </a:t>
            </a:r>
            <a:r>
              <a:rPr lang="ru-RU" sz="2600" dirty="0" err="1"/>
              <a:t>Многопроцессные</a:t>
            </a:r>
            <a:r>
              <a:rPr lang="ru-RU" sz="2600" dirty="0"/>
              <a:t> приложения характеризуются большим количеством однопоточных процессов. Примерами </a:t>
            </a:r>
            <a:r>
              <a:rPr lang="ru-RU" sz="2600" dirty="0" err="1"/>
              <a:t>многопроцессных</a:t>
            </a:r>
            <a:r>
              <a:rPr lang="ru-RU" sz="2600" dirty="0"/>
              <a:t> приложений являются база данных </a:t>
            </a:r>
            <a:r>
              <a:rPr lang="ru-RU" sz="2600" dirty="0" err="1"/>
              <a:t>Oracle</a:t>
            </a:r>
            <a:r>
              <a:rPr lang="ru-RU" sz="2600" dirty="0"/>
              <a:t>, SAP и </a:t>
            </a:r>
            <a:r>
              <a:rPr lang="ru-RU" sz="2600" dirty="0" err="1"/>
              <a:t>PeopleSoft</a:t>
            </a:r>
            <a:r>
              <a:rPr lang="ru-RU" sz="2600" dirty="0"/>
              <a:t>.</a:t>
            </a:r>
          </a:p>
        </p:txBody>
      </p:sp>
    </p:spTree>
    <p:extLst>
      <p:ext uri="{BB962C8B-B14F-4D97-AF65-F5344CB8AC3E}">
        <p14:creationId xmlns:p14="http://schemas.microsoft.com/office/powerpoint/2010/main" val="1775386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3BC3AF5-FD8D-407B-BD18-09A49CDC0B55}"/>
              </a:ext>
            </a:extLst>
          </p:cNvPr>
          <p:cNvSpPr>
            <a:spLocks noGrp="1"/>
          </p:cNvSpPr>
          <p:nvPr>
            <p:ph idx="1"/>
          </p:nvPr>
        </p:nvSpPr>
        <p:spPr>
          <a:xfrm>
            <a:off x="330219" y="362309"/>
            <a:ext cx="10573570" cy="6193766"/>
          </a:xfrm>
        </p:spPr>
        <p:txBody>
          <a:bodyPr>
            <a:normAutofit lnSpcReduction="10000"/>
          </a:bodyPr>
          <a:lstStyle/>
          <a:p>
            <a:pPr lvl="1" algn="just">
              <a:buClrTx/>
            </a:pPr>
            <a:r>
              <a:rPr lang="ru-RU" sz="2800" b="1" dirty="0"/>
              <a:t>Приложения </a:t>
            </a:r>
            <a:r>
              <a:rPr lang="ru-RU" sz="2800" b="1" dirty="0" err="1"/>
              <a:t>Java</a:t>
            </a:r>
            <a:r>
              <a:rPr lang="ru-RU" sz="2800" b="1" dirty="0"/>
              <a:t>. </a:t>
            </a:r>
            <a:r>
              <a:rPr lang="ru-RU" sz="2800" dirty="0"/>
              <a:t>Приложения </a:t>
            </a:r>
            <a:r>
              <a:rPr lang="ru-RU" sz="2800" dirty="0" err="1"/>
              <a:t>Java</a:t>
            </a:r>
            <a:r>
              <a:rPr lang="ru-RU" sz="2800" dirty="0"/>
              <a:t> тесно связаны с потоками. Язык </a:t>
            </a:r>
            <a:r>
              <a:rPr lang="ru-RU" sz="2800" dirty="0" err="1"/>
              <a:t>Java</a:t>
            </a:r>
            <a:r>
              <a:rPr lang="ru-RU" sz="2800" dirty="0"/>
              <a:t> не только значительно облегчает написание многопоточных приложений; сама виртуальная машина </a:t>
            </a:r>
            <a:r>
              <a:rPr lang="ru-RU" sz="2800" dirty="0" err="1"/>
              <a:t>Java</a:t>
            </a:r>
            <a:r>
              <a:rPr lang="ru-RU" sz="2800" dirty="0"/>
              <a:t> является многопоточным процессом, который обеспечивает планирование и управления памятью </a:t>
            </a:r>
            <a:r>
              <a:rPr lang="ru-RU" sz="2800" dirty="0" err="1"/>
              <a:t>Jаvа</a:t>
            </a:r>
            <a:r>
              <a:rPr lang="ru-RU" sz="2800" dirty="0"/>
              <a:t>-приложений.</a:t>
            </a:r>
          </a:p>
          <a:p>
            <a:pPr lvl="1" algn="just">
              <a:buClrTx/>
            </a:pPr>
            <a:r>
              <a:rPr lang="ru-RU" sz="2800" b="1" dirty="0"/>
              <a:t>Приложения в нескольких экземплярах. </a:t>
            </a:r>
            <a:r>
              <a:rPr lang="ru-RU" sz="2800" dirty="0"/>
              <a:t>Даже если отдельное приложение не масштабируется, чтобы получить преимущества от использования большого числа потоков, все еще возможно получить выгоды от многоядерной архитектуры, запуская несколько экземпляров приложения одновременно. Если несколько экземпляров приложения требуют определенной степени изоляции, для предоставления каждому из них собственной отдельной и безопасной среды выполнения можно использовать технологию виртуализации (для аппаратного обеспечения операционной системы).</a:t>
            </a:r>
          </a:p>
        </p:txBody>
      </p:sp>
    </p:spTree>
    <p:extLst>
      <p:ext uri="{BB962C8B-B14F-4D97-AF65-F5344CB8AC3E}">
        <p14:creationId xmlns:p14="http://schemas.microsoft.com/office/powerpoint/2010/main" val="14878104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8B6441-D1A9-438B-938E-32FD1E007F73}"/>
              </a:ext>
            </a:extLst>
          </p:cNvPr>
          <p:cNvSpPr>
            <a:spLocks noGrp="1"/>
          </p:cNvSpPr>
          <p:nvPr>
            <p:ph type="title"/>
          </p:nvPr>
        </p:nvSpPr>
        <p:spPr>
          <a:xfrm>
            <a:off x="327804" y="365760"/>
            <a:ext cx="10626708" cy="721168"/>
          </a:xfrm>
        </p:spPr>
        <p:txBody>
          <a:bodyPr>
            <a:normAutofit fontScale="90000"/>
          </a:bodyPr>
          <a:lstStyle/>
          <a:p>
            <a:r>
              <a:rPr lang="ru-RU" dirty="0"/>
              <a:t>Управление процессами и потоками в </a:t>
            </a:r>
            <a:r>
              <a:rPr lang="en-US" dirty="0"/>
              <a:t>Linux</a:t>
            </a:r>
            <a:endParaRPr lang="ru-RU" dirty="0"/>
          </a:p>
        </p:txBody>
      </p:sp>
      <p:sp>
        <p:nvSpPr>
          <p:cNvPr id="3" name="Объект 2">
            <a:extLst>
              <a:ext uri="{FF2B5EF4-FFF2-40B4-BE49-F238E27FC236}">
                <a16:creationId xmlns:a16="http://schemas.microsoft.com/office/drawing/2014/main" id="{5295ED54-EFB8-4DD6-A4F9-E050A51AB2ED}"/>
              </a:ext>
            </a:extLst>
          </p:cNvPr>
          <p:cNvSpPr>
            <a:spLocks noGrp="1"/>
          </p:cNvSpPr>
          <p:nvPr>
            <p:ph idx="1"/>
          </p:nvPr>
        </p:nvSpPr>
        <p:spPr>
          <a:xfrm>
            <a:off x="327803" y="1086928"/>
            <a:ext cx="10626707" cy="5771071"/>
          </a:xfrm>
        </p:spPr>
        <p:txBody>
          <a:bodyPr>
            <a:normAutofit fontScale="92500" lnSpcReduction="10000"/>
          </a:bodyPr>
          <a:lstStyle/>
          <a:p>
            <a:pPr marL="0" indent="0" algn="just">
              <a:buNone/>
            </a:pPr>
            <a:r>
              <a:rPr lang="ru-RU" sz="2400" dirty="0"/>
              <a:t>В операционной системе </a:t>
            </a:r>
            <a:r>
              <a:rPr lang="ru-RU" sz="2400" dirty="0" err="1"/>
              <a:t>Linux</a:t>
            </a:r>
            <a:r>
              <a:rPr lang="ru-RU" sz="2400" dirty="0"/>
              <a:t> процесс, или задание, представляется структурой</a:t>
            </a:r>
            <a:r>
              <a:rPr lang="en-US" sz="2400" dirty="0"/>
              <a:t> </a:t>
            </a:r>
            <a:r>
              <a:rPr lang="ru-RU" sz="2400" dirty="0"/>
              <a:t>данных </a:t>
            </a:r>
            <a:r>
              <a:rPr lang="ru-RU" sz="2400" i="1" dirty="0" err="1"/>
              <a:t>task_struct</a:t>
            </a:r>
            <a:r>
              <a:rPr lang="ru-RU" sz="2400" dirty="0"/>
              <a:t>. В этой структуре данных информация разбита на следующие</a:t>
            </a:r>
            <a:r>
              <a:rPr lang="en-US" sz="2400" dirty="0"/>
              <a:t> </a:t>
            </a:r>
            <a:r>
              <a:rPr lang="ru-RU" sz="2400" dirty="0"/>
              <a:t>категории.</a:t>
            </a:r>
            <a:endParaRPr lang="en-US" sz="2400" dirty="0"/>
          </a:p>
          <a:p>
            <a:pPr algn="just">
              <a:buClrTx/>
              <a:buSzPct val="100000"/>
            </a:pPr>
            <a:r>
              <a:rPr lang="ru-RU" sz="2400" b="1" dirty="0"/>
              <a:t>Состояние. </a:t>
            </a:r>
            <a:r>
              <a:rPr lang="ru-RU" sz="2400" dirty="0"/>
              <a:t>Состояние выполнения процесса (выполняющийся, готовый к выполнению,</a:t>
            </a:r>
            <a:r>
              <a:rPr lang="en-US" sz="2400" dirty="0"/>
              <a:t> </a:t>
            </a:r>
            <a:r>
              <a:rPr lang="ru-RU" sz="2400" dirty="0"/>
              <a:t>приостановленный, остановленный, зомби).</a:t>
            </a:r>
          </a:p>
          <a:p>
            <a:pPr algn="just">
              <a:buClrTx/>
              <a:buSzPct val="100000"/>
            </a:pPr>
            <a:r>
              <a:rPr lang="ru-RU" sz="2400" b="1" dirty="0"/>
              <a:t>Информация по планированию. </a:t>
            </a:r>
            <a:r>
              <a:rPr lang="ru-RU" sz="2400" dirty="0"/>
              <a:t>Информация, которая нужна операционной</a:t>
            </a:r>
            <a:r>
              <a:rPr lang="en-US" sz="2400" dirty="0"/>
              <a:t> </a:t>
            </a:r>
            <a:r>
              <a:rPr lang="ru-RU" sz="2400" dirty="0"/>
              <a:t>системе </a:t>
            </a:r>
            <a:r>
              <a:rPr lang="ru-RU" sz="2400" dirty="0" err="1"/>
              <a:t>Linux</a:t>
            </a:r>
            <a:r>
              <a:rPr lang="ru-RU" sz="2400" dirty="0"/>
              <a:t> для планирования процессов. Процесс может быть обычным или</a:t>
            </a:r>
            <a:r>
              <a:rPr lang="en-US" sz="2400" dirty="0"/>
              <a:t> </a:t>
            </a:r>
            <a:r>
              <a:rPr lang="ru-RU" sz="2400" dirty="0"/>
              <a:t>выполняющимся в реальном времени; кроме того, он обладает некоторым приоритетом.</a:t>
            </a:r>
            <a:r>
              <a:rPr lang="en-US" sz="2400" dirty="0"/>
              <a:t> </a:t>
            </a:r>
            <a:r>
              <a:rPr lang="ru-RU" sz="2400" dirty="0"/>
              <a:t>Процессы, выполняющиеся в реальном времени, планируются до обычных</a:t>
            </a:r>
            <a:r>
              <a:rPr lang="en-US" sz="2400" dirty="0"/>
              <a:t> </a:t>
            </a:r>
            <a:r>
              <a:rPr lang="ru-RU" sz="2400" dirty="0"/>
              <a:t>процессов; в каждой из категорий можно использовать относительные приоритеты.</a:t>
            </a:r>
            <a:r>
              <a:rPr lang="en-US" sz="2400" dirty="0"/>
              <a:t> </a:t>
            </a:r>
            <a:r>
              <a:rPr lang="ru-RU" sz="2400" dirty="0"/>
              <a:t>Счетчик ведет отсчет времени, отведенного процессу.</a:t>
            </a:r>
          </a:p>
          <a:p>
            <a:pPr algn="just">
              <a:buClrTx/>
              <a:buSzPct val="100000"/>
            </a:pPr>
            <a:r>
              <a:rPr lang="ru-RU" sz="2400" b="1" dirty="0"/>
              <a:t>Идентификаторы. </a:t>
            </a:r>
            <a:r>
              <a:rPr lang="ru-RU" sz="2400" dirty="0"/>
              <a:t>Каждый процесс обладает собственным уникальным идентификатором</a:t>
            </a:r>
            <a:r>
              <a:rPr lang="en-US" sz="2400" dirty="0"/>
              <a:t> </a:t>
            </a:r>
            <a:r>
              <a:rPr lang="ru-RU" sz="2400" dirty="0"/>
              <a:t>процесса (PID), а также идентификаторами пользователя и группы.</a:t>
            </a:r>
            <a:r>
              <a:rPr lang="en-US" sz="2400" dirty="0"/>
              <a:t> </a:t>
            </a:r>
            <a:r>
              <a:rPr lang="ru-RU" sz="2400" dirty="0"/>
              <a:t>Идентификатор группы применяется для того, чтобы назначить группе пользователя</a:t>
            </a:r>
            <a:r>
              <a:rPr lang="en-US" sz="2400" dirty="0"/>
              <a:t> </a:t>
            </a:r>
            <a:r>
              <a:rPr lang="ru-RU" sz="2400" dirty="0"/>
              <a:t>права доступа к ресурсам.</a:t>
            </a:r>
          </a:p>
        </p:txBody>
      </p:sp>
    </p:spTree>
    <p:extLst>
      <p:ext uri="{BB962C8B-B14F-4D97-AF65-F5344CB8AC3E}">
        <p14:creationId xmlns:p14="http://schemas.microsoft.com/office/powerpoint/2010/main" val="12010664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D8333C70-F331-4695-A767-2CB3B7260B7B}"/>
              </a:ext>
            </a:extLst>
          </p:cNvPr>
          <p:cNvSpPr>
            <a:spLocks noGrp="1"/>
          </p:cNvSpPr>
          <p:nvPr>
            <p:ph idx="1"/>
          </p:nvPr>
        </p:nvSpPr>
        <p:spPr>
          <a:xfrm>
            <a:off x="140437" y="379562"/>
            <a:ext cx="11108407" cy="6297283"/>
          </a:xfrm>
        </p:spPr>
        <p:txBody>
          <a:bodyPr>
            <a:normAutofit lnSpcReduction="10000"/>
          </a:bodyPr>
          <a:lstStyle/>
          <a:p>
            <a:pPr algn="just">
              <a:buClrTx/>
              <a:buSzPct val="100000"/>
            </a:pPr>
            <a:r>
              <a:rPr lang="ru-RU" sz="2800" b="1" dirty="0"/>
              <a:t>Обмен информацией между процессами</a:t>
            </a:r>
            <a:r>
              <a:rPr lang="ru-RU" sz="2800" dirty="0"/>
              <a:t>. В операционной системе </a:t>
            </a:r>
            <a:r>
              <a:rPr lang="ru-RU" sz="2800" dirty="0" err="1"/>
              <a:t>Linux</a:t>
            </a:r>
            <a:r>
              <a:rPr lang="ru-RU" sz="2800" dirty="0"/>
              <a:t> используется</a:t>
            </a:r>
            <a:r>
              <a:rPr lang="en-US" sz="2800" dirty="0"/>
              <a:t> </a:t>
            </a:r>
            <a:r>
              <a:rPr lang="ru-RU" sz="2800" dirty="0"/>
              <a:t>такой же механизм </a:t>
            </a:r>
            <a:r>
              <a:rPr lang="ru-RU" sz="2800" dirty="0" err="1"/>
              <a:t>межпроцессного</a:t>
            </a:r>
            <a:r>
              <a:rPr lang="ru-RU" sz="2800" dirty="0"/>
              <a:t> взаимодействия (IPC)</a:t>
            </a:r>
            <a:r>
              <a:rPr lang="en-US" sz="2800" dirty="0"/>
              <a:t>.</a:t>
            </a:r>
          </a:p>
          <a:p>
            <a:pPr algn="just">
              <a:buClrTx/>
              <a:buSzPct val="100000"/>
            </a:pPr>
            <a:r>
              <a:rPr lang="ru-RU" sz="2800" b="1" dirty="0"/>
              <a:t>Связи. </a:t>
            </a:r>
            <a:r>
              <a:rPr lang="ru-RU" sz="2800" dirty="0"/>
              <a:t>Каждый процесс содержит в себе связи с параллельными ему процессами,</a:t>
            </a:r>
            <a:r>
              <a:rPr lang="en-US" sz="2800" dirty="0"/>
              <a:t> </a:t>
            </a:r>
            <a:r>
              <a:rPr lang="ru-RU" sz="2800" dirty="0"/>
              <a:t>с родственными ему процессами (с которыми он имеет общий родительский процесс)</a:t>
            </a:r>
            <a:r>
              <a:rPr lang="en-US" sz="2800" dirty="0"/>
              <a:t> </a:t>
            </a:r>
            <a:r>
              <a:rPr lang="ru-RU" sz="2800" dirty="0"/>
              <a:t>и со всеми своими дочерними процессами.</a:t>
            </a:r>
          </a:p>
          <a:p>
            <a:pPr algn="just">
              <a:buClrTx/>
              <a:buSzPct val="100000"/>
            </a:pPr>
            <a:r>
              <a:rPr lang="ru-RU" sz="2800" b="1" dirty="0"/>
              <a:t>Время и таймеры. </a:t>
            </a:r>
            <a:r>
              <a:rPr lang="ru-RU" sz="2800" dirty="0"/>
              <a:t>Сюда входят время создания процесса, а также количество</a:t>
            </a:r>
            <a:r>
              <a:rPr lang="en-US" sz="2800" dirty="0"/>
              <a:t> </a:t>
            </a:r>
            <a:r>
              <a:rPr lang="ru-RU" sz="2800" dirty="0"/>
              <a:t>процессорного времени, затраченного на данный процесс. С процессом также</a:t>
            </a:r>
            <a:r>
              <a:rPr lang="en-US" sz="2800" dirty="0"/>
              <a:t> </a:t>
            </a:r>
            <a:r>
              <a:rPr lang="ru-RU" sz="2800" dirty="0"/>
              <a:t>могут быть связаны интервальные таймеры (один или несколько). Интервальный</a:t>
            </a:r>
            <a:r>
              <a:rPr lang="en-US" sz="2800" dirty="0"/>
              <a:t> </a:t>
            </a:r>
            <a:r>
              <a:rPr lang="ru-RU" sz="2800" dirty="0"/>
              <a:t>таймер задается в процессе с помощью системного вызова; после истечения периода</a:t>
            </a:r>
            <a:r>
              <a:rPr lang="en-US" sz="2800" dirty="0"/>
              <a:t> </a:t>
            </a:r>
            <a:r>
              <a:rPr lang="ru-RU" sz="2800" dirty="0"/>
              <a:t>таймера процессу отправляется соответствующий сигнал. Таймер может быть</a:t>
            </a:r>
            <a:r>
              <a:rPr lang="en-US" sz="2800" dirty="0"/>
              <a:t> </a:t>
            </a:r>
            <a:r>
              <a:rPr lang="ru-RU" sz="2800" dirty="0"/>
              <a:t>создан для одноразового или периодического использования.</a:t>
            </a:r>
          </a:p>
        </p:txBody>
      </p:sp>
    </p:spTree>
    <p:extLst>
      <p:ext uri="{BB962C8B-B14F-4D97-AF65-F5344CB8AC3E}">
        <p14:creationId xmlns:p14="http://schemas.microsoft.com/office/powerpoint/2010/main" val="4337686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3C19557-535B-4928-910D-DEF79E60EE96}"/>
              </a:ext>
            </a:extLst>
          </p:cNvPr>
          <p:cNvSpPr>
            <a:spLocks noGrp="1"/>
          </p:cNvSpPr>
          <p:nvPr>
            <p:ph idx="1"/>
          </p:nvPr>
        </p:nvSpPr>
        <p:spPr>
          <a:xfrm>
            <a:off x="450989" y="1535502"/>
            <a:ext cx="10418294" cy="4830792"/>
          </a:xfrm>
        </p:spPr>
        <p:txBody>
          <a:bodyPr>
            <a:normAutofit/>
          </a:bodyPr>
          <a:lstStyle/>
          <a:p>
            <a:pPr algn="just">
              <a:buClrTx/>
              <a:buSzPct val="100000"/>
            </a:pPr>
            <a:r>
              <a:rPr lang="ru-RU" sz="2800" b="1" dirty="0"/>
              <a:t>Файловая система. </a:t>
            </a:r>
            <a:r>
              <a:rPr lang="ru-RU" sz="2800" dirty="0"/>
              <a:t>Содержит в себе указатели на все файлы, открытые данным</a:t>
            </a:r>
            <a:r>
              <a:rPr lang="en-US" sz="2800" dirty="0"/>
              <a:t> </a:t>
            </a:r>
            <a:r>
              <a:rPr lang="ru-RU" sz="2800" dirty="0"/>
              <a:t>процессом.</a:t>
            </a:r>
            <a:endParaRPr lang="en-US" sz="2800" dirty="0"/>
          </a:p>
          <a:p>
            <a:pPr algn="just">
              <a:buClrTx/>
              <a:buSzPct val="100000"/>
            </a:pPr>
            <a:r>
              <a:rPr lang="ru-RU" sz="2800" b="1" dirty="0"/>
              <a:t>Адресное пространство. </a:t>
            </a:r>
            <a:r>
              <a:rPr lang="ru-RU" sz="2800" dirty="0"/>
              <a:t>Определяет отведенную данному процессу виртуальную</a:t>
            </a:r>
            <a:r>
              <a:rPr lang="en-US" sz="2800" dirty="0"/>
              <a:t> </a:t>
            </a:r>
            <a:r>
              <a:rPr lang="ru-RU" sz="2800" dirty="0"/>
              <a:t>память.</a:t>
            </a:r>
          </a:p>
          <a:p>
            <a:pPr algn="just">
              <a:buClrTx/>
              <a:buSzPct val="100000"/>
            </a:pPr>
            <a:r>
              <a:rPr lang="ru-RU" sz="2800" b="1" dirty="0"/>
              <a:t>Контекст, зависящий от процессора. </a:t>
            </a:r>
            <a:r>
              <a:rPr lang="ru-RU" sz="2800" dirty="0"/>
              <a:t>Информация по регистрам и стеку, составляющая</a:t>
            </a:r>
            <a:r>
              <a:rPr lang="en-US" sz="2800" dirty="0"/>
              <a:t> </a:t>
            </a:r>
            <a:r>
              <a:rPr lang="ru-RU" sz="2800" dirty="0"/>
              <a:t>контекст данного процесса.</a:t>
            </a:r>
          </a:p>
        </p:txBody>
      </p:sp>
    </p:spTree>
    <p:extLst>
      <p:ext uri="{BB962C8B-B14F-4D97-AF65-F5344CB8AC3E}">
        <p14:creationId xmlns:p14="http://schemas.microsoft.com/office/powerpoint/2010/main" val="27847050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9F63FE5F-2791-4935-A1EC-B57E31757C79}"/>
              </a:ext>
            </a:extLst>
          </p:cNvPr>
          <p:cNvSpPr>
            <a:spLocks noGrp="1"/>
          </p:cNvSpPr>
          <p:nvPr>
            <p:ph idx="1"/>
          </p:nvPr>
        </p:nvSpPr>
        <p:spPr>
          <a:xfrm>
            <a:off x="347472" y="2467155"/>
            <a:ext cx="2620015" cy="3764740"/>
          </a:xfrm>
        </p:spPr>
        <p:txBody>
          <a:bodyPr>
            <a:normAutofit/>
          </a:bodyPr>
          <a:lstStyle/>
          <a:p>
            <a:pPr marL="0" indent="0" algn="ctr">
              <a:buNone/>
            </a:pPr>
            <a:r>
              <a:rPr lang="ru-RU" sz="4000" dirty="0"/>
              <a:t>Модель процессов и потоков в </a:t>
            </a:r>
            <a:r>
              <a:rPr lang="en-US" sz="4000" dirty="0"/>
              <a:t>Linux</a:t>
            </a:r>
            <a:endParaRPr lang="ru-RU" sz="4000" dirty="0"/>
          </a:p>
        </p:txBody>
      </p:sp>
      <p:pic>
        <p:nvPicPr>
          <p:cNvPr id="4" name="Рисунок 3">
            <a:extLst>
              <a:ext uri="{FF2B5EF4-FFF2-40B4-BE49-F238E27FC236}">
                <a16:creationId xmlns:a16="http://schemas.microsoft.com/office/drawing/2014/main" id="{E8891218-13CD-4A01-8D76-81B1C4294FC0}"/>
              </a:ext>
            </a:extLst>
          </p:cNvPr>
          <p:cNvPicPr>
            <a:picLocks noChangeAspect="1"/>
          </p:cNvPicPr>
          <p:nvPr/>
        </p:nvPicPr>
        <p:blipFill>
          <a:blip r:embed="rId2"/>
          <a:stretch>
            <a:fillRect/>
          </a:stretch>
        </p:blipFill>
        <p:spPr>
          <a:xfrm>
            <a:off x="3421948" y="0"/>
            <a:ext cx="8825948" cy="6858000"/>
          </a:xfrm>
          <a:prstGeom prst="rect">
            <a:avLst/>
          </a:prstGeom>
        </p:spPr>
      </p:pic>
    </p:spTree>
    <p:extLst>
      <p:ext uri="{BB962C8B-B14F-4D97-AF65-F5344CB8AC3E}">
        <p14:creationId xmlns:p14="http://schemas.microsoft.com/office/powerpoint/2010/main" val="31056719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E2FE1D9-E034-4456-9DA3-6D868750A410}"/>
              </a:ext>
            </a:extLst>
          </p:cNvPr>
          <p:cNvSpPr>
            <a:spLocks noGrp="1"/>
          </p:cNvSpPr>
          <p:nvPr>
            <p:ph idx="1"/>
          </p:nvPr>
        </p:nvSpPr>
        <p:spPr>
          <a:xfrm>
            <a:off x="0" y="1"/>
            <a:ext cx="11266098" cy="6858000"/>
          </a:xfrm>
        </p:spPr>
        <p:txBody>
          <a:bodyPr>
            <a:normAutofit/>
          </a:bodyPr>
          <a:lstStyle/>
          <a:p>
            <a:pPr algn="just">
              <a:buClrTx/>
              <a:buSzPct val="100000"/>
            </a:pPr>
            <a:r>
              <a:rPr lang="ru-RU" sz="2400" b="1" dirty="0"/>
              <a:t>Выполняющийся. </a:t>
            </a:r>
            <a:r>
              <a:rPr lang="ru-RU" sz="2400" dirty="0"/>
              <a:t>Это состояние отвечает на самом деле двум состояниям: текущий процесс либо выполняется, либо готов к выполнению.</a:t>
            </a:r>
          </a:p>
          <a:p>
            <a:pPr algn="just">
              <a:buClrTx/>
              <a:buSzPct val="100000"/>
            </a:pPr>
            <a:r>
              <a:rPr lang="ru-RU" sz="2400" b="1" dirty="0"/>
              <a:t>Прерываемый. </a:t>
            </a:r>
            <a:r>
              <a:rPr lang="ru-RU" sz="2400" dirty="0"/>
              <a:t>Это состояние блокировки, в котором процесс ожидает наступления события, например завершения операции ввода-вывода, освобождения ресурса или сигнала от другого процесса.</a:t>
            </a:r>
          </a:p>
          <a:p>
            <a:pPr algn="just">
              <a:buClrTx/>
              <a:buSzPct val="100000"/>
            </a:pPr>
            <a:r>
              <a:rPr lang="ru-RU" sz="2400" b="1" dirty="0"/>
              <a:t>Непрерываемый. </a:t>
            </a:r>
            <a:r>
              <a:rPr lang="ru-RU" sz="2400" dirty="0"/>
              <a:t>Это состояние блокировки другого рода. Его отличие от предыдущего состоит в том, что в непрерываемом состоянии процесс непосредственно ожидает выполнения какого-то аппаратного условия, поэтому он не воспринимает никаких сигналов.</a:t>
            </a:r>
          </a:p>
          <a:p>
            <a:pPr algn="just">
              <a:buClrTx/>
              <a:buSzPct val="100000"/>
            </a:pPr>
            <a:r>
              <a:rPr lang="ru-RU" sz="2400" b="1" dirty="0"/>
              <a:t>Остановленный. </a:t>
            </a:r>
            <a:r>
              <a:rPr lang="ru-RU" sz="2400" dirty="0"/>
              <a:t>Процесс был остановлен и может быть продолжен только при соответствующем воздействии другого процесса. Например, процесс, который находится в состоянии отладки, может перейти в состояние остановки.</a:t>
            </a:r>
          </a:p>
          <a:p>
            <a:pPr algn="just">
              <a:buClrTx/>
              <a:buSzPct val="100000"/>
            </a:pPr>
            <a:r>
              <a:rPr lang="ru-RU" sz="2400" b="1" dirty="0"/>
              <a:t>Зомби. </a:t>
            </a:r>
            <a:r>
              <a:rPr lang="ru-RU" sz="2400" dirty="0"/>
              <a:t>Процесс был прекращен, но по какой-то причине его структура остается в таблице процессов.</a:t>
            </a:r>
          </a:p>
        </p:txBody>
      </p:sp>
    </p:spTree>
    <p:extLst>
      <p:ext uri="{BB962C8B-B14F-4D97-AF65-F5344CB8AC3E}">
        <p14:creationId xmlns:p14="http://schemas.microsoft.com/office/powerpoint/2010/main" val="2060538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8CD4E6D-287E-48A5-BFCD-8370D7FBEE7B}"/>
              </a:ext>
            </a:extLst>
          </p:cNvPr>
          <p:cNvSpPr>
            <a:spLocks noGrp="1"/>
          </p:cNvSpPr>
          <p:nvPr>
            <p:ph idx="1"/>
          </p:nvPr>
        </p:nvSpPr>
        <p:spPr>
          <a:xfrm>
            <a:off x="450988" y="1138686"/>
            <a:ext cx="10487305" cy="5348377"/>
          </a:xfrm>
        </p:spPr>
        <p:txBody>
          <a:bodyPr>
            <a:normAutofit/>
          </a:bodyPr>
          <a:lstStyle/>
          <a:p>
            <a:pPr marL="0" indent="0" algn="just">
              <a:buNone/>
            </a:pPr>
            <a:r>
              <a:rPr lang="ru-RU" sz="2800" dirty="0"/>
              <a:t>Традиционные UNIХ-системы поддерживают один поток выполнения для каждого процесса, в то время как современные UNIХ-системы обычно предоставляют поддержку нескольких потоков на уровне ядра для каждого процесса. Как и традиционные системы UNIX, старые версии ядра </a:t>
            </a:r>
            <a:r>
              <a:rPr lang="ru-RU" sz="2800" dirty="0" err="1"/>
              <a:t>Linux</a:t>
            </a:r>
            <a:r>
              <a:rPr lang="ru-RU" sz="2800" dirty="0"/>
              <a:t> не поддерживают многопоточность. Вместо этого приложения необходимо было разрабатывать с набором функций библиотеки пользовательского уровня (наиболее популярной из которых является библиотека </a:t>
            </a:r>
            <a:r>
              <a:rPr lang="ru-RU" sz="2800" i="1" dirty="0" err="1"/>
              <a:t>pthread</a:t>
            </a:r>
            <a:r>
              <a:rPr lang="ru-RU" sz="2800" i="1" dirty="0"/>
              <a:t> </a:t>
            </a:r>
            <a:r>
              <a:rPr lang="ru-RU" sz="2800" dirty="0"/>
              <a:t>(POSIX </a:t>
            </a:r>
            <a:r>
              <a:rPr lang="ru-RU" sz="2800" dirty="0" err="1"/>
              <a:t>thread</a:t>
            </a:r>
            <a:r>
              <a:rPr lang="ru-RU" sz="2800" dirty="0"/>
              <a:t>), причем все потоки отображаются на один процесс уровня ядра).</a:t>
            </a:r>
          </a:p>
        </p:txBody>
      </p:sp>
    </p:spTree>
    <p:extLst>
      <p:ext uri="{BB962C8B-B14F-4D97-AF65-F5344CB8AC3E}">
        <p14:creationId xmlns:p14="http://schemas.microsoft.com/office/powerpoint/2010/main" val="3650665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FE3F46-7FBF-4B82-A854-98A675AF9814}"/>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FEBB9056-D718-4761-BCFA-E85305B47DF3}"/>
              </a:ext>
            </a:extLst>
          </p:cNvPr>
          <p:cNvSpPr>
            <a:spLocks noGrp="1"/>
          </p:cNvSpPr>
          <p:nvPr>
            <p:ph idx="1"/>
          </p:nvPr>
        </p:nvSpPr>
        <p:spPr>
          <a:xfrm>
            <a:off x="330218" y="879894"/>
            <a:ext cx="10599909" cy="5055080"/>
          </a:xfrm>
        </p:spPr>
        <p:txBody>
          <a:bodyPr>
            <a:normAutofit lnSpcReduction="10000"/>
          </a:bodyPr>
          <a:lstStyle/>
          <a:p>
            <a:pPr marL="0" indent="0" algn="just">
              <a:buNone/>
            </a:pPr>
            <a:r>
              <a:rPr lang="pl-PL" sz="2800" dirty="0"/>
              <a:t>Linux </a:t>
            </a:r>
            <a:r>
              <a:rPr lang="ru-RU" sz="2800" dirty="0"/>
              <a:t>предоставляет уникальное решение, состоящее в том, что оно не признает различие между потоками и процессами. Используя механизм, похожий на облегченные процессы </a:t>
            </a:r>
            <a:r>
              <a:rPr lang="ru-RU" sz="2800" dirty="0" err="1"/>
              <a:t>Solaris</a:t>
            </a:r>
            <a:r>
              <a:rPr lang="ru-RU" sz="2800" dirty="0"/>
              <a:t>, пользовательские потоки отображаются на процессы уровня ядра. Несколько потоков пользовательского уровня, которые составляют единый процесс уровня пользователя, отображаются на процессы уровня ядра </a:t>
            </a:r>
            <a:r>
              <a:rPr lang="ru-RU" sz="2800" dirty="0" err="1"/>
              <a:t>Linux</a:t>
            </a:r>
            <a:r>
              <a:rPr lang="ru-RU" sz="2800" dirty="0"/>
              <a:t>, которые разделяют один и тот же идентификатор группы. Это позволяет данным процессам совместно использовать ресурсы, такие как файлы и память, и избегать необходимости переключения контекста, когда планировщик выполняет переключение между процессами в одной и той же группе.</a:t>
            </a:r>
          </a:p>
        </p:txBody>
      </p:sp>
    </p:spTree>
    <p:extLst>
      <p:ext uri="{BB962C8B-B14F-4D97-AF65-F5344CB8AC3E}">
        <p14:creationId xmlns:p14="http://schemas.microsoft.com/office/powerpoint/2010/main" val="805767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CC658758-5978-4FA6-9FA4-42491A0FE587}"/>
              </a:ext>
            </a:extLst>
          </p:cNvPr>
          <p:cNvSpPr>
            <a:spLocks noGrp="1"/>
          </p:cNvSpPr>
          <p:nvPr>
            <p:ph idx="1"/>
          </p:nvPr>
        </p:nvSpPr>
        <p:spPr>
          <a:xfrm>
            <a:off x="312966" y="276045"/>
            <a:ext cx="10884121" cy="6435305"/>
          </a:xfrm>
        </p:spPr>
        <p:txBody>
          <a:bodyPr>
            <a:normAutofit lnSpcReduction="10000"/>
          </a:bodyPr>
          <a:lstStyle/>
          <a:p>
            <a:pPr marL="0" indent="0" algn="just">
              <a:buNone/>
            </a:pPr>
            <a:r>
              <a:rPr lang="ru-RU" sz="2800" dirty="0"/>
              <a:t>В рамках процесса могут находиться один или несколько потоков, каждый из которых обладает следующими характеристиками.</a:t>
            </a:r>
          </a:p>
          <a:p>
            <a:pPr algn="just">
              <a:buClrTx/>
              <a:buSzPct val="100000"/>
            </a:pPr>
            <a:r>
              <a:rPr lang="ru-RU" sz="2800" dirty="0"/>
              <a:t>Состояние выполнения потока (выполняющийся, готовый к выполнению и т.д.).</a:t>
            </a:r>
          </a:p>
          <a:p>
            <a:pPr algn="just">
              <a:buClrTx/>
              <a:buSzPct val="100000"/>
            </a:pPr>
            <a:r>
              <a:rPr lang="ru-RU" sz="2800" dirty="0"/>
              <a:t>Сохраненный контекст не выполняющегося потока; один из способов рассмотрения потока - считать его независимым счетчиком команд, работающим в рамках процесса.</a:t>
            </a:r>
          </a:p>
          <a:p>
            <a:pPr algn="just">
              <a:buClrTx/>
              <a:buSzPct val="100000"/>
            </a:pPr>
            <a:r>
              <a:rPr lang="ru-RU" sz="2800" dirty="0"/>
              <a:t>Стек выполнения.</a:t>
            </a:r>
          </a:p>
          <a:p>
            <a:pPr algn="just">
              <a:buClrTx/>
              <a:buSzPct val="100000"/>
            </a:pPr>
            <a:r>
              <a:rPr lang="ru-RU" sz="2800" dirty="0"/>
              <a:t>Статическая память, выделяемая потоку для локальных переменных.</a:t>
            </a:r>
          </a:p>
          <a:p>
            <a:pPr algn="just">
              <a:buClrTx/>
              <a:buSzPct val="100000"/>
            </a:pPr>
            <a:r>
              <a:rPr lang="ru-RU" sz="2800" dirty="0"/>
              <a:t>Доступ к памяти и ресурсам процесса, которому этот поток принадлежит; этот доступ разделяется всеми потоками данного процесса.</a:t>
            </a:r>
          </a:p>
        </p:txBody>
      </p:sp>
    </p:spTree>
    <p:extLst>
      <p:ext uri="{BB962C8B-B14F-4D97-AF65-F5344CB8AC3E}">
        <p14:creationId xmlns:p14="http://schemas.microsoft.com/office/powerpoint/2010/main" val="20530320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74A24B8A-1265-4040-BE9F-111167B238B6}"/>
              </a:ext>
            </a:extLst>
          </p:cNvPr>
          <p:cNvSpPr>
            <a:spLocks noGrp="1"/>
          </p:cNvSpPr>
          <p:nvPr>
            <p:ph idx="1"/>
          </p:nvPr>
        </p:nvSpPr>
        <p:spPr>
          <a:xfrm>
            <a:off x="278460" y="879894"/>
            <a:ext cx="10901373" cy="5417389"/>
          </a:xfrm>
        </p:spPr>
        <p:txBody>
          <a:bodyPr>
            <a:normAutofit/>
          </a:bodyPr>
          <a:lstStyle/>
          <a:p>
            <a:pPr marL="0" indent="0" algn="just">
              <a:buNone/>
            </a:pPr>
            <a:r>
              <a:rPr lang="ru-RU" sz="2800" dirty="0"/>
              <a:t>В </a:t>
            </a:r>
            <a:r>
              <a:rPr lang="ru-RU" sz="2800" dirty="0" err="1"/>
              <a:t>Linux</a:t>
            </a:r>
            <a:r>
              <a:rPr lang="ru-RU" sz="2800" dirty="0"/>
              <a:t> новый процесс создается путем копирования атрибутов текущего процесса. Можно клонировать новый процесс так, что он будет разделять такие ресурсы, как файлы, обработчики сигналов и виртуальная память. Когда два процесса разделяют одну и ту же виртуальную память, они функционируют как потоки в пределах одного процесса. Однако для потока не определяется отдельный тип структуры данных. Вместо обычной функции </a:t>
            </a:r>
            <a:r>
              <a:rPr lang="ru-RU" sz="2800" dirty="0" err="1"/>
              <a:t>fork</a:t>
            </a:r>
            <a:r>
              <a:rPr lang="ru-RU" sz="2800" dirty="0"/>
              <a:t>() процессы создаются в </a:t>
            </a:r>
            <a:r>
              <a:rPr lang="ru-RU" sz="2800" dirty="0" err="1"/>
              <a:t>Linux</a:t>
            </a:r>
            <a:r>
              <a:rPr lang="ru-RU" sz="2800" dirty="0"/>
              <a:t> с помощью вызова </a:t>
            </a:r>
            <a:r>
              <a:rPr lang="ru-RU" sz="2800" dirty="0" err="1"/>
              <a:t>clone</a:t>
            </a:r>
            <a:r>
              <a:rPr lang="ru-RU" sz="2800" dirty="0"/>
              <a:t>() .Эта команда включает в себя в качестве аргументов набор флагов. Традиционный системный вызов </a:t>
            </a:r>
            <a:r>
              <a:rPr lang="ru-RU" sz="2800" dirty="0" err="1"/>
              <a:t>fork</a:t>
            </a:r>
            <a:r>
              <a:rPr lang="ru-RU" sz="2800" dirty="0"/>
              <a:t>() реализуется в </a:t>
            </a:r>
            <a:r>
              <a:rPr lang="ru-RU" sz="2800" dirty="0" err="1"/>
              <a:t>Linux</a:t>
            </a:r>
            <a:r>
              <a:rPr lang="ru-RU" sz="2800" dirty="0"/>
              <a:t> как системный вызов </a:t>
            </a:r>
            <a:r>
              <a:rPr lang="ru-RU" sz="2800" dirty="0" err="1"/>
              <a:t>clone</a:t>
            </a:r>
            <a:r>
              <a:rPr lang="ru-RU" sz="2800" dirty="0"/>
              <a:t>() со сброшенными флагами.</a:t>
            </a:r>
          </a:p>
        </p:txBody>
      </p:sp>
    </p:spTree>
    <p:extLst>
      <p:ext uri="{BB962C8B-B14F-4D97-AF65-F5344CB8AC3E}">
        <p14:creationId xmlns:p14="http://schemas.microsoft.com/office/powerpoint/2010/main" val="5170338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842B95-2BD3-43F6-BD11-527349D072F6}"/>
              </a:ext>
            </a:extLst>
          </p:cNvPr>
          <p:cNvSpPr>
            <a:spLocks noGrp="1"/>
          </p:cNvSpPr>
          <p:nvPr>
            <p:ph type="title"/>
          </p:nvPr>
        </p:nvSpPr>
        <p:spPr>
          <a:xfrm>
            <a:off x="1249680" y="0"/>
            <a:ext cx="9692640" cy="703915"/>
          </a:xfrm>
        </p:spPr>
        <p:txBody>
          <a:bodyPr/>
          <a:lstStyle/>
          <a:p>
            <a:r>
              <a:rPr lang="ru-RU" dirty="0"/>
              <a:t>Флаги клонирования</a:t>
            </a:r>
          </a:p>
        </p:txBody>
      </p:sp>
      <p:sp>
        <p:nvSpPr>
          <p:cNvPr id="3" name="Объект 2">
            <a:extLst>
              <a:ext uri="{FF2B5EF4-FFF2-40B4-BE49-F238E27FC236}">
                <a16:creationId xmlns:a16="http://schemas.microsoft.com/office/drawing/2014/main" id="{FF720B3F-7D7A-4169-B5B6-21E324F8DD60}"/>
              </a:ext>
            </a:extLst>
          </p:cNvPr>
          <p:cNvSpPr>
            <a:spLocks noGrp="1"/>
          </p:cNvSpPr>
          <p:nvPr>
            <p:ph idx="1"/>
          </p:nvPr>
        </p:nvSpPr>
        <p:spPr>
          <a:xfrm>
            <a:off x="0" y="703915"/>
            <a:ext cx="11248845" cy="6154085"/>
          </a:xfrm>
        </p:spPr>
        <p:txBody>
          <a:bodyPr>
            <a:normAutofit fontScale="92500"/>
          </a:bodyPr>
          <a:lstStyle/>
          <a:p>
            <a:pPr algn="just">
              <a:buClrTx/>
              <a:buSzPct val="100000"/>
            </a:pPr>
            <a:r>
              <a:rPr lang="ru-RU" sz="2400" i="1" dirty="0"/>
              <a:t>CLONE_NEWPID</a:t>
            </a:r>
            <a:r>
              <a:rPr lang="ru-RU" sz="2400" dirty="0"/>
              <a:t>: создание нового пространства имен PID.</a:t>
            </a:r>
          </a:p>
          <a:p>
            <a:pPr algn="just">
              <a:buClrTx/>
              <a:buSzPct val="100000"/>
            </a:pPr>
            <a:r>
              <a:rPr lang="ru-RU" sz="2400" i="1" dirty="0"/>
              <a:t>CLONE_PARENT</a:t>
            </a:r>
            <a:r>
              <a:rPr lang="ru-RU" sz="2400" dirty="0"/>
              <a:t>: вызывающий процесс и новое задание разделяют один и тот же родительский процесс.</a:t>
            </a:r>
          </a:p>
          <a:p>
            <a:pPr algn="just">
              <a:buClrTx/>
              <a:buSzPct val="100000"/>
            </a:pPr>
            <a:r>
              <a:rPr lang="pl-PL" sz="2400" i="1" dirty="0"/>
              <a:t>CLONE</a:t>
            </a:r>
            <a:r>
              <a:rPr lang="ru-RU" sz="2400" i="1" dirty="0"/>
              <a:t>_</a:t>
            </a:r>
            <a:r>
              <a:rPr lang="pl-PL" sz="2400" i="1" dirty="0"/>
              <a:t>SYSVSEM</a:t>
            </a:r>
            <a:r>
              <a:rPr lang="pl-PL" sz="2400" dirty="0"/>
              <a:t>: </a:t>
            </a:r>
            <a:r>
              <a:rPr lang="ru-RU" sz="2400" dirty="0"/>
              <a:t>применение семантики </a:t>
            </a:r>
            <a:r>
              <a:rPr lang="pl-PL" sz="2400" i="1" dirty="0"/>
              <a:t>SEM</a:t>
            </a:r>
            <a:r>
              <a:rPr lang="ru-RU" sz="2400" i="1" dirty="0"/>
              <a:t>_</a:t>
            </a:r>
            <a:r>
              <a:rPr lang="pl-PL" sz="2400" i="1" dirty="0"/>
              <a:t>UNDO</a:t>
            </a:r>
            <a:r>
              <a:rPr lang="pl-PL" sz="2400" dirty="0"/>
              <a:t> </a:t>
            </a:r>
            <a:r>
              <a:rPr lang="ru-RU" sz="2400" dirty="0"/>
              <a:t>из </a:t>
            </a:r>
            <a:r>
              <a:rPr lang="pl-PL" sz="2400" dirty="0"/>
              <a:t>System </a:t>
            </a:r>
            <a:r>
              <a:rPr lang="en-US" sz="2400" dirty="0"/>
              <a:t>V</a:t>
            </a:r>
            <a:r>
              <a:rPr lang="ru-RU" sz="2400" dirty="0"/>
              <a:t>.</a:t>
            </a:r>
          </a:p>
          <a:p>
            <a:pPr algn="just">
              <a:buClrTx/>
              <a:buSzPct val="100000"/>
            </a:pPr>
            <a:r>
              <a:rPr lang="ru-RU" sz="2400" i="1" dirty="0"/>
              <a:t>CLONE_THREAD</a:t>
            </a:r>
            <a:r>
              <a:rPr lang="ru-RU" sz="2400" dirty="0"/>
              <a:t>: вставка процесса в ту же группу потоков, что и родительский процесс. Если этот флаг имеет значение </a:t>
            </a:r>
            <a:r>
              <a:rPr lang="ru-RU" sz="2400" dirty="0" err="1"/>
              <a:t>true</a:t>
            </a:r>
            <a:r>
              <a:rPr lang="ru-RU" sz="2400" dirty="0"/>
              <a:t>, он неявно обеспечивает установку флага </a:t>
            </a:r>
            <a:r>
              <a:rPr lang="pl-PL" sz="2400" i="1" dirty="0"/>
              <a:t>CLONE</a:t>
            </a:r>
            <a:r>
              <a:rPr lang="ru-RU" sz="2400" i="1" dirty="0"/>
              <a:t>_</a:t>
            </a:r>
            <a:r>
              <a:rPr lang="pl-PL" sz="2400" i="1" dirty="0"/>
              <a:t>PARENT</a:t>
            </a:r>
            <a:r>
              <a:rPr lang="pl-PL" sz="2400" dirty="0"/>
              <a:t>.</a:t>
            </a:r>
          </a:p>
          <a:p>
            <a:pPr algn="just">
              <a:buClrTx/>
              <a:buSzPct val="100000"/>
            </a:pPr>
            <a:r>
              <a:rPr lang="ru-RU" sz="2400" i="1" dirty="0"/>
              <a:t>CLONE_VM</a:t>
            </a:r>
            <a:r>
              <a:rPr lang="ru-RU" sz="2400" dirty="0"/>
              <a:t>: совместное использование адресного пространства (дескриптор памяти и все таблицы страниц).</a:t>
            </a:r>
          </a:p>
          <a:p>
            <a:pPr algn="just">
              <a:buClrTx/>
              <a:buSzPct val="100000"/>
            </a:pPr>
            <a:r>
              <a:rPr lang="ru-RU" sz="2400" i="1" dirty="0"/>
              <a:t>CLONE_FS</a:t>
            </a:r>
            <a:r>
              <a:rPr lang="ru-RU" sz="2400" dirty="0"/>
              <a:t>: совместное использование информации о файловой системе (включая текущий рабочий каталог, корень файловой системы и маску </a:t>
            </a:r>
            <a:r>
              <a:rPr lang="ru-RU" sz="2400" dirty="0" err="1"/>
              <a:t>umask</a:t>
            </a:r>
            <a:r>
              <a:rPr lang="ru-RU" sz="2400" dirty="0"/>
              <a:t>).</a:t>
            </a:r>
          </a:p>
          <a:p>
            <a:pPr algn="just">
              <a:buClrTx/>
              <a:buSzPct val="100000"/>
            </a:pPr>
            <a:r>
              <a:rPr lang="ru-RU" sz="2400" i="1" dirty="0"/>
              <a:t>CLONE_FILES</a:t>
            </a:r>
            <a:r>
              <a:rPr lang="ru-RU" sz="2400" dirty="0"/>
              <a:t>: совместное использование таблицы дескрипторов файлов. Создание или закрытие файлового дескриптора распространяется на другой процесс, так же как и изменения флагов файлового дескриптора с помощью системного вызова </a:t>
            </a:r>
            <a:r>
              <a:rPr lang="pl-PL" sz="2400" dirty="0"/>
              <a:t>fcntl().</a:t>
            </a:r>
            <a:endParaRPr lang="ru-RU" sz="2400" dirty="0"/>
          </a:p>
        </p:txBody>
      </p:sp>
    </p:spTree>
    <p:extLst>
      <p:ext uri="{BB962C8B-B14F-4D97-AF65-F5344CB8AC3E}">
        <p14:creationId xmlns:p14="http://schemas.microsoft.com/office/powerpoint/2010/main" val="3359602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908753D-6164-4AE6-9726-284096D0296D}"/>
              </a:ext>
            </a:extLst>
          </p:cNvPr>
          <p:cNvSpPr>
            <a:spLocks noGrp="1"/>
          </p:cNvSpPr>
          <p:nvPr>
            <p:ph idx="1"/>
          </p:nvPr>
        </p:nvSpPr>
        <p:spPr>
          <a:xfrm>
            <a:off x="364724" y="879894"/>
            <a:ext cx="10573570" cy="5520906"/>
          </a:xfrm>
        </p:spPr>
        <p:txBody>
          <a:bodyPr>
            <a:normAutofit lnSpcReduction="10000"/>
          </a:bodyPr>
          <a:lstStyle/>
          <a:p>
            <a:pPr marL="0" indent="0" algn="just">
              <a:buNone/>
            </a:pPr>
            <a:r>
              <a:rPr lang="ru-RU" sz="2800" dirty="0"/>
              <a:t>С каждым процессом в </a:t>
            </a:r>
            <a:r>
              <a:rPr lang="ru-RU" sz="2800" dirty="0" err="1"/>
              <a:t>Linux</a:t>
            </a:r>
            <a:r>
              <a:rPr lang="ru-RU" sz="2800" dirty="0"/>
              <a:t> связан набор пространств имен. Пространство</a:t>
            </a:r>
            <a:r>
              <a:rPr lang="en-US" sz="2800" dirty="0"/>
              <a:t> </a:t>
            </a:r>
            <a:r>
              <a:rPr lang="ru-RU" sz="2800" dirty="0"/>
              <a:t>имен позволяет процессу (или нескольким процессам, которые разделяют</a:t>
            </a:r>
            <a:r>
              <a:rPr lang="en-US" sz="2800" dirty="0"/>
              <a:t> </a:t>
            </a:r>
            <a:r>
              <a:rPr lang="ru-RU" sz="2800" dirty="0"/>
              <a:t>одно и то же пространство имен) иметь представление системы, отличное от такового</a:t>
            </a:r>
            <a:r>
              <a:rPr lang="en-US" sz="2800" dirty="0"/>
              <a:t> </a:t>
            </a:r>
            <a:r>
              <a:rPr lang="ru-RU" sz="2800" dirty="0"/>
              <a:t>у других процессов, которые имеют другие связанные с ними пространства имен.</a:t>
            </a:r>
            <a:r>
              <a:rPr lang="en-US" sz="2800" dirty="0"/>
              <a:t> </a:t>
            </a:r>
            <a:r>
              <a:rPr lang="ru-RU" sz="2800" dirty="0"/>
              <a:t>Пространства имен и </a:t>
            </a:r>
            <a:r>
              <a:rPr lang="ru-RU" sz="2800" dirty="0" err="1"/>
              <a:t>cgroups</a:t>
            </a:r>
            <a:r>
              <a:rPr lang="ru-RU" sz="2800" dirty="0"/>
              <a:t> являются</a:t>
            </a:r>
            <a:r>
              <a:rPr lang="en-US" sz="2800" dirty="0"/>
              <a:t> </a:t>
            </a:r>
            <a:r>
              <a:rPr lang="ru-RU" sz="2800" dirty="0"/>
              <a:t>основой облегченной виртуализации </a:t>
            </a:r>
            <a:r>
              <a:rPr lang="ru-RU" sz="2800" dirty="0" err="1"/>
              <a:t>Linux</a:t>
            </a:r>
            <a:r>
              <a:rPr lang="ru-RU" sz="2800" dirty="0"/>
              <a:t>, которая представляет собой функциональную</a:t>
            </a:r>
            <a:r>
              <a:rPr lang="en-US" sz="2800" dirty="0"/>
              <a:t> </a:t>
            </a:r>
            <a:r>
              <a:rPr lang="ru-RU" sz="2800" dirty="0"/>
              <a:t>возможность, предоставляющую процессу или группе процессов иллюзию, что они</a:t>
            </a:r>
            <a:r>
              <a:rPr lang="en-US" sz="2800" dirty="0"/>
              <a:t> </a:t>
            </a:r>
            <a:r>
              <a:rPr lang="ru-RU" sz="2800" dirty="0"/>
              <a:t>являются единственными процессами в системе. Эта функция широко используется проектами</a:t>
            </a:r>
            <a:r>
              <a:rPr lang="en-US" sz="2800" dirty="0"/>
              <a:t> </a:t>
            </a:r>
            <a:r>
              <a:rPr lang="ru-RU" sz="2800" dirty="0" err="1"/>
              <a:t>Linux</a:t>
            </a:r>
            <a:r>
              <a:rPr lang="ru-RU" sz="2800" dirty="0"/>
              <a:t> </a:t>
            </a:r>
            <a:r>
              <a:rPr lang="ru-RU" sz="2800" dirty="0" err="1"/>
              <a:t>Containers</a:t>
            </a:r>
            <a:r>
              <a:rPr lang="ru-RU" sz="2800" dirty="0"/>
              <a:t>. В настоящее время имеется шесть пространств имен в </a:t>
            </a:r>
            <a:r>
              <a:rPr lang="ru-RU" sz="2800" dirty="0" err="1"/>
              <a:t>Linux</a:t>
            </a:r>
            <a:r>
              <a:rPr lang="ru-RU" sz="2800" dirty="0"/>
              <a:t>:</a:t>
            </a:r>
            <a:r>
              <a:rPr lang="en-US" sz="2800" dirty="0"/>
              <a:t> </a:t>
            </a:r>
            <a:r>
              <a:rPr lang="pl-PL" sz="2800" dirty="0"/>
              <a:t>mnt, pid, net, ipc, uts </a:t>
            </a:r>
            <a:r>
              <a:rPr lang="ru-RU" sz="2800" dirty="0"/>
              <a:t>и </a:t>
            </a:r>
            <a:r>
              <a:rPr lang="pl-PL" sz="2800" dirty="0"/>
              <a:t>user.</a:t>
            </a:r>
            <a:endParaRPr lang="ru-RU" sz="2800" dirty="0"/>
          </a:p>
        </p:txBody>
      </p:sp>
    </p:spTree>
    <p:extLst>
      <p:ext uri="{BB962C8B-B14F-4D97-AF65-F5344CB8AC3E}">
        <p14:creationId xmlns:p14="http://schemas.microsoft.com/office/powerpoint/2010/main" val="240925837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F8B9B69-B4BC-4754-8580-97D9D5AAD95C}"/>
              </a:ext>
            </a:extLst>
          </p:cNvPr>
          <p:cNvSpPr>
            <a:spLocks noGrp="1"/>
          </p:cNvSpPr>
          <p:nvPr>
            <p:ph idx="1"/>
          </p:nvPr>
        </p:nvSpPr>
        <p:spPr>
          <a:xfrm>
            <a:off x="261207" y="1253331"/>
            <a:ext cx="10694339" cy="4351337"/>
          </a:xfrm>
        </p:spPr>
        <p:txBody>
          <a:bodyPr>
            <a:normAutofit/>
          </a:bodyPr>
          <a:lstStyle/>
          <a:p>
            <a:pPr marL="0" indent="0" algn="just">
              <a:buNone/>
            </a:pPr>
            <a:r>
              <a:rPr lang="ru-RU" sz="2800" dirty="0"/>
              <a:t>Пространства имен создаются путем системного вызова </a:t>
            </a:r>
            <a:r>
              <a:rPr lang="ru-RU" sz="2800" dirty="0" err="1"/>
              <a:t>clone</a:t>
            </a:r>
            <a:r>
              <a:rPr lang="ru-RU" sz="2800" dirty="0"/>
              <a:t>(), который получает</a:t>
            </a:r>
            <a:r>
              <a:rPr lang="en-US" sz="2800" dirty="0"/>
              <a:t> </a:t>
            </a:r>
            <a:r>
              <a:rPr lang="ru-RU" sz="2800" dirty="0"/>
              <a:t>в качестве параметра один из шести флагов пространств имен (CLONE</a:t>
            </a:r>
            <a:r>
              <a:rPr lang="en-US" sz="2800" dirty="0"/>
              <a:t>_</a:t>
            </a:r>
            <a:r>
              <a:rPr lang="ru-RU" sz="2800" dirty="0"/>
              <a:t>NEWNS,</a:t>
            </a:r>
            <a:r>
              <a:rPr lang="en-US" sz="2800" dirty="0"/>
              <a:t> </a:t>
            </a:r>
            <a:r>
              <a:rPr lang="pl-PL" sz="2800" dirty="0"/>
              <a:t>CLONE</a:t>
            </a:r>
            <a:r>
              <a:rPr lang="en-US" sz="2800" dirty="0"/>
              <a:t>_</a:t>
            </a:r>
            <a:r>
              <a:rPr lang="pl-PL" sz="2800" dirty="0"/>
              <a:t>NEWPI</a:t>
            </a:r>
            <a:r>
              <a:rPr lang="en-US" sz="2800" dirty="0"/>
              <a:t>D</a:t>
            </a:r>
            <a:r>
              <a:rPr lang="ru-RU" sz="2800" dirty="0"/>
              <a:t>, </a:t>
            </a:r>
            <a:r>
              <a:rPr lang="pl-PL" sz="2800" dirty="0"/>
              <a:t>CLONE</a:t>
            </a:r>
            <a:r>
              <a:rPr lang="en-US" sz="2800" dirty="0"/>
              <a:t>_</a:t>
            </a:r>
            <a:r>
              <a:rPr lang="pl-PL" sz="2800" dirty="0"/>
              <a:t>NEWNET, CLONE</a:t>
            </a:r>
            <a:r>
              <a:rPr lang="en-US" sz="2800" dirty="0"/>
              <a:t>_</a:t>
            </a:r>
            <a:r>
              <a:rPr lang="pl-PL" sz="2800" dirty="0"/>
              <a:t>NEWI</a:t>
            </a:r>
            <a:r>
              <a:rPr lang="ru-RU" sz="2800" dirty="0"/>
              <a:t>РС, </a:t>
            </a:r>
            <a:r>
              <a:rPr lang="pl-PL" sz="2800" dirty="0"/>
              <a:t>CLONE</a:t>
            </a:r>
            <a:r>
              <a:rPr lang="en-US" sz="2800" dirty="0"/>
              <a:t>_</a:t>
            </a:r>
            <a:r>
              <a:rPr lang="pl-PL" sz="2800" dirty="0"/>
              <a:t>NEWUTS </a:t>
            </a:r>
            <a:r>
              <a:rPr lang="ru-RU" sz="2800" dirty="0"/>
              <a:t>и </a:t>
            </a:r>
            <a:r>
              <a:rPr lang="pl-PL" sz="2800" dirty="0"/>
              <a:t>CLONE_NEWUSER).</a:t>
            </a:r>
            <a:r>
              <a:rPr lang="en-US" sz="2800" dirty="0"/>
              <a:t> </a:t>
            </a:r>
            <a:r>
              <a:rPr lang="ru-RU" sz="2800" dirty="0"/>
              <a:t>Процесс может также создать пространство имен с помощью системного вызова</a:t>
            </a:r>
            <a:r>
              <a:rPr lang="en-US" sz="2800" dirty="0"/>
              <a:t> </a:t>
            </a:r>
            <a:r>
              <a:rPr lang="ru-RU" sz="2800" dirty="0" err="1"/>
              <a:t>unshare</a:t>
            </a:r>
            <a:r>
              <a:rPr lang="ru-RU" sz="2800" dirty="0"/>
              <a:t>() с одним из этих флагов; в отличие от вызова </a:t>
            </a:r>
            <a:r>
              <a:rPr lang="ru-RU" sz="2800" dirty="0" err="1"/>
              <a:t>clone</a:t>
            </a:r>
            <a:r>
              <a:rPr lang="ru-RU" sz="2800" dirty="0"/>
              <a:t>() в этом случае новый</a:t>
            </a:r>
            <a:r>
              <a:rPr lang="en-US" sz="2800" dirty="0"/>
              <a:t> </a:t>
            </a:r>
            <a:r>
              <a:rPr lang="ru-RU" sz="2800" dirty="0"/>
              <a:t>процесс не создается; создается только новое пространство имен, которое присоединяется</a:t>
            </a:r>
            <a:r>
              <a:rPr lang="en-US" sz="2800" dirty="0"/>
              <a:t> </a:t>
            </a:r>
            <a:r>
              <a:rPr lang="ru-RU" sz="2800" dirty="0"/>
              <a:t>к вызывающему процессу.</a:t>
            </a:r>
          </a:p>
        </p:txBody>
      </p:sp>
    </p:spTree>
    <p:extLst>
      <p:ext uri="{BB962C8B-B14F-4D97-AF65-F5344CB8AC3E}">
        <p14:creationId xmlns:p14="http://schemas.microsoft.com/office/powerpoint/2010/main" val="4555093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3DFFEF-CB5E-4EB1-BDBC-DF32E776CCA5}"/>
              </a:ext>
            </a:extLst>
          </p:cNvPr>
          <p:cNvSpPr>
            <a:spLocks noGrp="1"/>
          </p:cNvSpPr>
          <p:nvPr>
            <p:ph type="title"/>
          </p:nvPr>
        </p:nvSpPr>
        <p:spPr>
          <a:xfrm>
            <a:off x="1261872" y="365760"/>
            <a:ext cx="9692640" cy="824685"/>
          </a:xfrm>
        </p:spPr>
        <p:txBody>
          <a:bodyPr/>
          <a:lstStyle/>
          <a:p>
            <a:r>
              <a:rPr lang="ru-RU" dirty="0"/>
              <a:t>Пространство имен </a:t>
            </a:r>
            <a:r>
              <a:rPr lang="pl-PL" i="1" dirty="0"/>
              <a:t>MNT</a:t>
            </a:r>
            <a:endParaRPr lang="ru-RU" dirty="0"/>
          </a:p>
        </p:txBody>
      </p:sp>
      <p:sp>
        <p:nvSpPr>
          <p:cNvPr id="3" name="Объект 2">
            <a:extLst>
              <a:ext uri="{FF2B5EF4-FFF2-40B4-BE49-F238E27FC236}">
                <a16:creationId xmlns:a16="http://schemas.microsoft.com/office/drawing/2014/main" id="{B90F568D-E181-4B4F-9B11-CAFB3EC4AE0A}"/>
              </a:ext>
            </a:extLst>
          </p:cNvPr>
          <p:cNvSpPr>
            <a:spLocks noGrp="1"/>
          </p:cNvSpPr>
          <p:nvPr>
            <p:ph idx="1"/>
          </p:nvPr>
        </p:nvSpPr>
        <p:spPr>
          <a:xfrm>
            <a:off x="347472" y="2311879"/>
            <a:ext cx="10607040" cy="3626718"/>
          </a:xfrm>
        </p:spPr>
        <p:txBody>
          <a:bodyPr>
            <a:normAutofit/>
          </a:bodyPr>
          <a:lstStyle/>
          <a:p>
            <a:pPr marL="0" indent="0" algn="just">
              <a:buNone/>
            </a:pPr>
            <a:r>
              <a:rPr lang="ru-RU" sz="2800" dirty="0"/>
              <a:t>Данное пространство имен обеспечивает процесс некоторым представлением иерархии файловой системы таким образом, что два процесса с различными пространствами имен </a:t>
            </a:r>
            <a:r>
              <a:rPr lang="ru-RU" sz="2800" dirty="0" err="1"/>
              <a:t>mnt</a:t>
            </a:r>
            <a:r>
              <a:rPr lang="ru-RU" sz="2800" dirty="0"/>
              <a:t> будут видеть различные иерархии файловых систем. Все файловые операции, которые выполняет процесс, применяются только к файловой системе, видимой процессу.</a:t>
            </a:r>
          </a:p>
        </p:txBody>
      </p:sp>
    </p:spTree>
    <p:extLst>
      <p:ext uri="{BB962C8B-B14F-4D97-AF65-F5344CB8AC3E}">
        <p14:creationId xmlns:p14="http://schemas.microsoft.com/office/powerpoint/2010/main" val="12614503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DE3612-2AA6-4B23-B299-7794F205F742}"/>
              </a:ext>
            </a:extLst>
          </p:cNvPr>
          <p:cNvSpPr>
            <a:spLocks noGrp="1"/>
          </p:cNvSpPr>
          <p:nvPr>
            <p:ph type="title"/>
          </p:nvPr>
        </p:nvSpPr>
        <p:spPr>
          <a:xfrm>
            <a:off x="1261872" y="365760"/>
            <a:ext cx="9692640" cy="824685"/>
          </a:xfrm>
        </p:spPr>
        <p:txBody>
          <a:bodyPr/>
          <a:lstStyle/>
          <a:p>
            <a:r>
              <a:rPr lang="ru-RU" dirty="0"/>
              <a:t>Пространство имен </a:t>
            </a:r>
            <a:r>
              <a:rPr lang="pl-PL" i="1" dirty="0"/>
              <a:t>UTS</a:t>
            </a:r>
            <a:endParaRPr lang="ru-RU" dirty="0"/>
          </a:p>
        </p:txBody>
      </p:sp>
      <p:sp>
        <p:nvSpPr>
          <p:cNvPr id="3" name="Объект 2">
            <a:extLst>
              <a:ext uri="{FF2B5EF4-FFF2-40B4-BE49-F238E27FC236}">
                <a16:creationId xmlns:a16="http://schemas.microsoft.com/office/drawing/2014/main" id="{018F8DBB-1641-47B8-BB4C-79608F477C21}"/>
              </a:ext>
            </a:extLst>
          </p:cNvPr>
          <p:cNvSpPr>
            <a:spLocks noGrp="1"/>
          </p:cNvSpPr>
          <p:nvPr>
            <p:ph idx="1"/>
          </p:nvPr>
        </p:nvSpPr>
        <p:spPr>
          <a:xfrm>
            <a:off x="330218" y="1345721"/>
            <a:ext cx="10815109" cy="5146519"/>
          </a:xfrm>
        </p:spPr>
        <p:txBody>
          <a:bodyPr>
            <a:normAutofit lnSpcReduction="10000"/>
          </a:bodyPr>
          <a:lstStyle/>
          <a:p>
            <a:pPr marL="0" indent="0" algn="just">
              <a:buNone/>
            </a:pPr>
            <a:r>
              <a:rPr lang="ru-RU" sz="2400" dirty="0"/>
              <a:t>Пространство имен UTS (UNIX </a:t>
            </a:r>
            <a:r>
              <a:rPr lang="ru-RU" sz="2400" dirty="0" err="1"/>
              <a:t>timesharing</a:t>
            </a:r>
            <a:r>
              <a:rPr lang="ru-RU" sz="2400" dirty="0"/>
              <a:t>) связано с системным вызовом </a:t>
            </a:r>
            <a:r>
              <a:rPr lang="ru-RU" sz="2400" dirty="0" err="1"/>
              <a:t>Linux</a:t>
            </a:r>
            <a:r>
              <a:rPr lang="ru-RU" sz="2400" dirty="0"/>
              <a:t> </a:t>
            </a:r>
            <a:r>
              <a:rPr lang="ru-RU" sz="2400" dirty="0" err="1"/>
              <a:t>uname</a:t>
            </a:r>
            <a:r>
              <a:rPr lang="ru-RU" sz="2400" dirty="0"/>
              <a:t>( ) . Этот вызов возвращает имя и информацию о текущем ядре, включая имя системы в рамках некоторой определяемой реализацией сети, а также имя домена NIS. NIS (</a:t>
            </a:r>
            <a:r>
              <a:rPr lang="ru-RU" sz="2400" dirty="0" err="1"/>
              <a:t>Network</a:t>
            </a:r>
            <a:r>
              <a:rPr lang="ru-RU" sz="2400" dirty="0"/>
              <a:t> </a:t>
            </a:r>
            <a:r>
              <a:rPr lang="ru-RU" sz="2400" dirty="0" err="1"/>
              <a:t>Information</a:t>
            </a:r>
            <a:r>
              <a:rPr lang="ru-RU" sz="2400" dirty="0"/>
              <a:t> </a:t>
            </a:r>
            <a:r>
              <a:rPr lang="ru-RU" sz="2400" dirty="0" err="1"/>
              <a:t>Service</a:t>
            </a:r>
            <a:r>
              <a:rPr lang="ru-RU" sz="2400" dirty="0"/>
              <a:t> – сетевая информационная служба) представляет собой стандартную схему, используемую всеми крупными UNIX и UNIХ-подобными системами. Она позволяет группе машин в домене NIS совместно использовать общий набор конфигурационных файлов, что, в свою очередь, позволяет системному администратору настроить клиентские системы NIS с использованием только минимальной конфигурации данных и добавлять, удалять или изменять данные конфигурации из одного местоположения. Применение пространства имен UTS позволяет варьировать параметры инициализации и настройки для различных процессов в одной и той же системе.</a:t>
            </a:r>
          </a:p>
        </p:txBody>
      </p:sp>
    </p:spTree>
    <p:extLst>
      <p:ext uri="{BB962C8B-B14F-4D97-AF65-F5344CB8AC3E}">
        <p14:creationId xmlns:p14="http://schemas.microsoft.com/office/powerpoint/2010/main" val="33626690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54F88B3-FF9C-4976-9887-6121EF1E068F}"/>
              </a:ext>
            </a:extLst>
          </p:cNvPr>
          <p:cNvSpPr>
            <a:spLocks noGrp="1"/>
          </p:cNvSpPr>
          <p:nvPr>
            <p:ph type="title"/>
          </p:nvPr>
        </p:nvSpPr>
        <p:spPr>
          <a:xfrm>
            <a:off x="1261872" y="365760"/>
            <a:ext cx="9692640" cy="807432"/>
          </a:xfrm>
        </p:spPr>
        <p:txBody>
          <a:bodyPr/>
          <a:lstStyle/>
          <a:p>
            <a:r>
              <a:rPr lang="ru-RU" dirty="0"/>
              <a:t>Пространство имен </a:t>
            </a:r>
            <a:r>
              <a:rPr lang="pl-PL" i="1" dirty="0"/>
              <a:t>IPC</a:t>
            </a:r>
            <a:endParaRPr lang="ru-RU" dirty="0"/>
          </a:p>
        </p:txBody>
      </p:sp>
      <p:sp>
        <p:nvSpPr>
          <p:cNvPr id="3" name="Объект 2">
            <a:extLst>
              <a:ext uri="{FF2B5EF4-FFF2-40B4-BE49-F238E27FC236}">
                <a16:creationId xmlns:a16="http://schemas.microsoft.com/office/drawing/2014/main" id="{742138A5-C277-46E0-B3A3-8147A98D9225}"/>
              </a:ext>
            </a:extLst>
          </p:cNvPr>
          <p:cNvSpPr>
            <a:spLocks noGrp="1"/>
          </p:cNvSpPr>
          <p:nvPr>
            <p:ph idx="1"/>
          </p:nvPr>
        </p:nvSpPr>
        <p:spPr>
          <a:xfrm>
            <a:off x="312966" y="2104845"/>
            <a:ext cx="10641545" cy="3916393"/>
          </a:xfrm>
        </p:spPr>
        <p:txBody>
          <a:bodyPr>
            <a:normAutofit/>
          </a:bodyPr>
          <a:lstStyle/>
          <a:p>
            <a:pPr marL="0" indent="0" algn="just">
              <a:buNone/>
            </a:pPr>
            <a:r>
              <a:rPr lang="ru-RU" sz="2800" dirty="0"/>
              <a:t>Пространство имен IPC изолирует некоторые ресурсы </a:t>
            </a:r>
            <a:r>
              <a:rPr lang="ru-RU" sz="2800" dirty="0" err="1"/>
              <a:t>межпроцессного</a:t>
            </a:r>
            <a:r>
              <a:rPr lang="ru-RU" sz="2800" dirty="0"/>
              <a:t> взаимодействия (IPC), такие как семафоры, РОSIХ-очереди сообщений и многое другое. Таким образом, программист может использовать механизмы параллелизма, обеспечивающие </a:t>
            </a:r>
            <a:r>
              <a:rPr lang="ru-RU" sz="2800" dirty="0" err="1"/>
              <a:t>межпроцессное</a:t>
            </a:r>
            <a:r>
              <a:rPr lang="ru-RU" sz="2800" dirty="0"/>
              <a:t> взаимодействие между процессами, которые разделяют одно и то же пространство имен </a:t>
            </a:r>
            <a:r>
              <a:rPr lang="pl-PL" sz="2800" dirty="0"/>
              <a:t>IPC.</a:t>
            </a:r>
            <a:endParaRPr lang="ru-RU" sz="2800" dirty="0"/>
          </a:p>
        </p:txBody>
      </p:sp>
    </p:spTree>
    <p:extLst>
      <p:ext uri="{BB962C8B-B14F-4D97-AF65-F5344CB8AC3E}">
        <p14:creationId xmlns:p14="http://schemas.microsoft.com/office/powerpoint/2010/main" val="236359844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ABC72C-E420-4BCE-AB71-AD14B0DF10AD}"/>
              </a:ext>
            </a:extLst>
          </p:cNvPr>
          <p:cNvSpPr>
            <a:spLocks noGrp="1"/>
          </p:cNvSpPr>
          <p:nvPr>
            <p:ph type="title"/>
          </p:nvPr>
        </p:nvSpPr>
        <p:spPr>
          <a:xfrm>
            <a:off x="1261872" y="365760"/>
            <a:ext cx="9692640" cy="738421"/>
          </a:xfrm>
        </p:spPr>
        <p:txBody>
          <a:bodyPr/>
          <a:lstStyle/>
          <a:p>
            <a:r>
              <a:rPr lang="ru-RU" dirty="0"/>
              <a:t>Пространство имен </a:t>
            </a:r>
            <a:r>
              <a:rPr lang="pl-PL" i="1" dirty="0"/>
              <a:t>PID</a:t>
            </a:r>
            <a:endParaRPr lang="ru-RU" dirty="0"/>
          </a:p>
        </p:txBody>
      </p:sp>
      <p:sp>
        <p:nvSpPr>
          <p:cNvPr id="3" name="Объект 2">
            <a:extLst>
              <a:ext uri="{FF2B5EF4-FFF2-40B4-BE49-F238E27FC236}">
                <a16:creationId xmlns:a16="http://schemas.microsoft.com/office/drawing/2014/main" id="{8CC1DC2A-772C-4602-BE94-C813DE2DA027}"/>
              </a:ext>
            </a:extLst>
          </p:cNvPr>
          <p:cNvSpPr>
            <a:spLocks noGrp="1"/>
          </p:cNvSpPr>
          <p:nvPr>
            <p:ph idx="1"/>
          </p:nvPr>
        </p:nvSpPr>
        <p:spPr>
          <a:xfrm>
            <a:off x="164592" y="1253331"/>
            <a:ext cx="10789920" cy="5061205"/>
          </a:xfrm>
        </p:spPr>
        <p:txBody>
          <a:bodyPr>
            <a:normAutofit fontScale="92500"/>
          </a:bodyPr>
          <a:lstStyle/>
          <a:p>
            <a:pPr marL="0" indent="0" algn="just">
              <a:buNone/>
            </a:pPr>
            <a:r>
              <a:rPr lang="ru-RU" sz="2800" dirty="0"/>
              <a:t>Пространства имен PID изолируют пространства идентификаторов процессов, так что процессы в разных пространствах имен PID могут иметь одинаковые PID. Эта возможность используется в программном инструментарии </a:t>
            </a:r>
            <a:r>
              <a:rPr lang="pl-PL" sz="2800" dirty="0"/>
              <a:t>Linux Checkpoint/Restore In Userspace</a:t>
            </a:r>
            <a:r>
              <a:rPr lang="ru-RU" sz="2800" dirty="0"/>
              <a:t> (CRIU). Используя этот инструмент, можно приостановить запущенное приложение (или его часть) и сбросить его на жесткий диск в виде набора файлов. Затем можно использовать эти файлы для восстановления и запуска приложения на этом же компьютере или на другом узле для продолжения его работы. Отличительной особенностью проекта CRIU является то, что он в основном реализован в пространстве пользователя (после ряда неудачных попыток его реализации в основном в ядре).</a:t>
            </a:r>
          </a:p>
        </p:txBody>
      </p:sp>
    </p:spTree>
    <p:extLst>
      <p:ext uri="{BB962C8B-B14F-4D97-AF65-F5344CB8AC3E}">
        <p14:creationId xmlns:p14="http://schemas.microsoft.com/office/powerpoint/2010/main" val="2883548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0A031B-0F85-4BD1-BBD8-3AF9E0A03320}"/>
              </a:ext>
            </a:extLst>
          </p:cNvPr>
          <p:cNvSpPr>
            <a:spLocks noGrp="1"/>
          </p:cNvSpPr>
          <p:nvPr>
            <p:ph type="title"/>
          </p:nvPr>
        </p:nvSpPr>
        <p:spPr>
          <a:xfrm>
            <a:off x="1261872" y="365760"/>
            <a:ext cx="9692640" cy="721168"/>
          </a:xfrm>
        </p:spPr>
        <p:txBody>
          <a:bodyPr/>
          <a:lstStyle/>
          <a:p>
            <a:r>
              <a:rPr lang="ru-RU" dirty="0"/>
              <a:t>Сетевое пространство имен</a:t>
            </a:r>
          </a:p>
        </p:txBody>
      </p:sp>
      <p:sp>
        <p:nvSpPr>
          <p:cNvPr id="3" name="Объект 2">
            <a:extLst>
              <a:ext uri="{FF2B5EF4-FFF2-40B4-BE49-F238E27FC236}">
                <a16:creationId xmlns:a16="http://schemas.microsoft.com/office/drawing/2014/main" id="{7A151A17-D62E-4E6E-97B3-BB4753A7954F}"/>
              </a:ext>
            </a:extLst>
          </p:cNvPr>
          <p:cNvSpPr>
            <a:spLocks noGrp="1"/>
          </p:cNvSpPr>
          <p:nvPr>
            <p:ph idx="1"/>
          </p:nvPr>
        </p:nvSpPr>
        <p:spPr>
          <a:xfrm>
            <a:off x="164592" y="1466491"/>
            <a:ext cx="10789920" cy="4865298"/>
          </a:xfrm>
        </p:spPr>
        <p:txBody>
          <a:bodyPr>
            <a:normAutofit lnSpcReduction="10000"/>
          </a:bodyPr>
          <a:lstStyle/>
          <a:p>
            <a:pPr marL="0" indent="0" algn="just">
              <a:buNone/>
            </a:pPr>
            <a:r>
              <a:rPr lang="ru-RU" sz="2800" dirty="0"/>
              <a:t>Сетевые пространства имен обеспечивают изоляцию системных ресурсов, связанных с сетью. Таким образом, каждое сетевое пространство имен имеет собственные сетевые устройства, IP адреса, таблицы маршрутизации, номера портов и т.д. Эти пространства имен виртуализируют весь доступ к сетевым ресурсам, что позволяет каждому процессу или группе процессов, принадлежим к такому сетевому пространству имен, при необходимости получать доступ к сети. В любой момент времени сетевое устройство принадлежит только одному сетевому пространству имен. Кроме того, сокет также может принадлежать только одному пространству имен.</a:t>
            </a:r>
          </a:p>
        </p:txBody>
      </p:sp>
    </p:spTree>
    <p:extLst>
      <p:ext uri="{BB962C8B-B14F-4D97-AF65-F5344CB8AC3E}">
        <p14:creationId xmlns:p14="http://schemas.microsoft.com/office/powerpoint/2010/main" val="27004869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54F68C-B1CB-4EFE-8BFC-04122A132B2F}"/>
              </a:ext>
            </a:extLst>
          </p:cNvPr>
          <p:cNvSpPr>
            <a:spLocks noGrp="1"/>
          </p:cNvSpPr>
          <p:nvPr>
            <p:ph type="title"/>
          </p:nvPr>
        </p:nvSpPr>
        <p:spPr>
          <a:xfrm>
            <a:off x="1261872" y="365760"/>
            <a:ext cx="9692640" cy="859191"/>
          </a:xfrm>
        </p:spPr>
        <p:txBody>
          <a:bodyPr>
            <a:normAutofit fontScale="90000"/>
          </a:bodyPr>
          <a:lstStyle/>
          <a:p>
            <a:r>
              <a:rPr lang="ru-RU" dirty="0"/>
              <a:t>Пользовательское пространство имен</a:t>
            </a:r>
          </a:p>
        </p:txBody>
      </p:sp>
      <p:sp>
        <p:nvSpPr>
          <p:cNvPr id="3" name="Объект 2">
            <a:extLst>
              <a:ext uri="{FF2B5EF4-FFF2-40B4-BE49-F238E27FC236}">
                <a16:creationId xmlns:a16="http://schemas.microsoft.com/office/drawing/2014/main" id="{4DE53919-9D0E-4216-A3DD-3062D71D13B9}"/>
              </a:ext>
            </a:extLst>
          </p:cNvPr>
          <p:cNvSpPr>
            <a:spLocks noGrp="1"/>
          </p:cNvSpPr>
          <p:nvPr>
            <p:ph idx="1"/>
          </p:nvPr>
        </p:nvSpPr>
        <p:spPr>
          <a:xfrm>
            <a:off x="164591" y="1449238"/>
            <a:ext cx="10789921" cy="5043001"/>
          </a:xfrm>
        </p:spPr>
        <p:txBody>
          <a:bodyPr>
            <a:normAutofit fontScale="92500"/>
          </a:bodyPr>
          <a:lstStyle/>
          <a:p>
            <a:pPr marL="0" indent="0" algn="just">
              <a:buNone/>
            </a:pPr>
            <a:r>
              <a:rPr lang="ru-RU" sz="2800" dirty="0"/>
              <a:t>Пользовательские пространства имен предоставляют контейнер со своим набором UID, полностью отделенным от таковых в родительском наборе. Таким образом, когда процесс клонирует новый процесс, он может назначить новое пользовательское пространство имен, а также новое пространство имен PID и все другие пространства имен. Клонированный процесс может иметь доступ ко всем ресурсам родительского процесса и соответствующие привилегии или подмножество ресурсов и привилегий родительского процесса. Пользовательские пространства имен считаются уязвимыми в смысле безопасности, так как позволяют создавать непривилегированные контейнеры (процессы, которые создаются пользователем, не являющимся корневым).</a:t>
            </a:r>
          </a:p>
        </p:txBody>
      </p:sp>
    </p:spTree>
    <p:extLst>
      <p:ext uri="{BB962C8B-B14F-4D97-AF65-F5344CB8AC3E}">
        <p14:creationId xmlns:p14="http://schemas.microsoft.com/office/powerpoint/2010/main" val="2187858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9A6D663-6DD2-424B-840A-86D0FDEE25F8}"/>
              </a:ext>
            </a:extLst>
          </p:cNvPr>
          <p:cNvSpPr>
            <a:spLocks noGrp="1"/>
          </p:cNvSpPr>
          <p:nvPr>
            <p:ph idx="1"/>
          </p:nvPr>
        </p:nvSpPr>
        <p:spPr>
          <a:xfrm>
            <a:off x="1" y="344774"/>
            <a:ext cx="6250898" cy="6383830"/>
          </a:xfrm>
        </p:spPr>
        <p:txBody>
          <a:bodyPr>
            <a:normAutofit lnSpcReduction="10000"/>
          </a:bodyPr>
          <a:lstStyle/>
          <a:p>
            <a:pPr marL="0" indent="0" algn="just">
              <a:buNone/>
            </a:pPr>
            <a:r>
              <a:rPr lang="ru-RU" sz="2800" dirty="0"/>
              <a:t>В однопоточной модели процесса (в которой не имеется</a:t>
            </a:r>
            <a:r>
              <a:rPr lang="en-US" sz="2800" dirty="0"/>
              <a:t> </a:t>
            </a:r>
            <a:r>
              <a:rPr lang="ru-RU" sz="2800" dirty="0"/>
              <a:t>концепции потока, отличной от концепции процесса) в его представление входят управляющий</a:t>
            </a:r>
            <a:r>
              <a:rPr lang="en-US" sz="2800" dirty="0"/>
              <a:t> </a:t>
            </a:r>
            <a:r>
              <a:rPr lang="ru-RU" sz="2800" dirty="0"/>
              <a:t>блок этого процесса и пользовательское адресное пространство, а также стеки</a:t>
            </a:r>
            <a:r>
              <a:rPr lang="en-US" sz="2800" dirty="0"/>
              <a:t> </a:t>
            </a:r>
            <a:r>
              <a:rPr lang="ru-RU" sz="2800" dirty="0"/>
              <a:t>ядра и пользователя, с помощью которых осуществляются вызовы процедур и возвраты</a:t>
            </a:r>
            <a:r>
              <a:rPr lang="en-US" sz="2800" dirty="0"/>
              <a:t> </a:t>
            </a:r>
            <a:r>
              <a:rPr lang="ru-RU" sz="2800" dirty="0"/>
              <a:t>из них при выполнении процесса. Пока процесс работает, он управляет регистрами</a:t>
            </a:r>
            <a:r>
              <a:rPr lang="en-US" sz="2800" dirty="0"/>
              <a:t> </a:t>
            </a:r>
            <a:r>
              <a:rPr lang="ru-RU" sz="2800" dirty="0"/>
              <a:t>процессора. Когда выполнение процесса прерывается, содержимое регистров процессора</a:t>
            </a:r>
            <a:r>
              <a:rPr lang="en-US" sz="2800" dirty="0"/>
              <a:t> </a:t>
            </a:r>
            <a:r>
              <a:rPr lang="ru-RU" sz="2800" dirty="0"/>
              <a:t>сохраняется в памяти.</a:t>
            </a:r>
          </a:p>
        </p:txBody>
      </p:sp>
      <p:pic>
        <p:nvPicPr>
          <p:cNvPr id="4" name="Рисунок 3">
            <a:extLst>
              <a:ext uri="{FF2B5EF4-FFF2-40B4-BE49-F238E27FC236}">
                <a16:creationId xmlns:a16="http://schemas.microsoft.com/office/drawing/2014/main" id="{423A20CE-083D-443E-8891-3C78B2010DCC}"/>
              </a:ext>
            </a:extLst>
          </p:cNvPr>
          <p:cNvPicPr>
            <a:picLocks noChangeAspect="1"/>
          </p:cNvPicPr>
          <p:nvPr/>
        </p:nvPicPr>
        <p:blipFill>
          <a:blip r:embed="rId2"/>
          <a:stretch>
            <a:fillRect/>
          </a:stretch>
        </p:blipFill>
        <p:spPr>
          <a:xfrm>
            <a:off x="7104276" y="476688"/>
            <a:ext cx="4483121" cy="6056983"/>
          </a:xfrm>
          <a:prstGeom prst="rect">
            <a:avLst/>
          </a:prstGeom>
        </p:spPr>
      </p:pic>
    </p:spTree>
    <p:extLst>
      <p:ext uri="{BB962C8B-B14F-4D97-AF65-F5344CB8AC3E}">
        <p14:creationId xmlns:p14="http://schemas.microsoft.com/office/powerpoint/2010/main" val="247207459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0F6CA7-CC1B-4DBC-996B-97ECFEA1B0DC}"/>
              </a:ext>
            </a:extLst>
          </p:cNvPr>
          <p:cNvSpPr>
            <a:spLocks noGrp="1"/>
          </p:cNvSpPr>
          <p:nvPr>
            <p:ph type="title"/>
          </p:nvPr>
        </p:nvSpPr>
        <p:spPr>
          <a:xfrm>
            <a:off x="1261872" y="365760"/>
            <a:ext cx="9692640" cy="876444"/>
          </a:xfrm>
        </p:spPr>
        <p:txBody>
          <a:bodyPr/>
          <a:lstStyle/>
          <a:p>
            <a:r>
              <a:rPr lang="ru-RU" dirty="0"/>
              <a:t>Подсистема </a:t>
            </a:r>
            <a:r>
              <a:rPr lang="pl-PL" b="1" i="1" dirty="0"/>
              <a:t>Linux cgroup</a:t>
            </a:r>
            <a:endParaRPr lang="ru-RU" dirty="0"/>
          </a:p>
        </p:txBody>
      </p:sp>
      <p:sp>
        <p:nvSpPr>
          <p:cNvPr id="3" name="Объект 2">
            <a:extLst>
              <a:ext uri="{FF2B5EF4-FFF2-40B4-BE49-F238E27FC236}">
                <a16:creationId xmlns:a16="http://schemas.microsoft.com/office/drawing/2014/main" id="{D687F1FA-B3E2-4D44-ACD6-84D54D89F30E}"/>
              </a:ext>
            </a:extLst>
          </p:cNvPr>
          <p:cNvSpPr>
            <a:spLocks noGrp="1"/>
          </p:cNvSpPr>
          <p:nvPr>
            <p:ph idx="1"/>
          </p:nvPr>
        </p:nvSpPr>
        <p:spPr>
          <a:xfrm>
            <a:off x="224287" y="1535501"/>
            <a:ext cx="10903788" cy="4956739"/>
          </a:xfrm>
        </p:spPr>
        <p:txBody>
          <a:bodyPr>
            <a:normAutofit/>
          </a:bodyPr>
          <a:lstStyle/>
          <a:p>
            <a:pPr marL="0" indent="0" algn="just">
              <a:buNone/>
            </a:pPr>
            <a:r>
              <a:rPr lang="ru-RU" sz="2800" dirty="0"/>
              <a:t>Подсистема </a:t>
            </a:r>
            <a:r>
              <a:rPr lang="ru-RU" sz="2800" dirty="0" err="1"/>
              <a:t>cgroups</a:t>
            </a:r>
            <a:r>
              <a:rPr lang="ru-RU" sz="2800" dirty="0"/>
              <a:t> в </a:t>
            </a:r>
            <a:r>
              <a:rPr lang="ru-RU" sz="2800" dirty="0" err="1"/>
              <a:t>Linux</a:t>
            </a:r>
            <a:r>
              <a:rPr lang="ru-RU" sz="2800" dirty="0"/>
              <a:t> обеспечивает управление и учет ресурсов. Она обрабатывает такие ресурсы, как процессор, сеть, память и многое другое; главным образом это необходимо на "концах спектра" (во встраиваемых устройствах и серверах) и гораздо меньше - в настольных компьютерах.</a:t>
            </a:r>
          </a:p>
          <a:p>
            <a:pPr marL="0" indent="0" algn="just">
              <a:buNone/>
            </a:pPr>
            <a:r>
              <a:rPr lang="ru-RU" sz="2800" dirty="0"/>
              <a:t>Для реализации </a:t>
            </a:r>
            <a:r>
              <a:rPr lang="ru-RU" sz="2800" dirty="0" err="1"/>
              <a:t>cgroups</a:t>
            </a:r>
            <a:r>
              <a:rPr lang="ru-RU" sz="2800" dirty="0"/>
              <a:t> были добавлены не новые системные вызовы, а новая виртуальная файловая система (VFS), "</a:t>
            </a:r>
            <a:r>
              <a:rPr lang="ru-RU" sz="2800" dirty="0" err="1"/>
              <a:t>cgroups</a:t>
            </a:r>
            <a:r>
              <a:rPr lang="ru-RU" sz="2800" dirty="0"/>
              <a:t>" (которую также иногда называют </a:t>
            </a:r>
            <a:r>
              <a:rPr lang="ru-RU" sz="2800" dirty="0" err="1"/>
              <a:t>cgroupfs</a:t>
            </a:r>
            <a:r>
              <a:rPr lang="ru-RU" sz="2800" dirty="0"/>
              <a:t>), так как все ее операции основаны на файловой системе.</a:t>
            </a:r>
          </a:p>
        </p:txBody>
      </p:sp>
    </p:spTree>
    <p:extLst>
      <p:ext uri="{BB962C8B-B14F-4D97-AF65-F5344CB8AC3E}">
        <p14:creationId xmlns:p14="http://schemas.microsoft.com/office/powerpoint/2010/main" val="134184027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DCD4377-FBC7-444A-8E07-4174B790CF02}"/>
              </a:ext>
            </a:extLst>
          </p:cNvPr>
          <p:cNvSpPr>
            <a:spLocks noGrp="1"/>
          </p:cNvSpPr>
          <p:nvPr>
            <p:ph type="title"/>
          </p:nvPr>
        </p:nvSpPr>
        <p:spPr>
          <a:xfrm>
            <a:off x="2356112" y="489688"/>
            <a:ext cx="6651639" cy="765633"/>
          </a:xfrm>
        </p:spPr>
        <p:txBody>
          <a:bodyPr>
            <a:normAutofit fontScale="90000"/>
          </a:bodyPr>
          <a:lstStyle/>
          <a:p>
            <a:pPr algn="ctr"/>
            <a:r>
              <a:rPr lang="ru-RU" dirty="0"/>
              <a:t>Спасибо за внимание!</a:t>
            </a:r>
            <a:br>
              <a:rPr lang="ru-RU" dirty="0"/>
            </a:br>
            <a:r>
              <a:rPr lang="ru-RU" dirty="0"/>
              <a:t>Вопросы?</a:t>
            </a:r>
          </a:p>
        </p:txBody>
      </p:sp>
      <p:pic>
        <p:nvPicPr>
          <p:cNvPr id="3" name="Picture 2">
            <a:extLst>
              <a:ext uri="{FF2B5EF4-FFF2-40B4-BE49-F238E27FC236}">
                <a16:creationId xmlns:a16="http://schemas.microsoft.com/office/drawing/2014/main" id="{0E2646C4-21F7-49C0-B031-A9814CC12B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6112" y="1255321"/>
            <a:ext cx="6187589" cy="5602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61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23353D73-249B-454C-97C2-0CE154E04FCF}"/>
              </a:ext>
            </a:extLst>
          </p:cNvPr>
          <p:cNvSpPr>
            <a:spLocks noGrp="1"/>
          </p:cNvSpPr>
          <p:nvPr>
            <p:ph idx="1"/>
          </p:nvPr>
        </p:nvSpPr>
        <p:spPr>
          <a:xfrm>
            <a:off x="362462" y="1573967"/>
            <a:ext cx="6008358" cy="4362138"/>
          </a:xfrm>
        </p:spPr>
        <p:txBody>
          <a:bodyPr>
            <a:normAutofit/>
          </a:bodyPr>
          <a:lstStyle/>
          <a:p>
            <a:pPr marL="0" indent="0" algn="just">
              <a:buNone/>
            </a:pPr>
            <a:r>
              <a:rPr lang="ru-RU" sz="2800" dirty="0"/>
              <a:t>В многопоточной среде с каждым процессом тоже связаны единственный</a:t>
            </a:r>
            <a:r>
              <a:rPr lang="en-US" sz="2800" dirty="0"/>
              <a:t> </a:t>
            </a:r>
            <a:r>
              <a:rPr lang="ru-RU" sz="2800" dirty="0"/>
              <a:t>управляющий блок и адресное пространство, но теперь для каждого потока создаются</a:t>
            </a:r>
            <a:r>
              <a:rPr lang="en-US" sz="2800" dirty="0"/>
              <a:t> </a:t>
            </a:r>
            <a:r>
              <a:rPr lang="ru-RU" sz="2800" dirty="0"/>
              <a:t>свои отдельные стеки, а также свой управляющий блок, в котором содержатся</a:t>
            </a:r>
            <a:r>
              <a:rPr lang="en-US" sz="2800" dirty="0"/>
              <a:t> </a:t>
            </a:r>
            <a:r>
              <a:rPr lang="ru-RU" sz="2800" dirty="0"/>
              <a:t>значения регистров, приоритет и другая информация о состоянии потока.</a:t>
            </a:r>
            <a:endParaRPr lang="ru-BY" sz="2800" dirty="0"/>
          </a:p>
        </p:txBody>
      </p:sp>
      <p:pic>
        <p:nvPicPr>
          <p:cNvPr id="4" name="Рисунок 3">
            <a:extLst>
              <a:ext uri="{FF2B5EF4-FFF2-40B4-BE49-F238E27FC236}">
                <a16:creationId xmlns:a16="http://schemas.microsoft.com/office/drawing/2014/main" id="{1967B45F-4A06-4510-A674-8B46C1B39B12}"/>
              </a:ext>
            </a:extLst>
          </p:cNvPr>
          <p:cNvPicPr>
            <a:picLocks noChangeAspect="1"/>
          </p:cNvPicPr>
          <p:nvPr/>
        </p:nvPicPr>
        <p:blipFill>
          <a:blip r:embed="rId2"/>
          <a:stretch>
            <a:fillRect/>
          </a:stretch>
        </p:blipFill>
        <p:spPr>
          <a:xfrm>
            <a:off x="6630649" y="850500"/>
            <a:ext cx="5479237" cy="5295370"/>
          </a:xfrm>
          <a:prstGeom prst="rect">
            <a:avLst/>
          </a:prstGeom>
        </p:spPr>
      </p:pic>
    </p:spTree>
    <p:extLst>
      <p:ext uri="{BB962C8B-B14F-4D97-AF65-F5344CB8AC3E}">
        <p14:creationId xmlns:p14="http://schemas.microsoft.com/office/powerpoint/2010/main" val="2845014705"/>
      </p:ext>
    </p:extLst>
  </p:cSld>
  <p:clrMapOvr>
    <a:masterClrMapping/>
  </p:clrMapOvr>
</p:sld>
</file>

<file path=ppt/theme/theme1.xml><?xml version="1.0" encoding="utf-8"?>
<a:theme xmlns:a="http://schemas.openxmlformats.org/drawingml/2006/main" name="Вид">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Вид</Template>
  <TotalTime>5064</TotalTime>
  <Words>5808</Words>
  <Application>Microsoft Office PowerPoint</Application>
  <PresentationFormat>Широкоэкранный</PresentationFormat>
  <Paragraphs>245</Paragraphs>
  <Slides>81</Slides>
  <Notes>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81</vt:i4>
      </vt:variant>
    </vt:vector>
  </HeadingPairs>
  <TitlesOfParts>
    <vt:vector size="87" baseType="lpstr">
      <vt:lpstr>Arial</vt:lpstr>
      <vt:lpstr>Calibri</vt:lpstr>
      <vt:lpstr>Cambria Math</vt:lpstr>
      <vt:lpstr>Century Schoolbook</vt:lpstr>
      <vt:lpstr>Wingdings 2</vt:lpstr>
      <vt:lpstr>Вид</vt:lpstr>
      <vt:lpstr>Лекция 6. Потоки</vt:lpstr>
      <vt:lpstr>Презентация PowerPoint</vt:lpstr>
      <vt:lpstr>Презентация PowerPoint</vt:lpstr>
      <vt:lpstr>Презентация PowerPoint</vt:lpstr>
      <vt:lpstr>Многопоточность</vt:lpstr>
      <vt:lpstr>Презентация PowerPoint</vt:lpstr>
      <vt:lpstr>Презентация PowerPoint</vt:lpstr>
      <vt:lpstr>Презентация PowerPoint</vt:lpstr>
      <vt:lpstr>Презентация PowerPoint</vt:lpstr>
      <vt:lpstr>Презентация PowerPoint</vt:lpstr>
      <vt:lpstr>Преимущества</vt:lpstr>
      <vt:lpstr>Презентация PowerPoint</vt:lpstr>
      <vt:lpstr>Примеры использования потоков</vt:lpstr>
      <vt:lpstr>Презентация PowerPoint</vt:lpstr>
      <vt:lpstr>Презентация PowerPoint</vt:lpstr>
      <vt:lpstr>Презентация PowerPoint</vt:lpstr>
      <vt:lpstr>Состояние потоков</vt:lpstr>
      <vt:lpstr>Состояние потоков</vt:lpstr>
      <vt:lpstr>Презентация PowerPoint</vt:lpstr>
      <vt:lpstr>Презентация PowerPoint</vt:lpstr>
      <vt:lpstr>Презентация PowerPoint</vt:lpstr>
      <vt:lpstr>Презентация PowerPoint</vt:lpstr>
      <vt:lpstr>Пользовательские потоки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Преимущества потоков на пользовательском уровне</vt:lpstr>
      <vt:lpstr>Презентация PowerPoint</vt:lpstr>
      <vt:lpstr>Презентация PowerPoint</vt:lpstr>
      <vt:lpstr>Недостатки потоков на пользовательском уровне</vt:lpstr>
      <vt:lpstr>Презентация PowerPoint</vt:lpstr>
      <vt:lpstr>Решение</vt:lpstr>
      <vt:lpstr>Потоки на уровне ядра</vt:lpstr>
      <vt:lpstr>Презентация PowerPoint</vt:lpstr>
      <vt:lpstr>Преимущества</vt:lpstr>
      <vt:lpstr>Недостатки</vt:lpstr>
      <vt:lpstr>Презентация PowerPoint</vt:lpstr>
      <vt:lpstr>Комбинированные подходы</vt:lpstr>
      <vt:lpstr>Презентация PowerPoint</vt:lpstr>
      <vt:lpstr>Соотношение между потоками и процессами</vt:lpstr>
      <vt:lpstr>Соответствие нескольких потоков нескольким процессам</vt:lpstr>
      <vt:lpstr>Презентация PowerPoint</vt:lpstr>
      <vt:lpstr>Презентация PowerPoint</vt:lpstr>
      <vt:lpstr>Презентация PowerPoint</vt:lpstr>
      <vt:lpstr>Презентация PowerPoint</vt:lpstr>
      <vt:lpstr>Презентация PowerPoint</vt:lpstr>
      <vt:lpstr>Соответствие одного потока нескольким процессам</vt:lpstr>
      <vt:lpstr>Презентация PowerPoint</vt:lpstr>
      <vt:lpstr>Презентация PowerPoint</vt:lpstr>
      <vt:lpstr>Многоядерность и многопоточность</vt:lpstr>
      <vt:lpstr>Производительность программного обеспечения в многоядерных системах</vt:lpstr>
      <vt:lpstr>Ускорение для различного количества последовательного кода</vt:lpstr>
      <vt:lpstr>Ускорение с учетом накладных расходов</vt:lpstr>
      <vt:lpstr>Масштабирование загрузок баз данных в многопроцессорных системах</vt:lpstr>
      <vt:lpstr>Презентация PowerPoint</vt:lpstr>
      <vt:lpstr>Презентация PowerPoint</vt:lpstr>
      <vt:lpstr>Управление процессами и потоками в Linux</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Флаги клонирования</vt:lpstr>
      <vt:lpstr>Презентация PowerPoint</vt:lpstr>
      <vt:lpstr>Презентация PowerPoint</vt:lpstr>
      <vt:lpstr>Пространство имен MNT</vt:lpstr>
      <vt:lpstr>Пространство имен UTS</vt:lpstr>
      <vt:lpstr>Пространство имен IPC</vt:lpstr>
      <vt:lpstr>Пространство имен PID</vt:lpstr>
      <vt:lpstr>Сетевое пространство имен</vt:lpstr>
      <vt:lpstr>Пользовательское пространство имен</vt:lpstr>
      <vt:lpstr>Подсистема Linux cgroup</vt:lpstr>
      <vt:lpstr>Спасибо за внимание! 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 Эволюция операционных систем</dc:title>
  <dc:creator>Соболь A. M.</dc:creator>
  <cp:lastModifiedBy>Соболь A. M.</cp:lastModifiedBy>
  <cp:revision>76</cp:revision>
  <cp:lastPrinted>2021-09-28T05:00:22Z</cp:lastPrinted>
  <dcterms:created xsi:type="dcterms:W3CDTF">2021-09-05T16:34:34Z</dcterms:created>
  <dcterms:modified xsi:type="dcterms:W3CDTF">2021-10-19T09:43:01Z</dcterms:modified>
</cp:coreProperties>
</file>