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70"/>
  </p:notesMasterIdLst>
  <p:sldIdLst>
    <p:sldId id="256" r:id="rId2"/>
    <p:sldId id="369" r:id="rId3"/>
    <p:sldId id="370" r:id="rId4"/>
    <p:sldId id="371" r:id="rId5"/>
    <p:sldId id="372" r:id="rId6"/>
    <p:sldId id="373" r:id="rId7"/>
    <p:sldId id="374" r:id="rId8"/>
    <p:sldId id="375" r:id="rId9"/>
    <p:sldId id="376" r:id="rId10"/>
    <p:sldId id="378" r:id="rId11"/>
    <p:sldId id="377" r:id="rId12"/>
    <p:sldId id="379" r:id="rId13"/>
    <p:sldId id="380" r:id="rId14"/>
    <p:sldId id="381" r:id="rId15"/>
    <p:sldId id="382" r:id="rId16"/>
    <p:sldId id="383" r:id="rId17"/>
    <p:sldId id="384" r:id="rId18"/>
    <p:sldId id="385" r:id="rId19"/>
    <p:sldId id="386" r:id="rId20"/>
    <p:sldId id="387" r:id="rId21"/>
    <p:sldId id="388" r:id="rId22"/>
    <p:sldId id="389" r:id="rId23"/>
    <p:sldId id="390" r:id="rId24"/>
    <p:sldId id="391" r:id="rId25"/>
    <p:sldId id="392" r:id="rId26"/>
    <p:sldId id="393" r:id="rId27"/>
    <p:sldId id="394" r:id="rId28"/>
    <p:sldId id="395" r:id="rId29"/>
    <p:sldId id="396" r:id="rId30"/>
    <p:sldId id="397" r:id="rId31"/>
    <p:sldId id="398" r:id="rId32"/>
    <p:sldId id="399" r:id="rId33"/>
    <p:sldId id="400" r:id="rId34"/>
    <p:sldId id="401" r:id="rId35"/>
    <p:sldId id="402" r:id="rId36"/>
    <p:sldId id="403" r:id="rId37"/>
    <p:sldId id="404" r:id="rId38"/>
    <p:sldId id="405" r:id="rId39"/>
    <p:sldId id="406" r:id="rId40"/>
    <p:sldId id="407" r:id="rId41"/>
    <p:sldId id="408" r:id="rId42"/>
    <p:sldId id="409" r:id="rId43"/>
    <p:sldId id="410" r:id="rId44"/>
    <p:sldId id="411" r:id="rId45"/>
    <p:sldId id="412" r:id="rId46"/>
    <p:sldId id="413" r:id="rId47"/>
    <p:sldId id="414" r:id="rId48"/>
    <p:sldId id="415" r:id="rId49"/>
    <p:sldId id="416" r:id="rId50"/>
    <p:sldId id="417" r:id="rId51"/>
    <p:sldId id="418" r:id="rId52"/>
    <p:sldId id="419" r:id="rId53"/>
    <p:sldId id="420" r:id="rId54"/>
    <p:sldId id="421" r:id="rId55"/>
    <p:sldId id="422" r:id="rId56"/>
    <p:sldId id="423" r:id="rId57"/>
    <p:sldId id="424" r:id="rId58"/>
    <p:sldId id="425" r:id="rId59"/>
    <p:sldId id="426" r:id="rId60"/>
    <p:sldId id="427" r:id="rId61"/>
    <p:sldId id="428" r:id="rId62"/>
    <p:sldId id="429" r:id="rId63"/>
    <p:sldId id="430" r:id="rId64"/>
    <p:sldId id="431" r:id="rId65"/>
    <p:sldId id="432" r:id="rId66"/>
    <p:sldId id="433" r:id="rId67"/>
    <p:sldId id="434" r:id="rId68"/>
    <p:sldId id="368" r:id="rId69"/>
  </p:sldIdLst>
  <p:sldSz cx="12192000" cy="6858000"/>
  <p:notesSz cx="6735763" cy="98663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73" autoAdjust="0"/>
    <p:restoredTop sz="73642" autoAdjust="0"/>
  </p:normalViewPr>
  <p:slideViewPr>
    <p:cSldViewPr snapToGrid="0">
      <p:cViewPr varScale="1">
        <p:scale>
          <a:sx n="60" d="100"/>
          <a:sy n="60" d="100"/>
        </p:scale>
        <p:origin x="78" y="5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ru-BY"/>
          </a:p>
        </p:txBody>
      </p:sp>
      <p:sp>
        <p:nvSpPr>
          <p:cNvPr id="3" name="Дата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7BB39F72-FF41-42F6-BD7F-813139E95BBA}" type="datetimeFigureOut">
              <a:rPr lang="ru-BY" smtClean="0"/>
              <a:t>10/28/2021</a:t>
            </a:fld>
            <a:endParaRPr lang="ru-BY"/>
          </a:p>
        </p:txBody>
      </p:sp>
      <p:sp>
        <p:nvSpPr>
          <p:cNvPr id="4" name="Образ слайда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ru-BY"/>
          </a:p>
        </p:txBody>
      </p:sp>
      <p:sp>
        <p:nvSpPr>
          <p:cNvPr id="5" name="Заметки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6" name="Нижний колонтитул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lang="ru-BY"/>
          </a:p>
        </p:txBody>
      </p:sp>
      <p:sp>
        <p:nvSpPr>
          <p:cNvPr id="7" name="Номер слайда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59C9F4AD-4C4B-4353-A7AA-68C8FD93DE92}" type="slidenum">
              <a:rPr lang="ru-BY" smtClean="0"/>
              <a:t>‹#›</a:t>
            </a:fld>
            <a:endParaRPr lang="ru-BY"/>
          </a:p>
        </p:txBody>
      </p:sp>
    </p:spTree>
    <p:extLst>
      <p:ext uri="{BB962C8B-B14F-4D97-AF65-F5344CB8AC3E}">
        <p14:creationId xmlns:p14="http://schemas.microsoft.com/office/powerpoint/2010/main" val="2199736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BY"/>
          </a:p>
        </p:txBody>
      </p:sp>
      <p:sp>
        <p:nvSpPr>
          <p:cNvPr id="4" name="Номер слайда 3"/>
          <p:cNvSpPr>
            <a:spLocks noGrp="1"/>
          </p:cNvSpPr>
          <p:nvPr>
            <p:ph type="sldNum" sz="quarter" idx="5"/>
          </p:nvPr>
        </p:nvSpPr>
        <p:spPr/>
        <p:txBody>
          <a:bodyPr/>
          <a:lstStyle/>
          <a:p>
            <a:fld id="{59C9F4AD-4C4B-4353-A7AA-68C8FD93DE92}" type="slidenum">
              <a:rPr lang="ru-BY" smtClean="0"/>
              <a:t>1</a:t>
            </a:fld>
            <a:endParaRPr lang="ru-BY"/>
          </a:p>
        </p:txBody>
      </p:sp>
    </p:spTree>
    <p:extLst>
      <p:ext uri="{BB962C8B-B14F-4D97-AF65-F5344CB8AC3E}">
        <p14:creationId xmlns:p14="http://schemas.microsoft.com/office/powerpoint/2010/main" val="2359161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a:solidFill>
                  <a:schemeClr val="tx1"/>
                </a:solidFill>
                <a:latin typeface="+mn-lt"/>
                <a:ea typeface="+mn-ea"/>
                <a:cs typeface="+mn-cs"/>
              </a:rPr>
              <a:t>Управление конкуренцией неизбежно приводит к участию операционной системы в</a:t>
            </a:r>
          </a:p>
          <a:p>
            <a:r>
              <a:rPr lang="ru-RU" sz="1200" b="0" i="0" u="none" strike="noStrike" kern="1200" baseline="0" dirty="0">
                <a:solidFill>
                  <a:schemeClr val="tx1"/>
                </a:solidFill>
                <a:latin typeface="+mn-lt"/>
                <a:ea typeface="+mn-ea"/>
                <a:cs typeface="+mn-cs"/>
              </a:rPr>
              <a:t>этом процессе, поскольку именно она распределяет ресурсы. Кроме того, процессам необходима</a:t>
            </a:r>
          </a:p>
          <a:p>
            <a:r>
              <a:rPr lang="ru-RU" sz="1200" b="0" i="0" u="none" strike="noStrike" kern="1200" baseline="0" dirty="0">
                <a:solidFill>
                  <a:schemeClr val="tx1"/>
                </a:solidFill>
                <a:latin typeface="+mn-lt"/>
                <a:ea typeface="+mn-ea"/>
                <a:cs typeface="+mn-cs"/>
              </a:rPr>
              <a:t>возможность запрашивать взаимоисключение, такое как блокировка ресурса</a:t>
            </a:r>
          </a:p>
          <a:p>
            <a:r>
              <a:rPr lang="ru-RU" sz="1200" b="0" i="0" u="none" strike="noStrike" kern="1200" baseline="0" dirty="0">
                <a:solidFill>
                  <a:schemeClr val="tx1"/>
                </a:solidFill>
                <a:latin typeface="+mn-lt"/>
                <a:ea typeface="+mn-ea"/>
                <a:cs typeface="+mn-cs"/>
              </a:rPr>
              <a:t>перед его использованием. Любое решение этого вопроса требует поддержки операционной</a:t>
            </a:r>
          </a:p>
          <a:p>
            <a:r>
              <a:rPr lang="ru-RU" sz="1200" b="0" i="0" u="none" strike="noStrike" kern="1200" baseline="0" dirty="0">
                <a:solidFill>
                  <a:schemeClr val="tx1"/>
                </a:solidFill>
                <a:latin typeface="+mn-lt"/>
                <a:ea typeface="+mn-ea"/>
                <a:cs typeface="+mn-cs"/>
              </a:rPr>
              <a:t>системы, например такой, как обеспечение возможности блокировки. На рис. 5.4</a:t>
            </a:r>
          </a:p>
          <a:p>
            <a:r>
              <a:rPr lang="ru-RU" sz="1200" b="0" i="0" u="none" strike="noStrike" kern="1200" baseline="0" dirty="0">
                <a:solidFill>
                  <a:schemeClr val="tx1"/>
                </a:solidFill>
                <a:latin typeface="+mn-lt"/>
                <a:ea typeface="+mn-ea"/>
                <a:cs typeface="+mn-cs"/>
              </a:rPr>
              <a:t>показан абстрактный механизм взаимоисключений. Здесь параллельно выполняются</a:t>
            </a:r>
          </a:p>
          <a:p>
            <a:r>
              <a:rPr lang="ru-RU" sz="1200" b="0" i="0" u="none" strike="noStrike" kern="1200" baseline="0" dirty="0">
                <a:solidFill>
                  <a:schemeClr val="tx1"/>
                </a:solidFill>
                <a:latin typeface="+mn-lt"/>
                <a:ea typeface="+mn-ea"/>
                <a:cs typeface="+mn-cs"/>
              </a:rPr>
              <a:t>п процессов. Каждый процесс включает 1) критический участок, работающий с некоторым</a:t>
            </a:r>
          </a:p>
          <a:p>
            <a:r>
              <a:rPr lang="ru-RU" sz="1200" b="0" i="0" u="none" strike="noStrike" kern="1200" baseline="0" dirty="0">
                <a:solidFill>
                  <a:schemeClr val="tx1"/>
                </a:solidFill>
                <a:latin typeface="+mn-lt"/>
                <a:ea typeface="+mn-ea"/>
                <a:cs typeface="+mn-cs"/>
              </a:rPr>
              <a:t>ресурсом </a:t>
            </a:r>
            <a:r>
              <a:rPr lang="ru-RU" sz="1200" b="0" i="0" u="none" strike="noStrike" kern="1200" baseline="0" dirty="0" err="1">
                <a:solidFill>
                  <a:schemeClr val="tx1"/>
                </a:solidFill>
                <a:latin typeface="+mn-lt"/>
                <a:ea typeface="+mn-ea"/>
                <a:cs typeface="+mn-cs"/>
              </a:rPr>
              <a:t>Ra</a:t>
            </a:r>
            <a:r>
              <a:rPr lang="ru-RU" sz="1200" b="0" i="0" u="none" strike="noStrike" kern="1200" baseline="0" dirty="0">
                <a:solidFill>
                  <a:schemeClr val="tx1"/>
                </a:solidFill>
                <a:latin typeface="+mn-lt"/>
                <a:ea typeface="+mn-ea"/>
                <a:cs typeface="+mn-cs"/>
              </a:rPr>
              <a:t>, и 2) остальную часть процедуры, в которой нет обращения к ресурсу.</a:t>
            </a:r>
          </a:p>
          <a:p>
            <a:r>
              <a:rPr lang="ru-RU" sz="1200" b="0" i="0" u="none" strike="noStrike" kern="1200" baseline="0" dirty="0" err="1">
                <a:solidFill>
                  <a:schemeClr val="tx1"/>
                </a:solidFill>
                <a:latin typeface="+mn-lt"/>
                <a:ea typeface="+mn-ea"/>
                <a:cs typeface="+mn-cs"/>
              </a:rPr>
              <a:t>Дпя</a:t>
            </a:r>
            <a:r>
              <a:rPr lang="ru-RU" sz="1200" b="0" i="0" u="none" strike="noStrike" kern="1200" baseline="0" dirty="0">
                <a:solidFill>
                  <a:schemeClr val="tx1"/>
                </a:solidFill>
                <a:latin typeface="+mn-lt"/>
                <a:ea typeface="+mn-ea"/>
                <a:cs typeface="+mn-cs"/>
              </a:rPr>
              <a:t> обеспечения взаимоисключения имеются две функции: </a:t>
            </a:r>
            <a:r>
              <a:rPr lang="ru-RU" sz="1200" b="0" i="0" u="none" strike="noStrike" kern="1200" baseline="0" dirty="0" err="1">
                <a:solidFill>
                  <a:schemeClr val="tx1"/>
                </a:solidFill>
                <a:latin typeface="+mn-lt"/>
                <a:ea typeface="+mn-ea"/>
                <a:cs typeface="+mn-cs"/>
              </a:rPr>
              <a:t>entercritical</a:t>
            </a:r>
            <a:r>
              <a:rPr lang="ru-RU" sz="1200" b="0" i="0" u="none" strike="noStrike" kern="1200" baseline="0" dirty="0">
                <a:solidFill>
                  <a:schemeClr val="tx1"/>
                </a:solidFill>
                <a:latin typeface="+mn-lt"/>
                <a:ea typeface="+mn-ea"/>
                <a:cs typeface="+mn-cs"/>
              </a:rPr>
              <a:t> и</a:t>
            </a:r>
          </a:p>
          <a:p>
            <a:r>
              <a:rPr lang="ru-RU" sz="1200" b="0" i="0" u="none" strike="noStrike" kern="1200" baseline="0" dirty="0" err="1">
                <a:solidFill>
                  <a:schemeClr val="tx1"/>
                </a:solidFill>
                <a:latin typeface="+mn-lt"/>
                <a:ea typeface="+mn-ea"/>
                <a:cs typeface="+mn-cs"/>
              </a:rPr>
              <a:t>exi</a:t>
            </a:r>
            <a:r>
              <a:rPr lang="ru-RU" sz="1200" b="0" i="0" u="none" strike="noStrike" kern="1200" baseline="0" dirty="0">
                <a:solidFill>
                  <a:schemeClr val="tx1"/>
                </a:solidFill>
                <a:latin typeface="+mn-lt"/>
                <a:ea typeface="+mn-ea"/>
                <a:cs typeface="+mn-cs"/>
              </a:rPr>
              <a:t> </a:t>
            </a:r>
            <a:r>
              <a:rPr lang="ru-RU" sz="1200" b="0" i="0" u="none" strike="noStrike" kern="1200" baseline="0" dirty="0" err="1">
                <a:solidFill>
                  <a:schemeClr val="tx1"/>
                </a:solidFill>
                <a:latin typeface="+mn-lt"/>
                <a:ea typeface="+mn-ea"/>
                <a:cs typeface="+mn-cs"/>
              </a:rPr>
              <a:t>tcri</a:t>
            </a:r>
            <a:r>
              <a:rPr lang="ru-RU" sz="1200" b="0" i="0" u="none" strike="noStrike" kern="1200" baseline="0" dirty="0">
                <a:solidFill>
                  <a:schemeClr val="tx1"/>
                </a:solidFill>
                <a:latin typeface="+mn-lt"/>
                <a:ea typeface="+mn-ea"/>
                <a:cs typeface="+mn-cs"/>
              </a:rPr>
              <a:t> </a:t>
            </a:r>
            <a:r>
              <a:rPr lang="ru-RU" sz="1200" b="0" i="0" u="none" strike="noStrike" kern="1200" baseline="0" dirty="0" err="1">
                <a:solidFill>
                  <a:schemeClr val="tx1"/>
                </a:solidFill>
                <a:latin typeface="+mn-lt"/>
                <a:ea typeface="+mn-ea"/>
                <a:cs typeface="+mn-cs"/>
              </a:rPr>
              <a:t>tical</a:t>
            </a:r>
            <a:r>
              <a:rPr lang="ru-RU" sz="1200" b="0" i="0" u="none" strike="noStrike" kern="1200" baseline="0" dirty="0">
                <a:solidFill>
                  <a:schemeClr val="tx1"/>
                </a:solidFill>
                <a:latin typeface="+mn-lt"/>
                <a:ea typeface="+mn-ea"/>
                <a:cs typeface="+mn-cs"/>
              </a:rPr>
              <a:t>. Каждая из них принимает в качестве аргумента имя ресурса, являющегося</a:t>
            </a:r>
          </a:p>
          <a:p>
            <a:r>
              <a:rPr lang="ru-RU" sz="1200" b="0" i="0" u="none" strike="noStrike" kern="1200" baseline="0" dirty="0">
                <a:solidFill>
                  <a:schemeClr val="tx1"/>
                </a:solidFill>
                <a:latin typeface="+mn-lt"/>
                <a:ea typeface="+mn-ea"/>
                <a:cs typeface="+mn-cs"/>
              </a:rPr>
              <a:t>предметом конкуренции. Любой процесс, который пытается войти в критический</a:t>
            </a:r>
          </a:p>
          <a:p>
            <a:r>
              <a:rPr lang="ru-RU" sz="1200" b="0" i="0" u="none" strike="noStrike" kern="1200" baseline="0" dirty="0">
                <a:solidFill>
                  <a:schemeClr val="tx1"/>
                </a:solidFill>
                <a:latin typeface="+mn-lt"/>
                <a:ea typeface="+mn-ea"/>
                <a:cs typeface="+mn-cs"/>
              </a:rPr>
              <a:t>участок в то время, как в нем находится другой процесс, будет приостановлен.</a:t>
            </a:r>
            <a:endParaRPr lang="ru-RU" dirty="0"/>
          </a:p>
        </p:txBody>
      </p:sp>
      <p:sp>
        <p:nvSpPr>
          <p:cNvPr id="4" name="Номер слайда 3"/>
          <p:cNvSpPr>
            <a:spLocks noGrp="1"/>
          </p:cNvSpPr>
          <p:nvPr>
            <p:ph type="sldNum" sz="quarter" idx="5"/>
          </p:nvPr>
        </p:nvSpPr>
        <p:spPr/>
        <p:txBody>
          <a:bodyPr/>
          <a:lstStyle/>
          <a:p>
            <a:fld id="{59C9F4AD-4C4B-4353-A7AA-68C8FD93DE92}" type="slidenum">
              <a:rPr lang="ru-BY" smtClean="0"/>
              <a:t>49</a:t>
            </a:fld>
            <a:endParaRPr lang="ru-BY"/>
          </a:p>
        </p:txBody>
      </p:sp>
    </p:spTree>
    <p:extLst>
      <p:ext uri="{BB962C8B-B14F-4D97-AF65-F5344CB8AC3E}">
        <p14:creationId xmlns:p14="http://schemas.microsoft.com/office/powerpoint/2010/main" val="2007699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a:solidFill>
                  <a:schemeClr val="tx1"/>
                </a:solidFill>
                <a:latin typeface="+mn-lt"/>
                <a:ea typeface="+mn-ea"/>
                <a:cs typeface="+mn-cs"/>
              </a:rPr>
              <a:t>В рассмотренных нами случаях каждый процесс имел собственное изолированное</a:t>
            </a:r>
          </a:p>
          <a:p>
            <a:r>
              <a:rPr lang="ru-RU" sz="1200" b="0" i="0" u="none" strike="noStrike" kern="1200" baseline="0" dirty="0">
                <a:solidFill>
                  <a:schemeClr val="tx1"/>
                </a:solidFill>
                <a:latin typeface="+mn-lt"/>
                <a:ea typeface="+mn-ea"/>
                <a:cs typeface="+mn-cs"/>
              </a:rPr>
              <a:t>окружение, не включающее в себя другие процессы. Взаимодействие между процессами</a:t>
            </a:r>
          </a:p>
          <a:p>
            <a:r>
              <a:rPr lang="ru-RU" sz="1200" b="0" i="0" u="none" strike="noStrike" kern="1200" baseline="0" dirty="0">
                <a:solidFill>
                  <a:schemeClr val="tx1"/>
                </a:solidFill>
                <a:latin typeface="+mn-lt"/>
                <a:ea typeface="+mn-ea"/>
                <a:cs typeface="+mn-cs"/>
              </a:rPr>
              <a:t>было сугубо косвенным, и в обоих случаях наблюдалось совместное использование.</a:t>
            </a:r>
          </a:p>
          <a:p>
            <a:r>
              <a:rPr lang="ru-RU" sz="1200" b="0" i="0" u="none" strike="noStrike" kern="1200" baseline="0" dirty="0">
                <a:solidFill>
                  <a:schemeClr val="tx1"/>
                </a:solidFill>
                <a:latin typeface="+mn-lt"/>
                <a:ea typeface="+mn-ea"/>
                <a:cs typeface="+mn-cs"/>
              </a:rPr>
              <a:t>В случае конкуренции процессы совместно использовали ресурсы, не имея информации</a:t>
            </a:r>
          </a:p>
          <a:p>
            <a:r>
              <a:rPr lang="ru-RU" sz="1200" b="0" i="0" u="none" strike="noStrike" kern="1200" baseline="0" dirty="0">
                <a:solidFill>
                  <a:schemeClr val="tx1"/>
                </a:solidFill>
                <a:latin typeface="+mn-lt"/>
                <a:ea typeface="+mn-ea"/>
                <a:cs typeface="+mn-cs"/>
              </a:rPr>
              <a:t>о существовании друг друга; в случае сотрудничества процессы, не будучи осведомленными</a:t>
            </a:r>
          </a:p>
          <a:p>
            <a:r>
              <a:rPr lang="ru-RU" sz="1200" b="0" i="0" u="none" strike="noStrike" kern="1200" baseline="0" dirty="0">
                <a:solidFill>
                  <a:schemeClr val="tx1"/>
                </a:solidFill>
                <a:latin typeface="+mn-lt"/>
                <a:ea typeface="+mn-ea"/>
                <a:cs typeface="+mn-cs"/>
              </a:rPr>
              <a:t>явно о наличии других процессов, тем не менее принимают меры к поддержанию</a:t>
            </a:r>
          </a:p>
          <a:p>
            <a:r>
              <a:rPr lang="ru-RU" sz="1200" b="0" i="0" u="none" strike="noStrike" kern="1200" baseline="0" dirty="0">
                <a:solidFill>
                  <a:schemeClr val="tx1"/>
                </a:solidFill>
                <a:latin typeface="+mn-lt"/>
                <a:ea typeface="+mn-ea"/>
                <a:cs typeface="+mn-cs"/>
              </a:rPr>
              <a:t>целостности данных. При сотрудничестве с использованием связи различные процессы</a:t>
            </a:r>
          </a:p>
          <a:p>
            <a:r>
              <a:rPr lang="ru-RU" sz="1200" b="0" i="0" u="none" strike="noStrike" kern="1200" baseline="0" dirty="0">
                <a:solidFill>
                  <a:schemeClr val="tx1"/>
                </a:solidFill>
                <a:latin typeface="+mn-lt"/>
                <a:ea typeface="+mn-ea"/>
                <a:cs typeface="+mn-cs"/>
              </a:rPr>
              <a:t>принимают участие в общей работе, которая и объединяет их. Связь обеспечивает возможность</a:t>
            </a:r>
          </a:p>
          <a:p>
            <a:r>
              <a:rPr lang="ru-RU" sz="1200" b="0" i="0" u="none" strike="noStrike" kern="1200" baseline="0" dirty="0">
                <a:solidFill>
                  <a:schemeClr val="tx1"/>
                </a:solidFill>
                <a:latin typeface="+mn-lt"/>
                <a:ea typeface="+mn-ea"/>
                <a:cs typeface="+mn-cs"/>
              </a:rPr>
              <a:t>синхронизации, или координации, различных действий процессов.</a:t>
            </a:r>
          </a:p>
          <a:p>
            <a:r>
              <a:rPr lang="ru-RU" sz="1200" b="0" i="0" u="none" strike="noStrike" kern="1200" baseline="0" dirty="0">
                <a:solidFill>
                  <a:schemeClr val="tx1"/>
                </a:solidFill>
                <a:latin typeface="+mn-lt"/>
                <a:ea typeface="+mn-ea"/>
                <a:cs typeface="+mn-cs"/>
              </a:rPr>
              <a:t>Обычно можно считать, что связь состоит из сообщений определенного вида. Примитивы</a:t>
            </a:r>
          </a:p>
          <a:p>
            <a:r>
              <a:rPr lang="ru-RU" sz="1200" b="0" i="0" u="none" strike="noStrike" kern="1200" baseline="0" dirty="0">
                <a:solidFill>
                  <a:schemeClr val="tx1"/>
                </a:solidFill>
                <a:latin typeface="+mn-lt"/>
                <a:ea typeface="+mn-ea"/>
                <a:cs typeface="+mn-cs"/>
              </a:rPr>
              <a:t>для отправки и получения сообщений могут быть предоставлены языком программирования</a:t>
            </a:r>
          </a:p>
          <a:p>
            <a:r>
              <a:rPr lang="ru-RU" sz="1200" b="0" i="0" u="none" strike="noStrike" kern="1200" baseline="0" dirty="0">
                <a:solidFill>
                  <a:schemeClr val="tx1"/>
                </a:solidFill>
                <a:latin typeface="+mn-lt"/>
                <a:ea typeface="+mn-ea"/>
                <a:cs typeface="+mn-cs"/>
              </a:rPr>
              <a:t>или ядром операционной системы.</a:t>
            </a:r>
            <a:endParaRPr lang="ru-RU" dirty="0"/>
          </a:p>
        </p:txBody>
      </p:sp>
      <p:sp>
        <p:nvSpPr>
          <p:cNvPr id="4" name="Номер слайда 3"/>
          <p:cNvSpPr>
            <a:spLocks noGrp="1"/>
          </p:cNvSpPr>
          <p:nvPr>
            <p:ph type="sldNum" sz="quarter" idx="5"/>
          </p:nvPr>
        </p:nvSpPr>
        <p:spPr/>
        <p:txBody>
          <a:bodyPr/>
          <a:lstStyle/>
          <a:p>
            <a:fld id="{59C9F4AD-4C4B-4353-A7AA-68C8FD93DE92}" type="slidenum">
              <a:rPr lang="ru-BY" smtClean="0"/>
              <a:t>54</a:t>
            </a:fld>
            <a:endParaRPr lang="ru-BY"/>
          </a:p>
        </p:txBody>
      </p:sp>
    </p:spTree>
    <p:extLst>
      <p:ext uri="{BB962C8B-B14F-4D97-AF65-F5344CB8AC3E}">
        <p14:creationId xmlns:p14="http://schemas.microsoft.com/office/powerpoint/2010/main" val="1028447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a:solidFill>
                  <a:schemeClr val="tx1"/>
                </a:solidFill>
                <a:latin typeface="+mn-lt"/>
                <a:ea typeface="+mn-ea"/>
                <a:cs typeface="+mn-cs"/>
              </a:rPr>
              <a:t>Если </a:t>
            </a:r>
            <a:r>
              <a:rPr lang="ru-RU" sz="1200" b="0" i="0" u="none" strike="noStrike" kern="1200" baseline="0" dirty="0" err="1">
                <a:solidFill>
                  <a:schemeClr val="tx1"/>
                </a:solidFill>
                <a:latin typeface="+mn-lt"/>
                <a:ea typeface="+mn-ea"/>
                <a:cs typeface="+mn-cs"/>
              </a:rPr>
              <a:t>bolt</a:t>
            </a:r>
            <a:r>
              <a:rPr lang="ru-RU" sz="1200" b="0" i="0" u="none" strike="noStrike" kern="1200" baseline="0" dirty="0">
                <a:solidFill>
                  <a:schemeClr val="tx1"/>
                </a:solidFill>
                <a:latin typeface="+mn-lt"/>
                <a:ea typeface="+mn-ea"/>
                <a:cs typeface="+mn-cs"/>
              </a:rPr>
              <a:t> = 0, то в критическом участке нет ни одного процесса. Если </a:t>
            </a:r>
            <a:r>
              <a:rPr lang="ru-RU" sz="1200" b="0" i="0" u="none" strike="noStrike" kern="1200" baseline="0" dirty="0" err="1">
                <a:solidFill>
                  <a:schemeClr val="tx1"/>
                </a:solidFill>
                <a:latin typeface="+mn-lt"/>
                <a:ea typeface="+mn-ea"/>
                <a:cs typeface="+mn-cs"/>
              </a:rPr>
              <a:t>bolt</a:t>
            </a:r>
            <a:r>
              <a:rPr lang="ru-RU" sz="1200" b="0" i="0" u="none" strike="noStrike" kern="1200" baseline="0" dirty="0">
                <a:solidFill>
                  <a:schemeClr val="tx1"/>
                </a:solidFill>
                <a:latin typeface="+mn-lt"/>
                <a:ea typeface="+mn-ea"/>
                <a:cs typeface="+mn-cs"/>
              </a:rPr>
              <a:t> = 1, то в критическом участке находится ровно один процесс, а именно тот, переменная </a:t>
            </a:r>
            <a:r>
              <a:rPr lang="ru-RU" sz="1200" b="0" i="0" u="none" strike="noStrike" kern="1200" baseline="0" dirty="0" err="1">
                <a:solidFill>
                  <a:schemeClr val="tx1"/>
                </a:solidFill>
                <a:latin typeface="+mn-lt"/>
                <a:ea typeface="+mn-ea"/>
                <a:cs typeface="+mn-cs"/>
              </a:rPr>
              <a:t>key</a:t>
            </a:r>
            <a:r>
              <a:rPr lang="ru-RU" sz="1200" b="0" i="0" u="none" strike="noStrike" kern="1200" baseline="0" dirty="0">
                <a:solidFill>
                  <a:schemeClr val="tx1"/>
                </a:solidFill>
                <a:latin typeface="+mn-lt"/>
                <a:ea typeface="+mn-ea"/>
                <a:cs typeface="+mn-cs"/>
              </a:rPr>
              <a:t> которого имеет нулевое значение.</a:t>
            </a:r>
            <a:endParaRPr lang="ru-RU" dirty="0"/>
          </a:p>
        </p:txBody>
      </p:sp>
      <p:sp>
        <p:nvSpPr>
          <p:cNvPr id="4" name="Номер слайда 3"/>
          <p:cNvSpPr>
            <a:spLocks noGrp="1"/>
          </p:cNvSpPr>
          <p:nvPr>
            <p:ph type="sldNum" sz="quarter" idx="5"/>
          </p:nvPr>
        </p:nvSpPr>
        <p:spPr/>
        <p:txBody>
          <a:bodyPr/>
          <a:lstStyle/>
          <a:p>
            <a:fld id="{59C9F4AD-4C4B-4353-A7AA-68C8FD93DE92}" type="slidenum">
              <a:rPr lang="ru-BY" smtClean="0"/>
              <a:t>64</a:t>
            </a:fld>
            <a:endParaRPr lang="ru-BY"/>
          </a:p>
        </p:txBody>
      </p:sp>
    </p:spTree>
    <p:extLst>
      <p:ext uri="{BB962C8B-B14F-4D97-AF65-F5344CB8AC3E}">
        <p14:creationId xmlns:p14="http://schemas.microsoft.com/office/powerpoint/2010/main" val="1691121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BY"/>
          </a:p>
        </p:txBody>
      </p:sp>
      <p:sp>
        <p:nvSpPr>
          <p:cNvPr id="4" name="Номер слайда 3"/>
          <p:cNvSpPr>
            <a:spLocks noGrp="1"/>
          </p:cNvSpPr>
          <p:nvPr>
            <p:ph type="sldNum" sz="quarter" idx="5"/>
          </p:nvPr>
        </p:nvSpPr>
        <p:spPr/>
        <p:txBody>
          <a:bodyPr/>
          <a:lstStyle/>
          <a:p>
            <a:fld id="{59C9F4AD-4C4B-4353-A7AA-68C8FD93DE92}" type="slidenum">
              <a:rPr lang="ru-BY" smtClean="0"/>
              <a:t>68</a:t>
            </a:fld>
            <a:endParaRPr lang="ru-BY"/>
          </a:p>
        </p:txBody>
      </p:sp>
    </p:spTree>
    <p:extLst>
      <p:ext uri="{BB962C8B-B14F-4D97-AF65-F5344CB8AC3E}">
        <p14:creationId xmlns:p14="http://schemas.microsoft.com/office/powerpoint/2010/main" val="1896914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ru-RU"/>
              <a:t>Образец заголовка</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1075A56-4908-44B3-ABE1-A5B93228D3DE}" type="datetimeFigureOut">
              <a:rPr lang="ru-RU" smtClean="0"/>
              <a:t>28.10.2021</a:t>
            </a:fld>
            <a:endParaRPr lang="ru-RU"/>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ru-RU"/>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86C299FB-73E2-4DBB-95D4-2E1C1145DC3B}" type="slidenum">
              <a:rPr lang="ru-RU" smtClean="0"/>
              <a:t>‹#›</a:t>
            </a:fld>
            <a:endParaRPr lang="ru-R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7001304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1075A56-4908-44B3-ABE1-A5B93228D3DE}" type="datetimeFigureOut">
              <a:rPr lang="ru-RU" smtClean="0"/>
              <a:t>28.10.2021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6C299FB-73E2-4DBB-95D4-2E1C1145DC3B}" type="slidenum">
              <a:rPr lang="ru-RU" smtClean="0"/>
              <a:t>‹#›</a:t>
            </a:fld>
            <a:endParaRPr lang="ru-RU"/>
          </a:p>
        </p:txBody>
      </p:sp>
    </p:spTree>
    <p:extLst>
      <p:ext uri="{BB962C8B-B14F-4D97-AF65-F5344CB8AC3E}">
        <p14:creationId xmlns:p14="http://schemas.microsoft.com/office/powerpoint/2010/main" val="1803673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1075A56-4908-44B3-ABE1-A5B93228D3DE}" type="datetimeFigureOut">
              <a:rPr lang="ru-RU" smtClean="0"/>
              <a:t>28.10.2021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6C299FB-73E2-4DBB-95D4-2E1C1145DC3B}" type="slidenum">
              <a:rPr lang="ru-RU" smtClean="0"/>
              <a:t>‹#›</a:t>
            </a:fld>
            <a:endParaRPr lang="ru-RU"/>
          </a:p>
        </p:txBody>
      </p:sp>
    </p:spTree>
    <p:extLst>
      <p:ext uri="{BB962C8B-B14F-4D97-AF65-F5344CB8AC3E}">
        <p14:creationId xmlns:p14="http://schemas.microsoft.com/office/powerpoint/2010/main" val="851467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1075A56-4908-44B3-ABE1-A5B93228D3DE}" type="datetimeFigureOut">
              <a:rPr lang="ru-RU" smtClean="0"/>
              <a:t>28.10.2021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6C299FB-73E2-4DBB-95D4-2E1C1145DC3B}" type="slidenum">
              <a:rPr lang="ru-RU" smtClean="0"/>
              <a:t>‹#›</a:t>
            </a:fld>
            <a:endParaRPr lang="ru-RU"/>
          </a:p>
        </p:txBody>
      </p:sp>
    </p:spTree>
    <p:extLst>
      <p:ext uri="{BB962C8B-B14F-4D97-AF65-F5344CB8AC3E}">
        <p14:creationId xmlns:p14="http://schemas.microsoft.com/office/powerpoint/2010/main" val="2293227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ru-RU"/>
              <a:t>Образец заголовка</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E1075A56-4908-44B3-ABE1-A5B93228D3DE}" type="datetimeFigureOut">
              <a:rPr lang="ru-RU" smtClean="0"/>
              <a:t>28.10.2021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6C299FB-73E2-4DBB-95D4-2E1C1145DC3B}" type="slidenum">
              <a:rPr lang="ru-RU" smtClean="0"/>
              <a:t>‹#›</a:t>
            </a:fld>
            <a:endParaRPr lang="ru-R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0999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E1075A56-4908-44B3-ABE1-A5B93228D3DE}" type="datetimeFigureOut">
              <a:rPr lang="ru-RU" smtClean="0"/>
              <a:t>28.10.2021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6C299FB-73E2-4DBB-95D4-2E1C1145DC3B}" type="slidenum">
              <a:rPr lang="ru-RU" smtClean="0"/>
              <a:t>‹#›</a:t>
            </a:fld>
            <a:endParaRPr lang="ru-RU"/>
          </a:p>
        </p:txBody>
      </p:sp>
    </p:spTree>
    <p:extLst>
      <p:ext uri="{BB962C8B-B14F-4D97-AF65-F5344CB8AC3E}">
        <p14:creationId xmlns:p14="http://schemas.microsoft.com/office/powerpoint/2010/main" val="717386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ru-RU"/>
              <a:t>Образец текста</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E1075A56-4908-44B3-ABE1-A5B93228D3DE}" type="datetimeFigureOut">
              <a:rPr lang="ru-RU" smtClean="0"/>
              <a:t>28.10.2021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6C299FB-73E2-4DBB-95D4-2E1C1145DC3B}" type="slidenum">
              <a:rPr lang="ru-RU" smtClean="0"/>
              <a:t>‹#›</a:t>
            </a:fld>
            <a:endParaRPr lang="ru-RU"/>
          </a:p>
        </p:txBody>
      </p:sp>
    </p:spTree>
    <p:extLst>
      <p:ext uri="{BB962C8B-B14F-4D97-AF65-F5344CB8AC3E}">
        <p14:creationId xmlns:p14="http://schemas.microsoft.com/office/powerpoint/2010/main" val="1730102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E1075A56-4908-44B3-ABE1-A5B93228D3DE}" type="datetimeFigureOut">
              <a:rPr lang="ru-RU" smtClean="0"/>
              <a:t>28.10.2021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6C299FB-73E2-4DBB-95D4-2E1C1145DC3B}" type="slidenum">
              <a:rPr lang="ru-RU" smtClean="0"/>
              <a:t>‹#›</a:t>
            </a:fld>
            <a:endParaRPr lang="ru-RU"/>
          </a:p>
        </p:txBody>
      </p:sp>
    </p:spTree>
    <p:extLst>
      <p:ext uri="{BB962C8B-B14F-4D97-AF65-F5344CB8AC3E}">
        <p14:creationId xmlns:p14="http://schemas.microsoft.com/office/powerpoint/2010/main" val="3255673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075A56-4908-44B3-ABE1-A5B93228D3DE}" type="datetimeFigureOut">
              <a:rPr lang="ru-RU" smtClean="0"/>
              <a:t>28.10.2021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6C299FB-73E2-4DBB-95D4-2E1C1145DC3B}" type="slidenum">
              <a:rPr lang="ru-RU" smtClean="0"/>
              <a:t>‹#›</a:t>
            </a:fld>
            <a:endParaRPr lang="ru-RU"/>
          </a:p>
        </p:txBody>
      </p:sp>
    </p:spTree>
    <p:extLst>
      <p:ext uri="{BB962C8B-B14F-4D97-AF65-F5344CB8AC3E}">
        <p14:creationId xmlns:p14="http://schemas.microsoft.com/office/powerpoint/2010/main" val="1489175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ru-RU"/>
              <a:t>Образец заголовка</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E1075A56-4908-44B3-ABE1-A5B93228D3DE}" type="datetimeFigureOut">
              <a:rPr lang="ru-RU" smtClean="0"/>
              <a:t>28.10.2021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6C299FB-73E2-4DBB-95D4-2E1C1145DC3B}" type="slidenum">
              <a:rPr lang="ru-RU" smtClean="0"/>
              <a:t>‹#›</a:t>
            </a:fld>
            <a:endParaRPr lang="ru-RU"/>
          </a:p>
        </p:txBody>
      </p:sp>
    </p:spTree>
    <p:extLst>
      <p:ext uri="{BB962C8B-B14F-4D97-AF65-F5344CB8AC3E}">
        <p14:creationId xmlns:p14="http://schemas.microsoft.com/office/powerpoint/2010/main" val="567885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E1075A56-4908-44B3-ABE1-A5B93228D3DE}" type="datetimeFigureOut">
              <a:rPr lang="ru-RU" smtClean="0"/>
              <a:t>28.10.2021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6C299FB-73E2-4DBB-95D4-2E1C1145DC3B}" type="slidenum">
              <a:rPr lang="ru-RU" smtClean="0"/>
              <a:t>‹#›</a:t>
            </a:fld>
            <a:endParaRPr lang="ru-RU"/>
          </a:p>
        </p:txBody>
      </p:sp>
    </p:spTree>
    <p:extLst>
      <p:ext uri="{BB962C8B-B14F-4D97-AF65-F5344CB8AC3E}">
        <p14:creationId xmlns:p14="http://schemas.microsoft.com/office/powerpoint/2010/main" val="1723951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ru-RU"/>
              <a:t>Образец заголовка</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1075A56-4908-44B3-ABE1-A5B93228D3DE}" type="datetimeFigureOut">
              <a:rPr lang="ru-RU" smtClean="0"/>
              <a:t>28.10.2021</a:t>
            </a:fld>
            <a:endParaRPr lang="ru-RU"/>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ru-RU"/>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86C299FB-73E2-4DBB-95D4-2E1C1145DC3B}" type="slidenum">
              <a:rPr lang="ru-RU" smtClean="0"/>
              <a:t>‹#›</a:t>
            </a:fld>
            <a:endParaRPr lang="ru-RU"/>
          </a:p>
        </p:txBody>
      </p:sp>
    </p:spTree>
    <p:extLst>
      <p:ext uri="{BB962C8B-B14F-4D97-AF65-F5344CB8AC3E}">
        <p14:creationId xmlns:p14="http://schemas.microsoft.com/office/powerpoint/2010/main" val="110577481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D3265E-EF2C-4BB8-98C6-A93A1A368743}"/>
              </a:ext>
            </a:extLst>
          </p:cNvPr>
          <p:cNvSpPr>
            <a:spLocks noGrp="1"/>
          </p:cNvSpPr>
          <p:nvPr>
            <p:ph type="ctrTitle"/>
          </p:nvPr>
        </p:nvSpPr>
        <p:spPr>
          <a:xfrm>
            <a:off x="420130" y="2057400"/>
            <a:ext cx="11565924" cy="2066626"/>
          </a:xfrm>
        </p:spPr>
        <p:txBody>
          <a:bodyPr>
            <a:noAutofit/>
          </a:bodyPr>
          <a:lstStyle/>
          <a:p>
            <a:pPr algn="ctr"/>
            <a:r>
              <a:rPr lang="ru-RU" sz="4800" dirty="0"/>
              <a:t>Лекция 9.</a:t>
            </a:r>
            <a:br>
              <a:rPr lang="ru-RU" sz="4800" dirty="0"/>
            </a:br>
            <a:r>
              <a:rPr lang="ru-RU" sz="4800" dirty="0"/>
              <a:t>Параллельные вычисления: взаимоисключение и многозадачность</a:t>
            </a:r>
          </a:p>
        </p:txBody>
      </p:sp>
      <p:sp>
        <p:nvSpPr>
          <p:cNvPr id="3" name="Подзаголовок 2">
            <a:extLst>
              <a:ext uri="{FF2B5EF4-FFF2-40B4-BE49-F238E27FC236}">
                <a16:creationId xmlns:a16="http://schemas.microsoft.com/office/drawing/2014/main" id="{418414A7-4312-4627-B178-274CF84E04D0}"/>
              </a:ext>
            </a:extLst>
          </p:cNvPr>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3017955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00E6C38-84B3-417B-9F64-F2FA417776F4}"/>
              </a:ext>
            </a:extLst>
          </p:cNvPr>
          <p:cNvSpPr>
            <a:spLocks noGrp="1"/>
          </p:cNvSpPr>
          <p:nvPr>
            <p:ph idx="1"/>
          </p:nvPr>
        </p:nvSpPr>
        <p:spPr>
          <a:xfrm>
            <a:off x="173422" y="536028"/>
            <a:ext cx="10815144" cy="6006662"/>
          </a:xfrm>
        </p:spPr>
        <p:txBody>
          <a:bodyPr>
            <a:normAutofit/>
          </a:bodyPr>
          <a:lstStyle/>
          <a:p>
            <a:pPr marL="0" indent="0" algn="just">
              <a:buNone/>
            </a:pPr>
            <a:r>
              <a:rPr lang="ru-RU" sz="2800" dirty="0"/>
              <a:t>Это решение гарантирует корректную работу взаимоисключения, однако имеет два недостатка. </a:t>
            </a:r>
          </a:p>
          <a:p>
            <a:pPr marL="0" indent="0" algn="just">
              <a:buNone/>
            </a:pPr>
            <a:r>
              <a:rPr lang="ru-RU" sz="2800" dirty="0"/>
              <a:t>Во-первых, при входе в критический участок процессы должны </a:t>
            </a:r>
            <a:r>
              <a:rPr lang="ru-RU" sz="2800" b="1" dirty="0"/>
              <a:t>строго чередоваться</a:t>
            </a:r>
            <a:r>
              <a:rPr lang="ru-RU" sz="2800" dirty="0"/>
              <a:t>; тем самым скорость работы диктуется более медленным из двух процессов. Если процессу Р0 вход в критический участок требуется раз в час, а процессору Р1 - 1000 раз в час, то темп работы Р1 будет таким же, как и у процесса Р0. </a:t>
            </a:r>
          </a:p>
          <a:p>
            <a:pPr marL="0" indent="0" algn="just">
              <a:buNone/>
            </a:pPr>
            <a:r>
              <a:rPr lang="ru-RU" sz="2800" dirty="0"/>
              <a:t>Во-вторых, гораздо более серьезная ситуация возникает в случае </a:t>
            </a:r>
            <a:r>
              <a:rPr lang="ru-RU" sz="2800" b="1" dirty="0"/>
              <a:t>сбоя одного из процессов - при этом второй процесс оказывается заблокированным </a:t>
            </a:r>
            <a:r>
              <a:rPr lang="ru-RU" sz="2800" dirty="0"/>
              <a:t>(при этом не важно, происходит сбой процесса в критическом участке или нет).</a:t>
            </a:r>
          </a:p>
        </p:txBody>
      </p:sp>
    </p:spTree>
    <p:extLst>
      <p:ext uri="{BB962C8B-B14F-4D97-AF65-F5344CB8AC3E}">
        <p14:creationId xmlns:p14="http://schemas.microsoft.com/office/powerpoint/2010/main" val="620663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74DDAEE-BA2B-4D70-8D4A-72CE649EE926}"/>
              </a:ext>
            </a:extLst>
          </p:cNvPr>
          <p:cNvSpPr>
            <a:spLocks noGrp="1"/>
          </p:cNvSpPr>
          <p:nvPr>
            <p:ph type="title"/>
          </p:nvPr>
        </p:nvSpPr>
        <p:spPr>
          <a:xfrm>
            <a:off x="1041154" y="176574"/>
            <a:ext cx="9692640" cy="722061"/>
          </a:xfrm>
        </p:spPr>
        <p:txBody>
          <a:bodyPr/>
          <a:lstStyle/>
          <a:p>
            <a:r>
              <a:rPr lang="ru-RU" dirty="0"/>
              <a:t>Алгоритм </a:t>
            </a:r>
            <a:r>
              <a:rPr lang="ru-RU" dirty="0" err="1"/>
              <a:t>Деккера</a:t>
            </a:r>
            <a:r>
              <a:rPr lang="ru-RU" dirty="0"/>
              <a:t>. Вторая попытка</a:t>
            </a:r>
          </a:p>
        </p:txBody>
      </p:sp>
      <p:sp>
        <p:nvSpPr>
          <p:cNvPr id="3" name="Объект 2">
            <a:extLst>
              <a:ext uri="{FF2B5EF4-FFF2-40B4-BE49-F238E27FC236}">
                <a16:creationId xmlns:a16="http://schemas.microsoft.com/office/drawing/2014/main" id="{CB50891C-4D61-4AC6-9C4C-077EF6A67BAD}"/>
              </a:ext>
            </a:extLst>
          </p:cNvPr>
          <p:cNvSpPr>
            <a:spLocks noGrp="1"/>
          </p:cNvSpPr>
          <p:nvPr>
            <p:ph idx="1"/>
          </p:nvPr>
        </p:nvSpPr>
        <p:spPr>
          <a:xfrm>
            <a:off x="252878" y="1040525"/>
            <a:ext cx="10861811" cy="5517930"/>
          </a:xfrm>
        </p:spPr>
        <p:txBody>
          <a:bodyPr>
            <a:normAutofit lnSpcReduction="10000"/>
          </a:bodyPr>
          <a:lstStyle/>
          <a:p>
            <a:pPr marL="0" indent="0" algn="just">
              <a:buNone/>
            </a:pPr>
            <a:r>
              <a:rPr lang="ru-RU" sz="2800" dirty="0"/>
              <a:t>Каждый процесс должен иметь собственный ключ к критическому участку, так что если даже произойдет сбой одного процесса, второй все равно сможет получить доступ к критическому участку. Для удовлетворения этого условия определен логический вектор </a:t>
            </a:r>
            <a:r>
              <a:rPr lang="ru-RU" sz="2800" dirty="0" err="1"/>
              <a:t>flag</a:t>
            </a:r>
            <a:r>
              <a:rPr lang="ru-RU" sz="2800" dirty="0"/>
              <a:t>, в котором </a:t>
            </a:r>
            <a:r>
              <a:rPr lang="ru-RU" sz="2800" dirty="0" err="1"/>
              <a:t>flag</a:t>
            </a:r>
            <a:r>
              <a:rPr lang="ru-RU" sz="2800" dirty="0"/>
              <a:t> [0] соответствует процессу Р0, а </a:t>
            </a:r>
            <a:r>
              <a:rPr lang="ru-RU" sz="2800" dirty="0" err="1"/>
              <a:t>flag</a:t>
            </a:r>
            <a:r>
              <a:rPr lang="ru-RU" sz="2800" dirty="0"/>
              <a:t> [1</a:t>
            </a:r>
            <a:r>
              <a:rPr lang="en-US" sz="2800" dirty="0"/>
              <a:t>]</a:t>
            </a:r>
            <a:r>
              <a:rPr lang="ru-RU" sz="2800" dirty="0"/>
              <a:t> - процессу P</a:t>
            </a:r>
            <a:r>
              <a:rPr lang="en-US" sz="2800" dirty="0"/>
              <a:t>1</a:t>
            </a:r>
            <a:r>
              <a:rPr lang="ru-RU" sz="2800" dirty="0"/>
              <a:t>. Каждый процесс может ознакомиться</a:t>
            </a:r>
            <a:r>
              <a:rPr lang="en-US" sz="2800" dirty="0"/>
              <a:t> </a:t>
            </a:r>
            <a:r>
              <a:rPr lang="ru-RU" sz="2800" dirty="0"/>
              <a:t>с флагом другого процесса, но не может его изменить. Когда процессу требуется войти в</a:t>
            </a:r>
            <a:r>
              <a:rPr lang="en-US" sz="2800" dirty="0"/>
              <a:t> </a:t>
            </a:r>
            <a:r>
              <a:rPr lang="ru-RU" sz="2800" dirty="0"/>
              <a:t>критический участок, он периодически проверяет состояние флага другого процесса до</a:t>
            </a:r>
            <a:r>
              <a:rPr lang="en-US" sz="2800" dirty="0"/>
              <a:t> </a:t>
            </a:r>
            <a:r>
              <a:rPr lang="ru-RU" sz="2800" dirty="0"/>
              <a:t>тех пор, пока тот не примет значение </a:t>
            </a:r>
            <a:r>
              <a:rPr lang="ru-RU" sz="2800" dirty="0" err="1"/>
              <a:t>false</a:t>
            </a:r>
            <a:r>
              <a:rPr lang="ru-RU" sz="2800" dirty="0"/>
              <a:t>, указывающее, что другой процесс покинул</a:t>
            </a:r>
            <a:r>
              <a:rPr lang="en-US" sz="2800" dirty="0"/>
              <a:t> </a:t>
            </a:r>
            <a:r>
              <a:rPr lang="ru-RU" sz="2800" dirty="0"/>
              <a:t>критический участок. Процесс немедленно устанавливает значение собственного флага</a:t>
            </a:r>
            <a:r>
              <a:rPr lang="en-US" sz="2800" dirty="0"/>
              <a:t> </a:t>
            </a:r>
            <a:r>
              <a:rPr lang="ru-RU" sz="2800" dirty="0"/>
              <a:t>равным </a:t>
            </a:r>
            <a:r>
              <a:rPr lang="ru-RU" sz="2800" dirty="0" err="1"/>
              <a:t>true</a:t>
            </a:r>
            <a:r>
              <a:rPr lang="ru-RU" sz="2800" dirty="0"/>
              <a:t> и входит в критический участок. После выхода из критического участка</a:t>
            </a:r>
            <a:r>
              <a:rPr lang="en-US" sz="2800" dirty="0"/>
              <a:t> </a:t>
            </a:r>
            <a:r>
              <a:rPr lang="ru-RU" sz="2800" dirty="0"/>
              <a:t>процесс сбрасывает свой флаг, присваивая ему значение f</a:t>
            </a:r>
            <a:r>
              <a:rPr lang="en-US" sz="2800" dirty="0" err="1"/>
              <a:t>alse</a:t>
            </a:r>
            <a:r>
              <a:rPr lang="ru-RU" sz="2800" dirty="0"/>
              <a:t>.</a:t>
            </a:r>
          </a:p>
        </p:txBody>
      </p:sp>
    </p:spTree>
    <p:extLst>
      <p:ext uri="{BB962C8B-B14F-4D97-AF65-F5344CB8AC3E}">
        <p14:creationId xmlns:p14="http://schemas.microsoft.com/office/powerpoint/2010/main" val="1489414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D274458-9719-4129-B919-BCF4FE48D988}"/>
              </a:ext>
            </a:extLst>
          </p:cNvPr>
          <p:cNvSpPr>
            <a:spLocks noGrp="1"/>
          </p:cNvSpPr>
          <p:nvPr>
            <p:ph idx="1"/>
          </p:nvPr>
        </p:nvSpPr>
        <p:spPr>
          <a:xfrm>
            <a:off x="268644" y="362607"/>
            <a:ext cx="10704155" cy="4351337"/>
          </a:xfrm>
        </p:spPr>
        <p:txBody>
          <a:bodyPr>
            <a:normAutofit/>
          </a:bodyPr>
          <a:lstStyle/>
          <a:p>
            <a:pPr marL="0" indent="0" algn="just">
              <a:buNone/>
            </a:pPr>
            <a:r>
              <a:rPr lang="ru-RU" sz="2800" dirty="0"/>
              <a:t>Теперь, если произойдет сбой одного из процессов</a:t>
            </a:r>
            <a:r>
              <a:rPr lang="en-US" sz="2800" dirty="0"/>
              <a:t> </a:t>
            </a:r>
            <a:r>
              <a:rPr lang="ru-RU" sz="2800" dirty="0"/>
              <a:t>вне критического участка (включая код установки значения флага), второй процесс</a:t>
            </a:r>
            <a:r>
              <a:rPr lang="en-US" sz="2800" dirty="0"/>
              <a:t> </a:t>
            </a:r>
            <a:r>
              <a:rPr lang="ru-RU" sz="2800" dirty="0"/>
              <a:t>заблокирован не будет. Этот второй процесс в таком случае сможет входить в критический</a:t>
            </a:r>
            <a:r>
              <a:rPr lang="en-US" sz="2800" dirty="0"/>
              <a:t> </a:t>
            </a:r>
            <a:r>
              <a:rPr lang="ru-RU" sz="2800" dirty="0"/>
              <a:t>участок всякий раз, как только это потребуется, поскольку флаг другого процесса</a:t>
            </a:r>
            <a:r>
              <a:rPr lang="en-US" sz="2800" dirty="0"/>
              <a:t> </a:t>
            </a:r>
            <a:r>
              <a:rPr lang="ru-RU" sz="2800" dirty="0"/>
              <a:t>всегда будет иметь значение </a:t>
            </a:r>
            <a:r>
              <a:rPr lang="ru-RU" sz="2800" dirty="0" err="1"/>
              <a:t>false</a:t>
            </a:r>
            <a:r>
              <a:rPr lang="ru-RU" sz="2800" dirty="0"/>
              <a:t>. Однако если сбой произойдет в критическом участке</a:t>
            </a:r>
            <a:r>
              <a:rPr lang="en-US" sz="2800" dirty="0"/>
              <a:t> </a:t>
            </a:r>
            <a:r>
              <a:rPr lang="ru-RU" sz="2800" dirty="0"/>
              <a:t>(или перед входом в него, но после установки значения флага равным </a:t>
            </a:r>
            <a:r>
              <a:rPr lang="ru-RU" sz="2800" dirty="0" err="1"/>
              <a:t>true</a:t>
            </a:r>
            <a:r>
              <a:rPr lang="ru-RU" sz="2800" dirty="0"/>
              <a:t>), то</a:t>
            </a:r>
            <a:r>
              <a:rPr lang="en-US" sz="2800" dirty="0"/>
              <a:t> </a:t>
            </a:r>
            <a:r>
              <a:rPr lang="ru-RU" sz="2800" dirty="0"/>
              <a:t>другой процесс окажется заблокированным навсегда.</a:t>
            </a:r>
          </a:p>
        </p:txBody>
      </p:sp>
      <p:pic>
        <p:nvPicPr>
          <p:cNvPr id="5" name="Рисунок 4">
            <a:extLst>
              <a:ext uri="{FF2B5EF4-FFF2-40B4-BE49-F238E27FC236}">
                <a16:creationId xmlns:a16="http://schemas.microsoft.com/office/drawing/2014/main" id="{2C09B4A6-E569-49D1-B517-038187359C84}"/>
              </a:ext>
            </a:extLst>
          </p:cNvPr>
          <p:cNvPicPr>
            <a:picLocks noChangeAspect="1"/>
          </p:cNvPicPr>
          <p:nvPr/>
        </p:nvPicPr>
        <p:blipFill>
          <a:blip r:embed="rId2"/>
          <a:stretch>
            <a:fillRect/>
          </a:stretch>
        </p:blipFill>
        <p:spPr>
          <a:xfrm>
            <a:off x="1108842" y="4091898"/>
            <a:ext cx="9974316" cy="2766102"/>
          </a:xfrm>
          <a:prstGeom prst="rect">
            <a:avLst/>
          </a:prstGeom>
        </p:spPr>
      </p:pic>
    </p:spTree>
    <p:extLst>
      <p:ext uri="{BB962C8B-B14F-4D97-AF65-F5344CB8AC3E}">
        <p14:creationId xmlns:p14="http://schemas.microsoft.com/office/powerpoint/2010/main" val="1483158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8084675-2258-458C-ABBE-D23CFF0CF404}"/>
              </a:ext>
            </a:extLst>
          </p:cNvPr>
          <p:cNvSpPr>
            <a:spLocks noGrp="1"/>
          </p:cNvSpPr>
          <p:nvPr>
            <p:ph idx="1"/>
          </p:nvPr>
        </p:nvSpPr>
        <p:spPr>
          <a:xfrm>
            <a:off x="237112" y="394138"/>
            <a:ext cx="10672625" cy="6211614"/>
          </a:xfrm>
        </p:spPr>
        <p:txBody>
          <a:bodyPr>
            <a:normAutofit fontScale="92500" lnSpcReduction="10000"/>
          </a:bodyPr>
          <a:lstStyle/>
          <a:p>
            <a:pPr marL="0" indent="0" algn="just">
              <a:buNone/>
            </a:pPr>
            <a:r>
              <a:rPr lang="ru-RU" sz="2800" dirty="0"/>
              <a:t>Описанное решение, по сути, оказывается еще хуже предложенного ранее, поскольку</a:t>
            </a:r>
            <a:r>
              <a:rPr lang="en-US" sz="2800" dirty="0"/>
              <a:t> </a:t>
            </a:r>
            <a:r>
              <a:rPr lang="ru-RU" sz="2800" dirty="0"/>
              <a:t>даже не гарантирует взаимного исключения. Рассмотрим такую последовательность</a:t>
            </a:r>
            <a:r>
              <a:rPr lang="en-US" sz="2800" dirty="0"/>
              <a:t> </a:t>
            </a:r>
            <a:r>
              <a:rPr lang="ru-RU" sz="2800" dirty="0"/>
              <a:t>действий:</a:t>
            </a:r>
          </a:p>
          <a:p>
            <a:pPr algn="just"/>
            <a:r>
              <a:rPr lang="ru-RU" sz="2800" dirty="0"/>
              <a:t>Р</a:t>
            </a:r>
            <a:r>
              <a:rPr lang="en-US" sz="2800" dirty="0"/>
              <a:t>0</a:t>
            </a:r>
            <a:r>
              <a:rPr lang="ru-RU" sz="2800" dirty="0"/>
              <a:t> выполняет инструкцию </a:t>
            </a:r>
            <a:r>
              <a:rPr lang="ru-RU" sz="2800" dirty="0" err="1"/>
              <a:t>while</a:t>
            </a:r>
            <a:r>
              <a:rPr lang="ru-RU" sz="2800" dirty="0"/>
              <a:t> и находит, что значение </a:t>
            </a:r>
            <a:r>
              <a:rPr lang="ru-RU" sz="2800" dirty="0" err="1"/>
              <a:t>flag</a:t>
            </a:r>
            <a:r>
              <a:rPr lang="ru-RU" sz="2800" dirty="0"/>
              <a:t> [1] равно </a:t>
            </a:r>
            <a:r>
              <a:rPr lang="ru-RU" sz="2800" dirty="0" err="1"/>
              <a:t>false</a:t>
            </a:r>
            <a:r>
              <a:rPr lang="ru-RU" sz="2800" dirty="0"/>
              <a:t>;</a:t>
            </a:r>
          </a:p>
          <a:p>
            <a:pPr algn="just"/>
            <a:r>
              <a:rPr lang="ru-RU" sz="2800" dirty="0"/>
              <a:t>P</a:t>
            </a:r>
            <a:r>
              <a:rPr lang="en-US" sz="2800" dirty="0"/>
              <a:t>1</a:t>
            </a:r>
            <a:r>
              <a:rPr lang="ru-RU" sz="2800" dirty="0"/>
              <a:t> выполняет инструкцию </a:t>
            </a:r>
            <a:r>
              <a:rPr lang="ru-RU" sz="2800" dirty="0" err="1"/>
              <a:t>while</a:t>
            </a:r>
            <a:r>
              <a:rPr lang="ru-RU" sz="2800" dirty="0"/>
              <a:t> и находит, что значение </a:t>
            </a:r>
            <a:r>
              <a:rPr lang="ru-RU" sz="2800" dirty="0" err="1"/>
              <a:t>flag</a:t>
            </a:r>
            <a:r>
              <a:rPr lang="ru-RU" sz="2800" dirty="0"/>
              <a:t> [0] равно </a:t>
            </a:r>
            <a:r>
              <a:rPr lang="ru-RU" sz="2800" dirty="0" err="1"/>
              <a:t>false</a:t>
            </a:r>
            <a:r>
              <a:rPr lang="ru-RU" sz="2800" dirty="0"/>
              <a:t>;</a:t>
            </a:r>
          </a:p>
          <a:p>
            <a:pPr algn="just"/>
            <a:r>
              <a:rPr lang="ru-RU" sz="2800" dirty="0"/>
              <a:t>Р</a:t>
            </a:r>
            <a:r>
              <a:rPr lang="en-US" sz="2800" dirty="0"/>
              <a:t>0</a:t>
            </a:r>
            <a:r>
              <a:rPr lang="ru-RU" sz="2800" dirty="0"/>
              <a:t> устанавливает значение </a:t>
            </a:r>
            <a:r>
              <a:rPr lang="ru-RU" sz="2800" dirty="0" err="1"/>
              <a:t>flag</a:t>
            </a:r>
            <a:r>
              <a:rPr lang="ru-RU" sz="2800" dirty="0"/>
              <a:t> [</a:t>
            </a:r>
            <a:r>
              <a:rPr lang="en-US" sz="2800" dirty="0"/>
              <a:t>0</a:t>
            </a:r>
            <a:r>
              <a:rPr lang="ru-RU" sz="2800" dirty="0"/>
              <a:t>] равным </a:t>
            </a:r>
            <a:r>
              <a:rPr lang="ru-RU" sz="2800" dirty="0" err="1"/>
              <a:t>true</a:t>
            </a:r>
            <a:r>
              <a:rPr lang="ru-RU" sz="2800" dirty="0"/>
              <a:t> и входит в критический участок;</a:t>
            </a:r>
          </a:p>
          <a:p>
            <a:pPr algn="just"/>
            <a:r>
              <a:rPr lang="ru-RU" sz="2800" dirty="0"/>
              <a:t>P</a:t>
            </a:r>
            <a:r>
              <a:rPr lang="en-US" sz="2800" dirty="0"/>
              <a:t>1</a:t>
            </a:r>
            <a:r>
              <a:rPr lang="ru-RU" sz="2800" dirty="0"/>
              <a:t> устанавливает значение </a:t>
            </a:r>
            <a:r>
              <a:rPr lang="ru-RU" sz="2800" dirty="0" err="1"/>
              <a:t>flag</a:t>
            </a:r>
            <a:r>
              <a:rPr lang="ru-RU" sz="2800" dirty="0"/>
              <a:t> [1] равным </a:t>
            </a:r>
            <a:r>
              <a:rPr lang="ru-RU" sz="2800" dirty="0" err="1"/>
              <a:t>true</a:t>
            </a:r>
            <a:r>
              <a:rPr lang="ru-RU" sz="2800" dirty="0"/>
              <a:t> и входит в критический участок.</a:t>
            </a:r>
          </a:p>
          <a:p>
            <a:pPr marL="0" indent="0" algn="just">
              <a:buNone/>
            </a:pPr>
            <a:r>
              <a:rPr lang="ru-RU" sz="2800" dirty="0"/>
              <a:t>Поскольку после этого оба процесса одновременно оказываются в критическом участке,</a:t>
            </a:r>
            <a:r>
              <a:rPr lang="en-US" sz="2800" dirty="0"/>
              <a:t> </a:t>
            </a:r>
            <a:r>
              <a:rPr lang="ru-RU" sz="2800" dirty="0"/>
              <a:t>программа некорректна. Проблема заключается в том, что предложенное решение не</a:t>
            </a:r>
            <a:r>
              <a:rPr lang="en-US" sz="2800" dirty="0"/>
              <a:t> </a:t>
            </a:r>
            <a:r>
              <a:rPr lang="ru-RU" sz="2800" dirty="0"/>
              <a:t>является независимым от относительной скорости выполнения процессов.</a:t>
            </a:r>
          </a:p>
        </p:txBody>
      </p:sp>
    </p:spTree>
    <p:extLst>
      <p:ext uri="{BB962C8B-B14F-4D97-AF65-F5344CB8AC3E}">
        <p14:creationId xmlns:p14="http://schemas.microsoft.com/office/powerpoint/2010/main" val="2203796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D731E53-541C-4E07-9813-BEA2665BF2ED}"/>
              </a:ext>
            </a:extLst>
          </p:cNvPr>
          <p:cNvSpPr>
            <a:spLocks noGrp="1"/>
          </p:cNvSpPr>
          <p:nvPr>
            <p:ph type="title"/>
          </p:nvPr>
        </p:nvSpPr>
        <p:spPr>
          <a:xfrm>
            <a:off x="1261872" y="365760"/>
            <a:ext cx="9692640" cy="769357"/>
          </a:xfrm>
        </p:spPr>
        <p:txBody>
          <a:bodyPr/>
          <a:lstStyle/>
          <a:p>
            <a:r>
              <a:rPr lang="ru-RU" dirty="0"/>
              <a:t>Алгоритм </a:t>
            </a:r>
            <a:r>
              <a:rPr lang="ru-RU" dirty="0" err="1"/>
              <a:t>Деккера</a:t>
            </a:r>
            <a:r>
              <a:rPr lang="ru-RU" dirty="0"/>
              <a:t>. Третья попытка</a:t>
            </a:r>
          </a:p>
        </p:txBody>
      </p:sp>
      <p:sp>
        <p:nvSpPr>
          <p:cNvPr id="3" name="Объект 2">
            <a:extLst>
              <a:ext uri="{FF2B5EF4-FFF2-40B4-BE49-F238E27FC236}">
                <a16:creationId xmlns:a16="http://schemas.microsoft.com/office/drawing/2014/main" id="{A6E714AB-D6ED-479E-A5D4-5969166B73EE}"/>
              </a:ext>
            </a:extLst>
          </p:cNvPr>
          <p:cNvSpPr>
            <a:spLocks noGrp="1"/>
          </p:cNvSpPr>
          <p:nvPr>
            <p:ph idx="1"/>
          </p:nvPr>
        </p:nvSpPr>
        <p:spPr>
          <a:xfrm>
            <a:off x="300174" y="1253331"/>
            <a:ext cx="10654337" cy="4351337"/>
          </a:xfrm>
        </p:spPr>
        <p:txBody>
          <a:bodyPr>
            <a:normAutofit/>
          </a:bodyPr>
          <a:lstStyle/>
          <a:p>
            <a:pPr marL="0" indent="0" algn="just">
              <a:buNone/>
            </a:pPr>
            <a:r>
              <a:rPr lang="ru-RU" sz="2800" dirty="0"/>
              <a:t>Поскольку процесс может изменить свое состояние после того, как другой процесс ознакомится с ним, но до того, как этот другой процесс войдет в критический участок, вторая попытка также оказалась неудачной.</a:t>
            </a:r>
          </a:p>
        </p:txBody>
      </p:sp>
      <p:pic>
        <p:nvPicPr>
          <p:cNvPr id="4" name="Рисунок 3">
            <a:extLst>
              <a:ext uri="{FF2B5EF4-FFF2-40B4-BE49-F238E27FC236}">
                <a16:creationId xmlns:a16="http://schemas.microsoft.com/office/drawing/2014/main" id="{BFD6D6AA-373C-42D8-9CE1-E5760C1F5B80}"/>
              </a:ext>
            </a:extLst>
          </p:cNvPr>
          <p:cNvPicPr>
            <a:picLocks noChangeAspect="1"/>
          </p:cNvPicPr>
          <p:nvPr/>
        </p:nvPicPr>
        <p:blipFill>
          <a:blip r:embed="rId2"/>
          <a:stretch>
            <a:fillRect/>
          </a:stretch>
        </p:blipFill>
        <p:spPr>
          <a:xfrm>
            <a:off x="300174" y="3428999"/>
            <a:ext cx="10897269" cy="2986552"/>
          </a:xfrm>
          <a:prstGeom prst="rect">
            <a:avLst/>
          </a:prstGeom>
        </p:spPr>
      </p:pic>
    </p:spTree>
    <p:extLst>
      <p:ext uri="{BB962C8B-B14F-4D97-AF65-F5344CB8AC3E}">
        <p14:creationId xmlns:p14="http://schemas.microsoft.com/office/powerpoint/2010/main" val="2968357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EF01284-7181-4F66-B14B-57A95EFB4CC4}"/>
              </a:ext>
            </a:extLst>
          </p:cNvPr>
          <p:cNvSpPr>
            <a:spLocks noGrp="1"/>
          </p:cNvSpPr>
          <p:nvPr>
            <p:ph idx="1"/>
          </p:nvPr>
        </p:nvSpPr>
        <p:spPr>
          <a:xfrm>
            <a:off x="252879" y="409903"/>
            <a:ext cx="10877576" cy="6085490"/>
          </a:xfrm>
        </p:spPr>
        <p:txBody>
          <a:bodyPr>
            <a:normAutofit/>
          </a:bodyPr>
          <a:lstStyle/>
          <a:p>
            <a:pPr marL="0" indent="0" algn="just">
              <a:buNone/>
            </a:pPr>
            <a:r>
              <a:rPr lang="ru-RU" sz="2800" dirty="0"/>
              <a:t>Как и ранее, если происходит сбой одного процесса в критическом участке, включая код установки значения флага, то второй процесс окажется заблокированным (и соответственно, если сбой произойдет вне критического участка, то второй процесс блокирован не будет).</a:t>
            </a:r>
          </a:p>
          <a:p>
            <a:pPr marL="0" indent="0" algn="just">
              <a:buNone/>
            </a:pPr>
            <a:r>
              <a:rPr lang="ru-RU" sz="2800" dirty="0"/>
              <a:t>Далее проверим гарантированность взаимоисключения, проследив за происходящим с точки зрения процесса Р0. После того как процесс Р0 установит </a:t>
            </a:r>
            <a:r>
              <a:rPr lang="ru-RU" sz="2800" dirty="0" err="1"/>
              <a:t>flag</a:t>
            </a:r>
            <a:r>
              <a:rPr lang="ru-RU" sz="2800" dirty="0"/>
              <a:t> [0] равным </a:t>
            </a:r>
            <a:r>
              <a:rPr lang="ru-RU" sz="2800" dirty="0" err="1"/>
              <a:t>true</a:t>
            </a:r>
            <a:r>
              <a:rPr lang="ru-RU" sz="2800" dirty="0"/>
              <a:t>, P1 не сможет войти в критический участок до тех пор, пока туда не войдет и затем не покинет его процесс Р0. Может оказаться так, что процесс P1 уже находится в критическом участке в тот момент, когда Р0 устанавливает свой флаг. В этом случае процесс Р0 будет заблокирован инструкцией </a:t>
            </a:r>
            <a:r>
              <a:rPr lang="ru-RU" sz="2800" dirty="0" err="1"/>
              <a:t>while</a:t>
            </a:r>
            <a:r>
              <a:rPr lang="ru-RU" sz="2800" dirty="0"/>
              <a:t> до тех пор, пока P1 не покинет критический участок. Аналогичные действия происходят при рассмотрении происходящего с точки зрения процесса P1.</a:t>
            </a:r>
          </a:p>
        </p:txBody>
      </p:sp>
    </p:spTree>
    <p:extLst>
      <p:ext uri="{BB962C8B-B14F-4D97-AF65-F5344CB8AC3E}">
        <p14:creationId xmlns:p14="http://schemas.microsoft.com/office/powerpoint/2010/main" val="3350564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1620CBE-901F-4B60-B64B-EA7039E67BBC}"/>
              </a:ext>
            </a:extLst>
          </p:cNvPr>
          <p:cNvSpPr>
            <a:spLocks noGrp="1"/>
          </p:cNvSpPr>
          <p:nvPr>
            <p:ph idx="1"/>
          </p:nvPr>
        </p:nvSpPr>
        <p:spPr>
          <a:xfrm>
            <a:off x="379002" y="1939159"/>
            <a:ext cx="10656859" cy="4367048"/>
          </a:xfrm>
        </p:spPr>
        <p:txBody>
          <a:bodyPr>
            <a:normAutofit/>
          </a:bodyPr>
          <a:lstStyle/>
          <a:p>
            <a:pPr marL="0" indent="0" algn="just">
              <a:buNone/>
            </a:pPr>
            <a:r>
              <a:rPr lang="ru-RU" sz="2800" dirty="0"/>
              <a:t>Тем самым взаимное исключение гарантируется; однако третья попытка порождает еще одну проблему. Если оба процесса установят значения флагов равными </a:t>
            </a:r>
            <a:r>
              <a:rPr lang="ru-RU" sz="2800" dirty="0" err="1"/>
              <a:t>true</a:t>
            </a:r>
            <a:r>
              <a:rPr lang="ru-RU" sz="2800" dirty="0"/>
              <a:t> до того, как один из них выполнит инструкцию </a:t>
            </a:r>
            <a:r>
              <a:rPr lang="ru-RU" sz="2800" dirty="0" err="1"/>
              <a:t>while</a:t>
            </a:r>
            <a:r>
              <a:rPr lang="ru-RU" sz="2800" dirty="0"/>
              <a:t>, то каждый из процессов будет считать, что другой находится в критическом участке, и тем самым осуществится взаимоблокировка.</a:t>
            </a:r>
          </a:p>
        </p:txBody>
      </p:sp>
    </p:spTree>
    <p:extLst>
      <p:ext uri="{BB962C8B-B14F-4D97-AF65-F5344CB8AC3E}">
        <p14:creationId xmlns:p14="http://schemas.microsoft.com/office/powerpoint/2010/main" val="2836451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B3940B-B427-451A-BF89-02DAC9F201D0}"/>
              </a:ext>
            </a:extLst>
          </p:cNvPr>
          <p:cNvSpPr>
            <a:spLocks noGrp="1"/>
          </p:cNvSpPr>
          <p:nvPr>
            <p:ph type="title"/>
          </p:nvPr>
        </p:nvSpPr>
        <p:spPr>
          <a:xfrm>
            <a:off x="1261872" y="365760"/>
            <a:ext cx="9692640" cy="769357"/>
          </a:xfrm>
        </p:spPr>
        <p:txBody>
          <a:bodyPr/>
          <a:lstStyle/>
          <a:p>
            <a:r>
              <a:rPr lang="ru-RU" dirty="0"/>
              <a:t>Алгоритм </a:t>
            </a:r>
            <a:r>
              <a:rPr lang="ru-RU" dirty="0" err="1"/>
              <a:t>Деккера</a:t>
            </a:r>
            <a:r>
              <a:rPr lang="ru-RU" dirty="0"/>
              <a:t>. Четвертая попытка</a:t>
            </a:r>
          </a:p>
        </p:txBody>
      </p:sp>
      <p:sp>
        <p:nvSpPr>
          <p:cNvPr id="3" name="Объект 2">
            <a:extLst>
              <a:ext uri="{FF2B5EF4-FFF2-40B4-BE49-F238E27FC236}">
                <a16:creationId xmlns:a16="http://schemas.microsoft.com/office/drawing/2014/main" id="{C023BAB9-2D9F-47D0-8111-CD5D87F1D090}"/>
              </a:ext>
            </a:extLst>
          </p:cNvPr>
          <p:cNvSpPr>
            <a:spLocks noGrp="1"/>
          </p:cNvSpPr>
          <p:nvPr>
            <p:ph idx="1"/>
          </p:nvPr>
        </p:nvSpPr>
        <p:spPr>
          <a:xfrm>
            <a:off x="394768" y="1253331"/>
            <a:ext cx="10559743" cy="5100172"/>
          </a:xfrm>
        </p:spPr>
        <p:txBody>
          <a:bodyPr>
            <a:normAutofit/>
          </a:bodyPr>
          <a:lstStyle/>
          <a:p>
            <a:pPr marL="0" indent="0" algn="just">
              <a:buNone/>
            </a:pPr>
            <a:r>
              <a:rPr lang="ru-RU" sz="2800" dirty="0"/>
              <a:t>В третьей попытке установка процессом флага состояния выполнялась без учета информации о состоянии другого процесса. Взаимоблокировка возникала по той причине, что каждый процесс мог добиваться своих прав на вход в критический участок и не было никакой возможности отступить назад из имеющегося положения. Можно попытаться исправить ситуацию, делая процессы более "уступчивыми": каждый процесс, устанавливая свой флаг равным </a:t>
            </a:r>
            <a:r>
              <a:rPr lang="ru-RU" sz="2800" dirty="0" err="1"/>
              <a:t>true</a:t>
            </a:r>
            <a:r>
              <a:rPr lang="ru-RU" sz="2800" dirty="0"/>
              <a:t>, указывает о своем желании войти в критический участок, но готов отложить свой вход, уступая другому процессу.</a:t>
            </a:r>
          </a:p>
        </p:txBody>
      </p:sp>
    </p:spTree>
    <p:extLst>
      <p:ext uri="{BB962C8B-B14F-4D97-AF65-F5344CB8AC3E}">
        <p14:creationId xmlns:p14="http://schemas.microsoft.com/office/powerpoint/2010/main" val="4277723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C4EE69-0A64-4FB0-8830-E8123216FCB1}"/>
              </a:ext>
            </a:extLst>
          </p:cNvPr>
          <p:cNvSpPr>
            <a:spLocks noGrp="1"/>
          </p:cNvSpPr>
          <p:nvPr>
            <p:ph type="title"/>
          </p:nvPr>
        </p:nvSpPr>
        <p:spPr/>
        <p:txBody>
          <a:bodyPr/>
          <a:lstStyle/>
          <a:p>
            <a:endParaRPr lang="ru-RU"/>
          </a:p>
        </p:txBody>
      </p:sp>
      <p:pic>
        <p:nvPicPr>
          <p:cNvPr id="4" name="Объект 3">
            <a:extLst>
              <a:ext uri="{FF2B5EF4-FFF2-40B4-BE49-F238E27FC236}">
                <a16:creationId xmlns:a16="http://schemas.microsoft.com/office/drawing/2014/main" id="{E23AFE2B-92FD-4643-8963-F55D879D568E}"/>
              </a:ext>
            </a:extLst>
          </p:cNvPr>
          <p:cNvPicPr>
            <a:picLocks noGrp="1" noChangeAspect="1"/>
          </p:cNvPicPr>
          <p:nvPr>
            <p:ph idx="1"/>
          </p:nvPr>
        </p:nvPicPr>
        <p:blipFill>
          <a:blip r:embed="rId2"/>
          <a:stretch>
            <a:fillRect/>
          </a:stretch>
        </p:blipFill>
        <p:spPr>
          <a:xfrm>
            <a:off x="0" y="1160656"/>
            <a:ext cx="12028608" cy="4536687"/>
          </a:xfrm>
          <a:prstGeom prst="rect">
            <a:avLst/>
          </a:prstGeom>
        </p:spPr>
      </p:pic>
    </p:spTree>
    <p:extLst>
      <p:ext uri="{BB962C8B-B14F-4D97-AF65-F5344CB8AC3E}">
        <p14:creationId xmlns:p14="http://schemas.microsoft.com/office/powerpoint/2010/main" val="685093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50D2EEA-B931-4A5E-8253-4A9C74035913}"/>
              </a:ext>
            </a:extLst>
          </p:cNvPr>
          <p:cNvSpPr>
            <a:spLocks noGrp="1"/>
          </p:cNvSpPr>
          <p:nvPr>
            <p:ph idx="1"/>
          </p:nvPr>
        </p:nvSpPr>
        <p:spPr>
          <a:xfrm>
            <a:off x="315940" y="662152"/>
            <a:ext cx="10373081" cy="5722882"/>
          </a:xfrm>
        </p:spPr>
        <p:txBody>
          <a:bodyPr>
            <a:normAutofit/>
          </a:bodyPr>
          <a:lstStyle/>
          <a:p>
            <a:r>
              <a:rPr lang="ru-RU" sz="2800" dirty="0"/>
              <a:t>Р0 устанавливает значение </a:t>
            </a:r>
            <a:r>
              <a:rPr lang="ru-RU" sz="2800" dirty="0" err="1"/>
              <a:t>flag</a:t>
            </a:r>
            <a:r>
              <a:rPr lang="ru-RU" sz="2800" dirty="0"/>
              <a:t> [0] равным </a:t>
            </a:r>
            <a:r>
              <a:rPr lang="ru-RU" sz="2800" dirty="0" err="1"/>
              <a:t>true</a:t>
            </a:r>
            <a:r>
              <a:rPr lang="ru-RU" sz="2800" dirty="0"/>
              <a:t>;</a:t>
            </a:r>
          </a:p>
          <a:p>
            <a:r>
              <a:rPr lang="ru-RU" sz="2800" dirty="0"/>
              <a:t>P1 устанавливает значение </a:t>
            </a:r>
            <a:r>
              <a:rPr lang="ru-RU" sz="2800" dirty="0" err="1"/>
              <a:t>flag</a:t>
            </a:r>
            <a:r>
              <a:rPr lang="ru-RU" sz="2800" dirty="0"/>
              <a:t> [1] равным </a:t>
            </a:r>
            <a:r>
              <a:rPr lang="ru-RU" sz="2800" dirty="0" err="1"/>
              <a:t>true</a:t>
            </a:r>
            <a:r>
              <a:rPr lang="ru-RU" sz="2800" dirty="0"/>
              <a:t>;</a:t>
            </a:r>
          </a:p>
          <a:p>
            <a:r>
              <a:rPr lang="ru-RU" sz="2800" dirty="0"/>
              <a:t>Р0 проверяет </a:t>
            </a:r>
            <a:r>
              <a:rPr lang="pl-PL" sz="2800" dirty="0"/>
              <a:t>flag [</a:t>
            </a:r>
            <a:r>
              <a:rPr lang="ru-RU" sz="2800" dirty="0"/>
              <a:t>1</a:t>
            </a:r>
            <a:r>
              <a:rPr lang="pl-PL" sz="2800" dirty="0"/>
              <a:t>];</a:t>
            </a:r>
          </a:p>
          <a:p>
            <a:r>
              <a:rPr lang="pl-PL" sz="2800" dirty="0"/>
              <a:t>P</a:t>
            </a:r>
            <a:r>
              <a:rPr lang="ru-RU" sz="2800" dirty="0"/>
              <a:t>1</a:t>
            </a:r>
            <a:r>
              <a:rPr lang="pl-PL" sz="2800" dirty="0"/>
              <a:t> </a:t>
            </a:r>
            <a:r>
              <a:rPr lang="ru-RU" sz="2800" dirty="0"/>
              <a:t>проверяет </a:t>
            </a:r>
            <a:r>
              <a:rPr lang="pl-PL" sz="2800" dirty="0"/>
              <a:t>flag [</a:t>
            </a:r>
            <a:r>
              <a:rPr lang="ru-RU" sz="2800" dirty="0"/>
              <a:t>0] ;</a:t>
            </a:r>
          </a:p>
          <a:p>
            <a:r>
              <a:rPr lang="ru-RU" sz="2800" dirty="0"/>
              <a:t>Р0 устанавливает значение </a:t>
            </a:r>
            <a:r>
              <a:rPr lang="ru-RU" sz="2800" dirty="0" err="1"/>
              <a:t>flag</a:t>
            </a:r>
            <a:r>
              <a:rPr lang="ru-RU" sz="2800" dirty="0"/>
              <a:t>[0] равным </a:t>
            </a:r>
            <a:r>
              <a:rPr lang="ru-RU" sz="2800" dirty="0" err="1"/>
              <a:t>false</a:t>
            </a:r>
            <a:r>
              <a:rPr lang="ru-RU" sz="2800" dirty="0"/>
              <a:t>;</a:t>
            </a:r>
          </a:p>
          <a:p>
            <a:r>
              <a:rPr lang="ru-RU" sz="2800" dirty="0"/>
              <a:t>Р1 устанавливает значение </a:t>
            </a:r>
            <a:r>
              <a:rPr lang="ru-RU" sz="2800" dirty="0" err="1"/>
              <a:t>flag</a:t>
            </a:r>
            <a:r>
              <a:rPr lang="ru-RU" sz="2800" dirty="0"/>
              <a:t> [1] равным </a:t>
            </a:r>
            <a:r>
              <a:rPr lang="ru-RU" sz="2800" dirty="0" err="1"/>
              <a:t>false</a:t>
            </a:r>
            <a:r>
              <a:rPr lang="ru-RU" sz="2800" dirty="0"/>
              <a:t>;</a:t>
            </a:r>
          </a:p>
          <a:p>
            <a:r>
              <a:rPr lang="ru-RU" sz="2800" dirty="0"/>
              <a:t>Р0 устанавливает значение </a:t>
            </a:r>
            <a:r>
              <a:rPr lang="ru-RU" sz="2800" dirty="0" err="1"/>
              <a:t>flag</a:t>
            </a:r>
            <a:r>
              <a:rPr lang="ru-RU" sz="2800" dirty="0"/>
              <a:t> [0] равным </a:t>
            </a:r>
            <a:r>
              <a:rPr lang="ru-RU" sz="2800" dirty="0" err="1"/>
              <a:t>true</a:t>
            </a:r>
            <a:r>
              <a:rPr lang="ru-RU" sz="2800" dirty="0"/>
              <a:t>;</a:t>
            </a:r>
          </a:p>
          <a:p>
            <a:r>
              <a:rPr lang="ru-RU" sz="2800" dirty="0"/>
              <a:t>P1 устанавливает значение </a:t>
            </a:r>
            <a:r>
              <a:rPr lang="ru-RU" sz="2800" dirty="0" err="1"/>
              <a:t>flag</a:t>
            </a:r>
            <a:r>
              <a:rPr lang="ru-RU" sz="2800" dirty="0"/>
              <a:t> [1] равным </a:t>
            </a:r>
            <a:r>
              <a:rPr lang="ru-RU" sz="2800" dirty="0" err="1"/>
              <a:t>true</a:t>
            </a:r>
            <a:r>
              <a:rPr lang="ru-RU" sz="2800" dirty="0"/>
              <a:t>.</a:t>
            </a:r>
          </a:p>
        </p:txBody>
      </p:sp>
    </p:spTree>
    <p:extLst>
      <p:ext uri="{BB962C8B-B14F-4D97-AF65-F5344CB8AC3E}">
        <p14:creationId xmlns:p14="http://schemas.microsoft.com/office/powerpoint/2010/main" val="3617294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3ECAC9E-73CF-4F69-9B62-17EB1EFE569D}"/>
              </a:ext>
            </a:extLst>
          </p:cNvPr>
          <p:cNvSpPr>
            <a:spLocks noGrp="1"/>
          </p:cNvSpPr>
          <p:nvPr>
            <p:ph idx="1"/>
          </p:nvPr>
        </p:nvSpPr>
        <p:spPr>
          <a:xfrm>
            <a:off x="442064" y="304800"/>
            <a:ext cx="10709412" cy="6032938"/>
          </a:xfrm>
        </p:spPr>
        <p:txBody>
          <a:bodyPr>
            <a:normAutofit/>
          </a:bodyPr>
          <a:lstStyle/>
          <a:p>
            <a:pPr marL="0" indent="0" algn="just">
              <a:buNone/>
            </a:pPr>
            <a:r>
              <a:rPr lang="ru-RU" sz="2800" dirty="0"/>
              <a:t>• </a:t>
            </a:r>
            <a:r>
              <a:rPr lang="ru-RU" sz="2800" b="1" dirty="0"/>
              <a:t>Многозадачность: </a:t>
            </a:r>
            <a:r>
              <a:rPr lang="ru-RU" sz="2800" dirty="0"/>
              <a:t>управление множеством процессов в однопроцессорной системе.</a:t>
            </a:r>
          </a:p>
          <a:p>
            <a:pPr marL="0" indent="0" algn="just">
              <a:buNone/>
            </a:pPr>
            <a:r>
              <a:rPr lang="ru-RU" sz="2800" dirty="0"/>
              <a:t>• </a:t>
            </a:r>
            <a:r>
              <a:rPr lang="ru-RU" sz="2800" b="1" dirty="0"/>
              <a:t>Многопроцессорность: </a:t>
            </a:r>
            <a:r>
              <a:rPr lang="ru-RU" sz="2800" dirty="0"/>
              <a:t>управление множеством процессов в многопроцессорной </a:t>
            </a:r>
            <a:r>
              <a:rPr lang="be-BY" sz="2800" dirty="0"/>
              <a:t>системе.</a:t>
            </a:r>
          </a:p>
          <a:p>
            <a:pPr marL="0" indent="0" algn="just">
              <a:buNone/>
            </a:pPr>
            <a:r>
              <a:rPr lang="ru-RU" sz="2800" dirty="0"/>
              <a:t>• </a:t>
            </a:r>
            <a:r>
              <a:rPr lang="ru-RU" sz="2800" b="1" dirty="0"/>
              <a:t>Распределенные вычисления: </a:t>
            </a:r>
            <a:r>
              <a:rPr lang="ru-RU" sz="2800" dirty="0"/>
              <a:t>управление множеством процессов, выполняемых в распределенной вычислительной системе с множеством компьютеров. Основным примером таких систем являются широко распространенные в последнее время </a:t>
            </a:r>
            <a:r>
              <a:rPr lang="be-BY" sz="2800" dirty="0"/>
              <a:t>кластеры.</a:t>
            </a:r>
            <a:endParaRPr lang="ru-BY" sz="2800" dirty="0"/>
          </a:p>
        </p:txBody>
      </p:sp>
    </p:spTree>
    <p:extLst>
      <p:ext uri="{BB962C8B-B14F-4D97-AF65-F5344CB8AC3E}">
        <p14:creationId xmlns:p14="http://schemas.microsoft.com/office/powerpoint/2010/main" val="41438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D823340-6512-4396-AC30-840CB7759202}"/>
              </a:ext>
            </a:extLst>
          </p:cNvPr>
          <p:cNvSpPr>
            <a:spLocks noGrp="1"/>
          </p:cNvSpPr>
          <p:nvPr>
            <p:ph idx="1"/>
          </p:nvPr>
        </p:nvSpPr>
        <p:spPr>
          <a:xfrm>
            <a:off x="141890" y="315310"/>
            <a:ext cx="11114689" cy="6542690"/>
          </a:xfrm>
        </p:spPr>
        <p:txBody>
          <a:bodyPr>
            <a:normAutofit/>
          </a:bodyPr>
          <a:lstStyle/>
          <a:p>
            <a:pPr marL="0" indent="0" algn="just">
              <a:buNone/>
            </a:pPr>
            <a:r>
              <a:rPr lang="ru-RU" sz="2800" dirty="0"/>
              <a:t>Эту последовательность можно продолжать до бесконечности - и ни один из процессов до бесконечности так и не сможет войти в критический участок. Строго говоря, это не взаимоблокировка, так как любое изменение относительной скорости двух процессов разорвет замкнутый круг и позволит одному из процессов войти в критический участок. Назовем такую ситуацию </a:t>
            </a:r>
            <a:r>
              <a:rPr lang="ru-RU" sz="2800" b="1" dirty="0"/>
              <a:t>динамической взаимоблокировкой</a:t>
            </a:r>
            <a:r>
              <a:rPr lang="ru-RU" sz="2800" dirty="0"/>
              <a:t>. В случае неустойчивой взаимоблокировки существует приводящая к успеху последовательность действий, но вместе с тем возможна и такая (такие), при которой ни один из процессов не сможет войти в критический участок.</a:t>
            </a:r>
          </a:p>
          <a:p>
            <a:pPr marL="0" indent="0" algn="just">
              <a:buNone/>
            </a:pPr>
            <a:r>
              <a:rPr lang="ru-RU" sz="2800" dirty="0"/>
              <a:t>Хотя описанный сценарий маловероятен и вряд ли такая последовательность продлится сколь-нибудь долго, теоретически такая возможность имеется. Поэтому мы вынуждены отвергнуть как неудачную и четвертую попытку.</a:t>
            </a:r>
          </a:p>
        </p:txBody>
      </p:sp>
    </p:spTree>
    <p:extLst>
      <p:ext uri="{BB962C8B-B14F-4D97-AF65-F5344CB8AC3E}">
        <p14:creationId xmlns:p14="http://schemas.microsoft.com/office/powerpoint/2010/main" val="3092817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D2266F-E9B1-4FE1-BBC7-2F1B24308E61}"/>
              </a:ext>
            </a:extLst>
          </p:cNvPr>
          <p:cNvSpPr>
            <a:spLocks noGrp="1"/>
          </p:cNvSpPr>
          <p:nvPr>
            <p:ph type="title"/>
          </p:nvPr>
        </p:nvSpPr>
        <p:spPr>
          <a:xfrm>
            <a:off x="1261872" y="365760"/>
            <a:ext cx="9692640" cy="643233"/>
          </a:xfrm>
        </p:spPr>
        <p:txBody>
          <a:bodyPr>
            <a:normAutofit fontScale="90000"/>
          </a:bodyPr>
          <a:lstStyle/>
          <a:p>
            <a:r>
              <a:rPr lang="ru-RU" dirty="0"/>
              <a:t>Правильное решение</a:t>
            </a:r>
          </a:p>
        </p:txBody>
      </p:sp>
      <p:sp>
        <p:nvSpPr>
          <p:cNvPr id="3" name="Объект 2">
            <a:extLst>
              <a:ext uri="{FF2B5EF4-FFF2-40B4-BE49-F238E27FC236}">
                <a16:creationId xmlns:a16="http://schemas.microsoft.com/office/drawing/2014/main" id="{3CF1B9DD-7176-47CC-A557-8E536C047188}"/>
              </a:ext>
            </a:extLst>
          </p:cNvPr>
          <p:cNvSpPr>
            <a:spLocks noGrp="1"/>
          </p:cNvSpPr>
          <p:nvPr>
            <p:ph idx="1"/>
          </p:nvPr>
        </p:nvSpPr>
        <p:spPr>
          <a:xfrm>
            <a:off x="505126" y="1403131"/>
            <a:ext cx="10449385" cy="4966138"/>
          </a:xfrm>
        </p:spPr>
        <p:txBody>
          <a:bodyPr>
            <a:normAutofit/>
          </a:bodyPr>
          <a:lstStyle/>
          <a:p>
            <a:pPr marL="0" indent="0" algn="just">
              <a:buNone/>
            </a:pPr>
            <a:r>
              <a:rPr lang="ru-RU" sz="2800" dirty="0"/>
              <a:t>У нас должна быть возможность следить за состоянием обоих процессов, что обеспечивается</a:t>
            </a:r>
            <a:r>
              <a:rPr lang="en-US" sz="2800" dirty="0"/>
              <a:t> </a:t>
            </a:r>
            <a:r>
              <a:rPr lang="ru-RU" sz="2800" dirty="0"/>
              <a:t>массивом </a:t>
            </a:r>
            <a:r>
              <a:rPr lang="ru-RU" sz="2800" dirty="0" err="1"/>
              <a:t>flag</a:t>
            </a:r>
            <a:r>
              <a:rPr lang="ru-RU" sz="2800" dirty="0"/>
              <a:t>. Но, как показала четвертая попытка, этого недостаточно. Мы</a:t>
            </a:r>
            <a:r>
              <a:rPr lang="en-US" sz="2800" dirty="0"/>
              <a:t> </a:t>
            </a:r>
            <a:r>
              <a:rPr lang="ru-RU" sz="2800" dirty="0"/>
              <a:t>должны навязать определенный порядок действий двум процессам, чтобы избежать проблемы</a:t>
            </a:r>
            <a:r>
              <a:rPr lang="en-US" sz="2800" dirty="0"/>
              <a:t> </a:t>
            </a:r>
            <a:r>
              <a:rPr lang="ru-RU" sz="2800" dirty="0"/>
              <a:t>"взаимной вежливости", с которой только что столкнулись. С этой целью можно</a:t>
            </a:r>
            <a:r>
              <a:rPr lang="en-US" sz="2800" dirty="0"/>
              <a:t> </a:t>
            </a:r>
            <a:r>
              <a:rPr lang="ru-RU" sz="2800" dirty="0"/>
              <a:t>использовать переменную t</a:t>
            </a:r>
            <a:r>
              <a:rPr lang="en-US" sz="2800" dirty="0"/>
              <a:t>urn</a:t>
            </a:r>
            <a:r>
              <a:rPr lang="ru-RU" sz="2800" dirty="0"/>
              <a:t> из первой попытки. В нашем случае эта переменная</a:t>
            </a:r>
            <a:r>
              <a:rPr lang="en-US" sz="2800" dirty="0"/>
              <a:t> </a:t>
            </a:r>
            <a:r>
              <a:rPr lang="ru-RU" sz="2800" dirty="0"/>
              <a:t>указывает, какой из процессов имеет право на вход в критический участок.</a:t>
            </a:r>
          </a:p>
        </p:txBody>
      </p:sp>
    </p:spTree>
    <p:extLst>
      <p:ext uri="{BB962C8B-B14F-4D97-AF65-F5344CB8AC3E}">
        <p14:creationId xmlns:p14="http://schemas.microsoft.com/office/powerpoint/2010/main" val="2720045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8922EB-1809-4285-B5D9-A4196A3C652A}"/>
              </a:ext>
            </a:extLst>
          </p:cNvPr>
          <p:cNvSpPr>
            <a:spLocks noGrp="1"/>
          </p:cNvSpPr>
          <p:nvPr>
            <p:ph type="title"/>
          </p:nvPr>
        </p:nvSpPr>
        <p:spPr/>
        <p:txBody>
          <a:bodyPr/>
          <a:lstStyle/>
          <a:p>
            <a:endParaRPr lang="ru-RU"/>
          </a:p>
        </p:txBody>
      </p:sp>
      <p:pic>
        <p:nvPicPr>
          <p:cNvPr id="4" name="Объект 3">
            <a:extLst>
              <a:ext uri="{FF2B5EF4-FFF2-40B4-BE49-F238E27FC236}">
                <a16:creationId xmlns:a16="http://schemas.microsoft.com/office/drawing/2014/main" id="{6EF79D35-1B13-428B-9BA9-D4DE945C1F75}"/>
              </a:ext>
            </a:extLst>
          </p:cNvPr>
          <p:cNvPicPr>
            <a:picLocks noGrp="1" noChangeAspect="1"/>
          </p:cNvPicPr>
          <p:nvPr>
            <p:ph idx="1"/>
          </p:nvPr>
        </p:nvPicPr>
        <p:blipFill>
          <a:blip r:embed="rId2"/>
          <a:stretch>
            <a:fillRect/>
          </a:stretch>
        </p:blipFill>
        <p:spPr>
          <a:xfrm>
            <a:off x="1" y="365760"/>
            <a:ext cx="6353502" cy="6006662"/>
          </a:xfrm>
          <a:prstGeom prst="rect">
            <a:avLst/>
          </a:prstGeom>
        </p:spPr>
      </p:pic>
      <p:pic>
        <p:nvPicPr>
          <p:cNvPr id="5" name="Рисунок 4">
            <a:extLst>
              <a:ext uri="{FF2B5EF4-FFF2-40B4-BE49-F238E27FC236}">
                <a16:creationId xmlns:a16="http://schemas.microsoft.com/office/drawing/2014/main" id="{50AB95CC-8537-415E-8A6E-EF3181EF5819}"/>
              </a:ext>
            </a:extLst>
          </p:cNvPr>
          <p:cNvPicPr>
            <a:picLocks noChangeAspect="1"/>
          </p:cNvPicPr>
          <p:nvPr/>
        </p:nvPicPr>
        <p:blipFill>
          <a:blip r:embed="rId3"/>
          <a:stretch>
            <a:fillRect/>
          </a:stretch>
        </p:blipFill>
        <p:spPr>
          <a:xfrm>
            <a:off x="6211613" y="276114"/>
            <a:ext cx="5980386" cy="6305772"/>
          </a:xfrm>
          <a:prstGeom prst="rect">
            <a:avLst/>
          </a:prstGeom>
        </p:spPr>
      </p:pic>
    </p:spTree>
    <p:extLst>
      <p:ext uri="{BB962C8B-B14F-4D97-AF65-F5344CB8AC3E}">
        <p14:creationId xmlns:p14="http://schemas.microsoft.com/office/powerpoint/2010/main" val="4229895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FB5B2B0-52E5-40FA-A14C-45BB996A4A15}"/>
              </a:ext>
            </a:extLst>
          </p:cNvPr>
          <p:cNvSpPr>
            <a:spLocks noGrp="1"/>
          </p:cNvSpPr>
          <p:nvPr>
            <p:ph type="title"/>
          </p:nvPr>
        </p:nvSpPr>
        <p:spPr>
          <a:xfrm>
            <a:off x="1261872" y="365760"/>
            <a:ext cx="9692640" cy="753592"/>
          </a:xfrm>
        </p:spPr>
        <p:txBody>
          <a:bodyPr/>
          <a:lstStyle/>
          <a:p>
            <a:r>
              <a:rPr lang="ru-RU" dirty="0"/>
              <a:t>Алгоритм Петерсона</a:t>
            </a:r>
          </a:p>
        </p:txBody>
      </p:sp>
      <p:sp>
        <p:nvSpPr>
          <p:cNvPr id="3" name="Объект 2">
            <a:extLst>
              <a:ext uri="{FF2B5EF4-FFF2-40B4-BE49-F238E27FC236}">
                <a16:creationId xmlns:a16="http://schemas.microsoft.com/office/drawing/2014/main" id="{D9C525B5-1B2B-46B0-A695-9939272570FD}"/>
              </a:ext>
            </a:extLst>
          </p:cNvPr>
          <p:cNvSpPr>
            <a:spLocks noGrp="1"/>
          </p:cNvSpPr>
          <p:nvPr>
            <p:ph idx="1"/>
          </p:nvPr>
        </p:nvSpPr>
        <p:spPr>
          <a:xfrm>
            <a:off x="284408" y="2238703"/>
            <a:ext cx="10670103" cy="4083269"/>
          </a:xfrm>
        </p:spPr>
        <p:txBody>
          <a:bodyPr>
            <a:normAutofit/>
          </a:bodyPr>
          <a:lstStyle/>
          <a:p>
            <a:pPr marL="0" indent="0" algn="just">
              <a:buNone/>
            </a:pPr>
            <a:r>
              <a:rPr lang="ru-RU" sz="2800" dirty="0"/>
              <a:t>Алгоритм </a:t>
            </a:r>
            <a:r>
              <a:rPr lang="ru-RU" sz="2800" dirty="0" err="1"/>
              <a:t>Деккера</a:t>
            </a:r>
            <a:r>
              <a:rPr lang="ru-RU" sz="2800" dirty="0"/>
              <a:t> решает задачу взаимных исключений, но достаточно сложным путем, корректность которого не так легко доказать. Петерсон предложил простое и элегантное решение. Как и ранее, глобальная переменная </a:t>
            </a:r>
            <a:r>
              <a:rPr lang="ru-RU" sz="2800" dirty="0" err="1"/>
              <a:t>flag</a:t>
            </a:r>
            <a:r>
              <a:rPr lang="ru-RU" sz="2800" dirty="0"/>
              <a:t> указывает положение каждого процесса по отношению к взаимоисключению, а глобальная переменная </a:t>
            </a:r>
            <a:r>
              <a:rPr lang="pl-PL" sz="2800" dirty="0"/>
              <a:t>turn </a:t>
            </a:r>
            <a:r>
              <a:rPr lang="ru-RU" sz="2800" dirty="0"/>
              <a:t>разрешает конфликты одновременности.</a:t>
            </a:r>
          </a:p>
        </p:txBody>
      </p:sp>
    </p:spTree>
    <p:extLst>
      <p:ext uri="{BB962C8B-B14F-4D97-AF65-F5344CB8AC3E}">
        <p14:creationId xmlns:p14="http://schemas.microsoft.com/office/powerpoint/2010/main" val="31325445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2938F8-4C33-4A2D-A481-3024EC237046}"/>
              </a:ext>
            </a:extLst>
          </p:cNvPr>
          <p:cNvSpPr>
            <a:spLocks noGrp="1"/>
          </p:cNvSpPr>
          <p:nvPr>
            <p:ph type="title"/>
          </p:nvPr>
        </p:nvSpPr>
        <p:spPr/>
        <p:txBody>
          <a:bodyPr/>
          <a:lstStyle/>
          <a:p>
            <a:endParaRPr lang="ru-RU"/>
          </a:p>
        </p:txBody>
      </p:sp>
      <p:pic>
        <p:nvPicPr>
          <p:cNvPr id="4" name="Объект 3">
            <a:extLst>
              <a:ext uri="{FF2B5EF4-FFF2-40B4-BE49-F238E27FC236}">
                <a16:creationId xmlns:a16="http://schemas.microsoft.com/office/drawing/2014/main" id="{9AB9CDFB-C5CF-47EE-8DE0-B92018369D9D}"/>
              </a:ext>
            </a:extLst>
          </p:cNvPr>
          <p:cNvPicPr>
            <a:picLocks noGrp="1" noChangeAspect="1"/>
          </p:cNvPicPr>
          <p:nvPr>
            <p:ph idx="1"/>
          </p:nvPr>
        </p:nvPicPr>
        <p:blipFill>
          <a:blip r:embed="rId2"/>
          <a:stretch>
            <a:fillRect/>
          </a:stretch>
        </p:blipFill>
        <p:spPr>
          <a:xfrm>
            <a:off x="0" y="0"/>
            <a:ext cx="7691580" cy="6637283"/>
          </a:xfrm>
          <a:prstGeom prst="rect">
            <a:avLst/>
          </a:prstGeom>
        </p:spPr>
      </p:pic>
      <p:pic>
        <p:nvPicPr>
          <p:cNvPr id="5" name="Рисунок 4">
            <a:extLst>
              <a:ext uri="{FF2B5EF4-FFF2-40B4-BE49-F238E27FC236}">
                <a16:creationId xmlns:a16="http://schemas.microsoft.com/office/drawing/2014/main" id="{8E6C8E69-5082-4AB6-AA6F-F30272777250}"/>
              </a:ext>
            </a:extLst>
          </p:cNvPr>
          <p:cNvPicPr>
            <a:picLocks noChangeAspect="1"/>
          </p:cNvPicPr>
          <p:nvPr/>
        </p:nvPicPr>
        <p:blipFill>
          <a:blip r:embed="rId3"/>
          <a:stretch>
            <a:fillRect/>
          </a:stretch>
        </p:blipFill>
        <p:spPr>
          <a:xfrm>
            <a:off x="7833470" y="2369227"/>
            <a:ext cx="4037965" cy="2455519"/>
          </a:xfrm>
          <a:prstGeom prst="rect">
            <a:avLst/>
          </a:prstGeom>
        </p:spPr>
      </p:pic>
    </p:spTree>
    <p:extLst>
      <p:ext uri="{BB962C8B-B14F-4D97-AF65-F5344CB8AC3E}">
        <p14:creationId xmlns:p14="http://schemas.microsoft.com/office/powerpoint/2010/main" val="2271603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E0F5DC3-4681-4728-9A94-1628C3870EE0}"/>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27BE0907-A73D-42C9-BE67-605C2804ECEC}"/>
              </a:ext>
            </a:extLst>
          </p:cNvPr>
          <p:cNvSpPr>
            <a:spLocks noGrp="1"/>
          </p:cNvSpPr>
          <p:nvPr>
            <p:ph idx="1"/>
          </p:nvPr>
        </p:nvSpPr>
        <p:spPr>
          <a:xfrm>
            <a:off x="331706" y="536028"/>
            <a:ext cx="10598421" cy="5956212"/>
          </a:xfrm>
        </p:spPr>
        <p:txBody>
          <a:bodyPr>
            <a:normAutofit/>
          </a:bodyPr>
          <a:lstStyle/>
          <a:p>
            <a:pPr marL="0" indent="0" algn="just">
              <a:buNone/>
            </a:pPr>
            <a:r>
              <a:rPr lang="ru-RU" sz="2800" dirty="0"/>
              <a:t>1. Р1 не намерен входить в критический участок. Такой случай невозможен, поскольку при этом выполнялось бы условие </a:t>
            </a:r>
            <a:r>
              <a:rPr lang="ru-RU" sz="2800" dirty="0" err="1"/>
              <a:t>flag</a:t>
            </a:r>
            <a:r>
              <a:rPr lang="ru-RU" sz="2800" dirty="0"/>
              <a:t>[1] = </a:t>
            </a:r>
            <a:r>
              <a:rPr lang="ru-RU" sz="2800" dirty="0" err="1"/>
              <a:t>false</a:t>
            </a:r>
            <a:r>
              <a:rPr lang="ru-RU" sz="2800" dirty="0"/>
              <a:t>.</a:t>
            </a:r>
          </a:p>
          <a:p>
            <a:pPr marL="0" indent="0" algn="just">
              <a:buNone/>
            </a:pPr>
            <a:r>
              <a:rPr lang="ru-RU" sz="2800" dirty="0"/>
              <a:t>2. P1 ожидает входа в критический участок. Такой случай также невозможен, поскольку если </a:t>
            </a:r>
            <a:r>
              <a:rPr lang="ru-RU" sz="2800" dirty="0" err="1"/>
              <a:t>turn</a:t>
            </a:r>
            <a:r>
              <a:rPr lang="ru-RU" sz="2800" dirty="0"/>
              <a:t> = 1, то P1 способен войти в критический участок.</a:t>
            </a:r>
          </a:p>
          <a:p>
            <a:pPr marL="0" indent="0" algn="just">
              <a:buNone/>
            </a:pPr>
            <a:r>
              <a:rPr lang="ru-RU" sz="2800" dirty="0"/>
              <a:t>3. P1 циклически использует критический участок, монополизировав доступ к нему. Этого не может произойти, поскольку P1 вынужден перед каждой попыткой входа в критический участок дать возможность входа процессу Р0, устанавливая значение </a:t>
            </a:r>
            <a:r>
              <a:rPr lang="pl-PL" sz="2800" dirty="0"/>
              <a:t>turn </a:t>
            </a:r>
            <a:r>
              <a:rPr lang="ru-RU" sz="2800" dirty="0"/>
              <a:t>равным 0.</a:t>
            </a:r>
          </a:p>
        </p:txBody>
      </p:sp>
    </p:spTree>
    <p:extLst>
      <p:ext uri="{BB962C8B-B14F-4D97-AF65-F5344CB8AC3E}">
        <p14:creationId xmlns:p14="http://schemas.microsoft.com/office/powerpoint/2010/main" val="40409231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3AF95D-662A-4B84-84EE-70D908F61DA1}"/>
              </a:ext>
            </a:extLst>
          </p:cNvPr>
          <p:cNvSpPr>
            <a:spLocks noGrp="1"/>
          </p:cNvSpPr>
          <p:nvPr>
            <p:ph type="title"/>
          </p:nvPr>
        </p:nvSpPr>
        <p:spPr>
          <a:xfrm>
            <a:off x="899265" y="167114"/>
            <a:ext cx="9692640" cy="706295"/>
          </a:xfrm>
        </p:spPr>
        <p:txBody>
          <a:bodyPr/>
          <a:lstStyle/>
          <a:p>
            <a:r>
              <a:rPr lang="ru-RU" dirty="0"/>
              <a:t>Принципы параллельных вычислений</a:t>
            </a:r>
          </a:p>
        </p:txBody>
      </p:sp>
      <p:sp>
        <p:nvSpPr>
          <p:cNvPr id="3" name="Объект 2">
            <a:extLst>
              <a:ext uri="{FF2B5EF4-FFF2-40B4-BE49-F238E27FC236}">
                <a16:creationId xmlns:a16="http://schemas.microsoft.com/office/drawing/2014/main" id="{402234E3-DE36-404A-B0A2-3AE92D7AE839}"/>
              </a:ext>
            </a:extLst>
          </p:cNvPr>
          <p:cNvSpPr>
            <a:spLocks noGrp="1"/>
          </p:cNvSpPr>
          <p:nvPr>
            <p:ph idx="1"/>
          </p:nvPr>
        </p:nvSpPr>
        <p:spPr>
          <a:xfrm>
            <a:off x="221348" y="1253331"/>
            <a:ext cx="10830280" cy="5242062"/>
          </a:xfrm>
        </p:spPr>
        <p:txBody>
          <a:bodyPr>
            <a:normAutofit/>
          </a:bodyPr>
          <a:lstStyle/>
          <a:p>
            <a:pPr marL="0" indent="0" algn="just">
              <a:buNone/>
            </a:pPr>
            <a:r>
              <a:rPr lang="ru-RU" sz="2800" dirty="0"/>
              <a:t>В однопроцессорной многозадачной системе процессы чередуются для создания иллюзии одновременного выполнения. Несмотря на то что при этом не достигается реальная параллельная работа процессов и, более того, имеются определенные накладные расходы, связанные с переключением между процессами, такое чередующееся выполнение обеспечивает немалые выгоды с точки зрения эффективности и структуризации программ. В многопроцессорных системах возможно не только чередование процессов, но и их перекрытие.</a:t>
            </a:r>
          </a:p>
        </p:txBody>
      </p:sp>
    </p:spTree>
    <p:extLst>
      <p:ext uri="{BB962C8B-B14F-4D97-AF65-F5344CB8AC3E}">
        <p14:creationId xmlns:p14="http://schemas.microsoft.com/office/powerpoint/2010/main" val="3322678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BE6D31D-FC64-4371-866A-AF8EF36F7345}"/>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A6E34461-1C47-4F32-85DE-E091819BF849}"/>
              </a:ext>
            </a:extLst>
          </p:cNvPr>
          <p:cNvSpPr>
            <a:spLocks noGrp="1"/>
          </p:cNvSpPr>
          <p:nvPr>
            <p:ph idx="1"/>
          </p:nvPr>
        </p:nvSpPr>
        <p:spPr>
          <a:xfrm>
            <a:off x="385011" y="2140903"/>
            <a:ext cx="10569501" cy="4351337"/>
          </a:xfrm>
        </p:spPr>
        <p:txBody>
          <a:bodyPr>
            <a:normAutofit/>
          </a:bodyPr>
          <a:lstStyle/>
          <a:p>
            <a:pPr marL="0" indent="0" algn="just">
              <a:buNone/>
            </a:pPr>
            <a:r>
              <a:rPr lang="ru-RU" sz="2800" dirty="0"/>
              <a:t>В однопроцессорных системах проблемы вытекают из основных характеристик многозадачных систем: невозможно предсказать относительную скорость выполнения процессов. Она зависит от других процессов, способа обработки прерываний операционной системой и стратегий планирования операционной системы. При этом возникают следующие трудности.</a:t>
            </a:r>
          </a:p>
        </p:txBody>
      </p:sp>
    </p:spTree>
    <p:extLst>
      <p:ext uri="{BB962C8B-B14F-4D97-AF65-F5344CB8AC3E}">
        <p14:creationId xmlns:p14="http://schemas.microsoft.com/office/powerpoint/2010/main" val="4181699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AADD2D0-7443-4732-ACA6-FCDC48B7BDFF}"/>
              </a:ext>
            </a:extLst>
          </p:cNvPr>
          <p:cNvSpPr>
            <a:spLocks noGrp="1"/>
          </p:cNvSpPr>
          <p:nvPr>
            <p:ph idx="1"/>
          </p:nvPr>
        </p:nvSpPr>
        <p:spPr>
          <a:xfrm>
            <a:off x="208547" y="641684"/>
            <a:ext cx="11004885" cy="6047874"/>
          </a:xfrm>
        </p:spPr>
        <p:txBody>
          <a:bodyPr>
            <a:normAutofit/>
          </a:bodyPr>
          <a:lstStyle/>
          <a:p>
            <a:pPr marL="0" indent="0" algn="just">
              <a:buNone/>
            </a:pPr>
            <a:r>
              <a:rPr lang="ru-RU" sz="2800" dirty="0"/>
              <a:t>1. Совместное использование глобальных ресурсов чревато опасностями. Например, если два процесса используют одну глобальную переменную и оба выполняют чтение и запись этой переменной, то критическим оказывается порядок чтения и записи этой переменной разными процессами.</a:t>
            </a:r>
          </a:p>
          <a:p>
            <a:pPr marL="0" indent="0" algn="just">
              <a:buNone/>
            </a:pPr>
            <a:r>
              <a:rPr lang="ru-RU" sz="2800" dirty="0"/>
              <a:t>2. Операционной системе трудно управлять распределением ресурсов оптимальным образом. Например, процесс А может затребовать и получить контроль над некоторым каналом ввода-вывода, после чего временно приостановить работу. Нежелательно, чтобы операционная система при этом блокировала канал и не давала другим процессам возможности использовать его, - такая политика может привести к возникновению условий взаимоблокировки.</a:t>
            </a:r>
          </a:p>
        </p:txBody>
      </p:sp>
    </p:spTree>
    <p:extLst>
      <p:ext uri="{BB962C8B-B14F-4D97-AF65-F5344CB8AC3E}">
        <p14:creationId xmlns:p14="http://schemas.microsoft.com/office/powerpoint/2010/main" val="34397024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03E9635-E7AE-48A3-94C3-022E6CD82D72}"/>
              </a:ext>
            </a:extLst>
          </p:cNvPr>
          <p:cNvSpPr>
            <a:spLocks noGrp="1"/>
          </p:cNvSpPr>
          <p:nvPr>
            <p:ph idx="1"/>
          </p:nvPr>
        </p:nvSpPr>
        <p:spPr>
          <a:xfrm>
            <a:off x="315387" y="625642"/>
            <a:ext cx="10769707" cy="5871411"/>
          </a:xfrm>
        </p:spPr>
        <p:txBody>
          <a:bodyPr>
            <a:normAutofit/>
          </a:bodyPr>
          <a:lstStyle/>
          <a:p>
            <a:pPr marL="0" indent="0" algn="just">
              <a:buNone/>
            </a:pPr>
            <a:r>
              <a:rPr lang="ru-RU" sz="2800" dirty="0"/>
              <a:t>3. Становится очень трудно обнаружить программную ошибку, поскольку обычно результат работы программы перестает быть детерминированным и воспроизводимым.</a:t>
            </a:r>
          </a:p>
          <a:p>
            <a:pPr marL="0" indent="0" algn="just">
              <a:buNone/>
            </a:pPr>
            <a:r>
              <a:rPr lang="ru-RU" sz="2800" dirty="0"/>
              <a:t>Все описанные трудности имеются в наличии и в многопроцессорной системе, поскольку и в этом случае относительная скорость выполнения процессов непредсказуема. Многопроцессорная система, кроме того, должна быть в состоянии разрешить проблемы, возникающие вследствие одновременного выполнения нескольких процессов. Однако в основе своей эти проблемы те же, что и в однопроцессорной системе. </a:t>
            </a:r>
          </a:p>
        </p:txBody>
      </p:sp>
    </p:spTree>
    <p:extLst>
      <p:ext uri="{BB962C8B-B14F-4D97-AF65-F5344CB8AC3E}">
        <p14:creationId xmlns:p14="http://schemas.microsoft.com/office/powerpoint/2010/main" val="1510082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4CF9400-728C-4104-8950-FCF6F39AECEE}"/>
              </a:ext>
            </a:extLst>
          </p:cNvPr>
          <p:cNvSpPr>
            <a:spLocks noGrp="1"/>
          </p:cNvSpPr>
          <p:nvPr>
            <p:ph type="title"/>
          </p:nvPr>
        </p:nvSpPr>
        <p:spPr>
          <a:xfrm>
            <a:off x="1261872" y="365760"/>
            <a:ext cx="9692640" cy="653743"/>
          </a:xfrm>
        </p:spPr>
        <p:txBody>
          <a:bodyPr>
            <a:normAutofit fontScale="90000"/>
          </a:bodyPr>
          <a:lstStyle/>
          <a:p>
            <a:r>
              <a:rPr lang="ru-RU" dirty="0"/>
              <a:t>Параллельность</a:t>
            </a:r>
            <a:endParaRPr lang="ru-BY" dirty="0"/>
          </a:p>
        </p:txBody>
      </p:sp>
      <p:sp>
        <p:nvSpPr>
          <p:cNvPr id="3" name="Объект 2">
            <a:extLst>
              <a:ext uri="{FF2B5EF4-FFF2-40B4-BE49-F238E27FC236}">
                <a16:creationId xmlns:a16="http://schemas.microsoft.com/office/drawing/2014/main" id="{CF20637F-4968-4803-80C7-A635E291CF36}"/>
              </a:ext>
            </a:extLst>
          </p:cNvPr>
          <p:cNvSpPr>
            <a:spLocks noGrp="1"/>
          </p:cNvSpPr>
          <p:nvPr>
            <p:ph idx="1"/>
          </p:nvPr>
        </p:nvSpPr>
        <p:spPr>
          <a:xfrm>
            <a:off x="252248" y="1019503"/>
            <a:ext cx="10836166" cy="5472737"/>
          </a:xfrm>
        </p:spPr>
        <p:txBody>
          <a:bodyPr>
            <a:normAutofit/>
          </a:bodyPr>
          <a:lstStyle/>
          <a:p>
            <a:pPr marL="0" indent="0" algn="just">
              <a:buNone/>
            </a:pPr>
            <a:r>
              <a:rPr lang="ru-RU" sz="2800" b="1" dirty="0"/>
              <a:t>1. Множественные приложения. </a:t>
            </a:r>
            <a:r>
              <a:rPr lang="ru-RU" sz="2800" dirty="0"/>
              <a:t>Многозадачность разработана для того, чтобы позволить динамически разделять процессорное время между рядом активных </a:t>
            </a:r>
            <a:r>
              <a:rPr lang="be-BY" sz="2800" dirty="0"/>
              <a:t>приложений.</a:t>
            </a:r>
          </a:p>
          <a:p>
            <a:pPr marL="0" indent="0" algn="just">
              <a:buNone/>
            </a:pPr>
            <a:r>
              <a:rPr lang="ru-RU" sz="2800" b="1" dirty="0"/>
              <a:t>2. Структурность приложений. </a:t>
            </a:r>
            <a:r>
              <a:rPr lang="ru-RU" sz="2800" dirty="0"/>
              <a:t>В качестве развития парадигмы модульной разработки и структурного программирования некоторые приложения могут быть разработаны как множество параллельно работающих процессов.</a:t>
            </a:r>
          </a:p>
          <a:p>
            <a:pPr marL="0" indent="0" algn="just">
              <a:buNone/>
            </a:pPr>
            <a:r>
              <a:rPr lang="ru-RU" sz="2800" b="1" dirty="0"/>
              <a:t>3. Структура операционной системы. </a:t>
            </a:r>
            <a:r>
              <a:rPr lang="ru-RU" sz="2800" dirty="0"/>
              <a:t>Преимущества структурного программирования доступны не только прикладным, но и системным программистам, и, как вы знаете, операционные системы также зачастую реализуются в виде набора </a:t>
            </a:r>
            <a:r>
              <a:rPr lang="be-BY" sz="2800" dirty="0"/>
              <a:t>процессов или потоков.</a:t>
            </a:r>
            <a:endParaRPr lang="ru-BY" sz="2800" dirty="0"/>
          </a:p>
        </p:txBody>
      </p:sp>
    </p:spTree>
    <p:extLst>
      <p:ext uri="{BB962C8B-B14F-4D97-AF65-F5344CB8AC3E}">
        <p14:creationId xmlns:p14="http://schemas.microsoft.com/office/powerpoint/2010/main" val="33384666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FBD26C9-A353-487E-91B3-021403F72EF4}"/>
              </a:ext>
            </a:extLst>
          </p:cNvPr>
          <p:cNvSpPr>
            <a:spLocks noGrp="1"/>
          </p:cNvSpPr>
          <p:nvPr>
            <p:ph idx="1"/>
          </p:nvPr>
        </p:nvSpPr>
        <p:spPr>
          <a:xfrm>
            <a:off x="208547" y="365760"/>
            <a:ext cx="8076558" cy="6179419"/>
          </a:xfrm>
        </p:spPr>
        <p:txBody>
          <a:bodyPr>
            <a:normAutofit fontScale="85000" lnSpcReduction="10000"/>
          </a:bodyPr>
          <a:lstStyle/>
          <a:p>
            <a:pPr marL="0" indent="0" algn="just">
              <a:buNone/>
            </a:pPr>
            <a:r>
              <a:rPr lang="ru-RU" sz="2800" dirty="0"/>
              <a:t>Совместное использование основной памяти процессами способствует эффективному</a:t>
            </a:r>
            <a:r>
              <a:rPr lang="en-US" sz="2800" dirty="0"/>
              <a:t> </a:t>
            </a:r>
            <a:r>
              <a:rPr lang="ru-RU" sz="2800" dirty="0"/>
              <a:t>и тесному взаимодействию процессов. Однако такое совместное использование может</a:t>
            </a:r>
            <a:r>
              <a:rPr lang="en-US" sz="2800" dirty="0"/>
              <a:t> </a:t>
            </a:r>
            <a:r>
              <a:rPr lang="ru-RU" sz="2800" dirty="0"/>
              <a:t>привести к проблемам. Рассмотрим приведенную ниже последовательность событий.</a:t>
            </a:r>
            <a:endParaRPr lang="en-US" sz="2800" dirty="0"/>
          </a:p>
          <a:p>
            <a:pPr marL="0" indent="0" algn="just">
              <a:buNone/>
            </a:pPr>
            <a:r>
              <a:rPr lang="ru-RU" sz="2800" dirty="0"/>
              <a:t>1. Процесс P</a:t>
            </a:r>
            <a:r>
              <a:rPr lang="en-US" sz="2800" dirty="0"/>
              <a:t>1</a:t>
            </a:r>
            <a:r>
              <a:rPr lang="ru-RU" sz="2800" dirty="0"/>
              <a:t> вызывает процедуру </a:t>
            </a:r>
            <a:r>
              <a:rPr lang="ru-RU" sz="2800" dirty="0" err="1"/>
              <a:t>echo</a:t>
            </a:r>
            <a:r>
              <a:rPr lang="ru-RU" sz="2800" dirty="0"/>
              <a:t> и прерывается немедленно по выполнении</a:t>
            </a:r>
            <a:r>
              <a:rPr lang="en-US" sz="2800" dirty="0"/>
              <a:t> </a:t>
            </a:r>
            <a:r>
              <a:rPr lang="ru-RU" sz="2800" dirty="0"/>
              <a:t>функции </a:t>
            </a:r>
            <a:r>
              <a:rPr lang="ru-RU" sz="2800" dirty="0" err="1"/>
              <a:t>getchar</a:t>
            </a:r>
            <a:r>
              <a:rPr lang="ru-RU" sz="2800" dirty="0"/>
              <a:t>. В этот момент последний введенный символ х сохранен в</a:t>
            </a:r>
            <a:r>
              <a:rPr lang="en-US" sz="2800" dirty="0"/>
              <a:t> </a:t>
            </a:r>
            <a:r>
              <a:rPr lang="ru-RU" sz="2800" dirty="0"/>
              <a:t>переменной </a:t>
            </a:r>
            <a:r>
              <a:rPr lang="pl-PL" sz="2800" dirty="0"/>
              <a:t>chin.</a:t>
            </a:r>
          </a:p>
          <a:p>
            <a:pPr marL="0" indent="0" algn="just">
              <a:buNone/>
            </a:pPr>
            <a:r>
              <a:rPr lang="ru-RU" sz="2800" dirty="0"/>
              <a:t>2. Активируется процесс Р2, который вызывает процедуру </a:t>
            </a:r>
            <a:r>
              <a:rPr lang="ru-RU" sz="2800" dirty="0" err="1"/>
              <a:t>echo</a:t>
            </a:r>
            <a:r>
              <a:rPr lang="ru-RU" sz="2800" dirty="0"/>
              <a:t>. Эта процедура выполняется</a:t>
            </a:r>
            <a:r>
              <a:rPr lang="en-US" sz="2800" dirty="0"/>
              <a:t> </a:t>
            </a:r>
            <a:r>
              <a:rPr lang="ru-RU" sz="2800" dirty="0"/>
              <a:t>до конца; при этом считывается с клавиатуры и выводится на экран</a:t>
            </a:r>
            <a:r>
              <a:rPr lang="en-US" sz="2800" dirty="0"/>
              <a:t> </a:t>
            </a:r>
            <a:r>
              <a:rPr lang="ru-RU" sz="2800" dirty="0"/>
              <a:t>очередной символ у.</a:t>
            </a:r>
          </a:p>
          <a:p>
            <a:pPr marL="0" indent="0" algn="just">
              <a:buNone/>
            </a:pPr>
            <a:r>
              <a:rPr lang="ru-RU" sz="2800" dirty="0"/>
              <a:t>3. Продолжается выполнение процесса Р1. Однако к этому моменту значение х в</a:t>
            </a:r>
            <a:r>
              <a:rPr lang="en-US" sz="2800" dirty="0"/>
              <a:t> </a:t>
            </a:r>
            <a:r>
              <a:rPr lang="ru-RU" sz="2800" dirty="0"/>
              <a:t>переменной </a:t>
            </a:r>
            <a:r>
              <a:rPr lang="ru-RU" sz="2800" dirty="0" err="1"/>
              <a:t>chin</a:t>
            </a:r>
            <a:r>
              <a:rPr lang="ru-RU" sz="2800" dirty="0"/>
              <a:t> перезаписано - теперь эта переменная содержит значение у,</a:t>
            </a:r>
            <a:r>
              <a:rPr lang="en-US" sz="2800" dirty="0"/>
              <a:t> </a:t>
            </a:r>
            <a:r>
              <a:rPr lang="ru-RU" sz="2800" dirty="0"/>
              <a:t>которое присваивается переменной </a:t>
            </a:r>
            <a:r>
              <a:rPr lang="ru-RU" sz="2800" dirty="0" err="1"/>
              <a:t>chout</a:t>
            </a:r>
            <a:r>
              <a:rPr lang="ru-RU" sz="2800" dirty="0"/>
              <a:t> и выводится на экран.</a:t>
            </a:r>
          </a:p>
        </p:txBody>
      </p:sp>
      <p:pic>
        <p:nvPicPr>
          <p:cNvPr id="4" name="Рисунок 3">
            <a:extLst>
              <a:ext uri="{FF2B5EF4-FFF2-40B4-BE49-F238E27FC236}">
                <a16:creationId xmlns:a16="http://schemas.microsoft.com/office/drawing/2014/main" id="{FD1E7F1E-6C79-4A17-BD33-598790DB3958}"/>
              </a:ext>
            </a:extLst>
          </p:cNvPr>
          <p:cNvPicPr>
            <a:picLocks noChangeAspect="1"/>
          </p:cNvPicPr>
          <p:nvPr/>
        </p:nvPicPr>
        <p:blipFill>
          <a:blip r:embed="rId2"/>
          <a:stretch>
            <a:fillRect/>
          </a:stretch>
        </p:blipFill>
        <p:spPr>
          <a:xfrm>
            <a:off x="8285105" y="2272354"/>
            <a:ext cx="3906895" cy="2313292"/>
          </a:xfrm>
          <a:prstGeom prst="rect">
            <a:avLst/>
          </a:prstGeom>
        </p:spPr>
      </p:pic>
    </p:spTree>
    <p:extLst>
      <p:ext uri="{BB962C8B-B14F-4D97-AF65-F5344CB8AC3E}">
        <p14:creationId xmlns:p14="http://schemas.microsoft.com/office/powerpoint/2010/main" val="34653252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459EE59-96D5-42A8-A9BB-F703AFB39793}"/>
              </a:ext>
            </a:extLst>
          </p:cNvPr>
          <p:cNvSpPr>
            <a:spLocks noGrp="1"/>
          </p:cNvSpPr>
          <p:nvPr>
            <p:ph idx="1"/>
          </p:nvPr>
        </p:nvSpPr>
        <p:spPr>
          <a:xfrm>
            <a:off x="235177" y="1379621"/>
            <a:ext cx="10865960" cy="3866147"/>
          </a:xfrm>
        </p:spPr>
        <p:txBody>
          <a:bodyPr>
            <a:normAutofit/>
          </a:bodyPr>
          <a:lstStyle/>
          <a:p>
            <a:pPr marL="0" indent="0" algn="just">
              <a:buNone/>
            </a:pPr>
            <a:r>
              <a:rPr lang="ru-RU" sz="2800" dirty="0"/>
              <a:t>Таким образом, первый введенный символ благополучно теряется, зато второй оказывается</a:t>
            </a:r>
            <a:r>
              <a:rPr lang="en-US" sz="2800" dirty="0"/>
              <a:t> </a:t>
            </a:r>
            <a:r>
              <a:rPr lang="ru-RU" sz="2800" dirty="0"/>
              <a:t>выведенным на экран дважды. Проблема заключается в совместно используемой</a:t>
            </a:r>
            <a:r>
              <a:rPr lang="en-US" sz="2800" dirty="0"/>
              <a:t> </a:t>
            </a:r>
            <a:r>
              <a:rPr lang="ru-RU" sz="2800" dirty="0"/>
              <a:t>глобальной переменной </a:t>
            </a:r>
            <a:r>
              <a:rPr lang="ru-RU" sz="2800" dirty="0" err="1"/>
              <a:t>chin</a:t>
            </a:r>
            <a:r>
              <a:rPr lang="ru-RU" sz="2800" dirty="0"/>
              <a:t>, к которой обращаются несколько процессов; если один</a:t>
            </a:r>
            <a:r>
              <a:rPr lang="en-US" sz="2800" dirty="0"/>
              <a:t> </a:t>
            </a:r>
            <a:r>
              <a:rPr lang="ru-RU" sz="2800" dirty="0"/>
              <a:t>процесс изменяет глобальную переменную и затем прерывается, другой может успеть</a:t>
            </a:r>
            <a:r>
              <a:rPr lang="en-US" sz="2800" dirty="0"/>
              <a:t> </a:t>
            </a:r>
            <a:r>
              <a:rPr lang="ru-RU" sz="2800" dirty="0"/>
              <a:t>изменить ее значение, перед тем как первый процесс им воспользуется.</a:t>
            </a:r>
          </a:p>
        </p:txBody>
      </p:sp>
    </p:spTree>
    <p:extLst>
      <p:ext uri="{BB962C8B-B14F-4D97-AF65-F5344CB8AC3E}">
        <p14:creationId xmlns:p14="http://schemas.microsoft.com/office/powerpoint/2010/main" val="9711469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6A57431-4D99-43A1-B01E-550C6CF55EB5}"/>
              </a:ext>
            </a:extLst>
          </p:cNvPr>
          <p:cNvSpPr>
            <a:spLocks noGrp="1"/>
          </p:cNvSpPr>
          <p:nvPr>
            <p:ph idx="1"/>
          </p:nvPr>
        </p:nvSpPr>
        <p:spPr>
          <a:xfrm>
            <a:off x="219134" y="401054"/>
            <a:ext cx="10849919" cy="6456946"/>
          </a:xfrm>
        </p:spPr>
        <p:txBody>
          <a:bodyPr>
            <a:normAutofit/>
          </a:bodyPr>
          <a:lstStyle/>
          <a:p>
            <a:pPr marL="0" indent="0" algn="just">
              <a:buNone/>
            </a:pPr>
            <a:r>
              <a:rPr lang="ru-RU" sz="2400" dirty="0"/>
              <a:t>Предположим</a:t>
            </a:r>
            <a:r>
              <a:rPr lang="en-US" sz="2400" dirty="0"/>
              <a:t> </a:t>
            </a:r>
            <a:r>
              <a:rPr lang="ru-RU" sz="2400" dirty="0"/>
              <a:t>теперь, что выполнять процедуру одновременно процессы не могут. В таком случае описанная</a:t>
            </a:r>
            <a:r>
              <a:rPr lang="en-US" sz="2400" dirty="0"/>
              <a:t> </a:t>
            </a:r>
            <a:r>
              <a:rPr lang="ru-RU" sz="2400" dirty="0"/>
              <a:t>ранее последовательность действий выглядит иначе.</a:t>
            </a:r>
          </a:p>
          <a:p>
            <a:pPr marL="0" indent="0" algn="just">
              <a:buNone/>
            </a:pPr>
            <a:r>
              <a:rPr lang="ru-RU" sz="2400" dirty="0"/>
              <a:t>1. Процесс P</a:t>
            </a:r>
            <a:r>
              <a:rPr lang="en-US" sz="2400" dirty="0"/>
              <a:t>1</a:t>
            </a:r>
            <a:r>
              <a:rPr lang="ru-RU" sz="2400" dirty="0"/>
              <a:t> вызывает процедуру </a:t>
            </a:r>
            <a:r>
              <a:rPr lang="ru-RU" sz="2400" dirty="0" err="1"/>
              <a:t>echo</a:t>
            </a:r>
            <a:r>
              <a:rPr lang="ru-RU" sz="2400" dirty="0"/>
              <a:t> и прерывается немедленно по выполнении</a:t>
            </a:r>
            <a:r>
              <a:rPr lang="en-US" sz="2400" dirty="0"/>
              <a:t> </a:t>
            </a:r>
            <a:r>
              <a:rPr lang="ru-RU" sz="2400" dirty="0"/>
              <a:t>функции </a:t>
            </a:r>
            <a:r>
              <a:rPr lang="ru-RU" sz="2400" dirty="0" err="1"/>
              <a:t>getchar</a:t>
            </a:r>
            <a:r>
              <a:rPr lang="ru-RU" sz="2400" dirty="0"/>
              <a:t>. В этот момент последний введенный символ х сохраняется в</a:t>
            </a:r>
            <a:r>
              <a:rPr lang="en-US" sz="2400" dirty="0"/>
              <a:t> </a:t>
            </a:r>
            <a:r>
              <a:rPr lang="ru-RU" sz="2400" dirty="0"/>
              <a:t>переменной </a:t>
            </a:r>
            <a:r>
              <a:rPr lang="pl-PL" sz="2400" dirty="0"/>
              <a:t>chin.</a:t>
            </a:r>
          </a:p>
          <a:p>
            <a:pPr marL="0" indent="0" algn="just">
              <a:buNone/>
            </a:pPr>
            <a:r>
              <a:rPr lang="ru-RU" sz="2400" dirty="0"/>
              <a:t>2. Активируется процесс Р2, который вызывает процедуру </a:t>
            </a:r>
            <a:r>
              <a:rPr lang="ru-RU" sz="2400" dirty="0" err="1"/>
              <a:t>echo</a:t>
            </a:r>
            <a:r>
              <a:rPr lang="ru-RU" sz="2400" dirty="0"/>
              <a:t>. Однако, поскольку</a:t>
            </a:r>
            <a:r>
              <a:rPr lang="en-US" sz="2400" dirty="0"/>
              <a:t> </a:t>
            </a:r>
            <a:r>
              <a:rPr lang="ru-RU" sz="2400" dirty="0"/>
              <a:t>приостановленный процесс P</a:t>
            </a:r>
            <a:r>
              <a:rPr lang="en-US" sz="2400" dirty="0"/>
              <a:t>1</a:t>
            </a:r>
            <a:r>
              <a:rPr lang="ru-RU" sz="2400" dirty="0"/>
              <a:t> находится в процедуре </a:t>
            </a:r>
            <a:r>
              <a:rPr lang="ru-RU" sz="2400" dirty="0" err="1"/>
              <a:t>echo</a:t>
            </a:r>
            <a:r>
              <a:rPr lang="ru-RU" sz="2400" dirty="0"/>
              <a:t>, Р2 блокируется от</a:t>
            </a:r>
            <a:r>
              <a:rPr lang="en-US" sz="2400" dirty="0"/>
              <a:t> </a:t>
            </a:r>
            <a:r>
              <a:rPr lang="ru-RU" sz="2400" dirty="0"/>
              <a:t>входа в данную процедуру. Следовательно, выполнение Р2 приостанавливается до</a:t>
            </a:r>
            <a:r>
              <a:rPr lang="en-US" sz="2400" dirty="0"/>
              <a:t> </a:t>
            </a:r>
            <a:r>
              <a:rPr lang="ru-RU" sz="2400" dirty="0"/>
              <a:t>тех пор, пока процедура </a:t>
            </a:r>
            <a:r>
              <a:rPr lang="ru-RU" sz="2400" dirty="0" err="1"/>
              <a:t>echo</a:t>
            </a:r>
            <a:r>
              <a:rPr lang="ru-RU" sz="2400" dirty="0"/>
              <a:t> не окажется свободной.</a:t>
            </a:r>
          </a:p>
          <a:p>
            <a:pPr marL="0" indent="0" algn="just">
              <a:buNone/>
            </a:pPr>
            <a:r>
              <a:rPr lang="ru-RU" sz="2400" dirty="0"/>
              <a:t>3. В некоторый более поздний момент продолжается выполнение процесса P</a:t>
            </a:r>
            <a:r>
              <a:rPr lang="en-US" sz="2400" dirty="0"/>
              <a:t>1</a:t>
            </a:r>
            <a:r>
              <a:rPr lang="ru-RU" sz="2400" dirty="0"/>
              <a:t>, который</a:t>
            </a:r>
            <a:r>
              <a:rPr lang="en-US" sz="2400" dirty="0"/>
              <a:t> </a:t>
            </a:r>
            <a:r>
              <a:rPr lang="ru-RU" sz="2400" dirty="0"/>
              <a:t>завершает выполнение процедуры </a:t>
            </a:r>
            <a:r>
              <a:rPr lang="ru-RU" sz="2400" dirty="0" err="1"/>
              <a:t>echo</a:t>
            </a:r>
            <a:r>
              <a:rPr lang="ru-RU" sz="2400" dirty="0"/>
              <a:t>, выводя на экран верный символ - х.</a:t>
            </a:r>
          </a:p>
          <a:p>
            <a:pPr marL="0" indent="0" algn="just">
              <a:buNone/>
            </a:pPr>
            <a:r>
              <a:rPr lang="ru-RU" sz="2400" dirty="0"/>
              <a:t>4. После того как P</a:t>
            </a:r>
            <a:r>
              <a:rPr lang="en-US" sz="2400" dirty="0"/>
              <a:t>1</a:t>
            </a:r>
            <a:r>
              <a:rPr lang="ru-RU" sz="2400" dirty="0"/>
              <a:t> покидает </a:t>
            </a:r>
            <a:r>
              <a:rPr lang="ru-RU" sz="2400" dirty="0" err="1"/>
              <a:t>echo</a:t>
            </a:r>
            <a:r>
              <a:rPr lang="ru-RU" sz="2400" dirty="0"/>
              <a:t>, блокировка Р2 удаляется и позже, при возобновлении</a:t>
            </a:r>
            <a:r>
              <a:rPr lang="en-US" sz="2400" dirty="0"/>
              <a:t> </a:t>
            </a:r>
            <a:r>
              <a:rPr lang="ru-RU" sz="2400" dirty="0"/>
              <a:t>работы процесса Р2, им успешно выполняется процедура </a:t>
            </a:r>
            <a:r>
              <a:rPr lang="ru-RU" sz="2400" dirty="0" err="1"/>
              <a:t>echo</a:t>
            </a:r>
            <a:r>
              <a:rPr lang="ru-RU" sz="2400" dirty="0"/>
              <a:t>.</a:t>
            </a:r>
          </a:p>
        </p:txBody>
      </p:sp>
    </p:spTree>
    <p:extLst>
      <p:ext uri="{BB962C8B-B14F-4D97-AF65-F5344CB8AC3E}">
        <p14:creationId xmlns:p14="http://schemas.microsoft.com/office/powerpoint/2010/main" val="29080468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D27B38B-E7D1-4BD6-8D36-B8508C8534D2}"/>
              </a:ext>
            </a:extLst>
          </p:cNvPr>
          <p:cNvSpPr>
            <a:spLocks noGrp="1"/>
          </p:cNvSpPr>
          <p:nvPr>
            <p:ph idx="1"/>
          </p:nvPr>
        </p:nvSpPr>
        <p:spPr>
          <a:xfrm>
            <a:off x="219134" y="1138988"/>
            <a:ext cx="10769707" cy="4908885"/>
          </a:xfrm>
        </p:spPr>
        <p:txBody>
          <a:bodyPr>
            <a:normAutofit/>
          </a:bodyPr>
          <a:lstStyle/>
          <a:p>
            <a:pPr marL="0" indent="0" algn="just">
              <a:buNone/>
            </a:pPr>
            <a:r>
              <a:rPr lang="en-US" sz="2800" dirty="0"/>
              <a:t>C</a:t>
            </a:r>
            <a:r>
              <a:rPr lang="ru-RU" sz="2800" dirty="0" err="1"/>
              <a:t>овместно</a:t>
            </a:r>
            <a:r>
              <a:rPr lang="en-US" sz="2800" dirty="0"/>
              <a:t> </a:t>
            </a:r>
            <a:r>
              <a:rPr lang="ru-RU" sz="2800" dirty="0"/>
              <a:t>используемые глобальные переменные (как и другие совместно используемые глобальные</a:t>
            </a:r>
            <a:r>
              <a:rPr lang="en-US" sz="2800" dirty="0"/>
              <a:t> </a:t>
            </a:r>
            <a:r>
              <a:rPr lang="ru-RU" sz="2800" dirty="0"/>
              <a:t>ресурсы) нуждаются в защите, и единственный способ обеспечить ее состоит</a:t>
            </a:r>
            <a:r>
              <a:rPr lang="en-US" sz="2800" dirty="0"/>
              <a:t> </a:t>
            </a:r>
            <a:r>
              <a:rPr lang="ru-RU" sz="2800" dirty="0"/>
              <a:t>в управлении кодом, осуществляющим доступ к этим переменным. Если мы добьемся</a:t>
            </a:r>
            <a:r>
              <a:rPr lang="en-US" sz="2800" dirty="0"/>
              <a:t> </a:t>
            </a:r>
            <a:r>
              <a:rPr lang="ru-RU" sz="2800" dirty="0"/>
              <a:t>того, что в определенный момент времени только один процесс сможет входить в процедуру</a:t>
            </a:r>
            <a:r>
              <a:rPr lang="en-US" sz="2800" dirty="0"/>
              <a:t> </a:t>
            </a:r>
            <a:r>
              <a:rPr lang="ru-RU" sz="2800" dirty="0" err="1"/>
              <a:t>echo</a:t>
            </a:r>
            <a:r>
              <a:rPr lang="ru-RU" sz="2800" dirty="0"/>
              <a:t> и она обязательно будет полностью выполнена вошедшим в нее процессом</a:t>
            </a:r>
            <a:r>
              <a:rPr lang="en-US" sz="2800" dirty="0"/>
              <a:t> </a:t>
            </a:r>
            <a:r>
              <a:rPr lang="ru-RU" sz="2800" dirty="0"/>
              <a:t>до того, как станет возможным ее выполнение другим процессом, то мы будем застрахованы</a:t>
            </a:r>
            <a:r>
              <a:rPr lang="en-US" sz="2800" dirty="0"/>
              <a:t> </a:t>
            </a:r>
            <a:r>
              <a:rPr lang="ru-RU" sz="2800" dirty="0"/>
              <a:t>от возникновения рассматриваемой ошибки.</a:t>
            </a:r>
          </a:p>
        </p:txBody>
      </p:sp>
    </p:spTree>
    <p:extLst>
      <p:ext uri="{BB962C8B-B14F-4D97-AF65-F5344CB8AC3E}">
        <p14:creationId xmlns:p14="http://schemas.microsoft.com/office/powerpoint/2010/main" val="39673476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476DFFBA-57E5-4D68-AB7B-883F8514D133}"/>
              </a:ext>
            </a:extLst>
          </p:cNvPr>
          <p:cNvSpPr>
            <a:spLocks noGrp="1"/>
          </p:cNvSpPr>
          <p:nvPr>
            <p:ph idx="1"/>
          </p:nvPr>
        </p:nvSpPr>
        <p:spPr>
          <a:xfrm>
            <a:off x="251218" y="485273"/>
            <a:ext cx="10721582" cy="5887453"/>
          </a:xfrm>
        </p:spPr>
        <p:txBody>
          <a:bodyPr>
            <a:normAutofit/>
          </a:bodyPr>
          <a:lstStyle/>
          <a:p>
            <a:pPr marL="0" indent="0" algn="just">
              <a:buNone/>
            </a:pPr>
            <a:r>
              <a:rPr lang="ru-RU" sz="2400" dirty="0"/>
              <a:t>Мы предполагали, что имеем дело с однопроцессорной многозадачной операционной</a:t>
            </a:r>
            <a:r>
              <a:rPr lang="en-US" sz="2400" dirty="0"/>
              <a:t> </a:t>
            </a:r>
            <a:r>
              <a:rPr lang="ru-RU" sz="2400" dirty="0"/>
              <a:t>системой. Пример продемонстрировал, что проблема может возникнуть даже в этом</a:t>
            </a:r>
            <a:r>
              <a:rPr lang="en-US" sz="2400" dirty="0"/>
              <a:t> </a:t>
            </a:r>
            <a:r>
              <a:rPr lang="ru-RU" sz="2400" dirty="0"/>
              <a:t>случае. В многопроцессорной системе возникает та же проблема защиты совместно используемых</a:t>
            </a:r>
            <a:r>
              <a:rPr lang="en-US" sz="2400" dirty="0"/>
              <a:t> </a:t>
            </a:r>
            <a:r>
              <a:rPr lang="ru-RU" sz="2400" dirty="0"/>
              <a:t>ресурсов, которая имеет аналогичное решение. Сначала предположим, что</a:t>
            </a:r>
            <a:r>
              <a:rPr lang="en-US" sz="2400" dirty="0"/>
              <a:t> </a:t>
            </a:r>
            <a:r>
              <a:rPr lang="ru-RU" sz="2400" dirty="0"/>
              <a:t>механизм управления доступом к разделяемой глобальной переменной отсутствует.</a:t>
            </a:r>
          </a:p>
          <a:p>
            <a:pPr marL="0" indent="0" algn="just">
              <a:buNone/>
            </a:pPr>
            <a:r>
              <a:rPr lang="ru-RU" sz="2400" dirty="0"/>
              <a:t>1. Одновременно выполняются процессы Р1 и Р2 - каждый на своем процессоре.</a:t>
            </a:r>
            <a:r>
              <a:rPr lang="en-US" sz="2400" dirty="0"/>
              <a:t> </a:t>
            </a:r>
            <a:r>
              <a:rPr lang="ru-RU" sz="2400" dirty="0"/>
              <a:t>Оба процесса вызывают процедуру </a:t>
            </a:r>
            <a:r>
              <a:rPr lang="ru-RU" sz="2400" dirty="0" err="1"/>
              <a:t>echo</a:t>
            </a:r>
            <a:r>
              <a:rPr lang="ru-RU" sz="2400" dirty="0"/>
              <a:t>.</a:t>
            </a:r>
          </a:p>
          <a:p>
            <a:pPr marL="0" indent="0" algn="just">
              <a:buNone/>
            </a:pPr>
            <a:r>
              <a:rPr lang="ru-RU" sz="2400" dirty="0"/>
              <a:t>2. Происходят следующие события (события в одной строке происходят параллельно).</a:t>
            </a:r>
          </a:p>
        </p:txBody>
      </p:sp>
      <p:pic>
        <p:nvPicPr>
          <p:cNvPr id="4" name="Рисунок 3">
            <a:extLst>
              <a:ext uri="{FF2B5EF4-FFF2-40B4-BE49-F238E27FC236}">
                <a16:creationId xmlns:a16="http://schemas.microsoft.com/office/drawing/2014/main" id="{BC181C78-4184-4CFF-B2CB-196DDBB92362}"/>
              </a:ext>
            </a:extLst>
          </p:cNvPr>
          <p:cNvPicPr>
            <a:picLocks noChangeAspect="1"/>
          </p:cNvPicPr>
          <p:nvPr/>
        </p:nvPicPr>
        <p:blipFill>
          <a:blip r:embed="rId2"/>
          <a:stretch>
            <a:fillRect/>
          </a:stretch>
        </p:blipFill>
        <p:spPr>
          <a:xfrm>
            <a:off x="2355913" y="4393688"/>
            <a:ext cx="6675792" cy="2307075"/>
          </a:xfrm>
          <a:prstGeom prst="rect">
            <a:avLst/>
          </a:prstGeom>
        </p:spPr>
      </p:pic>
    </p:spTree>
    <p:extLst>
      <p:ext uri="{BB962C8B-B14F-4D97-AF65-F5344CB8AC3E}">
        <p14:creationId xmlns:p14="http://schemas.microsoft.com/office/powerpoint/2010/main" val="36667317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15B28ED-7EF3-4DD3-939C-08030BD0AF81}"/>
              </a:ext>
            </a:extLst>
          </p:cNvPr>
          <p:cNvSpPr>
            <a:spLocks noGrp="1"/>
          </p:cNvSpPr>
          <p:nvPr>
            <p:ph idx="1"/>
          </p:nvPr>
        </p:nvSpPr>
        <p:spPr>
          <a:xfrm>
            <a:off x="187051" y="320842"/>
            <a:ext cx="10946169" cy="6537158"/>
          </a:xfrm>
        </p:spPr>
        <p:txBody>
          <a:bodyPr>
            <a:noAutofit/>
          </a:bodyPr>
          <a:lstStyle/>
          <a:p>
            <a:pPr marL="0" indent="0" algn="just">
              <a:buNone/>
            </a:pPr>
            <a:r>
              <a:rPr lang="ru-RU" sz="2800" dirty="0"/>
              <a:t>В результате символ, введенный в процессе P</a:t>
            </a:r>
            <a:r>
              <a:rPr lang="en-US" sz="2800" dirty="0"/>
              <a:t>1</a:t>
            </a:r>
            <a:r>
              <a:rPr lang="ru-RU" sz="2800" dirty="0"/>
              <a:t>, теряется до того, как будет выведен</a:t>
            </a:r>
            <a:r>
              <a:rPr lang="en-US" sz="2800" dirty="0"/>
              <a:t> </a:t>
            </a:r>
            <a:r>
              <a:rPr lang="ru-RU" sz="2800" dirty="0"/>
              <a:t>на экран, и обоими процессами выводится символ, считанный процессом Р2. Теперь</a:t>
            </a:r>
            <a:r>
              <a:rPr lang="en-US" sz="2800" dirty="0"/>
              <a:t> </a:t>
            </a:r>
            <a:r>
              <a:rPr lang="ru-RU" sz="2800" dirty="0"/>
              <a:t>добавим в систему механизм, гарантирующий, что в процедуре </a:t>
            </a:r>
            <a:r>
              <a:rPr lang="ru-RU" sz="2800" dirty="0" err="1"/>
              <a:t>echo</a:t>
            </a:r>
            <a:r>
              <a:rPr lang="ru-RU" sz="2800" dirty="0"/>
              <a:t> в любой момент</a:t>
            </a:r>
            <a:r>
              <a:rPr lang="en-US" sz="2800" dirty="0"/>
              <a:t> </a:t>
            </a:r>
            <a:r>
              <a:rPr lang="ru-RU" sz="2800" dirty="0"/>
              <a:t>времени может находиться только один процесс. В этом случае последовательность событий</a:t>
            </a:r>
            <a:r>
              <a:rPr lang="en-US" sz="2800" dirty="0"/>
              <a:t> </a:t>
            </a:r>
            <a:r>
              <a:rPr lang="ru-RU" sz="2800" dirty="0"/>
              <a:t>становится такой.</a:t>
            </a:r>
            <a:endParaRPr lang="en-US" sz="2800" dirty="0"/>
          </a:p>
          <a:p>
            <a:pPr marL="0" indent="0" algn="just">
              <a:buNone/>
            </a:pPr>
            <a:r>
              <a:rPr lang="ru-RU" sz="2800" dirty="0"/>
              <a:t>1. Одновременно выполняются процессы P</a:t>
            </a:r>
            <a:r>
              <a:rPr lang="en-US" sz="2800" dirty="0"/>
              <a:t>1</a:t>
            </a:r>
            <a:r>
              <a:rPr lang="ru-RU" sz="2800" dirty="0"/>
              <a:t> и Р2 - каждый на своем процессоре.</a:t>
            </a:r>
            <a:r>
              <a:rPr lang="en-US" sz="2800" dirty="0"/>
              <a:t> </a:t>
            </a:r>
            <a:r>
              <a:rPr lang="ru-RU" sz="2800" dirty="0"/>
              <a:t>Процесс P</a:t>
            </a:r>
            <a:r>
              <a:rPr lang="en-US" sz="2800" dirty="0"/>
              <a:t>1</a:t>
            </a:r>
            <a:r>
              <a:rPr lang="ru-RU" sz="2800" dirty="0"/>
              <a:t> вызывает процедуру </a:t>
            </a:r>
            <a:r>
              <a:rPr lang="ru-RU" sz="2800" dirty="0" err="1"/>
              <a:t>echo</a:t>
            </a:r>
            <a:r>
              <a:rPr lang="ru-RU" sz="2800" dirty="0"/>
              <a:t>.</a:t>
            </a:r>
          </a:p>
          <a:p>
            <a:pPr marL="0" indent="0" algn="just">
              <a:buNone/>
            </a:pPr>
            <a:r>
              <a:rPr lang="ru-RU" sz="2800" dirty="0"/>
              <a:t>2. В то время как процесс P</a:t>
            </a:r>
            <a:r>
              <a:rPr lang="en-US" sz="2800" dirty="0"/>
              <a:t>1</a:t>
            </a:r>
            <a:r>
              <a:rPr lang="ru-RU" sz="2800" dirty="0"/>
              <a:t> находится в процедуре </a:t>
            </a:r>
            <a:r>
              <a:rPr lang="ru-RU" sz="2800" dirty="0" err="1"/>
              <a:t>echo</a:t>
            </a:r>
            <a:r>
              <a:rPr lang="ru-RU" sz="2800" dirty="0"/>
              <a:t>, эту же процедуру вызывает</a:t>
            </a:r>
            <a:r>
              <a:rPr lang="en-US" sz="2800" dirty="0"/>
              <a:t> </a:t>
            </a:r>
            <a:r>
              <a:rPr lang="ru-RU" sz="2800" dirty="0"/>
              <a:t>процесс Р2. Однако, поскольку процесс P</a:t>
            </a:r>
            <a:r>
              <a:rPr lang="en-US" sz="2800" dirty="0"/>
              <a:t>1</a:t>
            </a:r>
            <a:r>
              <a:rPr lang="ru-RU" sz="2800" dirty="0"/>
              <a:t> находится в процедуре </a:t>
            </a:r>
            <a:r>
              <a:rPr lang="ru-RU" sz="2800" dirty="0" err="1"/>
              <a:t>echo</a:t>
            </a:r>
            <a:r>
              <a:rPr lang="en-US" sz="2800" dirty="0"/>
              <a:t> </a:t>
            </a:r>
            <a:r>
              <a:rPr lang="ru-RU" sz="2800" dirty="0"/>
              <a:t>(не важно, выполняется ли в этот момент процесс P</a:t>
            </a:r>
            <a:r>
              <a:rPr lang="en-US" sz="2800" dirty="0"/>
              <a:t>1</a:t>
            </a:r>
            <a:r>
              <a:rPr lang="ru-RU" sz="2800" dirty="0"/>
              <a:t> или приостановлен), Р2 блокируется</a:t>
            </a:r>
            <a:r>
              <a:rPr lang="en-US" sz="2800" dirty="0"/>
              <a:t> </a:t>
            </a:r>
            <a:r>
              <a:rPr lang="ru-RU" sz="2800" dirty="0"/>
              <a:t>от входа в данную процедуру. Следовательно, выполнение Р2 приостанавливается</a:t>
            </a:r>
            <a:r>
              <a:rPr lang="en-US" sz="2800" dirty="0"/>
              <a:t> </a:t>
            </a:r>
            <a:r>
              <a:rPr lang="ru-RU" sz="2800" dirty="0"/>
              <a:t>до тех пор, пока процедура </a:t>
            </a:r>
            <a:r>
              <a:rPr lang="ru-RU" sz="2800" dirty="0" err="1"/>
              <a:t>echo</a:t>
            </a:r>
            <a:r>
              <a:rPr lang="ru-RU" sz="2800" dirty="0"/>
              <a:t> не окажется свободной.</a:t>
            </a:r>
          </a:p>
        </p:txBody>
      </p:sp>
    </p:spTree>
    <p:extLst>
      <p:ext uri="{BB962C8B-B14F-4D97-AF65-F5344CB8AC3E}">
        <p14:creationId xmlns:p14="http://schemas.microsoft.com/office/powerpoint/2010/main" val="35320918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1122522-C943-42C2-AF34-70006C2E8F06}"/>
              </a:ext>
            </a:extLst>
          </p:cNvPr>
          <p:cNvSpPr>
            <a:spLocks noGrp="1"/>
          </p:cNvSpPr>
          <p:nvPr>
            <p:ph idx="1"/>
          </p:nvPr>
        </p:nvSpPr>
        <p:spPr>
          <a:xfrm>
            <a:off x="299345" y="481263"/>
            <a:ext cx="10801792" cy="5903495"/>
          </a:xfrm>
        </p:spPr>
        <p:txBody>
          <a:bodyPr>
            <a:normAutofit/>
          </a:bodyPr>
          <a:lstStyle/>
          <a:p>
            <a:pPr marL="0" indent="0" algn="just">
              <a:buNone/>
            </a:pPr>
            <a:r>
              <a:rPr lang="ru-RU" sz="2800" dirty="0"/>
              <a:t>3. В некоторый более поздний момент времени выполнение процессом P</a:t>
            </a:r>
            <a:r>
              <a:rPr lang="en-US" sz="2800" dirty="0"/>
              <a:t>1</a:t>
            </a:r>
            <a:r>
              <a:rPr lang="ru-RU" sz="2800" dirty="0"/>
              <a:t> процедуры</a:t>
            </a:r>
            <a:r>
              <a:rPr lang="en-US" sz="2800" dirty="0"/>
              <a:t> </a:t>
            </a:r>
            <a:r>
              <a:rPr lang="ru-RU" sz="2800" dirty="0" err="1"/>
              <a:t>echo</a:t>
            </a:r>
            <a:r>
              <a:rPr lang="ru-RU" sz="2800" dirty="0"/>
              <a:t> завершается, после чего немедленно продолжается выполнение процесса</a:t>
            </a:r>
            <a:r>
              <a:rPr lang="en-US" sz="2800" dirty="0"/>
              <a:t> </a:t>
            </a:r>
            <a:r>
              <a:rPr lang="ru-RU" sz="2800" dirty="0"/>
              <a:t>Р2 и им успешно выполняется процедура </a:t>
            </a:r>
            <a:r>
              <a:rPr lang="ru-RU" sz="2800" dirty="0" err="1"/>
              <a:t>echo</a:t>
            </a:r>
            <a:r>
              <a:rPr lang="ru-RU" sz="2800" dirty="0"/>
              <a:t>.</a:t>
            </a:r>
          </a:p>
          <a:p>
            <a:pPr marL="0" indent="0" algn="just">
              <a:buNone/>
            </a:pPr>
            <a:r>
              <a:rPr lang="ru-RU" sz="2800" dirty="0"/>
              <a:t>В однопроцессорной системе причина возникновения проблемы заключается в том,</a:t>
            </a:r>
            <a:r>
              <a:rPr lang="en-US" sz="2800" dirty="0"/>
              <a:t> </a:t>
            </a:r>
            <a:r>
              <a:rPr lang="ru-RU" sz="2800" dirty="0"/>
              <a:t>что прерывание может остановить выполнение процесса в произвольном месте. В многопроцессорной</a:t>
            </a:r>
            <a:r>
              <a:rPr lang="en-US" sz="2800" dirty="0"/>
              <a:t> </a:t>
            </a:r>
            <a:r>
              <a:rPr lang="ru-RU" sz="2800" dirty="0"/>
              <a:t>системе условия работы те же, но проблема может возникнуть и из-за</a:t>
            </a:r>
            <a:r>
              <a:rPr lang="en-US" sz="2800" dirty="0"/>
              <a:t> </a:t>
            </a:r>
            <a:r>
              <a:rPr lang="ru-RU" sz="2800" dirty="0"/>
              <a:t>того, что два выполняющихся одновременно процесса могут в один момент времени</a:t>
            </a:r>
            <a:r>
              <a:rPr lang="en-US" sz="2800" dirty="0"/>
              <a:t> </a:t>
            </a:r>
            <a:r>
              <a:rPr lang="ru-RU" sz="2800" dirty="0"/>
              <a:t>обратиться к одной и той же глобальной переменной. Однако решение проблем обоих</a:t>
            </a:r>
            <a:r>
              <a:rPr lang="en-US" sz="2800" dirty="0"/>
              <a:t> </a:t>
            </a:r>
            <a:r>
              <a:rPr lang="ru-RU" sz="2800" dirty="0"/>
              <a:t>типов одинаково: управление доступом к совместно используемым ресурсам.</a:t>
            </a:r>
          </a:p>
        </p:txBody>
      </p:sp>
    </p:spTree>
    <p:extLst>
      <p:ext uri="{BB962C8B-B14F-4D97-AF65-F5344CB8AC3E}">
        <p14:creationId xmlns:p14="http://schemas.microsoft.com/office/powerpoint/2010/main" val="20860400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5273ED-4D63-48A8-A3FF-CF597F17972C}"/>
              </a:ext>
            </a:extLst>
          </p:cNvPr>
          <p:cNvSpPr>
            <a:spLocks noGrp="1"/>
          </p:cNvSpPr>
          <p:nvPr>
            <p:ph type="title"/>
          </p:nvPr>
        </p:nvSpPr>
        <p:spPr>
          <a:xfrm>
            <a:off x="1261872" y="365760"/>
            <a:ext cx="9692640" cy="741145"/>
          </a:xfrm>
        </p:spPr>
        <p:txBody>
          <a:bodyPr/>
          <a:lstStyle/>
          <a:p>
            <a:r>
              <a:rPr lang="ru-RU" dirty="0"/>
              <a:t>Состояние гонки</a:t>
            </a:r>
          </a:p>
        </p:txBody>
      </p:sp>
      <p:sp>
        <p:nvSpPr>
          <p:cNvPr id="3" name="Объект 2">
            <a:extLst>
              <a:ext uri="{FF2B5EF4-FFF2-40B4-BE49-F238E27FC236}">
                <a16:creationId xmlns:a16="http://schemas.microsoft.com/office/drawing/2014/main" id="{554C29A3-D055-4732-9718-90B523D86633}"/>
              </a:ext>
            </a:extLst>
          </p:cNvPr>
          <p:cNvSpPr>
            <a:spLocks noGrp="1"/>
          </p:cNvSpPr>
          <p:nvPr>
            <p:ph idx="1"/>
          </p:nvPr>
        </p:nvSpPr>
        <p:spPr>
          <a:xfrm>
            <a:off x="164592" y="1828800"/>
            <a:ext cx="10789920" cy="4351337"/>
          </a:xfrm>
        </p:spPr>
        <p:txBody>
          <a:bodyPr>
            <a:normAutofit/>
          </a:bodyPr>
          <a:lstStyle/>
          <a:p>
            <a:pPr marL="0" indent="0" algn="just">
              <a:buNone/>
            </a:pPr>
            <a:r>
              <a:rPr lang="ru-RU" sz="2800" dirty="0"/>
              <a:t>Состояние гонки возникает, когда несколько процессов или потоков читают и записывают элементы данных так, что конечный результат зависит от порядка выполнения инструкций в нескольких процессах</a:t>
            </a:r>
          </a:p>
        </p:txBody>
      </p:sp>
    </p:spTree>
    <p:extLst>
      <p:ext uri="{BB962C8B-B14F-4D97-AF65-F5344CB8AC3E}">
        <p14:creationId xmlns:p14="http://schemas.microsoft.com/office/powerpoint/2010/main" val="1643659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C87A4A-158F-4C21-B52F-2ED1CBD2E469}"/>
              </a:ext>
            </a:extLst>
          </p:cNvPr>
          <p:cNvSpPr>
            <a:spLocks noGrp="1"/>
          </p:cNvSpPr>
          <p:nvPr>
            <p:ph type="title"/>
          </p:nvPr>
        </p:nvSpPr>
        <p:spPr>
          <a:xfrm>
            <a:off x="1261872" y="365760"/>
            <a:ext cx="9692640" cy="821356"/>
          </a:xfrm>
        </p:spPr>
        <p:txBody>
          <a:bodyPr/>
          <a:lstStyle/>
          <a:p>
            <a:r>
              <a:rPr lang="ru-RU" dirty="0"/>
              <a:t>Пример 1</a:t>
            </a:r>
          </a:p>
        </p:txBody>
      </p:sp>
      <p:sp>
        <p:nvSpPr>
          <p:cNvPr id="3" name="Объект 2">
            <a:extLst>
              <a:ext uri="{FF2B5EF4-FFF2-40B4-BE49-F238E27FC236}">
                <a16:creationId xmlns:a16="http://schemas.microsoft.com/office/drawing/2014/main" id="{69956FF8-EC7B-4DC6-BAA5-B22EFD9E57D3}"/>
              </a:ext>
            </a:extLst>
          </p:cNvPr>
          <p:cNvSpPr>
            <a:spLocks noGrp="1"/>
          </p:cNvSpPr>
          <p:nvPr>
            <p:ph idx="1"/>
          </p:nvPr>
        </p:nvSpPr>
        <p:spPr>
          <a:xfrm>
            <a:off x="164591" y="1556084"/>
            <a:ext cx="10599661" cy="4936156"/>
          </a:xfrm>
        </p:spPr>
        <p:txBody>
          <a:bodyPr>
            <a:normAutofit/>
          </a:bodyPr>
          <a:lstStyle/>
          <a:p>
            <a:pPr marL="0" indent="0" algn="just">
              <a:buNone/>
            </a:pPr>
            <a:r>
              <a:rPr lang="ru-RU" sz="2800" dirty="0"/>
              <a:t>Два процесса, P1 и Р2, совместно используют глобальную переменную а. В какой-то момент своего времени выполнения Р1 обновляет значение а, делая его равным 1, а процесс Р2 в некоторый момент своего выполнения обновляет значение а, делая его равным 2. Таким образом, две задачи находятся в "гонке", призом которой является запись переменной. В данном примере "проигравший" гонку процесс (который обновляет переменную последним) определяет конечное значение переменной а.</a:t>
            </a:r>
          </a:p>
        </p:txBody>
      </p:sp>
    </p:spTree>
    <p:extLst>
      <p:ext uri="{BB962C8B-B14F-4D97-AF65-F5344CB8AC3E}">
        <p14:creationId xmlns:p14="http://schemas.microsoft.com/office/powerpoint/2010/main" val="21312869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C11D63-EED4-47F9-A067-4F5406753CB7}"/>
              </a:ext>
            </a:extLst>
          </p:cNvPr>
          <p:cNvSpPr>
            <a:spLocks noGrp="1"/>
          </p:cNvSpPr>
          <p:nvPr>
            <p:ph type="title"/>
          </p:nvPr>
        </p:nvSpPr>
        <p:spPr>
          <a:xfrm>
            <a:off x="1261872" y="365760"/>
            <a:ext cx="9692640" cy="933651"/>
          </a:xfrm>
        </p:spPr>
        <p:txBody>
          <a:bodyPr/>
          <a:lstStyle/>
          <a:p>
            <a:r>
              <a:rPr lang="ru-RU" dirty="0"/>
              <a:t>Пример 2</a:t>
            </a:r>
          </a:p>
        </p:txBody>
      </p:sp>
      <p:sp>
        <p:nvSpPr>
          <p:cNvPr id="3" name="Объект 2">
            <a:extLst>
              <a:ext uri="{FF2B5EF4-FFF2-40B4-BE49-F238E27FC236}">
                <a16:creationId xmlns:a16="http://schemas.microsoft.com/office/drawing/2014/main" id="{6DE1345C-40B8-4BAB-BF67-297C705901EE}"/>
              </a:ext>
            </a:extLst>
          </p:cNvPr>
          <p:cNvSpPr>
            <a:spLocks noGrp="1"/>
          </p:cNvSpPr>
          <p:nvPr>
            <p:ph idx="1"/>
          </p:nvPr>
        </p:nvSpPr>
        <p:spPr>
          <a:xfrm>
            <a:off x="164592" y="1475873"/>
            <a:ext cx="10789920" cy="5016367"/>
          </a:xfrm>
        </p:spPr>
        <p:txBody>
          <a:bodyPr>
            <a:normAutofit/>
          </a:bodyPr>
          <a:lstStyle/>
          <a:p>
            <a:pPr marL="0" indent="0" algn="just">
              <a:buNone/>
            </a:pPr>
            <a:r>
              <a:rPr lang="ru-RU" sz="2800" dirty="0"/>
              <a:t>Два процесса, РЗ и Р4, которые совместно используют глобальные переменные </a:t>
            </a:r>
            <a:r>
              <a:rPr lang="en-US" sz="2800" dirty="0"/>
              <a:t>b</a:t>
            </a:r>
            <a:r>
              <a:rPr lang="ru-RU" sz="2800" dirty="0"/>
              <a:t> и с, с начальными значениями </a:t>
            </a:r>
            <a:r>
              <a:rPr lang="en-US" sz="2800" dirty="0"/>
              <a:t>b</a:t>
            </a:r>
            <a:r>
              <a:rPr lang="ru-RU" sz="2800" dirty="0"/>
              <a:t> = 1 и с</a:t>
            </a:r>
            <a:r>
              <a:rPr lang="en-US" sz="2800" dirty="0"/>
              <a:t> </a:t>
            </a:r>
            <a:r>
              <a:rPr lang="ru-RU" sz="2800" dirty="0"/>
              <a:t>= 2. В какой-то момент времени выполнения РЗ выполняет присваивание </a:t>
            </a:r>
            <a:r>
              <a:rPr lang="en-US" sz="2800" dirty="0"/>
              <a:t>b</a:t>
            </a:r>
            <a:r>
              <a:rPr lang="ru-RU" sz="2800" dirty="0"/>
              <a:t> = </a:t>
            </a:r>
            <a:r>
              <a:rPr lang="en-US" sz="2800" dirty="0"/>
              <a:t>b</a:t>
            </a:r>
            <a:r>
              <a:rPr lang="ru-RU" sz="2800" dirty="0"/>
              <a:t> + с, а процесс Р4 в некоторый момент своего выполнения выполняет присваивание с= </a:t>
            </a:r>
            <a:r>
              <a:rPr lang="en-US" sz="2800" dirty="0"/>
              <a:t>b</a:t>
            </a:r>
            <a:r>
              <a:rPr lang="ru-RU" sz="2800" dirty="0"/>
              <a:t> +</a:t>
            </a:r>
            <a:r>
              <a:rPr lang="en-US" sz="2800" dirty="0"/>
              <a:t> </a:t>
            </a:r>
            <a:r>
              <a:rPr lang="ru-RU" sz="2800" dirty="0"/>
              <a:t>с. Обратите внимание, что эти два процесса обновляют разные переменные. Однако их конечные значения зависят от порядка, в котором данные процессы выполняют присваивания. Если первым выполнит присваивание процесс РЗ, конечными значениями переменных будут </a:t>
            </a:r>
            <a:r>
              <a:rPr lang="en-US" sz="2800" dirty="0"/>
              <a:t>b</a:t>
            </a:r>
            <a:r>
              <a:rPr lang="ru-RU" sz="2800" dirty="0"/>
              <a:t> = 3 и с= 5. Если же первым выполнит присваивание процесс Р4, то конечными значениями переменных будут </a:t>
            </a:r>
            <a:r>
              <a:rPr lang="en-US" sz="2800" dirty="0"/>
              <a:t>b</a:t>
            </a:r>
            <a:r>
              <a:rPr lang="ru-RU" sz="2800" dirty="0"/>
              <a:t> = 4 и с= 3.</a:t>
            </a:r>
          </a:p>
        </p:txBody>
      </p:sp>
    </p:spTree>
    <p:extLst>
      <p:ext uri="{BB962C8B-B14F-4D97-AF65-F5344CB8AC3E}">
        <p14:creationId xmlns:p14="http://schemas.microsoft.com/office/powerpoint/2010/main" val="2201997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A7F19B-9D67-48B8-B03F-E0C822809D95}"/>
              </a:ext>
            </a:extLst>
          </p:cNvPr>
          <p:cNvSpPr>
            <a:spLocks noGrp="1"/>
          </p:cNvSpPr>
          <p:nvPr>
            <p:ph type="title"/>
          </p:nvPr>
        </p:nvSpPr>
        <p:spPr>
          <a:xfrm>
            <a:off x="925541" y="131379"/>
            <a:ext cx="9692640" cy="1325562"/>
          </a:xfrm>
        </p:spPr>
        <p:txBody>
          <a:bodyPr>
            <a:normAutofit/>
          </a:bodyPr>
          <a:lstStyle/>
          <a:p>
            <a:pPr algn="ctr"/>
            <a:r>
              <a:rPr lang="ru-RU" dirty="0"/>
              <a:t>Ключевые термины, связанные с параллельными вычислениями</a:t>
            </a:r>
            <a:endParaRPr lang="ru-BY" dirty="0"/>
          </a:p>
        </p:txBody>
      </p:sp>
      <p:sp>
        <p:nvSpPr>
          <p:cNvPr id="6" name="Объект 5">
            <a:extLst>
              <a:ext uri="{FF2B5EF4-FFF2-40B4-BE49-F238E27FC236}">
                <a16:creationId xmlns:a16="http://schemas.microsoft.com/office/drawing/2014/main" id="{81A576DF-0715-4096-B3D6-1FA02A911D78}"/>
              </a:ext>
            </a:extLst>
          </p:cNvPr>
          <p:cNvSpPr>
            <a:spLocks noGrp="1"/>
          </p:cNvSpPr>
          <p:nvPr>
            <p:ph idx="1"/>
          </p:nvPr>
        </p:nvSpPr>
        <p:spPr>
          <a:xfrm>
            <a:off x="357982" y="2028497"/>
            <a:ext cx="10804004" cy="4698124"/>
          </a:xfrm>
        </p:spPr>
        <p:txBody>
          <a:bodyPr>
            <a:normAutofit/>
          </a:bodyPr>
          <a:lstStyle/>
          <a:p>
            <a:pPr marL="0" indent="0" algn="just">
              <a:buNone/>
            </a:pPr>
            <a:r>
              <a:rPr lang="ru-RU" sz="2800" b="1" dirty="0"/>
              <a:t>Атомарная операция </a:t>
            </a:r>
            <a:r>
              <a:rPr lang="ru-RU" sz="2800" dirty="0"/>
              <a:t>– функция или действие, реализованное как последовательность из одной или нескольких инструкций, представляющихся неделимыми; т.е. никакой другой процесс не может увидеть промежуточное состояние или прервать выполняющуюся </a:t>
            </a:r>
            <a:r>
              <a:rPr lang="be-BY" sz="2800" dirty="0"/>
              <a:t>операцию. Гарантируется выполнение последовательности </a:t>
            </a:r>
            <a:r>
              <a:rPr lang="ru-RU" sz="2800" dirty="0"/>
              <a:t>инструкций как единой группы (либо не выполнение ни одной из них, без влияния на видимое состояние системы). Атомарность гарантирует изоляцию от параллельно выполняющихся </a:t>
            </a:r>
            <a:r>
              <a:rPr lang="be-BY" sz="2800" dirty="0"/>
              <a:t>процессов</a:t>
            </a:r>
            <a:endParaRPr lang="ru-BY" sz="2800" dirty="0"/>
          </a:p>
        </p:txBody>
      </p:sp>
    </p:spTree>
    <p:extLst>
      <p:ext uri="{BB962C8B-B14F-4D97-AF65-F5344CB8AC3E}">
        <p14:creationId xmlns:p14="http://schemas.microsoft.com/office/powerpoint/2010/main" val="23036054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A06BDE3-FF82-4BAF-9A2A-CC90A27F1D5C}"/>
              </a:ext>
            </a:extLst>
          </p:cNvPr>
          <p:cNvSpPr>
            <a:spLocks noGrp="1"/>
          </p:cNvSpPr>
          <p:nvPr>
            <p:ph type="title"/>
          </p:nvPr>
        </p:nvSpPr>
        <p:spPr>
          <a:xfrm>
            <a:off x="1053325" y="0"/>
            <a:ext cx="9692640" cy="821356"/>
          </a:xfrm>
        </p:spPr>
        <p:txBody>
          <a:bodyPr/>
          <a:lstStyle/>
          <a:p>
            <a:r>
              <a:rPr lang="ru-RU" dirty="0"/>
              <a:t>Участие операционной системы</a:t>
            </a:r>
          </a:p>
        </p:txBody>
      </p:sp>
      <p:sp>
        <p:nvSpPr>
          <p:cNvPr id="3" name="Объект 2">
            <a:extLst>
              <a:ext uri="{FF2B5EF4-FFF2-40B4-BE49-F238E27FC236}">
                <a16:creationId xmlns:a16="http://schemas.microsoft.com/office/drawing/2014/main" id="{2DE96C30-A946-4B63-A019-C4A3EFE79BDE}"/>
              </a:ext>
            </a:extLst>
          </p:cNvPr>
          <p:cNvSpPr>
            <a:spLocks noGrp="1"/>
          </p:cNvSpPr>
          <p:nvPr>
            <p:ph idx="1"/>
          </p:nvPr>
        </p:nvSpPr>
        <p:spPr>
          <a:xfrm>
            <a:off x="0" y="1058779"/>
            <a:ext cx="11245516" cy="5799221"/>
          </a:xfrm>
        </p:spPr>
        <p:txBody>
          <a:bodyPr>
            <a:normAutofit fontScale="92500" lnSpcReduction="20000"/>
          </a:bodyPr>
          <a:lstStyle/>
          <a:p>
            <a:pPr marL="0" indent="0" algn="just">
              <a:buNone/>
            </a:pPr>
            <a:r>
              <a:rPr lang="ru-RU" sz="2400" dirty="0"/>
              <a:t>Можно перечислить следующие вопросы конструирования и управления операционных систем, возникающие из-за наличия параллельных вычислений.</a:t>
            </a:r>
          </a:p>
          <a:p>
            <a:pPr marL="0" indent="0" algn="just">
              <a:buNone/>
            </a:pPr>
            <a:r>
              <a:rPr lang="ru-RU" sz="2400" dirty="0"/>
              <a:t>1. Операционная система должна быть способна отслеживать различные процессы. Это осуществляется при помощи управляющих блоков процессов.</a:t>
            </a:r>
          </a:p>
          <a:p>
            <a:pPr marL="0" indent="0" algn="just">
              <a:buNone/>
            </a:pPr>
            <a:r>
              <a:rPr lang="ru-RU" sz="2400" dirty="0"/>
              <a:t>2. Операционная система должна распределять и освобождать различные ресурсы для каждого активного процесса, в том числе следующие. </a:t>
            </a:r>
          </a:p>
          <a:p>
            <a:pPr marL="274320" lvl="1" indent="0" algn="just">
              <a:buNone/>
            </a:pPr>
            <a:r>
              <a:rPr lang="ru-RU" sz="2000" b="1" dirty="0"/>
              <a:t>• Процессорное время. </a:t>
            </a:r>
          </a:p>
          <a:p>
            <a:pPr marL="274320" lvl="1" indent="0" algn="just">
              <a:buNone/>
            </a:pPr>
            <a:r>
              <a:rPr lang="ru-RU" sz="2000" b="1" dirty="0"/>
              <a:t>• Память. Большинство операционных систем используют схему виртуальной памяти. </a:t>
            </a:r>
          </a:p>
          <a:p>
            <a:pPr marL="274320" lvl="1" indent="0" algn="just">
              <a:buNone/>
            </a:pPr>
            <a:r>
              <a:rPr lang="ru-RU" sz="2000" b="1" dirty="0"/>
              <a:t>• Файлы. </a:t>
            </a:r>
          </a:p>
          <a:p>
            <a:pPr marL="274320" lvl="1" indent="0" algn="just">
              <a:buNone/>
            </a:pPr>
            <a:r>
              <a:rPr lang="ru-RU" sz="2000" b="1" dirty="0"/>
              <a:t>• Устройства ввода-вывода. </a:t>
            </a:r>
          </a:p>
          <a:p>
            <a:pPr marL="0" indent="0" algn="just">
              <a:buNone/>
            </a:pPr>
            <a:r>
              <a:rPr lang="ru-RU" sz="2400" dirty="0"/>
              <a:t>3. Операционная система должна защищать данные и физические ресурсы каждого процесса от непреднамеренного воздействия других процессов, что включает использование технологий, применяющихся для работы с памятью, файлами и устройствами ввода-вывода.</a:t>
            </a:r>
          </a:p>
          <a:p>
            <a:pPr marL="0" indent="0" algn="just">
              <a:buNone/>
            </a:pPr>
            <a:r>
              <a:rPr lang="ru-RU" sz="2400" dirty="0"/>
              <a:t>4. Функционирование процесса и результат его работы не должны зависеть от скорости его выполнения по отношению к другим параллельно выполняющимся процессам. Этому вопросу посвящена данная глава.</a:t>
            </a:r>
          </a:p>
        </p:txBody>
      </p:sp>
    </p:spTree>
    <p:extLst>
      <p:ext uri="{BB962C8B-B14F-4D97-AF65-F5344CB8AC3E}">
        <p14:creationId xmlns:p14="http://schemas.microsoft.com/office/powerpoint/2010/main" val="27402822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BF3A4C-B079-4A13-9FA5-A5ECEB78897E}"/>
              </a:ext>
            </a:extLst>
          </p:cNvPr>
          <p:cNvSpPr>
            <a:spLocks noGrp="1"/>
          </p:cNvSpPr>
          <p:nvPr>
            <p:ph type="title"/>
          </p:nvPr>
        </p:nvSpPr>
        <p:spPr>
          <a:xfrm>
            <a:off x="1261872" y="365760"/>
            <a:ext cx="9692640" cy="805314"/>
          </a:xfrm>
        </p:spPr>
        <p:txBody>
          <a:bodyPr/>
          <a:lstStyle/>
          <a:p>
            <a:r>
              <a:rPr lang="ru-RU" dirty="0"/>
              <a:t>Взаимодействие процессов</a:t>
            </a:r>
          </a:p>
        </p:txBody>
      </p:sp>
      <p:sp>
        <p:nvSpPr>
          <p:cNvPr id="3" name="Объект 2">
            <a:extLst>
              <a:ext uri="{FF2B5EF4-FFF2-40B4-BE49-F238E27FC236}">
                <a16:creationId xmlns:a16="http://schemas.microsoft.com/office/drawing/2014/main" id="{637EC1D2-77E4-4F13-BD78-98BE64D723D2}"/>
              </a:ext>
            </a:extLst>
          </p:cNvPr>
          <p:cNvSpPr>
            <a:spLocks noGrp="1"/>
          </p:cNvSpPr>
          <p:nvPr>
            <p:ph idx="1"/>
          </p:nvPr>
        </p:nvSpPr>
        <p:spPr>
          <a:xfrm>
            <a:off x="187050" y="1331495"/>
            <a:ext cx="10767462" cy="4968240"/>
          </a:xfrm>
        </p:spPr>
        <p:txBody>
          <a:bodyPr>
            <a:normAutofit/>
          </a:bodyPr>
          <a:lstStyle/>
          <a:p>
            <a:pPr marL="0" indent="0" algn="just">
              <a:buNone/>
            </a:pPr>
            <a:r>
              <a:rPr lang="en-US" sz="2800" dirty="0"/>
              <a:t>1. </a:t>
            </a:r>
            <a:r>
              <a:rPr lang="ru-RU" sz="2800" b="1" dirty="0"/>
              <a:t>Процессы не осведомлены о наличии друг друга.</a:t>
            </a:r>
            <a:r>
              <a:rPr lang="ru-RU" sz="2800" dirty="0"/>
              <a:t> Это независимые процессы,</a:t>
            </a:r>
            <a:r>
              <a:rPr lang="en-US" sz="2800" dirty="0"/>
              <a:t> </a:t>
            </a:r>
            <a:r>
              <a:rPr lang="ru-RU" sz="2800" dirty="0"/>
              <a:t>не предназначенные для совместной работы. Наилучшим примером такой ситуации</a:t>
            </a:r>
            <a:r>
              <a:rPr lang="en-US" sz="2800" dirty="0"/>
              <a:t> </a:t>
            </a:r>
            <a:r>
              <a:rPr lang="ru-RU" sz="2800" dirty="0"/>
              <a:t>может служить многозадачность множества независимых процессов. Это</a:t>
            </a:r>
            <a:r>
              <a:rPr lang="en-US" sz="2800" dirty="0"/>
              <a:t> </a:t>
            </a:r>
            <a:r>
              <a:rPr lang="ru-RU" sz="2800" dirty="0"/>
              <a:t>могут быть пакетные задания, интерактивные сессии или комбинация тех и других.</a:t>
            </a:r>
            <a:r>
              <a:rPr lang="en-US" sz="2800" dirty="0"/>
              <a:t> </a:t>
            </a:r>
            <a:r>
              <a:rPr lang="ru-RU" sz="2800" dirty="0"/>
              <a:t>Хотя эти процессы и не работают совместно, операционная система должна</a:t>
            </a:r>
            <a:r>
              <a:rPr lang="en-US" sz="2800" dirty="0"/>
              <a:t> </a:t>
            </a:r>
            <a:r>
              <a:rPr lang="ru-RU" sz="2800" dirty="0"/>
              <a:t>решать вопросы конкурентного использования ресурсов. Например, два независимых</a:t>
            </a:r>
            <a:r>
              <a:rPr lang="en-US" sz="2800" dirty="0"/>
              <a:t> </a:t>
            </a:r>
            <a:r>
              <a:rPr lang="ru-RU" sz="2800" dirty="0"/>
              <a:t>приложения могут затребовать доступ к одному и тому же диску или к принтеру.</a:t>
            </a:r>
            <a:r>
              <a:rPr lang="en-US" sz="2800" dirty="0"/>
              <a:t> </a:t>
            </a:r>
            <a:r>
              <a:rPr lang="ru-RU" sz="2800" dirty="0"/>
              <a:t>Операционная система должна регулировать такие обращения.</a:t>
            </a:r>
          </a:p>
        </p:txBody>
      </p:sp>
    </p:spTree>
    <p:extLst>
      <p:ext uri="{BB962C8B-B14F-4D97-AF65-F5344CB8AC3E}">
        <p14:creationId xmlns:p14="http://schemas.microsoft.com/office/powerpoint/2010/main" val="4946622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77CA86E-848F-4132-8F19-C909C166FEB5}"/>
              </a:ext>
            </a:extLst>
          </p:cNvPr>
          <p:cNvSpPr>
            <a:spLocks noGrp="1"/>
          </p:cNvSpPr>
          <p:nvPr>
            <p:ph idx="1"/>
          </p:nvPr>
        </p:nvSpPr>
        <p:spPr>
          <a:xfrm>
            <a:off x="315388" y="657726"/>
            <a:ext cx="10721580" cy="5903495"/>
          </a:xfrm>
        </p:spPr>
        <p:txBody>
          <a:bodyPr>
            <a:normAutofit/>
          </a:bodyPr>
          <a:lstStyle/>
          <a:p>
            <a:pPr marL="0" indent="0" algn="just">
              <a:buNone/>
            </a:pPr>
            <a:r>
              <a:rPr lang="en-US" sz="2800" b="1" dirty="0"/>
              <a:t>2. </a:t>
            </a:r>
            <a:r>
              <a:rPr lang="ru-RU" sz="2800" b="1" dirty="0"/>
              <a:t>Процессы косвенно осведомлены о наличии друг друга.</a:t>
            </a:r>
            <a:r>
              <a:rPr lang="ru-RU" sz="2800" dirty="0"/>
              <a:t> Эти процессы не обязательно</a:t>
            </a:r>
            <a:r>
              <a:rPr lang="en-US" sz="2800" dirty="0"/>
              <a:t> </a:t>
            </a:r>
            <a:r>
              <a:rPr lang="ru-RU" sz="2800" dirty="0"/>
              <a:t>должны быть осведомлены о наличии друг друга с точностью до идентификатора</a:t>
            </a:r>
            <a:r>
              <a:rPr lang="en-US" sz="2800" dirty="0"/>
              <a:t> </a:t>
            </a:r>
            <a:r>
              <a:rPr lang="ru-RU" sz="2800" dirty="0"/>
              <a:t>процесса, однако они совместно обращаются к некоторому объекту, например</a:t>
            </a:r>
            <a:r>
              <a:rPr lang="en-US" sz="2800" dirty="0"/>
              <a:t> </a:t>
            </a:r>
            <a:r>
              <a:rPr lang="ru-RU" sz="2800" dirty="0"/>
              <a:t>к буферу ввода-вывода. Такие процессы демонстрируют сотрудничество</a:t>
            </a:r>
            <a:r>
              <a:rPr lang="en-US" sz="2800" dirty="0"/>
              <a:t> </a:t>
            </a:r>
            <a:r>
              <a:rPr lang="ru-RU" sz="2800" dirty="0"/>
              <a:t>при совместном использовании общего объекта.</a:t>
            </a:r>
          </a:p>
          <a:p>
            <a:pPr marL="0" indent="0" algn="just">
              <a:buNone/>
            </a:pPr>
            <a:r>
              <a:rPr lang="en-US" sz="2800" b="1" dirty="0"/>
              <a:t>3. </a:t>
            </a:r>
            <a:r>
              <a:rPr lang="ru-RU" sz="2800" b="1" dirty="0"/>
              <a:t>Процессы непосредственно осведомлены о наличии друг друга. </a:t>
            </a:r>
            <a:r>
              <a:rPr lang="ru-RU" sz="2800" dirty="0"/>
              <a:t>Такие процессы</a:t>
            </a:r>
            <a:r>
              <a:rPr lang="en-US" sz="2800" dirty="0"/>
              <a:t> </a:t>
            </a:r>
            <a:r>
              <a:rPr lang="ru-RU" sz="2800" dirty="0"/>
              <a:t>способны общаться один с другим с использованием идентификаторов процессов</a:t>
            </a:r>
            <a:r>
              <a:rPr lang="en-US" sz="2800" dirty="0"/>
              <a:t> </a:t>
            </a:r>
            <a:r>
              <a:rPr lang="ru-RU" sz="2800" dirty="0"/>
              <a:t>и изначально созданы для совместной работы. Также они демонстрируют</a:t>
            </a:r>
            <a:r>
              <a:rPr lang="en-US" sz="2800" dirty="0"/>
              <a:t> </a:t>
            </a:r>
            <a:r>
              <a:rPr lang="ru-RU" sz="2800" dirty="0"/>
              <a:t>сотрудничество при работе.</a:t>
            </a:r>
          </a:p>
        </p:txBody>
      </p:sp>
    </p:spTree>
    <p:extLst>
      <p:ext uri="{BB962C8B-B14F-4D97-AF65-F5344CB8AC3E}">
        <p14:creationId xmlns:p14="http://schemas.microsoft.com/office/powerpoint/2010/main" val="26068749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18E231-35D5-4D90-9721-E217B4155DAF}"/>
              </a:ext>
            </a:extLst>
          </p:cNvPr>
          <p:cNvSpPr>
            <a:spLocks noGrp="1"/>
          </p:cNvSpPr>
          <p:nvPr>
            <p:ph type="title"/>
          </p:nvPr>
        </p:nvSpPr>
        <p:spPr/>
        <p:txBody>
          <a:bodyPr/>
          <a:lstStyle/>
          <a:p>
            <a:endParaRPr lang="ru-RU"/>
          </a:p>
        </p:txBody>
      </p:sp>
      <p:graphicFrame>
        <p:nvGraphicFramePr>
          <p:cNvPr id="4" name="Объект 3">
            <a:extLst>
              <a:ext uri="{FF2B5EF4-FFF2-40B4-BE49-F238E27FC236}">
                <a16:creationId xmlns:a16="http://schemas.microsoft.com/office/drawing/2014/main" id="{C7D064D6-4A93-4294-A3AD-6D33E34286B7}"/>
              </a:ext>
            </a:extLst>
          </p:cNvPr>
          <p:cNvGraphicFramePr>
            <a:graphicFrameLocks noGrp="1"/>
          </p:cNvGraphicFramePr>
          <p:nvPr>
            <p:ph idx="1"/>
            <p:extLst>
              <p:ext uri="{D42A27DB-BD31-4B8C-83A1-F6EECF244321}">
                <p14:modId xmlns:p14="http://schemas.microsoft.com/office/powerpoint/2010/main" val="1093929728"/>
              </p:ext>
            </p:extLst>
          </p:nvPr>
        </p:nvGraphicFramePr>
        <p:xfrm>
          <a:off x="171199" y="365760"/>
          <a:ext cx="11860379" cy="6126480"/>
        </p:xfrm>
        <a:graphic>
          <a:graphicData uri="http://schemas.openxmlformats.org/drawingml/2006/table">
            <a:tbl>
              <a:tblPr firstRow="1" bandRow="1">
                <a:tableStyleId>{5C22544A-7EE6-4342-B048-85BDC9FD1C3A}</a:tableStyleId>
              </a:tblPr>
              <a:tblGrid>
                <a:gridCol w="2604085">
                  <a:extLst>
                    <a:ext uri="{9D8B030D-6E8A-4147-A177-3AD203B41FA5}">
                      <a16:colId xmlns:a16="http://schemas.microsoft.com/office/drawing/2014/main" val="2604242314"/>
                    </a:ext>
                  </a:extLst>
                </a:gridCol>
                <a:gridCol w="2534653">
                  <a:extLst>
                    <a:ext uri="{9D8B030D-6E8A-4147-A177-3AD203B41FA5}">
                      <a16:colId xmlns:a16="http://schemas.microsoft.com/office/drawing/2014/main" val="2184519586"/>
                    </a:ext>
                  </a:extLst>
                </a:gridCol>
                <a:gridCol w="3785937">
                  <a:extLst>
                    <a:ext uri="{9D8B030D-6E8A-4147-A177-3AD203B41FA5}">
                      <a16:colId xmlns:a16="http://schemas.microsoft.com/office/drawing/2014/main" val="4205276853"/>
                    </a:ext>
                  </a:extLst>
                </a:gridCol>
                <a:gridCol w="2935704">
                  <a:extLst>
                    <a:ext uri="{9D8B030D-6E8A-4147-A177-3AD203B41FA5}">
                      <a16:colId xmlns:a16="http://schemas.microsoft.com/office/drawing/2014/main" val="258311461"/>
                    </a:ext>
                  </a:extLst>
                </a:gridCol>
              </a:tblGrid>
              <a:tr h="370840">
                <a:tc>
                  <a:txBody>
                    <a:bodyPr/>
                    <a:lstStyle/>
                    <a:p>
                      <a:r>
                        <a:rPr lang="ru-RU" sz="2400" dirty="0"/>
                        <a:t>Степень осведомленности</a:t>
                      </a:r>
                    </a:p>
                  </a:txBody>
                  <a:tcPr/>
                </a:tc>
                <a:tc>
                  <a:txBody>
                    <a:bodyPr/>
                    <a:lstStyle/>
                    <a:p>
                      <a:r>
                        <a:rPr lang="ru-RU" sz="2400" dirty="0"/>
                        <a:t>Взаимосвязь</a:t>
                      </a:r>
                    </a:p>
                  </a:txBody>
                  <a:tcPr/>
                </a:tc>
                <a:tc>
                  <a:txBody>
                    <a:bodyPr/>
                    <a:lstStyle/>
                    <a:p>
                      <a:r>
                        <a:rPr lang="ru-RU" sz="2400" dirty="0"/>
                        <a:t>Влияние одного процесса на другой</a:t>
                      </a:r>
                    </a:p>
                  </a:txBody>
                  <a:tcPr/>
                </a:tc>
                <a:tc>
                  <a:txBody>
                    <a:bodyPr/>
                    <a:lstStyle/>
                    <a:p>
                      <a:r>
                        <a:rPr lang="ru-RU" sz="2400" dirty="0"/>
                        <a:t>Потенциальные проблемы</a:t>
                      </a:r>
                    </a:p>
                  </a:txBody>
                  <a:tcPr/>
                </a:tc>
                <a:extLst>
                  <a:ext uri="{0D108BD9-81ED-4DB2-BD59-A6C34878D82A}">
                    <a16:rowId xmlns:a16="http://schemas.microsoft.com/office/drawing/2014/main" val="782041310"/>
                  </a:ext>
                </a:extLst>
              </a:tr>
              <a:tr h="370840">
                <a:tc>
                  <a:txBody>
                    <a:bodyPr/>
                    <a:lstStyle/>
                    <a:p>
                      <a:r>
                        <a:rPr lang="ru-RU" sz="2400" b="0" i="0" u="none" strike="noStrike" kern="1200" baseline="0" dirty="0">
                          <a:solidFill>
                            <a:schemeClr val="dk1"/>
                          </a:solidFill>
                          <a:latin typeface="+mn-lt"/>
                          <a:ea typeface="+mn-ea"/>
                          <a:cs typeface="+mn-cs"/>
                        </a:rPr>
                        <a:t>Процессы не осведомлены</a:t>
                      </a:r>
                    </a:p>
                    <a:p>
                      <a:r>
                        <a:rPr lang="ru-RU" sz="2400" b="0" i="0" u="none" strike="noStrike" kern="1200" baseline="0" dirty="0">
                          <a:solidFill>
                            <a:schemeClr val="dk1"/>
                          </a:solidFill>
                          <a:latin typeface="+mn-lt"/>
                          <a:ea typeface="+mn-ea"/>
                          <a:cs typeface="+mn-cs"/>
                        </a:rPr>
                        <a:t>один о другом</a:t>
                      </a:r>
                      <a:endParaRPr lang="ru-RU" sz="2400" dirty="0"/>
                    </a:p>
                  </a:txBody>
                  <a:tcPr/>
                </a:tc>
                <a:tc>
                  <a:txBody>
                    <a:bodyPr/>
                    <a:lstStyle/>
                    <a:p>
                      <a:r>
                        <a:rPr lang="ru-RU" sz="2400" b="0" i="0" u="none" strike="noStrike" kern="1200" baseline="0" dirty="0">
                          <a:solidFill>
                            <a:schemeClr val="dk1"/>
                          </a:solidFill>
                          <a:latin typeface="+mn-lt"/>
                          <a:ea typeface="+mn-ea"/>
                          <a:cs typeface="+mn-cs"/>
                        </a:rPr>
                        <a:t>Конкуренция</a:t>
                      </a:r>
                      <a:endParaRPr lang="ru-RU" sz="2400" dirty="0"/>
                    </a:p>
                  </a:txBody>
                  <a:tcPr/>
                </a:tc>
                <a:tc>
                  <a:txBody>
                    <a:bodyPr/>
                    <a:lstStyle/>
                    <a:p>
                      <a:r>
                        <a:rPr lang="ru-RU" sz="2400" b="0" i="0" u="none" strike="noStrike" kern="1200" baseline="0" dirty="0">
                          <a:solidFill>
                            <a:schemeClr val="dk1"/>
                          </a:solidFill>
                          <a:latin typeface="+mn-lt"/>
                          <a:ea typeface="+mn-ea"/>
                          <a:cs typeface="+mn-cs"/>
                        </a:rPr>
                        <a:t>• Результат работы одного процесса не зависит от действий других</a:t>
                      </a:r>
                    </a:p>
                    <a:p>
                      <a:r>
                        <a:rPr lang="ru-RU" sz="2400" b="0" i="0" u="none" strike="noStrike" kern="1200" baseline="0" dirty="0">
                          <a:solidFill>
                            <a:schemeClr val="dk1"/>
                          </a:solidFill>
                          <a:latin typeface="+mn-lt"/>
                          <a:ea typeface="+mn-ea"/>
                          <a:cs typeface="+mn-cs"/>
                        </a:rPr>
                        <a:t>• Возможно влияние одного процесса на время работы другого</a:t>
                      </a:r>
                      <a:endParaRPr lang="ru-RU" sz="2400" dirty="0"/>
                    </a:p>
                  </a:txBody>
                  <a:tcPr/>
                </a:tc>
                <a:tc>
                  <a:txBody>
                    <a:bodyPr/>
                    <a:lstStyle/>
                    <a:p>
                      <a:r>
                        <a:rPr lang="ru-RU" sz="2400" b="0" i="0" u="none" strike="noStrike" kern="1200" baseline="0" dirty="0">
                          <a:solidFill>
                            <a:schemeClr val="dk1"/>
                          </a:solidFill>
                          <a:latin typeface="+mn-lt"/>
                          <a:ea typeface="+mn-ea"/>
                          <a:cs typeface="+mn-cs"/>
                        </a:rPr>
                        <a:t>• Взаимоисключения</a:t>
                      </a:r>
                    </a:p>
                    <a:p>
                      <a:r>
                        <a:rPr lang="ru-RU" sz="2400" b="0" i="0" u="none" strike="noStrike" kern="1200" baseline="0" dirty="0">
                          <a:solidFill>
                            <a:schemeClr val="dk1"/>
                          </a:solidFill>
                          <a:latin typeface="+mn-lt"/>
                          <a:ea typeface="+mn-ea"/>
                          <a:cs typeface="+mn-cs"/>
                        </a:rPr>
                        <a:t>• Взаимоблокировки</a:t>
                      </a:r>
                    </a:p>
                    <a:p>
                      <a:r>
                        <a:rPr lang="ru-RU" sz="2400" b="0" i="0" u="none" strike="noStrike" kern="1200" baseline="0" dirty="0">
                          <a:solidFill>
                            <a:schemeClr val="dk1"/>
                          </a:solidFill>
                          <a:latin typeface="+mn-lt"/>
                          <a:ea typeface="+mn-ea"/>
                          <a:cs typeface="+mn-cs"/>
                        </a:rPr>
                        <a:t>(возобновляемые</a:t>
                      </a:r>
                    </a:p>
                    <a:p>
                      <a:r>
                        <a:rPr lang="ru-RU" sz="2400" b="0" i="0" u="none" strike="noStrike" kern="1200" baseline="0" dirty="0">
                          <a:solidFill>
                            <a:schemeClr val="dk1"/>
                          </a:solidFill>
                          <a:latin typeface="+mn-lt"/>
                          <a:ea typeface="+mn-ea"/>
                          <a:cs typeface="+mn-cs"/>
                        </a:rPr>
                        <a:t>ресурсы)</a:t>
                      </a:r>
                    </a:p>
                    <a:p>
                      <a:r>
                        <a:rPr lang="ru-RU" sz="2400" b="0" i="0" u="none" strike="noStrike" kern="1200" baseline="0" dirty="0">
                          <a:solidFill>
                            <a:schemeClr val="dk1"/>
                          </a:solidFill>
                          <a:latin typeface="+mn-lt"/>
                          <a:ea typeface="+mn-ea"/>
                          <a:cs typeface="+mn-cs"/>
                        </a:rPr>
                        <a:t>• Голодание</a:t>
                      </a:r>
                      <a:endParaRPr lang="ru-RU" sz="2400" dirty="0"/>
                    </a:p>
                  </a:txBody>
                  <a:tcPr/>
                </a:tc>
                <a:extLst>
                  <a:ext uri="{0D108BD9-81ED-4DB2-BD59-A6C34878D82A}">
                    <a16:rowId xmlns:a16="http://schemas.microsoft.com/office/drawing/2014/main" val="3605578092"/>
                  </a:ext>
                </a:extLst>
              </a:tr>
              <a:tr h="370840">
                <a:tc>
                  <a:txBody>
                    <a:bodyPr/>
                    <a:lstStyle/>
                    <a:p>
                      <a:r>
                        <a:rPr lang="ru-RU" sz="2400" b="0" i="0" u="none" strike="noStrike" kern="1200" baseline="0" dirty="0">
                          <a:solidFill>
                            <a:schemeClr val="dk1"/>
                          </a:solidFill>
                          <a:latin typeface="+mn-lt"/>
                          <a:ea typeface="+mn-ea"/>
                          <a:cs typeface="+mn-cs"/>
                        </a:rPr>
                        <a:t>Процессы косвенно</a:t>
                      </a:r>
                    </a:p>
                    <a:p>
                      <a:r>
                        <a:rPr lang="ru-RU" sz="2400" b="0" i="0" u="none" strike="noStrike" kern="1200" baseline="0" dirty="0">
                          <a:solidFill>
                            <a:schemeClr val="dk1"/>
                          </a:solidFill>
                          <a:latin typeface="+mn-lt"/>
                          <a:ea typeface="+mn-ea"/>
                          <a:cs typeface="+mn-cs"/>
                        </a:rPr>
                        <a:t>осведомлены один о другом</a:t>
                      </a:r>
                      <a:endParaRPr lang="ru-RU" sz="2400" dirty="0"/>
                    </a:p>
                  </a:txBody>
                  <a:tcPr/>
                </a:tc>
                <a:tc>
                  <a:txBody>
                    <a:bodyPr/>
                    <a:lstStyle/>
                    <a:p>
                      <a:r>
                        <a:rPr lang="ru-RU" sz="2400" b="0" i="0" u="none" strike="noStrike" kern="1200" baseline="0" dirty="0">
                          <a:solidFill>
                            <a:schemeClr val="dk1"/>
                          </a:solidFill>
                          <a:latin typeface="+mn-lt"/>
                          <a:ea typeface="+mn-ea"/>
                          <a:cs typeface="+mn-cs"/>
                        </a:rPr>
                        <a:t>Сотрудничество с использованием общих ресурсов</a:t>
                      </a:r>
                      <a:endParaRPr lang="ru-RU" sz="2400" dirty="0"/>
                    </a:p>
                  </a:txBody>
                  <a:tcPr/>
                </a:tc>
                <a:tc>
                  <a:txBody>
                    <a:bodyPr/>
                    <a:lstStyle/>
                    <a:p>
                      <a:r>
                        <a:rPr lang="ru-RU" sz="2400" b="0" i="0" u="none" strike="noStrike" kern="1200" baseline="0" dirty="0">
                          <a:solidFill>
                            <a:schemeClr val="dk1"/>
                          </a:solidFill>
                          <a:latin typeface="+mn-lt"/>
                          <a:ea typeface="+mn-ea"/>
                          <a:cs typeface="+mn-cs"/>
                        </a:rPr>
                        <a:t>• Результат работы одного</a:t>
                      </a:r>
                    </a:p>
                    <a:p>
                      <a:r>
                        <a:rPr lang="ru-RU" sz="2400" b="0" i="0" u="none" strike="noStrike" kern="1200" baseline="0" dirty="0">
                          <a:solidFill>
                            <a:schemeClr val="dk1"/>
                          </a:solidFill>
                          <a:latin typeface="+mn-lt"/>
                          <a:ea typeface="+mn-ea"/>
                          <a:cs typeface="+mn-cs"/>
                        </a:rPr>
                        <a:t>процесса может зависеть</a:t>
                      </a:r>
                    </a:p>
                    <a:p>
                      <a:r>
                        <a:rPr lang="ru-RU" sz="2400" b="0" i="0" u="none" strike="noStrike" kern="1200" baseline="0" dirty="0">
                          <a:solidFill>
                            <a:schemeClr val="dk1"/>
                          </a:solidFill>
                          <a:latin typeface="+mn-lt"/>
                          <a:ea typeface="+mn-ea"/>
                          <a:cs typeface="+mn-cs"/>
                        </a:rPr>
                        <a:t>от информации, полученной от других процессов</a:t>
                      </a:r>
                    </a:p>
                    <a:p>
                      <a:r>
                        <a:rPr lang="ru-RU" sz="2400" b="0" i="0" u="none" strike="noStrike" kern="1200" baseline="0" dirty="0">
                          <a:solidFill>
                            <a:schemeClr val="dk1"/>
                          </a:solidFill>
                          <a:latin typeface="+mn-lt"/>
                          <a:ea typeface="+mn-ea"/>
                          <a:cs typeface="+mn-cs"/>
                        </a:rPr>
                        <a:t>• Возможно влияние одного процесса на время</a:t>
                      </a:r>
                    </a:p>
                    <a:p>
                      <a:r>
                        <a:rPr lang="ru-RU" sz="2400" b="0" i="0" u="none" strike="noStrike" kern="1200" baseline="0" dirty="0">
                          <a:solidFill>
                            <a:schemeClr val="dk1"/>
                          </a:solidFill>
                          <a:latin typeface="+mn-lt"/>
                          <a:ea typeface="+mn-ea"/>
                          <a:cs typeface="+mn-cs"/>
                        </a:rPr>
                        <a:t>работы другого</a:t>
                      </a:r>
                      <a:endParaRPr lang="ru-RU" sz="2400" dirty="0"/>
                    </a:p>
                  </a:txBody>
                  <a:tcPr/>
                </a:tc>
                <a:tc>
                  <a:txBody>
                    <a:bodyPr/>
                    <a:lstStyle/>
                    <a:p>
                      <a:r>
                        <a:rPr lang="ru-RU" sz="2400" b="0" i="0" u="none" strike="noStrike" kern="1200" baseline="0" dirty="0">
                          <a:solidFill>
                            <a:schemeClr val="dk1"/>
                          </a:solidFill>
                          <a:latin typeface="+mn-lt"/>
                          <a:ea typeface="+mn-ea"/>
                          <a:cs typeface="+mn-cs"/>
                        </a:rPr>
                        <a:t>• Взаимоисключения</a:t>
                      </a:r>
                    </a:p>
                    <a:p>
                      <a:r>
                        <a:rPr lang="ru-RU" sz="2400" b="0" i="0" u="none" strike="noStrike" kern="1200" baseline="0" dirty="0">
                          <a:solidFill>
                            <a:schemeClr val="dk1"/>
                          </a:solidFill>
                          <a:latin typeface="+mn-lt"/>
                          <a:ea typeface="+mn-ea"/>
                          <a:cs typeface="+mn-cs"/>
                        </a:rPr>
                        <a:t>• Взаимоблокировки</a:t>
                      </a:r>
                    </a:p>
                    <a:p>
                      <a:r>
                        <a:rPr lang="ru-RU" sz="2400" b="0" i="0" u="none" strike="noStrike" kern="1200" baseline="0" dirty="0">
                          <a:solidFill>
                            <a:schemeClr val="dk1"/>
                          </a:solidFill>
                          <a:latin typeface="+mn-lt"/>
                          <a:ea typeface="+mn-ea"/>
                          <a:cs typeface="+mn-cs"/>
                        </a:rPr>
                        <a:t>(возобновляемые</a:t>
                      </a:r>
                    </a:p>
                    <a:p>
                      <a:r>
                        <a:rPr lang="ru-RU" sz="2400" b="0" i="0" u="none" strike="noStrike" kern="1200" baseline="0" dirty="0">
                          <a:solidFill>
                            <a:schemeClr val="dk1"/>
                          </a:solidFill>
                          <a:latin typeface="+mn-lt"/>
                          <a:ea typeface="+mn-ea"/>
                          <a:cs typeface="+mn-cs"/>
                        </a:rPr>
                        <a:t>ресурсы)</a:t>
                      </a:r>
                    </a:p>
                    <a:p>
                      <a:r>
                        <a:rPr lang="ru-RU" sz="2400" b="0" i="0" u="none" strike="noStrike" kern="1200" baseline="0" dirty="0">
                          <a:solidFill>
                            <a:schemeClr val="dk1"/>
                          </a:solidFill>
                          <a:latin typeface="+mn-lt"/>
                          <a:ea typeface="+mn-ea"/>
                          <a:cs typeface="+mn-cs"/>
                        </a:rPr>
                        <a:t>• Голодание</a:t>
                      </a:r>
                    </a:p>
                    <a:p>
                      <a:r>
                        <a:rPr lang="ru-RU" sz="2400" b="0" i="0" u="none" strike="noStrike" kern="1200" baseline="0" dirty="0">
                          <a:solidFill>
                            <a:schemeClr val="dk1"/>
                          </a:solidFill>
                          <a:latin typeface="+mn-lt"/>
                          <a:ea typeface="+mn-ea"/>
                          <a:cs typeface="+mn-cs"/>
                        </a:rPr>
                        <a:t>• Связь данных</a:t>
                      </a:r>
                      <a:endParaRPr lang="ru-RU" sz="2400" dirty="0"/>
                    </a:p>
                  </a:txBody>
                  <a:tcPr/>
                </a:tc>
                <a:extLst>
                  <a:ext uri="{0D108BD9-81ED-4DB2-BD59-A6C34878D82A}">
                    <a16:rowId xmlns:a16="http://schemas.microsoft.com/office/drawing/2014/main" val="3902397165"/>
                  </a:ext>
                </a:extLst>
              </a:tr>
            </a:tbl>
          </a:graphicData>
        </a:graphic>
      </p:graphicFrame>
    </p:spTree>
    <p:extLst>
      <p:ext uri="{BB962C8B-B14F-4D97-AF65-F5344CB8AC3E}">
        <p14:creationId xmlns:p14="http://schemas.microsoft.com/office/powerpoint/2010/main" val="18936555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172100-6195-4DB9-ADE7-25219E5FDE16}"/>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C526753C-042E-493A-8D32-CEEAD5DB242C}"/>
              </a:ext>
            </a:extLst>
          </p:cNvPr>
          <p:cNvSpPr>
            <a:spLocks noGrp="1"/>
          </p:cNvSpPr>
          <p:nvPr>
            <p:ph idx="1"/>
          </p:nvPr>
        </p:nvSpPr>
        <p:spPr/>
        <p:txBody>
          <a:bodyPr/>
          <a:lstStyle/>
          <a:p>
            <a:endParaRPr lang="ru-RU"/>
          </a:p>
        </p:txBody>
      </p:sp>
      <p:graphicFrame>
        <p:nvGraphicFramePr>
          <p:cNvPr id="4" name="Объект 3">
            <a:extLst>
              <a:ext uri="{FF2B5EF4-FFF2-40B4-BE49-F238E27FC236}">
                <a16:creationId xmlns:a16="http://schemas.microsoft.com/office/drawing/2014/main" id="{075AD35E-B72B-459F-87BF-B1AE50B044C1}"/>
              </a:ext>
            </a:extLst>
          </p:cNvPr>
          <p:cNvGraphicFramePr>
            <a:graphicFrameLocks/>
          </p:cNvGraphicFramePr>
          <p:nvPr>
            <p:extLst>
              <p:ext uri="{D42A27DB-BD31-4B8C-83A1-F6EECF244321}">
                <p14:modId xmlns:p14="http://schemas.microsoft.com/office/powerpoint/2010/main" val="2639687581"/>
              </p:ext>
            </p:extLst>
          </p:nvPr>
        </p:nvGraphicFramePr>
        <p:xfrm>
          <a:off x="331621" y="1828800"/>
          <a:ext cx="11860379" cy="3474720"/>
        </p:xfrm>
        <a:graphic>
          <a:graphicData uri="http://schemas.openxmlformats.org/drawingml/2006/table">
            <a:tbl>
              <a:tblPr firstRow="1" bandRow="1">
                <a:tableStyleId>{5C22544A-7EE6-4342-B048-85BDC9FD1C3A}</a:tableStyleId>
              </a:tblPr>
              <a:tblGrid>
                <a:gridCol w="2604085">
                  <a:extLst>
                    <a:ext uri="{9D8B030D-6E8A-4147-A177-3AD203B41FA5}">
                      <a16:colId xmlns:a16="http://schemas.microsoft.com/office/drawing/2014/main" val="2604242314"/>
                    </a:ext>
                  </a:extLst>
                </a:gridCol>
                <a:gridCol w="2390274">
                  <a:extLst>
                    <a:ext uri="{9D8B030D-6E8A-4147-A177-3AD203B41FA5}">
                      <a16:colId xmlns:a16="http://schemas.microsoft.com/office/drawing/2014/main" val="2184519586"/>
                    </a:ext>
                  </a:extLst>
                </a:gridCol>
                <a:gridCol w="3930316">
                  <a:extLst>
                    <a:ext uri="{9D8B030D-6E8A-4147-A177-3AD203B41FA5}">
                      <a16:colId xmlns:a16="http://schemas.microsoft.com/office/drawing/2014/main" val="4205276853"/>
                    </a:ext>
                  </a:extLst>
                </a:gridCol>
                <a:gridCol w="2935704">
                  <a:extLst>
                    <a:ext uri="{9D8B030D-6E8A-4147-A177-3AD203B41FA5}">
                      <a16:colId xmlns:a16="http://schemas.microsoft.com/office/drawing/2014/main" val="258311461"/>
                    </a:ext>
                  </a:extLst>
                </a:gridCol>
              </a:tblGrid>
              <a:tr h="370840">
                <a:tc>
                  <a:txBody>
                    <a:bodyPr/>
                    <a:lstStyle/>
                    <a:p>
                      <a:r>
                        <a:rPr lang="ru-RU" sz="2400" dirty="0"/>
                        <a:t>Степень осведомленности</a:t>
                      </a:r>
                    </a:p>
                  </a:txBody>
                  <a:tcPr/>
                </a:tc>
                <a:tc>
                  <a:txBody>
                    <a:bodyPr/>
                    <a:lstStyle/>
                    <a:p>
                      <a:r>
                        <a:rPr lang="ru-RU" sz="2400" dirty="0"/>
                        <a:t>Взаимосвязь</a:t>
                      </a:r>
                    </a:p>
                  </a:txBody>
                  <a:tcPr/>
                </a:tc>
                <a:tc>
                  <a:txBody>
                    <a:bodyPr/>
                    <a:lstStyle/>
                    <a:p>
                      <a:r>
                        <a:rPr lang="ru-RU" sz="2400" dirty="0"/>
                        <a:t>Влияние одного процесса на другой</a:t>
                      </a:r>
                    </a:p>
                  </a:txBody>
                  <a:tcPr/>
                </a:tc>
                <a:tc>
                  <a:txBody>
                    <a:bodyPr/>
                    <a:lstStyle/>
                    <a:p>
                      <a:r>
                        <a:rPr lang="ru-RU" sz="2400" dirty="0"/>
                        <a:t>Потенциальные проблемы</a:t>
                      </a:r>
                    </a:p>
                  </a:txBody>
                  <a:tcPr/>
                </a:tc>
                <a:extLst>
                  <a:ext uri="{0D108BD9-81ED-4DB2-BD59-A6C34878D82A}">
                    <a16:rowId xmlns:a16="http://schemas.microsoft.com/office/drawing/2014/main" val="782041310"/>
                  </a:ext>
                </a:extLst>
              </a:tr>
              <a:tr h="370840">
                <a:tc>
                  <a:txBody>
                    <a:bodyPr/>
                    <a:lstStyle/>
                    <a:p>
                      <a:r>
                        <a:rPr lang="ru-RU" sz="2400" b="0" i="0" u="none" strike="noStrike" kern="1200" baseline="0" dirty="0">
                          <a:solidFill>
                            <a:schemeClr val="dk1"/>
                          </a:solidFill>
                          <a:latin typeface="+mn-lt"/>
                          <a:ea typeface="+mn-ea"/>
                          <a:cs typeface="+mn-cs"/>
                        </a:rPr>
                        <a:t>Процессы непосредственно</a:t>
                      </a:r>
                    </a:p>
                    <a:p>
                      <a:r>
                        <a:rPr lang="ru-RU" sz="2400" b="0" i="0" u="none" strike="noStrike" kern="1200" baseline="0" dirty="0">
                          <a:solidFill>
                            <a:schemeClr val="dk1"/>
                          </a:solidFill>
                          <a:latin typeface="+mn-lt"/>
                          <a:ea typeface="+mn-ea"/>
                          <a:cs typeface="+mn-cs"/>
                        </a:rPr>
                        <a:t>осведомлены</a:t>
                      </a:r>
                    </a:p>
                    <a:p>
                      <a:r>
                        <a:rPr lang="ru-RU" sz="2400" b="0" i="0" u="none" strike="noStrike" kern="1200" baseline="0" dirty="0">
                          <a:solidFill>
                            <a:schemeClr val="dk1"/>
                          </a:solidFill>
                          <a:latin typeface="+mn-lt"/>
                          <a:ea typeface="+mn-ea"/>
                          <a:cs typeface="+mn-cs"/>
                        </a:rPr>
                        <a:t>один о другом</a:t>
                      </a:r>
                      <a:endParaRPr lang="ru-RU" sz="2400" dirty="0"/>
                    </a:p>
                  </a:txBody>
                  <a:tcPr/>
                </a:tc>
                <a:tc>
                  <a:txBody>
                    <a:bodyPr/>
                    <a:lstStyle/>
                    <a:p>
                      <a:r>
                        <a:rPr lang="ru-RU" sz="2400" b="0" i="0" u="none" strike="noStrike" kern="1200" baseline="0" dirty="0">
                          <a:solidFill>
                            <a:schemeClr val="dk1"/>
                          </a:solidFill>
                          <a:latin typeface="+mn-lt"/>
                          <a:ea typeface="+mn-ea"/>
                          <a:cs typeface="+mn-cs"/>
                        </a:rPr>
                        <a:t>Сотрудничество с</a:t>
                      </a:r>
                    </a:p>
                    <a:p>
                      <a:r>
                        <a:rPr lang="ru-RU" sz="2400" b="0" i="0" u="none" strike="noStrike" kern="1200" baseline="0" dirty="0">
                          <a:solidFill>
                            <a:schemeClr val="dk1"/>
                          </a:solidFill>
                          <a:latin typeface="+mn-lt"/>
                          <a:ea typeface="+mn-ea"/>
                          <a:cs typeface="+mn-cs"/>
                        </a:rPr>
                        <a:t>использованием</a:t>
                      </a:r>
                    </a:p>
                    <a:p>
                      <a:r>
                        <a:rPr lang="ru-RU" sz="2400" b="0" i="0" u="none" strike="noStrike" kern="1200" baseline="0" dirty="0">
                          <a:solidFill>
                            <a:schemeClr val="dk1"/>
                          </a:solidFill>
                          <a:latin typeface="+mn-lt"/>
                          <a:ea typeface="+mn-ea"/>
                          <a:cs typeface="+mn-cs"/>
                        </a:rPr>
                        <a:t>связи</a:t>
                      </a:r>
                      <a:endParaRPr lang="ru-RU" sz="2400" dirty="0"/>
                    </a:p>
                  </a:txBody>
                  <a:tcPr/>
                </a:tc>
                <a:tc>
                  <a:txBody>
                    <a:bodyPr/>
                    <a:lstStyle/>
                    <a:p>
                      <a:r>
                        <a:rPr lang="ru-RU" sz="2400" b="0" i="0" u="none" strike="noStrike" kern="1200" baseline="0" dirty="0">
                          <a:solidFill>
                            <a:schemeClr val="dk1"/>
                          </a:solidFill>
                          <a:latin typeface="+mn-lt"/>
                          <a:ea typeface="+mn-ea"/>
                          <a:cs typeface="+mn-cs"/>
                        </a:rPr>
                        <a:t>• Результат работы одного</a:t>
                      </a:r>
                    </a:p>
                    <a:p>
                      <a:r>
                        <a:rPr lang="ru-RU" sz="2400" b="0" i="0" u="none" strike="noStrike" kern="1200" baseline="0" dirty="0">
                          <a:solidFill>
                            <a:schemeClr val="dk1"/>
                          </a:solidFill>
                          <a:latin typeface="+mn-lt"/>
                          <a:ea typeface="+mn-ea"/>
                          <a:cs typeface="+mn-cs"/>
                        </a:rPr>
                        <a:t>процесса может зависеть</a:t>
                      </a:r>
                    </a:p>
                    <a:p>
                      <a:r>
                        <a:rPr lang="ru-RU" sz="2400" b="0" i="0" u="none" strike="noStrike" kern="1200" baseline="0" dirty="0">
                          <a:solidFill>
                            <a:schemeClr val="dk1"/>
                          </a:solidFill>
                          <a:latin typeface="+mn-lt"/>
                          <a:ea typeface="+mn-ea"/>
                          <a:cs typeface="+mn-cs"/>
                        </a:rPr>
                        <a:t>от информации, полученной от других</a:t>
                      </a:r>
                    </a:p>
                    <a:p>
                      <a:r>
                        <a:rPr lang="ru-RU" sz="2400" b="0" i="0" u="none" strike="noStrike" kern="1200" baseline="0" dirty="0">
                          <a:solidFill>
                            <a:schemeClr val="dk1"/>
                          </a:solidFill>
                          <a:latin typeface="+mn-lt"/>
                          <a:ea typeface="+mn-ea"/>
                          <a:cs typeface="+mn-cs"/>
                        </a:rPr>
                        <a:t>• Возможно влияние одного процесса на время работы другого</a:t>
                      </a:r>
                      <a:endParaRPr lang="ru-RU" sz="2400" dirty="0"/>
                    </a:p>
                  </a:txBody>
                  <a:tcPr/>
                </a:tc>
                <a:tc>
                  <a:txBody>
                    <a:bodyPr/>
                    <a:lstStyle/>
                    <a:p>
                      <a:r>
                        <a:rPr lang="ru-RU" sz="2400" b="0" i="0" u="none" strike="noStrike" kern="1200" baseline="0" dirty="0">
                          <a:solidFill>
                            <a:schemeClr val="dk1"/>
                          </a:solidFill>
                          <a:latin typeface="+mn-lt"/>
                          <a:ea typeface="+mn-ea"/>
                          <a:cs typeface="+mn-cs"/>
                        </a:rPr>
                        <a:t>• Взаимоблокировки</a:t>
                      </a:r>
                    </a:p>
                    <a:p>
                      <a:r>
                        <a:rPr lang="ru-RU" sz="2400" b="0" i="0" u="none" strike="noStrike" kern="1200" baseline="0" dirty="0">
                          <a:solidFill>
                            <a:schemeClr val="dk1"/>
                          </a:solidFill>
                          <a:latin typeface="+mn-lt"/>
                          <a:ea typeface="+mn-ea"/>
                          <a:cs typeface="+mn-cs"/>
                        </a:rPr>
                        <a:t>(расходуемые</a:t>
                      </a:r>
                    </a:p>
                    <a:p>
                      <a:r>
                        <a:rPr lang="ru-RU" sz="2400" b="0" i="0" u="none" strike="noStrike" kern="1200" baseline="0" dirty="0">
                          <a:solidFill>
                            <a:schemeClr val="dk1"/>
                          </a:solidFill>
                          <a:latin typeface="+mn-lt"/>
                          <a:ea typeface="+mn-ea"/>
                          <a:cs typeface="+mn-cs"/>
                        </a:rPr>
                        <a:t>ресурсы)</a:t>
                      </a:r>
                    </a:p>
                    <a:p>
                      <a:r>
                        <a:rPr lang="ru-RU" sz="2400" b="0" i="0" u="none" strike="noStrike" kern="1200" baseline="0" dirty="0">
                          <a:solidFill>
                            <a:schemeClr val="dk1"/>
                          </a:solidFill>
                          <a:latin typeface="+mn-lt"/>
                          <a:ea typeface="+mn-ea"/>
                          <a:cs typeface="+mn-cs"/>
                        </a:rPr>
                        <a:t>• Голодание</a:t>
                      </a:r>
                      <a:endParaRPr lang="ru-RU" sz="2400" dirty="0"/>
                    </a:p>
                  </a:txBody>
                  <a:tcPr/>
                </a:tc>
                <a:extLst>
                  <a:ext uri="{0D108BD9-81ED-4DB2-BD59-A6C34878D82A}">
                    <a16:rowId xmlns:a16="http://schemas.microsoft.com/office/drawing/2014/main" val="3605578092"/>
                  </a:ext>
                </a:extLst>
              </a:tr>
            </a:tbl>
          </a:graphicData>
        </a:graphic>
      </p:graphicFrame>
    </p:spTree>
    <p:extLst>
      <p:ext uri="{BB962C8B-B14F-4D97-AF65-F5344CB8AC3E}">
        <p14:creationId xmlns:p14="http://schemas.microsoft.com/office/powerpoint/2010/main" val="9380064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5A1238E-D7B4-4B7C-9A16-444393B2E406}"/>
              </a:ext>
            </a:extLst>
          </p:cNvPr>
          <p:cNvSpPr>
            <a:spLocks noGrp="1"/>
          </p:cNvSpPr>
          <p:nvPr>
            <p:ph idx="1"/>
          </p:nvPr>
        </p:nvSpPr>
        <p:spPr>
          <a:xfrm>
            <a:off x="203093" y="336884"/>
            <a:ext cx="10930128" cy="6304548"/>
          </a:xfrm>
        </p:spPr>
        <p:txBody>
          <a:bodyPr>
            <a:normAutofit/>
          </a:bodyPr>
          <a:lstStyle/>
          <a:p>
            <a:pPr marL="0" indent="0" algn="just">
              <a:buNone/>
            </a:pPr>
            <a:r>
              <a:rPr lang="ru-RU" sz="2400" dirty="0"/>
              <a:t>В процессе работы два или более процессов нуждаются в доступе к некоторому ресурсу. Каждый из процессов не подозревает о наличии остальных и не подвергается никакому воздействию с их стороны. Отсюда следует, что каждый процесс не должен изменять состояние любого ресурса, с которым он работает. Примерами таких ресурсов могут быть устройства ввода-вывода, память, процессорное время и часы.</a:t>
            </a:r>
          </a:p>
          <a:p>
            <a:pPr marL="0" indent="0" algn="just">
              <a:buNone/>
            </a:pPr>
            <a:r>
              <a:rPr lang="ru-RU" sz="2400" dirty="0"/>
              <a:t>Между конкурирующими процессами не происходит никакого обмена информацией. Однако выполнение одного процесса может повлиять на поведение конкурирующего процесса. В частности, если два процесса желают получить доступ к одному ресурсу, то операционная система выделит этот ресурс одному из процессов, в то время как второй процесс вынужден будет ожидать завершения работы с ресурсом первого. Таким образом, скорость работы процесса, которому отказано в немедленном доступе к ресурсу, уменьшается. В предельном случае блокированный процесс может никогда не получить доступ к ресурсу и, следовательно, никогда не сможет успешно завершиться.</a:t>
            </a:r>
          </a:p>
        </p:txBody>
      </p:sp>
    </p:spTree>
    <p:extLst>
      <p:ext uri="{BB962C8B-B14F-4D97-AF65-F5344CB8AC3E}">
        <p14:creationId xmlns:p14="http://schemas.microsoft.com/office/powerpoint/2010/main" val="41512448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6112EF-7ADF-435B-BE71-C6C2FD49CB3B}"/>
              </a:ext>
            </a:extLst>
          </p:cNvPr>
          <p:cNvSpPr>
            <a:spLocks noGrp="1"/>
          </p:cNvSpPr>
          <p:nvPr>
            <p:ph type="title"/>
          </p:nvPr>
        </p:nvSpPr>
        <p:spPr>
          <a:xfrm>
            <a:off x="1261872" y="365760"/>
            <a:ext cx="9692640" cy="885524"/>
          </a:xfrm>
        </p:spPr>
        <p:txBody>
          <a:bodyPr/>
          <a:lstStyle/>
          <a:p>
            <a:r>
              <a:rPr lang="ru-RU" dirty="0"/>
              <a:t>Взаимные исключения</a:t>
            </a:r>
          </a:p>
        </p:txBody>
      </p:sp>
      <p:sp>
        <p:nvSpPr>
          <p:cNvPr id="3" name="Объект 2">
            <a:extLst>
              <a:ext uri="{FF2B5EF4-FFF2-40B4-BE49-F238E27FC236}">
                <a16:creationId xmlns:a16="http://schemas.microsoft.com/office/drawing/2014/main" id="{EEDE72FF-776F-4240-9D26-53F2949FC0D2}"/>
              </a:ext>
            </a:extLst>
          </p:cNvPr>
          <p:cNvSpPr>
            <a:spLocks noGrp="1"/>
          </p:cNvSpPr>
          <p:nvPr>
            <p:ph idx="1"/>
          </p:nvPr>
        </p:nvSpPr>
        <p:spPr>
          <a:xfrm>
            <a:off x="267262" y="1253331"/>
            <a:ext cx="10687250" cy="5238909"/>
          </a:xfrm>
        </p:spPr>
        <p:txBody>
          <a:bodyPr>
            <a:normAutofit/>
          </a:bodyPr>
          <a:lstStyle/>
          <a:p>
            <a:pPr marL="0" indent="0" algn="just">
              <a:buNone/>
            </a:pPr>
            <a:r>
              <a:rPr lang="ru-RU" sz="2400" dirty="0"/>
              <a:t>Предположим, что два или больше процессов требуют доступа к одному неразделимому ресурсу, такому как принтер. При выполнении каждый процесс посылает команды в устройство ввода-вывода, получает информацию о его состоянии, посылает и/или получает данные. Мы будем говорить о таком ресурсе как о критическом ресурсе, а о части программы, которая его использует, - как о критическом участке программы. Крайне важно, чтобы в критическом участке в любой момент времени могла находиться только одна программа. Мы не можем полагаться на то, что операционная система распознает ситуацию и выполнит это условие, поскольку полные требования к ресурсу могут оказаться не очевидными. Например, во время печати файла требуется, чтобы отдельный процесс имел полный контроль над принтером, иначе на бумаге можно получить чередование строк двух файлов.</a:t>
            </a:r>
          </a:p>
        </p:txBody>
      </p:sp>
    </p:spTree>
    <p:extLst>
      <p:ext uri="{BB962C8B-B14F-4D97-AF65-F5344CB8AC3E}">
        <p14:creationId xmlns:p14="http://schemas.microsoft.com/office/powerpoint/2010/main" val="15291916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35224A-FD4A-45F2-8732-8197AFBF48F4}"/>
              </a:ext>
            </a:extLst>
          </p:cNvPr>
          <p:cNvSpPr>
            <a:spLocks noGrp="1"/>
          </p:cNvSpPr>
          <p:nvPr>
            <p:ph type="title"/>
          </p:nvPr>
        </p:nvSpPr>
        <p:spPr>
          <a:xfrm>
            <a:off x="1261872" y="365760"/>
            <a:ext cx="9692640" cy="821356"/>
          </a:xfrm>
        </p:spPr>
        <p:txBody>
          <a:bodyPr/>
          <a:lstStyle/>
          <a:p>
            <a:r>
              <a:rPr lang="ru-RU" dirty="0"/>
              <a:t>Взаимная блокировка</a:t>
            </a:r>
          </a:p>
        </p:txBody>
      </p:sp>
      <p:sp>
        <p:nvSpPr>
          <p:cNvPr id="3" name="Объект 2">
            <a:extLst>
              <a:ext uri="{FF2B5EF4-FFF2-40B4-BE49-F238E27FC236}">
                <a16:creationId xmlns:a16="http://schemas.microsoft.com/office/drawing/2014/main" id="{0F151401-D759-4C6E-98D0-0AF5872EB2EA}"/>
              </a:ext>
            </a:extLst>
          </p:cNvPr>
          <p:cNvSpPr>
            <a:spLocks noGrp="1"/>
          </p:cNvSpPr>
          <p:nvPr>
            <p:ph idx="1"/>
          </p:nvPr>
        </p:nvSpPr>
        <p:spPr>
          <a:xfrm>
            <a:off x="283304" y="1253331"/>
            <a:ext cx="10671208" cy="5238909"/>
          </a:xfrm>
        </p:spPr>
        <p:txBody>
          <a:bodyPr>
            <a:normAutofit/>
          </a:bodyPr>
          <a:lstStyle/>
          <a:p>
            <a:pPr marL="0" indent="0" algn="just">
              <a:buNone/>
            </a:pPr>
            <a:r>
              <a:rPr lang="ru-RU" sz="2800" dirty="0"/>
              <a:t>Два процесса (</a:t>
            </a:r>
            <a:r>
              <a:rPr lang="pl-PL" sz="2800" dirty="0"/>
              <a:t>P</a:t>
            </a:r>
            <a:r>
              <a:rPr lang="ru-RU" sz="2800" dirty="0"/>
              <a:t>1 и Р2) и два ресурса (R1 и R2). Предположим, что каждому процессу для выполнения части своих функций требуется доступ к обоим ресурсам. Тогда возможно возникновение следующей ситуации: операционная система выделяет ресурс R1 процессу Р2, а ресурс R2 - процессу P1. В результате каждый процесс ожидает получения одного из двух ресурсов; при этом ни один из них не освобождает уже имеющийся у него ресурс, ожидая получения второго ресурса для выполнения функций, требующих наличия двух ресурсов. В результате процессы оказываются взаимно заблокированными.</a:t>
            </a:r>
          </a:p>
        </p:txBody>
      </p:sp>
    </p:spTree>
    <p:extLst>
      <p:ext uri="{BB962C8B-B14F-4D97-AF65-F5344CB8AC3E}">
        <p14:creationId xmlns:p14="http://schemas.microsoft.com/office/powerpoint/2010/main" val="9253669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F55B37-1117-4FF3-A96D-C126D005EF0B}"/>
              </a:ext>
            </a:extLst>
          </p:cNvPr>
          <p:cNvSpPr>
            <a:spLocks noGrp="1"/>
          </p:cNvSpPr>
          <p:nvPr>
            <p:ph type="title"/>
          </p:nvPr>
        </p:nvSpPr>
        <p:spPr>
          <a:xfrm>
            <a:off x="1261872" y="365760"/>
            <a:ext cx="9692640" cy="837398"/>
          </a:xfrm>
        </p:spPr>
        <p:txBody>
          <a:bodyPr/>
          <a:lstStyle/>
          <a:p>
            <a:r>
              <a:rPr lang="ru-RU" dirty="0"/>
              <a:t>Голодание</a:t>
            </a:r>
          </a:p>
        </p:txBody>
      </p:sp>
      <p:sp>
        <p:nvSpPr>
          <p:cNvPr id="3" name="Объект 2">
            <a:extLst>
              <a:ext uri="{FF2B5EF4-FFF2-40B4-BE49-F238E27FC236}">
                <a16:creationId xmlns:a16="http://schemas.microsoft.com/office/drawing/2014/main" id="{E157C951-9E65-4C47-A69F-1ED43562462A}"/>
              </a:ext>
            </a:extLst>
          </p:cNvPr>
          <p:cNvSpPr>
            <a:spLocks noGrp="1"/>
          </p:cNvSpPr>
          <p:nvPr>
            <p:ph idx="1"/>
          </p:nvPr>
        </p:nvSpPr>
        <p:spPr>
          <a:xfrm>
            <a:off x="347471" y="1253331"/>
            <a:ext cx="10607041" cy="5238909"/>
          </a:xfrm>
        </p:spPr>
        <p:txBody>
          <a:bodyPr>
            <a:normAutofit/>
          </a:bodyPr>
          <a:lstStyle/>
          <a:p>
            <a:pPr marL="0" indent="0" algn="just">
              <a:buNone/>
            </a:pPr>
            <a:r>
              <a:rPr lang="ru-RU" sz="2400" dirty="0"/>
              <a:t>Предположим, что у нас имеются три процесса (Р1, Р2, Р3), каждому из которых периодически требуется доступ к ресурсу R. Представим ситуацию, в которой P1 обладает ресурсом, а Р2 и Р3 приостановлены в ожидании освобождения ресурса. После выхода Р1 из критического раздела доступ к ресурсу будет получен одним из процессов Р2 и Р3. Пусть операционная система предоставила доступ к ресурсу R процессу Р3. Пока он работает с ресурсом, доступ к ресурсу вновь требуется процессу P1. В результате после освобождения ресурса процессом Р3 может оказаться, что операционная система вновь предоставила доступ к ресурсу процессу Р1; тем временем процессу Р3 вновь требуется доступ к ресурсу R. Таким образом, теоретически возможна ситуация, в которой процесс Р2 никогда не получит доступа к требуемому ему ресурсу, несмотря на то что никакой взаимной блокировки в этом случае нет.</a:t>
            </a:r>
          </a:p>
        </p:txBody>
      </p:sp>
    </p:spTree>
    <p:extLst>
      <p:ext uri="{BB962C8B-B14F-4D97-AF65-F5344CB8AC3E}">
        <p14:creationId xmlns:p14="http://schemas.microsoft.com/office/powerpoint/2010/main" val="22057594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DC0C72-BC89-4FA6-9F15-B3A9550FDEC9}"/>
              </a:ext>
            </a:extLst>
          </p:cNvPr>
          <p:cNvSpPr>
            <a:spLocks noGrp="1"/>
          </p:cNvSpPr>
          <p:nvPr>
            <p:ph type="title"/>
          </p:nvPr>
        </p:nvSpPr>
        <p:spPr/>
        <p:txBody>
          <a:bodyPr/>
          <a:lstStyle/>
          <a:p>
            <a:endParaRPr lang="ru-RU"/>
          </a:p>
        </p:txBody>
      </p:sp>
      <p:pic>
        <p:nvPicPr>
          <p:cNvPr id="4" name="Объект 3">
            <a:extLst>
              <a:ext uri="{FF2B5EF4-FFF2-40B4-BE49-F238E27FC236}">
                <a16:creationId xmlns:a16="http://schemas.microsoft.com/office/drawing/2014/main" id="{26503C2B-298E-4E56-83F0-EBDDA47A1D4F}"/>
              </a:ext>
            </a:extLst>
          </p:cNvPr>
          <p:cNvPicPr>
            <a:picLocks noGrp="1" noChangeAspect="1"/>
          </p:cNvPicPr>
          <p:nvPr>
            <p:ph idx="1"/>
          </p:nvPr>
        </p:nvPicPr>
        <p:blipFill>
          <a:blip r:embed="rId3"/>
          <a:stretch>
            <a:fillRect/>
          </a:stretch>
        </p:blipFill>
        <p:spPr>
          <a:xfrm>
            <a:off x="278389" y="819517"/>
            <a:ext cx="11635222" cy="5218965"/>
          </a:xfrm>
          <a:prstGeom prst="rect">
            <a:avLst/>
          </a:prstGeom>
        </p:spPr>
      </p:pic>
    </p:spTree>
    <p:extLst>
      <p:ext uri="{BB962C8B-B14F-4D97-AF65-F5344CB8AC3E}">
        <p14:creationId xmlns:p14="http://schemas.microsoft.com/office/powerpoint/2010/main" val="1549025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A7F19B-9D67-48B8-B03F-E0C822809D95}"/>
              </a:ext>
            </a:extLst>
          </p:cNvPr>
          <p:cNvSpPr>
            <a:spLocks noGrp="1"/>
          </p:cNvSpPr>
          <p:nvPr>
            <p:ph type="title"/>
          </p:nvPr>
        </p:nvSpPr>
        <p:spPr>
          <a:xfrm>
            <a:off x="925541" y="131379"/>
            <a:ext cx="9692640" cy="1325562"/>
          </a:xfrm>
        </p:spPr>
        <p:txBody>
          <a:bodyPr>
            <a:normAutofit/>
          </a:bodyPr>
          <a:lstStyle/>
          <a:p>
            <a:pPr algn="ctr"/>
            <a:r>
              <a:rPr lang="ru-RU" dirty="0"/>
              <a:t>Ключевые термины, связанные с параллельными вычислениями</a:t>
            </a:r>
            <a:endParaRPr lang="ru-BY" dirty="0"/>
          </a:p>
        </p:txBody>
      </p:sp>
      <p:sp>
        <p:nvSpPr>
          <p:cNvPr id="6" name="Объект 5">
            <a:extLst>
              <a:ext uri="{FF2B5EF4-FFF2-40B4-BE49-F238E27FC236}">
                <a16:creationId xmlns:a16="http://schemas.microsoft.com/office/drawing/2014/main" id="{81A576DF-0715-4096-B3D6-1FA02A911D78}"/>
              </a:ext>
            </a:extLst>
          </p:cNvPr>
          <p:cNvSpPr>
            <a:spLocks noGrp="1"/>
          </p:cNvSpPr>
          <p:nvPr>
            <p:ph idx="1"/>
          </p:nvPr>
        </p:nvSpPr>
        <p:spPr>
          <a:xfrm>
            <a:off x="357982" y="1618593"/>
            <a:ext cx="10804004" cy="5108028"/>
          </a:xfrm>
        </p:spPr>
        <p:txBody>
          <a:bodyPr>
            <a:normAutofit/>
          </a:bodyPr>
          <a:lstStyle/>
          <a:p>
            <a:pPr marL="0" indent="0" algn="just">
              <a:buNone/>
            </a:pPr>
            <a:r>
              <a:rPr lang="ru-RU" sz="2600" b="1" dirty="0"/>
              <a:t>Критический участок </a:t>
            </a:r>
            <a:r>
              <a:rPr lang="ru-RU" sz="2600" dirty="0"/>
              <a:t>– участок кода в рамках процесса, который требует доступа к общим ресурсам и который не должен выполняться в то время, когда в этом участке кода находится другой процесс.</a:t>
            </a:r>
          </a:p>
          <a:p>
            <a:pPr marL="0" indent="0" algn="just">
              <a:buNone/>
            </a:pPr>
            <a:r>
              <a:rPr lang="ru-RU" sz="2600" b="1" dirty="0"/>
              <a:t>Взаимоблокировка </a:t>
            </a:r>
            <a:r>
              <a:rPr lang="ru-RU" sz="2600" dirty="0"/>
              <a:t>–</a:t>
            </a:r>
            <a:r>
              <a:rPr lang="ru-RU" sz="2600" b="1" dirty="0"/>
              <a:t> </a:t>
            </a:r>
            <a:r>
              <a:rPr lang="ru-RU" sz="2600" dirty="0"/>
              <a:t>ситуация, когда два и более процессов не в состоянии работать, поскольку каждый из процессов ожидает выполнения </a:t>
            </a:r>
            <a:r>
              <a:rPr lang="be-BY" sz="2600" dirty="0"/>
              <a:t>некоторого действия другим процессом.</a:t>
            </a:r>
          </a:p>
          <a:p>
            <a:pPr marL="0" indent="0" algn="just">
              <a:buNone/>
            </a:pPr>
            <a:r>
              <a:rPr lang="be-BY" sz="2600" b="1" dirty="0"/>
              <a:t>Динамическая взаимоблокировка </a:t>
            </a:r>
            <a:r>
              <a:rPr lang="ru-RU" sz="2600" dirty="0"/>
              <a:t>–</a:t>
            </a:r>
            <a:r>
              <a:rPr lang="be-BY" sz="2600" b="1" dirty="0"/>
              <a:t> </a:t>
            </a:r>
            <a:r>
              <a:rPr lang="ru-RU" sz="2600" dirty="0"/>
              <a:t>ситуация, когда два и более процессов постоянно изменяют свои состояния в ответ на изменения в других процессах без </a:t>
            </a:r>
            <a:r>
              <a:rPr lang="be-BY" sz="2600" dirty="0"/>
              <a:t>выполнения полезной работы.</a:t>
            </a:r>
            <a:endParaRPr lang="ru-BY" sz="2600" b="1" dirty="0"/>
          </a:p>
        </p:txBody>
      </p:sp>
    </p:spTree>
    <p:extLst>
      <p:ext uri="{BB962C8B-B14F-4D97-AF65-F5344CB8AC3E}">
        <p14:creationId xmlns:p14="http://schemas.microsoft.com/office/powerpoint/2010/main" val="12694915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C0E3378-1921-485F-884C-DA8C746BBAAF}"/>
              </a:ext>
            </a:extLst>
          </p:cNvPr>
          <p:cNvSpPr>
            <a:spLocks noGrp="1"/>
          </p:cNvSpPr>
          <p:nvPr>
            <p:ph type="title"/>
          </p:nvPr>
        </p:nvSpPr>
        <p:spPr>
          <a:xfrm>
            <a:off x="224589" y="141171"/>
            <a:ext cx="10972800" cy="1325562"/>
          </a:xfrm>
        </p:spPr>
        <p:txBody>
          <a:bodyPr>
            <a:normAutofit/>
          </a:bodyPr>
          <a:lstStyle/>
          <a:p>
            <a:r>
              <a:rPr lang="ru-RU" dirty="0"/>
              <a:t>Сотрудничество процессов с применением совместного использования</a:t>
            </a:r>
          </a:p>
        </p:txBody>
      </p:sp>
      <p:sp>
        <p:nvSpPr>
          <p:cNvPr id="3" name="Объект 2">
            <a:extLst>
              <a:ext uri="{FF2B5EF4-FFF2-40B4-BE49-F238E27FC236}">
                <a16:creationId xmlns:a16="http://schemas.microsoft.com/office/drawing/2014/main" id="{3ECF8238-8037-477A-A048-36AB71C6239B}"/>
              </a:ext>
            </a:extLst>
          </p:cNvPr>
          <p:cNvSpPr>
            <a:spLocks noGrp="1"/>
          </p:cNvSpPr>
          <p:nvPr>
            <p:ph idx="1"/>
          </p:nvPr>
        </p:nvSpPr>
        <p:spPr>
          <a:xfrm>
            <a:off x="427682" y="1604210"/>
            <a:ext cx="10529075" cy="4892843"/>
          </a:xfrm>
        </p:spPr>
        <p:txBody>
          <a:bodyPr>
            <a:normAutofit/>
          </a:bodyPr>
          <a:lstStyle/>
          <a:p>
            <a:pPr marL="0" indent="0" algn="just">
              <a:buNone/>
            </a:pPr>
            <a:r>
              <a:rPr lang="ru-RU" sz="2400" dirty="0"/>
              <a:t>Случай сотрудничества процессов с применением совместного использования охватывает процессы, взаимодействующие с другими процессами без наличия явной информации о них. Например, несколько процессов могут обращаться к совместно используемым переменным или к совместно используемым файлам или базам данных. Процессы могут использовать и обновлять общие данные без обращения к другим процессам, но с учетом того, что последние также могут обращаться к тем же данным. Таким образом, процессы должны сотрудничать, для того чтобы гарантировать корректную работу с совместно используемыми данными. Механизм управления доступом должен гарантировать целостность общих данных</a:t>
            </a:r>
            <a:r>
              <a:rPr lang="en-US" sz="2400" dirty="0"/>
              <a:t>.</a:t>
            </a:r>
            <a:endParaRPr lang="ru-RU" sz="2400" dirty="0"/>
          </a:p>
        </p:txBody>
      </p:sp>
    </p:spTree>
    <p:extLst>
      <p:ext uri="{BB962C8B-B14F-4D97-AF65-F5344CB8AC3E}">
        <p14:creationId xmlns:p14="http://schemas.microsoft.com/office/powerpoint/2010/main" val="34523340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467D307-C816-4AF0-8AD7-2B70EFD9A440}"/>
              </a:ext>
            </a:extLst>
          </p:cNvPr>
          <p:cNvSpPr>
            <a:spLocks noGrp="1"/>
          </p:cNvSpPr>
          <p:nvPr>
            <p:ph idx="1"/>
          </p:nvPr>
        </p:nvSpPr>
        <p:spPr>
          <a:xfrm>
            <a:off x="187050" y="1171074"/>
            <a:ext cx="10898043" cy="5542548"/>
          </a:xfrm>
        </p:spPr>
        <p:txBody>
          <a:bodyPr>
            <a:normAutofit/>
          </a:bodyPr>
          <a:lstStyle/>
          <a:p>
            <a:pPr marL="0" indent="0" algn="just">
              <a:buNone/>
            </a:pPr>
            <a:r>
              <a:rPr lang="ru-RU" sz="2400" dirty="0"/>
              <a:t>Поскольку данные хранятся в ресурсах (устройствах, памяти), в этом случае также наличествуют проблемы взаимоблокировок, взаимоисключения и голодания. Единственное отличие заключается в том, что доступ к данным может осуществляться в двух режимах - чтения и записи, и взаимоисключающими должны быть только операции записи.</a:t>
            </a:r>
          </a:p>
          <a:p>
            <a:pPr marL="0" indent="0" algn="just">
              <a:buNone/>
            </a:pPr>
            <a:r>
              <a:rPr lang="ru-RU" sz="2400" dirty="0"/>
              <a:t>Однако в данном случае вносится новое требование - согласованности данных. В качестве простейшего примера рассмотрим бухгалтерское приложение, в котором могут обновляться различные данные. Предположим, что два элемента данных, а и </a:t>
            </a:r>
            <a:r>
              <a:rPr lang="en-US" sz="2400" dirty="0"/>
              <a:t>b</a:t>
            </a:r>
            <a:r>
              <a:rPr lang="ru-RU" sz="2400" dirty="0"/>
              <a:t>,</a:t>
            </a:r>
            <a:r>
              <a:rPr lang="en-US" sz="2400" dirty="0"/>
              <a:t> </a:t>
            </a:r>
            <a:r>
              <a:rPr lang="ru-RU" sz="2400" dirty="0"/>
              <a:t>должны быть связаны соотношением а = </a:t>
            </a:r>
            <a:r>
              <a:rPr lang="en-US" sz="2400" dirty="0"/>
              <a:t>b</a:t>
            </a:r>
            <a:r>
              <a:rPr lang="ru-RU" sz="2400" dirty="0"/>
              <a:t>, так что любая программа, изменяющая одно</a:t>
            </a:r>
            <a:r>
              <a:rPr lang="en-US" sz="2400" dirty="0"/>
              <a:t> </a:t>
            </a:r>
            <a:r>
              <a:rPr lang="ru-RU" sz="2400" dirty="0"/>
              <a:t>значение, обязана изменить и другое, с тем чтобы это соотношение продолжало выполняться.</a:t>
            </a:r>
          </a:p>
        </p:txBody>
      </p:sp>
    </p:spTree>
    <p:extLst>
      <p:ext uri="{BB962C8B-B14F-4D97-AF65-F5344CB8AC3E}">
        <p14:creationId xmlns:p14="http://schemas.microsoft.com/office/powerpoint/2010/main" val="18376938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403DFC8-4DF2-4CE7-97AA-DC313EE1FB6D}"/>
              </a:ext>
            </a:extLst>
          </p:cNvPr>
          <p:cNvSpPr>
            <a:spLocks noGrp="1"/>
          </p:cNvSpPr>
          <p:nvPr>
            <p:ph idx="1"/>
          </p:nvPr>
        </p:nvSpPr>
        <p:spPr>
          <a:xfrm>
            <a:off x="226098" y="477337"/>
            <a:ext cx="10730659" cy="4351337"/>
          </a:xfrm>
        </p:spPr>
        <p:txBody>
          <a:bodyPr>
            <a:normAutofit/>
          </a:bodyPr>
          <a:lstStyle/>
          <a:p>
            <a:pPr marL="0" indent="0" algn="just">
              <a:buNone/>
            </a:pPr>
            <a:r>
              <a:rPr lang="ru-RU" sz="2400" dirty="0"/>
              <a:t>Если изначально состояние данных согласованное, то каждый процесс в отдельности не нарушает согласованности данных. Но что если при параллельном вычислении будет выполнена такая последовательность действий, которая соблюдает условия взаимоисключений при работе с каждым элементом данных (а и </a:t>
            </a:r>
            <a:r>
              <a:rPr lang="en-US" sz="2400" dirty="0"/>
              <a:t>b</a:t>
            </a:r>
            <a:r>
              <a:rPr lang="ru-RU" sz="2400" dirty="0"/>
              <a:t>)?</a:t>
            </a:r>
          </a:p>
        </p:txBody>
      </p:sp>
      <p:pic>
        <p:nvPicPr>
          <p:cNvPr id="4" name="Рисунок 3">
            <a:extLst>
              <a:ext uri="{FF2B5EF4-FFF2-40B4-BE49-F238E27FC236}">
                <a16:creationId xmlns:a16="http://schemas.microsoft.com/office/drawing/2014/main" id="{D22955DE-5868-4892-8328-C7696739A926}"/>
              </a:ext>
            </a:extLst>
          </p:cNvPr>
          <p:cNvPicPr>
            <a:picLocks noChangeAspect="1"/>
          </p:cNvPicPr>
          <p:nvPr/>
        </p:nvPicPr>
        <p:blipFill>
          <a:blip r:embed="rId2"/>
          <a:stretch>
            <a:fillRect/>
          </a:stretch>
        </p:blipFill>
        <p:spPr>
          <a:xfrm>
            <a:off x="5860622" y="2400373"/>
            <a:ext cx="3370541" cy="2322286"/>
          </a:xfrm>
          <a:prstGeom prst="rect">
            <a:avLst/>
          </a:prstGeom>
        </p:spPr>
      </p:pic>
      <p:sp>
        <p:nvSpPr>
          <p:cNvPr id="5" name="Прямоугольник 4">
            <a:extLst>
              <a:ext uri="{FF2B5EF4-FFF2-40B4-BE49-F238E27FC236}">
                <a16:creationId xmlns:a16="http://schemas.microsoft.com/office/drawing/2014/main" id="{997187E0-D7BF-4461-93C6-537347D41BA0}"/>
              </a:ext>
            </a:extLst>
          </p:cNvPr>
          <p:cNvSpPr/>
          <p:nvPr/>
        </p:nvSpPr>
        <p:spPr>
          <a:xfrm>
            <a:off x="226097" y="5080235"/>
            <a:ext cx="10730659" cy="1569660"/>
          </a:xfrm>
          <a:prstGeom prst="rect">
            <a:avLst/>
          </a:prstGeom>
        </p:spPr>
        <p:txBody>
          <a:bodyPr wrap="square">
            <a:spAutoFit/>
          </a:bodyPr>
          <a:lstStyle/>
          <a:p>
            <a:pPr algn="just"/>
            <a:r>
              <a:rPr lang="ru-RU" sz="2400" dirty="0"/>
              <a:t>После выполнения этой последовательности действий условие а = </a:t>
            </a:r>
            <a:r>
              <a:rPr lang="en-US" sz="2400" dirty="0"/>
              <a:t>b</a:t>
            </a:r>
            <a:r>
              <a:rPr lang="ru-RU" sz="2400" dirty="0"/>
              <a:t> становится неверным.</a:t>
            </a:r>
            <a:r>
              <a:rPr lang="en-US" sz="2400" dirty="0"/>
              <a:t> </a:t>
            </a:r>
            <a:r>
              <a:rPr lang="ru-RU" sz="2400" dirty="0"/>
              <a:t>Например, если изначально а = </a:t>
            </a:r>
            <a:r>
              <a:rPr lang="en-US" sz="2400" dirty="0"/>
              <a:t>b</a:t>
            </a:r>
            <a:r>
              <a:rPr lang="ru-RU" sz="2400" dirty="0"/>
              <a:t> = 1, то по завершении вычислений а = 4 и</a:t>
            </a:r>
            <a:r>
              <a:rPr lang="en-US" sz="2400" dirty="0"/>
              <a:t> b</a:t>
            </a:r>
            <a:r>
              <a:rPr lang="ru-RU" sz="2400" dirty="0"/>
              <a:t> = 3. Проблема решается путем объявления критическим участком каждой из последовательностей</a:t>
            </a:r>
            <a:r>
              <a:rPr lang="en-US" sz="2400" dirty="0"/>
              <a:t> </a:t>
            </a:r>
            <a:r>
              <a:rPr lang="ru-RU" sz="2400" dirty="0"/>
              <a:t>инструкций.</a:t>
            </a:r>
          </a:p>
        </p:txBody>
      </p:sp>
      <p:pic>
        <p:nvPicPr>
          <p:cNvPr id="6" name="Рисунок 5">
            <a:extLst>
              <a:ext uri="{FF2B5EF4-FFF2-40B4-BE49-F238E27FC236}">
                <a16:creationId xmlns:a16="http://schemas.microsoft.com/office/drawing/2014/main" id="{70CB0F5D-FF62-4D59-8022-E908ECF2D162}"/>
              </a:ext>
            </a:extLst>
          </p:cNvPr>
          <p:cNvPicPr>
            <a:picLocks noChangeAspect="1"/>
          </p:cNvPicPr>
          <p:nvPr/>
        </p:nvPicPr>
        <p:blipFill>
          <a:blip r:embed="rId3"/>
          <a:stretch>
            <a:fillRect/>
          </a:stretch>
        </p:blipFill>
        <p:spPr>
          <a:xfrm>
            <a:off x="1235243" y="2653005"/>
            <a:ext cx="2744461" cy="1817023"/>
          </a:xfrm>
          <a:prstGeom prst="rect">
            <a:avLst/>
          </a:prstGeom>
        </p:spPr>
      </p:pic>
    </p:spTree>
    <p:extLst>
      <p:ext uri="{BB962C8B-B14F-4D97-AF65-F5344CB8AC3E}">
        <p14:creationId xmlns:p14="http://schemas.microsoft.com/office/powerpoint/2010/main" val="6834384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C7D6053-A14D-4108-86C3-D13D2E1CA145}"/>
              </a:ext>
            </a:extLst>
          </p:cNvPr>
          <p:cNvSpPr>
            <a:spLocks noGrp="1"/>
          </p:cNvSpPr>
          <p:nvPr>
            <p:ph idx="1"/>
          </p:nvPr>
        </p:nvSpPr>
        <p:spPr>
          <a:xfrm>
            <a:off x="267262" y="513347"/>
            <a:ext cx="10464906" cy="5759116"/>
          </a:xfrm>
        </p:spPr>
        <p:txBody>
          <a:bodyPr>
            <a:normAutofit/>
          </a:bodyPr>
          <a:lstStyle/>
          <a:p>
            <a:pPr marL="0" indent="0" algn="just">
              <a:buNone/>
            </a:pPr>
            <a:r>
              <a:rPr lang="ru-RU" sz="2800" dirty="0"/>
              <a:t>Таким образом, значение концепции критических участков не уменьшается и в случае</a:t>
            </a:r>
            <a:r>
              <a:rPr lang="en-US" sz="2800" dirty="0"/>
              <a:t> </a:t>
            </a:r>
            <a:r>
              <a:rPr lang="ru-RU" sz="2800" dirty="0"/>
              <a:t>сотрудничества с применением совместного использования. Здесь также могут использоваться</a:t>
            </a:r>
            <a:r>
              <a:rPr lang="en-US" sz="2800" dirty="0"/>
              <a:t> </a:t>
            </a:r>
            <a:r>
              <a:rPr lang="ru-RU" sz="2800" dirty="0"/>
              <a:t>рассмотренные нами ранее абстрактные функции </a:t>
            </a:r>
            <a:r>
              <a:rPr lang="ru-RU" sz="2800" dirty="0" err="1"/>
              <a:t>entercritical</a:t>
            </a:r>
            <a:r>
              <a:rPr lang="en-US" sz="2800" dirty="0"/>
              <a:t> </a:t>
            </a:r>
            <a:r>
              <a:rPr lang="ru-RU" sz="2800" dirty="0"/>
              <a:t>и </a:t>
            </a:r>
            <a:r>
              <a:rPr lang="ru-RU" sz="2800" dirty="0" err="1"/>
              <a:t>exitcritical</a:t>
            </a:r>
            <a:r>
              <a:rPr lang="ru-RU" sz="2800" dirty="0"/>
              <a:t>. В данном случае аргументами этих функций могут быть переменные,</a:t>
            </a:r>
            <a:r>
              <a:rPr lang="en-US" sz="2800" dirty="0"/>
              <a:t> </a:t>
            </a:r>
            <a:r>
              <a:rPr lang="ru-RU" sz="2800" dirty="0"/>
              <a:t>файлы или любые другие общие объекты. Более того, если критические участки</a:t>
            </a:r>
            <a:r>
              <a:rPr lang="en-US" sz="2800" dirty="0"/>
              <a:t> </a:t>
            </a:r>
            <a:r>
              <a:rPr lang="ru-RU" sz="2800" dirty="0"/>
              <a:t>используются для обеспечения целостности данных, то выступающего в роли аргумента</a:t>
            </a:r>
            <a:r>
              <a:rPr lang="en-US" sz="2800" dirty="0"/>
              <a:t> </a:t>
            </a:r>
            <a:r>
              <a:rPr lang="ru-RU" sz="2800" dirty="0"/>
              <a:t>функции определенного ресурса или определенной переменной может и не существовать.</a:t>
            </a:r>
            <a:r>
              <a:rPr lang="en-US" sz="2800" dirty="0"/>
              <a:t> </a:t>
            </a:r>
            <a:r>
              <a:rPr lang="ru-RU" sz="2800" dirty="0"/>
              <a:t>В таком случае мы можем рассматривать аргумент как идентификатор, совместно</a:t>
            </a:r>
            <a:r>
              <a:rPr lang="en-US" sz="2800" dirty="0"/>
              <a:t> </a:t>
            </a:r>
            <a:r>
              <a:rPr lang="ru-RU" sz="2800" dirty="0"/>
              <a:t>используемый параллельными процессами и определяющий критический участок кода,</a:t>
            </a:r>
            <a:r>
              <a:rPr lang="en-US" sz="2800" dirty="0"/>
              <a:t> </a:t>
            </a:r>
            <a:r>
              <a:rPr lang="ru-RU" sz="2800" dirty="0"/>
              <a:t>который должен быть защищен взаимным исключением.</a:t>
            </a:r>
          </a:p>
        </p:txBody>
      </p:sp>
    </p:spTree>
    <p:extLst>
      <p:ext uri="{BB962C8B-B14F-4D97-AF65-F5344CB8AC3E}">
        <p14:creationId xmlns:p14="http://schemas.microsoft.com/office/powerpoint/2010/main" val="40507019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D00C97-E5E1-4B02-82BD-BF74182B2534}"/>
              </a:ext>
            </a:extLst>
          </p:cNvPr>
          <p:cNvSpPr>
            <a:spLocks noGrp="1"/>
          </p:cNvSpPr>
          <p:nvPr>
            <p:ph type="title"/>
          </p:nvPr>
        </p:nvSpPr>
        <p:spPr>
          <a:xfrm>
            <a:off x="192505" y="365760"/>
            <a:ext cx="10762007" cy="805314"/>
          </a:xfrm>
        </p:spPr>
        <p:txBody>
          <a:bodyPr>
            <a:normAutofit/>
          </a:bodyPr>
          <a:lstStyle/>
          <a:p>
            <a:r>
              <a:rPr lang="ru-RU" dirty="0"/>
              <a:t>Сотрудничество с использованием связи</a:t>
            </a:r>
          </a:p>
        </p:txBody>
      </p:sp>
      <p:sp>
        <p:nvSpPr>
          <p:cNvPr id="3" name="Объект 2">
            <a:extLst>
              <a:ext uri="{FF2B5EF4-FFF2-40B4-BE49-F238E27FC236}">
                <a16:creationId xmlns:a16="http://schemas.microsoft.com/office/drawing/2014/main" id="{161536F5-1C60-4B6A-B212-7947EF7E60DC}"/>
              </a:ext>
            </a:extLst>
          </p:cNvPr>
          <p:cNvSpPr>
            <a:spLocks noGrp="1"/>
          </p:cNvSpPr>
          <p:nvPr>
            <p:ph idx="1"/>
          </p:nvPr>
        </p:nvSpPr>
        <p:spPr>
          <a:xfrm>
            <a:off x="440034" y="1700464"/>
            <a:ext cx="10266948" cy="4351337"/>
          </a:xfrm>
        </p:spPr>
        <p:txBody>
          <a:bodyPr>
            <a:normAutofit/>
          </a:bodyPr>
          <a:lstStyle/>
          <a:p>
            <a:pPr marL="0" indent="0" algn="just">
              <a:buNone/>
            </a:pPr>
            <a:r>
              <a:rPr lang="ru-RU" sz="2400" dirty="0"/>
              <a:t>В качестве примера взаимоблокировки можно привести ситуацию, при которой каждый из двух процессов заблокирован ожиданием сообщения от другого процесса. Голодание можно проиллюстрировать следующим примером. Рассмотрим три процесса: P1, Р2 и РЗ. Процесс PI многократно пытается связаться с процессами Р2 и РЗ, а те, в свою очередь, пытаются связаться с процессом Р1. Может возникнуть ситуация, когда процессы P1 и Р2 постоянно связываются друг с другом, а процесс РЗ остается заблокированным, ожидая связи с процессом P1. Это не взаимоблокировка, поскольку процесс PI при этом остается активными.</a:t>
            </a:r>
          </a:p>
        </p:txBody>
      </p:sp>
    </p:spTree>
    <p:extLst>
      <p:ext uri="{BB962C8B-B14F-4D97-AF65-F5344CB8AC3E}">
        <p14:creationId xmlns:p14="http://schemas.microsoft.com/office/powerpoint/2010/main" val="22676833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BD5D5FE-AA53-4097-9A95-D8065EAE1408}"/>
              </a:ext>
            </a:extLst>
          </p:cNvPr>
          <p:cNvSpPr>
            <a:spLocks noGrp="1"/>
          </p:cNvSpPr>
          <p:nvPr>
            <p:ph type="title"/>
          </p:nvPr>
        </p:nvSpPr>
        <p:spPr>
          <a:xfrm>
            <a:off x="1249680" y="136359"/>
            <a:ext cx="9692640" cy="773229"/>
          </a:xfrm>
        </p:spPr>
        <p:txBody>
          <a:bodyPr/>
          <a:lstStyle/>
          <a:p>
            <a:r>
              <a:rPr lang="ru-RU" dirty="0"/>
              <a:t>Требования к взаимным исключениям</a:t>
            </a:r>
          </a:p>
        </p:txBody>
      </p:sp>
      <p:sp>
        <p:nvSpPr>
          <p:cNvPr id="3" name="Объект 2">
            <a:extLst>
              <a:ext uri="{FF2B5EF4-FFF2-40B4-BE49-F238E27FC236}">
                <a16:creationId xmlns:a16="http://schemas.microsoft.com/office/drawing/2014/main" id="{2A241AD9-CA5E-40AD-A29E-79FE88E4A54E}"/>
              </a:ext>
            </a:extLst>
          </p:cNvPr>
          <p:cNvSpPr>
            <a:spLocks noGrp="1"/>
          </p:cNvSpPr>
          <p:nvPr>
            <p:ph idx="1"/>
          </p:nvPr>
        </p:nvSpPr>
        <p:spPr>
          <a:xfrm>
            <a:off x="128336" y="909588"/>
            <a:ext cx="11053011" cy="5812053"/>
          </a:xfrm>
        </p:spPr>
        <p:txBody>
          <a:bodyPr>
            <a:normAutofit fontScale="92500"/>
          </a:bodyPr>
          <a:lstStyle/>
          <a:p>
            <a:pPr marL="0" indent="0" algn="just">
              <a:buNone/>
            </a:pPr>
            <a:r>
              <a:rPr lang="ru-RU" sz="2400" dirty="0"/>
              <a:t>Любая возможность обеспечения поддержки взаимных исключений должна соответствовать следующим требованиям.</a:t>
            </a:r>
          </a:p>
          <a:p>
            <a:pPr marL="0" indent="0" algn="just">
              <a:buNone/>
            </a:pPr>
            <a:r>
              <a:rPr lang="ru-RU" sz="2400" dirty="0"/>
              <a:t>1. Взаимоисключения должны осуществляться в принудительном порядке. В любой момент времени из всех процессов, имеющих критический участок для одного и того же ресурса или общего объекта, в этом участке может находиться лишь только один процесс.</a:t>
            </a:r>
          </a:p>
          <a:p>
            <a:pPr marL="0" indent="0" algn="just">
              <a:buNone/>
            </a:pPr>
            <a:r>
              <a:rPr lang="ru-RU" sz="2400" dirty="0"/>
              <a:t>2. Процесс, завершающий работу в некритическом участке, не должен влиять на другие процессы.</a:t>
            </a:r>
          </a:p>
          <a:p>
            <a:pPr marL="0" indent="0" algn="just">
              <a:buNone/>
            </a:pPr>
            <a:r>
              <a:rPr lang="ru-RU" sz="2400" dirty="0"/>
              <a:t>3. Не должна возникать ситуация бесконечного ожидания доступа к критическому участку (т.е. не должны появляться взаимоблокировки и голодание).</a:t>
            </a:r>
          </a:p>
          <a:p>
            <a:pPr marL="0" indent="0" algn="just">
              <a:buNone/>
            </a:pPr>
            <a:r>
              <a:rPr lang="ru-RU" sz="2400" dirty="0"/>
              <a:t>4. Когда в критическом участке нет ни одного процесса, любой процесс, запросивший возможность входа в него, должен немедленно ее получить.</a:t>
            </a:r>
          </a:p>
          <a:p>
            <a:pPr marL="0" indent="0" algn="just">
              <a:buNone/>
            </a:pPr>
            <a:r>
              <a:rPr lang="ru-RU" sz="2400" dirty="0"/>
              <a:t>5. Не делается никаких предположений о количестве процессов или их относительных скоростях работы.</a:t>
            </a:r>
          </a:p>
          <a:p>
            <a:pPr marL="0" indent="0" algn="just">
              <a:buNone/>
            </a:pPr>
            <a:r>
              <a:rPr lang="ru-RU" sz="2400" dirty="0"/>
              <a:t>6. Процесс остается в критическом участке только в течение ограниченного времени.</a:t>
            </a:r>
          </a:p>
        </p:txBody>
      </p:sp>
    </p:spTree>
    <p:extLst>
      <p:ext uri="{BB962C8B-B14F-4D97-AF65-F5344CB8AC3E}">
        <p14:creationId xmlns:p14="http://schemas.microsoft.com/office/powerpoint/2010/main" val="17441677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43FD796E-D6EA-48A3-9C1B-3893D9D50C25}"/>
              </a:ext>
            </a:extLst>
          </p:cNvPr>
          <p:cNvSpPr>
            <a:spLocks noGrp="1"/>
          </p:cNvSpPr>
          <p:nvPr>
            <p:ph idx="1"/>
          </p:nvPr>
        </p:nvSpPr>
        <p:spPr>
          <a:xfrm>
            <a:off x="315387" y="176464"/>
            <a:ext cx="10737624" cy="6481010"/>
          </a:xfrm>
        </p:spPr>
        <p:txBody>
          <a:bodyPr>
            <a:normAutofit/>
          </a:bodyPr>
          <a:lstStyle/>
          <a:p>
            <a:pPr marL="0" indent="0" algn="just">
              <a:buNone/>
            </a:pPr>
            <a:r>
              <a:rPr lang="ru-RU" sz="2400" dirty="0"/>
              <a:t>Имеется ряд способов удовлетворения перечисленных условий. </a:t>
            </a:r>
          </a:p>
          <a:p>
            <a:pPr marL="0" indent="0" algn="just">
              <a:buNone/>
            </a:pPr>
            <a:r>
              <a:rPr lang="ru-RU" sz="2400" b="1" dirty="0"/>
              <a:t>1. Передача ответственности за соответствие требованиям самому процессу</a:t>
            </a:r>
            <a:r>
              <a:rPr lang="ru-RU" sz="2400" dirty="0"/>
              <a:t>, который должен выполняться параллельно. Таким образом, процесс, независимо от того, является ли он системной программой или приложением, должен координировать свои действия с другими процессами для работы взаимоисключений без поддержки со стороны языка программирования или операционной системы. Мы можем говорить о таком </a:t>
            </a:r>
            <a:r>
              <a:rPr lang="ru-RU" sz="2400" b="1" dirty="0"/>
              <a:t>подходе как о программном</a:t>
            </a:r>
            <a:r>
              <a:rPr lang="ru-RU" sz="2400" dirty="0"/>
              <a:t>. Хотя этот подход чреват большими накладными расходами и возможными ошибками, чрезвычайно полезно рассмотреть его для лучшего понимания сложностей, связанных с параллельными вычислениями. </a:t>
            </a:r>
          </a:p>
          <a:p>
            <a:pPr marL="0" indent="0" algn="just">
              <a:buNone/>
            </a:pPr>
            <a:r>
              <a:rPr lang="ru-RU" sz="2400" b="1" dirty="0"/>
              <a:t>2. Использование машинных команд специального назначения</a:t>
            </a:r>
            <a:r>
              <a:rPr lang="ru-RU" sz="2400" dirty="0"/>
              <a:t>. Преимущество этого подхода заключается в </a:t>
            </a:r>
            <a:r>
              <a:rPr lang="ru-RU" sz="2400" b="1" dirty="0"/>
              <a:t>снижении накладных расходов</a:t>
            </a:r>
            <a:r>
              <a:rPr lang="ru-RU" sz="2400" dirty="0"/>
              <a:t>, но такой подход в общем случае проблему не решает. </a:t>
            </a:r>
          </a:p>
          <a:p>
            <a:pPr marL="0" indent="0" algn="just">
              <a:buNone/>
            </a:pPr>
            <a:r>
              <a:rPr lang="ru-RU" sz="2400" b="1" dirty="0"/>
              <a:t>3. Предоставлении определенного уровня поддержки со стороны операционной системы или языка программирования</a:t>
            </a:r>
            <a:r>
              <a:rPr lang="ru-RU" sz="2400" dirty="0"/>
              <a:t>. </a:t>
            </a:r>
          </a:p>
        </p:txBody>
      </p:sp>
    </p:spTree>
    <p:extLst>
      <p:ext uri="{BB962C8B-B14F-4D97-AF65-F5344CB8AC3E}">
        <p14:creationId xmlns:p14="http://schemas.microsoft.com/office/powerpoint/2010/main" val="32286213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F93523A-BA7B-4D21-9AE1-59068B499A54}"/>
              </a:ext>
            </a:extLst>
          </p:cNvPr>
          <p:cNvSpPr>
            <a:spLocks noGrp="1"/>
          </p:cNvSpPr>
          <p:nvPr>
            <p:ph type="title"/>
          </p:nvPr>
        </p:nvSpPr>
        <p:spPr>
          <a:xfrm>
            <a:off x="1261872" y="365760"/>
            <a:ext cx="9692640" cy="773229"/>
          </a:xfrm>
        </p:spPr>
        <p:txBody>
          <a:bodyPr/>
          <a:lstStyle/>
          <a:p>
            <a:r>
              <a:rPr lang="ru-RU" dirty="0"/>
              <a:t>Отключение прерываний</a:t>
            </a:r>
          </a:p>
        </p:txBody>
      </p:sp>
      <p:sp>
        <p:nvSpPr>
          <p:cNvPr id="3" name="Объект 2">
            <a:extLst>
              <a:ext uri="{FF2B5EF4-FFF2-40B4-BE49-F238E27FC236}">
                <a16:creationId xmlns:a16="http://schemas.microsoft.com/office/drawing/2014/main" id="{34464E44-8759-4112-A049-2C7E38C4776D}"/>
              </a:ext>
            </a:extLst>
          </p:cNvPr>
          <p:cNvSpPr>
            <a:spLocks noGrp="1"/>
          </p:cNvSpPr>
          <p:nvPr>
            <p:ph idx="1"/>
          </p:nvPr>
        </p:nvSpPr>
        <p:spPr>
          <a:xfrm>
            <a:off x="203092" y="1138989"/>
            <a:ext cx="10727035" cy="5353251"/>
          </a:xfrm>
        </p:spPr>
        <p:txBody>
          <a:bodyPr>
            <a:normAutofit/>
          </a:bodyPr>
          <a:lstStyle/>
          <a:p>
            <a:pPr marL="0" indent="0" algn="just">
              <a:buNone/>
            </a:pPr>
            <a:r>
              <a:rPr lang="ru-RU" sz="2400" dirty="0"/>
              <a:t>Когда в машине имеется лишь один процессор, параллельные процессы не могут перекрываться, они способны только чередоваться. Кроме того, процесс будет продолжаться до тех пор, пока не будет вызвана служба операционной системы или пока процесс не будет прерван. Следовательно, для того чтобы гарантировать взаимное исключение, достаточно защитить процесс от прерывания. Эта возможность может быть обеспечена в форме примитивов, определенных ядром операционной системы для запрета и разрешения прерываний. Процесс в таком случае может обеспечить взаимоисключение следующим образом :</a:t>
            </a:r>
          </a:p>
        </p:txBody>
      </p:sp>
      <p:pic>
        <p:nvPicPr>
          <p:cNvPr id="4" name="Рисунок 3">
            <a:extLst>
              <a:ext uri="{FF2B5EF4-FFF2-40B4-BE49-F238E27FC236}">
                <a16:creationId xmlns:a16="http://schemas.microsoft.com/office/drawing/2014/main" id="{0A03CD7B-B04B-4913-BB31-946E09D817CA}"/>
              </a:ext>
            </a:extLst>
          </p:cNvPr>
          <p:cNvPicPr>
            <a:picLocks noChangeAspect="1"/>
          </p:cNvPicPr>
          <p:nvPr/>
        </p:nvPicPr>
        <p:blipFill>
          <a:blip r:embed="rId2"/>
          <a:stretch>
            <a:fillRect/>
          </a:stretch>
        </p:blipFill>
        <p:spPr>
          <a:xfrm>
            <a:off x="3854881" y="4110188"/>
            <a:ext cx="5653405" cy="2382052"/>
          </a:xfrm>
          <a:prstGeom prst="rect">
            <a:avLst/>
          </a:prstGeom>
        </p:spPr>
      </p:pic>
    </p:spTree>
    <p:extLst>
      <p:ext uri="{BB962C8B-B14F-4D97-AF65-F5344CB8AC3E}">
        <p14:creationId xmlns:p14="http://schemas.microsoft.com/office/powerpoint/2010/main" val="19296092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22D9BEB-00CE-4902-8338-4140D99A99E5}"/>
              </a:ext>
            </a:extLst>
          </p:cNvPr>
          <p:cNvSpPr>
            <a:spLocks noGrp="1"/>
          </p:cNvSpPr>
          <p:nvPr>
            <p:ph idx="1"/>
          </p:nvPr>
        </p:nvSpPr>
        <p:spPr>
          <a:xfrm>
            <a:off x="235176" y="866273"/>
            <a:ext cx="10978255" cy="5406189"/>
          </a:xfrm>
        </p:spPr>
        <p:txBody>
          <a:bodyPr>
            <a:normAutofit/>
          </a:bodyPr>
          <a:lstStyle/>
          <a:p>
            <a:pPr marL="0" indent="0" algn="just">
              <a:buNone/>
            </a:pPr>
            <a:r>
              <a:rPr lang="ru-RU" sz="2800" dirty="0"/>
              <a:t>Поскольку критический раздел не может быть прерван, выполнение взаимоисключения гарантируется. Однако цена такого подхода высока. </a:t>
            </a:r>
            <a:r>
              <a:rPr lang="ru-RU" sz="2800" b="1" dirty="0"/>
              <a:t>Эффективность работы может заметно снизиться</a:t>
            </a:r>
            <a:r>
              <a:rPr lang="ru-RU" sz="2800" dirty="0"/>
              <a:t>, поскольку при этом ограничена возможность процессора по чередованию программ. Другая проблема заключается в том, что такой </a:t>
            </a:r>
            <a:r>
              <a:rPr lang="ru-RU" sz="2800" b="1" dirty="0"/>
              <a:t>подход не будет работать в многопроцессорной архитектуре</a:t>
            </a:r>
            <a:r>
              <a:rPr lang="ru-RU" sz="2800" dirty="0"/>
              <a:t>. Если вычислительная система включает несколько процессоров, то вполне возможно (и обычно так и бывает), что несколько процессов выполняются одновременно. В этом случае запрет прерываний не гарантирует взаимоисключение.</a:t>
            </a:r>
          </a:p>
        </p:txBody>
      </p:sp>
    </p:spTree>
    <p:extLst>
      <p:ext uri="{BB962C8B-B14F-4D97-AF65-F5344CB8AC3E}">
        <p14:creationId xmlns:p14="http://schemas.microsoft.com/office/powerpoint/2010/main" val="38615840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6784CC-5001-4994-BF91-26A911A8C324}"/>
              </a:ext>
            </a:extLst>
          </p:cNvPr>
          <p:cNvSpPr>
            <a:spLocks noGrp="1"/>
          </p:cNvSpPr>
          <p:nvPr>
            <p:ph type="title"/>
          </p:nvPr>
        </p:nvSpPr>
        <p:spPr>
          <a:xfrm>
            <a:off x="1069366" y="0"/>
            <a:ext cx="9692640" cy="933651"/>
          </a:xfrm>
        </p:spPr>
        <p:txBody>
          <a:bodyPr/>
          <a:lstStyle/>
          <a:p>
            <a:r>
              <a:rPr lang="ru-RU" dirty="0"/>
              <a:t>Специальные машинные команды</a:t>
            </a:r>
          </a:p>
        </p:txBody>
      </p:sp>
      <p:sp>
        <p:nvSpPr>
          <p:cNvPr id="3" name="Объект 2">
            <a:extLst>
              <a:ext uri="{FF2B5EF4-FFF2-40B4-BE49-F238E27FC236}">
                <a16:creationId xmlns:a16="http://schemas.microsoft.com/office/drawing/2014/main" id="{F085010D-5DBE-4DF1-ACDB-C1E5962F8CFD}"/>
              </a:ext>
            </a:extLst>
          </p:cNvPr>
          <p:cNvSpPr>
            <a:spLocks noGrp="1"/>
          </p:cNvSpPr>
          <p:nvPr>
            <p:ph idx="1"/>
          </p:nvPr>
        </p:nvSpPr>
        <p:spPr>
          <a:xfrm>
            <a:off x="395598" y="1299411"/>
            <a:ext cx="10366407" cy="5309936"/>
          </a:xfrm>
        </p:spPr>
        <p:txBody>
          <a:bodyPr>
            <a:normAutofit/>
          </a:bodyPr>
          <a:lstStyle/>
          <a:p>
            <a:pPr marL="0" indent="0" algn="just">
              <a:buNone/>
            </a:pPr>
            <a:r>
              <a:rPr lang="ru-RU" sz="2400" dirty="0"/>
              <a:t>В многопроцессорной конфигурации несколько процессоров разделяют доступ к общей основной памяти. В этом случае отсутствует отношение "ведущий/ведомый" (</a:t>
            </a:r>
            <a:r>
              <a:rPr lang="ru-RU" sz="2400" dirty="0" err="1"/>
              <a:t>master</a:t>
            </a:r>
            <a:r>
              <a:rPr lang="ru-RU" sz="2400" dirty="0"/>
              <a:t>/</a:t>
            </a:r>
            <a:r>
              <a:rPr lang="ru-RU" sz="2400" dirty="0" err="1"/>
              <a:t>slave</a:t>
            </a:r>
            <a:r>
              <a:rPr lang="ru-RU" sz="2400" dirty="0"/>
              <a:t>) - процессоры работают независимо, "на равных", и не существует механизма прерывания, на котором могли бы основываться взаимоисключения. </a:t>
            </a:r>
          </a:p>
          <a:p>
            <a:pPr marL="0" indent="0" algn="just">
              <a:buNone/>
            </a:pPr>
            <a:r>
              <a:rPr lang="ru-RU" sz="2400" dirty="0"/>
              <a:t>На уровне аппаратного обеспечения, как уже упоминалось, обращение к ячейке памяти исключает любые другие обращения к той же ячейке. Основываясь на этом принципе, разработчики процессоров предлагают ряд машинных команд, которые за один цикл выборки команды атомарно выполняют над ячейкой памяти два действия, такие как чтение и запись или чтение и проверка значения. Поскольку эти действия выполняются в одном цикле выборки, на них не в состоянии повлиять никакие другие инструкции.</a:t>
            </a:r>
          </a:p>
        </p:txBody>
      </p:sp>
    </p:spTree>
    <p:extLst>
      <p:ext uri="{BB962C8B-B14F-4D97-AF65-F5344CB8AC3E}">
        <p14:creationId xmlns:p14="http://schemas.microsoft.com/office/powerpoint/2010/main" val="2954261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A7F19B-9D67-48B8-B03F-E0C822809D95}"/>
              </a:ext>
            </a:extLst>
          </p:cNvPr>
          <p:cNvSpPr>
            <a:spLocks noGrp="1"/>
          </p:cNvSpPr>
          <p:nvPr>
            <p:ph type="title"/>
          </p:nvPr>
        </p:nvSpPr>
        <p:spPr>
          <a:xfrm>
            <a:off x="925541" y="131379"/>
            <a:ext cx="9692640" cy="1325562"/>
          </a:xfrm>
        </p:spPr>
        <p:txBody>
          <a:bodyPr>
            <a:normAutofit/>
          </a:bodyPr>
          <a:lstStyle/>
          <a:p>
            <a:pPr algn="ctr"/>
            <a:r>
              <a:rPr lang="ru-RU" dirty="0"/>
              <a:t>Ключевые термины, связанные с параллельными вычислениями</a:t>
            </a:r>
            <a:endParaRPr lang="ru-BY" dirty="0"/>
          </a:p>
        </p:txBody>
      </p:sp>
      <p:sp>
        <p:nvSpPr>
          <p:cNvPr id="6" name="Объект 5">
            <a:extLst>
              <a:ext uri="{FF2B5EF4-FFF2-40B4-BE49-F238E27FC236}">
                <a16:creationId xmlns:a16="http://schemas.microsoft.com/office/drawing/2014/main" id="{81A576DF-0715-4096-B3D6-1FA02A911D78}"/>
              </a:ext>
            </a:extLst>
          </p:cNvPr>
          <p:cNvSpPr>
            <a:spLocks noGrp="1"/>
          </p:cNvSpPr>
          <p:nvPr>
            <p:ph idx="1"/>
          </p:nvPr>
        </p:nvSpPr>
        <p:spPr>
          <a:xfrm>
            <a:off x="357982" y="1618593"/>
            <a:ext cx="10804004" cy="5108028"/>
          </a:xfrm>
        </p:spPr>
        <p:txBody>
          <a:bodyPr>
            <a:normAutofit/>
          </a:bodyPr>
          <a:lstStyle/>
          <a:p>
            <a:pPr marL="0" indent="0" algn="just">
              <a:buNone/>
            </a:pPr>
            <a:r>
              <a:rPr lang="ru-RU" sz="2600" b="1" dirty="0"/>
              <a:t>Взаимоисключение </a:t>
            </a:r>
            <a:r>
              <a:rPr lang="ru-RU" sz="2600" dirty="0"/>
              <a:t>– требование, чтобы, когда один процесс находится в критическом участке, который получает доступ к общим ресурсам, никакой другой процесс не мог находиться в критическом участке, который обращается к любому из этих общих ресурсов.</a:t>
            </a:r>
          </a:p>
          <a:p>
            <a:pPr marL="0" indent="0" algn="just">
              <a:buNone/>
            </a:pPr>
            <a:r>
              <a:rPr lang="ru-RU" sz="2600" b="1" dirty="0"/>
              <a:t>Состояние гонки </a:t>
            </a:r>
            <a:r>
              <a:rPr lang="ru-RU" sz="2600" dirty="0"/>
              <a:t>–</a:t>
            </a:r>
            <a:r>
              <a:rPr lang="ru-RU" sz="2600" b="1" dirty="0"/>
              <a:t> </a:t>
            </a:r>
            <a:r>
              <a:rPr lang="ru-RU" sz="2600" dirty="0"/>
              <a:t>ситуация, когда несколько потоков или процессов читают и записывают элемент общих данных и конечный результат зависит от относительного времени выполнения этих потоков.</a:t>
            </a:r>
            <a:endParaRPr lang="be-BY" sz="2600" dirty="0"/>
          </a:p>
          <a:p>
            <a:pPr marL="0" indent="0" algn="just">
              <a:buNone/>
            </a:pPr>
            <a:r>
              <a:rPr lang="be-BY" sz="2600" b="1" dirty="0"/>
              <a:t>Голодание </a:t>
            </a:r>
            <a:r>
              <a:rPr lang="ru-RU" sz="2600" dirty="0"/>
              <a:t>–</a:t>
            </a:r>
            <a:r>
              <a:rPr lang="be-BY" sz="2600" b="1" dirty="0"/>
              <a:t> </a:t>
            </a:r>
            <a:r>
              <a:rPr lang="ru-RU" sz="2600" dirty="0"/>
              <a:t>ситуация, когда запуск процесса пропускается планировщиком бесконечное количество раз; хотя процесс готов работать, </a:t>
            </a:r>
            <a:r>
              <a:rPr lang="be-BY" sz="2600" dirty="0"/>
              <a:t>он никогда не выбирается.</a:t>
            </a:r>
            <a:endParaRPr lang="ru-BY" sz="2600" b="1" dirty="0"/>
          </a:p>
        </p:txBody>
      </p:sp>
    </p:spTree>
    <p:extLst>
      <p:ext uri="{BB962C8B-B14F-4D97-AF65-F5344CB8AC3E}">
        <p14:creationId xmlns:p14="http://schemas.microsoft.com/office/powerpoint/2010/main" val="38262476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6CD56E-37EF-48E3-BA60-8789D480D660}"/>
              </a:ext>
            </a:extLst>
          </p:cNvPr>
          <p:cNvSpPr>
            <a:spLocks noGrp="1"/>
          </p:cNvSpPr>
          <p:nvPr>
            <p:ph type="title"/>
          </p:nvPr>
        </p:nvSpPr>
        <p:spPr>
          <a:xfrm>
            <a:off x="1261872" y="365760"/>
            <a:ext cx="9692640" cy="869482"/>
          </a:xfrm>
        </p:spPr>
        <p:txBody>
          <a:bodyPr/>
          <a:lstStyle/>
          <a:p>
            <a:r>
              <a:rPr lang="ru-RU" dirty="0"/>
              <a:t>Команда сравнения и присваивания</a:t>
            </a:r>
          </a:p>
        </p:txBody>
      </p:sp>
      <p:sp>
        <p:nvSpPr>
          <p:cNvPr id="3" name="Объект 2">
            <a:extLst>
              <a:ext uri="{FF2B5EF4-FFF2-40B4-BE49-F238E27FC236}">
                <a16:creationId xmlns:a16="http://schemas.microsoft.com/office/drawing/2014/main" id="{9B9FC611-73FE-4D5E-AB40-5A7596658EBC}"/>
              </a:ext>
            </a:extLst>
          </p:cNvPr>
          <p:cNvSpPr>
            <a:spLocks noGrp="1"/>
          </p:cNvSpPr>
          <p:nvPr>
            <p:ph idx="1"/>
          </p:nvPr>
        </p:nvSpPr>
        <p:spPr>
          <a:xfrm>
            <a:off x="379556" y="1285677"/>
            <a:ext cx="10574956" cy="4351337"/>
          </a:xfrm>
        </p:spPr>
        <p:txBody>
          <a:bodyPr>
            <a:normAutofit/>
          </a:bodyPr>
          <a:lstStyle/>
          <a:p>
            <a:pPr marL="0" indent="0" algn="just">
              <a:buNone/>
            </a:pPr>
            <a:r>
              <a:rPr lang="ru-RU" sz="2400" dirty="0"/>
              <a:t>Данная версия команды проверяет ячейку памяти (*</a:t>
            </a:r>
            <a:r>
              <a:rPr lang="ru-RU" sz="2400" dirty="0" err="1"/>
              <a:t>word</a:t>
            </a:r>
            <a:r>
              <a:rPr lang="ru-RU" sz="2400" dirty="0"/>
              <a:t>}, сравнивая ее значение с тестовым (</a:t>
            </a:r>
            <a:r>
              <a:rPr lang="ru-RU" sz="2400" dirty="0" err="1"/>
              <a:t>testval</a:t>
            </a:r>
            <a:r>
              <a:rPr lang="ru-RU" sz="2400" dirty="0"/>
              <a:t>}. Если текущее значение ячейки памяти равно </a:t>
            </a:r>
            <a:r>
              <a:rPr lang="ru-RU" sz="2400" dirty="0" err="1"/>
              <a:t>testval</a:t>
            </a:r>
            <a:r>
              <a:rPr lang="ru-RU" sz="2400" dirty="0"/>
              <a:t>, оно заменяется значением </a:t>
            </a:r>
            <a:r>
              <a:rPr lang="ru-RU" sz="2400" dirty="0" err="1"/>
              <a:t>newval</a:t>
            </a:r>
            <a:r>
              <a:rPr lang="ru-RU" sz="2400" dirty="0"/>
              <a:t>; в противном случае значение ячейки памяти остается неизменным. Всегда возвращается старое значение ячейки памяти; таким образом, ячейка памяти обновляется, если возвращаемое значение совпадает с тестовым. Эта атомарная команда состоит из двух частей (сравнение значений в ячейке памяти и тестового значения), и, если эти значения совпадают, выполняется присваивание. Вся функция выполняется атомарно, т.е. она не может быть прервана.</a:t>
            </a:r>
          </a:p>
        </p:txBody>
      </p:sp>
      <p:pic>
        <p:nvPicPr>
          <p:cNvPr id="4" name="Рисунок 3">
            <a:extLst>
              <a:ext uri="{FF2B5EF4-FFF2-40B4-BE49-F238E27FC236}">
                <a16:creationId xmlns:a16="http://schemas.microsoft.com/office/drawing/2014/main" id="{C2E1A3F3-0FFC-424B-8435-C248DBC9DCC5}"/>
              </a:ext>
            </a:extLst>
          </p:cNvPr>
          <p:cNvPicPr>
            <a:picLocks noChangeAspect="1"/>
          </p:cNvPicPr>
          <p:nvPr/>
        </p:nvPicPr>
        <p:blipFill>
          <a:blip r:embed="rId2"/>
          <a:stretch>
            <a:fillRect/>
          </a:stretch>
        </p:blipFill>
        <p:spPr>
          <a:xfrm>
            <a:off x="1466191" y="4697651"/>
            <a:ext cx="8136735" cy="1878726"/>
          </a:xfrm>
          <a:prstGeom prst="rect">
            <a:avLst/>
          </a:prstGeom>
        </p:spPr>
      </p:pic>
    </p:spTree>
    <p:extLst>
      <p:ext uri="{BB962C8B-B14F-4D97-AF65-F5344CB8AC3E}">
        <p14:creationId xmlns:p14="http://schemas.microsoft.com/office/powerpoint/2010/main" val="14591350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C2B64F-E711-4339-ABEF-807CA29F1791}"/>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90C08243-18A3-43B8-8A7B-998FF65630F8}"/>
              </a:ext>
            </a:extLst>
          </p:cNvPr>
          <p:cNvSpPr>
            <a:spLocks noGrp="1"/>
          </p:cNvSpPr>
          <p:nvPr>
            <p:ph idx="1"/>
          </p:nvPr>
        </p:nvSpPr>
        <p:spPr/>
        <p:txBody>
          <a:bodyPr/>
          <a:lstStyle/>
          <a:p>
            <a:endParaRPr lang="ru-RU"/>
          </a:p>
        </p:txBody>
      </p:sp>
      <p:pic>
        <p:nvPicPr>
          <p:cNvPr id="4" name="Рисунок 3">
            <a:extLst>
              <a:ext uri="{FF2B5EF4-FFF2-40B4-BE49-F238E27FC236}">
                <a16:creationId xmlns:a16="http://schemas.microsoft.com/office/drawing/2014/main" id="{BA3D8CE4-D9B2-4B2D-BA32-CE25850FAF09}"/>
              </a:ext>
            </a:extLst>
          </p:cNvPr>
          <p:cNvPicPr>
            <a:picLocks noChangeAspect="1"/>
          </p:cNvPicPr>
          <p:nvPr/>
        </p:nvPicPr>
        <p:blipFill rotWithShape="1">
          <a:blip r:embed="rId2"/>
          <a:srcRect r="49494" b="4966"/>
          <a:stretch/>
        </p:blipFill>
        <p:spPr>
          <a:xfrm>
            <a:off x="2214021" y="-137962"/>
            <a:ext cx="5630568" cy="7123718"/>
          </a:xfrm>
          <a:prstGeom prst="rect">
            <a:avLst/>
          </a:prstGeom>
        </p:spPr>
      </p:pic>
    </p:spTree>
    <p:extLst>
      <p:ext uri="{BB962C8B-B14F-4D97-AF65-F5344CB8AC3E}">
        <p14:creationId xmlns:p14="http://schemas.microsoft.com/office/powerpoint/2010/main" val="3906280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D30E3C9-A6A1-4AC6-842E-A9CF98A923F8}"/>
              </a:ext>
            </a:extLst>
          </p:cNvPr>
          <p:cNvSpPr>
            <a:spLocks noGrp="1"/>
          </p:cNvSpPr>
          <p:nvPr>
            <p:ph idx="1"/>
          </p:nvPr>
        </p:nvSpPr>
        <p:spPr>
          <a:xfrm>
            <a:off x="395598" y="1138989"/>
            <a:ext cx="10304485" cy="4700337"/>
          </a:xfrm>
        </p:spPr>
        <p:txBody>
          <a:bodyPr>
            <a:normAutofit/>
          </a:bodyPr>
          <a:lstStyle/>
          <a:p>
            <a:pPr marL="0" indent="0" algn="just">
              <a:buNone/>
            </a:pPr>
            <a:r>
              <a:rPr lang="ru-RU" sz="2800" dirty="0"/>
              <a:t>Термин </a:t>
            </a:r>
            <a:r>
              <a:rPr lang="ru-RU" sz="2800" b="1" dirty="0"/>
              <a:t>пережидание занятости </a:t>
            </a:r>
            <a:r>
              <a:rPr lang="ru-RU" sz="2800" dirty="0"/>
              <a:t>(</a:t>
            </a:r>
            <a:r>
              <a:rPr lang="ru-RU" sz="2800" dirty="0" err="1"/>
              <a:t>busy</a:t>
            </a:r>
            <a:r>
              <a:rPr lang="ru-RU" sz="2800" dirty="0"/>
              <a:t> </a:t>
            </a:r>
            <a:r>
              <a:rPr lang="ru-RU" sz="2800" dirty="0" err="1"/>
              <a:t>waiting</a:t>
            </a:r>
            <a:r>
              <a:rPr lang="ru-RU" sz="2800" dirty="0"/>
              <a:t>, </a:t>
            </a:r>
            <a:r>
              <a:rPr lang="ru-RU" sz="2800" dirty="0" err="1"/>
              <a:t>spin</a:t>
            </a:r>
            <a:r>
              <a:rPr lang="ru-RU" sz="2800" dirty="0"/>
              <a:t> </a:t>
            </a:r>
            <a:r>
              <a:rPr lang="ru-RU" sz="2800" dirty="0" err="1"/>
              <a:t>waiting</a:t>
            </a:r>
            <a:r>
              <a:rPr lang="ru-RU" sz="2800" dirty="0"/>
              <a:t>) относится к методике, в соответствии с которой процесс до тех лор, пока не получит разрешение войти в критический участок, не может ничего делать, кроме как выполнять инструкции по проверке соответствующей переменной для получения разрешения на вход. Когда процесс покидает критический участок, он сбрасывает значение переменной </a:t>
            </a:r>
            <a:r>
              <a:rPr lang="en-US" sz="2800" i="1" dirty="0"/>
              <a:t>bolt</a:t>
            </a:r>
            <a:r>
              <a:rPr lang="ru-RU" sz="2800" i="1" dirty="0"/>
              <a:t> в </a:t>
            </a:r>
            <a:r>
              <a:rPr lang="en-US" sz="2800" i="1" dirty="0"/>
              <a:t>0</a:t>
            </a:r>
            <a:r>
              <a:rPr lang="ru-RU" sz="2800" dirty="0"/>
              <a:t>; в этот момент</a:t>
            </a:r>
            <a:r>
              <a:rPr lang="en-US" sz="2800" dirty="0"/>
              <a:t> </a:t>
            </a:r>
            <a:r>
              <a:rPr lang="ru-RU" sz="2800" dirty="0"/>
              <a:t>один и только один из ожидающих процессов получает доступ к критическому участку.</a:t>
            </a:r>
            <a:r>
              <a:rPr lang="en-US" sz="2800" dirty="0"/>
              <a:t> </a:t>
            </a:r>
            <a:r>
              <a:rPr lang="ru-RU" sz="2800" dirty="0"/>
              <a:t>Выбор процесса зависит от того, какой процесс первым выполнит команду сравнения и</a:t>
            </a:r>
            <a:r>
              <a:rPr lang="en-US" sz="2800" dirty="0"/>
              <a:t> </a:t>
            </a:r>
            <a:r>
              <a:rPr lang="ru-RU" sz="2800" dirty="0"/>
              <a:t>присваивания.</a:t>
            </a:r>
          </a:p>
        </p:txBody>
      </p:sp>
    </p:spTree>
    <p:extLst>
      <p:ext uri="{BB962C8B-B14F-4D97-AF65-F5344CB8AC3E}">
        <p14:creationId xmlns:p14="http://schemas.microsoft.com/office/powerpoint/2010/main" val="22680824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585DD7-DF14-4C5B-8F3D-05B07E0FE19D}"/>
              </a:ext>
            </a:extLst>
          </p:cNvPr>
          <p:cNvSpPr>
            <a:spLocks noGrp="1"/>
          </p:cNvSpPr>
          <p:nvPr>
            <p:ph type="title"/>
          </p:nvPr>
        </p:nvSpPr>
        <p:spPr>
          <a:xfrm>
            <a:off x="1261872" y="365760"/>
            <a:ext cx="9692640" cy="773229"/>
          </a:xfrm>
        </p:spPr>
        <p:txBody>
          <a:bodyPr/>
          <a:lstStyle/>
          <a:p>
            <a:r>
              <a:rPr lang="ru-RU" dirty="0"/>
              <a:t>Команда обмена</a:t>
            </a:r>
          </a:p>
        </p:txBody>
      </p:sp>
      <p:pic>
        <p:nvPicPr>
          <p:cNvPr id="4" name="Объект 3">
            <a:extLst>
              <a:ext uri="{FF2B5EF4-FFF2-40B4-BE49-F238E27FC236}">
                <a16:creationId xmlns:a16="http://schemas.microsoft.com/office/drawing/2014/main" id="{31F876F3-7B11-4ECA-84DF-92AD17C31558}"/>
              </a:ext>
            </a:extLst>
          </p:cNvPr>
          <p:cNvPicPr>
            <a:picLocks noGrp="1" noChangeAspect="1"/>
          </p:cNvPicPr>
          <p:nvPr>
            <p:ph idx="1"/>
          </p:nvPr>
        </p:nvPicPr>
        <p:blipFill>
          <a:blip r:embed="rId2"/>
          <a:stretch>
            <a:fillRect/>
          </a:stretch>
        </p:blipFill>
        <p:spPr>
          <a:xfrm>
            <a:off x="1261872" y="2019346"/>
            <a:ext cx="8832743" cy="2819307"/>
          </a:xfrm>
          <a:prstGeom prst="rect">
            <a:avLst/>
          </a:prstGeom>
        </p:spPr>
      </p:pic>
    </p:spTree>
    <p:extLst>
      <p:ext uri="{BB962C8B-B14F-4D97-AF65-F5344CB8AC3E}">
        <p14:creationId xmlns:p14="http://schemas.microsoft.com/office/powerpoint/2010/main" val="35307895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EA349F2-D6C8-45D9-92B4-F30C94E6D8F8}"/>
              </a:ext>
            </a:extLst>
          </p:cNvPr>
          <p:cNvSpPr>
            <a:spLocks noGrp="1"/>
          </p:cNvSpPr>
          <p:nvPr>
            <p:ph idx="1"/>
          </p:nvPr>
        </p:nvSpPr>
        <p:spPr>
          <a:xfrm>
            <a:off x="347472" y="507732"/>
            <a:ext cx="6422296" cy="5842535"/>
          </a:xfrm>
        </p:spPr>
        <p:txBody>
          <a:bodyPr>
            <a:normAutofit/>
          </a:bodyPr>
          <a:lstStyle/>
          <a:p>
            <a:pPr marL="0" indent="0" algn="just">
              <a:buNone/>
            </a:pPr>
            <a:r>
              <a:rPr lang="ru-RU" sz="2400" dirty="0"/>
              <a:t>Совместно используемая переменная </a:t>
            </a:r>
            <a:r>
              <a:rPr lang="ru-RU" sz="2400" dirty="0" err="1"/>
              <a:t>bolt</a:t>
            </a:r>
            <a:r>
              <a:rPr lang="ru-RU" sz="2400" dirty="0"/>
              <a:t> инициализируется нулевым значением. У каждого процесса имеется локальная переменная </a:t>
            </a:r>
            <a:r>
              <a:rPr lang="ru-RU" sz="2400" dirty="0" err="1"/>
              <a:t>key</a:t>
            </a:r>
            <a:r>
              <a:rPr lang="ru-RU" sz="2400" dirty="0"/>
              <a:t>, инициализированная значением 1. В критический участок может войти только один процесс, который обнаруживает, что значение </a:t>
            </a:r>
            <a:r>
              <a:rPr lang="ru-RU" sz="2400" dirty="0" err="1"/>
              <a:t>bolt</a:t>
            </a:r>
            <a:r>
              <a:rPr lang="ru-RU" sz="2400" dirty="0"/>
              <a:t> равно 0. Этот процесс запрещает вход в критический участок всем другим процессам путем установки значения </a:t>
            </a:r>
            <a:r>
              <a:rPr lang="ru-RU" sz="2400" dirty="0" err="1"/>
              <a:t>bolt</a:t>
            </a:r>
            <a:r>
              <a:rPr lang="ru-RU" sz="2400" dirty="0"/>
              <a:t> равным 1. По окончании работы в критическом участке процесс вновь сбрасывает значение </a:t>
            </a:r>
            <a:r>
              <a:rPr lang="ru-RU" sz="2400" dirty="0" err="1"/>
              <a:t>bolt</a:t>
            </a:r>
            <a:r>
              <a:rPr lang="ru-RU" sz="2400" dirty="0"/>
              <a:t> в 0, тем самым позволяя другому процессу войти в критический участок.</a:t>
            </a:r>
          </a:p>
        </p:txBody>
      </p:sp>
      <p:pic>
        <p:nvPicPr>
          <p:cNvPr id="4" name="Рисунок 3">
            <a:extLst>
              <a:ext uri="{FF2B5EF4-FFF2-40B4-BE49-F238E27FC236}">
                <a16:creationId xmlns:a16="http://schemas.microsoft.com/office/drawing/2014/main" id="{09AF2460-DDA5-40A0-9891-F1A742AB3274}"/>
              </a:ext>
            </a:extLst>
          </p:cNvPr>
          <p:cNvPicPr>
            <a:picLocks noChangeAspect="1"/>
          </p:cNvPicPr>
          <p:nvPr/>
        </p:nvPicPr>
        <p:blipFill>
          <a:blip r:embed="rId3"/>
          <a:stretch>
            <a:fillRect/>
          </a:stretch>
        </p:blipFill>
        <p:spPr>
          <a:xfrm>
            <a:off x="7052518" y="14412"/>
            <a:ext cx="5139482" cy="6829176"/>
          </a:xfrm>
          <a:prstGeom prst="rect">
            <a:avLst/>
          </a:prstGeom>
        </p:spPr>
      </p:pic>
    </p:spTree>
    <p:extLst>
      <p:ext uri="{BB962C8B-B14F-4D97-AF65-F5344CB8AC3E}">
        <p14:creationId xmlns:p14="http://schemas.microsoft.com/office/powerpoint/2010/main" val="10322900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3FFDA36-31C6-4E09-85D7-99F35C0A25F3}"/>
              </a:ext>
            </a:extLst>
          </p:cNvPr>
          <p:cNvSpPr>
            <a:spLocks noGrp="1"/>
          </p:cNvSpPr>
          <p:nvPr>
            <p:ph type="title"/>
          </p:nvPr>
        </p:nvSpPr>
        <p:spPr>
          <a:xfrm>
            <a:off x="162506" y="173255"/>
            <a:ext cx="10794091" cy="1325562"/>
          </a:xfrm>
        </p:spPr>
        <p:txBody>
          <a:bodyPr/>
          <a:lstStyle/>
          <a:p>
            <a:pPr algn="ctr"/>
            <a:r>
              <a:rPr lang="ru-RU" dirty="0"/>
              <a:t>Свойства подхода, основанного на использовании машинных инструкций</a:t>
            </a:r>
          </a:p>
        </p:txBody>
      </p:sp>
      <p:sp>
        <p:nvSpPr>
          <p:cNvPr id="3" name="Объект 2">
            <a:extLst>
              <a:ext uri="{FF2B5EF4-FFF2-40B4-BE49-F238E27FC236}">
                <a16:creationId xmlns:a16="http://schemas.microsoft.com/office/drawing/2014/main" id="{BA4CCCA3-FF97-454B-A439-E689E71F5616}"/>
              </a:ext>
            </a:extLst>
          </p:cNvPr>
          <p:cNvSpPr>
            <a:spLocks noGrp="1"/>
          </p:cNvSpPr>
          <p:nvPr>
            <p:ph idx="1"/>
          </p:nvPr>
        </p:nvSpPr>
        <p:spPr>
          <a:xfrm>
            <a:off x="315387" y="1636295"/>
            <a:ext cx="10513033" cy="4908884"/>
          </a:xfrm>
        </p:spPr>
        <p:txBody>
          <a:bodyPr>
            <a:normAutofit/>
          </a:bodyPr>
          <a:lstStyle/>
          <a:p>
            <a:pPr marL="0" indent="0" algn="just">
              <a:buNone/>
            </a:pPr>
            <a:r>
              <a:rPr lang="ru-RU" sz="2400" dirty="0"/>
              <a:t>Подход, основанный на использовании специальной машинной инструкции для осуществления взаимных исключений, имеет ряд преимуществ.</a:t>
            </a:r>
          </a:p>
          <a:p>
            <a:pPr marL="0" indent="0" algn="just">
              <a:buNone/>
            </a:pPr>
            <a:r>
              <a:rPr lang="ru-RU" sz="2400" dirty="0"/>
              <a:t>• Применим к любому количеству процессов при наличии как одного, так и нескольких процессоров, совместно использующих основную память.</a:t>
            </a:r>
          </a:p>
          <a:p>
            <a:pPr marL="0" indent="0" algn="just">
              <a:buNone/>
            </a:pPr>
            <a:r>
              <a:rPr lang="ru-RU" sz="2400" dirty="0"/>
              <a:t>• Очень прост, а потому легко проверяем.</a:t>
            </a:r>
          </a:p>
          <a:p>
            <a:pPr marL="0" indent="0" algn="just">
              <a:buNone/>
            </a:pPr>
            <a:r>
              <a:rPr lang="ru-RU" sz="2400" dirty="0"/>
              <a:t>• Может использоваться для поддержки множества критических участков; каждый из них может быть определен при помощи собственной переменной.</a:t>
            </a:r>
          </a:p>
        </p:txBody>
      </p:sp>
    </p:spTree>
    <p:extLst>
      <p:ext uri="{BB962C8B-B14F-4D97-AF65-F5344CB8AC3E}">
        <p14:creationId xmlns:p14="http://schemas.microsoft.com/office/powerpoint/2010/main" val="3208775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DD106B-8DE3-48D7-8AB6-5DA13AB4B4A4}"/>
              </a:ext>
            </a:extLst>
          </p:cNvPr>
          <p:cNvSpPr>
            <a:spLocks noGrp="1"/>
          </p:cNvSpPr>
          <p:nvPr>
            <p:ph type="title"/>
          </p:nvPr>
        </p:nvSpPr>
        <p:spPr>
          <a:xfrm>
            <a:off x="1261872" y="365760"/>
            <a:ext cx="9692640" cy="853440"/>
          </a:xfrm>
        </p:spPr>
        <p:txBody>
          <a:bodyPr/>
          <a:lstStyle/>
          <a:p>
            <a:r>
              <a:rPr lang="ru-RU" dirty="0"/>
              <a:t>Недостатки</a:t>
            </a:r>
          </a:p>
        </p:txBody>
      </p:sp>
      <p:sp>
        <p:nvSpPr>
          <p:cNvPr id="3" name="Объект 2">
            <a:extLst>
              <a:ext uri="{FF2B5EF4-FFF2-40B4-BE49-F238E27FC236}">
                <a16:creationId xmlns:a16="http://schemas.microsoft.com/office/drawing/2014/main" id="{3D8469DE-F3FA-45CA-905E-14C1BB0E3096}"/>
              </a:ext>
            </a:extLst>
          </p:cNvPr>
          <p:cNvSpPr>
            <a:spLocks noGrp="1"/>
          </p:cNvSpPr>
          <p:nvPr>
            <p:ph idx="1"/>
          </p:nvPr>
        </p:nvSpPr>
        <p:spPr>
          <a:xfrm>
            <a:off x="122881" y="1187116"/>
            <a:ext cx="11042424" cy="5550568"/>
          </a:xfrm>
        </p:spPr>
        <p:txBody>
          <a:bodyPr>
            <a:normAutofit lnSpcReduction="10000"/>
          </a:bodyPr>
          <a:lstStyle/>
          <a:p>
            <a:pPr marL="0" indent="0" algn="just">
              <a:buNone/>
            </a:pPr>
            <a:r>
              <a:rPr lang="ru-RU" sz="2400" dirty="0"/>
              <a:t>• </a:t>
            </a:r>
            <a:r>
              <a:rPr lang="ru-RU" sz="2400" b="1" dirty="0"/>
              <a:t>Используется пережидание занятости. </a:t>
            </a:r>
            <a:r>
              <a:rPr lang="ru-RU" sz="2400" dirty="0"/>
              <a:t>Следовательно, в то время как процесс находится в ожидании доступа к критическому участку, он продолжает потреблять процессорное время.</a:t>
            </a:r>
          </a:p>
          <a:p>
            <a:pPr marL="0" indent="0" algn="just">
              <a:buNone/>
            </a:pPr>
            <a:r>
              <a:rPr lang="ru-RU" sz="2400" dirty="0"/>
              <a:t>• </a:t>
            </a:r>
            <a:r>
              <a:rPr lang="ru-RU" sz="2400" b="1" dirty="0"/>
              <a:t>Возможно голодание. </a:t>
            </a:r>
            <a:r>
              <a:rPr lang="ru-RU" sz="2400" dirty="0"/>
              <a:t>Если процесс покидает критический участок, а входа в него ожидают несколько других процессов, то выбор ожидающего процесса произволен. Следовательно, может оказаться, что какой-то из процессов будет ожидать входа в критический участок бесконечно.</a:t>
            </a:r>
          </a:p>
          <a:p>
            <a:pPr marL="0" indent="0" algn="just">
              <a:buNone/>
            </a:pPr>
            <a:r>
              <a:rPr lang="ru-RU" sz="2400" dirty="0"/>
              <a:t>• </a:t>
            </a:r>
            <a:r>
              <a:rPr lang="ru-RU" sz="2400" b="1" dirty="0"/>
              <a:t>Возможна взаимоблокировка. </a:t>
            </a:r>
            <a:r>
              <a:rPr lang="ru-RU" sz="2400" dirty="0"/>
              <a:t>Рассмотрим следующий сценарий в однопроцессорной системе. Процесс P1 выполняет специальную инструкцию (т.е. </a:t>
            </a:r>
            <a:r>
              <a:rPr lang="ru-RU" sz="2400" dirty="0" err="1"/>
              <a:t>compare_and</a:t>
            </a:r>
            <a:r>
              <a:rPr lang="ru-RU" sz="2400" dirty="0"/>
              <a:t> </a:t>
            </a:r>
            <a:r>
              <a:rPr lang="ru-RU" sz="2400" dirty="0" err="1"/>
              <a:t>swap</a:t>
            </a:r>
            <a:r>
              <a:rPr lang="ru-RU" sz="2400" dirty="0"/>
              <a:t> или </a:t>
            </a:r>
            <a:r>
              <a:rPr lang="ru-RU" sz="2400" dirty="0" err="1"/>
              <a:t>exchange</a:t>
            </a:r>
            <a:r>
              <a:rPr lang="ru-RU" sz="2400" dirty="0"/>
              <a:t>) и входит в критический раздел. После этого процесс P1 прерывается процессом Р2 с более высоким приоритетом. Если Р2 попытается обратиться к тому же ресурсу, что и Р1, ему будет отказано в доступе в соответствии с механизмом взаимоисключений, и он войдет в цикл пережидания занятости. Однако в силу того, что процесс P1 имеет более низкий приоритет, он не получит возможности продолжить работу, так как в наличии имеется активный процесс с высоким приоритетом.</a:t>
            </a:r>
          </a:p>
        </p:txBody>
      </p:sp>
    </p:spTree>
    <p:extLst>
      <p:ext uri="{BB962C8B-B14F-4D97-AF65-F5344CB8AC3E}">
        <p14:creationId xmlns:p14="http://schemas.microsoft.com/office/powerpoint/2010/main" val="36134199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5ACD38A-818A-4834-A011-FD928120CCE6}"/>
              </a:ext>
            </a:extLst>
          </p:cNvPr>
          <p:cNvSpPr>
            <a:spLocks noGrp="1"/>
          </p:cNvSpPr>
          <p:nvPr>
            <p:ph type="title"/>
          </p:nvPr>
        </p:nvSpPr>
        <p:spPr>
          <a:xfrm>
            <a:off x="1261872" y="365760"/>
            <a:ext cx="9692640" cy="837398"/>
          </a:xfrm>
        </p:spPr>
        <p:txBody>
          <a:bodyPr/>
          <a:lstStyle/>
          <a:p>
            <a:r>
              <a:rPr lang="ru-RU" dirty="0"/>
              <a:t>В следующей серии</a:t>
            </a:r>
          </a:p>
        </p:txBody>
      </p:sp>
      <p:sp>
        <p:nvSpPr>
          <p:cNvPr id="3" name="Объект 2">
            <a:extLst>
              <a:ext uri="{FF2B5EF4-FFF2-40B4-BE49-F238E27FC236}">
                <a16:creationId xmlns:a16="http://schemas.microsoft.com/office/drawing/2014/main" id="{A574420F-81E7-4F99-89F6-15CFBDFB133F}"/>
              </a:ext>
            </a:extLst>
          </p:cNvPr>
          <p:cNvSpPr>
            <a:spLocks noGrp="1"/>
          </p:cNvSpPr>
          <p:nvPr>
            <p:ph idx="1"/>
          </p:nvPr>
        </p:nvSpPr>
        <p:spPr>
          <a:xfrm>
            <a:off x="2326104" y="1828800"/>
            <a:ext cx="7531127" cy="4351337"/>
          </a:xfrm>
        </p:spPr>
        <p:txBody>
          <a:bodyPr>
            <a:normAutofit/>
          </a:bodyPr>
          <a:lstStyle/>
          <a:p>
            <a:pPr marL="0" indent="0">
              <a:buNone/>
            </a:pPr>
            <a:r>
              <a:rPr lang="ru-RU" sz="2800" dirty="0"/>
              <a:t>Семафоры и его виды</a:t>
            </a:r>
          </a:p>
          <a:p>
            <a:pPr marL="0" indent="0">
              <a:buNone/>
            </a:pPr>
            <a:r>
              <a:rPr lang="ru-RU" sz="2800" dirty="0"/>
              <a:t>Задача производителя/потребителя</a:t>
            </a:r>
          </a:p>
          <a:p>
            <a:pPr marL="0" indent="0">
              <a:buNone/>
            </a:pPr>
            <a:r>
              <a:rPr lang="ru-RU" sz="2800" dirty="0"/>
              <a:t>Мониторы</a:t>
            </a:r>
          </a:p>
          <a:p>
            <a:pPr marL="0" indent="0">
              <a:buNone/>
            </a:pPr>
            <a:r>
              <a:rPr lang="ru-RU" sz="2800" dirty="0"/>
              <a:t>Задача читатель/писатель</a:t>
            </a:r>
          </a:p>
        </p:txBody>
      </p:sp>
    </p:spTree>
    <p:extLst>
      <p:ext uri="{BB962C8B-B14F-4D97-AF65-F5344CB8AC3E}">
        <p14:creationId xmlns:p14="http://schemas.microsoft.com/office/powerpoint/2010/main" val="20300050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DCD4377-FBC7-444A-8E07-4174B790CF02}"/>
              </a:ext>
            </a:extLst>
          </p:cNvPr>
          <p:cNvSpPr>
            <a:spLocks noGrp="1"/>
          </p:cNvSpPr>
          <p:nvPr>
            <p:ph type="title"/>
          </p:nvPr>
        </p:nvSpPr>
        <p:spPr>
          <a:xfrm>
            <a:off x="2356112" y="489688"/>
            <a:ext cx="6651639" cy="765633"/>
          </a:xfrm>
        </p:spPr>
        <p:txBody>
          <a:bodyPr>
            <a:normAutofit fontScale="90000"/>
          </a:bodyPr>
          <a:lstStyle/>
          <a:p>
            <a:pPr algn="ctr"/>
            <a:r>
              <a:rPr lang="ru-RU" dirty="0"/>
              <a:t>Спасибо за внимание!</a:t>
            </a:r>
            <a:br>
              <a:rPr lang="ru-RU" dirty="0"/>
            </a:br>
            <a:r>
              <a:rPr lang="ru-RU" dirty="0"/>
              <a:t>Вопросы?</a:t>
            </a:r>
          </a:p>
        </p:txBody>
      </p:sp>
      <p:pic>
        <p:nvPicPr>
          <p:cNvPr id="3" name="Picture 2">
            <a:extLst>
              <a:ext uri="{FF2B5EF4-FFF2-40B4-BE49-F238E27FC236}">
                <a16:creationId xmlns:a16="http://schemas.microsoft.com/office/drawing/2014/main" id="{0E2646C4-21F7-49C0-B031-A9814CC12B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6112" y="1255321"/>
            <a:ext cx="6187589" cy="5602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220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30E27F-8C99-456D-B54E-AEE6DB1B5F69}"/>
              </a:ext>
            </a:extLst>
          </p:cNvPr>
          <p:cNvSpPr>
            <a:spLocks noGrp="1"/>
          </p:cNvSpPr>
          <p:nvPr>
            <p:ph type="title"/>
          </p:nvPr>
        </p:nvSpPr>
        <p:spPr>
          <a:xfrm>
            <a:off x="1103585" y="139732"/>
            <a:ext cx="9974317" cy="648543"/>
          </a:xfrm>
        </p:spPr>
        <p:txBody>
          <a:bodyPr>
            <a:normAutofit/>
          </a:bodyPr>
          <a:lstStyle/>
          <a:p>
            <a:r>
              <a:rPr lang="ru-RU" sz="4000" dirty="0"/>
              <a:t>Взаимоисключение: программный подход</a:t>
            </a:r>
            <a:endParaRPr lang="ru-BY" sz="4000" dirty="0"/>
          </a:p>
        </p:txBody>
      </p:sp>
      <p:sp>
        <p:nvSpPr>
          <p:cNvPr id="3" name="Объект 2">
            <a:extLst>
              <a:ext uri="{FF2B5EF4-FFF2-40B4-BE49-F238E27FC236}">
                <a16:creationId xmlns:a16="http://schemas.microsoft.com/office/drawing/2014/main" id="{080D812A-0515-42B5-BF52-83E117E370DE}"/>
              </a:ext>
            </a:extLst>
          </p:cNvPr>
          <p:cNvSpPr>
            <a:spLocks noGrp="1"/>
          </p:cNvSpPr>
          <p:nvPr>
            <p:ph idx="1"/>
          </p:nvPr>
        </p:nvSpPr>
        <p:spPr>
          <a:xfrm>
            <a:off x="178676" y="1313793"/>
            <a:ext cx="10899225" cy="5265683"/>
          </a:xfrm>
        </p:spPr>
        <p:txBody>
          <a:bodyPr>
            <a:normAutofit/>
          </a:bodyPr>
          <a:lstStyle/>
          <a:p>
            <a:pPr marL="0" indent="0" algn="just">
              <a:buNone/>
            </a:pPr>
            <a:r>
              <a:rPr lang="ru-RU" sz="2800" dirty="0"/>
              <a:t>Программный подход может быть реализован для параллельных процессов, которые выполняются как в однопроцессорной, так и в многопроцессорной системе с общей основной памятью. Обычно такие подходы предполагают элементарные взаимоисключения на уровне доступа к памяти. То есть одновременный доступ (чтение и/или запись) к одной и той же ячейке основной памяти упорядочивается при помощи некоторого механизма (хотя при этом порядок предоставления доступа не определяется порядком обращения процессов за доступом к памяти). Никакой иной поддержки со стороны аппаратного обеспечения, операционной системы или языка программирования </a:t>
            </a:r>
            <a:r>
              <a:rPr lang="be-BY" sz="2800" dirty="0"/>
              <a:t>не предполагается.</a:t>
            </a:r>
            <a:endParaRPr lang="ru-BY" sz="2800" dirty="0"/>
          </a:p>
        </p:txBody>
      </p:sp>
    </p:spTree>
    <p:extLst>
      <p:ext uri="{BB962C8B-B14F-4D97-AF65-F5344CB8AC3E}">
        <p14:creationId xmlns:p14="http://schemas.microsoft.com/office/powerpoint/2010/main" val="3489994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0A9B66-ECF5-4F4D-8606-CD17B9EDA4C6}"/>
              </a:ext>
            </a:extLst>
          </p:cNvPr>
          <p:cNvSpPr>
            <a:spLocks noGrp="1"/>
          </p:cNvSpPr>
          <p:nvPr>
            <p:ph type="title"/>
          </p:nvPr>
        </p:nvSpPr>
        <p:spPr>
          <a:xfrm>
            <a:off x="1020134" y="0"/>
            <a:ext cx="9692640" cy="853440"/>
          </a:xfrm>
        </p:spPr>
        <p:txBody>
          <a:bodyPr/>
          <a:lstStyle/>
          <a:p>
            <a:r>
              <a:rPr lang="ru-RU" dirty="0"/>
              <a:t>Алгоритм </a:t>
            </a:r>
            <a:r>
              <a:rPr lang="ru-RU" dirty="0" err="1"/>
              <a:t>Деккера</a:t>
            </a:r>
            <a:endParaRPr lang="ru-BY" dirty="0"/>
          </a:p>
        </p:txBody>
      </p:sp>
      <p:sp>
        <p:nvSpPr>
          <p:cNvPr id="3" name="Объект 2">
            <a:extLst>
              <a:ext uri="{FF2B5EF4-FFF2-40B4-BE49-F238E27FC236}">
                <a16:creationId xmlns:a16="http://schemas.microsoft.com/office/drawing/2014/main" id="{F77814C0-DD26-4E6B-83CC-EE6DFD7D168F}"/>
              </a:ext>
            </a:extLst>
          </p:cNvPr>
          <p:cNvSpPr>
            <a:spLocks noGrp="1"/>
          </p:cNvSpPr>
          <p:nvPr>
            <p:ph idx="1"/>
          </p:nvPr>
        </p:nvSpPr>
        <p:spPr>
          <a:xfrm>
            <a:off x="84084" y="1051035"/>
            <a:ext cx="10962288" cy="5580994"/>
          </a:xfrm>
        </p:spPr>
        <p:txBody>
          <a:bodyPr>
            <a:normAutofit lnSpcReduction="10000"/>
          </a:bodyPr>
          <a:lstStyle/>
          <a:p>
            <a:pPr marL="0" indent="0" algn="just">
              <a:buNone/>
            </a:pPr>
            <a:r>
              <a:rPr lang="be-BY" sz="2800" dirty="0"/>
              <a:t>Наиболее общим </a:t>
            </a:r>
            <a:r>
              <a:rPr lang="ru-RU" sz="2800" dirty="0"/>
              <a:t>механизмом может служить ограничение, согласно которому к некоторой ячейке памяти в определенный момент времени может осуществляться только одно обращение. Воспользовавшись этим ограничением, зарезервируем глобальную ячейку памяти, которую назовем </a:t>
            </a:r>
            <a:r>
              <a:rPr lang="ru-RU" sz="2800" dirty="0" err="1"/>
              <a:t>turn</a:t>
            </a:r>
            <a:r>
              <a:rPr lang="ru-RU" sz="2800" dirty="0"/>
              <a:t>. Процесс (Р0 или P1), который намерен выполнить критический участок, сначала проверяет содержимое ячейки памяти </a:t>
            </a:r>
            <a:r>
              <a:rPr lang="ru-RU" sz="2800" dirty="0" err="1"/>
              <a:t>turn</a:t>
            </a:r>
            <a:r>
              <a:rPr lang="ru-RU" sz="2800" dirty="0"/>
              <a:t>. Если значение </a:t>
            </a:r>
            <a:r>
              <a:rPr lang="ru-RU" sz="2800" dirty="0" err="1"/>
              <a:t>turn</a:t>
            </a:r>
            <a:r>
              <a:rPr lang="ru-RU" sz="2800" dirty="0"/>
              <a:t> равно номеру процесса, то процесс может войти в критический участок; в противном случае он должен ждать, постоянно опрашивая значение </a:t>
            </a:r>
            <a:r>
              <a:rPr lang="ru-RU" sz="2800" dirty="0" err="1"/>
              <a:t>turn</a:t>
            </a:r>
            <a:r>
              <a:rPr lang="ru-RU" sz="2800" dirty="0"/>
              <a:t> до тех пор, пока оно не позволит процессу войти в критический участок. Такая процедура известна как </a:t>
            </a:r>
            <a:r>
              <a:rPr lang="ru-RU" sz="2800" b="1" dirty="0"/>
              <a:t>пережидание занятости</a:t>
            </a:r>
            <a:r>
              <a:rPr lang="ru-RU" sz="2800" dirty="0"/>
              <a:t>, поскольку процесс вынужден, по сути, не делать ничего полезного до тех пор, пока не получит разрешение на вход в критический участок. Более того, он постоянно опрашивает значение переменной и тем самым потребляет процессорное время.</a:t>
            </a:r>
            <a:endParaRPr lang="ru-BY" sz="2800" dirty="0"/>
          </a:p>
        </p:txBody>
      </p:sp>
    </p:spTree>
    <p:extLst>
      <p:ext uri="{BB962C8B-B14F-4D97-AF65-F5344CB8AC3E}">
        <p14:creationId xmlns:p14="http://schemas.microsoft.com/office/powerpoint/2010/main" val="2900831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343C269-2D2F-4894-A4CA-F3466AF4CE74}"/>
              </a:ext>
            </a:extLst>
          </p:cNvPr>
          <p:cNvSpPr>
            <a:spLocks noGrp="1"/>
          </p:cNvSpPr>
          <p:nvPr>
            <p:ph idx="1"/>
          </p:nvPr>
        </p:nvSpPr>
        <p:spPr>
          <a:xfrm>
            <a:off x="363237" y="457201"/>
            <a:ext cx="10719922" cy="4351337"/>
          </a:xfrm>
        </p:spPr>
        <p:txBody>
          <a:bodyPr>
            <a:normAutofit/>
          </a:bodyPr>
          <a:lstStyle/>
          <a:p>
            <a:pPr marL="0" indent="0" algn="just">
              <a:buNone/>
            </a:pPr>
            <a:r>
              <a:rPr lang="ru-RU" sz="2800" dirty="0"/>
              <a:t>После того как процесс, получивший право на вход в критический участок кода, выходит из него по завершении работы, он должен обновить значение </a:t>
            </a:r>
            <a:r>
              <a:rPr lang="ru-RU" sz="2800" dirty="0" err="1"/>
              <a:t>turn</a:t>
            </a:r>
            <a:r>
              <a:rPr lang="ru-RU" sz="2800" dirty="0"/>
              <a:t>, присвоив ему номер другого процесса.</a:t>
            </a:r>
          </a:p>
        </p:txBody>
      </p:sp>
      <p:pic>
        <p:nvPicPr>
          <p:cNvPr id="4" name="Рисунок 3">
            <a:extLst>
              <a:ext uri="{FF2B5EF4-FFF2-40B4-BE49-F238E27FC236}">
                <a16:creationId xmlns:a16="http://schemas.microsoft.com/office/drawing/2014/main" id="{F447D022-F71B-4CAD-8553-2926CACD4E4E}"/>
              </a:ext>
            </a:extLst>
          </p:cNvPr>
          <p:cNvPicPr>
            <a:picLocks noChangeAspect="1"/>
          </p:cNvPicPr>
          <p:nvPr/>
        </p:nvPicPr>
        <p:blipFill>
          <a:blip r:embed="rId2"/>
          <a:stretch>
            <a:fillRect/>
          </a:stretch>
        </p:blipFill>
        <p:spPr>
          <a:xfrm>
            <a:off x="182615" y="2590347"/>
            <a:ext cx="11094609" cy="2769929"/>
          </a:xfrm>
          <a:prstGeom prst="rect">
            <a:avLst/>
          </a:prstGeom>
        </p:spPr>
      </p:pic>
    </p:spTree>
    <p:extLst>
      <p:ext uri="{BB962C8B-B14F-4D97-AF65-F5344CB8AC3E}">
        <p14:creationId xmlns:p14="http://schemas.microsoft.com/office/powerpoint/2010/main" val="827801098"/>
      </p:ext>
    </p:extLst>
  </p:cSld>
  <p:clrMapOvr>
    <a:masterClrMapping/>
  </p:clrMapOvr>
</p:sld>
</file>

<file path=ppt/theme/theme1.xml><?xml version="1.0" encoding="utf-8"?>
<a:theme xmlns:a="http://schemas.openxmlformats.org/drawingml/2006/main" name="Вид">
  <a:themeElements>
    <a:clrScheme name="Теплый синий">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Другая 1">
      <a:majorFont>
        <a:latin typeface="Times New Roman"/>
        <a:ea typeface=""/>
        <a:cs typeface=""/>
      </a:majorFont>
      <a:minorFont>
        <a:latin typeface="Times New Roman"/>
        <a:ea typeface=""/>
        <a:cs typeface=""/>
      </a:minorFont>
    </a:fontScheme>
    <a:fmtScheme name="Вид">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Вид</Template>
  <TotalTime>5723</TotalTime>
  <Words>6131</Words>
  <Application>Microsoft Office PowerPoint</Application>
  <PresentationFormat>Широкоэкранный</PresentationFormat>
  <Paragraphs>236</Paragraphs>
  <Slides>68</Slides>
  <Notes>5</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68</vt:i4>
      </vt:variant>
    </vt:vector>
  </HeadingPairs>
  <TitlesOfParts>
    <vt:vector size="73" baseType="lpstr">
      <vt:lpstr>Arial</vt:lpstr>
      <vt:lpstr>Calibri</vt:lpstr>
      <vt:lpstr>Times New Roman</vt:lpstr>
      <vt:lpstr>Wingdings 2</vt:lpstr>
      <vt:lpstr>Вид</vt:lpstr>
      <vt:lpstr>Лекция 9. Параллельные вычисления: взаимоисключение и многозадачность</vt:lpstr>
      <vt:lpstr>Презентация PowerPoint</vt:lpstr>
      <vt:lpstr>Параллельность</vt:lpstr>
      <vt:lpstr>Ключевые термины, связанные с параллельными вычислениями</vt:lpstr>
      <vt:lpstr>Ключевые термины, связанные с параллельными вычислениями</vt:lpstr>
      <vt:lpstr>Ключевые термины, связанные с параллельными вычислениями</vt:lpstr>
      <vt:lpstr>Взаимоисключение: программный подход</vt:lpstr>
      <vt:lpstr>Алгоритм Деккера</vt:lpstr>
      <vt:lpstr>Презентация PowerPoint</vt:lpstr>
      <vt:lpstr>Презентация PowerPoint</vt:lpstr>
      <vt:lpstr>Алгоритм Деккера. Вторая попытка</vt:lpstr>
      <vt:lpstr>Презентация PowerPoint</vt:lpstr>
      <vt:lpstr>Презентация PowerPoint</vt:lpstr>
      <vt:lpstr>Алгоритм Деккера. Третья попытка</vt:lpstr>
      <vt:lpstr>Презентация PowerPoint</vt:lpstr>
      <vt:lpstr>Презентация PowerPoint</vt:lpstr>
      <vt:lpstr>Алгоритм Деккера. Четвертая попытка</vt:lpstr>
      <vt:lpstr>Презентация PowerPoint</vt:lpstr>
      <vt:lpstr>Презентация PowerPoint</vt:lpstr>
      <vt:lpstr>Презентация PowerPoint</vt:lpstr>
      <vt:lpstr>Правильное решение</vt:lpstr>
      <vt:lpstr>Презентация PowerPoint</vt:lpstr>
      <vt:lpstr>Алгоритм Петерсона</vt:lpstr>
      <vt:lpstr>Презентация PowerPoint</vt:lpstr>
      <vt:lpstr>Презентация PowerPoint</vt:lpstr>
      <vt:lpstr>Принципы параллельных вычислений</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Состояние гонки</vt:lpstr>
      <vt:lpstr>Пример 1</vt:lpstr>
      <vt:lpstr>Пример 2</vt:lpstr>
      <vt:lpstr>Участие операционной системы</vt:lpstr>
      <vt:lpstr>Взаимодействие процессов</vt:lpstr>
      <vt:lpstr>Презентация PowerPoint</vt:lpstr>
      <vt:lpstr>Презентация PowerPoint</vt:lpstr>
      <vt:lpstr>Презентация PowerPoint</vt:lpstr>
      <vt:lpstr>Презентация PowerPoint</vt:lpstr>
      <vt:lpstr>Взаимные исключения</vt:lpstr>
      <vt:lpstr>Взаимная блокировка</vt:lpstr>
      <vt:lpstr>Голодание</vt:lpstr>
      <vt:lpstr>Презентация PowerPoint</vt:lpstr>
      <vt:lpstr>Сотрудничество процессов с применением совместного использования</vt:lpstr>
      <vt:lpstr>Презентация PowerPoint</vt:lpstr>
      <vt:lpstr>Презентация PowerPoint</vt:lpstr>
      <vt:lpstr>Презентация PowerPoint</vt:lpstr>
      <vt:lpstr>Сотрудничество с использованием связи</vt:lpstr>
      <vt:lpstr>Требования к взаимным исключениям</vt:lpstr>
      <vt:lpstr>Презентация PowerPoint</vt:lpstr>
      <vt:lpstr>Отключение прерываний</vt:lpstr>
      <vt:lpstr>Презентация PowerPoint</vt:lpstr>
      <vt:lpstr>Специальные машинные команды</vt:lpstr>
      <vt:lpstr>Команда сравнения и присваивания</vt:lpstr>
      <vt:lpstr>Презентация PowerPoint</vt:lpstr>
      <vt:lpstr>Презентация PowerPoint</vt:lpstr>
      <vt:lpstr>Команда обмена</vt:lpstr>
      <vt:lpstr>Презентация PowerPoint</vt:lpstr>
      <vt:lpstr>Свойства подхода, основанного на использовании машинных инструкций</vt:lpstr>
      <vt:lpstr>Недостатки</vt:lpstr>
      <vt:lpstr>В следующей серии</vt:lpstr>
      <vt:lpstr>Спасибо за внимание! Вопросы?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Лекция 1. Эволюция операционных систем</dc:title>
  <dc:creator>Соболь A. M.</dc:creator>
  <cp:lastModifiedBy>Соболь A. M.</cp:lastModifiedBy>
  <cp:revision>115</cp:revision>
  <cp:lastPrinted>2021-09-28T05:00:22Z</cp:lastPrinted>
  <dcterms:created xsi:type="dcterms:W3CDTF">2021-09-05T16:34:34Z</dcterms:created>
  <dcterms:modified xsi:type="dcterms:W3CDTF">2021-10-28T17:55:49Z</dcterms:modified>
</cp:coreProperties>
</file>