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44"/>
  </p:notesMasterIdLst>
  <p:sldIdLst>
    <p:sldId id="256"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408" r:id="rId42"/>
    <p:sldId id="368" r:id="rId43"/>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73" autoAdjust="0"/>
    <p:restoredTop sz="73642" autoAdjust="0"/>
  </p:normalViewPr>
  <p:slideViewPr>
    <p:cSldViewPr snapToGrid="0">
      <p:cViewPr varScale="1">
        <p:scale>
          <a:sx n="60" d="100"/>
          <a:sy n="60" d="100"/>
        </p:scale>
        <p:origin x="78"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BB39F72-FF41-42F6-BD7F-813139E95BBA}" type="datetimeFigureOut">
              <a:rPr lang="ru-BY" smtClean="0"/>
              <a:t>11/07/2021</a:t>
            </a:fld>
            <a:endParaRPr lang="ru-BY"/>
          </a:p>
        </p:txBody>
      </p:sp>
      <p:sp>
        <p:nvSpPr>
          <p:cNvPr id="4" name="Образ слайда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9C9F4AD-4C4B-4353-A7AA-68C8FD93DE92}" type="slidenum">
              <a:rPr lang="ru-BY" smtClean="0"/>
              <a:t>‹#›</a:t>
            </a:fld>
            <a:endParaRPr lang="ru-BY"/>
          </a:p>
        </p:txBody>
      </p:sp>
    </p:spTree>
    <p:extLst>
      <p:ext uri="{BB962C8B-B14F-4D97-AF65-F5344CB8AC3E}">
        <p14:creationId xmlns:p14="http://schemas.microsoft.com/office/powerpoint/2010/main" val="2199736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a:t>
            </a:fld>
            <a:endParaRPr lang="ru-BY"/>
          </a:p>
        </p:txBody>
      </p:sp>
    </p:spTree>
    <p:extLst>
      <p:ext uri="{BB962C8B-B14F-4D97-AF65-F5344CB8AC3E}">
        <p14:creationId xmlns:p14="http://schemas.microsoft.com/office/powerpoint/2010/main" val="235916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42</a:t>
            </a:fld>
            <a:endParaRPr lang="ru-BY"/>
          </a:p>
        </p:txBody>
      </p:sp>
    </p:spTree>
    <p:extLst>
      <p:ext uri="{BB962C8B-B14F-4D97-AF65-F5344CB8AC3E}">
        <p14:creationId xmlns:p14="http://schemas.microsoft.com/office/powerpoint/2010/main" val="189691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075A56-4908-44B3-ABE1-A5B93228D3DE}" type="datetimeFigureOut">
              <a:rPr lang="ru-RU" smtClean="0"/>
              <a:t>07.11.2021</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00130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07.11.2021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80367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07.11.2021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85146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07.11.2021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29322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075A56-4908-44B3-ABE1-A5B93228D3DE}" type="datetimeFigureOut">
              <a:rPr lang="ru-RU" smtClean="0"/>
              <a:t>07.11.2021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99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1075A56-4908-44B3-ABE1-A5B93228D3DE}" type="datetimeFigureOut">
              <a:rPr lang="ru-RU" smtClean="0"/>
              <a:t>07.11.2021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71738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1075A56-4908-44B3-ABE1-A5B93228D3DE}" type="datetimeFigureOut">
              <a:rPr lang="ru-RU" smtClean="0"/>
              <a:t>07.11.2021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73010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75A56-4908-44B3-ABE1-A5B93228D3DE}" type="datetimeFigureOut">
              <a:rPr lang="ru-RU" smtClean="0"/>
              <a:t>07.11.2021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325567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75A56-4908-44B3-ABE1-A5B93228D3DE}" type="datetimeFigureOut">
              <a:rPr lang="ru-RU" smtClean="0"/>
              <a:t>07.11.2021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48917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07.11.2021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567885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07.11.2021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72395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075A56-4908-44B3-ABE1-A5B93228D3DE}" type="datetimeFigureOut">
              <a:rPr lang="ru-RU" smtClean="0"/>
              <a:t>07.11.2021</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6C299FB-73E2-4DBB-95D4-2E1C1145DC3B}" type="slidenum">
              <a:rPr lang="ru-RU" smtClean="0"/>
              <a:t>‹#›</a:t>
            </a:fld>
            <a:endParaRPr lang="ru-RU"/>
          </a:p>
        </p:txBody>
      </p:sp>
    </p:spTree>
    <p:extLst>
      <p:ext uri="{BB962C8B-B14F-4D97-AF65-F5344CB8AC3E}">
        <p14:creationId xmlns:p14="http://schemas.microsoft.com/office/powerpoint/2010/main" val="110577481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420130" y="2057400"/>
            <a:ext cx="11565924" cy="2066626"/>
          </a:xfrm>
        </p:spPr>
        <p:txBody>
          <a:bodyPr>
            <a:noAutofit/>
          </a:bodyPr>
          <a:lstStyle/>
          <a:p>
            <a:pPr algn="ctr"/>
            <a:r>
              <a:rPr lang="ru-RU" sz="4800" dirty="0"/>
              <a:t>Лекция </a:t>
            </a:r>
            <a:r>
              <a:rPr lang="en-US" sz="4800" dirty="0"/>
              <a:t>8</a:t>
            </a:r>
            <a:r>
              <a:rPr lang="ru-RU" sz="4800" dirty="0"/>
              <a:t>.</a:t>
            </a:r>
            <a:br>
              <a:rPr lang="ru-RU" sz="4800" dirty="0"/>
            </a:br>
            <a:r>
              <a:rPr lang="ru-RU" sz="4800"/>
              <a:t>Семафоры</a:t>
            </a:r>
            <a:endParaRPr lang="ru-RU" sz="4800" dirty="0"/>
          </a:p>
        </p:txBody>
      </p:sp>
      <p:sp>
        <p:nvSpPr>
          <p:cNvPr id="3" name="Подзаголовок 2">
            <a:extLst>
              <a:ext uri="{FF2B5EF4-FFF2-40B4-BE49-F238E27FC236}">
                <a16:creationId xmlns:a16="http://schemas.microsoft.com/office/drawing/2014/main" id="{418414A7-4312-4627-B178-274CF84E04D0}"/>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82917D2-5D30-4234-83AC-90627C6A01BB}"/>
              </a:ext>
            </a:extLst>
          </p:cNvPr>
          <p:cNvSpPr>
            <a:spLocks noGrp="1"/>
          </p:cNvSpPr>
          <p:nvPr>
            <p:ph idx="1"/>
          </p:nvPr>
        </p:nvSpPr>
        <p:spPr>
          <a:xfrm>
            <a:off x="358761" y="316089"/>
            <a:ext cx="10647906" cy="6197600"/>
          </a:xfrm>
        </p:spPr>
        <p:txBody>
          <a:bodyPr>
            <a:normAutofit lnSpcReduction="10000"/>
          </a:bodyPr>
          <a:lstStyle/>
          <a:p>
            <a:pPr marL="0" indent="0" algn="just">
              <a:buNone/>
            </a:pPr>
            <a:r>
              <a:rPr lang="ru-RU" sz="2800" dirty="0"/>
              <a:t>Более ограниченная версия семафора, известная как </a:t>
            </a:r>
            <a:r>
              <a:rPr lang="ru-RU" sz="2800" b="1" dirty="0"/>
              <a:t>бинарный семафор.</a:t>
            </a:r>
            <a:r>
              <a:rPr lang="ru-RU" sz="2800" dirty="0"/>
              <a:t> Бинарный семафор может принимать только значения 0 или 1 и может быть определен с помощью следующих трех операций.</a:t>
            </a:r>
          </a:p>
          <a:p>
            <a:pPr marL="0" indent="0" algn="just">
              <a:buNone/>
            </a:pPr>
            <a:r>
              <a:rPr lang="ru-RU" sz="2800" dirty="0"/>
              <a:t>1. Бинарный семафор может быть инициализирован значением 0 или 1.</a:t>
            </a:r>
          </a:p>
          <a:p>
            <a:pPr marL="0" indent="0" algn="just">
              <a:buNone/>
            </a:pPr>
            <a:r>
              <a:rPr lang="ru-RU" sz="2800" dirty="0"/>
              <a:t>2. Операция </a:t>
            </a:r>
            <a:r>
              <a:rPr lang="ru-RU" sz="2800" dirty="0" err="1"/>
              <a:t>semWaitB</a:t>
            </a:r>
            <a:r>
              <a:rPr lang="ru-RU" sz="2800" dirty="0"/>
              <a:t> проверяет значение семафора. Если это значение нулевое, процесс, выполняющий </a:t>
            </a:r>
            <a:r>
              <a:rPr lang="ru-RU" sz="2800" dirty="0" err="1"/>
              <a:t>semWaitB</a:t>
            </a:r>
            <a:r>
              <a:rPr lang="ru-RU" sz="2800" dirty="0"/>
              <a:t>, блокируется. Если значение равно 1, оно изменяется, становясь равным 0, и выполнение процесса продолжается.</a:t>
            </a:r>
          </a:p>
          <a:p>
            <a:pPr marL="0" indent="0" algn="just">
              <a:buNone/>
            </a:pPr>
            <a:r>
              <a:rPr lang="ru-RU" sz="2800" dirty="0"/>
              <a:t>3. Операция </a:t>
            </a:r>
            <a:r>
              <a:rPr lang="ru-RU" sz="2800" dirty="0" err="1"/>
              <a:t>semSignalB</a:t>
            </a:r>
            <a:r>
              <a:rPr lang="ru-RU" sz="2800" dirty="0"/>
              <a:t> проверяет, имеется ли процесс, блокированный этим семафором (значение семафора равно 0). Если есть, то процесс, блокированный операцией </a:t>
            </a:r>
            <a:r>
              <a:rPr lang="ru-RU" sz="2800" dirty="0" err="1"/>
              <a:t>semWait</a:t>
            </a:r>
            <a:r>
              <a:rPr lang="en-US" sz="2800" dirty="0"/>
              <a:t>B</a:t>
            </a:r>
            <a:r>
              <a:rPr lang="ru-RU" sz="2800" dirty="0"/>
              <a:t>, </a:t>
            </a:r>
            <a:r>
              <a:rPr lang="ru-RU" sz="2800" dirty="0" err="1"/>
              <a:t>разблокируется</a:t>
            </a:r>
            <a:r>
              <a:rPr lang="ru-RU" sz="2800" dirty="0"/>
              <a:t>. Если заблокированных процессов нет,</a:t>
            </a:r>
            <a:r>
              <a:rPr lang="en-US" sz="2800" dirty="0"/>
              <a:t> </a:t>
            </a:r>
            <a:r>
              <a:rPr lang="ru-RU" sz="2800" dirty="0"/>
              <a:t>значение семафора устанавливается равным 1.</a:t>
            </a:r>
            <a:endParaRPr lang="ru-BY" sz="2800" dirty="0"/>
          </a:p>
        </p:txBody>
      </p:sp>
    </p:spTree>
    <p:extLst>
      <p:ext uri="{BB962C8B-B14F-4D97-AF65-F5344CB8AC3E}">
        <p14:creationId xmlns:p14="http://schemas.microsoft.com/office/powerpoint/2010/main" val="1510792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4AD70D-8C80-4A8D-BC8F-F25930D6B4DF}"/>
              </a:ext>
            </a:extLst>
          </p:cNvPr>
          <p:cNvSpPr>
            <a:spLocks noGrp="1"/>
          </p:cNvSpPr>
          <p:nvPr>
            <p:ph type="title"/>
          </p:nvPr>
        </p:nvSpPr>
        <p:spPr/>
        <p:txBody>
          <a:bodyPr/>
          <a:lstStyle/>
          <a:p>
            <a:endParaRPr lang="ru-BY"/>
          </a:p>
        </p:txBody>
      </p:sp>
      <p:pic>
        <p:nvPicPr>
          <p:cNvPr id="4" name="Объект 3">
            <a:extLst>
              <a:ext uri="{FF2B5EF4-FFF2-40B4-BE49-F238E27FC236}">
                <a16:creationId xmlns:a16="http://schemas.microsoft.com/office/drawing/2014/main" id="{F6C2E060-9A01-4099-8E00-38115CA89484}"/>
              </a:ext>
            </a:extLst>
          </p:cNvPr>
          <p:cNvPicPr>
            <a:picLocks noGrp="1" noChangeAspect="1"/>
          </p:cNvPicPr>
          <p:nvPr>
            <p:ph idx="1"/>
          </p:nvPr>
        </p:nvPicPr>
        <p:blipFill>
          <a:blip r:embed="rId2"/>
          <a:stretch>
            <a:fillRect/>
          </a:stretch>
        </p:blipFill>
        <p:spPr>
          <a:xfrm>
            <a:off x="1852114" y="0"/>
            <a:ext cx="7882145" cy="6739467"/>
          </a:xfrm>
          <a:prstGeom prst="rect">
            <a:avLst/>
          </a:prstGeom>
        </p:spPr>
      </p:pic>
    </p:spTree>
    <p:extLst>
      <p:ext uri="{BB962C8B-B14F-4D97-AF65-F5344CB8AC3E}">
        <p14:creationId xmlns:p14="http://schemas.microsoft.com/office/powerpoint/2010/main" val="145810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B80B678-F129-4A0B-B9C2-D5C0BD314CA3}"/>
              </a:ext>
            </a:extLst>
          </p:cNvPr>
          <p:cNvSpPr>
            <a:spLocks noGrp="1"/>
          </p:cNvSpPr>
          <p:nvPr>
            <p:ph idx="1"/>
          </p:nvPr>
        </p:nvSpPr>
        <p:spPr>
          <a:xfrm>
            <a:off x="313604" y="237066"/>
            <a:ext cx="10614039" cy="6378223"/>
          </a:xfrm>
        </p:spPr>
        <p:txBody>
          <a:bodyPr>
            <a:normAutofit/>
          </a:bodyPr>
          <a:lstStyle/>
          <a:p>
            <a:pPr marL="0" indent="0" algn="just">
              <a:buNone/>
            </a:pPr>
            <a:r>
              <a:rPr lang="ru-RU" sz="2800" dirty="0"/>
              <a:t>С бинарным семафором тесно связана концепция </a:t>
            </a:r>
            <a:r>
              <a:rPr lang="ru-RU" sz="2800" b="1" dirty="0"/>
              <a:t>мьютекса</a:t>
            </a:r>
            <a:r>
              <a:rPr lang="ru-RU" sz="2800" dirty="0"/>
              <a:t> (взаимоисключающей</a:t>
            </a:r>
            <a:r>
              <a:rPr lang="en-US" sz="2800" dirty="0"/>
              <a:t> </a:t>
            </a:r>
            <a:r>
              <a:rPr lang="ru-RU" sz="2800" dirty="0"/>
              <a:t>блокировки - </a:t>
            </a:r>
            <a:r>
              <a:rPr lang="ru-RU" sz="2800" dirty="0" err="1"/>
              <a:t>mutual</a:t>
            </a:r>
            <a:r>
              <a:rPr lang="ru-RU" sz="2800" dirty="0"/>
              <a:t> </a:t>
            </a:r>
            <a:r>
              <a:rPr lang="ru-RU" sz="2800" dirty="0" err="1"/>
              <a:t>exclusion</a:t>
            </a:r>
            <a:r>
              <a:rPr lang="ru-RU" sz="2800" dirty="0"/>
              <a:t> </a:t>
            </a:r>
            <a:r>
              <a:rPr lang="ru-RU" sz="2800" dirty="0" err="1"/>
              <a:t>lock</a:t>
            </a:r>
            <a:r>
              <a:rPr lang="ru-RU" sz="2800" dirty="0"/>
              <a:t> (</a:t>
            </a:r>
            <a:r>
              <a:rPr lang="ru-RU" sz="2800" dirty="0" err="1"/>
              <a:t>mutex</a:t>
            </a:r>
            <a:r>
              <a:rPr lang="ru-RU" sz="2800" dirty="0"/>
              <a:t>)). Мьютекс представляет собой программный</a:t>
            </a:r>
            <a:r>
              <a:rPr lang="en-US" sz="2800" dirty="0"/>
              <a:t> </a:t>
            </a:r>
            <a:r>
              <a:rPr lang="ru-RU" sz="2800" dirty="0"/>
              <a:t>флаг, используемый для захвата и освобождения объекта. При захвате данных,</a:t>
            </a:r>
            <a:r>
              <a:rPr lang="en-US" sz="2800" dirty="0"/>
              <a:t> </a:t>
            </a:r>
            <a:r>
              <a:rPr lang="ru-RU" sz="2800" dirty="0"/>
              <a:t>не могущих быть общими, или при запуске обработки, которая не может одновременно</a:t>
            </a:r>
            <a:r>
              <a:rPr lang="en-US" sz="2800" dirty="0"/>
              <a:t> </a:t>
            </a:r>
            <a:r>
              <a:rPr lang="ru-RU" sz="2800" dirty="0"/>
              <a:t>выполняться в других местах в системе, мьютекс устанавливается в состояние блокировки</a:t>
            </a:r>
            <a:r>
              <a:rPr lang="en-US" sz="2800" dirty="0"/>
              <a:t> </a:t>
            </a:r>
            <a:r>
              <a:rPr lang="ru-RU" sz="2800" dirty="0"/>
              <a:t>(обычно </a:t>
            </a:r>
            <a:r>
              <a:rPr lang="en-US" sz="2800" dirty="0"/>
              <a:t>0</a:t>
            </a:r>
            <a:r>
              <a:rPr lang="ru-RU" sz="2800" dirty="0"/>
              <a:t>), которое предотвращает другие попытки его использования. Мьютекс</a:t>
            </a:r>
            <a:r>
              <a:rPr lang="en-US" sz="2800" dirty="0"/>
              <a:t> </a:t>
            </a:r>
            <a:r>
              <a:rPr lang="ru-RU" sz="2800" dirty="0" err="1"/>
              <a:t>разблокируется</a:t>
            </a:r>
            <a:r>
              <a:rPr lang="ru-RU" sz="2800" dirty="0"/>
              <a:t>, когда данные больше не нужны или процедура закончена. Ключевое</a:t>
            </a:r>
            <a:r>
              <a:rPr lang="en-US" sz="2800" dirty="0"/>
              <a:t> </a:t>
            </a:r>
            <a:r>
              <a:rPr lang="ru-RU" sz="2800" dirty="0"/>
              <a:t>отличие мьютекса от бинарного семафора заключается в том, что </a:t>
            </a:r>
            <a:r>
              <a:rPr lang="ru-RU" sz="2800" b="1" dirty="0"/>
              <a:t>процесс, блокирующий</a:t>
            </a:r>
            <a:r>
              <a:rPr lang="en-US" sz="2800" b="1" dirty="0"/>
              <a:t> </a:t>
            </a:r>
            <a:r>
              <a:rPr lang="ru-RU" sz="2800" b="1" dirty="0"/>
              <a:t>мьютекс </a:t>
            </a:r>
            <a:r>
              <a:rPr lang="ru-RU" sz="2800" dirty="0"/>
              <a:t>(устанавливающий его значение равным нулю) </a:t>
            </a:r>
            <a:r>
              <a:rPr lang="ru-RU" sz="2800" b="1" dirty="0"/>
              <a:t>должен быть тем же, что</a:t>
            </a:r>
            <a:r>
              <a:rPr lang="en-US" sz="2800" b="1" dirty="0"/>
              <a:t> </a:t>
            </a:r>
            <a:r>
              <a:rPr lang="ru-RU" sz="2800" b="1" dirty="0"/>
              <a:t>и </a:t>
            </a:r>
            <a:r>
              <a:rPr lang="ru-RU" sz="2800" b="1" dirty="0" err="1"/>
              <a:t>разблокирующий</a:t>
            </a:r>
            <a:r>
              <a:rPr lang="ru-RU" sz="2800" b="1" dirty="0"/>
              <a:t> его </a:t>
            </a:r>
            <a:r>
              <a:rPr lang="ru-RU" sz="2800" dirty="0"/>
              <a:t>(устанавливающий его значение равным 1). В случае бинарного</a:t>
            </a:r>
            <a:r>
              <a:rPr lang="en-US" sz="2800" dirty="0"/>
              <a:t> </a:t>
            </a:r>
            <a:r>
              <a:rPr lang="ru-RU" sz="2800" dirty="0"/>
              <a:t>семафора он может быть </a:t>
            </a:r>
            <a:r>
              <a:rPr lang="ru-RU" sz="2800" b="1" dirty="0"/>
              <a:t>заблокирован одним процессом, а разблокирован – другим</a:t>
            </a:r>
            <a:r>
              <a:rPr lang="en-US" sz="2800" b="1" dirty="0"/>
              <a:t>.</a:t>
            </a:r>
            <a:endParaRPr lang="ru-BY" sz="2800" b="1" dirty="0"/>
          </a:p>
        </p:txBody>
      </p:sp>
    </p:spTree>
    <p:extLst>
      <p:ext uri="{BB962C8B-B14F-4D97-AF65-F5344CB8AC3E}">
        <p14:creationId xmlns:p14="http://schemas.microsoft.com/office/powerpoint/2010/main" val="324666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06753A1-E4AF-4CF1-9635-23305FBBC5F4}"/>
              </a:ext>
            </a:extLst>
          </p:cNvPr>
          <p:cNvSpPr>
            <a:spLocks noGrp="1"/>
          </p:cNvSpPr>
          <p:nvPr>
            <p:ph idx="1"/>
          </p:nvPr>
        </p:nvSpPr>
        <p:spPr>
          <a:xfrm>
            <a:off x="370049" y="1241778"/>
            <a:ext cx="10591462" cy="5260622"/>
          </a:xfrm>
        </p:spPr>
        <p:txBody>
          <a:bodyPr>
            <a:normAutofit/>
          </a:bodyPr>
          <a:lstStyle/>
          <a:p>
            <a:pPr marL="0" indent="0" algn="just">
              <a:buNone/>
            </a:pPr>
            <a:r>
              <a:rPr lang="ru-RU" sz="2800" dirty="0"/>
              <a:t>Для хранения процессов, ожидающих как обычных, так и бинарных семафоров,</a:t>
            </a:r>
            <a:r>
              <a:rPr lang="en-US" sz="2800" dirty="0"/>
              <a:t> </a:t>
            </a:r>
            <a:r>
              <a:rPr lang="ru-RU" sz="2800" dirty="0"/>
              <a:t>используется очередь. При этом возникает вопрос о порядке извлечения процессов из</a:t>
            </a:r>
            <a:r>
              <a:rPr lang="en-US" sz="2800" dirty="0"/>
              <a:t> </a:t>
            </a:r>
            <a:r>
              <a:rPr lang="ru-RU" sz="2800" dirty="0"/>
              <a:t>данной очереди. Наиболее корректный способ - использование принципа "первым вошел</a:t>
            </a:r>
            <a:r>
              <a:rPr lang="en-US" sz="2800" dirty="0"/>
              <a:t> </a:t>
            </a:r>
            <a:r>
              <a:rPr lang="ru-RU" sz="2800" dirty="0"/>
              <a:t>- первым вышел" (</a:t>
            </a:r>
            <a:r>
              <a:rPr lang="ru-RU" sz="2800" dirty="0" err="1"/>
              <a:t>first-in-first-out</a:t>
            </a:r>
            <a:r>
              <a:rPr lang="ru-RU" sz="2800" dirty="0"/>
              <a:t> - FIFO). При этом первым из очереди освобождается</a:t>
            </a:r>
            <a:r>
              <a:rPr lang="en-US" sz="2800" dirty="0"/>
              <a:t> </a:t>
            </a:r>
            <a:r>
              <a:rPr lang="ru-RU" sz="2800" dirty="0"/>
              <a:t>процесс, который был заблокирован дольше других. Семафор, использующий</a:t>
            </a:r>
            <a:r>
              <a:rPr lang="en-US" sz="2800" dirty="0"/>
              <a:t> </a:t>
            </a:r>
            <a:r>
              <a:rPr lang="ru-RU" sz="2800" dirty="0"/>
              <a:t>данный метод, называется </a:t>
            </a:r>
            <a:r>
              <a:rPr lang="ru-RU" sz="2800" b="1" dirty="0"/>
              <a:t>сильным семафором </a:t>
            </a:r>
            <a:r>
              <a:rPr lang="ru-RU" sz="2800" dirty="0"/>
              <a:t>(</a:t>
            </a:r>
            <a:r>
              <a:rPr lang="ru-RU" sz="2800" dirty="0" err="1"/>
              <a:t>strong</a:t>
            </a:r>
            <a:r>
              <a:rPr lang="ru-RU" sz="2800" dirty="0"/>
              <a:t> </a:t>
            </a:r>
            <a:r>
              <a:rPr lang="ru-RU" sz="2800" dirty="0" err="1"/>
              <a:t>semaphore</a:t>
            </a:r>
            <a:r>
              <a:rPr lang="ru-RU" sz="2800" dirty="0"/>
              <a:t>). Семафор, порядок</a:t>
            </a:r>
            <a:r>
              <a:rPr lang="en-US" sz="2800" dirty="0"/>
              <a:t> </a:t>
            </a:r>
            <a:r>
              <a:rPr lang="ru-RU" sz="2800" dirty="0"/>
              <a:t>извлечения процессов из очереди которого не определен, называется </a:t>
            </a:r>
            <a:r>
              <a:rPr lang="ru-RU" sz="2800" b="1" dirty="0"/>
              <a:t>слабым семафором</a:t>
            </a:r>
            <a:r>
              <a:rPr lang="en-US" sz="2800" b="1" dirty="0"/>
              <a:t> </a:t>
            </a:r>
            <a:r>
              <a:rPr lang="en-US" sz="2800" dirty="0"/>
              <a:t>(weak semaphore).</a:t>
            </a:r>
            <a:endParaRPr lang="ru-BY" sz="2800" dirty="0"/>
          </a:p>
        </p:txBody>
      </p:sp>
    </p:spTree>
    <p:extLst>
      <p:ext uri="{BB962C8B-B14F-4D97-AF65-F5344CB8AC3E}">
        <p14:creationId xmlns:p14="http://schemas.microsoft.com/office/powerpoint/2010/main" val="35910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F75BD9-83D8-492E-AAF7-BF3B2B4272AD}"/>
              </a:ext>
            </a:extLst>
          </p:cNvPr>
          <p:cNvSpPr>
            <a:spLocks noGrp="1"/>
          </p:cNvSpPr>
          <p:nvPr>
            <p:ph idx="1"/>
          </p:nvPr>
        </p:nvSpPr>
        <p:spPr>
          <a:xfrm>
            <a:off x="57610" y="58859"/>
            <a:ext cx="11031728" cy="2435984"/>
          </a:xfrm>
        </p:spPr>
        <p:txBody>
          <a:bodyPr>
            <a:normAutofit/>
          </a:bodyPr>
          <a:lstStyle/>
          <a:p>
            <a:pPr marL="0" indent="0" algn="just">
              <a:buNone/>
            </a:pPr>
            <a:r>
              <a:rPr lang="ru-RU" sz="2600" dirty="0"/>
              <a:t>Изначально работает процесс А; процессы В, С и D находятся в списке активных процессов, ожидая своей очереди. Значение семафора равно l, это указывает на то, что один из результатов работы процесса D имеется в наличии. Когда процесс А выполняет инструкцию </a:t>
            </a:r>
            <a:r>
              <a:rPr lang="ru-RU" sz="2600" i="1" dirty="0" err="1"/>
              <a:t>semWait</a:t>
            </a:r>
            <a:r>
              <a:rPr lang="ru-RU" sz="2600" dirty="0"/>
              <a:t>, семафор уменьшается до 0, а процесс А продолжает выполняться и позже вновь становится в очередь на выполнение в списке активных процессов.</a:t>
            </a:r>
            <a:endParaRPr lang="ru-BY" sz="2600" dirty="0"/>
          </a:p>
        </p:txBody>
      </p:sp>
      <p:grpSp>
        <p:nvGrpSpPr>
          <p:cNvPr id="13" name="Группа 12">
            <a:extLst>
              <a:ext uri="{FF2B5EF4-FFF2-40B4-BE49-F238E27FC236}">
                <a16:creationId xmlns:a16="http://schemas.microsoft.com/office/drawing/2014/main" id="{7DA66D27-6610-4CE9-86F7-9F57071F1FE7}"/>
              </a:ext>
            </a:extLst>
          </p:cNvPr>
          <p:cNvGrpSpPr/>
          <p:nvPr/>
        </p:nvGrpSpPr>
        <p:grpSpPr>
          <a:xfrm>
            <a:off x="4044082" y="3817686"/>
            <a:ext cx="2183708" cy="793133"/>
            <a:chOff x="866775" y="3993887"/>
            <a:chExt cx="2183708" cy="793133"/>
          </a:xfrm>
        </p:grpSpPr>
        <p:sp>
          <p:nvSpPr>
            <p:cNvPr id="4" name="Прямоугольник 3">
              <a:extLst>
                <a:ext uri="{FF2B5EF4-FFF2-40B4-BE49-F238E27FC236}">
                  <a16:creationId xmlns:a16="http://schemas.microsoft.com/office/drawing/2014/main" id="{1E53DD9D-7EFD-4397-8B33-DC430F46DB8D}"/>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a:p>
          </p:txBody>
        </p:sp>
        <p:sp>
          <p:nvSpPr>
            <p:cNvPr id="6" name="Прямоугольник 5">
              <a:extLst>
                <a:ext uri="{FF2B5EF4-FFF2-40B4-BE49-F238E27FC236}">
                  <a16:creationId xmlns:a16="http://schemas.microsoft.com/office/drawing/2014/main" id="{C7203365-ED2A-4D84-8E0E-56DF28821915}"/>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a:t>
              </a:r>
              <a:endParaRPr lang="ru-BY" sz="2400" b="1" dirty="0"/>
            </a:p>
          </p:txBody>
        </p:sp>
        <p:sp>
          <p:nvSpPr>
            <p:cNvPr id="7" name="Прямоугольник 6">
              <a:extLst>
                <a:ext uri="{FF2B5EF4-FFF2-40B4-BE49-F238E27FC236}">
                  <a16:creationId xmlns:a16="http://schemas.microsoft.com/office/drawing/2014/main" id="{48A16689-846C-472B-A9C4-ED7A33A5E9A8}"/>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a:t>
              </a:r>
              <a:endParaRPr lang="ru-BY" sz="2400" b="1" dirty="0"/>
            </a:p>
          </p:txBody>
        </p:sp>
        <p:sp>
          <p:nvSpPr>
            <p:cNvPr id="8" name="Прямоугольник 7">
              <a:extLst>
                <a:ext uri="{FF2B5EF4-FFF2-40B4-BE49-F238E27FC236}">
                  <a16:creationId xmlns:a16="http://schemas.microsoft.com/office/drawing/2014/main" id="{3B7B5C27-4EDC-4861-9906-2669BA1D1F9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B</a:t>
              </a:r>
              <a:endParaRPr lang="ru-BY" sz="2400" b="1" dirty="0"/>
            </a:p>
          </p:txBody>
        </p:sp>
        <p:cxnSp>
          <p:nvCxnSpPr>
            <p:cNvPr id="10" name="Прямая соединительная линия 9">
              <a:extLst>
                <a:ext uri="{FF2B5EF4-FFF2-40B4-BE49-F238E27FC236}">
                  <a16:creationId xmlns:a16="http://schemas.microsoft.com/office/drawing/2014/main" id="{BA684ABB-1CF7-4271-806D-16E9B66693EF}"/>
                </a:ext>
              </a:extLst>
            </p:cNvPr>
            <p:cNvCxnSpPr/>
            <p:nvPr/>
          </p:nvCxnSpPr>
          <p:spPr>
            <a:xfrm flipH="1">
              <a:off x="866775" y="3993887"/>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D21FDADD-3BCA-4A1E-9D7E-83BB45460001}"/>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Прямоугольник 11">
            <a:extLst>
              <a:ext uri="{FF2B5EF4-FFF2-40B4-BE49-F238E27FC236}">
                <a16:creationId xmlns:a16="http://schemas.microsoft.com/office/drawing/2014/main" id="{71183AFB-827A-4DA7-ADC5-70EFA9CD82D1}"/>
              </a:ext>
            </a:extLst>
          </p:cNvPr>
          <p:cNvSpPr/>
          <p:nvPr/>
        </p:nvSpPr>
        <p:spPr>
          <a:xfrm>
            <a:off x="8773951" y="3820598"/>
            <a:ext cx="832894"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2400" b="1" dirty="0"/>
              <a:t>А</a:t>
            </a:r>
            <a:endParaRPr lang="ru-BY" sz="2400" b="1" dirty="0"/>
          </a:p>
        </p:txBody>
      </p:sp>
      <p:grpSp>
        <p:nvGrpSpPr>
          <p:cNvPr id="14" name="Группа 13">
            <a:extLst>
              <a:ext uri="{FF2B5EF4-FFF2-40B4-BE49-F238E27FC236}">
                <a16:creationId xmlns:a16="http://schemas.microsoft.com/office/drawing/2014/main" id="{084BDD3E-14BF-4772-A299-82C76DFC2768}"/>
              </a:ext>
            </a:extLst>
          </p:cNvPr>
          <p:cNvGrpSpPr/>
          <p:nvPr/>
        </p:nvGrpSpPr>
        <p:grpSpPr>
          <a:xfrm rot="10800000">
            <a:off x="4203440" y="5383537"/>
            <a:ext cx="2183708" cy="790752"/>
            <a:chOff x="866775" y="3996268"/>
            <a:chExt cx="2183708" cy="790752"/>
          </a:xfrm>
        </p:grpSpPr>
        <p:sp>
          <p:nvSpPr>
            <p:cNvPr id="15" name="Прямоугольник 14">
              <a:extLst>
                <a:ext uri="{FF2B5EF4-FFF2-40B4-BE49-F238E27FC236}">
                  <a16:creationId xmlns:a16="http://schemas.microsoft.com/office/drawing/2014/main" id="{E61F2636-56E1-48C9-84BE-817273AFEABA}"/>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6" name="Прямоугольник 15">
              <a:extLst>
                <a:ext uri="{FF2B5EF4-FFF2-40B4-BE49-F238E27FC236}">
                  <a16:creationId xmlns:a16="http://schemas.microsoft.com/office/drawing/2014/main" id="{79F2FACB-5504-4DAF-B1FB-2083178D2838}"/>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7" name="Прямоугольник 16">
              <a:extLst>
                <a:ext uri="{FF2B5EF4-FFF2-40B4-BE49-F238E27FC236}">
                  <a16:creationId xmlns:a16="http://schemas.microsoft.com/office/drawing/2014/main" id="{C6A5CE7B-10E2-4885-86CE-EC06DB584B47}"/>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8" name="Прямоугольник 17">
              <a:extLst>
                <a:ext uri="{FF2B5EF4-FFF2-40B4-BE49-F238E27FC236}">
                  <a16:creationId xmlns:a16="http://schemas.microsoft.com/office/drawing/2014/main" id="{D7B546E8-29AA-47F5-A582-82926ADD571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19" name="Прямая соединительная линия 18">
              <a:extLst>
                <a:ext uri="{FF2B5EF4-FFF2-40B4-BE49-F238E27FC236}">
                  <a16:creationId xmlns:a16="http://schemas.microsoft.com/office/drawing/2014/main" id="{3484680F-2E1E-408C-BA22-62060F29D3E7}"/>
                </a:ext>
              </a:extLst>
            </p:cNvPr>
            <p:cNvCxnSpPr/>
            <p:nvPr/>
          </p:nvCxnSpPr>
          <p:spPr>
            <a:xfrm flipH="1">
              <a:off x="866775" y="4003411"/>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815D61BC-54DC-4A81-BA19-F9B45CDDAF28}"/>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Овал 20">
            <a:extLst>
              <a:ext uri="{FF2B5EF4-FFF2-40B4-BE49-F238E27FC236}">
                <a16:creationId xmlns:a16="http://schemas.microsoft.com/office/drawing/2014/main" id="{9517D328-9419-40D8-B40A-E1664B84D9DF}"/>
              </a:ext>
            </a:extLst>
          </p:cNvPr>
          <p:cNvSpPr/>
          <p:nvPr/>
        </p:nvSpPr>
        <p:spPr>
          <a:xfrm>
            <a:off x="2212622" y="4689841"/>
            <a:ext cx="1207912" cy="564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 = 1</a:t>
            </a:r>
            <a:endParaRPr lang="ru-BY" sz="2400" b="1" dirty="0"/>
          </a:p>
        </p:txBody>
      </p:sp>
      <p:cxnSp>
        <p:nvCxnSpPr>
          <p:cNvPr id="23" name="Соединитель: уступ 22">
            <a:extLst>
              <a:ext uri="{FF2B5EF4-FFF2-40B4-BE49-F238E27FC236}">
                <a16:creationId xmlns:a16="http://schemas.microsoft.com/office/drawing/2014/main" id="{727BDAA2-8984-4FDC-9F26-5526D3CA5719}"/>
              </a:ext>
            </a:extLst>
          </p:cNvPr>
          <p:cNvCxnSpPr>
            <a:stCxn id="18" idx="3"/>
            <a:endCxn id="21" idx="4"/>
          </p:cNvCxnSpPr>
          <p:nvPr/>
        </p:nvCxnSpPr>
        <p:spPr>
          <a:xfrm rot="10800000">
            <a:off x="2816578" y="5254286"/>
            <a:ext cx="1386862" cy="52489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 уступ 23">
            <a:extLst>
              <a:ext uri="{FF2B5EF4-FFF2-40B4-BE49-F238E27FC236}">
                <a16:creationId xmlns:a16="http://schemas.microsoft.com/office/drawing/2014/main" id="{AAFBE817-AC90-462B-A03F-1D5AFD386414}"/>
              </a:ext>
            </a:extLst>
          </p:cNvPr>
          <p:cNvCxnSpPr>
            <a:cxnSpLocks/>
            <a:stCxn id="21" idx="0"/>
          </p:cNvCxnSpPr>
          <p:nvPr/>
        </p:nvCxnSpPr>
        <p:spPr>
          <a:xfrm rot="5400000" flipH="1" flipV="1">
            <a:off x="3163725" y="3868032"/>
            <a:ext cx="474662" cy="116895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Соединитель: уступ 26">
            <a:extLst>
              <a:ext uri="{FF2B5EF4-FFF2-40B4-BE49-F238E27FC236}">
                <a16:creationId xmlns:a16="http://schemas.microsoft.com/office/drawing/2014/main" id="{D6E641B5-1160-4D2E-BC42-F200F213D42D}"/>
              </a:ext>
            </a:extLst>
          </p:cNvPr>
          <p:cNvCxnSpPr>
            <a:cxnSpLocks/>
            <a:stCxn id="12" idx="0"/>
          </p:cNvCxnSpPr>
          <p:nvPr/>
        </p:nvCxnSpPr>
        <p:spPr>
          <a:xfrm rot="16200000" flipH="1" flipV="1">
            <a:off x="6255508" y="1148989"/>
            <a:ext cx="263281" cy="5606498"/>
          </a:xfrm>
          <a:prstGeom prst="bentConnector4">
            <a:avLst>
              <a:gd name="adj1" fmla="val -86827"/>
              <a:gd name="adj2" fmla="val 10807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A7768996-62A7-40BA-9A5B-95C573AAC919}"/>
              </a:ext>
            </a:extLst>
          </p:cNvPr>
          <p:cNvCxnSpPr>
            <a:cxnSpLocks/>
            <a:stCxn id="8" idx="3"/>
            <a:endCxn id="12" idx="1"/>
          </p:cNvCxnSpPr>
          <p:nvPr/>
        </p:nvCxnSpPr>
        <p:spPr>
          <a:xfrm>
            <a:off x="6227790" y="4215178"/>
            <a:ext cx="2546161" cy="53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F0C29D-0D78-4063-879F-638D8A2A6026}"/>
              </a:ext>
            </a:extLst>
          </p:cNvPr>
          <p:cNvSpPr txBox="1"/>
          <p:nvPr/>
        </p:nvSpPr>
        <p:spPr>
          <a:xfrm>
            <a:off x="3651926" y="4552540"/>
            <a:ext cx="3365260" cy="830997"/>
          </a:xfrm>
          <a:prstGeom prst="rect">
            <a:avLst/>
          </a:prstGeom>
          <a:noFill/>
        </p:spPr>
        <p:txBody>
          <a:bodyPr wrap="square" rtlCol="0">
            <a:spAutoFit/>
          </a:bodyPr>
          <a:lstStyle/>
          <a:p>
            <a:pPr algn="ctr"/>
            <a:r>
              <a:rPr lang="ru-RU" sz="2400" dirty="0"/>
              <a:t>Очередь готовых к выполнению процессов</a:t>
            </a:r>
            <a:endParaRPr lang="ru-BY" sz="2400" dirty="0"/>
          </a:p>
        </p:txBody>
      </p:sp>
      <p:sp>
        <p:nvSpPr>
          <p:cNvPr id="35" name="TextBox 34">
            <a:extLst>
              <a:ext uri="{FF2B5EF4-FFF2-40B4-BE49-F238E27FC236}">
                <a16:creationId xmlns:a16="http://schemas.microsoft.com/office/drawing/2014/main" id="{C4972366-D784-49F5-8CA6-EEC05DFB2929}"/>
              </a:ext>
            </a:extLst>
          </p:cNvPr>
          <p:cNvSpPr txBox="1"/>
          <p:nvPr/>
        </p:nvSpPr>
        <p:spPr>
          <a:xfrm>
            <a:off x="3450477" y="6027003"/>
            <a:ext cx="4006444" cy="830997"/>
          </a:xfrm>
          <a:prstGeom prst="rect">
            <a:avLst/>
          </a:prstGeom>
          <a:noFill/>
        </p:spPr>
        <p:txBody>
          <a:bodyPr wrap="square" rtlCol="0">
            <a:spAutoFit/>
          </a:bodyPr>
          <a:lstStyle/>
          <a:p>
            <a:pPr algn="ctr"/>
            <a:r>
              <a:rPr lang="ru-RU" sz="2400" dirty="0"/>
              <a:t>Очередь заблокированных процессов</a:t>
            </a:r>
            <a:endParaRPr lang="ru-BY" sz="2400" dirty="0"/>
          </a:p>
        </p:txBody>
      </p:sp>
      <p:sp>
        <p:nvSpPr>
          <p:cNvPr id="36" name="TextBox 35">
            <a:extLst>
              <a:ext uri="{FF2B5EF4-FFF2-40B4-BE49-F238E27FC236}">
                <a16:creationId xmlns:a16="http://schemas.microsoft.com/office/drawing/2014/main" id="{1E3BBBC2-AED7-4367-B55E-AF356C6B06C9}"/>
              </a:ext>
            </a:extLst>
          </p:cNvPr>
          <p:cNvSpPr txBox="1"/>
          <p:nvPr/>
        </p:nvSpPr>
        <p:spPr>
          <a:xfrm>
            <a:off x="2197653" y="3059913"/>
            <a:ext cx="7608717" cy="461665"/>
          </a:xfrm>
          <a:prstGeom prst="rect">
            <a:avLst/>
          </a:prstGeom>
          <a:noFill/>
        </p:spPr>
        <p:txBody>
          <a:bodyPr wrap="square" rtlCol="0">
            <a:spAutoFit/>
          </a:bodyPr>
          <a:lstStyle/>
          <a:p>
            <a:pPr algn="ctr"/>
            <a:r>
              <a:rPr lang="ru-RU" sz="2400" dirty="0"/>
              <a:t>А выполняет </a:t>
            </a:r>
            <a:r>
              <a:rPr lang="en-US" sz="2400" i="1" dirty="0" err="1"/>
              <a:t>semWait</a:t>
            </a:r>
            <a:r>
              <a:rPr lang="en-US" sz="2400" dirty="0"/>
              <a:t> </a:t>
            </a:r>
            <a:r>
              <a:rPr lang="ru-RU" sz="2400" dirty="0"/>
              <a:t>с последующим тайм-аутом</a:t>
            </a:r>
            <a:endParaRPr lang="ru-BY" sz="2400" dirty="0"/>
          </a:p>
        </p:txBody>
      </p:sp>
      <p:sp>
        <p:nvSpPr>
          <p:cNvPr id="37" name="TextBox 36">
            <a:extLst>
              <a:ext uri="{FF2B5EF4-FFF2-40B4-BE49-F238E27FC236}">
                <a16:creationId xmlns:a16="http://schemas.microsoft.com/office/drawing/2014/main" id="{7C22A7CC-B795-4D91-A170-0AF2ABAD8CA6}"/>
              </a:ext>
            </a:extLst>
          </p:cNvPr>
          <p:cNvSpPr txBox="1"/>
          <p:nvPr/>
        </p:nvSpPr>
        <p:spPr>
          <a:xfrm>
            <a:off x="7850203" y="4610288"/>
            <a:ext cx="2680390" cy="461665"/>
          </a:xfrm>
          <a:prstGeom prst="rect">
            <a:avLst/>
          </a:prstGeom>
          <a:noFill/>
        </p:spPr>
        <p:txBody>
          <a:bodyPr wrap="square" rtlCol="0">
            <a:spAutoFit/>
          </a:bodyPr>
          <a:lstStyle/>
          <a:p>
            <a:pPr algn="ctr"/>
            <a:r>
              <a:rPr lang="ru-RU" sz="2400" dirty="0"/>
              <a:t>Процессор</a:t>
            </a:r>
            <a:endParaRPr lang="ru-BY" sz="2400" dirty="0"/>
          </a:p>
        </p:txBody>
      </p:sp>
    </p:spTree>
    <p:extLst>
      <p:ext uri="{BB962C8B-B14F-4D97-AF65-F5344CB8AC3E}">
        <p14:creationId xmlns:p14="http://schemas.microsoft.com/office/powerpoint/2010/main" val="242349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F75BD9-83D8-492E-AAF7-BF3B2B4272AD}"/>
              </a:ext>
            </a:extLst>
          </p:cNvPr>
          <p:cNvSpPr>
            <a:spLocks noGrp="1"/>
          </p:cNvSpPr>
          <p:nvPr>
            <p:ph idx="1"/>
          </p:nvPr>
        </p:nvSpPr>
        <p:spPr>
          <a:xfrm>
            <a:off x="57610" y="58859"/>
            <a:ext cx="11031728" cy="1912344"/>
          </a:xfrm>
        </p:spPr>
        <p:txBody>
          <a:bodyPr>
            <a:normAutofit/>
          </a:bodyPr>
          <a:lstStyle/>
          <a:p>
            <a:pPr marL="0" indent="0" algn="just">
              <a:buNone/>
            </a:pPr>
            <a:r>
              <a:rPr lang="be-BY" sz="2800" dirty="0"/>
              <a:t>Затем приступает к работе</a:t>
            </a:r>
            <a:r>
              <a:rPr lang="en-US" sz="2800" dirty="0"/>
              <a:t> </a:t>
            </a:r>
            <a:r>
              <a:rPr lang="ru-RU" sz="2800" dirty="0"/>
              <a:t>процесс В, который в конечном счете также выполняет инструкцию </a:t>
            </a:r>
            <a:r>
              <a:rPr lang="ru-RU" sz="2800" i="1" dirty="0" err="1"/>
              <a:t>semWait</a:t>
            </a:r>
            <a:r>
              <a:rPr lang="ru-RU" sz="2800" dirty="0"/>
              <a:t>, в</a:t>
            </a:r>
            <a:r>
              <a:rPr lang="en-US" sz="2800" dirty="0"/>
              <a:t> </a:t>
            </a:r>
            <a:r>
              <a:rPr lang="ru-RU" sz="2800" dirty="0"/>
              <a:t>результате чего процесс приостанавливается, давая возможность приступить к работе</a:t>
            </a:r>
            <a:r>
              <a:rPr lang="en-US" sz="2800" dirty="0"/>
              <a:t> </a:t>
            </a:r>
            <a:r>
              <a:rPr lang="be-BY" sz="2800" dirty="0"/>
              <a:t>процессу </a:t>
            </a:r>
            <a:r>
              <a:rPr lang="en-US" sz="2800" dirty="0"/>
              <a:t>D</a:t>
            </a:r>
            <a:r>
              <a:rPr lang="be-BY" sz="2800" dirty="0"/>
              <a:t>.</a:t>
            </a:r>
            <a:endParaRPr lang="ru-BY" sz="3600" dirty="0"/>
          </a:p>
        </p:txBody>
      </p:sp>
      <p:grpSp>
        <p:nvGrpSpPr>
          <p:cNvPr id="13" name="Группа 12">
            <a:extLst>
              <a:ext uri="{FF2B5EF4-FFF2-40B4-BE49-F238E27FC236}">
                <a16:creationId xmlns:a16="http://schemas.microsoft.com/office/drawing/2014/main" id="{7DA66D27-6610-4CE9-86F7-9F57071F1FE7}"/>
              </a:ext>
            </a:extLst>
          </p:cNvPr>
          <p:cNvGrpSpPr/>
          <p:nvPr/>
        </p:nvGrpSpPr>
        <p:grpSpPr>
          <a:xfrm>
            <a:off x="3378160" y="2870879"/>
            <a:ext cx="2183708" cy="793133"/>
            <a:chOff x="866775" y="3993887"/>
            <a:chExt cx="2183708" cy="793133"/>
          </a:xfrm>
        </p:grpSpPr>
        <p:sp>
          <p:nvSpPr>
            <p:cNvPr id="4" name="Прямоугольник 3">
              <a:extLst>
                <a:ext uri="{FF2B5EF4-FFF2-40B4-BE49-F238E27FC236}">
                  <a16:creationId xmlns:a16="http://schemas.microsoft.com/office/drawing/2014/main" id="{1E53DD9D-7EFD-4397-8B33-DC430F46DB8D}"/>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a:p>
          </p:txBody>
        </p:sp>
        <p:sp>
          <p:nvSpPr>
            <p:cNvPr id="6" name="Прямоугольник 5">
              <a:extLst>
                <a:ext uri="{FF2B5EF4-FFF2-40B4-BE49-F238E27FC236}">
                  <a16:creationId xmlns:a16="http://schemas.microsoft.com/office/drawing/2014/main" id="{C7203365-ED2A-4D84-8E0E-56DF28821915}"/>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A</a:t>
              </a:r>
              <a:endParaRPr lang="ru-BY" sz="2400" b="1" dirty="0"/>
            </a:p>
          </p:txBody>
        </p:sp>
        <p:sp>
          <p:nvSpPr>
            <p:cNvPr id="7" name="Прямоугольник 6">
              <a:extLst>
                <a:ext uri="{FF2B5EF4-FFF2-40B4-BE49-F238E27FC236}">
                  <a16:creationId xmlns:a16="http://schemas.microsoft.com/office/drawing/2014/main" id="{48A16689-846C-472B-A9C4-ED7A33A5E9A8}"/>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a:t>
              </a:r>
              <a:endParaRPr lang="ru-BY" sz="2400" b="1" dirty="0"/>
            </a:p>
          </p:txBody>
        </p:sp>
        <p:sp>
          <p:nvSpPr>
            <p:cNvPr id="8" name="Прямоугольник 7">
              <a:extLst>
                <a:ext uri="{FF2B5EF4-FFF2-40B4-BE49-F238E27FC236}">
                  <a16:creationId xmlns:a16="http://schemas.microsoft.com/office/drawing/2014/main" id="{3B7B5C27-4EDC-4861-9906-2669BA1D1F9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a:t>
              </a:r>
              <a:endParaRPr lang="ru-BY" sz="2400" b="1" dirty="0"/>
            </a:p>
          </p:txBody>
        </p:sp>
        <p:cxnSp>
          <p:nvCxnSpPr>
            <p:cNvPr id="10" name="Прямая соединительная линия 9">
              <a:extLst>
                <a:ext uri="{FF2B5EF4-FFF2-40B4-BE49-F238E27FC236}">
                  <a16:creationId xmlns:a16="http://schemas.microsoft.com/office/drawing/2014/main" id="{BA684ABB-1CF7-4271-806D-16E9B66693EF}"/>
                </a:ext>
              </a:extLst>
            </p:cNvPr>
            <p:cNvCxnSpPr/>
            <p:nvPr/>
          </p:nvCxnSpPr>
          <p:spPr>
            <a:xfrm flipH="1">
              <a:off x="866775" y="3993887"/>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D21FDADD-3BCA-4A1E-9D7E-83BB45460001}"/>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Прямоугольник 11">
            <a:extLst>
              <a:ext uri="{FF2B5EF4-FFF2-40B4-BE49-F238E27FC236}">
                <a16:creationId xmlns:a16="http://schemas.microsoft.com/office/drawing/2014/main" id="{71183AFB-827A-4DA7-ADC5-70EFA9CD82D1}"/>
              </a:ext>
            </a:extLst>
          </p:cNvPr>
          <p:cNvSpPr/>
          <p:nvPr/>
        </p:nvSpPr>
        <p:spPr>
          <a:xfrm>
            <a:off x="8108029" y="2873791"/>
            <a:ext cx="832894"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B</a:t>
            </a:r>
            <a:endParaRPr lang="ru-BY" sz="2400" b="1" dirty="0"/>
          </a:p>
        </p:txBody>
      </p:sp>
      <p:grpSp>
        <p:nvGrpSpPr>
          <p:cNvPr id="14" name="Группа 13">
            <a:extLst>
              <a:ext uri="{FF2B5EF4-FFF2-40B4-BE49-F238E27FC236}">
                <a16:creationId xmlns:a16="http://schemas.microsoft.com/office/drawing/2014/main" id="{084BDD3E-14BF-4772-A299-82C76DFC2768}"/>
              </a:ext>
            </a:extLst>
          </p:cNvPr>
          <p:cNvGrpSpPr/>
          <p:nvPr/>
        </p:nvGrpSpPr>
        <p:grpSpPr>
          <a:xfrm rot="10800000">
            <a:off x="3537518" y="4436730"/>
            <a:ext cx="2183708" cy="790752"/>
            <a:chOff x="866775" y="3996268"/>
            <a:chExt cx="2183708" cy="790752"/>
          </a:xfrm>
        </p:grpSpPr>
        <p:sp>
          <p:nvSpPr>
            <p:cNvPr id="15" name="Прямоугольник 14">
              <a:extLst>
                <a:ext uri="{FF2B5EF4-FFF2-40B4-BE49-F238E27FC236}">
                  <a16:creationId xmlns:a16="http://schemas.microsoft.com/office/drawing/2014/main" id="{E61F2636-56E1-48C9-84BE-817273AFEABA}"/>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6" name="Прямоугольник 15">
              <a:extLst>
                <a:ext uri="{FF2B5EF4-FFF2-40B4-BE49-F238E27FC236}">
                  <a16:creationId xmlns:a16="http://schemas.microsoft.com/office/drawing/2014/main" id="{79F2FACB-5504-4DAF-B1FB-2083178D2838}"/>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7" name="Прямоугольник 16">
              <a:extLst>
                <a:ext uri="{FF2B5EF4-FFF2-40B4-BE49-F238E27FC236}">
                  <a16:creationId xmlns:a16="http://schemas.microsoft.com/office/drawing/2014/main" id="{C6A5CE7B-10E2-4885-86CE-EC06DB584B47}"/>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8" name="Прямоугольник 17">
              <a:extLst>
                <a:ext uri="{FF2B5EF4-FFF2-40B4-BE49-F238E27FC236}">
                  <a16:creationId xmlns:a16="http://schemas.microsoft.com/office/drawing/2014/main" id="{D7B546E8-29AA-47F5-A582-82926ADD571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19" name="Прямая соединительная линия 18">
              <a:extLst>
                <a:ext uri="{FF2B5EF4-FFF2-40B4-BE49-F238E27FC236}">
                  <a16:creationId xmlns:a16="http://schemas.microsoft.com/office/drawing/2014/main" id="{3484680F-2E1E-408C-BA22-62060F29D3E7}"/>
                </a:ext>
              </a:extLst>
            </p:cNvPr>
            <p:cNvCxnSpPr/>
            <p:nvPr/>
          </p:nvCxnSpPr>
          <p:spPr>
            <a:xfrm flipH="1">
              <a:off x="866775" y="4003411"/>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815D61BC-54DC-4A81-BA19-F9B45CDDAF28}"/>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Овал 20">
            <a:extLst>
              <a:ext uri="{FF2B5EF4-FFF2-40B4-BE49-F238E27FC236}">
                <a16:creationId xmlns:a16="http://schemas.microsoft.com/office/drawing/2014/main" id="{9517D328-9419-40D8-B40A-E1664B84D9DF}"/>
              </a:ext>
            </a:extLst>
          </p:cNvPr>
          <p:cNvSpPr/>
          <p:nvPr/>
        </p:nvSpPr>
        <p:spPr>
          <a:xfrm>
            <a:off x="1546700" y="3743034"/>
            <a:ext cx="1207912" cy="564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 = 0</a:t>
            </a:r>
            <a:endParaRPr lang="ru-BY" sz="2400" b="1" dirty="0"/>
          </a:p>
        </p:txBody>
      </p:sp>
      <p:cxnSp>
        <p:nvCxnSpPr>
          <p:cNvPr id="23" name="Соединитель: уступ 22">
            <a:extLst>
              <a:ext uri="{FF2B5EF4-FFF2-40B4-BE49-F238E27FC236}">
                <a16:creationId xmlns:a16="http://schemas.microsoft.com/office/drawing/2014/main" id="{727BDAA2-8984-4FDC-9F26-5526D3CA5719}"/>
              </a:ext>
            </a:extLst>
          </p:cNvPr>
          <p:cNvCxnSpPr>
            <a:stCxn id="18" idx="3"/>
            <a:endCxn id="21" idx="4"/>
          </p:cNvCxnSpPr>
          <p:nvPr/>
        </p:nvCxnSpPr>
        <p:spPr>
          <a:xfrm rot="10800000">
            <a:off x="2150656" y="4307479"/>
            <a:ext cx="1386862" cy="52489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 уступ 23">
            <a:extLst>
              <a:ext uri="{FF2B5EF4-FFF2-40B4-BE49-F238E27FC236}">
                <a16:creationId xmlns:a16="http://schemas.microsoft.com/office/drawing/2014/main" id="{AAFBE817-AC90-462B-A03F-1D5AFD386414}"/>
              </a:ext>
            </a:extLst>
          </p:cNvPr>
          <p:cNvCxnSpPr>
            <a:cxnSpLocks/>
            <a:stCxn id="21" idx="0"/>
          </p:cNvCxnSpPr>
          <p:nvPr/>
        </p:nvCxnSpPr>
        <p:spPr>
          <a:xfrm rot="5400000" flipH="1" flipV="1">
            <a:off x="2497803" y="2921225"/>
            <a:ext cx="474662" cy="116895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Соединитель: уступ 26">
            <a:extLst>
              <a:ext uri="{FF2B5EF4-FFF2-40B4-BE49-F238E27FC236}">
                <a16:creationId xmlns:a16="http://schemas.microsoft.com/office/drawing/2014/main" id="{D6E641B5-1160-4D2E-BC42-F200F213D42D}"/>
              </a:ext>
            </a:extLst>
          </p:cNvPr>
          <p:cNvCxnSpPr>
            <a:cxnSpLocks/>
            <a:stCxn id="12" idx="2"/>
          </p:cNvCxnSpPr>
          <p:nvPr/>
        </p:nvCxnSpPr>
        <p:spPr>
          <a:xfrm rot="5400000">
            <a:off x="6752788" y="3115110"/>
            <a:ext cx="1222786" cy="232059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A7768996-62A7-40BA-9A5B-95C573AAC919}"/>
              </a:ext>
            </a:extLst>
          </p:cNvPr>
          <p:cNvCxnSpPr>
            <a:cxnSpLocks/>
            <a:stCxn id="8" idx="3"/>
            <a:endCxn id="12" idx="1"/>
          </p:cNvCxnSpPr>
          <p:nvPr/>
        </p:nvCxnSpPr>
        <p:spPr>
          <a:xfrm>
            <a:off x="5561868" y="3268371"/>
            <a:ext cx="2546161" cy="53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F0C29D-0D78-4063-879F-638D8A2A6026}"/>
              </a:ext>
            </a:extLst>
          </p:cNvPr>
          <p:cNvSpPr txBox="1"/>
          <p:nvPr/>
        </p:nvSpPr>
        <p:spPr>
          <a:xfrm>
            <a:off x="2986004" y="3605733"/>
            <a:ext cx="3365260" cy="830997"/>
          </a:xfrm>
          <a:prstGeom prst="rect">
            <a:avLst/>
          </a:prstGeom>
          <a:noFill/>
        </p:spPr>
        <p:txBody>
          <a:bodyPr wrap="square" rtlCol="0">
            <a:spAutoFit/>
          </a:bodyPr>
          <a:lstStyle/>
          <a:p>
            <a:pPr algn="ctr"/>
            <a:r>
              <a:rPr lang="ru-RU" sz="2400" dirty="0"/>
              <a:t>Очередь готовых к выполнению процессов</a:t>
            </a:r>
            <a:endParaRPr lang="ru-BY" sz="2400" dirty="0"/>
          </a:p>
        </p:txBody>
      </p:sp>
      <p:sp>
        <p:nvSpPr>
          <p:cNvPr id="35" name="TextBox 34">
            <a:extLst>
              <a:ext uri="{FF2B5EF4-FFF2-40B4-BE49-F238E27FC236}">
                <a16:creationId xmlns:a16="http://schemas.microsoft.com/office/drawing/2014/main" id="{C4972366-D784-49F5-8CA6-EEC05DFB2929}"/>
              </a:ext>
            </a:extLst>
          </p:cNvPr>
          <p:cNvSpPr txBox="1"/>
          <p:nvPr/>
        </p:nvSpPr>
        <p:spPr>
          <a:xfrm>
            <a:off x="2784555" y="5080196"/>
            <a:ext cx="4006444" cy="830997"/>
          </a:xfrm>
          <a:prstGeom prst="rect">
            <a:avLst/>
          </a:prstGeom>
          <a:noFill/>
        </p:spPr>
        <p:txBody>
          <a:bodyPr wrap="square" rtlCol="0">
            <a:spAutoFit/>
          </a:bodyPr>
          <a:lstStyle/>
          <a:p>
            <a:pPr algn="ctr"/>
            <a:r>
              <a:rPr lang="ru-RU" sz="2400" dirty="0"/>
              <a:t>Очередь заблокированных процессов</a:t>
            </a:r>
            <a:endParaRPr lang="ru-BY" sz="2400" dirty="0"/>
          </a:p>
        </p:txBody>
      </p:sp>
      <p:sp>
        <p:nvSpPr>
          <p:cNvPr id="37" name="TextBox 36">
            <a:extLst>
              <a:ext uri="{FF2B5EF4-FFF2-40B4-BE49-F238E27FC236}">
                <a16:creationId xmlns:a16="http://schemas.microsoft.com/office/drawing/2014/main" id="{7C22A7CC-B795-4D91-A170-0AF2ABAD8CA6}"/>
              </a:ext>
            </a:extLst>
          </p:cNvPr>
          <p:cNvSpPr txBox="1"/>
          <p:nvPr/>
        </p:nvSpPr>
        <p:spPr>
          <a:xfrm>
            <a:off x="7184281" y="2351235"/>
            <a:ext cx="2680390" cy="461665"/>
          </a:xfrm>
          <a:prstGeom prst="rect">
            <a:avLst/>
          </a:prstGeom>
          <a:noFill/>
        </p:spPr>
        <p:txBody>
          <a:bodyPr wrap="square" rtlCol="0">
            <a:spAutoFit/>
          </a:bodyPr>
          <a:lstStyle/>
          <a:p>
            <a:pPr algn="ctr"/>
            <a:r>
              <a:rPr lang="ru-RU" sz="2400" dirty="0"/>
              <a:t>Процессор</a:t>
            </a:r>
            <a:endParaRPr lang="ru-BY" sz="2400" dirty="0"/>
          </a:p>
        </p:txBody>
      </p:sp>
      <p:sp>
        <p:nvSpPr>
          <p:cNvPr id="43" name="TextBox 42">
            <a:extLst>
              <a:ext uri="{FF2B5EF4-FFF2-40B4-BE49-F238E27FC236}">
                <a16:creationId xmlns:a16="http://schemas.microsoft.com/office/drawing/2014/main" id="{66EC23E1-C765-4B31-A86C-DE9B390B158B}"/>
              </a:ext>
            </a:extLst>
          </p:cNvPr>
          <p:cNvSpPr txBox="1"/>
          <p:nvPr/>
        </p:nvSpPr>
        <p:spPr>
          <a:xfrm>
            <a:off x="6790999" y="4849363"/>
            <a:ext cx="3365260" cy="461665"/>
          </a:xfrm>
          <a:prstGeom prst="rect">
            <a:avLst/>
          </a:prstGeom>
          <a:noFill/>
        </p:spPr>
        <p:txBody>
          <a:bodyPr wrap="square" rtlCol="0">
            <a:spAutoFit/>
          </a:bodyPr>
          <a:lstStyle/>
          <a:p>
            <a:pPr algn="ctr"/>
            <a:r>
              <a:rPr lang="en-US" sz="2400" dirty="0"/>
              <a:t>B </a:t>
            </a:r>
            <a:r>
              <a:rPr lang="ru-RU" sz="2400" dirty="0"/>
              <a:t>выполняет </a:t>
            </a:r>
            <a:r>
              <a:rPr lang="en-US" sz="2400" i="1" dirty="0" err="1"/>
              <a:t>semWait</a:t>
            </a:r>
            <a:endParaRPr lang="ru-BY" sz="2400" dirty="0"/>
          </a:p>
        </p:txBody>
      </p:sp>
    </p:spTree>
    <p:extLst>
      <p:ext uri="{BB962C8B-B14F-4D97-AF65-F5344CB8AC3E}">
        <p14:creationId xmlns:p14="http://schemas.microsoft.com/office/powerpoint/2010/main" val="2123249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F75BD9-83D8-492E-AAF7-BF3B2B4272AD}"/>
              </a:ext>
            </a:extLst>
          </p:cNvPr>
          <p:cNvSpPr>
            <a:spLocks noGrp="1"/>
          </p:cNvSpPr>
          <p:nvPr>
            <p:ph idx="1"/>
          </p:nvPr>
        </p:nvSpPr>
        <p:spPr>
          <a:xfrm>
            <a:off x="57610" y="58859"/>
            <a:ext cx="11031728" cy="1912344"/>
          </a:xfrm>
        </p:spPr>
        <p:txBody>
          <a:bodyPr>
            <a:normAutofit/>
          </a:bodyPr>
          <a:lstStyle/>
          <a:p>
            <a:pPr marL="0" indent="0" algn="just">
              <a:buNone/>
            </a:pPr>
            <a:r>
              <a:rPr lang="be-BY" sz="2800" dirty="0"/>
              <a:t>Затем приступает к работе</a:t>
            </a:r>
            <a:r>
              <a:rPr lang="en-US" sz="2800" dirty="0"/>
              <a:t> </a:t>
            </a:r>
            <a:r>
              <a:rPr lang="ru-RU" sz="2800" dirty="0"/>
              <a:t>процесс В, который в конечном счете также выполняет инструкцию </a:t>
            </a:r>
            <a:r>
              <a:rPr lang="ru-RU" sz="2800" i="1" dirty="0" err="1"/>
              <a:t>semWait</a:t>
            </a:r>
            <a:r>
              <a:rPr lang="ru-RU" sz="2800" dirty="0"/>
              <a:t>, в</a:t>
            </a:r>
            <a:r>
              <a:rPr lang="en-US" sz="2800" dirty="0"/>
              <a:t> </a:t>
            </a:r>
            <a:r>
              <a:rPr lang="ru-RU" sz="2800" dirty="0"/>
              <a:t>результате чего процесс приостанавливается, давая возможность приступить к работе</a:t>
            </a:r>
            <a:r>
              <a:rPr lang="en-US" sz="2800" dirty="0"/>
              <a:t> </a:t>
            </a:r>
            <a:r>
              <a:rPr lang="be-BY" sz="2800" dirty="0"/>
              <a:t>процессу </a:t>
            </a:r>
            <a:r>
              <a:rPr lang="en-US" sz="2800" dirty="0"/>
              <a:t>D</a:t>
            </a:r>
            <a:r>
              <a:rPr lang="be-BY" sz="2800" dirty="0"/>
              <a:t>.</a:t>
            </a:r>
            <a:endParaRPr lang="ru-BY" sz="3600" dirty="0"/>
          </a:p>
        </p:txBody>
      </p:sp>
      <p:grpSp>
        <p:nvGrpSpPr>
          <p:cNvPr id="13" name="Группа 12">
            <a:extLst>
              <a:ext uri="{FF2B5EF4-FFF2-40B4-BE49-F238E27FC236}">
                <a16:creationId xmlns:a16="http://schemas.microsoft.com/office/drawing/2014/main" id="{7DA66D27-6610-4CE9-86F7-9F57071F1FE7}"/>
              </a:ext>
            </a:extLst>
          </p:cNvPr>
          <p:cNvGrpSpPr/>
          <p:nvPr/>
        </p:nvGrpSpPr>
        <p:grpSpPr>
          <a:xfrm>
            <a:off x="3378160" y="2870879"/>
            <a:ext cx="2183708" cy="793133"/>
            <a:chOff x="866775" y="3993887"/>
            <a:chExt cx="2183708" cy="793133"/>
          </a:xfrm>
        </p:grpSpPr>
        <p:sp>
          <p:nvSpPr>
            <p:cNvPr id="4" name="Прямоугольник 3">
              <a:extLst>
                <a:ext uri="{FF2B5EF4-FFF2-40B4-BE49-F238E27FC236}">
                  <a16:creationId xmlns:a16="http://schemas.microsoft.com/office/drawing/2014/main" id="{1E53DD9D-7EFD-4397-8B33-DC430F46DB8D}"/>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a:p>
          </p:txBody>
        </p:sp>
        <p:sp>
          <p:nvSpPr>
            <p:cNvPr id="6" name="Прямоугольник 5">
              <a:extLst>
                <a:ext uri="{FF2B5EF4-FFF2-40B4-BE49-F238E27FC236}">
                  <a16:creationId xmlns:a16="http://schemas.microsoft.com/office/drawing/2014/main" id="{C7203365-ED2A-4D84-8E0E-56DF28821915}"/>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b="1" dirty="0"/>
            </a:p>
          </p:txBody>
        </p:sp>
        <p:sp>
          <p:nvSpPr>
            <p:cNvPr id="7" name="Прямоугольник 6">
              <a:extLst>
                <a:ext uri="{FF2B5EF4-FFF2-40B4-BE49-F238E27FC236}">
                  <a16:creationId xmlns:a16="http://schemas.microsoft.com/office/drawing/2014/main" id="{48A16689-846C-472B-A9C4-ED7A33A5E9A8}"/>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A</a:t>
              </a:r>
              <a:endParaRPr lang="ru-BY" sz="2400" b="1" dirty="0"/>
            </a:p>
          </p:txBody>
        </p:sp>
        <p:sp>
          <p:nvSpPr>
            <p:cNvPr id="8" name="Прямоугольник 7">
              <a:extLst>
                <a:ext uri="{FF2B5EF4-FFF2-40B4-BE49-F238E27FC236}">
                  <a16:creationId xmlns:a16="http://schemas.microsoft.com/office/drawing/2014/main" id="{3B7B5C27-4EDC-4861-9906-2669BA1D1F9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a:t>
              </a:r>
              <a:endParaRPr lang="ru-BY" sz="2400" b="1" dirty="0"/>
            </a:p>
          </p:txBody>
        </p:sp>
        <p:cxnSp>
          <p:nvCxnSpPr>
            <p:cNvPr id="10" name="Прямая соединительная линия 9">
              <a:extLst>
                <a:ext uri="{FF2B5EF4-FFF2-40B4-BE49-F238E27FC236}">
                  <a16:creationId xmlns:a16="http://schemas.microsoft.com/office/drawing/2014/main" id="{BA684ABB-1CF7-4271-806D-16E9B66693EF}"/>
                </a:ext>
              </a:extLst>
            </p:cNvPr>
            <p:cNvCxnSpPr/>
            <p:nvPr/>
          </p:nvCxnSpPr>
          <p:spPr>
            <a:xfrm flipH="1">
              <a:off x="866775" y="3993887"/>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D21FDADD-3BCA-4A1E-9D7E-83BB45460001}"/>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Прямоугольник 11">
            <a:extLst>
              <a:ext uri="{FF2B5EF4-FFF2-40B4-BE49-F238E27FC236}">
                <a16:creationId xmlns:a16="http://schemas.microsoft.com/office/drawing/2014/main" id="{71183AFB-827A-4DA7-ADC5-70EFA9CD82D1}"/>
              </a:ext>
            </a:extLst>
          </p:cNvPr>
          <p:cNvSpPr/>
          <p:nvPr/>
        </p:nvSpPr>
        <p:spPr>
          <a:xfrm>
            <a:off x="8108029" y="2873791"/>
            <a:ext cx="832894"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a:t>
            </a:r>
            <a:endParaRPr lang="ru-BY" sz="2400" b="1" dirty="0"/>
          </a:p>
        </p:txBody>
      </p:sp>
      <p:grpSp>
        <p:nvGrpSpPr>
          <p:cNvPr id="14" name="Группа 13">
            <a:extLst>
              <a:ext uri="{FF2B5EF4-FFF2-40B4-BE49-F238E27FC236}">
                <a16:creationId xmlns:a16="http://schemas.microsoft.com/office/drawing/2014/main" id="{084BDD3E-14BF-4772-A299-82C76DFC2768}"/>
              </a:ext>
            </a:extLst>
          </p:cNvPr>
          <p:cNvGrpSpPr/>
          <p:nvPr/>
        </p:nvGrpSpPr>
        <p:grpSpPr>
          <a:xfrm rot="10800000">
            <a:off x="3537518" y="4436730"/>
            <a:ext cx="2183708" cy="790752"/>
            <a:chOff x="866775" y="3996268"/>
            <a:chExt cx="2183708" cy="790752"/>
          </a:xfrm>
        </p:grpSpPr>
        <p:sp>
          <p:nvSpPr>
            <p:cNvPr id="15" name="Прямоугольник 14">
              <a:extLst>
                <a:ext uri="{FF2B5EF4-FFF2-40B4-BE49-F238E27FC236}">
                  <a16:creationId xmlns:a16="http://schemas.microsoft.com/office/drawing/2014/main" id="{E61F2636-56E1-48C9-84BE-817273AFEABA}"/>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6" name="Прямоугольник 15">
              <a:extLst>
                <a:ext uri="{FF2B5EF4-FFF2-40B4-BE49-F238E27FC236}">
                  <a16:creationId xmlns:a16="http://schemas.microsoft.com/office/drawing/2014/main" id="{79F2FACB-5504-4DAF-B1FB-2083178D2838}"/>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7" name="Прямоугольник 16">
              <a:extLst>
                <a:ext uri="{FF2B5EF4-FFF2-40B4-BE49-F238E27FC236}">
                  <a16:creationId xmlns:a16="http://schemas.microsoft.com/office/drawing/2014/main" id="{C6A5CE7B-10E2-4885-86CE-EC06DB584B47}"/>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8" name="Прямоугольник 17">
              <a:extLst>
                <a:ext uri="{FF2B5EF4-FFF2-40B4-BE49-F238E27FC236}">
                  <a16:creationId xmlns:a16="http://schemas.microsoft.com/office/drawing/2014/main" id="{D7B546E8-29AA-47F5-A582-82926ADD5715}"/>
                </a:ext>
              </a:extLst>
            </p:cNvPr>
            <p:cNvSpPr/>
            <p:nvPr/>
          </p:nvSpPr>
          <p:spPr>
            <a:xfrm rot="10800000">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B</a:t>
              </a:r>
              <a:endParaRPr lang="ru-BY" sz="2400" b="1" dirty="0"/>
            </a:p>
          </p:txBody>
        </p:sp>
        <p:cxnSp>
          <p:nvCxnSpPr>
            <p:cNvPr id="19" name="Прямая соединительная линия 18">
              <a:extLst>
                <a:ext uri="{FF2B5EF4-FFF2-40B4-BE49-F238E27FC236}">
                  <a16:creationId xmlns:a16="http://schemas.microsoft.com/office/drawing/2014/main" id="{3484680F-2E1E-408C-BA22-62060F29D3E7}"/>
                </a:ext>
              </a:extLst>
            </p:cNvPr>
            <p:cNvCxnSpPr/>
            <p:nvPr/>
          </p:nvCxnSpPr>
          <p:spPr>
            <a:xfrm flipH="1">
              <a:off x="866775" y="4003411"/>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815D61BC-54DC-4A81-BA19-F9B45CDDAF28}"/>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Овал 20">
            <a:extLst>
              <a:ext uri="{FF2B5EF4-FFF2-40B4-BE49-F238E27FC236}">
                <a16:creationId xmlns:a16="http://schemas.microsoft.com/office/drawing/2014/main" id="{9517D328-9419-40D8-B40A-E1664B84D9DF}"/>
              </a:ext>
            </a:extLst>
          </p:cNvPr>
          <p:cNvSpPr/>
          <p:nvPr/>
        </p:nvSpPr>
        <p:spPr>
          <a:xfrm>
            <a:off x="1341783" y="3743034"/>
            <a:ext cx="1412829" cy="564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 = -1</a:t>
            </a:r>
            <a:endParaRPr lang="ru-BY" sz="2400" b="1" dirty="0"/>
          </a:p>
        </p:txBody>
      </p:sp>
      <p:cxnSp>
        <p:nvCxnSpPr>
          <p:cNvPr id="23" name="Соединитель: уступ 22">
            <a:extLst>
              <a:ext uri="{FF2B5EF4-FFF2-40B4-BE49-F238E27FC236}">
                <a16:creationId xmlns:a16="http://schemas.microsoft.com/office/drawing/2014/main" id="{727BDAA2-8984-4FDC-9F26-5526D3CA5719}"/>
              </a:ext>
            </a:extLst>
          </p:cNvPr>
          <p:cNvCxnSpPr>
            <a:cxnSpLocks/>
            <a:stCxn id="18" idx="1"/>
            <a:endCxn id="21" idx="4"/>
          </p:cNvCxnSpPr>
          <p:nvPr/>
        </p:nvCxnSpPr>
        <p:spPr>
          <a:xfrm rot="10800000">
            <a:off x="2048198" y="4307480"/>
            <a:ext cx="1489320" cy="524893"/>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 уступ 23">
            <a:extLst>
              <a:ext uri="{FF2B5EF4-FFF2-40B4-BE49-F238E27FC236}">
                <a16:creationId xmlns:a16="http://schemas.microsoft.com/office/drawing/2014/main" id="{AAFBE817-AC90-462B-A03F-1D5AFD386414}"/>
              </a:ext>
            </a:extLst>
          </p:cNvPr>
          <p:cNvCxnSpPr>
            <a:cxnSpLocks/>
            <a:stCxn id="21" idx="0"/>
          </p:cNvCxnSpPr>
          <p:nvPr/>
        </p:nvCxnSpPr>
        <p:spPr>
          <a:xfrm rot="5400000" flipH="1" flipV="1">
            <a:off x="2446574" y="2869996"/>
            <a:ext cx="474662" cy="1271414"/>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A7768996-62A7-40BA-9A5B-95C573AAC919}"/>
              </a:ext>
            </a:extLst>
          </p:cNvPr>
          <p:cNvCxnSpPr>
            <a:cxnSpLocks/>
            <a:stCxn id="8" idx="3"/>
            <a:endCxn id="12" idx="1"/>
          </p:cNvCxnSpPr>
          <p:nvPr/>
        </p:nvCxnSpPr>
        <p:spPr>
          <a:xfrm>
            <a:off x="5561868" y="3268371"/>
            <a:ext cx="2546161" cy="53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F0C29D-0D78-4063-879F-638D8A2A6026}"/>
              </a:ext>
            </a:extLst>
          </p:cNvPr>
          <p:cNvSpPr txBox="1"/>
          <p:nvPr/>
        </p:nvSpPr>
        <p:spPr>
          <a:xfrm>
            <a:off x="2986004" y="3605733"/>
            <a:ext cx="3365260" cy="830997"/>
          </a:xfrm>
          <a:prstGeom prst="rect">
            <a:avLst/>
          </a:prstGeom>
          <a:noFill/>
        </p:spPr>
        <p:txBody>
          <a:bodyPr wrap="square" rtlCol="0">
            <a:spAutoFit/>
          </a:bodyPr>
          <a:lstStyle/>
          <a:p>
            <a:pPr algn="ctr"/>
            <a:r>
              <a:rPr lang="ru-RU" sz="2400" dirty="0"/>
              <a:t>Очередь готовых к выполнению процессов</a:t>
            </a:r>
            <a:endParaRPr lang="ru-BY" sz="2400" dirty="0"/>
          </a:p>
        </p:txBody>
      </p:sp>
      <p:sp>
        <p:nvSpPr>
          <p:cNvPr id="35" name="TextBox 34">
            <a:extLst>
              <a:ext uri="{FF2B5EF4-FFF2-40B4-BE49-F238E27FC236}">
                <a16:creationId xmlns:a16="http://schemas.microsoft.com/office/drawing/2014/main" id="{C4972366-D784-49F5-8CA6-EEC05DFB2929}"/>
              </a:ext>
            </a:extLst>
          </p:cNvPr>
          <p:cNvSpPr txBox="1"/>
          <p:nvPr/>
        </p:nvSpPr>
        <p:spPr>
          <a:xfrm>
            <a:off x="2784555" y="5080196"/>
            <a:ext cx="4006444" cy="830997"/>
          </a:xfrm>
          <a:prstGeom prst="rect">
            <a:avLst/>
          </a:prstGeom>
          <a:noFill/>
        </p:spPr>
        <p:txBody>
          <a:bodyPr wrap="square" rtlCol="0">
            <a:spAutoFit/>
          </a:bodyPr>
          <a:lstStyle/>
          <a:p>
            <a:pPr algn="ctr"/>
            <a:r>
              <a:rPr lang="ru-RU" sz="2400" dirty="0"/>
              <a:t>Очередь заблокированных процессов</a:t>
            </a:r>
            <a:endParaRPr lang="ru-BY" sz="2400" dirty="0"/>
          </a:p>
        </p:txBody>
      </p:sp>
      <p:sp>
        <p:nvSpPr>
          <p:cNvPr id="37" name="TextBox 36">
            <a:extLst>
              <a:ext uri="{FF2B5EF4-FFF2-40B4-BE49-F238E27FC236}">
                <a16:creationId xmlns:a16="http://schemas.microsoft.com/office/drawing/2014/main" id="{7C22A7CC-B795-4D91-A170-0AF2ABAD8CA6}"/>
              </a:ext>
            </a:extLst>
          </p:cNvPr>
          <p:cNvSpPr txBox="1"/>
          <p:nvPr/>
        </p:nvSpPr>
        <p:spPr>
          <a:xfrm>
            <a:off x="7184281" y="2351235"/>
            <a:ext cx="2680390" cy="461665"/>
          </a:xfrm>
          <a:prstGeom prst="rect">
            <a:avLst/>
          </a:prstGeom>
          <a:noFill/>
        </p:spPr>
        <p:txBody>
          <a:bodyPr wrap="square" rtlCol="0">
            <a:spAutoFit/>
          </a:bodyPr>
          <a:lstStyle/>
          <a:p>
            <a:pPr algn="ctr"/>
            <a:r>
              <a:rPr lang="ru-RU" sz="2400" dirty="0"/>
              <a:t>Процессор</a:t>
            </a:r>
            <a:endParaRPr lang="ru-BY" sz="2400" dirty="0"/>
          </a:p>
        </p:txBody>
      </p:sp>
      <p:sp>
        <p:nvSpPr>
          <p:cNvPr id="43" name="TextBox 42">
            <a:extLst>
              <a:ext uri="{FF2B5EF4-FFF2-40B4-BE49-F238E27FC236}">
                <a16:creationId xmlns:a16="http://schemas.microsoft.com/office/drawing/2014/main" id="{66EC23E1-C765-4B31-A86C-DE9B390B158B}"/>
              </a:ext>
            </a:extLst>
          </p:cNvPr>
          <p:cNvSpPr txBox="1"/>
          <p:nvPr/>
        </p:nvSpPr>
        <p:spPr>
          <a:xfrm>
            <a:off x="6890288" y="3630735"/>
            <a:ext cx="3365260" cy="461665"/>
          </a:xfrm>
          <a:prstGeom prst="rect">
            <a:avLst/>
          </a:prstGeom>
          <a:noFill/>
        </p:spPr>
        <p:txBody>
          <a:bodyPr wrap="square" rtlCol="0">
            <a:spAutoFit/>
          </a:bodyPr>
          <a:lstStyle/>
          <a:p>
            <a:pPr algn="ctr"/>
            <a:r>
              <a:rPr lang="en-US" sz="2400" dirty="0"/>
              <a:t>D </a:t>
            </a:r>
            <a:r>
              <a:rPr lang="ru-RU" sz="2400" dirty="0"/>
              <a:t>выполняет </a:t>
            </a:r>
            <a:r>
              <a:rPr lang="en-US" sz="2400" i="1" dirty="0" err="1"/>
              <a:t>semSignal</a:t>
            </a:r>
            <a:endParaRPr lang="ru-BY" sz="2400" dirty="0"/>
          </a:p>
        </p:txBody>
      </p:sp>
    </p:spTree>
    <p:extLst>
      <p:ext uri="{BB962C8B-B14F-4D97-AF65-F5344CB8AC3E}">
        <p14:creationId xmlns:p14="http://schemas.microsoft.com/office/powerpoint/2010/main" val="4101979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F75BD9-83D8-492E-AAF7-BF3B2B4272AD}"/>
              </a:ext>
            </a:extLst>
          </p:cNvPr>
          <p:cNvSpPr>
            <a:spLocks noGrp="1"/>
          </p:cNvSpPr>
          <p:nvPr>
            <p:ph idx="1"/>
          </p:nvPr>
        </p:nvSpPr>
        <p:spPr>
          <a:xfrm>
            <a:off x="57610" y="58859"/>
            <a:ext cx="11031728" cy="1912344"/>
          </a:xfrm>
        </p:spPr>
        <p:txBody>
          <a:bodyPr>
            <a:normAutofit/>
          </a:bodyPr>
          <a:lstStyle/>
          <a:p>
            <a:pPr marL="0" indent="0" algn="just">
              <a:buNone/>
            </a:pPr>
            <a:r>
              <a:rPr lang="ru-RU" sz="2800" dirty="0"/>
              <a:t>Когда процесс D завершает работу над получением нового результата, он выполняет инструкцию </a:t>
            </a:r>
            <a:r>
              <a:rPr lang="ru-RU" sz="2800" i="1" dirty="0" err="1"/>
              <a:t>semSignal</a:t>
            </a:r>
            <a:r>
              <a:rPr lang="ru-RU" sz="2800" dirty="0"/>
              <a:t>, которая позволяет процессу В перейти из списка приостановленных процессов в список активных.</a:t>
            </a:r>
            <a:endParaRPr lang="ru-BY" sz="4800" dirty="0"/>
          </a:p>
        </p:txBody>
      </p:sp>
      <p:grpSp>
        <p:nvGrpSpPr>
          <p:cNvPr id="13" name="Группа 12">
            <a:extLst>
              <a:ext uri="{FF2B5EF4-FFF2-40B4-BE49-F238E27FC236}">
                <a16:creationId xmlns:a16="http://schemas.microsoft.com/office/drawing/2014/main" id="{7DA66D27-6610-4CE9-86F7-9F57071F1FE7}"/>
              </a:ext>
            </a:extLst>
          </p:cNvPr>
          <p:cNvGrpSpPr/>
          <p:nvPr/>
        </p:nvGrpSpPr>
        <p:grpSpPr>
          <a:xfrm>
            <a:off x="3378160" y="2870879"/>
            <a:ext cx="2183708" cy="793133"/>
            <a:chOff x="866775" y="3993887"/>
            <a:chExt cx="2183708" cy="793133"/>
          </a:xfrm>
        </p:grpSpPr>
        <p:sp>
          <p:nvSpPr>
            <p:cNvPr id="4" name="Прямоугольник 3">
              <a:extLst>
                <a:ext uri="{FF2B5EF4-FFF2-40B4-BE49-F238E27FC236}">
                  <a16:creationId xmlns:a16="http://schemas.microsoft.com/office/drawing/2014/main" id="{1E53DD9D-7EFD-4397-8B33-DC430F46DB8D}"/>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a:p>
          </p:txBody>
        </p:sp>
        <p:sp>
          <p:nvSpPr>
            <p:cNvPr id="6" name="Прямоугольник 5">
              <a:extLst>
                <a:ext uri="{FF2B5EF4-FFF2-40B4-BE49-F238E27FC236}">
                  <a16:creationId xmlns:a16="http://schemas.microsoft.com/office/drawing/2014/main" id="{C7203365-ED2A-4D84-8E0E-56DF28821915}"/>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B</a:t>
              </a:r>
              <a:endParaRPr lang="ru-BY" sz="2400" b="1" dirty="0"/>
            </a:p>
          </p:txBody>
        </p:sp>
        <p:sp>
          <p:nvSpPr>
            <p:cNvPr id="7" name="Прямоугольник 6">
              <a:extLst>
                <a:ext uri="{FF2B5EF4-FFF2-40B4-BE49-F238E27FC236}">
                  <a16:creationId xmlns:a16="http://schemas.microsoft.com/office/drawing/2014/main" id="{48A16689-846C-472B-A9C4-ED7A33A5E9A8}"/>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A</a:t>
              </a:r>
              <a:endParaRPr lang="ru-BY" sz="2400" b="1" dirty="0"/>
            </a:p>
          </p:txBody>
        </p:sp>
        <p:sp>
          <p:nvSpPr>
            <p:cNvPr id="8" name="Прямоугольник 7">
              <a:extLst>
                <a:ext uri="{FF2B5EF4-FFF2-40B4-BE49-F238E27FC236}">
                  <a16:creationId xmlns:a16="http://schemas.microsoft.com/office/drawing/2014/main" id="{3B7B5C27-4EDC-4861-9906-2669BA1D1F9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a:t>
              </a:r>
              <a:endParaRPr lang="ru-BY" sz="2400" b="1" dirty="0"/>
            </a:p>
          </p:txBody>
        </p:sp>
        <p:cxnSp>
          <p:nvCxnSpPr>
            <p:cNvPr id="10" name="Прямая соединительная линия 9">
              <a:extLst>
                <a:ext uri="{FF2B5EF4-FFF2-40B4-BE49-F238E27FC236}">
                  <a16:creationId xmlns:a16="http://schemas.microsoft.com/office/drawing/2014/main" id="{BA684ABB-1CF7-4271-806D-16E9B66693EF}"/>
                </a:ext>
              </a:extLst>
            </p:cNvPr>
            <p:cNvCxnSpPr/>
            <p:nvPr/>
          </p:nvCxnSpPr>
          <p:spPr>
            <a:xfrm flipH="1">
              <a:off x="866775" y="3993887"/>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D21FDADD-3BCA-4A1E-9D7E-83BB45460001}"/>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Прямоугольник 11">
            <a:extLst>
              <a:ext uri="{FF2B5EF4-FFF2-40B4-BE49-F238E27FC236}">
                <a16:creationId xmlns:a16="http://schemas.microsoft.com/office/drawing/2014/main" id="{71183AFB-827A-4DA7-ADC5-70EFA9CD82D1}"/>
              </a:ext>
            </a:extLst>
          </p:cNvPr>
          <p:cNvSpPr/>
          <p:nvPr/>
        </p:nvSpPr>
        <p:spPr>
          <a:xfrm>
            <a:off x="8108029" y="2873791"/>
            <a:ext cx="832894"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a:t>
            </a:r>
            <a:endParaRPr lang="ru-BY" sz="2400" b="1" dirty="0"/>
          </a:p>
        </p:txBody>
      </p:sp>
      <p:grpSp>
        <p:nvGrpSpPr>
          <p:cNvPr id="14" name="Группа 13">
            <a:extLst>
              <a:ext uri="{FF2B5EF4-FFF2-40B4-BE49-F238E27FC236}">
                <a16:creationId xmlns:a16="http://schemas.microsoft.com/office/drawing/2014/main" id="{084BDD3E-14BF-4772-A299-82C76DFC2768}"/>
              </a:ext>
            </a:extLst>
          </p:cNvPr>
          <p:cNvGrpSpPr/>
          <p:nvPr/>
        </p:nvGrpSpPr>
        <p:grpSpPr>
          <a:xfrm rot="10800000">
            <a:off x="3537518" y="4436730"/>
            <a:ext cx="2183708" cy="790752"/>
            <a:chOff x="866775" y="3996268"/>
            <a:chExt cx="2183708" cy="790752"/>
          </a:xfrm>
        </p:grpSpPr>
        <p:sp>
          <p:nvSpPr>
            <p:cNvPr id="15" name="Прямоугольник 14">
              <a:extLst>
                <a:ext uri="{FF2B5EF4-FFF2-40B4-BE49-F238E27FC236}">
                  <a16:creationId xmlns:a16="http://schemas.microsoft.com/office/drawing/2014/main" id="{E61F2636-56E1-48C9-84BE-817273AFEABA}"/>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6" name="Прямоугольник 15">
              <a:extLst>
                <a:ext uri="{FF2B5EF4-FFF2-40B4-BE49-F238E27FC236}">
                  <a16:creationId xmlns:a16="http://schemas.microsoft.com/office/drawing/2014/main" id="{79F2FACB-5504-4DAF-B1FB-2083178D2838}"/>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7" name="Прямоугольник 16">
              <a:extLst>
                <a:ext uri="{FF2B5EF4-FFF2-40B4-BE49-F238E27FC236}">
                  <a16:creationId xmlns:a16="http://schemas.microsoft.com/office/drawing/2014/main" id="{C6A5CE7B-10E2-4885-86CE-EC06DB584B47}"/>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8" name="Прямоугольник 17">
              <a:extLst>
                <a:ext uri="{FF2B5EF4-FFF2-40B4-BE49-F238E27FC236}">
                  <a16:creationId xmlns:a16="http://schemas.microsoft.com/office/drawing/2014/main" id="{D7B546E8-29AA-47F5-A582-82926ADD571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19" name="Прямая соединительная линия 18">
              <a:extLst>
                <a:ext uri="{FF2B5EF4-FFF2-40B4-BE49-F238E27FC236}">
                  <a16:creationId xmlns:a16="http://schemas.microsoft.com/office/drawing/2014/main" id="{3484680F-2E1E-408C-BA22-62060F29D3E7}"/>
                </a:ext>
              </a:extLst>
            </p:cNvPr>
            <p:cNvCxnSpPr/>
            <p:nvPr/>
          </p:nvCxnSpPr>
          <p:spPr>
            <a:xfrm flipH="1">
              <a:off x="866775" y="4003411"/>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815D61BC-54DC-4A81-BA19-F9B45CDDAF28}"/>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Овал 20">
            <a:extLst>
              <a:ext uri="{FF2B5EF4-FFF2-40B4-BE49-F238E27FC236}">
                <a16:creationId xmlns:a16="http://schemas.microsoft.com/office/drawing/2014/main" id="{9517D328-9419-40D8-B40A-E1664B84D9DF}"/>
              </a:ext>
            </a:extLst>
          </p:cNvPr>
          <p:cNvSpPr/>
          <p:nvPr/>
        </p:nvSpPr>
        <p:spPr>
          <a:xfrm>
            <a:off x="1546700" y="3743034"/>
            <a:ext cx="1207912" cy="564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 = 0</a:t>
            </a:r>
            <a:endParaRPr lang="ru-BY" sz="2400" b="1" dirty="0"/>
          </a:p>
        </p:txBody>
      </p:sp>
      <p:cxnSp>
        <p:nvCxnSpPr>
          <p:cNvPr id="23" name="Соединитель: уступ 22">
            <a:extLst>
              <a:ext uri="{FF2B5EF4-FFF2-40B4-BE49-F238E27FC236}">
                <a16:creationId xmlns:a16="http://schemas.microsoft.com/office/drawing/2014/main" id="{727BDAA2-8984-4FDC-9F26-5526D3CA5719}"/>
              </a:ext>
            </a:extLst>
          </p:cNvPr>
          <p:cNvCxnSpPr>
            <a:stCxn id="18" idx="3"/>
            <a:endCxn id="21" idx="4"/>
          </p:cNvCxnSpPr>
          <p:nvPr/>
        </p:nvCxnSpPr>
        <p:spPr>
          <a:xfrm rot="10800000">
            <a:off x="2150656" y="4307479"/>
            <a:ext cx="1386862" cy="52489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 уступ 23">
            <a:extLst>
              <a:ext uri="{FF2B5EF4-FFF2-40B4-BE49-F238E27FC236}">
                <a16:creationId xmlns:a16="http://schemas.microsoft.com/office/drawing/2014/main" id="{AAFBE817-AC90-462B-A03F-1D5AFD386414}"/>
              </a:ext>
            </a:extLst>
          </p:cNvPr>
          <p:cNvCxnSpPr>
            <a:cxnSpLocks/>
            <a:stCxn id="21" idx="0"/>
          </p:cNvCxnSpPr>
          <p:nvPr/>
        </p:nvCxnSpPr>
        <p:spPr>
          <a:xfrm rot="5400000" flipH="1" flipV="1">
            <a:off x="2497803" y="2921225"/>
            <a:ext cx="474662" cy="116895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Соединитель: уступ 26">
            <a:extLst>
              <a:ext uri="{FF2B5EF4-FFF2-40B4-BE49-F238E27FC236}">
                <a16:creationId xmlns:a16="http://schemas.microsoft.com/office/drawing/2014/main" id="{D6E641B5-1160-4D2E-BC42-F200F213D42D}"/>
              </a:ext>
            </a:extLst>
          </p:cNvPr>
          <p:cNvCxnSpPr>
            <a:cxnSpLocks/>
            <a:stCxn id="12" idx="0"/>
          </p:cNvCxnSpPr>
          <p:nvPr/>
        </p:nvCxnSpPr>
        <p:spPr>
          <a:xfrm rot="16200000" flipH="1" flipV="1">
            <a:off x="5719012" y="225970"/>
            <a:ext cx="157644" cy="5453285"/>
          </a:xfrm>
          <a:prstGeom prst="bentConnector4">
            <a:avLst>
              <a:gd name="adj1" fmla="val -145010"/>
              <a:gd name="adj2" fmla="val 1125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A7768996-62A7-40BA-9A5B-95C573AAC919}"/>
              </a:ext>
            </a:extLst>
          </p:cNvPr>
          <p:cNvCxnSpPr>
            <a:cxnSpLocks/>
            <a:stCxn id="8" idx="3"/>
            <a:endCxn id="12" idx="1"/>
          </p:cNvCxnSpPr>
          <p:nvPr/>
        </p:nvCxnSpPr>
        <p:spPr>
          <a:xfrm>
            <a:off x="5561868" y="3268371"/>
            <a:ext cx="2546161" cy="53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F0C29D-0D78-4063-879F-638D8A2A6026}"/>
              </a:ext>
            </a:extLst>
          </p:cNvPr>
          <p:cNvSpPr txBox="1"/>
          <p:nvPr/>
        </p:nvSpPr>
        <p:spPr>
          <a:xfrm>
            <a:off x="2986004" y="3605733"/>
            <a:ext cx="3365260" cy="830997"/>
          </a:xfrm>
          <a:prstGeom prst="rect">
            <a:avLst/>
          </a:prstGeom>
          <a:noFill/>
        </p:spPr>
        <p:txBody>
          <a:bodyPr wrap="square" rtlCol="0">
            <a:spAutoFit/>
          </a:bodyPr>
          <a:lstStyle/>
          <a:p>
            <a:pPr algn="ctr"/>
            <a:r>
              <a:rPr lang="ru-RU" sz="2400" dirty="0"/>
              <a:t>Очередь готовых к выполнению процессов</a:t>
            </a:r>
            <a:endParaRPr lang="ru-BY" sz="2400" dirty="0"/>
          </a:p>
        </p:txBody>
      </p:sp>
      <p:sp>
        <p:nvSpPr>
          <p:cNvPr id="35" name="TextBox 34">
            <a:extLst>
              <a:ext uri="{FF2B5EF4-FFF2-40B4-BE49-F238E27FC236}">
                <a16:creationId xmlns:a16="http://schemas.microsoft.com/office/drawing/2014/main" id="{C4972366-D784-49F5-8CA6-EEC05DFB2929}"/>
              </a:ext>
            </a:extLst>
          </p:cNvPr>
          <p:cNvSpPr txBox="1"/>
          <p:nvPr/>
        </p:nvSpPr>
        <p:spPr>
          <a:xfrm>
            <a:off x="2784555" y="5080196"/>
            <a:ext cx="4006444" cy="830997"/>
          </a:xfrm>
          <a:prstGeom prst="rect">
            <a:avLst/>
          </a:prstGeom>
          <a:noFill/>
        </p:spPr>
        <p:txBody>
          <a:bodyPr wrap="square" rtlCol="0">
            <a:spAutoFit/>
          </a:bodyPr>
          <a:lstStyle/>
          <a:p>
            <a:pPr algn="ctr"/>
            <a:r>
              <a:rPr lang="ru-RU" sz="2400" dirty="0"/>
              <a:t>Очередь заблокированных процессов</a:t>
            </a:r>
            <a:endParaRPr lang="ru-BY" sz="2400" dirty="0"/>
          </a:p>
        </p:txBody>
      </p:sp>
      <p:sp>
        <p:nvSpPr>
          <p:cNvPr id="37" name="TextBox 36">
            <a:extLst>
              <a:ext uri="{FF2B5EF4-FFF2-40B4-BE49-F238E27FC236}">
                <a16:creationId xmlns:a16="http://schemas.microsoft.com/office/drawing/2014/main" id="{7C22A7CC-B795-4D91-A170-0AF2ABAD8CA6}"/>
              </a:ext>
            </a:extLst>
          </p:cNvPr>
          <p:cNvSpPr txBox="1"/>
          <p:nvPr/>
        </p:nvSpPr>
        <p:spPr>
          <a:xfrm>
            <a:off x="7186612" y="3722291"/>
            <a:ext cx="2680390" cy="461665"/>
          </a:xfrm>
          <a:prstGeom prst="rect">
            <a:avLst/>
          </a:prstGeom>
          <a:noFill/>
        </p:spPr>
        <p:txBody>
          <a:bodyPr wrap="square" rtlCol="0">
            <a:spAutoFit/>
          </a:bodyPr>
          <a:lstStyle/>
          <a:p>
            <a:pPr algn="ctr"/>
            <a:r>
              <a:rPr lang="ru-RU" sz="2400" dirty="0"/>
              <a:t>Процессор</a:t>
            </a:r>
            <a:endParaRPr lang="ru-BY" sz="2400" dirty="0"/>
          </a:p>
        </p:txBody>
      </p:sp>
      <p:sp>
        <p:nvSpPr>
          <p:cNvPr id="43" name="TextBox 42">
            <a:extLst>
              <a:ext uri="{FF2B5EF4-FFF2-40B4-BE49-F238E27FC236}">
                <a16:creationId xmlns:a16="http://schemas.microsoft.com/office/drawing/2014/main" id="{66EC23E1-C765-4B31-A86C-DE9B390B158B}"/>
              </a:ext>
            </a:extLst>
          </p:cNvPr>
          <p:cNvSpPr txBox="1"/>
          <p:nvPr/>
        </p:nvSpPr>
        <p:spPr>
          <a:xfrm>
            <a:off x="1767946" y="2143878"/>
            <a:ext cx="7336297" cy="461665"/>
          </a:xfrm>
          <a:prstGeom prst="rect">
            <a:avLst/>
          </a:prstGeom>
          <a:noFill/>
        </p:spPr>
        <p:txBody>
          <a:bodyPr wrap="square" rtlCol="0">
            <a:spAutoFit/>
          </a:bodyPr>
          <a:lstStyle/>
          <a:p>
            <a:pPr algn="ctr"/>
            <a:r>
              <a:rPr lang="en-US" sz="2400" dirty="0"/>
              <a:t>D </a:t>
            </a:r>
            <a:r>
              <a:rPr lang="ru-RU" sz="2400" dirty="0"/>
              <a:t>выполняет </a:t>
            </a:r>
            <a:r>
              <a:rPr lang="en-US" sz="2400" i="1" dirty="0" err="1"/>
              <a:t>semSignal</a:t>
            </a:r>
            <a:r>
              <a:rPr lang="en-US" sz="2400" i="1" dirty="0"/>
              <a:t> </a:t>
            </a:r>
            <a:r>
              <a:rPr lang="ru-RU" sz="2400" dirty="0"/>
              <a:t>с последующим тайм-аутом</a:t>
            </a:r>
            <a:endParaRPr lang="ru-BY" sz="2400" dirty="0"/>
          </a:p>
        </p:txBody>
      </p:sp>
    </p:spTree>
    <p:extLst>
      <p:ext uri="{BB962C8B-B14F-4D97-AF65-F5344CB8AC3E}">
        <p14:creationId xmlns:p14="http://schemas.microsoft.com/office/powerpoint/2010/main" val="152308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F75BD9-83D8-492E-AAF7-BF3B2B4272AD}"/>
              </a:ext>
            </a:extLst>
          </p:cNvPr>
          <p:cNvSpPr>
            <a:spLocks noGrp="1"/>
          </p:cNvSpPr>
          <p:nvPr>
            <p:ph idx="1"/>
          </p:nvPr>
        </p:nvSpPr>
        <p:spPr>
          <a:xfrm>
            <a:off x="57610" y="58859"/>
            <a:ext cx="11031728" cy="1912344"/>
          </a:xfrm>
        </p:spPr>
        <p:txBody>
          <a:bodyPr>
            <a:normAutofit/>
          </a:bodyPr>
          <a:lstStyle/>
          <a:p>
            <a:pPr marL="0" indent="0" algn="just">
              <a:buNone/>
            </a:pPr>
            <a:r>
              <a:rPr lang="be-BY" sz="2800" dirty="0"/>
              <a:t>Процесс </a:t>
            </a:r>
            <a:r>
              <a:rPr lang="en-US" sz="2800" dirty="0"/>
              <a:t>D </a:t>
            </a:r>
            <a:r>
              <a:rPr lang="be-BY" sz="2800" dirty="0"/>
              <a:t>присоединяется к</a:t>
            </a:r>
            <a:r>
              <a:rPr lang="en-US" sz="2800" dirty="0"/>
              <a:t> </a:t>
            </a:r>
            <a:r>
              <a:rPr lang="ru-RU" sz="2800" dirty="0"/>
              <a:t>очереди активных процессов, и к выполнению приступает процесс С, но тут же</a:t>
            </a:r>
            <a:r>
              <a:rPr lang="en-US" sz="2800" dirty="0"/>
              <a:t> </a:t>
            </a:r>
            <a:r>
              <a:rPr lang="ru-RU" sz="2800" dirty="0"/>
              <a:t>приостанавливается при выполнении инструкции </a:t>
            </a:r>
            <a:r>
              <a:rPr lang="ru-RU" sz="2800" i="1" dirty="0" err="1"/>
              <a:t>semWait</a:t>
            </a:r>
            <a:r>
              <a:rPr lang="ru-RU" sz="2800" dirty="0"/>
              <a:t>.</a:t>
            </a:r>
            <a:endParaRPr lang="ru-BY" sz="4800" dirty="0"/>
          </a:p>
        </p:txBody>
      </p:sp>
      <p:grpSp>
        <p:nvGrpSpPr>
          <p:cNvPr id="13" name="Группа 12">
            <a:extLst>
              <a:ext uri="{FF2B5EF4-FFF2-40B4-BE49-F238E27FC236}">
                <a16:creationId xmlns:a16="http://schemas.microsoft.com/office/drawing/2014/main" id="{7DA66D27-6610-4CE9-86F7-9F57071F1FE7}"/>
              </a:ext>
            </a:extLst>
          </p:cNvPr>
          <p:cNvGrpSpPr/>
          <p:nvPr/>
        </p:nvGrpSpPr>
        <p:grpSpPr>
          <a:xfrm>
            <a:off x="3378160" y="2870879"/>
            <a:ext cx="2183708" cy="793133"/>
            <a:chOff x="866775" y="3993887"/>
            <a:chExt cx="2183708" cy="793133"/>
          </a:xfrm>
        </p:grpSpPr>
        <p:sp>
          <p:nvSpPr>
            <p:cNvPr id="4" name="Прямоугольник 3">
              <a:extLst>
                <a:ext uri="{FF2B5EF4-FFF2-40B4-BE49-F238E27FC236}">
                  <a16:creationId xmlns:a16="http://schemas.microsoft.com/office/drawing/2014/main" id="{1E53DD9D-7EFD-4397-8B33-DC430F46DB8D}"/>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a:p>
          </p:txBody>
        </p:sp>
        <p:sp>
          <p:nvSpPr>
            <p:cNvPr id="6" name="Прямоугольник 5">
              <a:extLst>
                <a:ext uri="{FF2B5EF4-FFF2-40B4-BE49-F238E27FC236}">
                  <a16:creationId xmlns:a16="http://schemas.microsoft.com/office/drawing/2014/main" id="{C7203365-ED2A-4D84-8E0E-56DF28821915}"/>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a:t>
              </a:r>
              <a:endParaRPr lang="ru-BY" sz="2400" b="1" dirty="0"/>
            </a:p>
          </p:txBody>
        </p:sp>
        <p:sp>
          <p:nvSpPr>
            <p:cNvPr id="7" name="Прямоугольник 6">
              <a:extLst>
                <a:ext uri="{FF2B5EF4-FFF2-40B4-BE49-F238E27FC236}">
                  <a16:creationId xmlns:a16="http://schemas.microsoft.com/office/drawing/2014/main" id="{48A16689-846C-472B-A9C4-ED7A33A5E9A8}"/>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B</a:t>
              </a:r>
              <a:endParaRPr lang="ru-BY" sz="2400" b="1" dirty="0"/>
            </a:p>
          </p:txBody>
        </p:sp>
        <p:sp>
          <p:nvSpPr>
            <p:cNvPr id="8" name="Прямоугольник 7">
              <a:extLst>
                <a:ext uri="{FF2B5EF4-FFF2-40B4-BE49-F238E27FC236}">
                  <a16:creationId xmlns:a16="http://schemas.microsoft.com/office/drawing/2014/main" id="{3B7B5C27-4EDC-4861-9906-2669BA1D1F9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A</a:t>
              </a:r>
              <a:endParaRPr lang="ru-BY" sz="2400" b="1" dirty="0"/>
            </a:p>
          </p:txBody>
        </p:sp>
        <p:cxnSp>
          <p:nvCxnSpPr>
            <p:cNvPr id="10" name="Прямая соединительная линия 9">
              <a:extLst>
                <a:ext uri="{FF2B5EF4-FFF2-40B4-BE49-F238E27FC236}">
                  <a16:creationId xmlns:a16="http://schemas.microsoft.com/office/drawing/2014/main" id="{BA684ABB-1CF7-4271-806D-16E9B66693EF}"/>
                </a:ext>
              </a:extLst>
            </p:cNvPr>
            <p:cNvCxnSpPr/>
            <p:nvPr/>
          </p:nvCxnSpPr>
          <p:spPr>
            <a:xfrm flipH="1">
              <a:off x="866775" y="3993887"/>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D21FDADD-3BCA-4A1E-9D7E-83BB45460001}"/>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Прямоугольник 11">
            <a:extLst>
              <a:ext uri="{FF2B5EF4-FFF2-40B4-BE49-F238E27FC236}">
                <a16:creationId xmlns:a16="http://schemas.microsoft.com/office/drawing/2014/main" id="{71183AFB-827A-4DA7-ADC5-70EFA9CD82D1}"/>
              </a:ext>
            </a:extLst>
          </p:cNvPr>
          <p:cNvSpPr/>
          <p:nvPr/>
        </p:nvSpPr>
        <p:spPr>
          <a:xfrm>
            <a:off x="8108029" y="2873791"/>
            <a:ext cx="832894"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a:t>
            </a:r>
            <a:endParaRPr lang="ru-BY" sz="2400" b="1" dirty="0"/>
          </a:p>
        </p:txBody>
      </p:sp>
      <p:grpSp>
        <p:nvGrpSpPr>
          <p:cNvPr id="14" name="Группа 13">
            <a:extLst>
              <a:ext uri="{FF2B5EF4-FFF2-40B4-BE49-F238E27FC236}">
                <a16:creationId xmlns:a16="http://schemas.microsoft.com/office/drawing/2014/main" id="{084BDD3E-14BF-4772-A299-82C76DFC2768}"/>
              </a:ext>
            </a:extLst>
          </p:cNvPr>
          <p:cNvGrpSpPr/>
          <p:nvPr/>
        </p:nvGrpSpPr>
        <p:grpSpPr>
          <a:xfrm rot="10800000">
            <a:off x="3537518" y="4436730"/>
            <a:ext cx="2183708" cy="790752"/>
            <a:chOff x="866775" y="3996268"/>
            <a:chExt cx="2183708" cy="790752"/>
          </a:xfrm>
        </p:grpSpPr>
        <p:sp>
          <p:nvSpPr>
            <p:cNvPr id="15" name="Прямоугольник 14">
              <a:extLst>
                <a:ext uri="{FF2B5EF4-FFF2-40B4-BE49-F238E27FC236}">
                  <a16:creationId xmlns:a16="http://schemas.microsoft.com/office/drawing/2014/main" id="{E61F2636-56E1-48C9-84BE-817273AFEABA}"/>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6" name="Прямоугольник 15">
              <a:extLst>
                <a:ext uri="{FF2B5EF4-FFF2-40B4-BE49-F238E27FC236}">
                  <a16:creationId xmlns:a16="http://schemas.microsoft.com/office/drawing/2014/main" id="{79F2FACB-5504-4DAF-B1FB-2083178D2838}"/>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7" name="Прямоугольник 16">
              <a:extLst>
                <a:ext uri="{FF2B5EF4-FFF2-40B4-BE49-F238E27FC236}">
                  <a16:creationId xmlns:a16="http://schemas.microsoft.com/office/drawing/2014/main" id="{C6A5CE7B-10E2-4885-86CE-EC06DB584B47}"/>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8" name="Прямоугольник 17">
              <a:extLst>
                <a:ext uri="{FF2B5EF4-FFF2-40B4-BE49-F238E27FC236}">
                  <a16:creationId xmlns:a16="http://schemas.microsoft.com/office/drawing/2014/main" id="{D7B546E8-29AA-47F5-A582-82926ADD571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19" name="Прямая соединительная линия 18">
              <a:extLst>
                <a:ext uri="{FF2B5EF4-FFF2-40B4-BE49-F238E27FC236}">
                  <a16:creationId xmlns:a16="http://schemas.microsoft.com/office/drawing/2014/main" id="{3484680F-2E1E-408C-BA22-62060F29D3E7}"/>
                </a:ext>
              </a:extLst>
            </p:cNvPr>
            <p:cNvCxnSpPr/>
            <p:nvPr/>
          </p:nvCxnSpPr>
          <p:spPr>
            <a:xfrm flipH="1">
              <a:off x="866775" y="4003411"/>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815D61BC-54DC-4A81-BA19-F9B45CDDAF28}"/>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Овал 20">
            <a:extLst>
              <a:ext uri="{FF2B5EF4-FFF2-40B4-BE49-F238E27FC236}">
                <a16:creationId xmlns:a16="http://schemas.microsoft.com/office/drawing/2014/main" id="{9517D328-9419-40D8-B40A-E1664B84D9DF}"/>
              </a:ext>
            </a:extLst>
          </p:cNvPr>
          <p:cNvSpPr/>
          <p:nvPr/>
        </p:nvSpPr>
        <p:spPr>
          <a:xfrm>
            <a:off x="1546700" y="3743034"/>
            <a:ext cx="1207912" cy="564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 = 0</a:t>
            </a:r>
            <a:endParaRPr lang="ru-BY" sz="2400" b="1" dirty="0"/>
          </a:p>
        </p:txBody>
      </p:sp>
      <p:cxnSp>
        <p:nvCxnSpPr>
          <p:cNvPr id="23" name="Соединитель: уступ 22">
            <a:extLst>
              <a:ext uri="{FF2B5EF4-FFF2-40B4-BE49-F238E27FC236}">
                <a16:creationId xmlns:a16="http://schemas.microsoft.com/office/drawing/2014/main" id="{727BDAA2-8984-4FDC-9F26-5526D3CA5719}"/>
              </a:ext>
            </a:extLst>
          </p:cNvPr>
          <p:cNvCxnSpPr>
            <a:stCxn id="18" idx="3"/>
            <a:endCxn id="21" idx="4"/>
          </p:cNvCxnSpPr>
          <p:nvPr/>
        </p:nvCxnSpPr>
        <p:spPr>
          <a:xfrm rot="10800000">
            <a:off x="2150656" y="4307479"/>
            <a:ext cx="1386862" cy="524892"/>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 уступ 23">
            <a:extLst>
              <a:ext uri="{FF2B5EF4-FFF2-40B4-BE49-F238E27FC236}">
                <a16:creationId xmlns:a16="http://schemas.microsoft.com/office/drawing/2014/main" id="{AAFBE817-AC90-462B-A03F-1D5AFD386414}"/>
              </a:ext>
            </a:extLst>
          </p:cNvPr>
          <p:cNvCxnSpPr>
            <a:cxnSpLocks/>
            <a:stCxn id="21" idx="0"/>
          </p:cNvCxnSpPr>
          <p:nvPr/>
        </p:nvCxnSpPr>
        <p:spPr>
          <a:xfrm rot="5400000" flipH="1" flipV="1">
            <a:off x="2497803" y="2921225"/>
            <a:ext cx="474662" cy="116895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Соединитель: уступ 26">
            <a:extLst>
              <a:ext uri="{FF2B5EF4-FFF2-40B4-BE49-F238E27FC236}">
                <a16:creationId xmlns:a16="http://schemas.microsoft.com/office/drawing/2014/main" id="{D6E641B5-1160-4D2E-BC42-F200F213D42D}"/>
              </a:ext>
            </a:extLst>
          </p:cNvPr>
          <p:cNvCxnSpPr>
            <a:cxnSpLocks/>
            <a:stCxn id="12" idx="2"/>
          </p:cNvCxnSpPr>
          <p:nvPr/>
        </p:nvCxnSpPr>
        <p:spPr>
          <a:xfrm rot="5400000">
            <a:off x="6752788" y="3115110"/>
            <a:ext cx="1222786" cy="232059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A7768996-62A7-40BA-9A5B-95C573AAC919}"/>
              </a:ext>
            </a:extLst>
          </p:cNvPr>
          <p:cNvCxnSpPr>
            <a:cxnSpLocks/>
            <a:stCxn id="8" idx="3"/>
            <a:endCxn id="12" idx="1"/>
          </p:cNvCxnSpPr>
          <p:nvPr/>
        </p:nvCxnSpPr>
        <p:spPr>
          <a:xfrm>
            <a:off x="5561868" y="3268371"/>
            <a:ext cx="2546161" cy="53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F0C29D-0D78-4063-879F-638D8A2A6026}"/>
              </a:ext>
            </a:extLst>
          </p:cNvPr>
          <p:cNvSpPr txBox="1"/>
          <p:nvPr/>
        </p:nvSpPr>
        <p:spPr>
          <a:xfrm>
            <a:off x="2986004" y="3605733"/>
            <a:ext cx="3365260" cy="830997"/>
          </a:xfrm>
          <a:prstGeom prst="rect">
            <a:avLst/>
          </a:prstGeom>
          <a:noFill/>
        </p:spPr>
        <p:txBody>
          <a:bodyPr wrap="square" rtlCol="0">
            <a:spAutoFit/>
          </a:bodyPr>
          <a:lstStyle/>
          <a:p>
            <a:pPr algn="ctr"/>
            <a:r>
              <a:rPr lang="ru-RU" sz="2400" dirty="0"/>
              <a:t>Очередь готовых к выполнению процессов</a:t>
            </a:r>
            <a:endParaRPr lang="ru-BY" sz="2400" dirty="0"/>
          </a:p>
        </p:txBody>
      </p:sp>
      <p:sp>
        <p:nvSpPr>
          <p:cNvPr id="35" name="TextBox 34">
            <a:extLst>
              <a:ext uri="{FF2B5EF4-FFF2-40B4-BE49-F238E27FC236}">
                <a16:creationId xmlns:a16="http://schemas.microsoft.com/office/drawing/2014/main" id="{C4972366-D784-49F5-8CA6-EEC05DFB2929}"/>
              </a:ext>
            </a:extLst>
          </p:cNvPr>
          <p:cNvSpPr txBox="1"/>
          <p:nvPr/>
        </p:nvSpPr>
        <p:spPr>
          <a:xfrm>
            <a:off x="2784555" y="5080196"/>
            <a:ext cx="4006444" cy="830997"/>
          </a:xfrm>
          <a:prstGeom prst="rect">
            <a:avLst/>
          </a:prstGeom>
          <a:noFill/>
        </p:spPr>
        <p:txBody>
          <a:bodyPr wrap="square" rtlCol="0">
            <a:spAutoFit/>
          </a:bodyPr>
          <a:lstStyle/>
          <a:p>
            <a:pPr algn="ctr"/>
            <a:r>
              <a:rPr lang="ru-RU" sz="2400" dirty="0"/>
              <a:t>Очередь заблокированных процессов</a:t>
            </a:r>
            <a:endParaRPr lang="ru-BY" sz="2400" dirty="0"/>
          </a:p>
        </p:txBody>
      </p:sp>
      <p:sp>
        <p:nvSpPr>
          <p:cNvPr id="37" name="TextBox 36">
            <a:extLst>
              <a:ext uri="{FF2B5EF4-FFF2-40B4-BE49-F238E27FC236}">
                <a16:creationId xmlns:a16="http://schemas.microsoft.com/office/drawing/2014/main" id="{7C22A7CC-B795-4D91-A170-0AF2ABAD8CA6}"/>
              </a:ext>
            </a:extLst>
          </p:cNvPr>
          <p:cNvSpPr txBox="1"/>
          <p:nvPr/>
        </p:nvSpPr>
        <p:spPr>
          <a:xfrm>
            <a:off x="7184281" y="2351235"/>
            <a:ext cx="2680390" cy="461665"/>
          </a:xfrm>
          <a:prstGeom prst="rect">
            <a:avLst/>
          </a:prstGeom>
          <a:noFill/>
        </p:spPr>
        <p:txBody>
          <a:bodyPr wrap="square" rtlCol="0">
            <a:spAutoFit/>
          </a:bodyPr>
          <a:lstStyle/>
          <a:p>
            <a:pPr algn="ctr"/>
            <a:r>
              <a:rPr lang="ru-RU" sz="2400" dirty="0"/>
              <a:t>Процессор</a:t>
            </a:r>
            <a:endParaRPr lang="ru-BY" sz="2400" dirty="0"/>
          </a:p>
        </p:txBody>
      </p:sp>
      <p:sp>
        <p:nvSpPr>
          <p:cNvPr id="43" name="TextBox 42">
            <a:extLst>
              <a:ext uri="{FF2B5EF4-FFF2-40B4-BE49-F238E27FC236}">
                <a16:creationId xmlns:a16="http://schemas.microsoft.com/office/drawing/2014/main" id="{66EC23E1-C765-4B31-A86C-DE9B390B158B}"/>
              </a:ext>
            </a:extLst>
          </p:cNvPr>
          <p:cNvSpPr txBox="1"/>
          <p:nvPr/>
        </p:nvSpPr>
        <p:spPr>
          <a:xfrm>
            <a:off x="6790999" y="4849363"/>
            <a:ext cx="3365260" cy="461665"/>
          </a:xfrm>
          <a:prstGeom prst="rect">
            <a:avLst/>
          </a:prstGeom>
          <a:noFill/>
        </p:spPr>
        <p:txBody>
          <a:bodyPr wrap="square" rtlCol="0">
            <a:spAutoFit/>
          </a:bodyPr>
          <a:lstStyle/>
          <a:p>
            <a:pPr algn="ctr"/>
            <a:r>
              <a:rPr lang="en-US" sz="2400" dirty="0"/>
              <a:t>C </a:t>
            </a:r>
            <a:r>
              <a:rPr lang="ru-RU" sz="2400" dirty="0"/>
              <a:t>выполняет </a:t>
            </a:r>
            <a:r>
              <a:rPr lang="en-US" sz="2400" i="1" dirty="0" err="1"/>
              <a:t>semWait</a:t>
            </a:r>
            <a:endParaRPr lang="ru-BY" sz="2400" dirty="0"/>
          </a:p>
        </p:txBody>
      </p:sp>
    </p:spTree>
    <p:extLst>
      <p:ext uri="{BB962C8B-B14F-4D97-AF65-F5344CB8AC3E}">
        <p14:creationId xmlns:p14="http://schemas.microsoft.com/office/powerpoint/2010/main" val="303927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F75BD9-83D8-492E-AAF7-BF3B2B4272AD}"/>
              </a:ext>
            </a:extLst>
          </p:cNvPr>
          <p:cNvSpPr>
            <a:spLocks noGrp="1"/>
          </p:cNvSpPr>
          <p:nvPr>
            <p:ph idx="1"/>
          </p:nvPr>
        </p:nvSpPr>
        <p:spPr>
          <a:xfrm>
            <a:off x="57610" y="58859"/>
            <a:ext cx="11031728" cy="1912344"/>
          </a:xfrm>
        </p:spPr>
        <p:txBody>
          <a:bodyPr>
            <a:normAutofit/>
          </a:bodyPr>
          <a:lstStyle/>
          <a:p>
            <a:pPr marL="0" indent="0" algn="just">
              <a:buNone/>
            </a:pPr>
            <a:r>
              <a:rPr lang="ru-RU" sz="2800" dirty="0"/>
              <a:t>Точно так же приостанавливается</a:t>
            </a:r>
            <a:r>
              <a:rPr lang="en-US" sz="2800" dirty="0"/>
              <a:t> </a:t>
            </a:r>
            <a:r>
              <a:rPr lang="ru-RU" sz="2800" dirty="0"/>
              <a:t>и выполнение процессов А и В, давая возможность процессу D приступить к</a:t>
            </a:r>
            <a:r>
              <a:rPr lang="en-US" sz="2800" dirty="0"/>
              <a:t> </a:t>
            </a:r>
            <a:r>
              <a:rPr lang="be-BY" sz="2800" dirty="0"/>
              <a:t>работе</a:t>
            </a:r>
            <a:r>
              <a:rPr lang="en-US" sz="2800" dirty="0"/>
              <a:t>.</a:t>
            </a:r>
            <a:endParaRPr lang="ru-BY" sz="6600" dirty="0"/>
          </a:p>
        </p:txBody>
      </p:sp>
      <p:grpSp>
        <p:nvGrpSpPr>
          <p:cNvPr id="13" name="Группа 12">
            <a:extLst>
              <a:ext uri="{FF2B5EF4-FFF2-40B4-BE49-F238E27FC236}">
                <a16:creationId xmlns:a16="http://schemas.microsoft.com/office/drawing/2014/main" id="{7DA66D27-6610-4CE9-86F7-9F57071F1FE7}"/>
              </a:ext>
            </a:extLst>
          </p:cNvPr>
          <p:cNvGrpSpPr/>
          <p:nvPr/>
        </p:nvGrpSpPr>
        <p:grpSpPr>
          <a:xfrm>
            <a:off x="3378160" y="2870879"/>
            <a:ext cx="2183708" cy="793133"/>
            <a:chOff x="866775" y="3993887"/>
            <a:chExt cx="2183708" cy="793133"/>
          </a:xfrm>
        </p:grpSpPr>
        <p:sp>
          <p:nvSpPr>
            <p:cNvPr id="4" name="Прямоугольник 3">
              <a:extLst>
                <a:ext uri="{FF2B5EF4-FFF2-40B4-BE49-F238E27FC236}">
                  <a16:creationId xmlns:a16="http://schemas.microsoft.com/office/drawing/2014/main" id="{1E53DD9D-7EFD-4397-8B33-DC430F46DB8D}"/>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a:p>
          </p:txBody>
        </p:sp>
        <p:sp>
          <p:nvSpPr>
            <p:cNvPr id="6" name="Прямоугольник 5">
              <a:extLst>
                <a:ext uri="{FF2B5EF4-FFF2-40B4-BE49-F238E27FC236}">
                  <a16:creationId xmlns:a16="http://schemas.microsoft.com/office/drawing/2014/main" id="{C7203365-ED2A-4D84-8E0E-56DF28821915}"/>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b="1" dirty="0"/>
            </a:p>
          </p:txBody>
        </p:sp>
        <p:sp>
          <p:nvSpPr>
            <p:cNvPr id="7" name="Прямоугольник 6">
              <a:extLst>
                <a:ext uri="{FF2B5EF4-FFF2-40B4-BE49-F238E27FC236}">
                  <a16:creationId xmlns:a16="http://schemas.microsoft.com/office/drawing/2014/main" id="{48A16689-846C-472B-A9C4-ED7A33A5E9A8}"/>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b="1" dirty="0"/>
            </a:p>
          </p:txBody>
        </p:sp>
        <p:sp>
          <p:nvSpPr>
            <p:cNvPr id="8" name="Прямоугольник 7">
              <a:extLst>
                <a:ext uri="{FF2B5EF4-FFF2-40B4-BE49-F238E27FC236}">
                  <a16:creationId xmlns:a16="http://schemas.microsoft.com/office/drawing/2014/main" id="{3B7B5C27-4EDC-4861-9906-2669BA1D1F9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b="1" dirty="0"/>
            </a:p>
          </p:txBody>
        </p:sp>
        <p:cxnSp>
          <p:nvCxnSpPr>
            <p:cNvPr id="10" name="Прямая соединительная линия 9">
              <a:extLst>
                <a:ext uri="{FF2B5EF4-FFF2-40B4-BE49-F238E27FC236}">
                  <a16:creationId xmlns:a16="http://schemas.microsoft.com/office/drawing/2014/main" id="{BA684ABB-1CF7-4271-806D-16E9B66693EF}"/>
                </a:ext>
              </a:extLst>
            </p:cNvPr>
            <p:cNvCxnSpPr/>
            <p:nvPr/>
          </p:nvCxnSpPr>
          <p:spPr>
            <a:xfrm flipH="1">
              <a:off x="866775" y="3993887"/>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D21FDADD-3BCA-4A1E-9D7E-83BB45460001}"/>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Прямоугольник 11">
            <a:extLst>
              <a:ext uri="{FF2B5EF4-FFF2-40B4-BE49-F238E27FC236}">
                <a16:creationId xmlns:a16="http://schemas.microsoft.com/office/drawing/2014/main" id="{71183AFB-827A-4DA7-ADC5-70EFA9CD82D1}"/>
              </a:ext>
            </a:extLst>
          </p:cNvPr>
          <p:cNvSpPr/>
          <p:nvPr/>
        </p:nvSpPr>
        <p:spPr>
          <a:xfrm>
            <a:off x="8108029" y="2873791"/>
            <a:ext cx="832894"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a:t>
            </a:r>
            <a:endParaRPr lang="ru-BY" sz="2400" b="1" dirty="0"/>
          </a:p>
        </p:txBody>
      </p:sp>
      <p:grpSp>
        <p:nvGrpSpPr>
          <p:cNvPr id="14" name="Группа 13">
            <a:extLst>
              <a:ext uri="{FF2B5EF4-FFF2-40B4-BE49-F238E27FC236}">
                <a16:creationId xmlns:a16="http://schemas.microsoft.com/office/drawing/2014/main" id="{084BDD3E-14BF-4772-A299-82C76DFC2768}"/>
              </a:ext>
            </a:extLst>
          </p:cNvPr>
          <p:cNvGrpSpPr/>
          <p:nvPr/>
        </p:nvGrpSpPr>
        <p:grpSpPr>
          <a:xfrm rot="10800000">
            <a:off x="3537518" y="4436730"/>
            <a:ext cx="2183708" cy="790752"/>
            <a:chOff x="866775" y="3996268"/>
            <a:chExt cx="2183708" cy="790752"/>
          </a:xfrm>
        </p:grpSpPr>
        <p:sp>
          <p:nvSpPr>
            <p:cNvPr id="15" name="Прямоугольник 14">
              <a:extLst>
                <a:ext uri="{FF2B5EF4-FFF2-40B4-BE49-F238E27FC236}">
                  <a16:creationId xmlns:a16="http://schemas.microsoft.com/office/drawing/2014/main" id="{E61F2636-56E1-48C9-84BE-817273AFEABA}"/>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6" name="Прямоугольник 15">
              <a:extLst>
                <a:ext uri="{FF2B5EF4-FFF2-40B4-BE49-F238E27FC236}">
                  <a16:creationId xmlns:a16="http://schemas.microsoft.com/office/drawing/2014/main" id="{79F2FACB-5504-4DAF-B1FB-2083178D2838}"/>
                </a:ext>
              </a:extLst>
            </p:cNvPr>
            <p:cNvSpPr/>
            <p:nvPr/>
          </p:nvSpPr>
          <p:spPr>
            <a:xfrm rot="10800000">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sz="2400" b="1" dirty="0"/>
                <a:t>B</a:t>
              </a:r>
              <a:endParaRPr lang="ru-BY" sz="2400" b="1" dirty="0"/>
            </a:p>
          </p:txBody>
        </p:sp>
        <p:sp>
          <p:nvSpPr>
            <p:cNvPr id="17" name="Прямоугольник 16">
              <a:extLst>
                <a:ext uri="{FF2B5EF4-FFF2-40B4-BE49-F238E27FC236}">
                  <a16:creationId xmlns:a16="http://schemas.microsoft.com/office/drawing/2014/main" id="{C6A5CE7B-10E2-4885-86CE-EC06DB584B47}"/>
                </a:ext>
              </a:extLst>
            </p:cNvPr>
            <p:cNvSpPr/>
            <p:nvPr/>
          </p:nvSpPr>
          <p:spPr>
            <a:xfrm rot="10800000">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sz="2400" b="1" dirty="0"/>
                <a:t>A</a:t>
              </a:r>
              <a:endParaRPr lang="ru-BY" sz="2400" b="1" dirty="0"/>
            </a:p>
          </p:txBody>
        </p:sp>
        <p:sp>
          <p:nvSpPr>
            <p:cNvPr id="18" name="Прямоугольник 17">
              <a:extLst>
                <a:ext uri="{FF2B5EF4-FFF2-40B4-BE49-F238E27FC236}">
                  <a16:creationId xmlns:a16="http://schemas.microsoft.com/office/drawing/2014/main" id="{D7B546E8-29AA-47F5-A582-82926ADD5715}"/>
                </a:ext>
              </a:extLst>
            </p:cNvPr>
            <p:cNvSpPr/>
            <p:nvPr/>
          </p:nvSpPr>
          <p:spPr>
            <a:xfrm rot="10800000">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sz="2400" b="1" dirty="0"/>
                <a:t>C</a:t>
              </a:r>
              <a:endParaRPr lang="ru-BY" sz="2400" b="1" dirty="0"/>
            </a:p>
          </p:txBody>
        </p:sp>
        <p:cxnSp>
          <p:nvCxnSpPr>
            <p:cNvPr id="19" name="Прямая соединительная линия 18">
              <a:extLst>
                <a:ext uri="{FF2B5EF4-FFF2-40B4-BE49-F238E27FC236}">
                  <a16:creationId xmlns:a16="http://schemas.microsoft.com/office/drawing/2014/main" id="{3484680F-2E1E-408C-BA22-62060F29D3E7}"/>
                </a:ext>
              </a:extLst>
            </p:cNvPr>
            <p:cNvCxnSpPr/>
            <p:nvPr/>
          </p:nvCxnSpPr>
          <p:spPr>
            <a:xfrm flipH="1">
              <a:off x="866775" y="4003411"/>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815D61BC-54DC-4A81-BA19-F9B45CDDAF28}"/>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Овал 20">
            <a:extLst>
              <a:ext uri="{FF2B5EF4-FFF2-40B4-BE49-F238E27FC236}">
                <a16:creationId xmlns:a16="http://schemas.microsoft.com/office/drawing/2014/main" id="{9517D328-9419-40D8-B40A-E1664B84D9DF}"/>
              </a:ext>
            </a:extLst>
          </p:cNvPr>
          <p:cNvSpPr/>
          <p:nvPr/>
        </p:nvSpPr>
        <p:spPr>
          <a:xfrm>
            <a:off x="1546699" y="3743034"/>
            <a:ext cx="1304565" cy="564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 = -3</a:t>
            </a:r>
            <a:endParaRPr lang="ru-BY" sz="2400" b="1" dirty="0"/>
          </a:p>
        </p:txBody>
      </p:sp>
      <p:cxnSp>
        <p:nvCxnSpPr>
          <p:cNvPr id="23" name="Соединитель: уступ 22">
            <a:extLst>
              <a:ext uri="{FF2B5EF4-FFF2-40B4-BE49-F238E27FC236}">
                <a16:creationId xmlns:a16="http://schemas.microsoft.com/office/drawing/2014/main" id="{727BDAA2-8984-4FDC-9F26-5526D3CA5719}"/>
              </a:ext>
            </a:extLst>
          </p:cNvPr>
          <p:cNvCxnSpPr>
            <a:cxnSpLocks/>
            <a:stCxn id="18" idx="1"/>
          </p:cNvCxnSpPr>
          <p:nvPr/>
        </p:nvCxnSpPr>
        <p:spPr>
          <a:xfrm rot="10800000">
            <a:off x="2122670" y="4307482"/>
            <a:ext cx="1414848" cy="524891"/>
          </a:xfrm>
          <a:prstGeom prst="bentConnector3">
            <a:avLst>
              <a:gd name="adj1" fmla="val 9994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 уступ 23">
            <a:extLst>
              <a:ext uri="{FF2B5EF4-FFF2-40B4-BE49-F238E27FC236}">
                <a16:creationId xmlns:a16="http://schemas.microsoft.com/office/drawing/2014/main" id="{AAFBE817-AC90-462B-A03F-1D5AFD386414}"/>
              </a:ext>
            </a:extLst>
          </p:cNvPr>
          <p:cNvCxnSpPr>
            <a:cxnSpLocks/>
            <a:stCxn id="21" idx="0"/>
          </p:cNvCxnSpPr>
          <p:nvPr/>
        </p:nvCxnSpPr>
        <p:spPr>
          <a:xfrm rot="5400000" flipH="1" flipV="1">
            <a:off x="2521966" y="2945388"/>
            <a:ext cx="474662" cy="11206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A7768996-62A7-40BA-9A5B-95C573AAC919}"/>
              </a:ext>
            </a:extLst>
          </p:cNvPr>
          <p:cNvCxnSpPr>
            <a:cxnSpLocks/>
            <a:stCxn id="8" idx="3"/>
            <a:endCxn id="12" idx="1"/>
          </p:cNvCxnSpPr>
          <p:nvPr/>
        </p:nvCxnSpPr>
        <p:spPr>
          <a:xfrm>
            <a:off x="5561868" y="3268371"/>
            <a:ext cx="2546161" cy="53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F0C29D-0D78-4063-879F-638D8A2A6026}"/>
              </a:ext>
            </a:extLst>
          </p:cNvPr>
          <p:cNvSpPr txBox="1"/>
          <p:nvPr/>
        </p:nvSpPr>
        <p:spPr>
          <a:xfrm>
            <a:off x="2986004" y="3605733"/>
            <a:ext cx="3365260" cy="830997"/>
          </a:xfrm>
          <a:prstGeom prst="rect">
            <a:avLst/>
          </a:prstGeom>
          <a:noFill/>
        </p:spPr>
        <p:txBody>
          <a:bodyPr wrap="square" rtlCol="0">
            <a:spAutoFit/>
          </a:bodyPr>
          <a:lstStyle/>
          <a:p>
            <a:pPr algn="ctr"/>
            <a:r>
              <a:rPr lang="ru-RU" sz="2400" dirty="0"/>
              <a:t>Очередь готовых к выполнению процессов</a:t>
            </a:r>
            <a:endParaRPr lang="ru-BY" sz="2400" dirty="0"/>
          </a:p>
        </p:txBody>
      </p:sp>
      <p:sp>
        <p:nvSpPr>
          <p:cNvPr id="35" name="TextBox 34">
            <a:extLst>
              <a:ext uri="{FF2B5EF4-FFF2-40B4-BE49-F238E27FC236}">
                <a16:creationId xmlns:a16="http://schemas.microsoft.com/office/drawing/2014/main" id="{C4972366-D784-49F5-8CA6-EEC05DFB2929}"/>
              </a:ext>
            </a:extLst>
          </p:cNvPr>
          <p:cNvSpPr txBox="1"/>
          <p:nvPr/>
        </p:nvSpPr>
        <p:spPr>
          <a:xfrm>
            <a:off x="2784555" y="5080196"/>
            <a:ext cx="4006444" cy="830997"/>
          </a:xfrm>
          <a:prstGeom prst="rect">
            <a:avLst/>
          </a:prstGeom>
          <a:noFill/>
        </p:spPr>
        <p:txBody>
          <a:bodyPr wrap="square" rtlCol="0">
            <a:spAutoFit/>
          </a:bodyPr>
          <a:lstStyle/>
          <a:p>
            <a:pPr algn="ctr"/>
            <a:r>
              <a:rPr lang="ru-RU" sz="2400" dirty="0"/>
              <a:t>Очередь заблокированных процессов</a:t>
            </a:r>
            <a:endParaRPr lang="ru-BY" sz="2400" dirty="0"/>
          </a:p>
        </p:txBody>
      </p:sp>
      <p:sp>
        <p:nvSpPr>
          <p:cNvPr id="37" name="TextBox 36">
            <a:extLst>
              <a:ext uri="{FF2B5EF4-FFF2-40B4-BE49-F238E27FC236}">
                <a16:creationId xmlns:a16="http://schemas.microsoft.com/office/drawing/2014/main" id="{7C22A7CC-B795-4D91-A170-0AF2ABAD8CA6}"/>
              </a:ext>
            </a:extLst>
          </p:cNvPr>
          <p:cNvSpPr txBox="1"/>
          <p:nvPr/>
        </p:nvSpPr>
        <p:spPr>
          <a:xfrm>
            <a:off x="7184281" y="2351235"/>
            <a:ext cx="2680390" cy="461665"/>
          </a:xfrm>
          <a:prstGeom prst="rect">
            <a:avLst/>
          </a:prstGeom>
          <a:noFill/>
        </p:spPr>
        <p:txBody>
          <a:bodyPr wrap="square" rtlCol="0">
            <a:spAutoFit/>
          </a:bodyPr>
          <a:lstStyle/>
          <a:p>
            <a:pPr algn="ctr"/>
            <a:r>
              <a:rPr lang="ru-RU" sz="2400" dirty="0"/>
              <a:t>Процессор</a:t>
            </a:r>
            <a:endParaRPr lang="ru-BY" sz="2400" dirty="0"/>
          </a:p>
        </p:txBody>
      </p:sp>
      <p:sp>
        <p:nvSpPr>
          <p:cNvPr id="43" name="TextBox 42">
            <a:extLst>
              <a:ext uri="{FF2B5EF4-FFF2-40B4-BE49-F238E27FC236}">
                <a16:creationId xmlns:a16="http://schemas.microsoft.com/office/drawing/2014/main" id="{66EC23E1-C765-4B31-A86C-DE9B390B158B}"/>
              </a:ext>
            </a:extLst>
          </p:cNvPr>
          <p:cNvSpPr txBox="1"/>
          <p:nvPr/>
        </p:nvSpPr>
        <p:spPr>
          <a:xfrm>
            <a:off x="6943399" y="3663481"/>
            <a:ext cx="3365260" cy="461665"/>
          </a:xfrm>
          <a:prstGeom prst="rect">
            <a:avLst/>
          </a:prstGeom>
          <a:noFill/>
        </p:spPr>
        <p:txBody>
          <a:bodyPr wrap="square" rtlCol="0">
            <a:spAutoFit/>
          </a:bodyPr>
          <a:lstStyle/>
          <a:p>
            <a:pPr algn="ctr"/>
            <a:r>
              <a:rPr lang="en-US" sz="2400" dirty="0"/>
              <a:t>D </a:t>
            </a:r>
            <a:r>
              <a:rPr lang="ru-RU" sz="2400" dirty="0"/>
              <a:t>выполняет </a:t>
            </a:r>
            <a:r>
              <a:rPr lang="en-US" sz="2400" i="1" dirty="0" err="1"/>
              <a:t>semSignal</a:t>
            </a:r>
            <a:endParaRPr lang="ru-BY" sz="2400" dirty="0"/>
          </a:p>
        </p:txBody>
      </p:sp>
    </p:spTree>
    <p:extLst>
      <p:ext uri="{BB962C8B-B14F-4D97-AF65-F5344CB8AC3E}">
        <p14:creationId xmlns:p14="http://schemas.microsoft.com/office/powerpoint/2010/main" val="41920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13BDCA-42C6-428F-893F-38D44E5AEF0B}"/>
              </a:ext>
            </a:extLst>
          </p:cNvPr>
          <p:cNvSpPr>
            <a:spLocks noGrp="1"/>
          </p:cNvSpPr>
          <p:nvPr>
            <p:ph type="title"/>
          </p:nvPr>
        </p:nvSpPr>
        <p:spPr>
          <a:xfrm>
            <a:off x="1249680" y="0"/>
            <a:ext cx="9692640" cy="654755"/>
          </a:xfrm>
        </p:spPr>
        <p:txBody>
          <a:bodyPr>
            <a:normAutofit fontScale="90000"/>
          </a:bodyPr>
          <a:lstStyle/>
          <a:p>
            <a:r>
              <a:rPr lang="ru-RU" dirty="0"/>
              <a:t>Механизмы параллельных вычислений</a:t>
            </a:r>
            <a:endParaRPr lang="ru-BY" dirty="0"/>
          </a:p>
        </p:txBody>
      </p:sp>
      <p:sp>
        <p:nvSpPr>
          <p:cNvPr id="3" name="Объект 2">
            <a:extLst>
              <a:ext uri="{FF2B5EF4-FFF2-40B4-BE49-F238E27FC236}">
                <a16:creationId xmlns:a16="http://schemas.microsoft.com/office/drawing/2014/main" id="{02736D75-E0E5-4E34-8F98-8D76F4E613EB}"/>
              </a:ext>
            </a:extLst>
          </p:cNvPr>
          <p:cNvSpPr>
            <a:spLocks noGrp="1"/>
          </p:cNvSpPr>
          <p:nvPr>
            <p:ph idx="1"/>
          </p:nvPr>
        </p:nvSpPr>
        <p:spPr>
          <a:xfrm>
            <a:off x="164592" y="824089"/>
            <a:ext cx="11033986" cy="5836355"/>
          </a:xfrm>
        </p:spPr>
        <p:txBody>
          <a:bodyPr>
            <a:noAutofit/>
          </a:bodyPr>
          <a:lstStyle/>
          <a:p>
            <a:pPr marL="0" indent="0" algn="just">
              <a:buNone/>
            </a:pPr>
            <a:r>
              <a:rPr lang="ru-RU" sz="2600" b="1" dirty="0"/>
              <a:t>Семафор</a:t>
            </a:r>
            <a:r>
              <a:rPr lang="ru-RU" sz="2600" dirty="0"/>
              <a:t> - целочисленное значение, используемое для передачи сигналов между процессами. Над семафором могут быть выполнены только три операции (все они являются атомарными): инициализация, уменьшение (декремент) и увеличение (инкремент) значения. Операция уменьшения может привести к блокировке процесса, а операция увеличения - к разблокированию. Известен также как семафор со счетчиком или обобщенный семафор.</a:t>
            </a:r>
          </a:p>
          <a:p>
            <a:pPr marL="0" indent="0" algn="just">
              <a:buNone/>
            </a:pPr>
            <a:r>
              <a:rPr lang="ru-RU" sz="2600" b="1" dirty="0"/>
              <a:t>Бинарный семафор </a:t>
            </a:r>
            <a:r>
              <a:rPr lang="ru-RU" sz="2600" dirty="0"/>
              <a:t>- Семафор, который может принимать только два значения - 0 и 1.</a:t>
            </a:r>
          </a:p>
          <a:p>
            <a:pPr marL="0" indent="0" algn="just">
              <a:buNone/>
            </a:pPr>
            <a:r>
              <a:rPr lang="ru-RU" sz="2600" b="1" dirty="0"/>
              <a:t>Мьютекс </a:t>
            </a:r>
            <a:r>
              <a:rPr lang="ru-RU" sz="2600" dirty="0"/>
              <a:t>- аналогичен бинарному семафору. Ключевым отличием является то, что процесс, блокирующий мьютекс (устанавливающий его значение равным 0), должен и разблокировать его (установить его значение равным 1).</a:t>
            </a:r>
          </a:p>
          <a:p>
            <a:pPr algn="just"/>
            <a:endParaRPr lang="ru-BY" sz="2600" dirty="0"/>
          </a:p>
        </p:txBody>
      </p:sp>
    </p:spTree>
    <p:extLst>
      <p:ext uri="{BB962C8B-B14F-4D97-AF65-F5344CB8AC3E}">
        <p14:creationId xmlns:p14="http://schemas.microsoft.com/office/powerpoint/2010/main" val="213476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4F75BD9-83D8-492E-AAF7-BF3B2B4272AD}"/>
              </a:ext>
            </a:extLst>
          </p:cNvPr>
          <p:cNvSpPr>
            <a:spLocks noGrp="1"/>
          </p:cNvSpPr>
          <p:nvPr>
            <p:ph idx="1"/>
          </p:nvPr>
        </p:nvSpPr>
        <p:spPr>
          <a:xfrm>
            <a:off x="57610" y="58859"/>
            <a:ext cx="11031728" cy="1912344"/>
          </a:xfrm>
        </p:spPr>
        <p:txBody>
          <a:bodyPr>
            <a:normAutofit lnSpcReduction="10000"/>
          </a:bodyPr>
          <a:lstStyle/>
          <a:p>
            <a:pPr marL="0" indent="0" algn="just">
              <a:buNone/>
            </a:pPr>
            <a:r>
              <a:rPr lang="ru-RU" sz="2800" dirty="0"/>
              <a:t>После того как получается новый результат процесса </a:t>
            </a:r>
            <a:r>
              <a:rPr lang="en-US" sz="2800" dirty="0"/>
              <a:t>D</a:t>
            </a:r>
            <a:r>
              <a:rPr lang="ru-RU" sz="2800" dirty="0"/>
              <a:t>, им выполняется</a:t>
            </a:r>
            <a:r>
              <a:rPr lang="en-US" sz="2800" dirty="0"/>
              <a:t> </a:t>
            </a:r>
            <a:r>
              <a:rPr lang="ru-RU" sz="2800" dirty="0"/>
              <a:t>инструкция </a:t>
            </a:r>
            <a:r>
              <a:rPr lang="ru-RU" sz="2800" i="1" dirty="0" err="1"/>
              <a:t>semSignal</a:t>
            </a:r>
            <a:r>
              <a:rPr lang="ru-RU" sz="2800" dirty="0"/>
              <a:t>, которая и переводит процесс С из списка приостановленных в</a:t>
            </a:r>
            <a:r>
              <a:rPr lang="en-US" sz="2800" dirty="0"/>
              <a:t> </a:t>
            </a:r>
            <a:r>
              <a:rPr lang="ru-RU" sz="2800" dirty="0"/>
              <a:t>очередь активных процессов. Последующие циклы выполнения процесса D деблокируют</a:t>
            </a:r>
            <a:r>
              <a:rPr lang="en-US" sz="2800" dirty="0"/>
              <a:t> </a:t>
            </a:r>
            <a:r>
              <a:rPr lang="be-BY" sz="2800" dirty="0"/>
              <a:t>процессы А и В.</a:t>
            </a:r>
            <a:endParaRPr lang="ru-BY" sz="8800" dirty="0"/>
          </a:p>
        </p:txBody>
      </p:sp>
      <p:grpSp>
        <p:nvGrpSpPr>
          <p:cNvPr id="13" name="Группа 12">
            <a:extLst>
              <a:ext uri="{FF2B5EF4-FFF2-40B4-BE49-F238E27FC236}">
                <a16:creationId xmlns:a16="http://schemas.microsoft.com/office/drawing/2014/main" id="{7DA66D27-6610-4CE9-86F7-9F57071F1FE7}"/>
              </a:ext>
            </a:extLst>
          </p:cNvPr>
          <p:cNvGrpSpPr/>
          <p:nvPr/>
        </p:nvGrpSpPr>
        <p:grpSpPr>
          <a:xfrm>
            <a:off x="3378160" y="2870879"/>
            <a:ext cx="2183708" cy="793133"/>
            <a:chOff x="866775" y="3993887"/>
            <a:chExt cx="2183708" cy="793133"/>
          </a:xfrm>
        </p:grpSpPr>
        <p:sp>
          <p:nvSpPr>
            <p:cNvPr id="4" name="Прямоугольник 3">
              <a:extLst>
                <a:ext uri="{FF2B5EF4-FFF2-40B4-BE49-F238E27FC236}">
                  <a16:creationId xmlns:a16="http://schemas.microsoft.com/office/drawing/2014/main" id="{1E53DD9D-7EFD-4397-8B33-DC430F46DB8D}"/>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a:p>
          </p:txBody>
        </p:sp>
        <p:sp>
          <p:nvSpPr>
            <p:cNvPr id="6" name="Прямоугольник 5">
              <a:extLst>
                <a:ext uri="{FF2B5EF4-FFF2-40B4-BE49-F238E27FC236}">
                  <a16:creationId xmlns:a16="http://schemas.microsoft.com/office/drawing/2014/main" id="{C7203365-ED2A-4D84-8E0E-56DF28821915}"/>
                </a:ext>
              </a:extLst>
            </p:cNvPr>
            <p:cNvSpPr/>
            <p:nvPr/>
          </p:nvSpPr>
          <p:spPr>
            <a:xfrm>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b="1" dirty="0"/>
            </a:p>
          </p:txBody>
        </p:sp>
        <p:sp>
          <p:nvSpPr>
            <p:cNvPr id="7" name="Прямоугольник 6">
              <a:extLst>
                <a:ext uri="{FF2B5EF4-FFF2-40B4-BE49-F238E27FC236}">
                  <a16:creationId xmlns:a16="http://schemas.microsoft.com/office/drawing/2014/main" id="{48A16689-846C-472B-A9C4-ED7A33A5E9A8}"/>
                </a:ext>
              </a:extLst>
            </p:cNvPr>
            <p:cNvSpPr/>
            <p:nvPr/>
          </p:nvSpPr>
          <p:spPr>
            <a:xfrm>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sz="2400" b="1" dirty="0"/>
            </a:p>
          </p:txBody>
        </p:sp>
        <p:sp>
          <p:nvSpPr>
            <p:cNvPr id="8" name="Прямоугольник 7">
              <a:extLst>
                <a:ext uri="{FF2B5EF4-FFF2-40B4-BE49-F238E27FC236}">
                  <a16:creationId xmlns:a16="http://schemas.microsoft.com/office/drawing/2014/main" id="{3B7B5C27-4EDC-4861-9906-2669BA1D1F95}"/>
                </a:ext>
              </a:extLst>
            </p:cNvPr>
            <p:cNvSpPr/>
            <p:nvPr/>
          </p:nvSpPr>
          <p:spPr>
            <a:xfrm>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a:t>
              </a:r>
              <a:endParaRPr lang="ru-BY" sz="2400" b="1" dirty="0"/>
            </a:p>
          </p:txBody>
        </p:sp>
        <p:cxnSp>
          <p:nvCxnSpPr>
            <p:cNvPr id="10" name="Прямая соединительная линия 9">
              <a:extLst>
                <a:ext uri="{FF2B5EF4-FFF2-40B4-BE49-F238E27FC236}">
                  <a16:creationId xmlns:a16="http://schemas.microsoft.com/office/drawing/2014/main" id="{BA684ABB-1CF7-4271-806D-16E9B66693EF}"/>
                </a:ext>
              </a:extLst>
            </p:cNvPr>
            <p:cNvCxnSpPr/>
            <p:nvPr/>
          </p:nvCxnSpPr>
          <p:spPr>
            <a:xfrm flipH="1">
              <a:off x="866775" y="3993887"/>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D21FDADD-3BCA-4A1E-9D7E-83BB45460001}"/>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Прямоугольник 11">
            <a:extLst>
              <a:ext uri="{FF2B5EF4-FFF2-40B4-BE49-F238E27FC236}">
                <a16:creationId xmlns:a16="http://schemas.microsoft.com/office/drawing/2014/main" id="{71183AFB-827A-4DA7-ADC5-70EFA9CD82D1}"/>
              </a:ext>
            </a:extLst>
          </p:cNvPr>
          <p:cNvSpPr/>
          <p:nvPr/>
        </p:nvSpPr>
        <p:spPr>
          <a:xfrm>
            <a:off x="8108029" y="2873791"/>
            <a:ext cx="832894"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D</a:t>
            </a:r>
            <a:endParaRPr lang="ru-BY" sz="2400" b="1" dirty="0"/>
          </a:p>
        </p:txBody>
      </p:sp>
      <p:grpSp>
        <p:nvGrpSpPr>
          <p:cNvPr id="14" name="Группа 13">
            <a:extLst>
              <a:ext uri="{FF2B5EF4-FFF2-40B4-BE49-F238E27FC236}">
                <a16:creationId xmlns:a16="http://schemas.microsoft.com/office/drawing/2014/main" id="{084BDD3E-14BF-4772-A299-82C76DFC2768}"/>
              </a:ext>
            </a:extLst>
          </p:cNvPr>
          <p:cNvGrpSpPr/>
          <p:nvPr/>
        </p:nvGrpSpPr>
        <p:grpSpPr>
          <a:xfrm rot="10800000">
            <a:off x="3537518" y="4436730"/>
            <a:ext cx="2183708" cy="790752"/>
            <a:chOff x="866775" y="3996268"/>
            <a:chExt cx="2183708" cy="790752"/>
          </a:xfrm>
        </p:grpSpPr>
        <p:sp>
          <p:nvSpPr>
            <p:cNvPr id="15" name="Прямоугольник 14">
              <a:extLst>
                <a:ext uri="{FF2B5EF4-FFF2-40B4-BE49-F238E27FC236}">
                  <a16:creationId xmlns:a16="http://schemas.microsoft.com/office/drawing/2014/main" id="{E61F2636-56E1-48C9-84BE-817273AFEABA}"/>
                </a:ext>
              </a:extLst>
            </p:cNvPr>
            <p:cNvSpPr/>
            <p:nvPr/>
          </p:nvSpPr>
          <p:spPr>
            <a:xfrm>
              <a:off x="124177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6" name="Прямоугольник 15">
              <a:extLst>
                <a:ext uri="{FF2B5EF4-FFF2-40B4-BE49-F238E27FC236}">
                  <a16:creationId xmlns:a16="http://schemas.microsoft.com/office/drawing/2014/main" id="{79F2FACB-5504-4DAF-B1FB-2083178D2838}"/>
                </a:ext>
              </a:extLst>
            </p:cNvPr>
            <p:cNvSpPr/>
            <p:nvPr/>
          </p:nvSpPr>
          <p:spPr>
            <a:xfrm rot="10800000">
              <a:off x="1693333" y="3996268"/>
              <a:ext cx="451555" cy="790221"/>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endParaRPr lang="ru-BY" sz="2400" b="1" dirty="0"/>
            </a:p>
          </p:txBody>
        </p:sp>
        <p:sp>
          <p:nvSpPr>
            <p:cNvPr id="17" name="Прямоугольник 16">
              <a:extLst>
                <a:ext uri="{FF2B5EF4-FFF2-40B4-BE49-F238E27FC236}">
                  <a16:creationId xmlns:a16="http://schemas.microsoft.com/office/drawing/2014/main" id="{C6A5CE7B-10E2-4885-86CE-EC06DB584B47}"/>
                </a:ext>
              </a:extLst>
            </p:cNvPr>
            <p:cNvSpPr/>
            <p:nvPr/>
          </p:nvSpPr>
          <p:spPr>
            <a:xfrm rot="10800000">
              <a:off x="214488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sz="2400" b="1" dirty="0"/>
                <a:t>B</a:t>
              </a:r>
              <a:endParaRPr lang="ru-BY" sz="2400" b="1" dirty="0"/>
            </a:p>
          </p:txBody>
        </p:sp>
        <p:sp>
          <p:nvSpPr>
            <p:cNvPr id="18" name="Прямоугольник 17">
              <a:extLst>
                <a:ext uri="{FF2B5EF4-FFF2-40B4-BE49-F238E27FC236}">
                  <a16:creationId xmlns:a16="http://schemas.microsoft.com/office/drawing/2014/main" id="{D7B546E8-29AA-47F5-A582-82926ADD5715}"/>
                </a:ext>
              </a:extLst>
            </p:cNvPr>
            <p:cNvSpPr/>
            <p:nvPr/>
          </p:nvSpPr>
          <p:spPr>
            <a:xfrm rot="10800000">
              <a:off x="2598928" y="3996268"/>
              <a:ext cx="451555" cy="790221"/>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sz="2400" b="1" dirty="0"/>
                <a:t>A</a:t>
              </a:r>
              <a:endParaRPr lang="ru-BY" sz="2400" b="1" dirty="0"/>
            </a:p>
          </p:txBody>
        </p:sp>
        <p:cxnSp>
          <p:nvCxnSpPr>
            <p:cNvPr id="19" name="Прямая соединительная линия 18">
              <a:extLst>
                <a:ext uri="{FF2B5EF4-FFF2-40B4-BE49-F238E27FC236}">
                  <a16:creationId xmlns:a16="http://schemas.microsoft.com/office/drawing/2014/main" id="{3484680F-2E1E-408C-BA22-62060F29D3E7}"/>
                </a:ext>
              </a:extLst>
            </p:cNvPr>
            <p:cNvCxnSpPr/>
            <p:nvPr/>
          </p:nvCxnSpPr>
          <p:spPr>
            <a:xfrm flipH="1">
              <a:off x="866775" y="4003411"/>
              <a:ext cx="37500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Прямая соединительная линия 19">
              <a:extLst>
                <a:ext uri="{FF2B5EF4-FFF2-40B4-BE49-F238E27FC236}">
                  <a16:creationId xmlns:a16="http://schemas.microsoft.com/office/drawing/2014/main" id="{815D61BC-54DC-4A81-BA19-F9B45CDDAF28}"/>
                </a:ext>
              </a:extLst>
            </p:cNvPr>
            <p:cNvCxnSpPr/>
            <p:nvPr/>
          </p:nvCxnSpPr>
          <p:spPr>
            <a:xfrm flipH="1">
              <a:off x="868538" y="4787020"/>
              <a:ext cx="375003"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21" name="Овал 20">
            <a:extLst>
              <a:ext uri="{FF2B5EF4-FFF2-40B4-BE49-F238E27FC236}">
                <a16:creationId xmlns:a16="http://schemas.microsoft.com/office/drawing/2014/main" id="{9517D328-9419-40D8-B40A-E1664B84D9DF}"/>
              </a:ext>
            </a:extLst>
          </p:cNvPr>
          <p:cNvSpPr/>
          <p:nvPr/>
        </p:nvSpPr>
        <p:spPr>
          <a:xfrm>
            <a:off x="1546699" y="3743034"/>
            <a:ext cx="1304565" cy="5644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s = -2</a:t>
            </a:r>
            <a:endParaRPr lang="ru-BY" sz="2400" b="1" dirty="0"/>
          </a:p>
        </p:txBody>
      </p:sp>
      <p:cxnSp>
        <p:nvCxnSpPr>
          <p:cNvPr id="23" name="Соединитель: уступ 22">
            <a:extLst>
              <a:ext uri="{FF2B5EF4-FFF2-40B4-BE49-F238E27FC236}">
                <a16:creationId xmlns:a16="http://schemas.microsoft.com/office/drawing/2014/main" id="{727BDAA2-8984-4FDC-9F26-5526D3CA5719}"/>
              </a:ext>
            </a:extLst>
          </p:cNvPr>
          <p:cNvCxnSpPr>
            <a:cxnSpLocks/>
            <a:stCxn id="18" idx="1"/>
          </p:cNvCxnSpPr>
          <p:nvPr/>
        </p:nvCxnSpPr>
        <p:spPr>
          <a:xfrm rot="10800000">
            <a:off x="2122670" y="4307482"/>
            <a:ext cx="1414848" cy="524891"/>
          </a:xfrm>
          <a:prstGeom prst="bentConnector3">
            <a:avLst>
              <a:gd name="adj1" fmla="val 9994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Соединитель: уступ 23">
            <a:extLst>
              <a:ext uri="{FF2B5EF4-FFF2-40B4-BE49-F238E27FC236}">
                <a16:creationId xmlns:a16="http://schemas.microsoft.com/office/drawing/2014/main" id="{AAFBE817-AC90-462B-A03F-1D5AFD386414}"/>
              </a:ext>
            </a:extLst>
          </p:cNvPr>
          <p:cNvCxnSpPr>
            <a:cxnSpLocks/>
            <a:stCxn id="21" idx="0"/>
          </p:cNvCxnSpPr>
          <p:nvPr/>
        </p:nvCxnSpPr>
        <p:spPr>
          <a:xfrm rot="5400000" flipH="1" flipV="1">
            <a:off x="2521966" y="2945388"/>
            <a:ext cx="474662" cy="112063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A7768996-62A7-40BA-9A5B-95C573AAC919}"/>
              </a:ext>
            </a:extLst>
          </p:cNvPr>
          <p:cNvCxnSpPr>
            <a:cxnSpLocks/>
            <a:stCxn id="8" idx="3"/>
            <a:endCxn id="12" idx="1"/>
          </p:cNvCxnSpPr>
          <p:nvPr/>
        </p:nvCxnSpPr>
        <p:spPr>
          <a:xfrm>
            <a:off x="5561868" y="3268371"/>
            <a:ext cx="2546161" cy="53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7F0C29D-0D78-4063-879F-638D8A2A6026}"/>
              </a:ext>
            </a:extLst>
          </p:cNvPr>
          <p:cNvSpPr txBox="1"/>
          <p:nvPr/>
        </p:nvSpPr>
        <p:spPr>
          <a:xfrm>
            <a:off x="2986004" y="3605733"/>
            <a:ext cx="3365260" cy="830997"/>
          </a:xfrm>
          <a:prstGeom prst="rect">
            <a:avLst/>
          </a:prstGeom>
          <a:noFill/>
        </p:spPr>
        <p:txBody>
          <a:bodyPr wrap="square" rtlCol="0">
            <a:spAutoFit/>
          </a:bodyPr>
          <a:lstStyle/>
          <a:p>
            <a:pPr algn="ctr"/>
            <a:r>
              <a:rPr lang="ru-RU" sz="2400" dirty="0"/>
              <a:t>Очередь готовых к выполнению процессов</a:t>
            </a:r>
            <a:endParaRPr lang="ru-BY" sz="2400" dirty="0"/>
          </a:p>
        </p:txBody>
      </p:sp>
      <p:sp>
        <p:nvSpPr>
          <p:cNvPr id="35" name="TextBox 34">
            <a:extLst>
              <a:ext uri="{FF2B5EF4-FFF2-40B4-BE49-F238E27FC236}">
                <a16:creationId xmlns:a16="http://schemas.microsoft.com/office/drawing/2014/main" id="{C4972366-D784-49F5-8CA6-EEC05DFB2929}"/>
              </a:ext>
            </a:extLst>
          </p:cNvPr>
          <p:cNvSpPr txBox="1"/>
          <p:nvPr/>
        </p:nvSpPr>
        <p:spPr>
          <a:xfrm>
            <a:off x="2784555" y="5080196"/>
            <a:ext cx="4006444" cy="830997"/>
          </a:xfrm>
          <a:prstGeom prst="rect">
            <a:avLst/>
          </a:prstGeom>
          <a:noFill/>
        </p:spPr>
        <p:txBody>
          <a:bodyPr wrap="square" rtlCol="0">
            <a:spAutoFit/>
          </a:bodyPr>
          <a:lstStyle/>
          <a:p>
            <a:pPr algn="ctr"/>
            <a:r>
              <a:rPr lang="ru-RU" sz="2400" dirty="0"/>
              <a:t>Очередь заблокированных процессов</a:t>
            </a:r>
            <a:endParaRPr lang="ru-BY" sz="2400" dirty="0"/>
          </a:p>
        </p:txBody>
      </p:sp>
      <p:sp>
        <p:nvSpPr>
          <p:cNvPr id="37" name="TextBox 36">
            <a:extLst>
              <a:ext uri="{FF2B5EF4-FFF2-40B4-BE49-F238E27FC236}">
                <a16:creationId xmlns:a16="http://schemas.microsoft.com/office/drawing/2014/main" id="{7C22A7CC-B795-4D91-A170-0AF2ABAD8CA6}"/>
              </a:ext>
            </a:extLst>
          </p:cNvPr>
          <p:cNvSpPr txBox="1"/>
          <p:nvPr/>
        </p:nvSpPr>
        <p:spPr>
          <a:xfrm>
            <a:off x="7184281" y="2351235"/>
            <a:ext cx="2680390" cy="461665"/>
          </a:xfrm>
          <a:prstGeom prst="rect">
            <a:avLst/>
          </a:prstGeom>
          <a:noFill/>
        </p:spPr>
        <p:txBody>
          <a:bodyPr wrap="square" rtlCol="0">
            <a:spAutoFit/>
          </a:bodyPr>
          <a:lstStyle/>
          <a:p>
            <a:pPr algn="ctr"/>
            <a:r>
              <a:rPr lang="ru-RU" sz="2400" dirty="0"/>
              <a:t>Процессор</a:t>
            </a:r>
            <a:endParaRPr lang="ru-BY" sz="2400" dirty="0"/>
          </a:p>
        </p:txBody>
      </p:sp>
      <p:sp>
        <p:nvSpPr>
          <p:cNvPr id="43" name="TextBox 42">
            <a:extLst>
              <a:ext uri="{FF2B5EF4-FFF2-40B4-BE49-F238E27FC236}">
                <a16:creationId xmlns:a16="http://schemas.microsoft.com/office/drawing/2014/main" id="{66EC23E1-C765-4B31-A86C-DE9B390B158B}"/>
              </a:ext>
            </a:extLst>
          </p:cNvPr>
          <p:cNvSpPr txBox="1"/>
          <p:nvPr/>
        </p:nvSpPr>
        <p:spPr>
          <a:xfrm>
            <a:off x="6943399" y="3663481"/>
            <a:ext cx="3365260" cy="461665"/>
          </a:xfrm>
          <a:prstGeom prst="rect">
            <a:avLst/>
          </a:prstGeom>
          <a:noFill/>
        </p:spPr>
        <p:txBody>
          <a:bodyPr wrap="square" rtlCol="0">
            <a:spAutoFit/>
          </a:bodyPr>
          <a:lstStyle/>
          <a:p>
            <a:pPr algn="ctr"/>
            <a:r>
              <a:rPr lang="en-US" sz="2400" dirty="0"/>
              <a:t>D </a:t>
            </a:r>
            <a:r>
              <a:rPr lang="ru-RU" sz="2400" dirty="0"/>
              <a:t>выполняет </a:t>
            </a:r>
            <a:r>
              <a:rPr lang="en-US" sz="2400" i="1" dirty="0" err="1"/>
              <a:t>semSignal</a:t>
            </a:r>
            <a:endParaRPr lang="ru-BY" sz="2400" dirty="0"/>
          </a:p>
        </p:txBody>
      </p:sp>
    </p:spTree>
    <p:extLst>
      <p:ext uri="{BB962C8B-B14F-4D97-AF65-F5344CB8AC3E}">
        <p14:creationId xmlns:p14="http://schemas.microsoft.com/office/powerpoint/2010/main" val="2888675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500A412-8C15-4488-B770-138113343C34}"/>
              </a:ext>
            </a:extLst>
          </p:cNvPr>
          <p:cNvSpPr>
            <a:spLocks noGrp="1"/>
          </p:cNvSpPr>
          <p:nvPr>
            <p:ph idx="1"/>
          </p:nvPr>
        </p:nvSpPr>
        <p:spPr>
          <a:xfrm>
            <a:off x="80772" y="190501"/>
            <a:ext cx="6015228" cy="6162674"/>
          </a:xfrm>
        </p:spPr>
        <p:txBody>
          <a:bodyPr>
            <a:normAutofit/>
          </a:bodyPr>
          <a:lstStyle/>
          <a:p>
            <a:pPr marL="0" indent="0" algn="just">
              <a:buNone/>
            </a:pPr>
            <a:r>
              <a:rPr lang="ru-RU" sz="2800" dirty="0"/>
              <a:t>Пусть у нас имеется п процессов, идентифицируемых</a:t>
            </a:r>
            <a:r>
              <a:rPr lang="en-US" sz="2800" dirty="0"/>
              <a:t> </a:t>
            </a:r>
            <a:r>
              <a:rPr lang="ru-RU" sz="2800" dirty="0"/>
              <a:t>массивом P(i). В каждом из процессов перед входом в критический раздел выполняется</a:t>
            </a:r>
            <a:r>
              <a:rPr lang="en-US" sz="2800" dirty="0"/>
              <a:t> </a:t>
            </a:r>
            <a:r>
              <a:rPr lang="ru-RU" sz="2800" dirty="0"/>
              <a:t>вызов </a:t>
            </a:r>
            <a:r>
              <a:rPr lang="ru-RU" sz="2800" i="1" dirty="0" err="1"/>
              <a:t>semWait</a:t>
            </a:r>
            <a:r>
              <a:rPr lang="ru-RU" sz="2800" i="1" dirty="0"/>
              <a:t>(s)</a:t>
            </a:r>
            <a:r>
              <a:rPr lang="ru-RU" sz="2800" dirty="0"/>
              <a:t>. Если значение s становится отрицательным, процесс приостанавливается.</a:t>
            </a:r>
            <a:r>
              <a:rPr lang="en-US" sz="2800" dirty="0"/>
              <a:t> </a:t>
            </a:r>
            <a:r>
              <a:rPr lang="ru-RU" sz="2800" dirty="0"/>
              <a:t>Если же значение равно 1, оно уменьшается до нуля и процесс немедленно</a:t>
            </a:r>
            <a:r>
              <a:rPr lang="en-US" sz="2800" dirty="0"/>
              <a:t> </a:t>
            </a:r>
            <a:r>
              <a:rPr lang="ru-RU" sz="2800" dirty="0"/>
              <a:t>входит в критический участок; поскольку s больше не является положительным, ни</a:t>
            </a:r>
            <a:r>
              <a:rPr lang="en-US" sz="2800" dirty="0"/>
              <a:t> </a:t>
            </a:r>
            <a:r>
              <a:rPr lang="ru-RU" sz="2800" dirty="0"/>
              <a:t>один другой процесс не может войти в критический участок.</a:t>
            </a:r>
            <a:endParaRPr lang="ru-BY" sz="2800" dirty="0"/>
          </a:p>
        </p:txBody>
      </p:sp>
      <p:pic>
        <p:nvPicPr>
          <p:cNvPr id="4" name="Рисунок 3">
            <a:extLst>
              <a:ext uri="{FF2B5EF4-FFF2-40B4-BE49-F238E27FC236}">
                <a16:creationId xmlns:a16="http://schemas.microsoft.com/office/drawing/2014/main" id="{15C86E69-6FE7-42E8-82DC-2EC2E3319143}"/>
              </a:ext>
            </a:extLst>
          </p:cNvPr>
          <p:cNvPicPr>
            <a:picLocks noChangeAspect="1"/>
          </p:cNvPicPr>
          <p:nvPr/>
        </p:nvPicPr>
        <p:blipFill>
          <a:blip r:embed="rId2"/>
          <a:stretch>
            <a:fillRect/>
          </a:stretch>
        </p:blipFill>
        <p:spPr>
          <a:xfrm>
            <a:off x="6096000" y="827732"/>
            <a:ext cx="6096000" cy="4343073"/>
          </a:xfrm>
          <a:prstGeom prst="rect">
            <a:avLst/>
          </a:prstGeom>
        </p:spPr>
      </p:pic>
    </p:spTree>
    <p:extLst>
      <p:ext uri="{BB962C8B-B14F-4D97-AF65-F5344CB8AC3E}">
        <p14:creationId xmlns:p14="http://schemas.microsoft.com/office/powerpoint/2010/main" val="804783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03ACFED-BCE0-45BC-8B8D-43C4F6643CF4}"/>
              </a:ext>
            </a:extLst>
          </p:cNvPr>
          <p:cNvSpPr>
            <a:spLocks noGrp="1"/>
          </p:cNvSpPr>
          <p:nvPr>
            <p:ph idx="1"/>
          </p:nvPr>
        </p:nvSpPr>
        <p:spPr>
          <a:xfrm>
            <a:off x="290322" y="466725"/>
            <a:ext cx="10606278" cy="6210300"/>
          </a:xfrm>
        </p:spPr>
        <p:txBody>
          <a:bodyPr>
            <a:normAutofit lnSpcReduction="10000"/>
          </a:bodyPr>
          <a:lstStyle/>
          <a:p>
            <a:pPr marL="0" indent="0" algn="just">
              <a:buNone/>
            </a:pPr>
            <a:r>
              <a:rPr lang="ru-RU" sz="2800" dirty="0"/>
              <a:t>Семафор инициализируется значением 1. Следовательно, первый процесс, </a:t>
            </a:r>
            <a:r>
              <a:rPr lang="ru-RU" sz="2800" dirty="0" err="1"/>
              <a:t>вь</a:t>
            </a:r>
            <a:r>
              <a:rPr lang="be-BY" sz="2800" dirty="0"/>
              <a:t>п</a:t>
            </a:r>
            <a:r>
              <a:rPr lang="ru-RU" sz="2800" dirty="0" err="1"/>
              <a:t>олняющий</a:t>
            </a:r>
            <a:r>
              <a:rPr lang="en-US" sz="2800" dirty="0"/>
              <a:t> </a:t>
            </a:r>
            <a:r>
              <a:rPr lang="ru-RU" sz="2800" dirty="0"/>
              <a:t>инструкцию </a:t>
            </a:r>
            <a:r>
              <a:rPr lang="ru-RU" sz="2800" i="1" dirty="0" err="1"/>
              <a:t>semWait</a:t>
            </a:r>
            <a:r>
              <a:rPr lang="ru-RU" sz="2800" dirty="0"/>
              <a:t>, сможет немедленно попасть в критический участок, устанавливая</a:t>
            </a:r>
            <a:r>
              <a:rPr lang="en-US" sz="2800" dirty="0"/>
              <a:t> </a:t>
            </a:r>
            <a:r>
              <a:rPr lang="ru-RU" sz="2800" dirty="0"/>
              <a:t>при этом значение семафора равным 0. Любой другой процесс при попытке войти в критический участок обнаружит, что он занят. Соответственно, произойдет блокировка процесса, а значение семафора будет уменьшено до -1. Пытаться войти в критический участок может любое количество процессов; каждая неудачная попытка уменьшает значение семафора. После того как процесс, вошедший в критический участок первым, покидает его, s увеличивается, и один из заблокированных процессов (если таковые имеются) удаляется из связанной с семафором очереди заблокированных процессов и активизируется. Таким образом, как только планировщик операционной системы предоставит ему возможность выполнения, процесс тут же сможет войти в критический </a:t>
            </a:r>
            <a:r>
              <a:rPr lang="be-BY" sz="2800" dirty="0"/>
              <a:t>раздел.</a:t>
            </a:r>
            <a:endParaRPr lang="ru-BY" sz="2800" dirty="0"/>
          </a:p>
        </p:txBody>
      </p:sp>
    </p:spTree>
    <p:extLst>
      <p:ext uri="{BB962C8B-B14F-4D97-AF65-F5344CB8AC3E}">
        <p14:creationId xmlns:p14="http://schemas.microsoft.com/office/powerpoint/2010/main" val="49405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Прямая соединительная линия 4">
            <a:extLst>
              <a:ext uri="{FF2B5EF4-FFF2-40B4-BE49-F238E27FC236}">
                <a16:creationId xmlns:a16="http://schemas.microsoft.com/office/drawing/2014/main" id="{A4945E24-D622-4C58-9601-45F614C9F325}"/>
              </a:ext>
            </a:extLst>
          </p:cNvPr>
          <p:cNvCxnSpPr>
            <a:cxnSpLocks/>
          </p:cNvCxnSpPr>
          <p:nvPr/>
        </p:nvCxnSpPr>
        <p:spPr>
          <a:xfrm>
            <a:off x="276225" y="1046480"/>
            <a:ext cx="9420224" cy="0"/>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6" name="Прямая соединительная линия 5">
            <a:extLst>
              <a:ext uri="{FF2B5EF4-FFF2-40B4-BE49-F238E27FC236}">
                <a16:creationId xmlns:a16="http://schemas.microsoft.com/office/drawing/2014/main" id="{86D74CC2-0158-4A86-B152-46B44DAD211D}"/>
              </a:ext>
            </a:extLst>
          </p:cNvPr>
          <p:cNvCxnSpPr>
            <a:cxnSpLocks/>
          </p:cNvCxnSpPr>
          <p:nvPr/>
        </p:nvCxnSpPr>
        <p:spPr>
          <a:xfrm>
            <a:off x="295275" y="1837055"/>
            <a:ext cx="9401174" cy="0"/>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7" name="Прямая соединительная линия 6">
            <a:extLst>
              <a:ext uri="{FF2B5EF4-FFF2-40B4-BE49-F238E27FC236}">
                <a16:creationId xmlns:a16="http://schemas.microsoft.com/office/drawing/2014/main" id="{8F8B3A77-B2B8-4524-88CD-5580BC5E9AFF}"/>
              </a:ext>
            </a:extLst>
          </p:cNvPr>
          <p:cNvCxnSpPr>
            <a:cxnSpLocks/>
          </p:cNvCxnSpPr>
          <p:nvPr/>
        </p:nvCxnSpPr>
        <p:spPr>
          <a:xfrm>
            <a:off x="276225" y="2741930"/>
            <a:ext cx="9420224" cy="0"/>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8" name="Прямая соединительная линия 7">
            <a:extLst>
              <a:ext uri="{FF2B5EF4-FFF2-40B4-BE49-F238E27FC236}">
                <a16:creationId xmlns:a16="http://schemas.microsoft.com/office/drawing/2014/main" id="{9F1441E0-6B10-40D2-B6D2-6794D70000A5}"/>
              </a:ext>
            </a:extLst>
          </p:cNvPr>
          <p:cNvCxnSpPr>
            <a:cxnSpLocks/>
          </p:cNvCxnSpPr>
          <p:nvPr/>
        </p:nvCxnSpPr>
        <p:spPr>
          <a:xfrm>
            <a:off x="276225" y="3713480"/>
            <a:ext cx="9522891" cy="0"/>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006A4C7C-EFC8-41D5-B26C-5162ABB53584}"/>
              </a:ext>
            </a:extLst>
          </p:cNvPr>
          <p:cNvCxnSpPr>
            <a:cxnSpLocks/>
          </p:cNvCxnSpPr>
          <p:nvPr/>
        </p:nvCxnSpPr>
        <p:spPr>
          <a:xfrm>
            <a:off x="295275" y="4713605"/>
            <a:ext cx="9503841" cy="0"/>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10" name="Прямая соединительная линия 9">
            <a:extLst>
              <a:ext uri="{FF2B5EF4-FFF2-40B4-BE49-F238E27FC236}">
                <a16:creationId xmlns:a16="http://schemas.microsoft.com/office/drawing/2014/main" id="{1A152303-87EB-4DAE-9991-1A632390CC5C}"/>
              </a:ext>
            </a:extLst>
          </p:cNvPr>
          <p:cNvCxnSpPr>
            <a:cxnSpLocks/>
          </p:cNvCxnSpPr>
          <p:nvPr/>
        </p:nvCxnSpPr>
        <p:spPr>
          <a:xfrm>
            <a:off x="295275" y="5664835"/>
            <a:ext cx="9503841" cy="0"/>
          </a:xfrm>
          <a:prstGeom prst="line">
            <a:avLst/>
          </a:prstGeom>
          <a:ln w="12700">
            <a:prstDash val="lgDash"/>
          </a:ln>
        </p:spPr>
        <p:style>
          <a:lnRef idx="1">
            <a:schemeClr val="dk1"/>
          </a:lnRef>
          <a:fillRef idx="0">
            <a:schemeClr val="dk1"/>
          </a:fillRef>
          <a:effectRef idx="0">
            <a:schemeClr val="dk1"/>
          </a:effectRef>
          <a:fontRef idx="minor">
            <a:schemeClr val="tx1"/>
          </a:fontRef>
        </p:style>
      </p:cxnSp>
      <p:grpSp>
        <p:nvGrpSpPr>
          <p:cNvPr id="17" name="Группа 16">
            <a:extLst>
              <a:ext uri="{FF2B5EF4-FFF2-40B4-BE49-F238E27FC236}">
                <a16:creationId xmlns:a16="http://schemas.microsoft.com/office/drawing/2014/main" id="{1F7E415D-B330-4E0E-9212-938244F0F73A}"/>
              </a:ext>
            </a:extLst>
          </p:cNvPr>
          <p:cNvGrpSpPr/>
          <p:nvPr/>
        </p:nvGrpSpPr>
        <p:grpSpPr>
          <a:xfrm>
            <a:off x="419101" y="1188403"/>
            <a:ext cx="1602740" cy="460693"/>
            <a:chOff x="1295400" y="5886450"/>
            <a:chExt cx="1762125" cy="520065"/>
          </a:xfrm>
        </p:grpSpPr>
        <p:sp>
          <p:nvSpPr>
            <p:cNvPr id="18" name="Прямоугольник 17">
              <a:extLst>
                <a:ext uri="{FF2B5EF4-FFF2-40B4-BE49-F238E27FC236}">
                  <a16:creationId xmlns:a16="http://schemas.microsoft.com/office/drawing/2014/main" id="{095598DF-0A65-4771-88C4-65E7BDD1D0C7}"/>
                </a:ext>
              </a:extLst>
            </p:cNvPr>
            <p:cNvSpPr/>
            <p:nvPr/>
          </p:nvSpPr>
          <p:spPr>
            <a:xfrm>
              <a:off x="1781175"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9" name="Прямоугольник 18">
              <a:extLst>
                <a:ext uri="{FF2B5EF4-FFF2-40B4-BE49-F238E27FC236}">
                  <a16:creationId xmlns:a16="http://schemas.microsoft.com/office/drawing/2014/main" id="{291E0757-9999-44EF-B447-5295002D0F71}"/>
                </a:ext>
              </a:extLst>
            </p:cNvPr>
            <p:cNvSpPr/>
            <p:nvPr/>
          </p:nvSpPr>
          <p:spPr>
            <a:xfrm>
              <a:off x="2419350"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20" name="Прямая соединительная линия 19">
              <a:extLst>
                <a:ext uri="{FF2B5EF4-FFF2-40B4-BE49-F238E27FC236}">
                  <a16:creationId xmlns:a16="http://schemas.microsoft.com/office/drawing/2014/main" id="{EAB2B845-F1C4-4E05-B185-074C8B7FBF2F}"/>
                </a:ext>
              </a:extLst>
            </p:cNvPr>
            <p:cNvCxnSpPr/>
            <p:nvPr/>
          </p:nvCxnSpPr>
          <p:spPr>
            <a:xfrm>
              <a:off x="1295400" y="5886450"/>
              <a:ext cx="48577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Прямая соединительная линия 20">
              <a:extLst>
                <a:ext uri="{FF2B5EF4-FFF2-40B4-BE49-F238E27FC236}">
                  <a16:creationId xmlns:a16="http://schemas.microsoft.com/office/drawing/2014/main" id="{C5311096-B469-43F3-B94C-002A1D6429E1}"/>
                </a:ext>
              </a:extLst>
            </p:cNvPr>
            <p:cNvCxnSpPr/>
            <p:nvPr/>
          </p:nvCxnSpPr>
          <p:spPr>
            <a:xfrm>
              <a:off x="1295400" y="6406515"/>
              <a:ext cx="48577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46" name="Прямоугольник 45">
            <a:extLst>
              <a:ext uri="{FF2B5EF4-FFF2-40B4-BE49-F238E27FC236}">
                <a16:creationId xmlns:a16="http://schemas.microsoft.com/office/drawing/2014/main" id="{2DE132AC-5FE6-49DD-B5BC-986B76196BF1}"/>
              </a:ext>
            </a:extLst>
          </p:cNvPr>
          <p:cNvSpPr/>
          <p:nvPr/>
        </p:nvSpPr>
        <p:spPr>
          <a:xfrm>
            <a:off x="2669538" y="1190944"/>
            <a:ext cx="580452" cy="453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be-BY" sz="2400" dirty="0"/>
              <a:t>0</a:t>
            </a:r>
            <a:endParaRPr lang="ru-BY" sz="2400" dirty="0"/>
          </a:p>
        </p:txBody>
      </p:sp>
      <p:grpSp>
        <p:nvGrpSpPr>
          <p:cNvPr id="101" name="Группа 100">
            <a:extLst>
              <a:ext uri="{FF2B5EF4-FFF2-40B4-BE49-F238E27FC236}">
                <a16:creationId xmlns:a16="http://schemas.microsoft.com/office/drawing/2014/main" id="{B7EA4A69-B62E-4D9F-AE59-CBA1E5246DF8}"/>
              </a:ext>
            </a:extLst>
          </p:cNvPr>
          <p:cNvGrpSpPr/>
          <p:nvPr/>
        </p:nvGrpSpPr>
        <p:grpSpPr>
          <a:xfrm>
            <a:off x="419101" y="2084228"/>
            <a:ext cx="1602740" cy="460693"/>
            <a:chOff x="1295400" y="5886450"/>
            <a:chExt cx="1762125" cy="520065"/>
          </a:xfrm>
        </p:grpSpPr>
        <p:sp>
          <p:nvSpPr>
            <p:cNvPr id="102" name="Прямоугольник 101">
              <a:extLst>
                <a:ext uri="{FF2B5EF4-FFF2-40B4-BE49-F238E27FC236}">
                  <a16:creationId xmlns:a16="http://schemas.microsoft.com/office/drawing/2014/main" id="{9A8E9FB2-4F5D-477A-8D75-323732E62EF3}"/>
                </a:ext>
              </a:extLst>
            </p:cNvPr>
            <p:cNvSpPr/>
            <p:nvPr/>
          </p:nvSpPr>
          <p:spPr>
            <a:xfrm>
              <a:off x="1781175"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03" name="Прямоугольник 102">
              <a:extLst>
                <a:ext uri="{FF2B5EF4-FFF2-40B4-BE49-F238E27FC236}">
                  <a16:creationId xmlns:a16="http://schemas.microsoft.com/office/drawing/2014/main" id="{4E74AD9D-772B-439A-ADF4-6B81E2B39240}"/>
                </a:ext>
              </a:extLst>
            </p:cNvPr>
            <p:cNvSpPr/>
            <p:nvPr/>
          </p:nvSpPr>
          <p:spPr>
            <a:xfrm>
              <a:off x="2419350"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B</a:t>
              </a:r>
              <a:endParaRPr lang="ru-BY" b="1" dirty="0"/>
            </a:p>
          </p:txBody>
        </p:sp>
        <p:cxnSp>
          <p:nvCxnSpPr>
            <p:cNvPr id="104" name="Прямая соединительная линия 103">
              <a:extLst>
                <a:ext uri="{FF2B5EF4-FFF2-40B4-BE49-F238E27FC236}">
                  <a16:creationId xmlns:a16="http://schemas.microsoft.com/office/drawing/2014/main" id="{B638BE2C-8C53-4281-9B50-5BC0A103E189}"/>
                </a:ext>
              </a:extLst>
            </p:cNvPr>
            <p:cNvCxnSpPr/>
            <p:nvPr/>
          </p:nvCxnSpPr>
          <p:spPr>
            <a:xfrm>
              <a:off x="1295400" y="5886450"/>
              <a:ext cx="48577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5" name="Прямая соединительная линия 104">
              <a:extLst>
                <a:ext uri="{FF2B5EF4-FFF2-40B4-BE49-F238E27FC236}">
                  <a16:creationId xmlns:a16="http://schemas.microsoft.com/office/drawing/2014/main" id="{02E0C0C7-2AF7-4535-9AAA-553C34E5E62E}"/>
                </a:ext>
              </a:extLst>
            </p:cNvPr>
            <p:cNvCxnSpPr/>
            <p:nvPr/>
          </p:nvCxnSpPr>
          <p:spPr>
            <a:xfrm>
              <a:off x="1295400" y="6406515"/>
              <a:ext cx="48577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06" name="Прямоугольник 105">
            <a:extLst>
              <a:ext uri="{FF2B5EF4-FFF2-40B4-BE49-F238E27FC236}">
                <a16:creationId xmlns:a16="http://schemas.microsoft.com/office/drawing/2014/main" id="{40E4A276-9D51-4034-990D-E61ACEFBAA42}"/>
              </a:ext>
            </a:extLst>
          </p:cNvPr>
          <p:cNvSpPr/>
          <p:nvPr/>
        </p:nvSpPr>
        <p:spPr>
          <a:xfrm>
            <a:off x="2669538" y="2086769"/>
            <a:ext cx="580452" cy="453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be-BY" sz="2400" dirty="0"/>
              <a:t>-1</a:t>
            </a:r>
            <a:endParaRPr lang="ru-BY" sz="2400" dirty="0"/>
          </a:p>
        </p:txBody>
      </p:sp>
      <p:grpSp>
        <p:nvGrpSpPr>
          <p:cNvPr id="107" name="Группа 106">
            <a:extLst>
              <a:ext uri="{FF2B5EF4-FFF2-40B4-BE49-F238E27FC236}">
                <a16:creationId xmlns:a16="http://schemas.microsoft.com/office/drawing/2014/main" id="{53BDF458-A79B-4D48-9D80-E1DB8F7BF085}"/>
              </a:ext>
            </a:extLst>
          </p:cNvPr>
          <p:cNvGrpSpPr/>
          <p:nvPr/>
        </p:nvGrpSpPr>
        <p:grpSpPr>
          <a:xfrm>
            <a:off x="419101" y="3018155"/>
            <a:ext cx="1602740" cy="460693"/>
            <a:chOff x="1295400" y="5886450"/>
            <a:chExt cx="1762125" cy="520065"/>
          </a:xfrm>
        </p:grpSpPr>
        <p:sp>
          <p:nvSpPr>
            <p:cNvPr id="108" name="Прямоугольник 107">
              <a:extLst>
                <a:ext uri="{FF2B5EF4-FFF2-40B4-BE49-F238E27FC236}">
                  <a16:creationId xmlns:a16="http://schemas.microsoft.com/office/drawing/2014/main" id="{34ADD8E0-5459-41D0-ABA9-C4913297B937}"/>
                </a:ext>
              </a:extLst>
            </p:cNvPr>
            <p:cNvSpPr/>
            <p:nvPr/>
          </p:nvSpPr>
          <p:spPr>
            <a:xfrm>
              <a:off x="1781175"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a:t>
              </a:r>
              <a:endParaRPr lang="ru-BY" sz="2400" b="1" dirty="0"/>
            </a:p>
          </p:txBody>
        </p:sp>
        <p:sp>
          <p:nvSpPr>
            <p:cNvPr id="109" name="Прямоугольник 108">
              <a:extLst>
                <a:ext uri="{FF2B5EF4-FFF2-40B4-BE49-F238E27FC236}">
                  <a16:creationId xmlns:a16="http://schemas.microsoft.com/office/drawing/2014/main" id="{5AE458D8-6406-4F17-BBCE-F7F78ECC9370}"/>
                </a:ext>
              </a:extLst>
            </p:cNvPr>
            <p:cNvSpPr/>
            <p:nvPr/>
          </p:nvSpPr>
          <p:spPr>
            <a:xfrm>
              <a:off x="2419350"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B</a:t>
              </a:r>
              <a:endParaRPr lang="ru-BY" sz="2400" b="1" dirty="0"/>
            </a:p>
          </p:txBody>
        </p:sp>
        <p:cxnSp>
          <p:nvCxnSpPr>
            <p:cNvPr id="110" name="Прямая соединительная линия 109">
              <a:extLst>
                <a:ext uri="{FF2B5EF4-FFF2-40B4-BE49-F238E27FC236}">
                  <a16:creationId xmlns:a16="http://schemas.microsoft.com/office/drawing/2014/main" id="{2DFF6F66-E266-450D-9580-DDE06C039A12}"/>
                </a:ext>
              </a:extLst>
            </p:cNvPr>
            <p:cNvCxnSpPr/>
            <p:nvPr/>
          </p:nvCxnSpPr>
          <p:spPr>
            <a:xfrm>
              <a:off x="1295400" y="5886450"/>
              <a:ext cx="48577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Прямая соединительная линия 110">
              <a:extLst>
                <a:ext uri="{FF2B5EF4-FFF2-40B4-BE49-F238E27FC236}">
                  <a16:creationId xmlns:a16="http://schemas.microsoft.com/office/drawing/2014/main" id="{4E645741-BFBB-4D7A-B5AB-27E50C0E2B43}"/>
                </a:ext>
              </a:extLst>
            </p:cNvPr>
            <p:cNvCxnSpPr/>
            <p:nvPr/>
          </p:nvCxnSpPr>
          <p:spPr>
            <a:xfrm>
              <a:off x="1295400" y="6406515"/>
              <a:ext cx="48577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12" name="Прямоугольник 111">
            <a:extLst>
              <a:ext uri="{FF2B5EF4-FFF2-40B4-BE49-F238E27FC236}">
                <a16:creationId xmlns:a16="http://schemas.microsoft.com/office/drawing/2014/main" id="{7FADFC83-19BA-4FA7-B632-431E70600883}"/>
              </a:ext>
            </a:extLst>
          </p:cNvPr>
          <p:cNvSpPr/>
          <p:nvPr/>
        </p:nvSpPr>
        <p:spPr>
          <a:xfrm>
            <a:off x="2669538" y="3020696"/>
            <a:ext cx="580452" cy="453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be-BY" sz="2400" dirty="0"/>
              <a:t>-2</a:t>
            </a:r>
            <a:endParaRPr lang="ru-BY" sz="2400" dirty="0"/>
          </a:p>
        </p:txBody>
      </p:sp>
      <p:grpSp>
        <p:nvGrpSpPr>
          <p:cNvPr id="113" name="Группа 112">
            <a:extLst>
              <a:ext uri="{FF2B5EF4-FFF2-40B4-BE49-F238E27FC236}">
                <a16:creationId xmlns:a16="http://schemas.microsoft.com/office/drawing/2014/main" id="{2EDED652-2FC2-4124-A571-AC4D81EA1F4B}"/>
              </a:ext>
            </a:extLst>
          </p:cNvPr>
          <p:cNvGrpSpPr/>
          <p:nvPr/>
        </p:nvGrpSpPr>
        <p:grpSpPr>
          <a:xfrm>
            <a:off x="419101" y="4024631"/>
            <a:ext cx="1602740" cy="460693"/>
            <a:chOff x="1295400" y="5886450"/>
            <a:chExt cx="1762125" cy="520065"/>
          </a:xfrm>
        </p:grpSpPr>
        <p:sp>
          <p:nvSpPr>
            <p:cNvPr id="114" name="Прямоугольник 113">
              <a:extLst>
                <a:ext uri="{FF2B5EF4-FFF2-40B4-BE49-F238E27FC236}">
                  <a16:creationId xmlns:a16="http://schemas.microsoft.com/office/drawing/2014/main" id="{3990627F-164F-4013-BF46-4C14CDE32733}"/>
                </a:ext>
              </a:extLst>
            </p:cNvPr>
            <p:cNvSpPr/>
            <p:nvPr/>
          </p:nvSpPr>
          <p:spPr>
            <a:xfrm>
              <a:off x="1781175"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15" name="Прямоугольник 114">
              <a:extLst>
                <a:ext uri="{FF2B5EF4-FFF2-40B4-BE49-F238E27FC236}">
                  <a16:creationId xmlns:a16="http://schemas.microsoft.com/office/drawing/2014/main" id="{AE94DAC9-8D7E-4D5C-B01B-75715DC67B72}"/>
                </a:ext>
              </a:extLst>
            </p:cNvPr>
            <p:cNvSpPr/>
            <p:nvPr/>
          </p:nvSpPr>
          <p:spPr>
            <a:xfrm>
              <a:off x="2419350"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C</a:t>
              </a:r>
              <a:endParaRPr lang="ru-BY" b="1" dirty="0"/>
            </a:p>
          </p:txBody>
        </p:sp>
        <p:cxnSp>
          <p:nvCxnSpPr>
            <p:cNvPr id="116" name="Прямая соединительная линия 115">
              <a:extLst>
                <a:ext uri="{FF2B5EF4-FFF2-40B4-BE49-F238E27FC236}">
                  <a16:creationId xmlns:a16="http://schemas.microsoft.com/office/drawing/2014/main" id="{5CDED96E-6ECC-4325-919A-42B0416C8C8B}"/>
                </a:ext>
              </a:extLst>
            </p:cNvPr>
            <p:cNvCxnSpPr/>
            <p:nvPr/>
          </p:nvCxnSpPr>
          <p:spPr>
            <a:xfrm>
              <a:off x="1295400" y="5886450"/>
              <a:ext cx="48577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7" name="Прямая соединительная линия 116">
              <a:extLst>
                <a:ext uri="{FF2B5EF4-FFF2-40B4-BE49-F238E27FC236}">
                  <a16:creationId xmlns:a16="http://schemas.microsoft.com/office/drawing/2014/main" id="{44902779-45E7-4C09-A6FC-959FDFB500E4}"/>
                </a:ext>
              </a:extLst>
            </p:cNvPr>
            <p:cNvCxnSpPr/>
            <p:nvPr/>
          </p:nvCxnSpPr>
          <p:spPr>
            <a:xfrm>
              <a:off x="1295400" y="6406515"/>
              <a:ext cx="48577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18" name="Прямоугольник 117">
            <a:extLst>
              <a:ext uri="{FF2B5EF4-FFF2-40B4-BE49-F238E27FC236}">
                <a16:creationId xmlns:a16="http://schemas.microsoft.com/office/drawing/2014/main" id="{AF64DBA4-A9C3-4355-89E5-62AACCFC8E6F}"/>
              </a:ext>
            </a:extLst>
          </p:cNvPr>
          <p:cNvSpPr/>
          <p:nvPr/>
        </p:nvSpPr>
        <p:spPr>
          <a:xfrm>
            <a:off x="2669538" y="4027172"/>
            <a:ext cx="580452" cy="453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be-BY" sz="2400" dirty="0"/>
              <a:t>-1</a:t>
            </a:r>
            <a:endParaRPr lang="ru-BY" sz="2400" dirty="0"/>
          </a:p>
        </p:txBody>
      </p:sp>
      <p:grpSp>
        <p:nvGrpSpPr>
          <p:cNvPr id="119" name="Группа 118">
            <a:extLst>
              <a:ext uri="{FF2B5EF4-FFF2-40B4-BE49-F238E27FC236}">
                <a16:creationId xmlns:a16="http://schemas.microsoft.com/office/drawing/2014/main" id="{AA269BFF-17AF-49CE-A0E2-B3A03B93EA12}"/>
              </a:ext>
            </a:extLst>
          </p:cNvPr>
          <p:cNvGrpSpPr/>
          <p:nvPr/>
        </p:nvGrpSpPr>
        <p:grpSpPr>
          <a:xfrm>
            <a:off x="419101" y="4946972"/>
            <a:ext cx="1602740" cy="460693"/>
            <a:chOff x="1295400" y="5886450"/>
            <a:chExt cx="1762125" cy="520065"/>
          </a:xfrm>
        </p:grpSpPr>
        <p:sp>
          <p:nvSpPr>
            <p:cNvPr id="120" name="Прямоугольник 119">
              <a:extLst>
                <a:ext uri="{FF2B5EF4-FFF2-40B4-BE49-F238E27FC236}">
                  <a16:creationId xmlns:a16="http://schemas.microsoft.com/office/drawing/2014/main" id="{B7E0CD57-C546-46BC-9B33-6BFE0B15843D}"/>
                </a:ext>
              </a:extLst>
            </p:cNvPr>
            <p:cNvSpPr/>
            <p:nvPr/>
          </p:nvSpPr>
          <p:spPr>
            <a:xfrm>
              <a:off x="1781175"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21" name="Прямоугольник 120">
              <a:extLst>
                <a:ext uri="{FF2B5EF4-FFF2-40B4-BE49-F238E27FC236}">
                  <a16:creationId xmlns:a16="http://schemas.microsoft.com/office/drawing/2014/main" id="{7A677D15-0FEB-44A2-9B1B-6E1241F81EE4}"/>
                </a:ext>
              </a:extLst>
            </p:cNvPr>
            <p:cNvSpPr/>
            <p:nvPr/>
          </p:nvSpPr>
          <p:spPr>
            <a:xfrm>
              <a:off x="2419350"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122" name="Прямая соединительная линия 121">
              <a:extLst>
                <a:ext uri="{FF2B5EF4-FFF2-40B4-BE49-F238E27FC236}">
                  <a16:creationId xmlns:a16="http://schemas.microsoft.com/office/drawing/2014/main" id="{4C2CAE56-76AE-4A92-AC10-8B08AC30F5C3}"/>
                </a:ext>
              </a:extLst>
            </p:cNvPr>
            <p:cNvCxnSpPr/>
            <p:nvPr/>
          </p:nvCxnSpPr>
          <p:spPr>
            <a:xfrm>
              <a:off x="1295400" y="5886450"/>
              <a:ext cx="48577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3" name="Прямая соединительная линия 122">
              <a:extLst>
                <a:ext uri="{FF2B5EF4-FFF2-40B4-BE49-F238E27FC236}">
                  <a16:creationId xmlns:a16="http://schemas.microsoft.com/office/drawing/2014/main" id="{B649144F-C2DC-4ECC-A178-5AC1BBEBAC37}"/>
                </a:ext>
              </a:extLst>
            </p:cNvPr>
            <p:cNvCxnSpPr/>
            <p:nvPr/>
          </p:nvCxnSpPr>
          <p:spPr>
            <a:xfrm>
              <a:off x="1295400" y="6406515"/>
              <a:ext cx="48577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4" name="Прямоугольник 123">
            <a:extLst>
              <a:ext uri="{FF2B5EF4-FFF2-40B4-BE49-F238E27FC236}">
                <a16:creationId xmlns:a16="http://schemas.microsoft.com/office/drawing/2014/main" id="{BB3B06BF-3348-4378-93F4-86C4E665AA46}"/>
              </a:ext>
            </a:extLst>
          </p:cNvPr>
          <p:cNvSpPr/>
          <p:nvPr/>
        </p:nvSpPr>
        <p:spPr>
          <a:xfrm>
            <a:off x="2669538" y="4949513"/>
            <a:ext cx="580452" cy="453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be-BY" sz="2400" dirty="0"/>
              <a:t>0</a:t>
            </a:r>
            <a:endParaRPr lang="ru-BY" sz="2400" dirty="0"/>
          </a:p>
        </p:txBody>
      </p:sp>
      <p:grpSp>
        <p:nvGrpSpPr>
          <p:cNvPr id="125" name="Группа 124">
            <a:extLst>
              <a:ext uri="{FF2B5EF4-FFF2-40B4-BE49-F238E27FC236}">
                <a16:creationId xmlns:a16="http://schemas.microsoft.com/office/drawing/2014/main" id="{7C1B2F80-ED8F-482D-8711-B04BDED8744C}"/>
              </a:ext>
            </a:extLst>
          </p:cNvPr>
          <p:cNvGrpSpPr/>
          <p:nvPr/>
        </p:nvGrpSpPr>
        <p:grpSpPr>
          <a:xfrm>
            <a:off x="419101" y="5889619"/>
            <a:ext cx="1602740" cy="460693"/>
            <a:chOff x="1295400" y="5886450"/>
            <a:chExt cx="1762125" cy="520065"/>
          </a:xfrm>
        </p:grpSpPr>
        <p:sp>
          <p:nvSpPr>
            <p:cNvPr id="126" name="Прямоугольник 125">
              <a:extLst>
                <a:ext uri="{FF2B5EF4-FFF2-40B4-BE49-F238E27FC236}">
                  <a16:creationId xmlns:a16="http://schemas.microsoft.com/office/drawing/2014/main" id="{612888AD-5ED3-4FEE-8DDF-DCDA8D36E7C0}"/>
                </a:ext>
              </a:extLst>
            </p:cNvPr>
            <p:cNvSpPr/>
            <p:nvPr/>
          </p:nvSpPr>
          <p:spPr>
            <a:xfrm>
              <a:off x="1781175"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127" name="Прямоугольник 126">
              <a:extLst>
                <a:ext uri="{FF2B5EF4-FFF2-40B4-BE49-F238E27FC236}">
                  <a16:creationId xmlns:a16="http://schemas.microsoft.com/office/drawing/2014/main" id="{BBA6E3B1-A484-49F7-B5B0-0A5F1C9A7754}"/>
                </a:ext>
              </a:extLst>
            </p:cNvPr>
            <p:cNvSpPr/>
            <p:nvPr/>
          </p:nvSpPr>
          <p:spPr>
            <a:xfrm>
              <a:off x="2419350" y="5886450"/>
              <a:ext cx="638175" cy="5143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128" name="Прямая соединительная линия 127">
              <a:extLst>
                <a:ext uri="{FF2B5EF4-FFF2-40B4-BE49-F238E27FC236}">
                  <a16:creationId xmlns:a16="http://schemas.microsoft.com/office/drawing/2014/main" id="{BE7D1072-DC3B-4F5F-9874-EF2D0D58D442}"/>
                </a:ext>
              </a:extLst>
            </p:cNvPr>
            <p:cNvCxnSpPr/>
            <p:nvPr/>
          </p:nvCxnSpPr>
          <p:spPr>
            <a:xfrm>
              <a:off x="1295400" y="5886450"/>
              <a:ext cx="48577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9" name="Прямая соединительная линия 128">
              <a:extLst>
                <a:ext uri="{FF2B5EF4-FFF2-40B4-BE49-F238E27FC236}">
                  <a16:creationId xmlns:a16="http://schemas.microsoft.com/office/drawing/2014/main" id="{90C1C70C-901A-4E3D-8001-AB578891B9EE}"/>
                </a:ext>
              </a:extLst>
            </p:cNvPr>
            <p:cNvCxnSpPr/>
            <p:nvPr/>
          </p:nvCxnSpPr>
          <p:spPr>
            <a:xfrm>
              <a:off x="1295400" y="6406515"/>
              <a:ext cx="485775" cy="0"/>
            </a:xfrm>
            <a:prstGeom prst="line">
              <a:avLst/>
            </a:prstGeom>
            <a:ln w="12700"/>
          </p:spPr>
          <p:style>
            <a:lnRef idx="1">
              <a:schemeClr val="dk1"/>
            </a:lnRef>
            <a:fillRef idx="0">
              <a:schemeClr val="dk1"/>
            </a:fillRef>
            <a:effectRef idx="0">
              <a:schemeClr val="dk1"/>
            </a:effectRef>
            <a:fontRef idx="minor">
              <a:schemeClr val="tx1"/>
            </a:fontRef>
          </p:style>
        </p:cxnSp>
      </p:grpSp>
      <p:sp>
        <p:nvSpPr>
          <p:cNvPr id="130" name="Прямоугольник 129">
            <a:extLst>
              <a:ext uri="{FF2B5EF4-FFF2-40B4-BE49-F238E27FC236}">
                <a16:creationId xmlns:a16="http://schemas.microsoft.com/office/drawing/2014/main" id="{D595F0D5-E1F3-4B23-BAE2-6FC0758D4EF9}"/>
              </a:ext>
            </a:extLst>
          </p:cNvPr>
          <p:cNvSpPr/>
          <p:nvPr/>
        </p:nvSpPr>
        <p:spPr>
          <a:xfrm>
            <a:off x="2669538" y="5892160"/>
            <a:ext cx="580452" cy="453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be-BY" sz="2400" dirty="0"/>
              <a:t>1</a:t>
            </a:r>
            <a:endParaRPr lang="ru-BY" sz="2400" dirty="0"/>
          </a:p>
        </p:txBody>
      </p:sp>
      <p:sp>
        <p:nvSpPr>
          <p:cNvPr id="131" name="Прямоугольник 130">
            <a:extLst>
              <a:ext uri="{FF2B5EF4-FFF2-40B4-BE49-F238E27FC236}">
                <a16:creationId xmlns:a16="http://schemas.microsoft.com/office/drawing/2014/main" id="{8C46AF8F-EDAA-42E7-9CC6-430EF7CD76F6}"/>
              </a:ext>
            </a:extLst>
          </p:cNvPr>
          <p:cNvSpPr/>
          <p:nvPr/>
        </p:nvSpPr>
        <p:spPr>
          <a:xfrm>
            <a:off x="2669538" y="227497"/>
            <a:ext cx="580452" cy="4530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be-BY" sz="2400" dirty="0"/>
              <a:t>1</a:t>
            </a:r>
            <a:endParaRPr lang="ru-BY" sz="2400" dirty="0"/>
          </a:p>
        </p:txBody>
      </p:sp>
      <p:sp>
        <p:nvSpPr>
          <p:cNvPr id="132" name="TextBox 131">
            <a:extLst>
              <a:ext uri="{FF2B5EF4-FFF2-40B4-BE49-F238E27FC236}">
                <a16:creationId xmlns:a16="http://schemas.microsoft.com/office/drawing/2014/main" id="{09350F7F-D8F7-4CB2-8BBF-BD25784D3D59}"/>
              </a:ext>
            </a:extLst>
          </p:cNvPr>
          <p:cNvSpPr txBox="1"/>
          <p:nvPr/>
        </p:nvSpPr>
        <p:spPr>
          <a:xfrm>
            <a:off x="4368800" y="78730"/>
            <a:ext cx="407484" cy="461665"/>
          </a:xfrm>
          <a:prstGeom prst="rect">
            <a:avLst/>
          </a:prstGeom>
          <a:noFill/>
        </p:spPr>
        <p:txBody>
          <a:bodyPr wrap="none" rtlCol="0">
            <a:spAutoFit/>
          </a:bodyPr>
          <a:lstStyle/>
          <a:p>
            <a:r>
              <a:rPr lang="en-US" sz="2400" b="1" dirty="0"/>
              <a:t>A</a:t>
            </a:r>
            <a:endParaRPr lang="ru-BY" sz="2400" b="1" dirty="0"/>
          </a:p>
        </p:txBody>
      </p:sp>
      <p:sp>
        <p:nvSpPr>
          <p:cNvPr id="133" name="TextBox 132">
            <a:extLst>
              <a:ext uri="{FF2B5EF4-FFF2-40B4-BE49-F238E27FC236}">
                <a16:creationId xmlns:a16="http://schemas.microsoft.com/office/drawing/2014/main" id="{91CAA469-1E3B-41FD-993E-457097831374}"/>
              </a:ext>
            </a:extLst>
          </p:cNvPr>
          <p:cNvSpPr txBox="1"/>
          <p:nvPr/>
        </p:nvSpPr>
        <p:spPr>
          <a:xfrm>
            <a:off x="6279089" y="88902"/>
            <a:ext cx="389850" cy="461665"/>
          </a:xfrm>
          <a:prstGeom prst="rect">
            <a:avLst/>
          </a:prstGeom>
          <a:noFill/>
        </p:spPr>
        <p:txBody>
          <a:bodyPr wrap="none" rtlCol="0">
            <a:spAutoFit/>
          </a:bodyPr>
          <a:lstStyle/>
          <a:p>
            <a:r>
              <a:rPr lang="en-US" sz="2400" b="1" dirty="0"/>
              <a:t>B</a:t>
            </a:r>
            <a:endParaRPr lang="ru-BY" sz="2400" b="1" dirty="0"/>
          </a:p>
        </p:txBody>
      </p:sp>
      <p:sp>
        <p:nvSpPr>
          <p:cNvPr id="134" name="TextBox 133">
            <a:extLst>
              <a:ext uri="{FF2B5EF4-FFF2-40B4-BE49-F238E27FC236}">
                <a16:creationId xmlns:a16="http://schemas.microsoft.com/office/drawing/2014/main" id="{9D0FD540-F863-4FDA-A435-5335FB91D2E4}"/>
              </a:ext>
            </a:extLst>
          </p:cNvPr>
          <p:cNvSpPr txBox="1"/>
          <p:nvPr/>
        </p:nvSpPr>
        <p:spPr>
          <a:xfrm>
            <a:off x="8068974" y="133791"/>
            <a:ext cx="407484" cy="461665"/>
          </a:xfrm>
          <a:prstGeom prst="rect">
            <a:avLst/>
          </a:prstGeom>
          <a:noFill/>
        </p:spPr>
        <p:txBody>
          <a:bodyPr wrap="none" rtlCol="0">
            <a:spAutoFit/>
          </a:bodyPr>
          <a:lstStyle/>
          <a:p>
            <a:r>
              <a:rPr lang="en-US" sz="2400" b="1" dirty="0"/>
              <a:t>C</a:t>
            </a:r>
            <a:endParaRPr lang="ru-BY" sz="2400" b="1" dirty="0"/>
          </a:p>
        </p:txBody>
      </p:sp>
      <p:sp>
        <p:nvSpPr>
          <p:cNvPr id="135" name="TextBox 134">
            <a:extLst>
              <a:ext uri="{FF2B5EF4-FFF2-40B4-BE49-F238E27FC236}">
                <a16:creationId xmlns:a16="http://schemas.microsoft.com/office/drawing/2014/main" id="{DF0D0D13-ADC4-4080-B335-63F73089DB77}"/>
              </a:ext>
            </a:extLst>
          </p:cNvPr>
          <p:cNvSpPr txBox="1"/>
          <p:nvPr/>
        </p:nvSpPr>
        <p:spPr>
          <a:xfrm>
            <a:off x="3767863" y="652300"/>
            <a:ext cx="2037161" cy="461665"/>
          </a:xfrm>
          <a:prstGeom prst="rect">
            <a:avLst/>
          </a:prstGeom>
          <a:noFill/>
        </p:spPr>
        <p:txBody>
          <a:bodyPr wrap="none" rtlCol="0">
            <a:spAutoFit/>
          </a:bodyPr>
          <a:lstStyle/>
          <a:p>
            <a:r>
              <a:rPr lang="en-US" sz="2400" i="1" dirty="0" err="1"/>
              <a:t>SemWait</a:t>
            </a:r>
            <a:r>
              <a:rPr lang="en-US" sz="2400" i="1" dirty="0"/>
              <a:t>(lock)</a:t>
            </a:r>
            <a:endParaRPr lang="ru-BY" sz="2400" i="1" dirty="0"/>
          </a:p>
        </p:txBody>
      </p:sp>
      <p:sp>
        <p:nvSpPr>
          <p:cNvPr id="136" name="TextBox 135">
            <a:extLst>
              <a:ext uri="{FF2B5EF4-FFF2-40B4-BE49-F238E27FC236}">
                <a16:creationId xmlns:a16="http://schemas.microsoft.com/office/drawing/2014/main" id="{B3A66825-BCFE-4E05-8899-52D3F24AA5AE}"/>
              </a:ext>
            </a:extLst>
          </p:cNvPr>
          <p:cNvSpPr txBox="1"/>
          <p:nvPr/>
        </p:nvSpPr>
        <p:spPr>
          <a:xfrm>
            <a:off x="5392965" y="1440661"/>
            <a:ext cx="2037161" cy="461665"/>
          </a:xfrm>
          <a:prstGeom prst="rect">
            <a:avLst/>
          </a:prstGeom>
          <a:noFill/>
        </p:spPr>
        <p:txBody>
          <a:bodyPr wrap="none" rtlCol="0">
            <a:spAutoFit/>
          </a:bodyPr>
          <a:lstStyle/>
          <a:p>
            <a:r>
              <a:rPr lang="en-US" sz="2400" i="1" dirty="0" err="1"/>
              <a:t>SemWait</a:t>
            </a:r>
            <a:r>
              <a:rPr lang="en-US" sz="2400" i="1" dirty="0"/>
              <a:t>(lock)</a:t>
            </a:r>
            <a:endParaRPr lang="ru-BY" sz="2400" i="1" dirty="0"/>
          </a:p>
        </p:txBody>
      </p:sp>
      <p:sp>
        <p:nvSpPr>
          <p:cNvPr id="137" name="TextBox 136">
            <a:extLst>
              <a:ext uri="{FF2B5EF4-FFF2-40B4-BE49-F238E27FC236}">
                <a16:creationId xmlns:a16="http://schemas.microsoft.com/office/drawing/2014/main" id="{AE362C8B-9823-4DB3-8952-071066F0E060}"/>
              </a:ext>
            </a:extLst>
          </p:cNvPr>
          <p:cNvSpPr txBox="1"/>
          <p:nvPr/>
        </p:nvSpPr>
        <p:spPr>
          <a:xfrm>
            <a:off x="7264296" y="2301547"/>
            <a:ext cx="2037161" cy="461665"/>
          </a:xfrm>
          <a:prstGeom prst="rect">
            <a:avLst/>
          </a:prstGeom>
          <a:noFill/>
        </p:spPr>
        <p:txBody>
          <a:bodyPr wrap="none" rtlCol="0">
            <a:spAutoFit/>
          </a:bodyPr>
          <a:lstStyle/>
          <a:p>
            <a:r>
              <a:rPr lang="en-US" sz="2400" i="1" dirty="0" err="1"/>
              <a:t>SemWait</a:t>
            </a:r>
            <a:r>
              <a:rPr lang="en-US" sz="2400" i="1" dirty="0"/>
              <a:t>(lock)</a:t>
            </a:r>
            <a:endParaRPr lang="ru-BY" sz="2400" i="1" dirty="0"/>
          </a:p>
        </p:txBody>
      </p:sp>
      <p:sp>
        <p:nvSpPr>
          <p:cNvPr id="144" name="TextBox 143">
            <a:extLst>
              <a:ext uri="{FF2B5EF4-FFF2-40B4-BE49-F238E27FC236}">
                <a16:creationId xmlns:a16="http://schemas.microsoft.com/office/drawing/2014/main" id="{F6DB10D0-5694-4E07-A4D0-4C89F814CB23}"/>
              </a:ext>
            </a:extLst>
          </p:cNvPr>
          <p:cNvSpPr txBox="1"/>
          <p:nvPr/>
        </p:nvSpPr>
        <p:spPr>
          <a:xfrm>
            <a:off x="5401130" y="4265192"/>
            <a:ext cx="2199641" cy="461665"/>
          </a:xfrm>
          <a:prstGeom prst="rect">
            <a:avLst/>
          </a:prstGeom>
          <a:noFill/>
        </p:spPr>
        <p:txBody>
          <a:bodyPr wrap="none" rtlCol="0">
            <a:spAutoFit/>
          </a:bodyPr>
          <a:lstStyle/>
          <a:p>
            <a:r>
              <a:rPr lang="en-US" sz="2400" i="1" dirty="0" err="1"/>
              <a:t>SemSignal</a:t>
            </a:r>
            <a:r>
              <a:rPr lang="en-US" sz="2400" i="1" dirty="0"/>
              <a:t>(lock)</a:t>
            </a:r>
            <a:endParaRPr lang="ru-BY" sz="2400" i="1" dirty="0"/>
          </a:p>
        </p:txBody>
      </p:sp>
      <p:sp>
        <p:nvSpPr>
          <p:cNvPr id="145" name="TextBox 144">
            <a:extLst>
              <a:ext uri="{FF2B5EF4-FFF2-40B4-BE49-F238E27FC236}">
                <a16:creationId xmlns:a16="http://schemas.microsoft.com/office/drawing/2014/main" id="{CABFBEE5-82B2-44A6-AA93-EEB3E995DE66}"/>
              </a:ext>
            </a:extLst>
          </p:cNvPr>
          <p:cNvSpPr txBox="1"/>
          <p:nvPr/>
        </p:nvSpPr>
        <p:spPr>
          <a:xfrm>
            <a:off x="7213150" y="5239763"/>
            <a:ext cx="2199641" cy="461665"/>
          </a:xfrm>
          <a:prstGeom prst="rect">
            <a:avLst/>
          </a:prstGeom>
          <a:noFill/>
        </p:spPr>
        <p:txBody>
          <a:bodyPr wrap="none" rtlCol="0">
            <a:spAutoFit/>
          </a:bodyPr>
          <a:lstStyle/>
          <a:p>
            <a:r>
              <a:rPr lang="en-US" sz="2400" i="1" dirty="0" err="1"/>
              <a:t>SemSignal</a:t>
            </a:r>
            <a:r>
              <a:rPr lang="en-US" sz="2400" i="1" dirty="0"/>
              <a:t>(lock)</a:t>
            </a:r>
            <a:endParaRPr lang="ru-BY" sz="2400" i="1" dirty="0"/>
          </a:p>
        </p:txBody>
      </p:sp>
      <p:sp>
        <p:nvSpPr>
          <p:cNvPr id="146" name="TextBox 145">
            <a:extLst>
              <a:ext uri="{FF2B5EF4-FFF2-40B4-BE49-F238E27FC236}">
                <a16:creationId xmlns:a16="http://schemas.microsoft.com/office/drawing/2014/main" id="{A30B8C72-BCF5-48AB-B5B5-1D95D461B191}"/>
              </a:ext>
            </a:extLst>
          </p:cNvPr>
          <p:cNvSpPr txBox="1"/>
          <p:nvPr/>
        </p:nvSpPr>
        <p:spPr>
          <a:xfrm>
            <a:off x="3605383" y="3296839"/>
            <a:ext cx="2199641" cy="461665"/>
          </a:xfrm>
          <a:prstGeom prst="rect">
            <a:avLst/>
          </a:prstGeom>
          <a:noFill/>
        </p:spPr>
        <p:txBody>
          <a:bodyPr wrap="none" rtlCol="0">
            <a:spAutoFit/>
          </a:bodyPr>
          <a:lstStyle/>
          <a:p>
            <a:r>
              <a:rPr lang="en-US" sz="2400" i="1" dirty="0" err="1"/>
              <a:t>SemSignal</a:t>
            </a:r>
            <a:r>
              <a:rPr lang="en-US" sz="2400" i="1" dirty="0"/>
              <a:t>(lock)</a:t>
            </a:r>
            <a:endParaRPr lang="ru-BY" sz="2400" i="1" dirty="0"/>
          </a:p>
        </p:txBody>
      </p:sp>
      <p:cxnSp>
        <p:nvCxnSpPr>
          <p:cNvPr id="148" name="Прямая со стрелкой 147">
            <a:extLst>
              <a:ext uri="{FF2B5EF4-FFF2-40B4-BE49-F238E27FC236}">
                <a16:creationId xmlns:a16="http://schemas.microsoft.com/office/drawing/2014/main" id="{B564B7E7-967C-4786-B22B-51CF44C30452}"/>
              </a:ext>
            </a:extLst>
          </p:cNvPr>
          <p:cNvCxnSpPr>
            <a:cxnSpLocks/>
          </p:cNvCxnSpPr>
          <p:nvPr/>
        </p:nvCxnSpPr>
        <p:spPr>
          <a:xfrm>
            <a:off x="4582702" y="540395"/>
            <a:ext cx="0" cy="24192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9" name="Прямая со стрелкой 148">
            <a:extLst>
              <a:ext uri="{FF2B5EF4-FFF2-40B4-BE49-F238E27FC236}">
                <a16:creationId xmlns:a16="http://schemas.microsoft.com/office/drawing/2014/main" id="{27FF892F-D584-4EAB-80DA-8E13863484F6}"/>
              </a:ext>
            </a:extLst>
          </p:cNvPr>
          <p:cNvCxnSpPr>
            <a:cxnSpLocks/>
          </p:cNvCxnSpPr>
          <p:nvPr/>
        </p:nvCxnSpPr>
        <p:spPr>
          <a:xfrm>
            <a:off x="6484716" y="595456"/>
            <a:ext cx="17684" cy="89806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1" name="Прямая со стрелкой 150">
            <a:extLst>
              <a:ext uri="{FF2B5EF4-FFF2-40B4-BE49-F238E27FC236}">
                <a16:creationId xmlns:a16="http://schemas.microsoft.com/office/drawing/2014/main" id="{3F306D33-1590-4E54-A02F-6876CD0CE1BD}"/>
              </a:ext>
            </a:extLst>
          </p:cNvPr>
          <p:cNvCxnSpPr>
            <a:cxnSpLocks/>
            <a:endCxn id="137" idx="0"/>
          </p:cNvCxnSpPr>
          <p:nvPr/>
        </p:nvCxnSpPr>
        <p:spPr>
          <a:xfrm>
            <a:off x="8265591" y="595456"/>
            <a:ext cx="17286" cy="170609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4" name="Прямая со стрелкой 153">
            <a:extLst>
              <a:ext uri="{FF2B5EF4-FFF2-40B4-BE49-F238E27FC236}">
                <a16:creationId xmlns:a16="http://schemas.microsoft.com/office/drawing/2014/main" id="{DBF229AB-58C5-4F54-B8EF-024122AD749F}"/>
              </a:ext>
            </a:extLst>
          </p:cNvPr>
          <p:cNvCxnSpPr>
            <a:cxnSpLocks/>
          </p:cNvCxnSpPr>
          <p:nvPr/>
        </p:nvCxnSpPr>
        <p:spPr>
          <a:xfrm>
            <a:off x="4615574" y="1140547"/>
            <a:ext cx="17386" cy="21106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7" name="Прямая со стрелкой 156">
            <a:extLst>
              <a:ext uri="{FF2B5EF4-FFF2-40B4-BE49-F238E27FC236}">
                <a16:creationId xmlns:a16="http://schemas.microsoft.com/office/drawing/2014/main" id="{CDB3D83A-0B82-4707-BA56-709E287FE2FA}"/>
              </a:ext>
            </a:extLst>
          </p:cNvPr>
          <p:cNvCxnSpPr>
            <a:cxnSpLocks/>
          </p:cNvCxnSpPr>
          <p:nvPr/>
        </p:nvCxnSpPr>
        <p:spPr>
          <a:xfrm>
            <a:off x="4647223" y="3793096"/>
            <a:ext cx="26377" cy="232433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9" name="Прямая со стрелкой 158">
            <a:extLst>
              <a:ext uri="{FF2B5EF4-FFF2-40B4-BE49-F238E27FC236}">
                <a16:creationId xmlns:a16="http://schemas.microsoft.com/office/drawing/2014/main" id="{B85CC9B7-B3C8-4549-B2F1-1E26B03913F7}"/>
              </a:ext>
            </a:extLst>
          </p:cNvPr>
          <p:cNvCxnSpPr>
            <a:cxnSpLocks/>
            <a:stCxn id="144" idx="2"/>
          </p:cNvCxnSpPr>
          <p:nvPr/>
        </p:nvCxnSpPr>
        <p:spPr>
          <a:xfrm>
            <a:off x="6500951" y="4726857"/>
            <a:ext cx="14087" cy="139057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2" name="Прямая со стрелкой 161">
            <a:extLst>
              <a:ext uri="{FF2B5EF4-FFF2-40B4-BE49-F238E27FC236}">
                <a16:creationId xmlns:a16="http://schemas.microsoft.com/office/drawing/2014/main" id="{E6EC0CD5-7EA0-475D-9FE6-E569EED97338}"/>
              </a:ext>
            </a:extLst>
          </p:cNvPr>
          <p:cNvCxnSpPr>
            <a:cxnSpLocks/>
          </p:cNvCxnSpPr>
          <p:nvPr/>
        </p:nvCxnSpPr>
        <p:spPr>
          <a:xfrm>
            <a:off x="8323516" y="5701428"/>
            <a:ext cx="0" cy="4160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4" name="Прямая со стрелкой 163">
            <a:extLst>
              <a:ext uri="{FF2B5EF4-FFF2-40B4-BE49-F238E27FC236}">
                <a16:creationId xmlns:a16="http://schemas.microsoft.com/office/drawing/2014/main" id="{D38BDB9D-B271-4C28-94CC-2E51CCB27E1E}"/>
              </a:ext>
            </a:extLst>
          </p:cNvPr>
          <p:cNvCxnSpPr>
            <a:cxnSpLocks/>
            <a:endCxn id="144" idx="0"/>
          </p:cNvCxnSpPr>
          <p:nvPr/>
        </p:nvCxnSpPr>
        <p:spPr>
          <a:xfrm>
            <a:off x="6493558" y="3751193"/>
            <a:ext cx="7393" cy="5139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6" name="Прямая со стрелкой 165">
            <a:extLst>
              <a:ext uri="{FF2B5EF4-FFF2-40B4-BE49-F238E27FC236}">
                <a16:creationId xmlns:a16="http://schemas.microsoft.com/office/drawing/2014/main" id="{FC56D24B-8A16-42B6-81BC-0D713AA28AE1}"/>
              </a:ext>
            </a:extLst>
          </p:cNvPr>
          <p:cNvCxnSpPr>
            <a:cxnSpLocks/>
          </p:cNvCxnSpPr>
          <p:nvPr/>
        </p:nvCxnSpPr>
        <p:spPr>
          <a:xfrm>
            <a:off x="8310072" y="4759532"/>
            <a:ext cx="12902" cy="4807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8" name="Прямая соединительная линия 167">
            <a:extLst>
              <a:ext uri="{FF2B5EF4-FFF2-40B4-BE49-F238E27FC236}">
                <a16:creationId xmlns:a16="http://schemas.microsoft.com/office/drawing/2014/main" id="{B2D2C8FA-1675-47EE-BED3-C96995E0B6C1}"/>
              </a:ext>
            </a:extLst>
          </p:cNvPr>
          <p:cNvCxnSpPr>
            <a:cxnSpLocks/>
          </p:cNvCxnSpPr>
          <p:nvPr/>
        </p:nvCxnSpPr>
        <p:spPr>
          <a:xfrm>
            <a:off x="6471920" y="1899920"/>
            <a:ext cx="21638" cy="1858584"/>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71" name="Прямая соединительная линия 170">
            <a:extLst>
              <a:ext uri="{FF2B5EF4-FFF2-40B4-BE49-F238E27FC236}">
                <a16:creationId xmlns:a16="http://schemas.microsoft.com/office/drawing/2014/main" id="{21B5BFE7-A67B-480B-9012-EBEAA96157D1}"/>
              </a:ext>
            </a:extLst>
          </p:cNvPr>
          <p:cNvCxnSpPr>
            <a:cxnSpLocks/>
          </p:cNvCxnSpPr>
          <p:nvPr/>
        </p:nvCxnSpPr>
        <p:spPr>
          <a:xfrm>
            <a:off x="8290317" y="2882092"/>
            <a:ext cx="21638" cy="1858584"/>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73" name="Прямая со стрелкой 172">
            <a:extLst>
              <a:ext uri="{FF2B5EF4-FFF2-40B4-BE49-F238E27FC236}">
                <a16:creationId xmlns:a16="http://schemas.microsoft.com/office/drawing/2014/main" id="{086F00B5-2997-402E-9A77-F4D625CA0841}"/>
              </a:ext>
            </a:extLst>
          </p:cNvPr>
          <p:cNvCxnSpPr>
            <a:cxnSpLocks/>
          </p:cNvCxnSpPr>
          <p:nvPr/>
        </p:nvCxnSpPr>
        <p:spPr>
          <a:xfrm>
            <a:off x="9963518" y="273949"/>
            <a:ext cx="25153" cy="77053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4" name="Прямая соединительная линия 173">
            <a:extLst>
              <a:ext uri="{FF2B5EF4-FFF2-40B4-BE49-F238E27FC236}">
                <a16:creationId xmlns:a16="http://schemas.microsoft.com/office/drawing/2014/main" id="{DE7B9526-F0F0-4207-97D6-1E910067D64B}"/>
              </a:ext>
            </a:extLst>
          </p:cNvPr>
          <p:cNvCxnSpPr>
            <a:cxnSpLocks/>
          </p:cNvCxnSpPr>
          <p:nvPr/>
        </p:nvCxnSpPr>
        <p:spPr>
          <a:xfrm>
            <a:off x="10043994" y="2476868"/>
            <a:ext cx="5401" cy="819971"/>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75" name="Прямая со стрелкой 174">
            <a:extLst>
              <a:ext uri="{FF2B5EF4-FFF2-40B4-BE49-F238E27FC236}">
                <a16:creationId xmlns:a16="http://schemas.microsoft.com/office/drawing/2014/main" id="{BCB71354-176C-486C-9E5E-F99496B755BF}"/>
              </a:ext>
            </a:extLst>
          </p:cNvPr>
          <p:cNvCxnSpPr>
            <a:cxnSpLocks/>
          </p:cNvCxnSpPr>
          <p:nvPr/>
        </p:nvCxnSpPr>
        <p:spPr>
          <a:xfrm>
            <a:off x="10009208" y="1440661"/>
            <a:ext cx="7393" cy="5139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9" name="TextBox 178">
            <a:extLst>
              <a:ext uri="{FF2B5EF4-FFF2-40B4-BE49-F238E27FC236}">
                <a16:creationId xmlns:a16="http://schemas.microsoft.com/office/drawing/2014/main" id="{3F086DFB-155D-48A7-AED3-2A421CF78BA4}"/>
              </a:ext>
            </a:extLst>
          </p:cNvPr>
          <p:cNvSpPr txBox="1"/>
          <p:nvPr/>
        </p:nvSpPr>
        <p:spPr>
          <a:xfrm>
            <a:off x="10155210" y="218899"/>
            <a:ext cx="2036790" cy="830997"/>
          </a:xfrm>
          <a:prstGeom prst="rect">
            <a:avLst/>
          </a:prstGeom>
          <a:solidFill>
            <a:srgbClr val="92D050"/>
          </a:solidFill>
        </p:spPr>
        <p:txBody>
          <a:bodyPr wrap="square" rtlCol="0">
            <a:spAutoFit/>
          </a:bodyPr>
          <a:lstStyle/>
          <a:p>
            <a:r>
              <a:rPr lang="ru-RU" sz="2400" dirty="0"/>
              <a:t>Обычное выполнение</a:t>
            </a:r>
            <a:endParaRPr lang="ru-BY" sz="2400" dirty="0"/>
          </a:p>
        </p:txBody>
      </p:sp>
      <p:sp>
        <p:nvSpPr>
          <p:cNvPr id="181" name="TextBox 180">
            <a:extLst>
              <a:ext uri="{FF2B5EF4-FFF2-40B4-BE49-F238E27FC236}">
                <a16:creationId xmlns:a16="http://schemas.microsoft.com/office/drawing/2014/main" id="{C217E7CC-A090-45DE-8F2C-0D38962786B2}"/>
              </a:ext>
            </a:extLst>
          </p:cNvPr>
          <p:cNvSpPr txBox="1"/>
          <p:nvPr/>
        </p:nvSpPr>
        <p:spPr>
          <a:xfrm>
            <a:off x="10252164" y="1287688"/>
            <a:ext cx="1939836" cy="830997"/>
          </a:xfrm>
          <a:prstGeom prst="rect">
            <a:avLst/>
          </a:prstGeom>
          <a:solidFill>
            <a:srgbClr val="FF0000"/>
          </a:solidFill>
        </p:spPr>
        <p:txBody>
          <a:bodyPr wrap="square" rtlCol="0">
            <a:spAutoFit/>
          </a:bodyPr>
          <a:lstStyle/>
          <a:p>
            <a:r>
              <a:rPr lang="ru-RU" sz="2400" dirty="0"/>
              <a:t>Критический участок</a:t>
            </a:r>
            <a:endParaRPr lang="ru-BY" sz="2400" dirty="0"/>
          </a:p>
        </p:txBody>
      </p:sp>
      <p:sp>
        <p:nvSpPr>
          <p:cNvPr id="182" name="TextBox 181">
            <a:extLst>
              <a:ext uri="{FF2B5EF4-FFF2-40B4-BE49-F238E27FC236}">
                <a16:creationId xmlns:a16="http://schemas.microsoft.com/office/drawing/2014/main" id="{D7215C92-7B1D-4A9D-AEF7-805781BA776C}"/>
              </a:ext>
            </a:extLst>
          </p:cNvPr>
          <p:cNvSpPr txBox="1"/>
          <p:nvPr/>
        </p:nvSpPr>
        <p:spPr>
          <a:xfrm>
            <a:off x="10261411" y="2405105"/>
            <a:ext cx="2037160" cy="1200329"/>
          </a:xfrm>
          <a:prstGeom prst="rect">
            <a:avLst/>
          </a:prstGeom>
          <a:solidFill>
            <a:srgbClr val="FFFF00"/>
          </a:solidFill>
        </p:spPr>
        <p:txBody>
          <a:bodyPr wrap="square" rtlCol="0">
            <a:spAutoFit/>
          </a:bodyPr>
          <a:lstStyle/>
          <a:p>
            <a:r>
              <a:rPr lang="ru-RU" sz="2400" dirty="0"/>
              <a:t>Заблокирован семафором </a:t>
            </a:r>
            <a:r>
              <a:rPr lang="en-US" sz="2400" dirty="0"/>
              <a:t>lock</a:t>
            </a:r>
            <a:endParaRPr lang="ru-BY" sz="2400" dirty="0"/>
          </a:p>
        </p:txBody>
      </p:sp>
    </p:spTree>
    <p:extLst>
      <p:ext uri="{BB962C8B-B14F-4D97-AF65-F5344CB8AC3E}">
        <p14:creationId xmlns:p14="http://schemas.microsoft.com/office/powerpoint/2010/main" val="355787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EAFD4B4-3CAC-48CA-BF44-144F7135C8CA}"/>
              </a:ext>
            </a:extLst>
          </p:cNvPr>
          <p:cNvSpPr>
            <a:spLocks noGrp="1"/>
          </p:cNvSpPr>
          <p:nvPr>
            <p:ph idx="1"/>
          </p:nvPr>
        </p:nvSpPr>
        <p:spPr>
          <a:xfrm>
            <a:off x="215392" y="314960"/>
            <a:ext cx="10970768" cy="6106160"/>
          </a:xfrm>
        </p:spPr>
        <p:txBody>
          <a:bodyPr>
            <a:normAutofit/>
          </a:bodyPr>
          <a:lstStyle/>
          <a:p>
            <a:pPr marL="0" indent="0" algn="just">
              <a:buNone/>
            </a:pPr>
            <a:r>
              <a:rPr lang="ru-RU" sz="2800" dirty="0"/>
              <a:t>Программа может так же хорошо работать и в том случае,</a:t>
            </a:r>
            <a:r>
              <a:rPr lang="en-US" sz="2800" dirty="0"/>
              <a:t> </a:t>
            </a:r>
            <a:r>
              <a:rPr lang="ru-RU" sz="2800" dirty="0"/>
              <a:t>когда одновременно в критическом участке находятся несколько процессов. Для этого</a:t>
            </a:r>
            <a:r>
              <a:rPr lang="en-US" sz="2800" dirty="0"/>
              <a:t> </a:t>
            </a:r>
            <a:r>
              <a:rPr lang="ru-RU" sz="2800" dirty="0"/>
              <a:t>достаточно инициализировать семафор соответствующим значением. Таким образом, в</a:t>
            </a:r>
            <a:r>
              <a:rPr lang="en-US" sz="2800" dirty="0"/>
              <a:t> </a:t>
            </a:r>
            <a:r>
              <a:rPr lang="ru-RU" sz="2800" dirty="0"/>
              <a:t>любой момент времени значение </a:t>
            </a:r>
            <a:r>
              <a:rPr lang="ru-RU" sz="2800" i="1" dirty="0" err="1"/>
              <a:t>s.count</a:t>
            </a:r>
            <a:r>
              <a:rPr lang="ru-RU" sz="2800" dirty="0"/>
              <a:t> интерпретируется следующим образом.</a:t>
            </a:r>
          </a:p>
          <a:p>
            <a:pPr marL="0" indent="0" algn="just">
              <a:buNone/>
            </a:pPr>
            <a:r>
              <a:rPr lang="ru-RU" sz="2800" b="1" dirty="0"/>
              <a:t>• </a:t>
            </a:r>
            <a:r>
              <a:rPr lang="ru-RU" sz="2800" b="1" i="1" dirty="0" err="1"/>
              <a:t>s.count</a:t>
            </a:r>
            <a:r>
              <a:rPr lang="ru-RU" sz="2800" b="1" i="1" dirty="0"/>
              <a:t> ≥</a:t>
            </a:r>
            <a:r>
              <a:rPr lang="en-US" sz="2800" b="1" i="1" dirty="0"/>
              <a:t> 0</a:t>
            </a:r>
            <a:r>
              <a:rPr lang="ru-RU" sz="2800" dirty="0"/>
              <a:t>:значение </a:t>
            </a:r>
            <a:r>
              <a:rPr lang="ru-RU" sz="2800" i="1" dirty="0" err="1"/>
              <a:t>s.count</a:t>
            </a:r>
            <a:r>
              <a:rPr lang="ru-RU" sz="2800" dirty="0"/>
              <a:t> определяет количество процессов, которые могут</a:t>
            </a:r>
            <a:r>
              <a:rPr lang="en-US" sz="2800" dirty="0"/>
              <a:t> </a:t>
            </a:r>
            <a:r>
              <a:rPr lang="ru-RU" sz="2800" dirty="0"/>
              <a:t>выполнить </a:t>
            </a:r>
            <a:r>
              <a:rPr lang="ru-RU" sz="2800" i="1" dirty="0" err="1"/>
              <a:t>semWait</a:t>
            </a:r>
            <a:r>
              <a:rPr lang="ru-RU" sz="2800" i="1" dirty="0"/>
              <a:t>(s)</a:t>
            </a:r>
            <a:r>
              <a:rPr lang="ru-RU" sz="2800" dirty="0"/>
              <a:t> без приостановки процесса (подразумевается, что</a:t>
            </a:r>
            <a:r>
              <a:rPr lang="en-US" sz="2800" dirty="0"/>
              <a:t> </a:t>
            </a:r>
            <a:r>
              <a:rPr lang="ru-RU" sz="2800" dirty="0"/>
              <a:t>промежуточные вызовы </a:t>
            </a:r>
            <a:r>
              <a:rPr lang="ru-RU" sz="2800" i="1" dirty="0" err="1"/>
              <a:t>semSigna</a:t>
            </a:r>
            <a:r>
              <a:rPr lang="en-US" sz="2800" i="1" dirty="0"/>
              <a:t>l</a:t>
            </a:r>
            <a:r>
              <a:rPr lang="ru-RU" sz="2800" i="1" dirty="0"/>
              <a:t>(s) </a:t>
            </a:r>
            <a:r>
              <a:rPr lang="ru-RU" sz="2800" dirty="0"/>
              <a:t>отсутствуют). Это позволяет семафорам</a:t>
            </a:r>
            <a:r>
              <a:rPr lang="en-US" sz="2800" dirty="0"/>
              <a:t> </a:t>
            </a:r>
            <a:r>
              <a:rPr lang="ru-RU" sz="2800" dirty="0"/>
              <a:t>поддерживать как синхронизацию, так и взаимоисключения.</a:t>
            </a:r>
          </a:p>
          <a:p>
            <a:pPr marL="0" indent="0" algn="just">
              <a:buNone/>
            </a:pPr>
            <a:r>
              <a:rPr lang="ru-RU" sz="2800" dirty="0"/>
              <a:t>• </a:t>
            </a:r>
            <a:r>
              <a:rPr lang="ru-RU" sz="2800" b="1" i="1" dirty="0" err="1"/>
              <a:t>s.count</a:t>
            </a:r>
            <a:r>
              <a:rPr lang="ru-RU" sz="2800" b="1" i="1" dirty="0"/>
              <a:t> ≤ </a:t>
            </a:r>
            <a:r>
              <a:rPr lang="en-US" sz="2800" b="1" i="1" dirty="0"/>
              <a:t>0</a:t>
            </a:r>
            <a:r>
              <a:rPr lang="ru-RU" sz="2800" dirty="0"/>
              <a:t>: абсолютное значение </a:t>
            </a:r>
            <a:r>
              <a:rPr lang="ru-RU" sz="2800" i="1" dirty="0" err="1"/>
              <a:t>s.count</a:t>
            </a:r>
            <a:r>
              <a:rPr lang="ru-RU" sz="2800" dirty="0"/>
              <a:t> определяет количество приостановленных</a:t>
            </a:r>
            <a:r>
              <a:rPr lang="en-US" sz="2800" dirty="0"/>
              <a:t> </a:t>
            </a:r>
            <a:r>
              <a:rPr lang="ru-RU" sz="2800" dirty="0"/>
              <a:t>процессов в очереди </a:t>
            </a:r>
            <a:r>
              <a:rPr lang="ru-RU" sz="2800" i="1" dirty="0" err="1"/>
              <a:t>s.queue</a:t>
            </a:r>
            <a:r>
              <a:rPr lang="ru-RU" sz="2800" dirty="0"/>
              <a:t>.</a:t>
            </a:r>
            <a:endParaRPr lang="ru-BY" sz="2800" dirty="0"/>
          </a:p>
        </p:txBody>
      </p:sp>
    </p:spTree>
    <p:extLst>
      <p:ext uri="{BB962C8B-B14F-4D97-AF65-F5344CB8AC3E}">
        <p14:creationId xmlns:p14="http://schemas.microsoft.com/office/powerpoint/2010/main" val="278172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B5CA1D-3781-4704-AD59-159C9A790D07}"/>
              </a:ext>
            </a:extLst>
          </p:cNvPr>
          <p:cNvSpPr>
            <a:spLocks noGrp="1"/>
          </p:cNvSpPr>
          <p:nvPr>
            <p:ph type="title"/>
          </p:nvPr>
        </p:nvSpPr>
        <p:spPr>
          <a:xfrm>
            <a:off x="1261872" y="365760"/>
            <a:ext cx="9692640" cy="690880"/>
          </a:xfrm>
        </p:spPr>
        <p:txBody>
          <a:bodyPr>
            <a:normAutofit fontScale="90000"/>
          </a:bodyPr>
          <a:lstStyle/>
          <a:p>
            <a:r>
              <a:rPr lang="be-BY" dirty="0"/>
              <a:t>Задача производителя/потребителя</a:t>
            </a:r>
            <a:endParaRPr lang="ru-BY" dirty="0"/>
          </a:p>
        </p:txBody>
      </p:sp>
      <p:sp>
        <p:nvSpPr>
          <p:cNvPr id="3" name="Объект 2">
            <a:extLst>
              <a:ext uri="{FF2B5EF4-FFF2-40B4-BE49-F238E27FC236}">
                <a16:creationId xmlns:a16="http://schemas.microsoft.com/office/drawing/2014/main" id="{4C0A0594-C17B-41EB-9612-F82DC72BA129}"/>
              </a:ext>
            </a:extLst>
          </p:cNvPr>
          <p:cNvSpPr>
            <a:spLocks noGrp="1"/>
          </p:cNvSpPr>
          <p:nvPr>
            <p:ph idx="1"/>
          </p:nvPr>
        </p:nvSpPr>
        <p:spPr>
          <a:xfrm>
            <a:off x="256032" y="1253331"/>
            <a:ext cx="10777728" cy="5238909"/>
          </a:xfrm>
        </p:spPr>
        <p:txBody>
          <a:bodyPr>
            <a:normAutofit/>
          </a:bodyPr>
          <a:lstStyle/>
          <a:p>
            <a:pPr marL="0" indent="0" algn="just">
              <a:buNone/>
            </a:pPr>
            <a:r>
              <a:rPr lang="ru-RU" sz="2800" b="1" dirty="0"/>
              <a:t>Условие</a:t>
            </a:r>
            <a:r>
              <a:rPr lang="ru-RU" sz="2800" dirty="0"/>
              <a:t>: </a:t>
            </a:r>
            <a:r>
              <a:rPr lang="be-BY" sz="2800" dirty="0"/>
              <a:t>имеется </a:t>
            </a:r>
            <a:r>
              <a:rPr lang="ru-RU" sz="2800" dirty="0"/>
              <a:t>один или несколько производителей, генерирующих данные некоторого типа (записи, символы и т.п.) и помещающих их в буфер, а также единственный потребитель, который извлекает помещенные в буфер элементы по одному. Требуется защитить систему от перекрытия операций с буфером, т.е. обеспечить, чтобы одновременно получить доступ к буферу мог только один процесс (производитель или потребитель). </a:t>
            </a:r>
          </a:p>
          <a:p>
            <a:pPr marL="0" indent="0" algn="just">
              <a:buNone/>
            </a:pPr>
            <a:r>
              <a:rPr lang="ru-RU" sz="2800" b="1" dirty="0"/>
              <a:t>Проблема </a:t>
            </a:r>
            <a:r>
              <a:rPr lang="ru-RU" sz="2800" dirty="0"/>
              <a:t>заключается в том, чтобы гарантировать, что производитель не будет пытаться добавить данные в буфер, если он заполнен, и что потребитель не будет пытаться удалить данные из пустого </a:t>
            </a:r>
            <a:r>
              <a:rPr lang="be-BY" sz="2800" dirty="0"/>
              <a:t>буфера.</a:t>
            </a:r>
            <a:endParaRPr lang="ru-BY" sz="2800" dirty="0"/>
          </a:p>
        </p:txBody>
      </p:sp>
    </p:spTree>
    <p:extLst>
      <p:ext uri="{BB962C8B-B14F-4D97-AF65-F5344CB8AC3E}">
        <p14:creationId xmlns:p14="http://schemas.microsoft.com/office/powerpoint/2010/main" val="198326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7334A2-DC89-45D9-8737-FCC362208BEF}"/>
              </a:ext>
            </a:extLst>
          </p:cNvPr>
          <p:cNvSpPr>
            <a:spLocks noGrp="1"/>
          </p:cNvSpPr>
          <p:nvPr>
            <p:ph idx="1"/>
          </p:nvPr>
        </p:nvSpPr>
        <p:spPr>
          <a:xfrm>
            <a:off x="256032" y="355600"/>
            <a:ext cx="10909808" cy="4351337"/>
          </a:xfrm>
        </p:spPr>
        <p:txBody>
          <a:bodyPr>
            <a:normAutofit/>
          </a:bodyPr>
          <a:lstStyle/>
          <a:p>
            <a:pPr marL="0" indent="0" algn="just">
              <a:buNone/>
            </a:pPr>
            <a:r>
              <a:rPr lang="ru-RU" sz="2800" dirty="0"/>
              <a:t>Для начала предположим, что буфер бесконечен и представляет собой линейный массив элементов. Говоря абстрактно, мы можем определить функции производителя и потребителя с</a:t>
            </a:r>
            <a:r>
              <a:rPr lang="be-BY" sz="2800" dirty="0"/>
              <a:t>ледующим образом</a:t>
            </a:r>
            <a:endParaRPr lang="ru-BY" sz="2800" dirty="0"/>
          </a:p>
        </p:txBody>
      </p:sp>
      <p:pic>
        <p:nvPicPr>
          <p:cNvPr id="4" name="Рисунок 3">
            <a:extLst>
              <a:ext uri="{FF2B5EF4-FFF2-40B4-BE49-F238E27FC236}">
                <a16:creationId xmlns:a16="http://schemas.microsoft.com/office/drawing/2014/main" id="{35183C88-8FF1-47F7-99AC-9AFAA9730530}"/>
              </a:ext>
            </a:extLst>
          </p:cNvPr>
          <p:cNvPicPr>
            <a:picLocks noChangeAspect="1"/>
          </p:cNvPicPr>
          <p:nvPr/>
        </p:nvPicPr>
        <p:blipFill>
          <a:blip r:embed="rId2"/>
          <a:stretch>
            <a:fillRect/>
          </a:stretch>
        </p:blipFill>
        <p:spPr>
          <a:xfrm>
            <a:off x="1657710" y="2717728"/>
            <a:ext cx="8876580" cy="2870272"/>
          </a:xfrm>
          <a:prstGeom prst="rect">
            <a:avLst/>
          </a:prstGeom>
        </p:spPr>
      </p:pic>
    </p:spTree>
    <p:extLst>
      <p:ext uri="{BB962C8B-B14F-4D97-AF65-F5344CB8AC3E}">
        <p14:creationId xmlns:p14="http://schemas.microsoft.com/office/powerpoint/2010/main" val="4224519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0253F59-9B21-460B-843F-2CB0D25C4E0B}"/>
              </a:ext>
            </a:extLst>
          </p:cNvPr>
          <p:cNvSpPr>
            <a:spLocks noGrp="1"/>
          </p:cNvSpPr>
          <p:nvPr>
            <p:ph idx="1"/>
          </p:nvPr>
        </p:nvSpPr>
        <p:spPr>
          <a:xfrm>
            <a:off x="229616" y="127001"/>
            <a:ext cx="10828528" cy="2773680"/>
          </a:xfrm>
        </p:spPr>
        <p:txBody>
          <a:bodyPr>
            <a:normAutofit/>
          </a:bodyPr>
          <a:lstStyle/>
          <a:p>
            <a:pPr marL="0" indent="0" algn="just">
              <a:buNone/>
            </a:pPr>
            <a:r>
              <a:rPr lang="be-BY" sz="2800" dirty="0"/>
              <a:t>Производитель может генерировать элементы </a:t>
            </a:r>
            <a:r>
              <a:rPr lang="ru-RU" sz="2800" dirty="0"/>
              <a:t>и сохранять их в буфере со своей индивидуальной скоростью. Всякий раз при сохранении увеличивается индекс </a:t>
            </a:r>
            <a:r>
              <a:rPr lang="ru-RU" sz="2800" i="1" dirty="0" err="1"/>
              <a:t>in</a:t>
            </a:r>
            <a:r>
              <a:rPr lang="ru-RU" sz="2800" dirty="0"/>
              <a:t>. Потребитель поступает аналогично, с тем отличием, что он не должен считывать данные из пустого буфера. Следовательно, перед выполнением считывания он должен убедиться, что производитель его обогнал (</a:t>
            </a:r>
            <a:r>
              <a:rPr lang="ru-RU" sz="2800" i="1" dirty="0" err="1"/>
              <a:t>in</a:t>
            </a:r>
            <a:r>
              <a:rPr lang="ru-RU" sz="2800" i="1" dirty="0"/>
              <a:t> &gt; </a:t>
            </a:r>
            <a:r>
              <a:rPr lang="ru-RU" sz="2800" i="1" dirty="0" err="1"/>
              <a:t>out</a:t>
            </a:r>
            <a:r>
              <a:rPr lang="ru-RU" sz="2800" dirty="0"/>
              <a:t>).</a:t>
            </a:r>
            <a:endParaRPr lang="ru-BY" sz="2800" dirty="0"/>
          </a:p>
        </p:txBody>
      </p:sp>
      <p:sp>
        <p:nvSpPr>
          <p:cNvPr id="5" name="Прямоугольник 4">
            <a:extLst>
              <a:ext uri="{FF2B5EF4-FFF2-40B4-BE49-F238E27FC236}">
                <a16:creationId xmlns:a16="http://schemas.microsoft.com/office/drawing/2014/main" id="{DE9497CA-C387-4A7D-9DF4-A04EAC584BC5}"/>
              </a:ext>
            </a:extLst>
          </p:cNvPr>
          <p:cNvSpPr/>
          <p:nvPr/>
        </p:nvSpPr>
        <p:spPr>
          <a:xfrm>
            <a:off x="2661920" y="3429000"/>
            <a:ext cx="965200" cy="772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b[1]</a:t>
            </a:r>
            <a:endParaRPr lang="ru-BY" sz="2400" dirty="0"/>
          </a:p>
        </p:txBody>
      </p:sp>
      <p:sp>
        <p:nvSpPr>
          <p:cNvPr id="6" name="Прямоугольник 5">
            <a:extLst>
              <a:ext uri="{FF2B5EF4-FFF2-40B4-BE49-F238E27FC236}">
                <a16:creationId xmlns:a16="http://schemas.microsoft.com/office/drawing/2014/main" id="{E45A80D2-8C3E-4ACB-B94D-6EC179B9AC2F}"/>
              </a:ext>
            </a:extLst>
          </p:cNvPr>
          <p:cNvSpPr/>
          <p:nvPr/>
        </p:nvSpPr>
        <p:spPr>
          <a:xfrm>
            <a:off x="3627120" y="3429000"/>
            <a:ext cx="965200" cy="772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b[2]</a:t>
            </a:r>
            <a:endParaRPr lang="ru-BY" sz="2400" dirty="0"/>
          </a:p>
        </p:txBody>
      </p:sp>
      <p:sp>
        <p:nvSpPr>
          <p:cNvPr id="7" name="Прямоугольник 6">
            <a:extLst>
              <a:ext uri="{FF2B5EF4-FFF2-40B4-BE49-F238E27FC236}">
                <a16:creationId xmlns:a16="http://schemas.microsoft.com/office/drawing/2014/main" id="{E0A76D46-5C08-49F4-95C4-33C79921938D}"/>
              </a:ext>
            </a:extLst>
          </p:cNvPr>
          <p:cNvSpPr/>
          <p:nvPr/>
        </p:nvSpPr>
        <p:spPr>
          <a:xfrm>
            <a:off x="4592320" y="3429000"/>
            <a:ext cx="965200" cy="772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b[3]</a:t>
            </a:r>
            <a:endParaRPr lang="ru-BY" sz="2400" dirty="0"/>
          </a:p>
        </p:txBody>
      </p:sp>
      <p:sp>
        <p:nvSpPr>
          <p:cNvPr id="8" name="Прямоугольник 7">
            <a:extLst>
              <a:ext uri="{FF2B5EF4-FFF2-40B4-BE49-F238E27FC236}">
                <a16:creationId xmlns:a16="http://schemas.microsoft.com/office/drawing/2014/main" id="{BEB3DF11-2CE5-426B-9C77-2A381AEDFE4F}"/>
              </a:ext>
            </a:extLst>
          </p:cNvPr>
          <p:cNvSpPr/>
          <p:nvPr/>
        </p:nvSpPr>
        <p:spPr>
          <a:xfrm>
            <a:off x="5557520" y="3429000"/>
            <a:ext cx="965200" cy="772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b[4]</a:t>
            </a:r>
            <a:endParaRPr lang="ru-BY" sz="2400" dirty="0"/>
          </a:p>
        </p:txBody>
      </p:sp>
      <p:sp>
        <p:nvSpPr>
          <p:cNvPr id="9" name="Прямоугольник 8">
            <a:extLst>
              <a:ext uri="{FF2B5EF4-FFF2-40B4-BE49-F238E27FC236}">
                <a16:creationId xmlns:a16="http://schemas.microsoft.com/office/drawing/2014/main" id="{48E86449-6020-439F-9A6B-B4BF4A691565}"/>
              </a:ext>
            </a:extLst>
          </p:cNvPr>
          <p:cNvSpPr/>
          <p:nvPr/>
        </p:nvSpPr>
        <p:spPr>
          <a:xfrm>
            <a:off x="6522720" y="3429000"/>
            <a:ext cx="965200" cy="772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b[5]</a:t>
            </a:r>
            <a:endParaRPr lang="ru-BY" sz="2400" dirty="0"/>
          </a:p>
        </p:txBody>
      </p:sp>
      <p:cxnSp>
        <p:nvCxnSpPr>
          <p:cNvPr id="12" name="Прямая соединительная линия 11">
            <a:extLst>
              <a:ext uri="{FF2B5EF4-FFF2-40B4-BE49-F238E27FC236}">
                <a16:creationId xmlns:a16="http://schemas.microsoft.com/office/drawing/2014/main" id="{2CE06276-B47B-41E4-8CBA-06260D51BA02}"/>
              </a:ext>
            </a:extLst>
          </p:cNvPr>
          <p:cNvCxnSpPr/>
          <p:nvPr/>
        </p:nvCxnSpPr>
        <p:spPr>
          <a:xfrm>
            <a:off x="7487920" y="3429000"/>
            <a:ext cx="1818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7166142A-BD6D-4D82-8D3E-20AA32822E13}"/>
              </a:ext>
            </a:extLst>
          </p:cNvPr>
          <p:cNvCxnSpPr/>
          <p:nvPr/>
        </p:nvCxnSpPr>
        <p:spPr>
          <a:xfrm>
            <a:off x="7457440" y="4201160"/>
            <a:ext cx="18186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Прямая со стрелкой 14">
            <a:extLst>
              <a:ext uri="{FF2B5EF4-FFF2-40B4-BE49-F238E27FC236}">
                <a16:creationId xmlns:a16="http://schemas.microsoft.com/office/drawing/2014/main" id="{F0E25155-CC89-413F-8D6B-A602365B0359}"/>
              </a:ext>
            </a:extLst>
          </p:cNvPr>
          <p:cNvCxnSpPr>
            <a:cxnSpLocks/>
            <a:endCxn id="6" idx="2"/>
          </p:cNvCxnSpPr>
          <p:nvPr/>
        </p:nvCxnSpPr>
        <p:spPr>
          <a:xfrm flipH="1" flipV="1">
            <a:off x="4109720" y="4201160"/>
            <a:ext cx="7620" cy="14274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a:extLst>
              <a:ext uri="{FF2B5EF4-FFF2-40B4-BE49-F238E27FC236}">
                <a16:creationId xmlns:a16="http://schemas.microsoft.com/office/drawing/2014/main" id="{F02ADFF2-2B7E-4D2A-BFAD-5B6209ABDECC}"/>
              </a:ext>
            </a:extLst>
          </p:cNvPr>
          <p:cNvCxnSpPr>
            <a:cxnSpLocks/>
            <a:endCxn id="9" idx="2"/>
          </p:cNvCxnSpPr>
          <p:nvPr/>
        </p:nvCxnSpPr>
        <p:spPr>
          <a:xfrm flipV="1">
            <a:off x="7005320" y="4201160"/>
            <a:ext cx="0" cy="14274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5894BCAF-4EE5-4059-9FBB-C79492865248}"/>
              </a:ext>
            </a:extLst>
          </p:cNvPr>
          <p:cNvSpPr txBox="1"/>
          <p:nvPr/>
        </p:nvSpPr>
        <p:spPr>
          <a:xfrm>
            <a:off x="3886200" y="5628640"/>
            <a:ext cx="706120" cy="461665"/>
          </a:xfrm>
          <a:prstGeom prst="rect">
            <a:avLst/>
          </a:prstGeom>
          <a:noFill/>
        </p:spPr>
        <p:txBody>
          <a:bodyPr wrap="square" rtlCol="0">
            <a:spAutoFit/>
          </a:bodyPr>
          <a:lstStyle/>
          <a:p>
            <a:r>
              <a:rPr lang="en-US" sz="2400" dirty="0"/>
              <a:t>out</a:t>
            </a:r>
            <a:endParaRPr lang="ru-BY" sz="2400" dirty="0"/>
          </a:p>
        </p:txBody>
      </p:sp>
      <p:sp>
        <p:nvSpPr>
          <p:cNvPr id="22" name="TextBox 21">
            <a:extLst>
              <a:ext uri="{FF2B5EF4-FFF2-40B4-BE49-F238E27FC236}">
                <a16:creationId xmlns:a16="http://schemas.microsoft.com/office/drawing/2014/main" id="{6B1E6E4C-F126-40DC-8EE5-E81791E4A0D6}"/>
              </a:ext>
            </a:extLst>
          </p:cNvPr>
          <p:cNvSpPr txBox="1"/>
          <p:nvPr/>
        </p:nvSpPr>
        <p:spPr>
          <a:xfrm>
            <a:off x="6781800" y="5628640"/>
            <a:ext cx="706120" cy="461665"/>
          </a:xfrm>
          <a:prstGeom prst="rect">
            <a:avLst/>
          </a:prstGeom>
          <a:noFill/>
        </p:spPr>
        <p:txBody>
          <a:bodyPr wrap="square" rtlCol="0">
            <a:spAutoFit/>
          </a:bodyPr>
          <a:lstStyle/>
          <a:p>
            <a:r>
              <a:rPr lang="en-US" sz="2400" dirty="0"/>
              <a:t>in</a:t>
            </a:r>
            <a:endParaRPr lang="ru-BY" sz="2400" dirty="0"/>
          </a:p>
        </p:txBody>
      </p:sp>
    </p:spTree>
    <p:extLst>
      <p:ext uri="{BB962C8B-B14F-4D97-AF65-F5344CB8AC3E}">
        <p14:creationId xmlns:p14="http://schemas.microsoft.com/office/powerpoint/2010/main" val="187920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FDC607F-F30C-490C-B2B4-5F4E3A9E9C2D}"/>
              </a:ext>
            </a:extLst>
          </p:cNvPr>
          <p:cNvSpPr>
            <a:spLocks noGrp="1"/>
          </p:cNvSpPr>
          <p:nvPr>
            <p:ph idx="1"/>
          </p:nvPr>
        </p:nvSpPr>
        <p:spPr>
          <a:xfrm>
            <a:off x="302769" y="365760"/>
            <a:ext cx="7185151" cy="6390640"/>
          </a:xfrm>
        </p:spPr>
        <p:txBody>
          <a:bodyPr>
            <a:normAutofit lnSpcReduction="10000"/>
          </a:bodyPr>
          <a:lstStyle/>
          <a:p>
            <a:pPr marL="0" indent="0" algn="just">
              <a:buNone/>
            </a:pPr>
            <a:r>
              <a:rPr lang="ru-RU" sz="2400" dirty="0"/>
              <a:t>Вместо работы с индексами </a:t>
            </a:r>
            <a:r>
              <a:rPr lang="ru-RU" sz="2400" i="1" dirty="0" err="1"/>
              <a:t>in</a:t>
            </a:r>
            <a:r>
              <a:rPr lang="ru-RU" sz="2400" dirty="0"/>
              <a:t> и </a:t>
            </a:r>
            <a:r>
              <a:rPr lang="ru-RU" sz="2400" i="1" dirty="0" err="1"/>
              <a:t>out</a:t>
            </a:r>
            <a:r>
              <a:rPr lang="en-US" sz="2400" dirty="0"/>
              <a:t> </a:t>
            </a:r>
            <a:r>
              <a:rPr lang="ru-RU" sz="2400" dirty="0"/>
              <a:t>мы можем просто отслеживать количество элементов в буфере посредством целочисленной</a:t>
            </a:r>
            <a:r>
              <a:rPr lang="en-US" sz="2400" dirty="0"/>
              <a:t> </a:t>
            </a:r>
            <a:r>
              <a:rPr lang="ru-RU" sz="2400" dirty="0"/>
              <a:t>переменной </a:t>
            </a:r>
            <a:r>
              <a:rPr lang="ru-RU" sz="2400" i="1" dirty="0"/>
              <a:t>n = </a:t>
            </a:r>
            <a:r>
              <a:rPr lang="ru-RU" sz="2400" i="1" dirty="0" err="1"/>
              <a:t>in</a:t>
            </a:r>
            <a:r>
              <a:rPr lang="ru-RU" sz="2400" i="1" dirty="0"/>
              <a:t> - </a:t>
            </a:r>
            <a:r>
              <a:rPr lang="ru-RU" sz="2400" i="1" dirty="0" err="1"/>
              <a:t>out</a:t>
            </a:r>
            <a:r>
              <a:rPr lang="ru-RU" sz="2400" dirty="0"/>
              <a:t>. Для осуществления взаимного исключения используется</a:t>
            </a:r>
            <a:r>
              <a:rPr lang="en-US" sz="2400" dirty="0"/>
              <a:t> </a:t>
            </a:r>
            <a:r>
              <a:rPr lang="ru-RU" sz="2400" dirty="0"/>
              <a:t>семафор </a:t>
            </a:r>
            <a:r>
              <a:rPr lang="ru-RU" sz="2400" i="1" dirty="0"/>
              <a:t>s</a:t>
            </a:r>
            <a:r>
              <a:rPr lang="ru-RU" sz="2400" dirty="0"/>
              <a:t>; семафор </a:t>
            </a:r>
            <a:r>
              <a:rPr lang="ru-RU" sz="2400" i="1" dirty="0" err="1"/>
              <a:t>delау</a:t>
            </a:r>
            <a:r>
              <a:rPr lang="ru-RU" sz="2400" i="1" dirty="0"/>
              <a:t> </a:t>
            </a:r>
            <a:r>
              <a:rPr lang="ru-RU" sz="2400" dirty="0"/>
              <a:t>применяется для ожидания потребителя при пустом</a:t>
            </a:r>
            <a:r>
              <a:rPr lang="en-US" sz="2400" dirty="0"/>
              <a:t> </a:t>
            </a:r>
            <a:r>
              <a:rPr lang="be-BY" sz="2400" dirty="0"/>
              <a:t>буфере.</a:t>
            </a:r>
          </a:p>
          <a:p>
            <a:pPr marL="0" indent="0" algn="just">
              <a:buNone/>
            </a:pPr>
            <a:r>
              <a:rPr lang="ru-RU" sz="2400" dirty="0"/>
              <a:t>Решение представляется достаточно простым и очевидным. Производитель может</a:t>
            </a:r>
            <a:r>
              <a:rPr lang="en-US" sz="2400" dirty="0"/>
              <a:t> </a:t>
            </a:r>
            <a:r>
              <a:rPr lang="ru-RU" sz="2400" dirty="0"/>
              <a:t>добавлять данные в буфер в любой момент времени. Перед добавлением он выполняет</a:t>
            </a:r>
            <a:r>
              <a:rPr lang="en-US" sz="2400" dirty="0"/>
              <a:t> </a:t>
            </a:r>
            <a:r>
              <a:rPr lang="ru-RU" sz="2400" i="1" dirty="0" err="1"/>
              <a:t>semWaitB</a:t>
            </a:r>
            <a:r>
              <a:rPr lang="ru-RU" sz="2400" i="1" dirty="0"/>
              <a:t>(s)</a:t>
            </a:r>
            <a:r>
              <a:rPr lang="ru-RU" sz="2400" dirty="0"/>
              <a:t>, а после добавления - </a:t>
            </a:r>
            <a:r>
              <a:rPr lang="ru-RU" sz="2400" i="1" dirty="0" err="1"/>
              <a:t>semSignalB</a:t>
            </a:r>
            <a:r>
              <a:rPr lang="ru-RU" sz="2400" i="1" dirty="0"/>
              <a:t>(s)</a:t>
            </a:r>
            <a:r>
              <a:rPr lang="ru-RU" sz="2400" dirty="0"/>
              <a:t>, чтобы предотвратить обращение</a:t>
            </a:r>
            <a:r>
              <a:rPr lang="en-US" sz="2400" dirty="0"/>
              <a:t> </a:t>
            </a:r>
            <a:r>
              <a:rPr lang="ru-RU" sz="2400" dirty="0"/>
              <a:t>к буферу других производителей или потребителя на все время операции добавления</a:t>
            </a:r>
            <a:r>
              <a:rPr lang="en-US" sz="2400" dirty="0"/>
              <a:t> </a:t>
            </a:r>
            <a:r>
              <a:rPr lang="ru-RU" sz="2400" dirty="0"/>
              <a:t>данных в буфер. Кроме того, работая в критическом участке, производитель</a:t>
            </a:r>
            <a:r>
              <a:rPr lang="en-US" sz="2400" dirty="0"/>
              <a:t> </a:t>
            </a:r>
            <a:r>
              <a:rPr lang="ru-RU" sz="2400" dirty="0"/>
              <a:t>увеличивает значение n. Если </a:t>
            </a:r>
            <a:r>
              <a:rPr lang="ru-RU" sz="2400" i="1" dirty="0"/>
              <a:t>n = 1</a:t>
            </a:r>
            <a:r>
              <a:rPr lang="ru-RU" sz="2400" dirty="0"/>
              <a:t>, то перед этим добавлением данных в буфер он был</a:t>
            </a:r>
            <a:r>
              <a:rPr lang="en-US" sz="2400" dirty="0"/>
              <a:t> </a:t>
            </a:r>
            <a:r>
              <a:rPr lang="ru-RU" sz="2400" dirty="0"/>
              <a:t>пуст, так что производитель выполняет </a:t>
            </a:r>
            <a:r>
              <a:rPr lang="ru-RU" sz="2400" i="1" dirty="0" err="1"/>
              <a:t>semSignalB</a:t>
            </a:r>
            <a:r>
              <a:rPr lang="ru-RU" sz="2400" i="1" dirty="0"/>
              <a:t>(</a:t>
            </a:r>
            <a:r>
              <a:rPr lang="ru-RU" sz="2400" i="1" dirty="0" err="1"/>
              <a:t>delay</a:t>
            </a:r>
            <a:r>
              <a:rPr lang="ru-RU" sz="2400" i="1" dirty="0"/>
              <a:t>)</a:t>
            </a:r>
            <a:r>
              <a:rPr lang="ru-RU" sz="2400" dirty="0"/>
              <a:t>, чтобы сообщить об этом</a:t>
            </a:r>
            <a:r>
              <a:rPr lang="en-US" sz="2400" dirty="0"/>
              <a:t> </a:t>
            </a:r>
            <a:r>
              <a:rPr lang="be-BY" sz="2400" dirty="0"/>
              <a:t>потребителю.</a:t>
            </a:r>
            <a:endParaRPr lang="ru-BY" sz="2400" dirty="0"/>
          </a:p>
        </p:txBody>
      </p:sp>
      <p:pic>
        <p:nvPicPr>
          <p:cNvPr id="4" name="Рисунок 3">
            <a:extLst>
              <a:ext uri="{FF2B5EF4-FFF2-40B4-BE49-F238E27FC236}">
                <a16:creationId xmlns:a16="http://schemas.microsoft.com/office/drawing/2014/main" id="{9705F705-E18A-4177-91A0-7F955632D0DF}"/>
              </a:ext>
            </a:extLst>
          </p:cNvPr>
          <p:cNvPicPr>
            <a:picLocks noChangeAspect="1"/>
          </p:cNvPicPr>
          <p:nvPr/>
        </p:nvPicPr>
        <p:blipFill>
          <a:blip r:embed="rId2"/>
          <a:stretch>
            <a:fillRect/>
          </a:stretch>
        </p:blipFill>
        <p:spPr>
          <a:xfrm>
            <a:off x="7591552" y="3027"/>
            <a:ext cx="4600448" cy="6854973"/>
          </a:xfrm>
          <a:prstGeom prst="rect">
            <a:avLst/>
          </a:prstGeom>
        </p:spPr>
      </p:pic>
    </p:spTree>
    <p:extLst>
      <p:ext uri="{BB962C8B-B14F-4D97-AF65-F5344CB8AC3E}">
        <p14:creationId xmlns:p14="http://schemas.microsoft.com/office/powerpoint/2010/main" val="3227892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905637C-A1F9-421E-96AF-B7AB605C4911}"/>
              </a:ext>
            </a:extLst>
          </p:cNvPr>
          <p:cNvSpPr>
            <a:spLocks noGrp="1"/>
          </p:cNvSpPr>
          <p:nvPr>
            <p:ph idx="1"/>
          </p:nvPr>
        </p:nvSpPr>
        <p:spPr>
          <a:xfrm>
            <a:off x="266192" y="1706880"/>
            <a:ext cx="10615168" cy="3972560"/>
          </a:xfrm>
        </p:spPr>
        <p:txBody>
          <a:bodyPr>
            <a:normAutofit/>
          </a:bodyPr>
          <a:lstStyle/>
          <a:p>
            <a:pPr marL="0" indent="0" algn="just">
              <a:buNone/>
            </a:pPr>
            <a:r>
              <a:rPr lang="ru-RU" sz="2800" dirty="0"/>
              <a:t>Потребитель начинает с ожидания производства первого элемента, используя вызов</a:t>
            </a:r>
            <a:r>
              <a:rPr lang="en-US" sz="2800" dirty="0"/>
              <a:t> </a:t>
            </a:r>
            <a:r>
              <a:rPr lang="ru-RU" sz="2800" i="1" dirty="0" err="1"/>
              <a:t>semWaitB</a:t>
            </a:r>
            <a:r>
              <a:rPr lang="ru-RU" sz="2800" i="1" dirty="0"/>
              <a:t>(</a:t>
            </a:r>
            <a:r>
              <a:rPr lang="ru-RU" sz="2800" i="1" dirty="0" err="1"/>
              <a:t>delay</a:t>
            </a:r>
            <a:r>
              <a:rPr lang="ru-RU" sz="2800" i="1" dirty="0"/>
              <a:t>)</a:t>
            </a:r>
            <a:r>
              <a:rPr lang="ru-RU" sz="2800" dirty="0"/>
              <a:t>. Затем потребитель получает данные из буфера и уменьшает значение</a:t>
            </a:r>
            <a:r>
              <a:rPr lang="en-US" sz="2800" dirty="0"/>
              <a:t> </a:t>
            </a:r>
            <a:r>
              <a:rPr lang="ru-RU" sz="2800" dirty="0"/>
              <a:t>n в своем критическом участке. Если производители опережают потребителя (достаточно</a:t>
            </a:r>
            <a:r>
              <a:rPr lang="en-US" sz="2800" dirty="0"/>
              <a:t> </a:t>
            </a:r>
            <a:r>
              <a:rPr lang="ru-RU" sz="2800" dirty="0"/>
              <a:t>распространенная ситуация), то потребитель будет редко блокирован семафором</a:t>
            </a:r>
            <a:r>
              <a:rPr lang="en-US" sz="2800" dirty="0"/>
              <a:t> </a:t>
            </a:r>
            <a:r>
              <a:rPr lang="ru-RU" sz="2800" i="1" dirty="0" err="1"/>
              <a:t>delay</a:t>
            </a:r>
            <a:r>
              <a:rPr lang="ru-RU" sz="2800" dirty="0"/>
              <a:t>, поскольку </a:t>
            </a:r>
            <a:r>
              <a:rPr lang="ru-RU" sz="2800" i="1" dirty="0"/>
              <a:t>n</a:t>
            </a:r>
            <a:r>
              <a:rPr lang="ru-RU" sz="2800" dirty="0"/>
              <a:t> обычно положительно. Следовательно, благополучно работают и</a:t>
            </a:r>
            <a:r>
              <a:rPr lang="en-US" sz="2800" dirty="0"/>
              <a:t> </a:t>
            </a:r>
            <a:r>
              <a:rPr lang="be-BY" sz="2800" dirty="0"/>
              <a:t>производитель, и потребитель.</a:t>
            </a:r>
            <a:endParaRPr lang="ru-BY" sz="2800" dirty="0"/>
          </a:p>
        </p:txBody>
      </p:sp>
    </p:spTree>
    <p:extLst>
      <p:ext uri="{BB962C8B-B14F-4D97-AF65-F5344CB8AC3E}">
        <p14:creationId xmlns:p14="http://schemas.microsoft.com/office/powerpoint/2010/main" val="699552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BCB3D01-7E77-440D-900C-72C7D0E83EEF}"/>
              </a:ext>
            </a:extLst>
          </p:cNvPr>
          <p:cNvSpPr>
            <a:spLocks noGrp="1"/>
          </p:cNvSpPr>
          <p:nvPr>
            <p:ph idx="1"/>
          </p:nvPr>
        </p:nvSpPr>
        <p:spPr>
          <a:xfrm>
            <a:off x="268449" y="654755"/>
            <a:ext cx="10975283" cy="5954889"/>
          </a:xfrm>
        </p:spPr>
        <p:txBody>
          <a:bodyPr>
            <a:noAutofit/>
          </a:bodyPr>
          <a:lstStyle/>
          <a:p>
            <a:pPr marL="0" indent="0" algn="just">
              <a:buNone/>
            </a:pPr>
            <a:r>
              <a:rPr lang="ru-RU" sz="2600" b="1" dirty="0"/>
              <a:t>Условная переменная </a:t>
            </a:r>
            <a:r>
              <a:rPr lang="ru-RU" sz="2600" dirty="0"/>
              <a:t>- тип данных, используемый для блокировки процесса или потока до тех пор, пока не станет истинным некоторое условие.</a:t>
            </a:r>
          </a:p>
          <a:p>
            <a:pPr marL="0" indent="0" algn="just">
              <a:buNone/>
            </a:pPr>
            <a:r>
              <a:rPr lang="ru-RU" sz="2600" b="1" dirty="0"/>
              <a:t>Монитор</a:t>
            </a:r>
            <a:r>
              <a:rPr lang="ru-RU" sz="2600" dirty="0"/>
              <a:t> - конструкция языка программирования, инкапсулирующая переменные, процедуры доступа и код инициализации, в абстрактном типе данных. Переменные монитора могут быть доступны только через его процедуры доступа, и в любой момент времени только один процесс может активно работать с монитором. Процедуры доступа представляют собой критические участки. Монитор может иметь очередь процессов, ожидающих доступа к нему.</a:t>
            </a:r>
          </a:p>
        </p:txBody>
      </p:sp>
      <p:sp>
        <p:nvSpPr>
          <p:cNvPr id="4" name="Заголовок 1">
            <a:extLst>
              <a:ext uri="{FF2B5EF4-FFF2-40B4-BE49-F238E27FC236}">
                <a16:creationId xmlns:a16="http://schemas.microsoft.com/office/drawing/2014/main" id="{053E0969-B851-4178-8892-7C9A4E7C003E}"/>
              </a:ext>
            </a:extLst>
          </p:cNvPr>
          <p:cNvSpPr txBox="1">
            <a:spLocks/>
          </p:cNvSpPr>
          <p:nvPr/>
        </p:nvSpPr>
        <p:spPr>
          <a:xfrm>
            <a:off x="1249680" y="0"/>
            <a:ext cx="9692640" cy="65475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u-RU" dirty="0"/>
              <a:t>Механизмы параллельных вычислений</a:t>
            </a:r>
            <a:endParaRPr lang="ru-BY" dirty="0"/>
          </a:p>
        </p:txBody>
      </p:sp>
    </p:spTree>
    <p:extLst>
      <p:ext uri="{BB962C8B-B14F-4D97-AF65-F5344CB8AC3E}">
        <p14:creationId xmlns:p14="http://schemas.microsoft.com/office/powerpoint/2010/main" val="4095928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E5AF3D7-5DD5-484E-AE69-52A9DBD3CF6C}"/>
              </a:ext>
            </a:extLst>
          </p:cNvPr>
          <p:cNvSpPr>
            <a:spLocks noGrp="1"/>
          </p:cNvSpPr>
          <p:nvPr>
            <p:ph idx="1"/>
          </p:nvPr>
        </p:nvSpPr>
        <p:spPr>
          <a:xfrm>
            <a:off x="276352" y="2123441"/>
            <a:ext cx="10747248" cy="1920240"/>
          </a:xfrm>
        </p:spPr>
        <p:txBody>
          <a:bodyPr>
            <a:normAutofit/>
          </a:bodyPr>
          <a:lstStyle/>
          <a:p>
            <a:pPr marL="0" indent="0" algn="just">
              <a:buNone/>
            </a:pPr>
            <a:r>
              <a:rPr lang="ru-RU" sz="2800" dirty="0"/>
              <a:t>Тем не менее в предложенной программе имеется изъян. Когда потребитель исчерпывает</a:t>
            </a:r>
            <a:r>
              <a:rPr lang="en-US" sz="2800" dirty="0"/>
              <a:t> </a:t>
            </a:r>
            <a:r>
              <a:rPr lang="ru-RU" sz="2800" dirty="0"/>
              <a:t>буфер, он должен сбросить семафор </a:t>
            </a:r>
            <a:r>
              <a:rPr lang="ru-RU" sz="2800" i="1" dirty="0" err="1"/>
              <a:t>de</a:t>
            </a:r>
            <a:r>
              <a:rPr lang="en-US" sz="2800" i="1" dirty="0"/>
              <a:t>l</a:t>
            </a:r>
            <a:r>
              <a:rPr lang="ru-RU" sz="2800" i="1" dirty="0"/>
              <a:t>ау </a:t>
            </a:r>
            <a:r>
              <a:rPr lang="ru-RU" sz="2800" dirty="0"/>
              <a:t>с помощью инструкции</a:t>
            </a:r>
            <a:r>
              <a:rPr lang="en-US" sz="2800" dirty="0"/>
              <a:t> </a:t>
            </a:r>
            <a:r>
              <a:rPr lang="ru-RU" sz="2800" i="1" dirty="0" err="1"/>
              <a:t>if</a:t>
            </a:r>
            <a:r>
              <a:rPr lang="ru-RU" sz="2800" i="1" dirty="0"/>
              <a:t> (n </a:t>
            </a:r>
            <a:r>
              <a:rPr lang="en-US" sz="2800" i="1" dirty="0"/>
              <a:t>==</a:t>
            </a:r>
            <a:r>
              <a:rPr lang="ru-RU" sz="2800" i="1" dirty="0"/>
              <a:t> </a:t>
            </a:r>
            <a:r>
              <a:rPr lang="en-US" sz="2800" i="1" dirty="0"/>
              <a:t>0)</a:t>
            </a:r>
            <a:r>
              <a:rPr lang="ru-RU" sz="2800" i="1" dirty="0"/>
              <a:t>  </a:t>
            </a:r>
            <a:r>
              <a:rPr lang="ru-RU" sz="2800" i="1" dirty="0" err="1"/>
              <a:t>semWаitВ</a:t>
            </a:r>
            <a:r>
              <a:rPr lang="ru-RU" sz="2800" i="1" dirty="0"/>
              <a:t> (</a:t>
            </a:r>
            <a:r>
              <a:rPr lang="ru-RU" sz="2800" i="1" dirty="0" err="1"/>
              <a:t>de</a:t>
            </a:r>
            <a:r>
              <a:rPr lang="en-US" sz="2800" i="1" dirty="0"/>
              <a:t>l</a:t>
            </a:r>
            <a:r>
              <a:rPr lang="ru-RU" sz="2800" i="1" dirty="0"/>
              <a:t>ау);</a:t>
            </a:r>
            <a:r>
              <a:rPr lang="ru-RU" sz="2800" dirty="0"/>
              <a:t>, чтобы дождаться размещения данных в буфере</a:t>
            </a:r>
            <a:r>
              <a:rPr lang="en-US" sz="2800" dirty="0"/>
              <a:t> </a:t>
            </a:r>
            <a:r>
              <a:rPr lang="be-BY" sz="2800" dirty="0"/>
              <a:t>производителем.</a:t>
            </a:r>
            <a:endParaRPr lang="ru-BY" sz="2800" dirty="0"/>
          </a:p>
        </p:txBody>
      </p:sp>
    </p:spTree>
    <p:extLst>
      <p:ext uri="{BB962C8B-B14F-4D97-AF65-F5344CB8AC3E}">
        <p14:creationId xmlns:p14="http://schemas.microsoft.com/office/powerpoint/2010/main" val="1960332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4D0BF-2DC1-4F55-82B4-05B56CEE4D27}"/>
              </a:ext>
            </a:extLst>
          </p:cNvPr>
          <p:cNvSpPr>
            <a:spLocks noGrp="1"/>
          </p:cNvSpPr>
          <p:nvPr>
            <p:ph type="title"/>
          </p:nvPr>
        </p:nvSpPr>
        <p:spPr/>
        <p:txBody>
          <a:bodyPr/>
          <a:lstStyle/>
          <a:p>
            <a:endParaRPr lang="ru-BY"/>
          </a:p>
        </p:txBody>
      </p:sp>
      <p:graphicFrame>
        <p:nvGraphicFramePr>
          <p:cNvPr id="4" name="Объект 3">
            <a:extLst>
              <a:ext uri="{FF2B5EF4-FFF2-40B4-BE49-F238E27FC236}">
                <a16:creationId xmlns:a16="http://schemas.microsoft.com/office/drawing/2014/main" id="{E1B1990B-9FF5-49A7-8B03-FF581DB2D41B}"/>
              </a:ext>
            </a:extLst>
          </p:cNvPr>
          <p:cNvGraphicFramePr>
            <a:graphicFrameLocks noGrp="1"/>
          </p:cNvGraphicFramePr>
          <p:nvPr>
            <p:ph idx="1"/>
            <p:extLst>
              <p:ext uri="{D42A27DB-BD31-4B8C-83A1-F6EECF244321}">
                <p14:modId xmlns:p14="http://schemas.microsoft.com/office/powerpoint/2010/main" val="1173511346"/>
              </p:ext>
            </p:extLst>
          </p:nvPr>
        </p:nvGraphicFramePr>
        <p:xfrm>
          <a:off x="2448560" y="0"/>
          <a:ext cx="6685280" cy="6858000"/>
        </p:xfrm>
        <a:graphic>
          <a:graphicData uri="http://schemas.openxmlformats.org/drawingml/2006/table">
            <a:tbl>
              <a:tblPr firstRow="1" bandRow="1">
                <a:tableStyleId>{5C22544A-7EE6-4342-B048-85BDC9FD1C3A}</a:tableStyleId>
              </a:tblPr>
              <a:tblGrid>
                <a:gridCol w="467360">
                  <a:extLst>
                    <a:ext uri="{9D8B030D-6E8A-4147-A177-3AD203B41FA5}">
                      <a16:colId xmlns:a16="http://schemas.microsoft.com/office/drawing/2014/main" val="3248513758"/>
                    </a:ext>
                  </a:extLst>
                </a:gridCol>
                <a:gridCol w="2143760">
                  <a:extLst>
                    <a:ext uri="{9D8B030D-6E8A-4147-A177-3AD203B41FA5}">
                      <a16:colId xmlns:a16="http://schemas.microsoft.com/office/drawing/2014/main" val="3901579394"/>
                    </a:ext>
                  </a:extLst>
                </a:gridCol>
                <a:gridCol w="2204720">
                  <a:extLst>
                    <a:ext uri="{9D8B030D-6E8A-4147-A177-3AD203B41FA5}">
                      <a16:colId xmlns:a16="http://schemas.microsoft.com/office/drawing/2014/main" val="3561981549"/>
                    </a:ext>
                  </a:extLst>
                </a:gridCol>
                <a:gridCol w="548640">
                  <a:extLst>
                    <a:ext uri="{9D8B030D-6E8A-4147-A177-3AD203B41FA5}">
                      <a16:colId xmlns:a16="http://schemas.microsoft.com/office/drawing/2014/main" val="3510902789"/>
                    </a:ext>
                  </a:extLst>
                </a:gridCol>
                <a:gridCol w="518160">
                  <a:extLst>
                    <a:ext uri="{9D8B030D-6E8A-4147-A177-3AD203B41FA5}">
                      <a16:colId xmlns:a16="http://schemas.microsoft.com/office/drawing/2014/main" val="1955845498"/>
                    </a:ext>
                  </a:extLst>
                </a:gridCol>
                <a:gridCol w="802640">
                  <a:extLst>
                    <a:ext uri="{9D8B030D-6E8A-4147-A177-3AD203B41FA5}">
                      <a16:colId xmlns:a16="http://schemas.microsoft.com/office/drawing/2014/main" val="2989441930"/>
                    </a:ext>
                  </a:extLst>
                </a:gridCol>
              </a:tblGrid>
              <a:tr h="281003">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2000" dirty="0"/>
                        <a:t>Производитель</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2000" dirty="0"/>
                        <a:t>Потребитель</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delay</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3474593"/>
                  </a:ext>
                </a:extLst>
              </a:tr>
              <a:tr h="281003">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2972413"/>
                  </a:ext>
                </a:extLst>
              </a:tr>
              <a:tr h="281003">
                <a:tc>
                  <a:txBody>
                    <a:bodyPr/>
                    <a:lstStyle/>
                    <a:p>
                      <a:r>
                        <a:rPr lang="en-US" sz="2000" dirty="0"/>
                        <a:t>2</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t>semWaitB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816197"/>
                  </a:ext>
                </a:extLst>
              </a:tr>
              <a:tr h="281003">
                <a:tc>
                  <a:txBody>
                    <a:bodyPr/>
                    <a:lstStyle/>
                    <a:p>
                      <a:r>
                        <a:rPr lang="en-US" sz="2000" dirty="0"/>
                        <a:t>3</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9889070"/>
                  </a:ext>
                </a:extLst>
              </a:tr>
              <a:tr h="281003">
                <a:tc>
                  <a:txBody>
                    <a:bodyPr/>
                    <a:lstStyle/>
                    <a:p>
                      <a:r>
                        <a:rPr lang="en-US" sz="2000" dirty="0"/>
                        <a:t>4</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if (n==1) </a:t>
                      </a:r>
                      <a:r>
                        <a:rPr lang="en-US" sz="2000" dirty="0" err="1"/>
                        <a:t>semSignalB</a:t>
                      </a:r>
                      <a:r>
                        <a:rPr lang="en-US" sz="2000" dirty="0"/>
                        <a:t>(delay)</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1456086"/>
                  </a:ext>
                </a:extLst>
              </a:tr>
              <a:tr h="281003">
                <a:tc>
                  <a:txBody>
                    <a:bodyPr/>
                    <a:lstStyle/>
                    <a:p>
                      <a:r>
                        <a:rPr lang="en-US" sz="2000" dirty="0"/>
                        <a:t>5</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t>semSignalB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2887213"/>
                  </a:ext>
                </a:extLst>
              </a:tr>
              <a:tr h="281003">
                <a:tc>
                  <a:txBody>
                    <a:bodyPr/>
                    <a:lstStyle/>
                    <a:p>
                      <a:r>
                        <a:rPr lang="en-US" sz="2000" dirty="0"/>
                        <a:t>6</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t>semWaitB</a:t>
                      </a:r>
                      <a:r>
                        <a:rPr lang="en-US" sz="2000" dirty="0"/>
                        <a:t>(delay)</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0525831"/>
                  </a:ext>
                </a:extLst>
              </a:tr>
              <a:tr h="281003">
                <a:tc>
                  <a:txBody>
                    <a:bodyPr/>
                    <a:lstStyle/>
                    <a:p>
                      <a:r>
                        <a:rPr lang="en-US" sz="2000" dirty="0"/>
                        <a:t>7</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semWaitB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3044481"/>
                  </a:ext>
                </a:extLst>
              </a:tr>
              <a:tr h="281003">
                <a:tc>
                  <a:txBody>
                    <a:bodyPr/>
                    <a:lstStyle/>
                    <a:p>
                      <a:r>
                        <a:rPr lang="en-US" sz="2000" dirty="0"/>
                        <a:t>8</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7939863"/>
                  </a:ext>
                </a:extLst>
              </a:tr>
              <a:tr h="281003">
                <a:tc>
                  <a:txBody>
                    <a:bodyPr/>
                    <a:lstStyle/>
                    <a:p>
                      <a:r>
                        <a:rPr lang="en-US" sz="2000" dirty="0"/>
                        <a:t>9</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semSignalB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642277"/>
                  </a:ext>
                </a:extLst>
              </a:tr>
              <a:tr h="281003">
                <a:tc>
                  <a:txBody>
                    <a:bodyPr/>
                    <a:lstStyle/>
                    <a:p>
                      <a:r>
                        <a:rPr lang="en-US" sz="2000" dirty="0"/>
                        <a:t>10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t>semWaitB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837214"/>
                  </a:ext>
                </a:extLst>
              </a:tr>
              <a:tr h="281003">
                <a:tc>
                  <a:txBody>
                    <a:bodyPr/>
                    <a:lstStyle/>
                    <a:p>
                      <a:r>
                        <a:rPr lang="en-US" sz="2000" dirty="0"/>
                        <a:t>11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9310228"/>
                  </a:ext>
                </a:extLst>
              </a:tr>
              <a:tr h="281003">
                <a:tc>
                  <a:txBody>
                    <a:bodyPr/>
                    <a:lstStyle/>
                    <a:p>
                      <a:r>
                        <a:rPr lang="en-US" sz="2000" dirty="0"/>
                        <a:t>12</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if (n==1) </a:t>
                      </a:r>
                      <a:r>
                        <a:rPr lang="en-US" sz="2000" dirty="0" err="1"/>
                        <a:t>semSignalB</a:t>
                      </a:r>
                      <a:r>
                        <a:rPr lang="en-US" sz="2000" dirty="0"/>
                        <a:t>(delay)</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5987675"/>
                  </a:ext>
                </a:extLst>
              </a:tr>
              <a:tr h="281003">
                <a:tc>
                  <a:txBody>
                    <a:bodyPr/>
                    <a:lstStyle/>
                    <a:p>
                      <a:r>
                        <a:rPr lang="en-US" sz="2000" dirty="0"/>
                        <a:t>13</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a:t>semSignalB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832714"/>
                  </a:ext>
                </a:extLst>
              </a:tr>
              <a:tr h="281003">
                <a:tc>
                  <a:txBody>
                    <a:bodyPr/>
                    <a:lstStyle/>
                    <a:p>
                      <a:r>
                        <a:rPr lang="en-US" sz="2000" dirty="0"/>
                        <a:t>14</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if (n==0) </a:t>
                      </a:r>
                      <a:r>
                        <a:rPr lang="en-US" sz="2000" dirty="0" err="1"/>
                        <a:t>semSignalB</a:t>
                      </a:r>
                      <a:r>
                        <a:rPr lang="en-US" sz="2000" dirty="0"/>
                        <a:t>(delay)</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240643"/>
                  </a:ext>
                </a:extLst>
              </a:tr>
            </a:tbl>
          </a:graphicData>
        </a:graphic>
      </p:graphicFrame>
    </p:spTree>
    <p:extLst>
      <p:ext uri="{BB962C8B-B14F-4D97-AF65-F5344CB8AC3E}">
        <p14:creationId xmlns:p14="http://schemas.microsoft.com/office/powerpoint/2010/main" val="2410145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a:extLst>
              <a:ext uri="{FF2B5EF4-FFF2-40B4-BE49-F238E27FC236}">
                <a16:creationId xmlns:a16="http://schemas.microsoft.com/office/drawing/2014/main" id="{ACB4DB13-E338-4A40-83AC-D5FC331C68D0}"/>
              </a:ext>
            </a:extLst>
          </p:cNvPr>
          <p:cNvGraphicFramePr>
            <a:graphicFrameLocks noGrp="1"/>
          </p:cNvGraphicFramePr>
          <p:nvPr>
            <p:ph idx="1"/>
            <p:extLst>
              <p:ext uri="{D42A27DB-BD31-4B8C-83A1-F6EECF244321}">
                <p14:modId xmlns:p14="http://schemas.microsoft.com/office/powerpoint/2010/main" val="3718662031"/>
              </p:ext>
            </p:extLst>
          </p:nvPr>
        </p:nvGraphicFramePr>
        <p:xfrm>
          <a:off x="2135823" y="213360"/>
          <a:ext cx="6685280" cy="3659493"/>
        </p:xfrm>
        <a:graphic>
          <a:graphicData uri="http://schemas.openxmlformats.org/drawingml/2006/table">
            <a:tbl>
              <a:tblPr firstRow="1" bandRow="1">
                <a:tableStyleId>{5C22544A-7EE6-4342-B048-85BDC9FD1C3A}</a:tableStyleId>
              </a:tblPr>
              <a:tblGrid>
                <a:gridCol w="467360">
                  <a:extLst>
                    <a:ext uri="{9D8B030D-6E8A-4147-A177-3AD203B41FA5}">
                      <a16:colId xmlns:a16="http://schemas.microsoft.com/office/drawing/2014/main" val="2264649382"/>
                    </a:ext>
                  </a:extLst>
                </a:gridCol>
                <a:gridCol w="2143760">
                  <a:extLst>
                    <a:ext uri="{9D8B030D-6E8A-4147-A177-3AD203B41FA5}">
                      <a16:colId xmlns:a16="http://schemas.microsoft.com/office/drawing/2014/main" val="3528104030"/>
                    </a:ext>
                  </a:extLst>
                </a:gridCol>
                <a:gridCol w="2204720">
                  <a:extLst>
                    <a:ext uri="{9D8B030D-6E8A-4147-A177-3AD203B41FA5}">
                      <a16:colId xmlns:a16="http://schemas.microsoft.com/office/drawing/2014/main" val="3678465557"/>
                    </a:ext>
                  </a:extLst>
                </a:gridCol>
                <a:gridCol w="548640">
                  <a:extLst>
                    <a:ext uri="{9D8B030D-6E8A-4147-A177-3AD203B41FA5}">
                      <a16:colId xmlns:a16="http://schemas.microsoft.com/office/drawing/2014/main" val="2248553833"/>
                    </a:ext>
                  </a:extLst>
                </a:gridCol>
                <a:gridCol w="518160">
                  <a:extLst>
                    <a:ext uri="{9D8B030D-6E8A-4147-A177-3AD203B41FA5}">
                      <a16:colId xmlns:a16="http://schemas.microsoft.com/office/drawing/2014/main" val="2552847173"/>
                    </a:ext>
                  </a:extLst>
                </a:gridCol>
                <a:gridCol w="802640">
                  <a:extLst>
                    <a:ext uri="{9D8B030D-6E8A-4147-A177-3AD203B41FA5}">
                      <a16:colId xmlns:a16="http://schemas.microsoft.com/office/drawing/2014/main" val="3347918286"/>
                    </a:ext>
                  </a:extLst>
                </a:gridCol>
              </a:tblGrid>
              <a:tr h="281003">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2000" dirty="0"/>
                        <a:t>Производитель</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sz="2000" dirty="0"/>
                        <a:t>Потребитель</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delay</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6014621"/>
                  </a:ext>
                </a:extLst>
              </a:tr>
              <a:tr h="281003">
                <a:tc>
                  <a:txBody>
                    <a:bodyPr/>
                    <a:lstStyle/>
                    <a:p>
                      <a:r>
                        <a:rPr lang="en-US" sz="2000" dirty="0"/>
                        <a:t>15</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semWaitB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893419"/>
                  </a:ext>
                </a:extLst>
              </a:tr>
              <a:tr h="281003">
                <a:tc>
                  <a:txBody>
                    <a:bodyPr/>
                    <a:lstStyle/>
                    <a:p>
                      <a:r>
                        <a:rPr lang="en-US" sz="2000" dirty="0"/>
                        <a:t>16</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1062726"/>
                  </a:ext>
                </a:extLst>
              </a:tr>
              <a:tr h="281003">
                <a:tc>
                  <a:txBody>
                    <a:bodyPr/>
                    <a:lstStyle/>
                    <a:p>
                      <a:r>
                        <a:rPr lang="en-US" sz="2000" dirty="0"/>
                        <a:t>17</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semWaitB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6341896"/>
                  </a:ext>
                </a:extLst>
              </a:tr>
              <a:tr h="281003">
                <a:tc>
                  <a:txBody>
                    <a:bodyPr/>
                    <a:lstStyle/>
                    <a:p>
                      <a:r>
                        <a:rPr lang="en-US" sz="2000" dirty="0"/>
                        <a:t>18</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if (n==0) </a:t>
                      </a:r>
                      <a:r>
                        <a:rPr lang="en-US" sz="2000" dirty="0" err="1"/>
                        <a:t>semSignalB</a:t>
                      </a:r>
                      <a:r>
                        <a:rPr lang="en-US" sz="2000" dirty="0"/>
                        <a:t>(delay)</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422187"/>
                  </a:ext>
                </a:extLst>
              </a:tr>
              <a:tr h="281003">
                <a:tc>
                  <a:txBody>
                    <a:bodyPr/>
                    <a:lstStyle/>
                    <a:p>
                      <a:r>
                        <a:rPr lang="en-US" sz="2000" dirty="0"/>
                        <a:t>19</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semWaitB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349444"/>
                  </a:ext>
                </a:extLst>
              </a:tr>
              <a:tr h="281003">
                <a:tc>
                  <a:txBody>
                    <a:bodyPr/>
                    <a:lstStyle/>
                    <a:p>
                      <a:r>
                        <a:rPr lang="en-US" sz="2000" dirty="0"/>
                        <a:t>20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n--</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9018180"/>
                  </a:ext>
                </a:extLst>
              </a:tr>
              <a:tr h="581013">
                <a:tc>
                  <a:txBody>
                    <a:bodyPr/>
                    <a:lstStyle/>
                    <a:p>
                      <a:r>
                        <a:rPr lang="en-US" sz="2000" dirty="0"/>
                        <a:t>21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t>semWaitB</a:t>
                      </a:r>
                      <a:r>
                        <a:rPr lang="en-US" sz="2000" dirty="0"/>
                        <a:t>(s)</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a:t>
                      </a:r>
                      <a:endParaRPr lang="ru-B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8906060"/>
                  </a:ext>
                </a:extLst>
              </a:tr>
            </a:tbl>
          </a:graphicData>
        </a:graphic>
      </p:graphicFrame>
      <p:sp>
        <p:nvSpPr>
          <p:cNvPr id="7" name="Объект 2">
            <a:extLst>
              <a:ext uri="{FF2B5EF4-FFF2-40B4-BE49-F238E27FC236}">
                <a16:creationId xmlns:a16="http://schemas.microsoft.com/office/drawing/2014/main" id="{8AB6DD56-2462-4D9A-AFC1-2E8D695DCD3C}"/>
              </a:ext>
            </a:extLst>
          </p:cNvPr>
          <p:cNvSpPr txBox="1">
            <a:spLocks/>
          </p:cNvSpPr>
          <p:nvPr/>
        </p:nvSpPr>
        <p:spPr>
          <a:xfrm>
            <a:off x="314960" y="4551680"/>
            <a:ext cx="10901680" cy="156749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ru-RU" sz="2800" dirty="0"/>
              <a:t>Решение проблемы заключается во введении вспомогательной переменной, значение</a:t>
            </a:r>
            <a:r>
              <a:rPr lang="en-US" sz="2800" dirty="0"/>
              <a:t> </a:t>
            </a:r>
            <a:r>
              <a:rPr lang="ru-RU" sz="2800" dirty="0"/>
              <a:t>которой устанавливается в критическом участке и используется вне его</a:t>
            </a:r>
            <a:endParaRPr lang="ru-BY" sz="2800" dirty="0"/>
          </a:p>
        </p:txBody>
      </p:sp>
    </p:spTree>
    <p:extLst>
      <p:ext uri="{BB962C8B-B14F-4D97-AF65-F5344CB8AC3E}">
        <p14:creationId xmlns:p14="http://schemas.microsoft.com/office/powerpoint/2010/main" val="3862687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77DA86-6519-4CF5-BA62-08CBDE3384E8}"/>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E1E56655-60B9-492A-AEE1-5F623C96E50B}"/>
              </a:ext>
            </a:extLst>
          </p:cNvPr>
          <p:cNvSpPr>
            <a:spLocks noGrp="1"/>
          </p:cNvSpPr>
          <p:nvPr>
            <p:ph idx="1"/>
          </p:nvPr>
        </p:nvSpPr>
        <p:spPr>
          <a:xfrm>
            <a:off x="426493" y="1851378"/>
            <a:ext cx="7509595" cy="4380089"/>
          </a:xfrm>
        </p:spPr>
        <p:txBody>
          <a:bodyPr>
            <a:normAutofit/>
          </a:bodyPr>
          <a:lstStyle/>
          <a:p>
            <a:pPr marL="0" indent="0" algn="just">
              <a:buNone/>
            </a:pPr>
            <a:r>
              <a:rPr lang="ru-RU" sz="2800" dirty="0"/>
              <a:t>Решение проблемы заключается во введении вспомогательной переменной, значение которой устанавливается в критическом участке и используется вне его. Внимательно рассмотрев приведенный код, вы убедитесь в отсутствии возможных взаимоблокировок . </a:t>
            </a:r>
            <a:endParaRPr lang="ru-BY" sz="2800" dirty="0"/>
          </a:p>
        </p:txBody>
      </p:sp>
      <p:pic>
        <p:nvPicPr>
          <p:cNvPr id="4" name="Рисунок 3">
            <a:extLst>
              <a:ext uri="{FF2B5EF4-FFF2-40B4-BE49-F238E27FC236}">
                <a16:creationId xmlns:a16="http://schemas.microsoft.com/office/drawing/2014/main" id="{2F2193F6-060A-40A0-B810-978E3E8A475F}"/>
              </a:ext>
            </a:extLst>
          </p:cNvPr>
          <p:cNvPicPr>
            <a:picLocks noChangeAspect="1"/>
          </p:cNvPicPr>
          <p:nvPr/>
        </p:nvPicPr>
        <p:blipFill>
          <a:blip r:embed="rId2"/>
          <a:stretch>
            <a:fillRect/>
          </a:stretch>
        </p:blipFill>
        <p:spPr>
          <a:xfrm>
            <a:off x="8465395" y="0"/>
            <a:ext cx="3726605" cy="6944254"/>
          </a:xfrm>
          <a:prstGeom prst="rect">
            <a:avLst/>
          </a:prstGeom>
        </p:spPr>
      </p:pic>
    </p:spTree>
    <p:extLst>
      <p:ext uri="{BB962C8B-B14F-4D97-AF65-F5344CB8AC3E}">
        <p14:creationId xmlns:p14="http://schemas.microsoft.com/office/powerpoint/2010/main" val="1367766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BA6D54A-32AC-471E-AB0C-B45B685E0E0D}"/>
              </a:ext>
            </a:extLst>
          </p:cNvPr>
          <p:cNvSpPr>
            <a:spLocks noGrp="1"/>
          </p:cNvSpPr>
          <p:nvPr>
            <p:ph idx="1"/>
          </p:nvPr>
        </p:nvSpPr>
        <p:spPr>
          <a:xfrm>
            <a:off x="313605" y="259645"/>
            <a:ext cx="7656350" cy="6400800"/>
          </a:xfrm>
        </p:spPr>
        <p:txBody>
          <a:bodyPr>
            <a:normAutofit fontScale="92500"/>
          </a:bodyPr>
          <a:lstStyle/>
          <a:p>
            <a:pPr marL="0" indent="0" algn="just">
              <a:buNone/>
            </a:pPr>
            <a:r>
              <a:rPr lang="ru-RU" sz="2800" dirty="0"/>
              <a:t>Несколько более простое решение можно получить при</a:t>
            </a:r>
            <a:r>
              <a:rPr lang="en-US" sz="2800" dirty="0"/>
              <a:t> </a:t>
            </a:r>
            <a:r>
              <a:rPr lang="ru-RU" sz="2800" dirty="0"/>
              <a:t>использовании обобщенных семафоров (именуемых также семафорами со счетчиками).</a:t>
            </a:r>
            <a:r>
              <a:rPr lang="en-US" sz="2800" dirty="0"/>
              <a:t> </a:t>
            </a:r>
            <a:r>
              <a:rPr lang="ru-RU" sz="2800" dirty="0"/>
              <a:t>Переменная n в этом случае является семафором; ее значение остается равным количеству</a:t>
            </a:r>
            <a:r>
              <a:rPr lang="en-US" sz="2800" dirty="0"/>
              <a:t> </a:t>
            </a:r>
            <a:r>
              <a:rPr lang="ru-RU" sz="2800" dirty="0"/>
              <a:t>элементов в буфере. Предположим теперь, что при переписывании этой программы</a:t>
            </a:r>
            <a:r>
              <a:rPr lang="en-US" sz="2800" dirty="0"/>
              <a:t> </a:t>
            </a:r>
            <a:r>
              <a:rPr lang="ru-RU" sz="2800" dirty="0"/>
              <a:t>произошла ошибка, и операции </a:t>
            </a:r>
            <a:r>
              <a:rPr lang="ru-RU" sz="2800" dirty="0" err="1"/>
              <a:t>semSigna</a:t>
            </a:r>
            <a:r>
              <a:rPr lang="en-US" sz="2800" dirty="0"/>
              <a:t>l</a:t>
            </a:r>
            <a:r>
              <a:rPr lang="ru-RU" sz="2800" dirty="0"/>
              <a:t>(s) и </a:t>
            </a:r>
            <a:r>
              <a:rPr lang="ru-RU" sz="2800" dirty="0" err="1"/>
              <a:t>semSigna</a:t>
            </a:r>
            <a:r>
              <a:rPr lang="en-US" sz="2800" dirty="0"/>
              <a:t>l</a:t>
            </a:r>
            <a:r>
              <a:rPr lang="ru-RU" sz="2800" dirty="0"/>
              <a:t>(n) оказались </a:t>
            </a:r>
            <a:r>
              <a:rPr lang="ru-RU" sz="2800" dirty="0" err="1"/>
              <a:t>взаимозамененными</a:t>
            </a:r>
            <a:r>
              <a:rPr lang="ru-RU" sz="2800" dirty="0"/>
              <a:t>.</a:t>
            </a:r>
            <a:r>
              <a:rPr lang="en-US" sz="2800" dirty="0"/>
              <a:t> </a:t>
            </a:r>
            <a:r>
              <a:rPr lang="ru-RU" sz="2800" dirty="0"/>
              <a:t>Это может привести к тому, что операция </a:t>
            </a:r>
            <a:r>
              <a:rPr lang="ru-RU" sz="2800" dirty="0" err="1"/>
              <a:t>semSigna</a:t>
            </a:r>
            <a:r>
              <a:rPr lang="en-US" sz="2800" dirty="0"/>
              <a:t>l(</a:t>
            </a:r>
            <a:r>
              <a:rPr lang="ru-RU" sz="2800" dirty="0"/>
              <a:t>n) будет выполняться</a:t>
            </a:r>
            <a:r>
              <a:rPr lang="en-US" sz="2800" dirty="0"/>
              <a:t> </a:t>
            </a:r>
            <a:r>
              <a:rPr lang="ru-RU" sz="2800" dirty="0"/>
              <a:t>в критическом участке производителя без прерывания потребителя или другого производителя.</a:t>
            </a:r>
            <a:r>
              <a:rPr lang="en-US" sz="2800" dirty="0"/>
              <a:t> </a:t>
            </a:r>
            <a:r>
              <a:rPr lang="ru-RU" sz="2800" dirty="0"/>
              <a:t>Повлияет ли это на выполнение программы? Нет, поскольку потребитель в любом</a:t>
            </a:r>
            <a:r>
              <a:rPr lang="en-US" sz="2800" dirty="0"/>
              <a:t> </a:t>
            </a:r>
            <a:r>
              <a:rPr lang="ru-RU" sz="2800" dirty="0"/>
              <a:t>случае должен ожидать установки обоих семафоров перед продолжением работы.</a:t>
            </a:r>
            <a:endParaRPr lang="ru-BY" sz="2800" dirty="0"/>
          </a:p>
        </p:txBody>
      </p:sp>
      <p:pic>
        <p:nvPicPr>
          <p:cNvPr id="4" name="Рисунок 3">
            <a:extLst>
              <a:ext uri="{FF2B5EF4-FFF2-40B4-BE49-F238E27FC236}">
                <a16:creationId xmlns:a16="http://schemas.microsoft.com/office/drawing/2014/main" id="{B924214E-B95C-4595-A112-972FBA26DA66}"/>
              </a:ext>
            </a:extLst>
          </p:cNvPr>
          <p:cNvPicPr>
            <a:picLocks noChangeAspect="1"/>
          </p:cNvPicPr>
          <p:nvPr/>
        </p:nvPicPr>
        <p:blipFill>
          <a:blip r:embed="rId2"/>
          <a:stretch>
            <a:fillRect/>
          </a:stretch>
        </p:blipFill>
        <p:spPr>
          <a:xfrm>
            <a:off x="7969955" y="0"/>
            <a:ext cx="4741333" cy="6827520"/>
          </a:xfrm>
          <a:prstGeom prst="rect">
            <a:avLst/>
          </a:prstGeom>
        </p:spPr>
      </p:pic>
    </p:spTree>
    <p:extLst>
      <p:ext uri="{BB962C8B-B14F-4D97-AF65-F5344CB8AC3E}">
        <p14:creationId xmlns:p14="http://schemas.microsoft.com/office/powerpoint/2010/main" val="31456267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33F2E33-B89E-425B-ACAC-DAE3401ED676}"/>
              </a:ext>
            </a:extLst>
          </p:cNvPr>
          <p:cNvSpPr>
            <a:spLocks noGrp="1"/>
          </p:cNvSpPr>
          <p:nvPr>
            <p:ph idx="1"/>
          </p:nvPr>
        </p:nvSpPr>
        <p:spPr>
          <a:xfrm>
            <a:off x="234583" y="248356"/>
            <a:ext cx="10772083" cy="2153355"/>
          </a:xfrm>
        </p:spPr>
        <p:txBody>
          <a:bodyPr>
            <a:normAutofit/>
          </a:bodyPr>
          <a:lstStyle/>
          <a:p>
            <a:pPr marL="0" indent="0" algn="just">
              <a:buNone/>
            </a:pPr>
            <a:r>
              <a:rPr lang="ru-RU" sz="2600" dirty="0"/>
              <a:t>А теперь добавим к нашей задаче новое, достаточно реалистичное ограничение -</a:t>
            </a:r>
            <a:r>
              <a:rPr lang="en-US" sz="2600" dirty="0"/>
              <a:t> </a:t>
            </a:r>
            <a:r>
              <a:rPr lang="ru-RU" sz="2600" dirty="0"/>
              <a:t>конечность буфера. Буфер рассматривается нами как циклическое хранилище,</a:t>
            </a:r>
            <a:r>
              <a:rPr lang="en-US" sz="2600" dirty="0"/>
              <a:t> </a:t>
            </a:r>
            <a:r>
              <a:rPr lang="ru-RU" sz="2600" dirty="0"/>
              <a:t>в ходе работы с которым значения указателей должны выражаться по модулю размера</a:t>
            </a:r>
            <a:r>
              <a:rPr lang="en-US" sz="2600" dirty="0"/>
              <a:t> </a:t>
            </a:r>
            <a:r>
              <a:rPr lang="ru-RU" sz="2600" dirty="0"/>
              <a:t>буфера. При этом выполняются следующие условия.</a:t>
            </a:r>
            <a:endParaRPr lang="en-US" sz="2600" dirty="0"/>
          </a:p>
          <a:p>
            <a:pPr marL="0" indent="0" algn="just">
              <a:buNone/>
            </a:pPr>
            <a:endParaRPr lang="ru-BY" sz="2600" dirty="0"/>
          </a:p>
        </p:txBody>
      </p:sp>
      <p:graphicFrame>
        <p:nvGraphicFramePr>
          <p:cNvPr id="4" name="Таблица 3">
            <a:extLst>
              <a:ext uri="{FF2B5EF4-FFF2-40B4-BE49-F238E27FC236}">
                <a16:creationId xmlns:a16="http://schemas.microsoft.com/office/drawing/2014/main" id="{2300F923-E087-422D-9A9C-70C3158E9FE9}"/>
              </a:ext>
            </a:extLst>
          </p:cNvPr>
          <p:cNvGraphicFramePr>
            <a:graphicFrameLocks noGrp="1"/>
          </p:cNvGraphicFramePr>
          <p:nvPr>
            <p:extLst>
              <p:ext uri="{D42A27DB-BD31-4B8C-83A1-F6EECF244321}">
                <p14:modId xmlns:p14="http://schemas.microsoft.com/office/powerpoint/2010/main" val="3283400014"/>
              </p:ext>
            </p:extLst>
          </p:nvPr>
        </p:nvGraphicFramePr>
        <p:xfrm>
          <a:off x="234583" y="2254956"/>
          <a:ext cx="11810662" cy="1859280"/>
        </p:xfrm>
        <a:graphic>
          <a:graphicData uri="http://schemas.openxmlformats.org/drawingml/2006/table">
            <a:tbl>
              <a:tblPr firstRow="1" bandRow="1">
                <a:tableStyleId>{5C22544A-7EE6-4342-B048-85BDC9FD1C3A}</a:tableStyleId>
              </a:tblPr>
              <a:tblGrid>
                <a:gridCol w="5905331">
                  <a:extLst>
                    <a:ext uri="{9D8B030D-6E8A-4147-A177-3AD203B41FA5}">
                      <a16:colId xmlns:a16="http://schemas.microsoft.com/office/drawing/2014/main" val="1811514333"/>
                    </a:ext>
                  </a:extLst>
                </a:gridCol>
                <a:gridCol w="5905331">
                  <a:extLst>
                    <a:ext uri="{9D8B030D-6E8A-4147-A177-3AD203B41FA5}">
                      <a16:colId xmlns:a16="http://schemas.microsoft.com/office/drawing/2014/main" val="3794644245"/>
                    </a:ext>
                  </a:extLst>
                </a:gridCol>
              </a:tblGrid>
              <a:tr h="370840">
                <a:tc>
                  <a:txBody>
                    <a:bodyPr/>
                    <a:lstStyle/>
                    <a:p>
                      <a:r>
                        <a:rPr lang="ru-RU" sz="2600" dirty="0"/>
                        <a:t>Блокировка</a:t>
                      </a:r>
                      <a:endParaRPr lang="ru-BY" sz="2600" dirty="0"/>
                    </a:p>
                  </a:txBody>
                  <a:tcPr/>
                </a:tc>
                <a:tc>
                  <a:txBody>
                    <a:bodyPr/>
                    <a:lstStyle/>
                    <a:p>
                      <a:r>
                        <a:rPr lang="ru-RU" sz="2600" dirty="0"/>
                        <a:t>Деблокирование</a:t>
                      </a:r>
                      <a:endParaRPr lang="ru-BY" sz="2600" dirty="0"/>
                    </a:p>
                  </a:txBody>
                  <a:tcPr/>
                </a:tc>
                <a:extLst>
                  <a:ext uri="{0D108BD9-81ED-4DB2-BD59-A6C34878D82A}">
                    <a16:rowId xmlns:a16="http://schemas.microsoft.com/office/drawing/2014/main" val="1692863195"/>
                  </a:ext>
                </a:extLst>
              </a:tr>
              <a:tr h="370840">
                <a:tc>
                  <a:txBody>
                    <a:bodyPr/>
                    <a:lstStyle/>
                    <a:p>
                      <a:r>
                        <a:rPr lang="ru-RU" sz="2600" dirty="0"/>
                        <a:t>Производитель: вставка в полный буфер</a:t>
                      </a:r>
                      <a:endParaRPr lang="ru-BY" sz="2600" dirty="0"/>
                    </a:p>
                  </a:txBody>
                  <a:tcPr/>
                </a:tc>
                <a:tc>
                  <a:txBody>
                    <a:bodyPr/>
                    <a:lstStyle/>
                    <a:p>
                      <a:r>
                        <a:rPr lang="ru-RU" sz="2600" dirty="0"/>
                        <a:t>Потребитель: вставка элемента в буфер</a:t>
                      </a:r>
                      <a:endParaRPr lang="ru-BY" sz="2600" dirty="0"/>
                    </a:p>
                  </a:txBody>
                  <a:tcPr/>
                </a:tc>
                <a:extLst>
                  <a:ext uri="{0D108BD9-81ED-4DB2-BD59-A6C34878D82A}">
                    <a16:rowId xmlns:a16="http://schemas.microsoft.com/office/drawing/2014/main" val="1499760700"/>
                  </a:ext>
                </a:extLst>
              </a:tr>
              <a:tr h="370840">
                <a:tc>
                  <a:txBody>
                    <a:bodyPr/>
                    <a:lstStyle/>
                    <a:p>
                      <a:r>
                        <a:rPr lang="ru-RU" sz="2600" dirty="0"/>
                        <a:t>Потребитель: удаление из пустого буфера</a:t>
                      </a:r>
                      <a:endParaRPr lang="ru-BY" sz="2600" dirty="0"/>
                    </a:p>
                  </a:txBody>
                  <a:tcPr/>
                </a:tc>
                <a:tc>
                  <a:txBody>
                    <a:bodyPr/>
                    <a:lstStyle/>
                    <a:p>
                      <a:r>
                        <a:rPr lang="ru-RU" sz="2600" dirty="0"/>
                        <a:t>Производитель: удаление элемента из буфера</a:t>
                      </a:r>
                      <a:endParaRPr lang="ru-BY" sz="2600" dirty="0"/>
                    </a:p>
                  </a:txBody>
                  <a:tcPr/>
                </a:tc>
                <a:extLst>
                  <a:ext uri="{0D108BD9-81ED-4DB2-BD59-A6C34878D82A}">
                    <a16:rowId xmlns:a16="http://schemas.microsoft.com/office/drawing/2014/main" val="3972722220"/>
                  </a:ext>
                </a:extLst>
              </a:tr>
            </a:tbl>
          </a:graphicData>
        </a:graphic>
      </p:graphicFrame>
    </p:spTree>
    <p:extLst>
      <p:ext uri="{BB962C8B-B14F-4D97-AF65-F5344CB8AC3E}">
        <p14:creationId xmlns:p14="http://schemas.microsoft.com/office/powerpoint/2010/main" val="31016635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C34D7A-D327-4EDA-AD06-C53CAF46F676}"/>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F5B462A8-3FB6-4099-BB89-A1085E056027}"/>
              </a:ext>
            </a:extLst>
          </p:cNvPr>
          <p:cNvSpPr>
            <a:spLocks noGrp="1"/>
          </p:cNvSpPr>
          <p:nvPr>
            <p:ph idx="1"/>
          </p:nvPr>
        </p:nvSpPr>
        <p:spPr/>
        <p:txBody>
          <a:bodyPr/>
          <a:lstStyle/>
          <a:p>
            <a:endParaRPr lang="ru-BY"/>
          </a:p>
        </p:txBody>
      </p:sp>
      <p:pic>
        <p:nvPicPr>
          <p:cNvPr id="4" name="Рисунок 3">
            <a:extLst>
              <a:ext uri="{FF2B5EF4-FFF2-40B4-BE49-F238E27FC236}">
                <a16:creationId xmlns:a16="http://schemas.microsoft.com/office/drawing/2014/main" id="{EE65E53A-564E-4FDA-B773-32599237A87D}"/>
              </a:ext>
            </a:extLst>
          </p:cNvPr>
          <p:cNvPicPr>
            <a:picLocks noChangeAspect="1"/>
          </p:cNvPicPr>
          <p:nvPr/>
        </p:nvPicPr>
        <p:blipFill>
          <a:blip r:embed="rId2"/>
          <a:stretch>
            <a:fillRect/>
          </a:stretch>
        </p:blipFill>
        <p:spPr>
          <a:xfrm>
            <a:off x="2299904" y="796902"/>
            <a:ext cx="7557328" cy="5032609"/>
          </a:xfrm>
          <a:prstGeom prst="rect">
            <a:avLst/>
          </a:prstGeom>
        </p:spPr>
      </p:pic>
    </p:spTree>
    <p:extLst>
      <p:ext uri="{BB962C8B-B14F-4D97-AF65-F5344CB8AC3E}">
        <p14:creationId xmlns:p14="http://schemas.microsoft.com/office/powerpoint/2010/main" val="4062542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28DE027-F658-463C-B650-F5EC2C8B7C85}"/>
              </a:ext>
            </a:extLst>
          </p:cNvPr>
          <p:cNvSpPr>
            <a:spLocks noGrp="1"/>
          </p:cNvSpPr>
          <p:nvPr>
            <p:ph idx="1"/>
          </p:nvPr>
        </p:nvSpPr>
        <p:spPr>
          <a:xfrm>
            <a:off x="347471" y="203201"/>
            <a:ext cx="10693061" cy="1343377"/>
          </a:xfrm>
        </p:spPr>
        <p:txBody>
          <a:bodyPr>
            <a:normAutofit/>
          </a:bodyPr>
          <a:lstStyle/>
          <a:p>
            <a:pPr marL="0" indent="0" algn="just">
              <a:buNone/>
            </a:pPr>
            <a:r>
              <a:rPr lang="ru-RU" sz="2400" dirty="0"/>
              <a:t>Функции производителя и потребителя при этом могут быть записаны следующим образом (переменные </a:t>
            </a:r>
            <a:r>
              <a:rPr lang="ru-RU" sz="2400" dirty="0" err="1"/>
              <a:t>in</a:t>
            </a:r>
            <a:r>
              <a:rPr lang="ru-RU" sz="2400" dirty="0"/>
              <a:t> и </a:t>
            </a:r>
            <a:r>
              <a:rPr lang="ru-RU" sz="2400" dirty="0" err="1"/>
              <a:t>out</a:t>
            </a:r>
            <a:r>
              <a:rPr lang="ru-RU" sz="2400" dirty="0"/>
              <a:t> инициализированы значением 0, а n представляет собой размер буфера).</a:t>
            </a:r>
            <a:endParaRPr lang="ru-BY" sz="2400" dirty="0"/>
          </a:p>
        </p:txBody>
      </p:sp>
      <p:pic>
        <p:nvPicPr>
          <p:cNvPr id="4" name="Рисунок 3">
            <a:extLst>
              <a:ext uri="{FF2B5EF4-FFF2-40B4-BE49-F238E27FC236}">
                <a16:creationId xmlns:a16="http://schemas.microsoft.com/office/drawing/2014/main" id="{C7B012A4-EBCB-45B3-B51A-DC62563F8967}"/>
              </a:ext>
            </a:extLst>
          </p:cNvPr>
          <p:cNvPicPr>
            <a:picLocks noChangeAspect="1"/>
          </p:cNvPicPr>
          <p:nvPr/>
        </p:nvPicPr>
        <p:blipFill>
          <a:blip r:embed="rId2"/>
          <a:stretch>
            <a:fillRect/>
          </a:stretch>
        </p:blipFill>
        <p:spPr>
          <a:xfrm>
            <a:off x="738706" y="1878391"/>
            <a:ext cx="4600938" cy="3700397"/>
          </a:xfrm>
          <a:prstGeom prst="rect">
            <a:avLst/>
          </a:prstGeom>
        </p:spPr>
      </p:pic>
      <p:pic>
        <p:nvPicPr>
          <p:cNvPr id="5" name="Рисунок 4">
            <a:extLst>
              <a:ext uri="{FF2B5EF4-FFF2-40B4-BE49-F238E27FC236}">
                <a16:creationId xmlns:a16="http://schemas.microsoft.com/office/drawing/2014/main" id="{92705C68-2AB4-418D-9D0F-C37C49ABB443}"/>
              </a:ext>
            </a:extLst>
          </p:cNvPr>
          <p:cNvPicPr>
            <a:picLocks noChangeAspect="1"/>
          </p:cNvPicPr>
          <p:nvPr/>
        </p:nvPicPr>
        <p:blipFill>
          <a:blip r:embed="rId3"/>
          <a:stretch>
            <a:fillRect/>
          </a:stretch>
        </p:blipFill>
        <p:spPr>
          <a:xfrm>
            <a:off x="6096000" y="1878390"/>
            <a:ext cx="4511442" cy="3700396"/>
          </a:xfrm>
          <a:prstGeom prst="rect">
            <a:avLst/>
          </a:prstGeom>
        </p:spPr>
      </p:pic>
    </p:spTree>
    <p:extLst>
      <p:ext uri="{BB962C8B-B14F-4D97-AF65-F5344CB8AC3E}">
        <p14:creationId xmlns:p14="http://schemas.microsoft.com/office/powerpoint/2010/main" val="1534470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023F2D-CD35-43CE-9700-FE671BD2A924}"/>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27B4EEDA-8FF0-4737-9CD6-6DCE5060DC44}"/>
              </a:ext>
            </a:extLst>
          </p:cNvPr>
          <p:cNvSpPr>
            <a:spLocks noGrp="1"/>
          </p:cNvSpPr>
          <p:nvPr>
            <p:ph idx="1"/>
          </p:nvPr>
        </p:nvSpPr>
        <p:spPr>
          <a:xfrm>
            <a:off x="370050" y="2057082"/>
            <a:ext cx="5861417" cy="6039556"/>
          </a:xfrm>
        </p:spPr>
        <p:txBody>
          <a:bodyPr>
            <a:normAutofit/>
          </a:bodyPr>
          <a:lstStyle/>
          <a:p>
            <a:pPr marL="0" indent="0" algn="just">
              <a:buNone/>
            </a:pPr>
            <a:r>
              <a:rPr lang="ru-RU" sz="2800" dirty="0"/>
              <a:t>Для отслеживания пустого места в буфере в программу добавлен семафор е. Еще одним поучительным примером использования семафоров является задача о парикмахерской.</a:t>
            </a:r>
            <a:endParaRPr lang="ru-BY" sz="2800" dirty="0"/>
          </a:p>
        </p:txBody>
      </p:sp>
      <p:pic>
        <p:nvPicPr>
          <p:cNvPr id="4" name="Рисунок 3">
            <a:extLst>
              <a:ext uri="{FF2B5EF4-FFF2-40B4-BE49-F238E27FC236}">
                <a16:creationId xmlns:a16="http://schemas.microsoft.com/office/drawing/2014/main" id="{8CF3EB5A-A8EF-4EE0-A99C-E036790BB6EE}"/>
              </a:ext>
            </a:extLst>
          </p:cNvPr>
          <p:cNvPicPr>
            <a:picLocks noChangeAspect="1"/>
          </p:cNvPicPr>
          <p:nvPr/>
        </p:nvPicPr>
        <p:blipFill>
          <a:blip r:embed="rId2"/>
          <a:stretch>
            <a:fillRect/>
          </a:stretch>
        </p:blipFill>
        <p:spPr>
          <a:xfrm>
            <a:off x="6818489" y="0"/>
            <a:ext cx="4858512" cy="6789047"/>
          </a:xfrm>
          <a:prstGeom prst="rect">
            <a:avLst/>
          </a:prstGeom>
        </p:spPr>
      </p:pic>
    </p:spTree>
    <p:extLst>
      <p:ext uri="{BB962C8B-B14F-4D97-AF65-F5344CB8AC3E}">
        <p14:creationId xmlns:p14="http://schemas.microsoft.com/office/powerpoint/2010/main" val="3443833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E44AC3-1DEC-4969-A039-9F1F430DBF55}"/>
              </a:ext>
            </a:extLst>
          </p:cNvPr>
          <p:cNvSpPr>
            <a:spLocks noGrp="1"/>
          </p:cNvSpPr>
          <p:nvPr>
            <p:ph type="title"/>
          </p:nvPr>
        </p:nvSpPr>
        <p:spPr>
          <a:xfrm>
            <a:off x="1261872" y="365760"/>
            <a:ext cx="9692640" cy="672818"/>
          </a:xfrm>
        </p:spPr>
        <p:txBody>
          <a:bodyPr>
            <a:normAutofit fontScale="90000"/>
          </a:bodyPr>
          <a:lstStyle/>
          <a:p>
            <a:r>
              <a:rPr lang="ru-RU" dirty="0"/>
              <a:t>Реализация семафоров</a:t>
            </a:r>
            <a:endParaRPr lang="ru-BY" dirty="0"/>
          </a:p>
        </p:txBody>
      </p:sp>
      <p:sp>
        <p:nvSpPr>
          <p:cNvPr id="3" name="Объект 2">
            <a:extLst>
              <a:ext uri="{FF2B5EF4-FFF2-40B4-BE49-F238E27FC236}">
                <a16:creationId xmlns:a16="http://schemas.microsoft.com/office/drawing/2014/main" id="{DCE3A1BE-7D34-48CB-A543-E80E252B896C}"/>
              </a:ext>
            </a:extLst>
          </p:cNvPr>
          <p:cNvSpPr>
            <a:spLocks noGrp="1"/>
          </p:cNvSpPr>
          <p:nvPr>
            <p:ph idx="1"/>
          </p:nvPr>
        </p:nvSpPr>
        <p:spPr>
          <a:xfrm>
            <a:off x="268450" y="1155982"/>
            <a:ext cx="10602750" cy="5177085"/>
          </a:xfrm>
        </p:spPr>
        <p:txBody>
          <a:bodyPr>
            <a:normAutofit/>
          </a:bodyPr>
          <a:lstStyle/>
          <a:p>
            <a:pPr marL="0" indent="0" algn="just">
              <a:buNone/>
            </a:pPr>
            <a:r>
              <a:rPr lang="ru-RU" sz="2600" dirty="0"/>
              <a:t>Как упоминалось ранее, главное условие корректности работы семафоров заключается в требовании атомарности операций </a:t>
            </a:r>
            <a:r>
              <a:rPr lang="ru-RU" sz="2600" dirty="0" err="1"/>
              <a:t>semWait</a:t>
            </a:r>
            <a:r>
              <a:rPr lang="ru-RU" sz="2600" dirty="0"/>
              <a:t> и </a:t>
            </a:r>
            <a:r>
              <a:rPr lang="ru-RU" sz="2600" dirty="0" err="1"/>
              <a:t>semSignal</a:t>
            </a:r>
            <a:r>
              <a:rPr lang="ru-RU" sz="2600" dirty="0"/>
              <a:t>. Один из очевидных путей выполнения этого условия состоит в реализации семафоров в аппаратном или микропрограммном обеспечении. Если этот путь недоступен, применяются различные программные подходы. Суть проблемы заключается в реализации взаимных исключений: в определенный момент времени работать с семафором посредством операций </a:t>
            </a:r>
            <a:r>
              <a:rPr lang="ru-RU" sz="2600" dirty="0" err="1"/>
              <a:t>semWait</a:t>
            </a:r>
            <a:r>
              <a:rPr lang="ru-RU" sz="2600" dirty="0"/>
              <a:t> или </a:t>
            </a:r>
            <a:r>
              <a:rPr lang="ru-RU" sz="2600" dirty="0" err="1"/>
              <a:t>semSignal</a:t>
            </a:r>
            <a:r>
              <a:rPr lang="ru-RU" sz="2600" dirty="0"/>
              <a:t> может только один процесс.</a:t>
            </a:r>
            <a:endParaRPr lang="ru-BY" sz="2600" dirty="0"/>
          </a:p>
        </p:txBody>
      </p:sp>
    </p:spTree>
    <p:extLst>
      <p:ext uri="{BB962C8B-B14F-4D97-AF65-F5344CB8AC3E}">
        <p14:creationId xmlns:p14="http://schemas.microsoft.com/office/powerpoint/2010/main" val="2894118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51B35D6-DAAF-4FED-B14B-CA4332449397}"/>
              </a:ext>
            </a:extLst>
          </p:cNvPr>
          <p:cNvSpPr>
            <a:spLocks noGrp="1"/>
          </p:cNvSpPr>
          <p:nvPr>
            <p:ph idx="1"/>
          </p:nvPr>
        </p:nvSpPr>
        <p:spPr>
          <a:xfrm>
            <a:off x="245872" y="936978"/>
            <a:ext cx="10696448" cy="5921022"/>
          </a:xfrm>
        </p:spPr>
        <p:txBody>
          <a:bodyPr>
            <a:normAutofit/>
          </a:bodyPr>
          <a:lstStyle/>
          <a:p>
            <a:pPr marL="0" indent="0" algn="just">
              <a:buNone/>
            </a:pPr>
            <a:r>
              <a:rPr lang="ru-RU" sz="2600" b="1" dirty="0"/>
              <a:t>Флаги событий </a:t>
            </a:r>
            <a:r>
              <a:rPr lang="ru-RU" sz="2600" dirty="0"/>
              <a:t>- слово памяти, используемое как механизм синхронизации. Код приложения может связать с каждым битом флага свое событие. Поток может ждать либо одного события, либо сочетания событий путем проверки одного или нескольких битов в соответствующем флаге. Поток блокируется до тех пор, пока все необходимые биты не будут установлены (И) или пока не будет установлен хотя бы ОДИН из битов (ИЛИ).</a:t>
            </a:r>
            <a:endParaRPr lang="en-US" sz="2600" dirty="0"/>
          </a:p>
          <a:p>
            <a:pPr marL="0" indent="0" algn="just">
              <a:buNone/>
            </a:pPr>
            <a:r>
              <a:rPr lang="ru-RU" sz="2600" b="1" dirty="0"/>
              <a:t>Почтовые ящики/сообщения </a:t>
            </a:r>
            <a:r>
              <a:rPr lang="ru-RU" sz="2600" dirty="0"/>
              <a:t>- Средство обмена информацией между двумя процессами, которое может быть использовано для синхронизации</a:t>
            </a:r>
          </a:p>
          <a:p>
            <a:pPr marL="0" indent="0" algn="just">
              <a:buNone/>
            </a:pPr>
            <a:r>
              <a:rPr lang="ru-RU" sz="2600" b="1" dirty="0"/>
              <a:t>Спин-блокировки</a:t>
            </a:r>
            <a:r>
              <a:rPr lang="ru-RU" sz="2600" dirty="0"/>
              <a:t> – механизм взаимоисключения, в котором процесс выполняется в бесконечном цикле, ожидая, когда значение блокирующей переменной укажет доступность критического участка</a:t>
            </a:r>
            <a:endParaRPr lang="ru-BY" sz="2600" dirty="0"/>
          </a:p>
          <a:p>
            <a:pPr marL="0" indent="0" algn="just">
              <a:buNone/>
            </a:pPr>
            <a:endParaRPr lang="ru-BY" sz="2600" dirty="0"/>
          </a:p>
        </p:txBody>
      </p:sp>
      <p:sp>
        <p:nvSpPr>
          <p:cNvPr id="4" name="Заголовок 1">
            <a:extLst>
              <a:ext uri="{FF2B5EF4-FFF2-40B4-BE49-F238E27FC236}">
                <a16:creationId xmlns:a16="http://schemas.microsoft.com/office/drawing/2014/main" id="{790CDB91-CE4F-4EC0-A95C-52369FE4086A}"/>
              </a:ext>
            </a:extLst>
          </p:cNvPr>
          <p:cNvSpPr txBox="1">
            <a:spLocks/>
          </p:cNvSpPr>
          <p:nvPr/>
        </p:nvSpPr>
        <p:spPr>
          <a:xfrm>
            <a:off x="1249680" y="0"/>
            <a:ext cx="9692640" cy="654755"/>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u-RU" dirty="0"/>
              <a:t>Механизмы параллельных вычислений</a:t>
            </a:r>
            <a:endParaRPr lang="ru-BY" dirty="0"/>
          </a:p>
        </p:txBody>
      </p:sp>
    </p:spTree>
    <p:extLst>
      <p:ext uri="{BB962C8B-B14F-4D97-AF65-F5344CB8AC3E}">
        <p14:creationId xmlns:p14="http://schemas.microsoft.com/office/powerpoint/2010/main" val="3963046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BB03285-2CA7-47F1-803F-F8D4E6A4CA84}"/>
              </a:ext>
            </a:extLst>
          </p:cNvPr>
          <p:cNvSpPr>
            <a:spLocks noGrp="1"/>
          </p:cNvSpPr>
          <p:nvPr>
            <p:ph idx="1"/>
          </p:nvPr>
        </p:nvSpPr>
        <p:spPr>
          <a:xfrm>
            <a:off x="302315" y="191912"/>
            <a:ext cx="10907551" cy="6666088"/>
          </a:xfrm>
        </p:spPr>
        <p:txBody>
          <a:bodyPr>
            <a:normAutofit/>
          </a:bodyPr>
          <a:lstStyle/>
          <a:p>
            <a:pPr marL="0" indent="0" algn="just">
              <a:buNone/>
            </a:pPr>
            <a:r>
              <a:rPr lang="ru-RU" sz="2600" dirty="0"/>
              <a:t>Можно также использовать одну из схем поддержки взаимоисключений на аппаратном уровне. В этой реализации семафор представляет собой структуру; однако теперь он включает новый целочисленный компонент </a:t>
            </a:r>
            <a:r>
              <a:rPr lang="ru-RU" sz="2600" dirty="0" err="1"/>
              <a:t>s.flag</a:t>
            </a:r>
            <a:r>
              <a:rPr lang="ru-RU" sz="2600" dirty="0"/>
              <a:t>. Конечно, при таком способе реализации семафоров неизбежно пережидание занятости, но поскольку операции </a:t>
            </a:r>
            <a:r>
              <a:rPr lang="ru-RU" sz="2600" dirty="0" err="1"/>
              <a:t>semWait</a:t>
            </a:r>
            <a:r>
              <a:rPr lang="ru-RU" sz="2600" dirty="0"/>
              <a:t> и </a:t>
            </a:r>
            <a:r>
              <a:rPr lang="ru-RU" sz="2600" dirty="0" err="1"/>
              <a:t>semSignal</a:t>
            </a:r>
            <a:r>
              <a:rPr lang="ru-RU" sz="2600" dirty="0"/>
              <a:t> относительно небольшие, время ожидания минимально.</a:t>
            </a:r>
            <a:endParaRPr lang="ru-BY" sz="2600" dirty="0"/>
          </a:p>
        </p:txBody>
      </p:sp>
      <p:pic>
        <p:nvPicPr>
          <p:cNvPr id="4" name="Рисунок 3">
            <a:extLst>
              <a:ext uri="{FF2B5EF4-FFF2-40B4-BE49-F238E27FC236}">
                <a16:creationId xmlns:a16="http://schemas.microsoft.com/office/drawing/2014/main" id="{91A96634-C451-40DD-B230-932E5874BCF7}"/>
              </a:ext>
            </a:extLst>
          </p:cNvPr>
          <p:cNvPicPr>
            <a:picLocks noChangeAspect="1"/>
          </p:cNvPicPr>
          <p:nvPr/>
        </p:nvPicPr>
        <p:blipFill rotWithShape="1">
          <a:blip r:embed="rId2"/>
          <a:srcRect b="48292"/>
          <a:stretch/>
        </p:blipFill>
        <p:spPr>
          <a:xfrm>
            <a:off x="6096000" y="2492023"/>
            <a:ext cx="4560712" cy="4281260"/>
          </a:xfrm>
          <a:prstGeom prst="rect">
            <a:avLst/>
          </a:prstGeom>
        </p:spPr>
      </p:pic>
      <p:pic>
        <p:nvPicPr>
          <p:cNvPr id="5" name="Рисунок 4">
            <a:extLst>
              <a:ext uri="{FF2B5EF4-FFF2-40B4-BE49-F238E27FC236}">
                <a16:creationId xmlns:a16="http://schemas.microsoft.com/office/drawing/2014/main" id="{86317B13-07BE-4E50-AA57-22E6D06AC703}"/>
              </a:ext>
            </a:extLst>
          </p:cNvPr>
          <p:cNvPicPr>
            <a:picLocks noChangeAspect="1"/>
          </p:cNvPicPr>
          <p:nvPr/>
        </p:nvPicPr>
        <p:blipFill rotWithShape="1">
          <a:blip r:embed="rId2"/>
          <a:srcRect t="50000"/>
          <a:stretch/>
        </p:blipFill>
        <p:spPr>
          <a:xfrm>
            <a:off x="302315" y="2492023"/>
            <a:ext cx="4766396" cy="4326521"/>
          </a:xfrm>
          <a:prstGeom prst="rect">
            <a:avLst/>
          </a:prstGeom>
        </p:spPr>
      </p:pic>
    </p:spTree>
    <p:extLst>
      <p:ext uri="{BB962C8B-B14F-4D97-AF65-F5344CB8AC3E}">
        <p14:creationId xmlns:p14="http://schemas.microsoft.com/office/powerpoint/2010/main" val="189210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7F707AD-54C1-41B9-85F9-8E910AD28DBA}"/>
              </a:ext>
            </a:extLst>
          </p:cNvPr>
          <p:cNvSpPr>
            <a:spLocks noGrp="1"/>
          </p:cNvSpPr>
          <p:nvPr>
            <p:ph idx="1"/>
          </p:nvPr>
        </p:nvSpPr>
        <p:spPr>
          <a:xfrm>
            <a:off x="437783" y="417689"/>
            <a:ext cx="10501149" cy="2269067"/>
          </a:xfrm>
        </p:spPr>
        <p:txBody>
          <a:bodyPr>
            <a:normAutofit/>
          </a:bodyPr>
          <a:lstStyle/>
          <a:p>
            <a:pPr marL="0" indent="0" algn="just">
              <a:buNone/>
            </a:pPr>
            <a:r>
              <a:rPr lang="ru-RU" sz="2600" dirty="0"/>
              <a:t>В однопроцессорной системе можно воспользоваться запретом прерываний на время выполнения операций </a:t>
            </a:r>
            <a:r>
              <a:rPr lang="ru-RU" sz="2600" dirty="0" err="1"/>
              <a:t>semWait</a:t>
            </a:r>
            <a:r>
              <a:rPr lang="ru-RU" sz="2600" dirty="0"/>
              <a:t> и </a:t>
            </a:r>
            <a:r>
              <a:rPr lang="ru-RU" sz="2600" dirty="0" err="1"/>
              <a:t>semSignal</a:t>
            </a:r>
            <a:r>
              <a:rPr lang="ru-RU" sz="2600" i="1" dirty="0"/>
              <a:t>. </a:t>
            </a:r>
            <a:endParaRPr lang="ru-BY" sz="2600" dirty="0"/>
          </a:p>
        </p:txBody>
      </p:sp>
      <p:pic>
        <p:nvPicPr>
          <p:cNvPr id="4" name="Рисунок 3">
            <a:extLst>
              <a:ext uri="{FF2B5EF4-FFF2-40B4-BE49-F238E27FC236}">
                <a16:creationId xmlns:a16="http://schemas.microsoft.com/office/drawing/2014/main" id="{0C0C6681-CD37-4CC6-8C50-9B91EA20FA1C}"/>
              </a:ext>
            </a:extLst>
          </p:cNvPr>
          <p:cNvPicPr>
            <a:picLocks noChangeAspect="1"/>
          </p:cNvPicPr>
          <p:nvPr/>
        </p:nvPicPr>
        <p:blipFill>
          <a:blip r:embed="rId2"/>
          <a:stretch>
            <a:fillRect/>
          </a:stretch>
        </p:blipFill>
        <p:spPr>
          <a:xfrm>
            <a:off x="437783" y="1445467"/>
            <a:ext cx="5347096" cy="5234016"/>
          </a:xfrm>
          <a:prstGeom prst="rect">
            <a:avLst/>
          </a:prstGeom>
        </p:spPr>
      </p:pic>
      <p:pic>
        <p:nvPicPr>
          <p:cNvPr id="5" name="Рисунок 4">
            <a:extLst>
              <a:ext uri="{FF2B5EF4-FFF2-40B4-BE49-F238E27FC236}">
                <a16:creationId xmlns:a16="http://schemas.microsoft.com/office/drawing/2014/main" id="{E770AA42-01E4-45F7-8575-9B8022A275EB}"/>
              </a:ext>
            </a:extLst>
          </p:cNvPr>
          <p:cNvPicPr>
            <a:picLocks noChangeAspect="1"/>
          </p:cNvPicPr>
          <p:nvPr/>
        </p:nvPicPr>
        <p:blipFill>
          <a:blip r:embed="rId3"/>
          <a:stretch>
            <a:fillRect/>
          </a:stretch>
        </p:blipFill>
        <p:spPr>
          <a:xfrm>
            <a:off x="6178858" y="1524979"/>
            <a:ext cx="5347096" cy="5056317"/>
          </a:xfrm>
          <a:prstGeom prst="rect">
            <a:avLst/>
          </a:prstGeom>
        </p:spPr>
      </p:pic>
    </p:spTree>
    <p:extLst>
      <p:ext uri="{BB962C8B-B14F-4D97-AF65-F5344CB8AC3E}">
        <p14:creationId xmlns:p14="http://schemas.microsoft.com/office/powerpoint/2010/main" val="1232698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D4377-FBC7-444A-8E07-4174B790CF02}"/>
              </a:ext>
            </a:extLst>
          </p:cNvPr>
          <p:cNvSpPr>
            <a:spLocks noGrp="1"/>
          </p:cNvSpPr>
          <p:nvPr>
            <p:ph type="title"/>
          </p:nvPr>
        </p:nvSpPr>
        <p:spPr>
          <a:xfrm>
            <a:off x="2356112" y="489688"/>
            <a:ext cx="6651639" cy="765633"/>
          </a:xfrm>
        </p:spPr>
        <p:txBody>
          <a:bodyPr>
            <a:normAutofit fontScale="90000"/>
          </a:bodyPr>
          <a:lstStyle/>
          <a:p>
            <a:pPr algn="ctr"/>
            <a:r>
              <a:rPr lang="ru-RU" dirty="0"/>
              <a:t>Спасибо за внимание!</a:t>
            </a:r>
            <a:br>
              <a:rPr lang="ru-RU" dirty="0"/>
            </a:br>
            <a:r>
              <a:rPr lang="ru-RU" dirty="0"/>
              <a:t>Вопросы?</a:t>
            </a:r>
          </a:p>
        </p:txBody>
      </p:sp>
      <p:pic>
        <p:nvPicPr>
          <p:cNvPr id="1026" name="Picture 2" descr="https://sun9-62.userapi.com/impg/NwfNq6-zHIRh7DRHWueb0Uag44wMm4ELBQ20bQ/jhIKDKa6P-w.jpg?size=2264x2160&amp;quality=96&amp;sign=c27aabfbe95e14c1bdda7028de48eea8&amp;type=album">
            <a:extLst>
              <a:ext uri="{FF2B5EF4-FFF2-40B4-BE49-F238E27FC236}">
                <a16:creationId xmlns:a16="http://schemas.microsoft.com/office/drawing/2014/main" id="{28C96A39-37D4-4A94-BF74-CA46EA89A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255321"/>
            <a:ext cx="5569656" cy="5313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22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FC79004-8F16-4848-AC95-8D7053C5D766}"/>
              </a:ext>
            </a:extLst>
          </p:cNvPr>
          <p:cNvSpPr>
            <a:spLocks noGrp="1"/>
          </p:cNvSpPr>
          <p:nvPr>
            <p:ph idx="1"/>
          </p:nvPr>
        </p:nvSpPr>
        <p:spPr>
          <a:xfrm>
            <a:off x="336184" y="801510"/>
            <a:ext cx="10489860" cy="5621867"/>
          </a:xfrm>
        </p:spPr>
        <p:txBody>
          <a:bodyPr>
            <a:normAutofit/>
          </a:bodyPr>
          <a:lstStyle/>
          <a:p>
            <a:pPr marL="0" indent="0" algn="just">
              <a:buNone/>
            </a:pPr>
            <a:r>
              <a:rPr lang="ru-RU" sz="2800" dirty="0"/>
              <a:t>Два или более процессов могут сотрудничать посредством простых сигналов, так что в определенном месте процесс может приостановить работу до тех пор, пока не дождется соответствующего сигнала. Требования кооперации любой степени сложности могут быть удовлетворены соответствующей структурой сигналов. Для сигнализации используются специальные переменные, называемые семафорами. Для передачи сигнала через семафор s процесс выполняет примитив </a:t>
            </a:r>
            <a:r>
              <a:rPr lang="ru-RU" sz="2800" dirty="0" err="1"/>
              <a:t>semSignal</a:t>
            </a:r>
            <a:r>
              <a:rPr lang="ru-RU" sz="2800" dirty="0"/>
              <a:t> (s), а для его получения - примитив </a:t>
            </a:r>
            <a:r>
              <a:rPr lang="ru-RU" sz="2800" dirty="0" err="1"/>
              <a:t>semWait</a:t>
            </a:r>
            <a:r>
              <a:rPr lang="ru-RU" sz="2800" dirty="0"/>
              <a:t> (s). В последнем случае процесс приостанавливается до тех пор, пока не осуществится передача соответствующего сигнала.</a:t>
            </a:r>
            <a:endParaRPr lang="ru-BY" sz="2800" dirty="0"/>
          </a:p>
        </p:txBody>
      </p:sp>
    </p:spTree>
    <p:extLst>
      <p:ext uri="{BB962C8B-B14F-4D97-AF65-F5344CB8AC3E}">
        <p14:creationId xmlns:p14="http://schemas.microsoft.com/office/powerpoint/2010/main" val="25881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450A2C-3ECE-4ED1-8E5C-572385D8BA9C}"/>
              </a:ext>
            </a:extLst>
          </p:cNvPr>
          <p:cNvSpPr>
            <a:spLocks noGrp="1"/>
          </p:cNvSpPr>
          <p:nvPr>
            <p:ph type="title"/>
          </p:nvPr>
        </p:nvSpPr>
        <p:spPr>
          <a:xfrm>
            <a:off x="1261872" y="365760"/>
            <a:ext cx="9692640" cy="830862"/>
          </a:xfrm>
        </p:spPr>
        <p:txBody>
          <a:bodyPr/>
          <a:lstStyle/>
          <a:p>
            <a:r>
              <a:rPr lang="ru-RU" dirty="0"/>
              <a:t>Семафор как переменная</a:t>
            </a:r>
            <a:endParaRPr lang="ru-BY" dirty="0"/>
          </a:p>
        </p:txBody>
      </p:sp>
      <p:sp>
        <p:nvSpPr>
          <p:cNvPr id="3" name="Объект 2">
            <a:extLst>
              <a:ext uri="{FF2B5EF4-FFF2-40B4-BE49-F238E27FC236}">
                <a16:creationId xmlns:a16="http://schemas.microsoft.com/office/drawing/2014/main" id="{F9FC3F15-E7E0-4639-99D2-5A1E3F74A83B}"/>
              </a:ext>
            </a:extLst>
          </p:cNvPr>
          <p:cNvSpPr>
            <a:spLocks noGrp="1"/>
          </p:cNvSpPr>
          <p:nvPr>
            <p:ph idx="1"/>
          </p:nvPr>
        </p:nvSpPr>
        <p:spPr>
          <a:xfrm>
            <a:off x="257161" y="1501422"/>
            <a:ext cx="10580172" cy="4990818"/>
          </a:xfrm>
        </p:spPr>
        <p:txBody>
          <a:bodyPr>
            <a:normAutofit/>
          </a:bodyPr>
          <a:lstStyle/>
          <a:p>
            <a:pPr marL="0" indent="0" algn="just">
              <a:buNone/>
            </a:pPr>
            <a:r>
              <a:rPr lang="ru-RU" sz="2400" dirty="0"/>
              <a:t>1. Семафор может быть инициализирован неотрицательным целочисленным значением.</a:t>
            </a:r>
          </a:p>
          <a:p>
            <a:pPr marL="0" indent="0" algn="just">
              <a:buNone/>
            </a:pPr>
            <a:r>
              <a:rPr lang="ru-RU" sz="2400" dirty="0"/>
              <a:t>2. Операция </a:t>
            </a:r>
            <a:r>
              <a:rPr lang="ru-RU" sz="2400" dirty="0" err="1"/>
              <a:t>semWait</a:t>
            </a:r>
            <a:r>
              <a:rPr lang="ru-RU" sz="2400" dirty="0"/>
              <a:t> уменьшает значение семафора. Если это значение становится отрицательным, процесс, выполняющий операцию </a:t>
            </a:r>
            <a:r>
              <a:rPr lang="ru-RU" sz="2400" dirty="0" err="1"/>
              <a:t>semWait</a:t>
            </a:r>
            <a:r>
              <a:rPr lang="ru-RU" sz="2400" dirty="0"/>
              <a:t>, блокируется.</a:t>
            </a:r>
          </a:p>
          <a:p>
            <a:pPr marL="0" indent="0" algn="just">
              <a:buNone/>
            </a:pPr>
            <a:r>
              <a:rPr lang="ru-RU" sz="2400" dirty="0"/>
              <a:t>3. Операция </a:t>
            </a:r>
            <a:r>
              <a:rPr lang="ru-RU" sz="2400" dirty="0" err="1"/>
              <a:t>semSignal</a:t>
            </a:r>
            <a:r>
              <a:rPr lang="ru-RU" sz="2400" dirty="0"/>
              <a:t> увеличивает значение семафора. Если это значение меньше или равно нулю, заблокированный операцией </a:t>
            </a:r>
            <a:r>
              <a:rPr lang="ru-RU" sz="2400" dirty="0" err="1"/>
              <a:t>semWait</a:t>
            </a:r>
            <a:r>
              <a:rPr lang="ru-RU" sz="2400" dirty="0"/>
              <a:t> процесс (если таковой имеется) деблокируется.</a:t>
            </a:r>
            <a:endParaRPr lang="ru-BY" sz="2400" dirty="0"/>
          </a:p>
        </p:txBody>
      </p:sp>
    </p:spTree>
    <p:extLst>
      <p:ext uri="{BB962C8B-B14F-4D97-AF65-F5344CB8AC3E}">
        <p14:creationId xmlns:p14="http://schemas.microsoft.com/office/powerpoint/2010/main" val="87421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E2C982B-32A2-4BBB-8CEA-6356255E4C45}"/>
              </a:ext>
            </a:extLst>
          </p:cNvPr>
          <p:cNvSpPr>
            <a:spLocks noGrp="1"/>
          </p:cNvSpPr>
          <p:nvPr>
            <p:ph idx="1"/>
          </p:nvPr>
        </p:nvSpPr>
        <p:spPr>
          <a:xfrm>
            <a:off x="302316" y="688623"/>
            <a:ext cx="10794662" cy="5768621"/>
          </a:xfrm>
        </p:spPr>
        <p:txBody>
          <a:bodyPr>
            <a:normAutofit/>
          </a:bodyPr>
          <a:lstStyle/>
          <a:p>
            <a:pPr marL="0" indent="0" algn="just">
              <a:buNone/>
            </a:pPr>
            <a:r>
              <a:rPr lang="ru-RU" sz="2800" dirty="0"/>
              <a:t>В начале работы семафор имеет значение нуль или некоторое положительное значение. Если значение положительное, то оно равно количеству процессов, которые могут вызвать операцию получения сигнала и немедленно продолжить выполнение. Если же значение равно нулю (полученное либо при инициализации, либо потому, что количество процессов, равное первоначальному значению семафора, вызвало операцию ожидания), очередной ожидающий процесс блокируется, а значение семафора становится отрицательным. Каждое последующее ожидание уменьшает значение семафора, так что оно имеет отрицательное значение, по модулю равное числу процессов, ожидающих разблокирования. Когда значение семафора отрицательное, каждый сигнал разблокирует один из ожидающих процессов.</a:t>
            </a:r>
            <a:endParaRPr lang="ru-BY" sz="2800" dirty="0"/>
          </a:p>
        </p:txBody>
      </p:sp>
    </p:spTree>
    <p:extLst>
      <p:ext uri="{BB962C8B-B14F-4D97-AF65-F5344CB8AC3E}">
        <p14:creationId xmlns:p14="http://schemas.microsoft.com/office/powerpoint/2010/main" val="294778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DAD7E0-3906-4702-B846-36A46CCC4E8E}"/>
              </a:ext>
            </a:extLst>
          </p:cNvPr>
          <p:cNvSpPr>
            <a:spLocks noGrp="1"/>
          </p:cNvSpPr>
          <p:nvPr>
            <p:ph type="title"/>
          </p:nvPr>
        </p:nvSpPr>
        <p:spPr>
          <a:xfrm>
            <a:off x="1261872" y="365760"/>
            <a:ext cx="9692640" cy="729262"/>
          </a:xfrm>
        </p:spPr>
        <p:txBody>
          <a:bodyPr/>
          <a:lstStyle/>
          <a:p>
            <a:r>
              <a:rPr lang="ru-RU" dirty="0"/>
              <a:t>Следствие определения семафора</a:t>
            </a:r>
            <a:endParaRPr lang="ru-BY" dirty="0"/>
          </a:p>
        </p:txBody>
      </p:sp>
      <p:sp>
        <p:nvSpPr>
          <p:cNvPr id="3" name="Объект 2">
            <a:extLst>
              <a:ext uri="{FF2B5EF4-FFF2-40B4-BE49-F238E27FC236}">
                <a16:creationId xmlns:a16="http://schemas.microsoft.com/office/drawing/2014/main" id="{729A068C-B7B5-4D0D-B47B-D0B2B0A28BD3}"/>
              </a:ext>
            </a:extLst>
          </p:cNvPr>
          <p:cNvSpPr>
            <a:spLocks noGrp="1"/>
          </p:cNvSpPr>
          <p:nvPr>
            <p:ph idx="1"/>
          </p:nvPr>
        </p:nvSpPr>
        <p:spPr>
          <a:xfrm>
            <a:off x="324894" y="1253331"/>
            <a:ext cx="10629618" cy="5238909"/>
          </a:xfrm>
        </p:spPr>
        <p:txBody>
          <a:bodyPr>
            <a:normAutofit/>
          </a:bodyPr>
          <a:lstStyle/>
          <a:p>
            <a:pPr marL="0" indent="0" algn="just">
              <a:buNone/>
            </a:pPr>
            <a:r>
              <a:rPr lang="ru-RU" sz="2800" dirty="0"/>
              <a:t>1. В общем случае до выполнения операции декремента нет никакого способа узнать, будет ли процесс заблокирован.</a:t>
            </a:r>
          </a:p>
          <a:p>
            <a:pPr marL="0" indent="0" algn="just">
              <a:buNone/>
            </a:pPr>
            <a:r>
              <a:rPr lang="ru-RU" sz="2800" dirty="0"/>
              <a:t>2. После того как один процесс увеличивает значение семафора, а другой процесс активируется, оба процесса продолжают выполняться одновременно. Нет никакого способа узнать, какой процесс (если таковой имеется) будет немедленно продолжать выполнение в однопроцессорной системе.</a:t>
            </a:r>
          </a:p>
          <a:p>
            <a:pPr marL="0" indent="0" algn="just">
              <a:buNone/>
            </a:pPr>
            <a:r>
              <a:rPr lang="ru-RU" sz="2800" dirty="0"/>
              <a:t>3. При передаче сигнала семафору вам не обязательно знать, находится ли другой процесс в состоянии ожидания, поэтому количество разблокированных процессов может быть равно нулю или одному.</a:t>
            </a:r>
            <a:endParaRPr lang="ru-BY" sz="2800" dirty="0"/>
          </a:p>
        </p:txBody>
      </p:sp>
    </p:spTree>
    <p:extLst>
      <p:ext uri="{BB962C8B-B14F-4D97-AF65-F5344CB8AC3E}">
        <p14:creationId xmlns:p14="http://schemas.microsoft.com/office/powerpoint/2010/main" val="300706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F3C12-6E75-47A2-AB19-B978E7B0314D}"/>
              </a:ext>
            </a:extLst>
          </p:cNvPr>
          <p:cNvSpPr>
            <a:spLocks noGrp="1"/>
          </p:cNvSpPr>
          <p:nvPr>
            <p:ph type="title"/>
          </p:nvPr>
        </p:nvSpPr>
        <p:spPr/>
        <p:txBody>
          <a:bodyPr/>
          <a:lstStyle/>
          <a:p>
            <a:endParaRPr lang="ru-BY"/>
          </a:p>
        </p:txBody>
      </p:sp>
      <p:pic>
        <p:nvPicPr>
          <p:cNvPr id="4" name="Объект 3">
            <a:extLst>
              <a:ext uri="{FF2B5EF4-FFF2-40B4-BE49-F238E27FC236}">
                <a16:creationId xmlns:a16="http://schemas.microsoft.com/office/drawing/2014/main" id="{596EFDD3-89E7-4DAD-B340-C9013B6C3123}"/>
              </a:ext>
            </a:extLst>
          </p:cNvPr>
          <p:cNvPicPr>
            <a:picLocks noGrp="1" noChangeAspect="1"/>
          </p:cNvPicPr>
          <p:nvPr>
            <p:ph idx="1"/>
          </p:nvPr>
        </p:nvPicPr>
        <p:blipFill>
          <a:blip r:embed="rId2"/>
          <a:stretch>
            <a:fillRect/>
          </a:stretch>
        </p:blipFill>
        <p:spPr>
          <a:xfrm>
            <a:off x="1557496" y="46983"/>
            <a:ext cx="8546059" cy="6764034"/>
          </a:xfrm>
          <a:prstGeom prst="rect">
            <a:avLst/>
          </a:prstGeom>
        </p:spPr>
      </p:pic>
    </p:spTree>
    <p:extLst>
      <p:ext uri="{BB962C8B-B14F-4D97-AF65-F5344CB8AC3E}">
        <p14:creationId xmlns:p14="http://schemas.microsoft.com/office/powerpoint/2010/main" val="3519853995"/>
      </p:ext>
    </p:extLst>
  </p:cSld>
  <p:clrMapOvr>
    <a:masterClrMapping/>
  </p:clrMapOvr>
</p:sld>
</file>

<file path=ppt/theme/theme1.xml><?xml version="1.0" encoding="utf-8"?>
<a:theme xmlns:a="http://schemas.openxmlformats.org/drawingml/2006/main" name="Вид">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Другая 1">
      <a:majorFont>
        <a:latin typeface="Times New Roman"/>
        <a:ea typeface=""/>
        <a:cs typeface=""/>
      </a:majorFont>
      <a:minorFont>
        <a:latin typeface="Times New Roman"/>
        <a:ea typeface=""/>
        <a:cs typeface=""/>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TM03457452[[fn=Небесная]]</Template>
  <TotalTime>6100</TotalTime>
  <Words>2854</Words>
  <Application>Microsoft Office PowerPoint</Application>
  <PresentationFormat>Широкоэкранный</PresentationFormat>
  <Paragraphs>275</Paragraphs>
  <Slides>42</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42</vt:i4>
      </vt:variant>
    </vt:vector>
  </HeadingPairs>
  <TitlesOfParts>
    <vt:vector size="47" baseType="lpstr">
      <vt:lpstr>Arial</vt:lpstr>
      <vt:lpstr>Calibri</vt:lpstr>
      <vt:lpstr>Times New Roman</vt:lpstr>
      <vt:lpstr>Wingdings 2</vt:lpstr>
      <vt:lpstr>Вид</vt:lpstr>
      <vt:lpstr>Лекция 8. Семафоры</vt:lpstr>
      <vt:lpstr>Механизмы параллельных вычислений</vt:lpstr>
      <vt:lpstr>Презентация PowerPoint</vt:lpstr>
      <vt:lpstr>Презентация PowerPoint</vt:lpstr>
      <vt:lpstr>Презентация PowerPoint</vt:lpstr>
      <vt:lpstr>Семафор как переменная</vt:lpstr>
      <vt:lpstr>Презентация PowerPoint</vt:lpstr>
      <vt:lpstr>Следствие определения семафора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Задача производителя/потребителя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Реализация семафоров</vt:lpstr>
      <vt:lpstr>Презентация PowerPoint</vt:lpstr>
      <vt:lpstr>Презентация PowerPoint</vt:lpstr>
      <vt:lpstr>Спасибо за внимание!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Эволюция операционных систем</dc:title>
  <dc:creator>Соболь A. M.</dc:creator>
  <cp:lastModifiedBy>Соболь A. M.</cp:lastModifiedBy>
  <cp:revision>137</cp:revision>
  <cp:lastPrinted>2021-09-28T05:00:22Z</cp:lastPrinted>
  <dcterms:created xsi:type="dcterms:W3CDTF">2021-09-05T16:34:34Z</dcterms:created>
  <dcterms:modified xsi:type="dcterms:W3CDTF">2021-11-07T13:10:43Z</dcterms:modified>
</cp:coreProperties>
</file>