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431"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2" r:id="rId31"/>
    <p:sldId id="433" r:id="rId32"/>
    <p:sldId id="434" r:id="rId33"/>
    <p:sldId id="435" r:id="rId34"/>
    <p:sldId id="436" r:id="rId35"/>
    <p:sldId id="437" r:id="rId36"/>
    <p:sldId id="438" r:id="rId37"/>
    <p:sldId id="439" r:id="rId38"/>
    <p:sldId id="440" r:id="rId39"/>
    <p:sldId id="441" r:id="rId40"/>
    <p:sldId id="442" r:id="rId41"/>
    <p:sldId id="443" r:id="rId42"/>
    <p:sldId id="444" r:id="rId43"/>
    <p:sldId id="445" r:id="rId44"/>
    <p:sldId id="446" r:id="rId45"/>
    <p:sldId id="447" r:id="rId46"/>
    <p:sldId id="448" r:id="rId47"/>
    <p:sldId id="449" r:id="rId48"/>
    <p:sldId id="450" r:id="rId49"/>
    <p:sldId id="451" r:id="rId50"/>
    <p:sldId id="452" r:id="rId51"/>
    <p:sldId id="453" r:id="rId52"/>
    <p:sldId id="454" r:id="rId53"/>
    <p:sldId id="455" r:id="rId54"/>
    <p:sldId id="456" r:id="rId55"/>
    <p:sldId id="457" r:id="rId56"/>
    <p:sldId id="458" r:id="rId57"/>
    <p:sldId id="36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4" autoAdjust="0"/>
    <p:restoredTop sz="94660"/>
  </p:normalViewPr>
  <p:slideViewPr>
    <p:cSldViewPr snapToGrid="0">
      <p:cViewPr varScale="1">
        <p:scale>
          <a:sx n="59" d="100"/>
          <a:sy n="59"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B28A-304C-4AC9-B8C4-4057AF611ACB}" type="datetimeFigureOut">
              <a:rPr lang="ru-BY" smtClean="0"/>
              <a:t>11/09/2021</a:t>
            </a:fld>
            <a:endParaRPr lang="ru-BY"/>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B91B2-C521-43F1-89A0-0DCE368F46A2}" type="slidenum">
              <a:rPr lang="ru-BY" smtClean="0"/>
              <a:t>‹#›</a:t>
            </a:fld>
            <a:endParaRPr lang="ru-BY"/>
          </a:p>
        </p:txBody>
      </p:sp>
    </p:spTree>
    <p:extLst>
      <p:ext uri="{BB962C8B-B14F-4D97-AF65-F5344CB8AC3E}">
        <p14:creationId xmlns:p14="http://schemas.microsoft.com/office/powerpoint/2010/main" val="414661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57</a:t>
            </a:fld>
            <a:endParaRPr lang="ru-BY"/>
          </a:p>
        </p:txBody>
      </p:sp>
    </p:spTree>
    <p:extLst>
      <p:ext uri="{BB962C8B-B14F-4D97-AF65-F5344CB8AC3E}">
        <p14:creationId xmlns:p14="http://schemas.microsoft.com/office/powerpoint/2010/main" val="189691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83AD77D-C695-44D5-B348-EB145A48B78B}" type="datetimeFigureOut">
              <a:rPr lang="ru-BY" smtClean="0"/>
              <a:t>11/09/2021</a:t>
            </a:fld>
            <a:endParaRPr lang="ru-BY"/>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BY"/>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65D7B67-4733-4E75-9385-1550DC6DA102}" type="slidenum">
              <a:rPr lang="ru-BY" smtClean="0"/>
              <a:t>‹#›</a:t>
            </a:fld>
            <a:endParaRPr lang="ru-BY"/>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99246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83AD77D-C695-44D5-B348-EB145A48B78B}" type="datetimeFigureOut">
              <a:rPr lang="ru-BY" smtClean="0"/>
              <a:t>11/09/2021</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129477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83AD77D-C695-44D5-B348-EB145A48B78B}" type="datetimeFigureOut">
              <a:rPr lang="ru-BY" smtClean="0"/>
              <a:t>11/09/2021</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03426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83AD77D-C695-44D5-B348-EB145A48B78B}" type="datetimeFigureOut">
              <a:rPr lang="ru-BY" smtClean="0"/>
              <a:t>11/09/2021</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37927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83AD77D-C695-44D5-B348-EB145A48B78B}" type="datetimeFigureOut">
              <a:rPr lang="ru-BY" smtClean="0"/>
              <a:t>11/09/2021</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265D7B67-4733-4E75-9385-1550DC6DA102}" type="slidenum">
              <a:rPr lang="ru-BY" smtClean="0"/>
              <a:t>‹#›</a:t>
            </a:fld>
            <a:endParaRPr lang="ru-BY"/>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654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83AD77D-C695-44D5-B348-EB145A48B78B}" type="datetimeFigureOut">
              <a:rPr lang="ru-BY" smtClean="0"/>
              <a:t>11/09/2021</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402023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83AD77D-C695-44D5-B348-EB145A48B78B}" type="datetimeFigureOut">
              <a:rPr lang="ru-BY" smtClean="0"/>
              <a:t>11/09/2021</a:t>
            </a:fld>
            <a:endParaRPr lang="ru-BY"/>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81080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83AD77D-C695-44D5-B348-EB145A48B78B}" type="datetimeFigureOut">
              <a:rPr lang="ru-BY" smtClean="0"/>
              <a:t>11/09/2021</a:t>
            </a:fld>
            <a:endParaRPr lang="ru-BY"/>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62873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AD77D-C695-44D5-B348-EB145A48B78B}" type="datetimeFigureOut">
              <a:rPr lang="ru-BY" smtClean="0"/>
              <a:t>11/09/2021</a:t>
            </a:fld>
            <a:endParaRPr lang="ru-BY"/>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68534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83AD77D-C695-44D5-B348-EB145A48B78B}" type="datetimeFigureOut">
              <a:rPr lang="ru-BY" smtClean="0"/>
              <a:t>11/09/2021</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228824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C83AD77D-C695-44D5-B348-EB145A48B78B}" type="datetimeFigureOut">
              <a:rPr lang="ru-BY" smtClean="0"/>
              <a:t>11/09/2021</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265D7B67-4733-4E75-9385-1550DC6DA102}" type="slidenum">
              <a:rPr lang="ru-BY" smtClean="0"/>
              <a:t>‹#›</a:t>
            </a:fld>
            <a:endParaRPr lang="ru-BY"/>
          </a:p>
        </p:txBody>
      </p:sp>
    </p:spTree>
    <p:extLst>
      <p:ext uri="{BB962C8B-B14F-4D97-AF65-F5344CB8AC3E}">
        <p14:creationId xmlns:p14="http://schemas.microsoft.com/office/powerpoint/2010/main" val="396441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83AD77D-C695-44D5-B348-EB145A48B78B}" type="datetimeFigureOut">
              <a:rPr lang="ru-BY" smtClean="0"/>
              <a:t>11/09/2021</a:t>
            </a:fld>
            <a:endParaRPr lang="ru-BY"/>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BY"/>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65D7B67-4733-4E75-9385-1550DC6DA102}" type="slidenum">
              <a:rPr lang="ru-BY" smtClean="0"/>
              <a:t>‹#›</a:t>
            </a:fld>
            <a:endParaRPr lang="ru-BY"/>
          </a:p>
        </p:txBody>
      </p:sp>
    </p:spTree>
    <p:extLst>
      <p:ext uri="{BB962C8B-B14F-4D97-AF65-F5344CB8AC3E}">
        <p14:creationId xmlns:p14="http://schemas.microsoft.com/office/powerpoint/2010/main" val="2723189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420130" y="2057400"/>
            <a:ext cx="11565924" cy="2066626"/>
          </a:xfrm>
        </p:spPr>
        <p:txBody>
          <a:bodyPr>
            <a:noAutofit/>
          </a:bodyPr>
          <a:lstStyle/>
          <a:p>
            <a:pPr algn="ctr"/>
            <a:r>
              <a:rPr lang="ru-RU" sz="4800" dirty="0"/>
              <a:t>Лекция 9.</a:t>
            </a:r>
            <a:br>
              <a:rPr lang="ru-RU" sz="4800" dirty="0"/>
            </a:br>
            <a:r>
              <a:rPr lang="ru-RU" sz="4800" dirty="0"/>
              <a:t>Мониторы</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75E125-D8E6-4D66-B8D7-1C20ACA58F0B}"/>
              </a:ext>
            </a:extLst>
          </p:cNvPr>
          <p:cNvSpPr>
            <a:spLocks noGrp="1"/>
          </p:cNvSpPr>
          <p:nvPr>
            <p:ph idx="1"/>
          </p:nvPr>
        </p:nvSpPr>
        <p:spPr>
          <a:xfrm>
            <a:off x="379556" y="272716"/>
            <a:ext cx="10641370" cy="6336631"/>
          </a:xfrm>
        </p:spPr>
        <p:txBody>
          <a:bodyPr>
            <a:noAutofit/>
          </a:bodyPr>
          <a:lstStyle/>
          <a:p>
            <a:pPr marL="0" indent="0" algn="just">
              <a:buNone/>
            </a:pPr>
            <a:r>
              <a:rPr lang="ru-RU" sz="2600" dirty="0"/>
              <a:t>Для широкого применения в параллельных вычислениях мониторы должны включать инструменты синхронизации. Предположим, например, что процесс вызывает монитор и, находясь в мониторе, должен быть приостановлен до выполнения некоторого условия. При этом нам требуется некий механизм, который не только приостанавливает процесс, но и освобождает монитор, позволяя войти в него другому процессу. Позже, когда условие окажется выполненным, а монитор доступным, приостановленный процесс сможет продолжить свою работу с того места, где он был приостановлен.</a:t>
            </a:r>
          </a:p>
        </p:txBody>
      </p:sp>
    </p:spTree>
    <p:extLst>
      <p:ext uri="{BB962C8B-B14F-4D97-AF65-F5344CB8AC3E}">
        <p14:creationId xmlns:p14="http://schemas.microsoft.com/office/powerpoint/2010/main" val="407134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1917EAA-5954-446D-B6B7-BB6A77C4A792}"/>
              </a:ext>
            </a:extLst>
          </p:cNvPr>
          <p:cNvSpPr>
            <a:spLocks noGrp="1"/>
          </p:cNvSpPr>
          <p:nvPr>
            <p:ph idx="1"/>
          </p:nvPr>
        </p:nvSpPr>
        <p:spPr>
          <a:xfrm>
            <a:off x="331430" y="465221"/>
            <a:ext cx="10593244" cy="6112042"/>
          </a:xfrm>
        </p:spPr>
        <p:txBody>
          <a:bodyPr>
            <a:normAutofit/>
          </a:bodyPr>
          <a:lstStyle/>
          <a:p>
            <a:pPr marL="0" indent="0" algn="just">
              <a:buNone/>
            </a:pPr>
            <a:r>
              <a:rPr lang="ru-RU" sz="2600" dirty="0"/>
              <a:t>Монитор поддерживает синхронизацию при помощи условных переменных, содержащихся в мониторе и доступных только в нем. Работать с этими переменными могут две функции.</a:t>
            </a:r>
          </a:p>
          <a:p>
            <a:pPr marL="0" indent="0" algn="just">
              <a:buNone/>
            </a:pPr>
            <a:r>
              <a:rPr lang="ru-RU" sz="2600" dirty="0"/>
              <a:t>• </a:t>
            </a:r>
            <a:r>
              <a:rPr lang="ru-RU" sz="2600" i="1" dirty="0" err="1"/>
              <a:t>cwait</a:t>
            </a:r>
            <a:r>
              <a:rPr lang="ru-RU" sz="2600" i="1" dirty="0"/>
              <a:t> (с)</a:t>
            </a:r>
            <a:r>
              <a:rPr lang="ru-RU" sz="2600" dirty="0"/>
              <a:t>. Приостанавливает выполнение вызывающего процесса по условию с. Монитор при этом доступен для использования другим процессом.</a:t>
            </a:r>
          </a:p>
          <a:p>
            <a:pPr marL="0" indent="0" algn="just">
              <a:buNone/>
            </a:pPr>
            <a:r>
              <a:rPr lang="ru-RU" sz="2600" i="1" dirty="0"/>
              <a:t>• </a:t>
            </a:r>
            <a:r>
              <a:rPr lang="ru-RU" sz="2600" i="1" dirty="0" err="1"/>
              <a:t>csignal</a:t>
            </a:r>
            <a:r>
              <a:rPr lang="ru-RU" sz="2600" i="1" dirty="0"/>
              <a:t> (с). </a:t>
            </a:r>
            <a:r>
              <a:rPr lang="ru-RU" sz="2600" dirty="0"/>
              <a:t>Возобновляет выполнение некоторого процесса, приостановленного вызовом </a:t>
            </a:r>
            <a:r>
              <a:rPr lang="ru-RU" sz="2600" i="1" dirty="0" err="1"/>
              <a:t>cwait</a:t>
            </a:r>
            <a:r>
              <a:rPr lang="ru-RU" sz="2600" dirty="0"/>
              <a:t> с тем же условием. Если имеется несколько таких процессов, выбирается один из них; если таких процессов нет, функция не делает ничего.</a:t>
            </a:r>
          </a:p>
          <a:p>
            <a:pPr marL="0" indent="0" algn="just">
              <a:buNone/>
            </a:pPr>
            <a:r>
              <a:rPr lang="ru-RU" sz="2600" dirty="0"/>
              <a:t>Обратите внимание на то, что операции </a:t>
            </a:r>
            <a:r>
              <a:rPr lang="ru-RU" sz="2600" i="1" dirty="0" err="1"/>
              <a:t>wait</a:t>
            </a:r>
            <a:r>
              <a:rPr lang="ru-RU" sz="2600" i="1" dirty="0"/>
              <a:t>/</a:t>
            </a:r>
            <a:r>
              <a:rPr lang="ru-RU" sz="2600" i="1" dirty="0" err="1"/>
              <a:t>signal</a:t>
            </a:r>
            <a:r>
              <a:rPr lang="ru-RU" sz="2600" i="1" dirty="0"/>
              <a:t> </a:t>
            </a:r>
            <a:r>
              <a:rPr lang="ru-RU" sz="2600" dirty="0"/>
              <a:t>монитора отличаются от соответствующих операций семафора. Если процесс в мониторе передает сигнал, но при этом нет ни одного ожидающего его процесса, то сигнал просто теряется.</a:t>
            </a:r>
          </a:p>
          <a:p>
            <a:pPr marL="0" indent="0" algn="just">
              <a:buNone/>
            </a:pPr>
            <a:endParaRPr lang="ru-RU" sz="2600" dirty="0"/>
          </a:p>
        </p:txBody>
      </p:sp>
    </p:spTree>
    <p:extLst>
      <p:ext uri="{BB962C8B-B14F-4D97-AF65-F5344CB8AC3E}">
        <p14:creationId xmlns:p14="http://schemas.microsoft.com/office/powerpoint/2010/main" val="313912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DA9C6C-D7EA-423E-852A-3278747B8A7D}"/>
              </a:ext>
            </a:extLst>
          </p:cNvPr>
          <p:cNvSpPr>
            <a:spLocks noGrp="1"/>
          </p:cNvSpPr>
          <p:nvPr>
            <p:ph idx="1"/>
          </p:nvPr>
        </p:nvSpPr>
        <p:spPr>
          <a:xfrm>
            <a:off x="378625" y="385011"/>
            <a:ext cx="7137071" cy="6079957"/>
          </a:xfrm>
        </p:spPr>
        <p:txBody>
          <a:bodyPr>
            <a:normAutofit/>
          </a:bodyPr>
          <a:lstStyle/>
          <a:p>
            <a:pPr marL="0" indent="0" algn="just">
              <a:buNone/>
            </a:pPr>
            <a:r>
              <a:rPr lang="ru-RU" sz="2600" dirty="0"/>
              <a:t>Рассмотрим монитор как имеющий единственную точку входа, которая позволяет обеспечить наличие в мониторе не более одного процесса в любой момент времени . Другие процессы, которые пытаются войти в монитор, присоединяются к очереди процессов, приостановленных в ожидании доступности монитора. После того как процесс вошел в монитор, он может временно приостановиться для ожидания условия </a:t>
            </a:r>
            <a:r>
              <a:rPr lang="ru-RU" sz="2600" i="1" dirty="0"/>
              <a:t>х</a:t>
            </a:r>
            <a:r>
              <a:rPr lang="ru-RU" sz="2600" dirty="0"/>
              <a:t>, выполнив вызов </a:t>
            </a:r>
            <a:r>
              <a:rPr lang="ru-RU" sz="2600" i="1" dirty="0" err="1"/>
              <a:t>cwait</a:t>
            </a:r>
            <a:r>
              <a:rPr lang="ru-RU" sz="2600" i="1" dirty="0"/>
              <a:t> (х)</a:t>
            </a:r>
            <a:r>
              <a:rPr lang="ru-RU" sz="2600" dirty="0"/>
              <a:t>; после этого процесс помещается в очередь процессов, ожидающих повторного входа в монитор при выполнении условия, и возобновляет работу в точке программы, следующей за вызовом c </a:t>
            </a:r>
            <a:r>
              <a:rPr lang="ru-RU" sz="2600" i="1" dirty="0" err="1"/>
              <a:t>wait</a:t>
            </a:r>
            <a:r>
              <a:rPr lang="ru-RU" sz="2600" i="1" dirty="0"/>
              <a:t> (х)</a:t>
            </a:r>
            <a:r>
              <a:rPr lang="ru-RU" sz="2600" dirty="0"/>
              <a:t> .</a:t>
            </a:r>
          </a:p>
        </p:txBody>
      </p:sp>
      <p:pic>
        <p:nvPicPr>
          <p:cNvPr id="4" name="Рисунок 3">
            <a:extLst>
              <a:ext uri="{FF2B5EF4-FFF2-40B4-BE49-F238E27FC236}">
                <a16:creationId xmlns:a16="http://schemas.microsoft.com/office/drawing/2014/main" id="{3186819D-5144-4522-96F3-A43787FDF29F}"/>
              </a:ext>
            </a:extLst>
          </p:cNvPr>
          <p:cNvPicPr>
            <a:picLocks noChangeAspect="1"/>
          </p:cNvPicPr>
          <p:nvPr/>
        </p:nvPicPr>
        <p:blipFill>
          <a:blip r:embed="rId2"/>
          <a:stretch>
            <a:fillRect/>
          </a:stretch>
        </p:blipFill>
        <p:spPr>
          <a:xfrm>
            <a:off x="7515696" y="0"/>
            <a:ext cx="4676304" cy="6858000"/>
          </a:xfrm>
          <a:prstGeom prst="rect">
            <a:avLst/>
          </a:prstGeom>
        </p:spPr>
      </p:pic>
    </p:spTree>
    <p:extLst>
      <p:ext uri="{BB962C8B-B14F-4D97-AF65-F5344CB8AC3E}">
        <p14:creationId xmlns:p14="http://schemas.microsoft.com/office/powerpoint/2010/main" val="127065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2E0E881-7A7F-47DF-8A48-3ECD3024F4AC}"/>
              </a:ext>
            </a:extLst>
          </p:cNvPr>
          <p:cNvSpPr>
            <a:spLocks noGrp="1"/>
          </p:cNvSpPr>
          <p:nvPr>
            <p:ph idx="1"/>
          </p:nvPr>
        </p:nvSpPr>
        <p:spPr>
          <a:xfrm>
            <a:off x="491851" y="529389"/>
            <a:ext cx="6470423" cy="5823285"/>
          </a:xfrm>
        </p:spPr>
        <p:txBody>
          <a:bodyPr>
            <a:normAutofit/>
          </a:bodyPr>
          <a:lstStyle/>
          <a:p>
            <a:pPr marL="0" indent="0" algn="just">
              <a:buNone/>
            </a:pPr>
            <a:r>
              <a:rPr lang="ru-RU" sz="2800" dirty="0"/>
              <a:t>Если процесс, выполняющийся в мониторе, обнаруживает изменение переменной условиях, он выполняет операцию </a:t>
            </a:r>
            <a:r>
              <a:rPr lang="ru-RU" sz="2800" i="1" dirty="0" err="1"/>
              <a:t>csignal</a:t>
            </a:r>
            <a:r>
              <a:rPr lang="ru-RU" sz="2800" i="1" dirty="0"/>
              <a:t> (х)</a:t>
            </a:r>
            <a:r>
              <a:rPr lang="ru-RU" sz="2800" dirty="0"/>
              <a:t>, которая сообщает об обнаруженном изменении соответствующей очереди. В качестве примера использования монитора вернемся к задаче "производитель/потребитель" с ограниченным буфером.</a:t>
            </a:r>
          </a:p>
        </p:txBody>
      </p:sp>
      <p:pic>
        <p:nvPicPr>
          <p:cNvPr id="4" name="Рисунок 3">
            <a:extLst>
              <a:ext uri="{FF2B5EF4-FFF2-40B4-BE49-F238E27FC236}">
                <a16:creationId xmlns:a16="http://schemas.microsoft.com/office/drawing/2014/main" id="{208EB6F4-6082-4EF4-B52C-66B90413F8BA}"/>
              </a:ext>
            </a:extLst>
          </p:cNvPr>
          <p:cNvPicPr>
            <a:picLocks noChangeAspect="1"/>
          </p:cNvPicPr>
          <p:nvPr/>
        </p:nvPicPr>
        <p:blipFill>
          <a:blip r:embed="rId2"/>
          <a:stretch>
            <a:fillRect/>
          </a:stretch>
        </p:blipFill>
        <p:spPr>
          <a:xfrm>
            <a:off x="7184433" y="0"/>
            <a:ext cx="5007567" cy="6858000"/>
          </a:xfrm>
          <a:prstGeom prst="rect">
            <a:avLst/>
          </a:prstGeom>
        </p:spPr>
      </p:pic>
    </p:spTree>
    <p:extLst>
      <p:ext uri="{BB962C8B-B14F-4D97-AF65-F5344CB8AC3E}">
        <p14:creationId xmlns:p14="http://schemas.microsoft.com/office/powerpoint/2010/main" val="2932990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993EF-7ED5-498B-BBC8-0E891E6DF6DD}"/>
              </a:ext>
            </a:extLst>
          </p:cNvPr>
          <p:cNvSpPr>
            <a:spLocks noGrp="1"/>
          </p:cNvSpPr>
          <p:nvPr>
            <p:ph type="title"/>
          </p:nvPr>
        </p:nvSpPr>
        <p:spPr/>
        <p:txBody>
          <a:bodyPr/>
          <a:lstStyle/>
          <a:p>
            <a:endParaRPr lang="ru-RU"/>
          </a:p>
        </p:txBody>
      </p:sp>
      <p:pic>
        <p:nvPicPr>
          <p:cNvPr id="4" name="Объект 3">
            <a:extLst>
              <a:ext uri="{FF2B5EF4-FFF2-40B4-BE49-F238E27FC236}">
                <a16:creationId xmlns:a16="http://schemas.microsoft.com/office/drawing/2014/main" id="{CF107A18-92AF-4A47-B785-7B2E51C4C816}"/>
              </a:ext>
            </a:extLst>
          </p:cNvPr>
          <p:cNvPicPr>
            <a:picLocks noGrp="1" noChangeAspect="1"/>
          </p:cNvPicPr>
          <p:nvPr>
            <p:ph idx="1"/>
          </p:nvPr>
        </p:nvPicPr>
        <p:blipFill>
          <a:blip r:embed="rId2"/>
          <a:stretch>
            <a:fillRect/>
          </a:stretch>
        </p:blipFill>
        <p:spPr>
          <a:xfrm>
            <a:off x="-1" y="0"/>
            <a:ext cx="8272029" cy="6673516"/>
          </a:xfrm>
          <a:prstGeom prst="rect">
            <a:avLst/>
          </a:prstGeom>
        </p:spPr>
      </p:pic>
      <p:pic>
        <p:nvPicPr>
          <p:cNvPr id="5" name="Рисунок 4">
            <a:extLst>
              <a:ext uri="{FF2B5EF4-FFF2-40B4-BE49-F238E27FC236}">
                <a16:creationId xmlns:a16="http://schemas.microsoft.com/office/drawing/2014/main" id="{FC598E60-F630-4110-AF02-5E02DBC5B303}"/>
              </a:ext>
            </a:extLst>
          </p:cNvPr>
          <p:cNvPicPr>
            <a:picLocks noChangeAspect="1"/>
          </p:cNvPicPr>
          <p:nvPr/>
        </p:nvPicPr>
        <p:blipFill>
          <a:blip r:embed="rId3"/>
          <a:stretch>
            <a:fillRect/>
          </a:stretch>
        </p:blipFill>
        <p:spPr>
          <a:xfrm>
            <a:off x="8272027" y="852933"/>
            <a:ext cx="3983837" cy="5034520"/>
          </a:xfrm>
          <a:prstGeom prst="rect">
            <a:avLst/>
          </a:prstGeom>
        </p:spPr>
      </p:pic>
    </p:spTree>
    <p:extLst>
      <p:ext uri="{BB962C8B-B14F-4D97-AF65-F5344CB8AC3E}">
        <p14:creationId xmlns:p14="http://schemas.microsoft.com/office/powerpoint/2010/main" val="424986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23E9023-4BA7-4D85-ACA9-B8D18C51DCF0}"/>
              </a:ext>
            </a:extLst>
          </p:cNvPr>
          <p:cNvSpPr>
            <a:spLocks noGrp="1"/>
          </p:cNvSpPr>
          <p:nvPr>
            <p:ph idx="1"/>
          </p:nvPr>
        </p:nvSpPr>
        <p:spPr>
          <a:xfrm>
            <a:off x="267261" y="320842"/>
            <a:ext cx="10930128" cy="6128084"/>
          </a:xfrm>
        </p:spPr>
        <p:txBody>
          <a:bodyPr>
            <a:normAutofit/>
          </a:bodyPr>
          <a:lstStyle/>
          <a:p>
            <a:pPr marL="0" indent="0" algn="just">
              <a:buNone/>
            </a:pPr>
            <a:r>
              <a:rPr lang="ru-RU" sz="2600" dirty="0"/>
              <a:t>Модуль монитора </a:t>
            </a:r>
            <a:r>
              <a:rPr lang="ru-RU" sz="2600" i="1" dirty="0" err="1"/>
              <a:t>boundedbuffer</a:t>
            </a:r>
            <a:r>
              <a:rPr lang="ru-RU" sz="2600" dirty="0"/>
              <a:t> управляет буфером, использующимся для хранения и получения символов. Монитор включает две условные переменные (объявленные в конструкции </a:t>
            </a:r>
            <a:r>
              <a:rPr lang="ru-RU" sz="2600" i="1" dirty="0" err="1"/>
              <a:t>cond</a:t>
            </a:r>
            <a:r>
              <a:rPr lang="ru-RU" sz="2600" dirty="0"/>
              <a:t>): </a:t>
            </a:r>
            <a:r>
              <a:rPr lang="ru-RU" sz="2600" i="1" dirty="0" err="1"/>
              <a:t>notful</a:t>
            </a:r>
            <a:r>
              <a:rPr lang="en-US" sz="2600" i="1" dirty="0"/>
              <a:t>l</a:t>
            </a:r>
            <a:r>
              <a:rPr lang="ru-RU" sz="2600" dirty="0"/>
              <a:t> истинно, если в буфере имеется место как минимум для</a:t>
            </a:r>
            <a:r>
              <a:rPr lang="en-US" sz="2600" dirty="0"/>
              <a:t> </a:t>
            </a:r>
            <a:r>
              <a:rPr lang="ru-RU" sz="2600" dirty="0"/>
              <a:t>одного символа, и </a:t>
            </a:r>
            <a:r>
              <a:rPr lang="ru-RU" sz="2600" i="1" dirty="0" err="1"/>
              <a:t>notemptу</a:t>
            </a:r>
            <a:r>
              <a:rPr lang="ru-RU" sz="2600" dirty="0"/>
              <a:t>, если в буфере имеется по крайней мере один символ.</a:t>
            </a:r>
          </a:p>
          <a:p>
            <a:pPr marL="0" indent="0" algn="just">
              <a:buNone/>
            </a:pPr>
            <a:r>
              <a:rPr lang="ru-RU" sz="2600" dirty="0"/>
              <a:t>Производитель может добавить символы в буфер только из монитора при помощи</a:t>
            </a:r>
            <a:r>
              <a:rPr lang="en-US" sz="2600" dirty="0"/>
              <a:t> </a:t>
            </a:r>
            <a:r>
              <a:rPr lang="ru-RU" sz="2600" dirty="0"/>
              <a:t>процедуры </a:t>
            </a:r>
            <a:r>
              <a:rPr lang="ru-RU" sz="2600" i="1" dirty="0" err="1"/>
              <a:t>append</a:t>
            </a:r>
            <a:r>
              <a:rPr lang="ru-RU" sz="2600" dirty="0"/>
              <a:t>; прямого доступа к буферу у него нет. Сначала процедура проверяет</a:t>
            </a:r>
            <a:r>
              <a:rPr lang="en-US" sz="2600" dirty="0"/>
              <a:t> </a:t>
            </a:r>
            <a:r>
              <a:rPr lang="ru-RU" sz="2600" dirty="0"/>
              <a:t>условие </a:t>
            </a:r>
            <a:r>
              <a:rPr lang="ru-RU" sz="2600" i="1" dirty="0" err="1"/>
              <a:t>notful</a:t>
            </a:r>
            <a:r>
              <a:rPr lang="en-US" sz="2600" i="1" dirty="0"/>
              <a:t>l</a:t>
            </a:r>
            <a:r>
              <a:rPr lang="ru-RU" sz="2600" dirty="0"/>
              <a:t>, чтобы выяснить, имеется ли в буфере пустое место. Если его нет,</a:t>
            </a:r>
            <a:r>
              <a:rPr lang="en-US" sz="2600" dirty="0"/>
              <a:t> </a:t>
            </a:r>
            <a:r>
              <a:rPr lang="ru-RU" sz="2600" dirty="0"/>
              <a:t>процесс приостанавливается, и в монитор может войти другой процесс (производитель</a:t>
            </a:r>
            <a:r>
              <a:rPr lang="en-US" sz="2600" dirty="0"/>
              <a:t> </a:t>
            </a:r>
            <a:r>
              <a:rPr lang="ru-RU" sz="2600" dirty="0"/>
              <a:t>или потребитель). Позже, когда буфер оказывается заполненным не до конца, приостановленный</a:t>
            </a:r>
            <a:r>
              <a:rPr lang="en-US" sz="2600" dirty="0"/>
              <a:t> </a:t>
            </a:r>
            <a:r>
              <a:rPr lang="ru-RU" sz="2600" dirty="0"/>
              <a:t>процесс извлекается из очереди и возобновляет свою работу. После того как</a:t>
            </a:r>
            <a:r>
              <a:rPr lang="en-US" sz="2600" dirty="0"/>
              <a:t> </a:t>
            </a:r>
            <a:r>
              <a:rPr lang="ru-RU" sz="2600" dirty="0"/>
              <a:t>процесс помещает символ в буфер, он сигнализирует о выполнении условия </a:t>
            </a:r>
            <a:r>
              <a:rPr lang="ru-RU" sz="2600" i="1" dirty="0" err="1"/>
              <a:t>notempty</a:t>
            </a:r>
            <a:r>
              <a:rPr lang="ru-RU" sz="2600" dirty="0"/>
              <a:t>,</a:t>
            </a:r>
            <a:r>
              <a:rPr lang="en-US" sz="2600" dirty="0"/>
              <a:t> </a:t>
            </a:r>
            <a:r>
              <a:rPr lang="ru-RU" sz="2600" dirty="0"/>
              <a:t>что разблокирует процесс потребителя (если последний был приостановлен).</a:t>
            </a:r>
          </a:p>
        </p:txBody>
      </p:sp>
    </p:spTree>
    <p:extLst>
      <p:ext uri="{BB962C8B-B14F-4D97-AF65-F5344CB8AC3E}">
        <p14:creationId xmlns:p14="http://schemas.microsoft.com/office/powerpoint/2010/main" val="2441955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6B75A2B-5253-4AAC-B0A2-9CDEE8B6BA36}"/>
              </a:ext>
            </a:extLst>
          </p:cNvPr>
          <p:cNvSpPr>
            <a:spLocks noGrp="1"/>
          </p:cNvSpPr>
          <p:nvPr>
            <p:ph idx="1"/>
          </p:nvPr>
        </p:nvSpPr>
        <p:spPr>
          <a:xfrm>
            <a:off x="251219" y="288758"/>
            <a:ext cx="10496992" cy="6208295"/>
          </a:xfrm>
        </p:spPr>
        <p:txBody>
          <a:bodyPr>
            <a:noAutofit/>
          </a:bodyPr>
          <a:lstStyle/>
          <a:p>
            <a:pPr marL="0" indent="0" algn="just">
              <a:buNone/>
            </a:pPr>
            <a:r>
              <a:rPr lang="ru-RU" sz="2600" dirty="0"/>
              <a:t>Этот пример иллюстрирует разделение ответственности при работе с монитором и</a:t>
            </a:r>
            <a:r>
              <a:rPr lang="en-US" sz="2600" dirty="0"/>
              <a:t> </a:t>
            </a:r>
            <a:r>
              <a:rPr lang="ru-RU" sz="2600" dirty="0"/>
              <a:t>при использовании семафоров. Монитор автоматически обеспечивает взаимоисключение:</a:t>
            </a:r>
            <a:r>
              <a:rPr lang="en-US" sz="2600" dirty="0"/>
              <a:t> </a:t>
            </a:r>
            <a:r>
              <a:rPr lang="ru-RU" sz="2600" dirty="0"/>
              <a:t>одновременное обращение производителя и потребителя к буферу невозможно. Однако</a:t>
            </a:r>
            <a:r>
              <a:rPr lang="en-US" sz="2600" dirty="0"/>
              <a:t> </a:t>
            </a:r>
            <a:r>
              <a:rPr lang="ru-RU" sz="2600" dirty="0"/>
              <a:t>программист должен корректно разместить внутри монитора примитивы </a:t>
            </a:r>
            <a:r>
              <a:rPr lang="ru-RU" sz="2600" i="1" dirty="0" err="1"/>
              <a:t>cwait</a:t>
            </a:r>
            <a:r>
              <a:rPr lang="ru-RU" sz="2600" dirty="0"/>
              <a:t> и</a:t>
            </a:r>
            <a:r>
              <a:rPr lang="en-US" sz="2600" dirty="0"/>
              <a:t> </a:t>
            </a:r>
            <a:r>
              <a:rPr lang="ru-RU" sz="2600" i="1" dirty="0" err="1"/>
              <a:t>csignal</a:t>
            </a:r>
            <a:r>
              <a:rPr lang="ru-RU" sz="2600" dirty="0"/>
              <a:t>, для того чтобы предотвратить размещение элемента в заполненном буфере</a:t>
            </a:r>
            <a:r>
              <a:rPr lang="en-US" sz="2600" dirty="0"/>
              <a:t> </a:t>
            </a:r>
            <a:r>
              <a:rPr lang="ru-RU" sz="2600" dirty="0"/>
              <a:t>или выборку из пустого буфера. В случае использования семафоров ответственность как</a:t>
            </a:r>
            <a:r>
              <a:rPr lang="en-US" sz="2600" dirty="0"/>
              <a:t> </a:t>
            </a:r>
            <a:r>
              <a:rPr lang="ru-RU" sz="2600" dirty="0"/>
              <a:t>за синхронизацию, так и за взаимоисключения полностью лежит на программисте.</a:t>
            </a:r>
          </a:p>
        </p:txBody>
      </p:sp>
    </p:spTree>
    <p:extLst>
      <p:ext uri="{BB962C8B-B14F-4D97-AF65-F5344CB8AC3E}">
        <p14:creationId xmlns:p14="http://schemas.microsoft.com/office/powerpoint/2010/main" val="198434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5CF96B1-7771-4F12-97DF-8ED999E9C45E}"/>
              </a:ext>
            </a:extLst>
          </p:cNvPr>
          <p:cNvSpPr>
            <a:spLocks noGrp="1"/>
          </p:cNvSpPr>
          <p:nvPr>
            <p:ph idx="1"/>
          </p:nvPr>
        </p:nvSpPr>
        <p:spPr>
          <a:xfrm>
            <a:off x="443723" y="497305"/>
            <a:ext cx="10400740" cy="5743074"/>
          </a:xfrm>
        </p:spPr>
        <p:txBody>
          <a:bodyPr>
            <a:normAutofit/>
          </a:bodyPr>
          <a:lstStyle/>
          <a:p>
            <a:pPr marL="0" indent="0" algn="just">
              <a:buNone/>
            </a:pPr>
            <a:r>
              <a:rPr lang="ru-RU" sz="2800" dirty="0"/>
              <a:t>Процесс покидает монитор немедленно после выполнения функции </a:t>
            </a:r>
            <a:r>
              <a:rPr lang="ru-RU" sz="2800" i="1" dirty="0" err="1"/>
              <a:t>csignal</a:t>
            </a:r>
            <a:r>
              <a:rPr lang="ru-RU" sz="2800" dirty="0"/>
              <a:t>. Если вызов </a:t>
            </a:r>
            <a:r>
              <a:rPr lang="ru-RU" sz="2800" i="1" dirty="0" err="1"/>
              <a:t>csignal</a:t>
            </a:r>
            <a:r>
              <a:rPr lang="ru-RU" sz="2800" dirty="0"/>
              <a:t> осуществляется не в конце процедуры, то, по предложению Хоара, вызвавший эту функцию процесс приостанавливается, для того чтобы освободить монитор для другого процесса, помещается в очередь и остается там до тех пор, пока монитор вновь не освободится. Процесс можно поместить во входную очередь монитора вместе с другими процессами, еще не вошедшими в монитор. Однако поскольку рассматриваемый процесс уже частично выполнил свою задачу в мониторе, имеет смысл дать ему приоритет перед только входящими в монитор, для чего использовать дополнительную, "срочную" очередь. </a:t>
            </a:r>
          </a:p>
        </p:txBody>
      </p:sp>
    </p:spTree>
    <p:extLst>
      <p:ext uri="{BB962C8B-B14F-4D97-AF65-F5344CB8AC3E}">
        <p14:creationId xmlns:p14="http://schemas.microsoft.com/office/powerpoint/2010/main" val="6598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429CBDB-6135-454F-B26F-9A0DFE6783B7}"/>
              </a:ext>
            </a:extLst>
          </p:cNvPr>
          <p:cNvSpPr>
            <a:spLocks noGrp="1"/>
          </p:cNvSpPr>
          <p:nvPr>
            <p:ph idx="1"/>
          </p:nvPr>
        </p:nvSpPr>
        <p:spPr>
          <a:xfrm>
            <a:off x="154967" y="417095"/>
            <a:ext cx="10737622" cy="6160168"/>
          </a:xfrm>
        </p:spPr>
        <p:txBody>
          <a:bodyPr>
            <a:normAutofit/>
          </a:bodyPr>
          <a:lstStyle/>
          <a:p>
            <a:pPr marL="0" indent="0" algn="just">
              <a:buNone/>
            </a:pPr>
            <a:r>
              <a:rPr lang="ru-RU" sz="2600" dirty="0"/>
              <a:t>Если выполнения условиях не ожидает ни один процесс, вызов </a:t>
            </a:r>
            <a:r>
              <a:rPr lang="ru-RU" sz="2600" i="1" dirty="0" err="1"/>
              <a:t>csignal</a:t>
            </a:r>
            <a:r>
              <a:rPr lang="ru-RU" sz="2600" i="1" dirty="0"/>
              <a:t> (х)</a:t>
            </a:r>
            <a:r>
              <a:rPr lang="ru-RU" sz="2600" dirty="0"/>
              <a:t> не выполняет никаких действий.</a:t>
            </a:r>
          </a:p>
          <a:p>
            <a:pPr marL="0" indent="0" algn="just">
              <a:buNone/>
            </a:pPr>
            <a:r>
              <a:rPr lang="ru-RU" sz="2600" dirty="0"/>
              <a:t>Во время работы как с семафорами, так и с мониторами очень легко допустить ошибку в функции синхронизации. Например, если опустить любой из вызовов </a:t>
            </a:r>
            <a:r>
              <a:rPr lang="ru-RU" sz="2600" i="1" dirty="0" err="1"/>
              <a:t>csignal</a:t>
            </a:r>
            <a:r>
              <a:rPr lang="ru-RU" sz="2600" dirty="0"/>
              <a:t> в мониторе, то процесс, попавший в соответствующую очередь, останется там навсегда. Преимущество мониторов по сравнению с семафорами в том, что все синхронизирующие функции заключены в мониторе. Таким образом, проверить корректность синхронизации и отловить возможные ошибки при использовании мониторов оказывается проще, чем при использовании семафоров. Кроме того, при правильно разработанном мониторе доступ к защищенным ресурсам корректен независимо от запрашивающего процесса; при использовании же семафоров доступ к ресурсу корректен, только если правильно разработаны все процессы, обращающиеся к ресурсу.</a:t>
            </a:r>
          </a:p>
        </p:txBody>
      </p:sp>
    </p:spTree>
    <p:extLst>
      <p:ext uri="{BB962C8B-B14F-4D97-AF65-F5344CB8AC3E}">
        <p14:creationId xmlns:p14="http://schemas.microsoft.com/office/powerpoint/2010/main" val="11181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03FF22-2914-4FD3-BC86-E89A87FD8EB2}"/>
              </a:ext>
            </a:extLst>
          </p:cNvPr>
          <p:cNvSpPr>
            <a:spLocks noGrp="1"/>
          </p:cNvSpPr>
          <p:nvPr>
            <p:ph type="title"/>
          </p:nvPr>
        </p:nvSpPr>
        <p:spPr>
          <a:xfrm>
            <a:off x="882315" y="189297"/>
            <a:ext cx="10954512" cy="660935"/>
          </a:xfrm>
        </p:spPr>
        <p:txBody>
          <a:bodyPr>
            <a:normAutofit/>
          </a:bodyPr>
          <a:lstStyle/>
          <a:p>
            <a:r>
              <a:rPr lang="ru-RU" sz="4000" dirty="0"/>
              <a:t>Мониторы с оповещением и широковещанием</a:t>
            </a:r>
          </a:p>
        </p:txBody>
      </p:sp>
      <p:sp>
        <p:nvSpPr>
          <p:cNvPr id="3" name="Объект 2">
            <a:extLst>
              <a:ext uri="{FF2B5EF4-FFF2-40B4-BE49-F238E27FC236}">
                <a16:creationId xmlns:a16="http://schemas.microsoft.com/office/drawing/2014/main" id="{FDC92D90-2512-435C-A284-5D24DD831E01}"/>
              </a:ext>
            </a:extLst>
          </p:cNvPr>
          <p:cNvSpPr>
            <a:spLocks noGrp="1"/>
          </p:cNvSpPr>
          <p:nvPr>
            <p:ph idx="1"/>
          </p:nvPr>
        </p:nvSpPr>
        <p:spPr>
          <a:xfrm>
            <a:off x="459766" y="1108952"/>
            <a:ext cx="10577202" cy="5415372"/>
          </a:xfrm>
        </p:spPr>
        <p:txBody>
          <a:bodyPr>
            <a:normAutofit/>
          </a:bodyPr>
          <a:lstStyle/>
          <a:p>
            <a:pPr marL="0" indent="0" algn="just">
              <a:buNone/>
            </a:pPr>
            <a:r>
              <a:rPr lang="ru-RU" sz="2600" dirty="0"/>
              <a:t>Определение мониторов, данное Хоаром, требует, чтобы в случае, если в очереди ожидания выполнения условия есть хотя бы один процесс, при выполнении каким-либо иным процессом операции </a:t>
            </a:r>
            <a:r>
              <a:rPr lang="ru-RU" sz="2600" i="1" dirty="0" err="1"/>
              <a:t>csigna</a:t>
            </a:r>
            <a:r>
              <a:rPr lang="en-US" sz="2600" i="1" dirty="0"/>
              <a:t>l</a:t>
            </a:r>
            <a:r>
              <a:rPr lang="ru-RU" sz="2600" i="1" dirty="0"/>
              <a:t> </a:t>
            </a:r>
            <a:r>
              <a:rPr lang="ru-RU" sz="2600" dirty="0"/>
              <a:t>для этого условия был немедленно запущен</a:t>
            </a:r>
            <a:r>
              <a:rPr lang="en-US" sz="2600" dirty="0"/>
              <a:t> </a:t>
            </a:r>
            <a:r>
              <a:rPr lang="ru-RU" sz="2600" dirty="0"/>
              <a:t>процесс, находящийся в указанной очереди. Таким образом, выполнивший операцию</a:t>
            </a:r>
            <a:r>
              <a:rPr lang="en-US" sz="2600" dirty="0"/>
              <a:t> </a:t>
            </a:r>
            <a:r>
              <a:rPr lang="ru-RU" sz="2600" i="1" dirty="0" err="1"/>
              <a:t>csignal</a:t>
            </a:r>
            <a:r>
              <a:rPr lang="ru-RU" sz="2600" dirty="0"/>
              <a:t> процесс должен либо немедленно выйти из монитора, либо быть приостановленным.</a:t>
            </a:r>
            <a:endParaRPr lang="en-US" sz="2600" dirty="0"/>
          </a:p>
          <a:p>
            <a:pPr marL="0" indent="0" algn="just">
              <a:buNone/>
            </a:pPr>
            <a:r>
              <a:rPr lang="ru-RU" sz="2600" dirty="0"/>
              <a:t>У такого подхода имеется два недостатка.</a:t>
            </a:r>
          </a:p>
        </p:txBody>
      </p:sp>
    </p:spTree>
    <p:extLst>
      <p:ext uri="{BB962C8B-B14F-4D97-AF65-F5344CB8AC3E}">
        <p14:creationId xmlns:p14="http://schemas.microsoft.com/office/powerpoint/2010/main" val="379188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C34D7A-D327-4EDA-AD06-C53CAF46F676}"/>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F5B462A8-3FB6-4099-BB89-A1085E056027}"/>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EE65E53A-564E-4FDA-B773-32599237A87D}"/>
              </a:ext>
            </a:extLst>
          </p:cNvPr>
          <p:cNvPicPr>
            <a:picLocks noChangeAspect="1"/>
          </p:cNvPicPr>
          <p:nvPr/>
        </p:nvPicPr>
        <p:blipFill>
          <a:blip r:embed="rId2"/>
          <a:stretch>
            <a:fillRect/>
          </a:stretch>
        </p:blipFill>
        <p:spPr>
          <a:xfrm>
            <a:off x="2299904" y="796902"/>
            <a:ext cx="7557328" cy="5032609"/>
          </a:xfrm>
          <a:prstGeom prst="rect">
            <a:avLst/>
          </a:prstGeom>
        </p:spPr>
      </p:pic>
    </p:spTree>
    <p:extLst>
      <p:ext uri="{BB962C8B-B14F-4D97-AF65-F5344CB8AC3E}">
        <p14:creationId xmlns:p14="http://schemas.microsoft.com/office/powerpoint/2010/main" val="406254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E263C8D-D5D7-42D3-80A9-72944F897421}"/>
              </a:ext>
            </a:extLst>
          </p:cNvPr>
          <p:cNvSpPr>
            <a:spLocks noGrp="1"/>
          </p:cNvSpPr>
          <p:nvPr>
            <p:ph idx="1"/>
          </p:nvPr>
        </p:nvSpPr>
        <p:spPr>
          <a:xfrm>
            <a:off x="235176" y="272716"/>
            <a:ext cx="10769707" cy="6320589"/>
          </a:xfrm>
        </p:spPr>
        <p:txBody>
          <a:bodyPr>
            <a:noAutofit/>
          </a:bodyPr>
          <a:lstStyle/>
          <a:p>
            <a:pPr marL="0" indent="0" algn="just">
              <a:buNone/>
            </a:pPr>
            <a:r>
              <a:rPr lang="ru-RU" sz="2600" dirty="0"/>
              <a:t>1. Если выполнивший операцию </a:t>
            </a:r>
            <a:r>
              <a:rPr lang="ru-RU" sz="2600" i="1" dirty="0" err="1"/>
              <a:t>csignal</a:t>
            </a:r>
            <a:r>
              <a:rPr lang="ru-RU" sz="2600" dirty="0"/>
              <a:t> процесс не завершил свое пребывание в</a:t>
            </a:r>
            <a:r>
              <a:rPr lang="en-US" sz="2600" dirty="0"/>
              <a:t> </a:t>
            </a:r>
            <a:r>
              <a:rPr lang="ru-RU" sz="2600" dirty="0"/>
              <a:t>мониторе, то требуются два дополнительных переключения процессов: одно -</a:t>
            </a:r>
            <a:r>
              <a:rPr lang="en-US" sz="2600" dirty="0"/>
              <a:t> </a:t>
            </a:r>
            <a:r>
              <a:rPr lang="ru-RU" sz="2600" dirty="0"/>
              <a:t>для приостановки данного процесса и второе - для возобновления его работы,</a:t>
            </a:r>
            <a:r>
              <a:rPr lang="en-US" sz="2600" dirty="0"/>
              <a:t> </a:t>
            </a:r>
            <a:r>
              <a:rPr lang="ru-RU" sz="2600" dirty="0"/>
              <a:t>когда монитор станет доступным.</a:t>
            </a:r>
          </a:p>
          <a:p>
            <a:pPr marL="0" indent="0" algn="just">
              <a:buNone/>
            </a:pPr>
            <a:r>
              <a:rPr lang="ru-RU" sz="2600" dirty="0"/>
              <a:t>2. Планировщик процессов, связанный с сигналом, должен быть идеально надежным.</a:t>
            </a:r>
            <a:r>
              <a:rPr lang="en-US" sz="2600" dirty="0"/>
              <a:t> </a:t>
            </a:r>
            <a:r>
              <a:rPr lang="ru-RU" sz="2600" dirty="0"/>
              <a:t>При выполнении </a:t>
            </a:r>
            <a:r>
              <a:rPr lang="ru-RU" sz="2600" i="1" dirty="0" err="1"/>
              <a:t>csignal</a:t>
            </a:r>
            <a:r>
              <a:rPr lang="ru-RU" sz="2600" i="1" dirty="0"/>
              <a:t> </a:t>
            </a:r>
            <a:r>
              <a:rPr lang="ru-RU" sz="2600" dirty="0"/>
              <a:t>процесс из соответствующей очереди должен</a:t>
            </a:r>
            <a:r>
              <a:rPr lang="en-US" sz="2600" dirty="0"/>
              <a:t> </a:t>
            </a:r>
            <a:r>
              <a:rPr lang="ru-RU" sz="2600" dirty="0"/>
              <a:t>быть немедленно активизирован, причем планировщик должен гарантировать, что</a:t>
            </a:r>
            <a:r>
              <a:rPr lang="en-US" sz="2600" dirty="0"/>
              <a:t> </a:t>
            </a:r>
            <a:r>
              <a:rPr lang="ru-RU" sz="2600" dirty="0"/>
              <a:t>до активизации никакой другой процесс не войдет в монитор (в противном случае</a:t>
            </a:r>
            <a:r>
              <a:rPr lang="en-US" sz="2600" dirty="0"/>
              <a:t> </a:t>
            </a:r>
            <a:r>
              <a:rPr lang="ru-RU" sz="2600" dirty="0"/>
              <a:t>условие, в соответствии с которым активизируется процесс, может успеть измениться).</a:t>
            </a:r>
            <a:r>
              <a:rPr lang="en-US" sz="2600" dirty="0"/>
              <a:t> </a:t>
            </a:r>
            <a:r>
              <a:rPr lang="ru-RU" sz="2600" dirty="0"/>
              <a:t>К примеру когда выполняется </a:t>
            </a:r>
            <a:r>
              <a:rPr lang="ru-RU" sz="2600" i="1" dirty="0" err="1"/>
              <a:t>csignal</a:t>
            </a:r>
            <a:r>
              <a:rPr lang="ru-RU" sz="2600" i="1" dirty="0"/>
              <a:t> (</a:t>
            </a:r>
            <a:r>
              <a:rPr lang="ru-RU" sz="2600" i="1" dirty="0" err="1"/>
              <a:t>notempty</a:t>
            </a:r>
            <a:r>
              <a:rPr lang="ru-RU" sz="2600" i="1" dirty="0"/>
              <a:t>)</a:t>
            </a:r>
            <a:r>
              <a:rPr lang="ru-RU" sz="2600" dirty="0"/>
              <a:t>,</a:t>
            </a:r>
            <a:r>
              <a:rPr lang="en-US" sz="2600" dirty="0"/>
              <a:t> </a:t>
            </a:r>
            <a:r>
              <a:rPr lang="ru-RU" sz="2600" dirty="0"/>
              <a:t>процесс из очереди </a:t>
            </a:r>
            <a:r>
              <a:rPr lang="ru-RU" sz="2600" i="1" dirty="0" err="1"/>
              <a:t>nonempty</a:t>
            </a:r>
            <a:r>
              <a:rPr lang="ru-RU" sz="2600" i="1" dirty="0"/>
              <a:t> </a:t>
            </a:r>
            <a:r>
              <a:rPr lang="ru-RU" sz="2600" dirty="0"/>
              <a:t>должен быть активизирован до того, как новый</a:t>
            </a:r>
            <a:r>
              <a:rPr lang="en-US" sz="2600" dirty="0"/>
              <a:t> </a:t>
            </a:r>
            <a:r>
              <a:rPr lang="ru-RU" sz="2600" dirty="0"/>
              <a:t>потребитель войдет в монитор. Вот и другой пример: сбой процесса производителя</a:t>
            </a:r>
            <a:r>
              <a:rPr lang="en-US" sz="2600" dirty="0"/>
              <a:t> </a:t>
            </a:r>
            <a:r>
              <a:rPr lang="ru-RU" sz="2600" dirty="0"/>
              <a:t>может произойти непосредственно после того, как он добавит символ к пустому</a:t>
            </a:r>
            <a:r>
              <a:rPr lang="en-US" sz="2600" dirty="0"/>
              <a:t> </a:t>
            </a:r>
            <a:r>
              <a:rPr lang="ru-RU" sz="2600" dirty="0"/>
              <a:t>буферу, так что операция </a:t>
            </a:r>
            <a:r>
              <a:rPr lang="ru-RU" sz="2600" i="1" dirty="0" err="1"/>
              <a:t>csignal</a:t>
            </a:r>
            <a:r>
              <a:rPr lang="ru-RU" sz="2600" dirty="0"/>
              <a:t> не будет выполнена. В результате процессы</a:t>
            </a:r>
            <a:r>
              <a:rPr lang="en-US" sz="2600" dirty="0"/>
              <a:t> </a:t>
            </a:r>
            <a:r>
              <a:rPr lang="ru-RU" sz="2600" dirty="0"/>
              <a:t>в очереди </a:t>
            </a:r>
            <a:r>
              <a:rPr lang="ru-RU" sz="2600" i="1" dirty="0" err="1"/>
              <a:t>notempty</a:t>
            </a:r>
            <a:r>
              <a:rPr lang="ru-RU" sz="2600" i="1" dirty="0"/>
              <a:t> </a:t>
            </a:r>
            <a:r>
              <a:rPr lang="ru-RU" sz="2600" dirty="0"/>
              <a:t>окажутся навечно заблокированными.</a:t>
            </a:r>
          </a:p>
        </p:txBody>
      </p:sp>
    </p:spTree>
    <p:extLst>
      <p:ext uri="{BB962C8B-B14F-4D97-AF65-F5344CB8AC3E}">
        <p14:creationId xmlns:p14="http://schemas.microsoft.com/office/powerpoint/2010/main" val="157805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4998640-FFA0-446E-BF34-016363E3F48E}"/>
              </a:ext>
            </a:extLst>
          </p:cNvPr>
          <p:cNvSpPr>
            <a:spLocks noGrp="1"/>
          </p:cNvSpPr>
          <p:nvPr>
            <p:ph idx="1"/>
          </p:nvPr>
        </p:nvSpPr>
        <p:spPr>
          <a:xfrm>
            <a:off x="336183" y="327378"/>
            <a:ext cx="10726928" cy="6208889"/>
          </a:xfrm>
        </p:spPr>
        <p:txBody>
          <a:bodyPr>
            <a:normAutofit/>
          </a:bodyPr>
          <a:lstStyle/>
          <a:p>
            <a:pPr marL="0" indent="0" algn="just">
              <a:buNone/>
            </a:pPr>
            <a:r>
              <a:rPr lang="ru-RU" sz="2600" dirty="0" err="1"/>
              <a:t>Лэмпсон</a:t>
            </a:r>
            <a:r>
              <a:rPr lang="ru-RU" sz="2600" dirty="0"/>
              <a:t> и </a:t>
            </a:r>
            <a:r>
              <a:rPr lang="ru-RU" sz="2600" dirty="0" err="1"/>
              <a:t>Ределл</a:t>
            </a:r>
            <a:r>
              <a:rPr lang="ru-RU" sz="2600" dirty="0"/>
              <a:t> разработали другое определение монитора, который позволяет преодолевать описанные проблемы, а кроме того, предоставляет ряд полезных расширений концепции мониторов. В данное случае примитив </a:t>
            </a:r>
            <a:r>
              <a:rPr lang="ru-RU" sz="2600" i="1" dirty="0" err="1"/>
              <a:t>csignal</a:t>
            </a:r>
            <a:r>
              <a:rPr lang="ru-RU" sz="2600" dirty="0"/>
              <a:t> заменен примитивом </a:t>
            </a:r>
            <a:r>
              <a:rPr lang="ru-RU" sz="2600" i="1" dirty="0" err="1"/>
              <a:t>cnotify</a:t>
            </a:r>
            <a:r>
              <a:rPr lang="ru-RU" sz="2600" dirty="0"/>
              <a:t>, который интерпретируется следующим образом. </a:t>
            </a:r>
          </a:p>
          <a:p>
            <a:pPr marL="0" indent="0" algn="just">
              <a:buNone/>
            </a:pPr>
            <a:r>
              <a:rPr lang="ru-RU" sz="2600" dirty="0"/>
              <a:t>Когда процесс, выполняющийся в мониторе, вызывает </a:t>
            </a:r>
            <a:r>
              <a:rPr lang="ru-RU" sz="2600" i="1" dirty="0" err="1"/>
              <a:t>cnotify</a:t>
            </a:r>
            <a:r>
              <a:rPr lang="ru-RU" sz="2600" i="1" dirty="0"/>
              <a:t> (х)</a:t>
            </a:r>
            <a:r>
              <a:rPr lang="ru-RU" sz="2600" dirty="0"/>
              <a:t>, об этом оповещается очередь условия </a:t>
            </a:r>
            <a:r>
              <a:rPr lang="ru-RU" sz="2600" i="1" dirty="0"/>
              <a:t>х</a:t>
            </a:r>
            <a:r>
              <a:rPr lang="ru-RU" sz="2600" dirty="0"/>
              <a:t>, но выполнение вызвавшего </a:t>
            </a:r>
            <a:r>
              <a:rPr lang="ru-RU" sz="2600" i="1" dirty="0" err="1"/>
              <a:t>cnotify</a:t>
            </a:r>
            <a:r>
              <a:rPr lang="ru-RU" sz="2600" dirty="0"/>
              <a:t> процесса продолжается. Результат оповещения состоит в том, что процесс в начале очереди условия возобновит свою работу в ближайшем будущем, когда монитор окажется свободным. Однако поскольку нет гарантии, что некий другой процесс не войдет в монитор до упомянутого ожидающего процесса, при возобновлении работы наш процесс должен еще раз проверить, выполнено ли условие. В случае использования такого подхода процедуры монитора </a:t>
            </a:r>
            <a:r>
              <a:rPr lang="ru-RU" sz="2600" i="1" dirty="0" err="1"/>
              <a:t>boundedbuffer</a:t>
            </a:r>
            <a:r>
              <a:rPr lang="ru-RU" sz="2600" dirty="0"/>
              <a:t> будут иметь следующий вид.</a:t>
            </a:r>
          </a:p>
        </p:txBody>
      </p:sp>
    </p:spTree>
    <p:extLst>
      <p:ext uri="{BB962C8B-B14F-4D97-AF65-F5344CB8AC3E}">
        <p14:creationId xmlns:p14="http://schemas.microsoft.com/office/powerpoint/2010/main" val="336511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8BB394-3D4B-40BB-B0EF-7A8D5646ABDB}"/>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43E38299-94FF-4798-AF8A-E7CD3EAAF7E7}"/>
              </a:ext>
            </a:extLst>
          </p:cNvPr>
          <p:cNvSpPr>
            <a:spLocks noGrp="1"/>
          </p:cNvSpPr>
          <p:nvPr>
            <p:ph idx="1"/>
          </p:nvPr>
        </p:nvSpPr>
        <p:spPr>
          <a:xfrm>
            <a:off x="-1" y="4933244"/>
            <a:ext cx="11187289" cy="1828800"/>
          </a:xfrm>
        </p:spPr>
        <p:txBody>
          <a:bodyPr>
            <a:normAutofit/>
          </a:bodyPr>
          <a:lstStyle/>
          <a:p>
            <a:pPr marL="0" indent="0" algn="just">
              <a:buNone/>
            </a:pPr>
            <a:r>
              <a:rPr lang="ru-RU" sz="2600" dirty="0"/>
              <a:t>Инструкции </a:t>
            </a:r>
            <a:r>
              <a:rPr lang="ru-RU" sz="2600" dirty="0" err="1"/>
              <a:t>if</a:t>
            </a:r>
            <a:r>
              <a:rPr lang="ru-RU" sz="2600" dirty="0"/>
              <a:t> заменены циклами </a:t>
            </a:r>
            <a:r>
              <a:rPr lang="ru-RU" sz="2600" dirty="0" err="1"/>
              <a:t>while</a:t>
            </a:r>
            <a:r>
              <a:rPr lang="ru-RU" sz="2600" dirty="0"/>
              <a:t>; таким образом, будет выполняться как минимум одно лишнее вычисление условной переменной. Однако в этом случае отсутствуют ненужные переключения процессов и нет ограничений на момент запуска ожидающего </a:t>
            </a:r>
            <a:r>
              <a:rPr lang="be-BY" sz="2600" dirty="0"/>
              <a:t>процесса после вызова </a:t>
            </a:r>
            <a:r>
              <a:rPr lang="en-US" sz="2600" i="1" dirty="0" err="1"/>
              <a:t>cnotify</a:t>
            </a:r>
            <a:r>
              <a:rPr lang="en-US" sz="2600" dirty="0"/>
              <a:t>.</a:t>
            </a:r>
            <a:endParaRPr lang="ru-BY" sz="2600" dirty="0"/>
          </a:p>
        </p:txBody>
      </p:sp>
      <p:pic>
        <p:nvPicPr>
          <p:cNvPr id="4" name="Рисунок 3">
            <a:extLst>
              <a:ext uri="{FF2B5EF4-FFF2-40B4-BE49-F238E27FC236}">
                <a16:creationId xmlns:a16="http://schemas.microsoft.com/office/drawing/2014/main" id="{123ADBC3-8CDF-494D-9D0A-AFE514D6659D}"/>
              </a:ext>
            </a:extLst>
          </p:cNvPr>
          <p:cNvPicPr>
            <a:picLocks noChangeAspect="1"/>
          </p:cNvPicPr>
          <p:nvPr/>
        </p:nvPicPr>
        <p:blipFill>
          <a:blip r:embed="rId2"/>
          <a:stretch>
            <a:fillRect/>
          </a:stretch>
        </p:blipFill>
        <p:spPr>
          <a:xfrm>
            <a:off x="1815852" y="0"/>
            <a:ext cx="7745838" cy="4830392"/>
          </a:xfrm>
          <a:prstGeom prst="rect">
            <a:avLst/>
          </a:prstGeom>
        </p:spPr>
      </p:pic>
    </p:spTree>
    <p:extLst>
      <p:ext uri="{BB962C8B-B14F-4D97-AF65-F5344CB8AC3E}">
        <p14:creationId xmlns:p14="http://schemas.microsoft.com/office/powerpoint/2010/main" val="126373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9686A7-1BEA-42BA-BD4B-9EA564104FD5}"/>
              </a:ext>
            </a:extLst>
          </p:cNvPr>
          <p:cNvSpPr>
            <a:spLocks noGrp="1"/>
          </p:cNvSpPr>
          <p:nvPr>
            <p:ph idx="1"/>
          </p:nvPr>
        </p:nvSpPr>
        <p:spPr>
          <a:xfrm>
            <a:off x="200715" y="440267"/>
            <a:ext cx="10659196" cy="5802489"/>
          </a:xfrm>
        </p:spPr>
        <p:txBody>
          <a:bodyPr>
            <a:normAutofit/>
          </a:bodyPr>
          <a:lstStyle/>
          <a:p>
            <a:pPr marL="0" indent="0" algn="just">
              <a:buNone/>
            </a:pPr>
            <a:r>
              <a:rPr lang="ru-RU" sz="2600" dirty="0"/>
              <a:t>Одной из полезных особенностей такого рода мониторов может быть связанное с каждым примитивом условия </a:t>
            </a:r>
            <a:r>
              <a:rPr lang="ru-RU" sz="2600" i="1" dirty="0" err="1"/>
              <a:t>cnotify</a:t>
            </a:r>
            <a:r>
              <a:rPr lang="ru-RU" sz="2600" dirty="0"/>
              <a:t> предельное время ожидания. Процесс, который ожидал уведомления в течение предельного времени, помещается в список активных независимо от того, было ли уведомление о выполнении условия. При активизации процесс проверяет, выполнено ли условие, и, если выполнено, продолжает свою работу. Такая возможность предотвращает бесконечное голодание процесса в случае, когда другие процессы сбоят перед уведомлением о выполнении условия.</a:t>
            </a:r>
            <a:endParaRPr lang="ru-BY" sz="2600" dirty="0"/>
          </a:p>
        </p:txBody>
      </p:sp>
    </p:spTree>
    <p:extLst>
      <p:ext uri="{BB962C8B-B14F-4D97-AF65-F5344CB8AC3E}">
        <p14:creationId xmlns:p14="http://schemas.microsoft.com/office/powerpoint/2010/main" val="3661684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C88D310-8024-4B68-A901-9312C0B13095}"/>
              </a:ext>
            </a:extLst>
          </p:cNvPr>
          <p:cNvSpPr>
            <a:spLocks noGrp="1"/>
          </p:cNvSpPr>
          <p:nvPr>
            <p:ph idx="1"/>
          </p:nvPr>
        </p:nvSpPr>
        <p:spPr>
          <a:xfrm>
            <a:off x="302317" y="304800"/>
            <a:ext cx="10738216" cy="6016978"/>
          </a:xfrm>
        </p:spPr>
        <p:txBody>
          <a:bodyPr>
            <a:normAutofit/>
          </a:bodyPr>
          <a:lstStyle/>
          <a:p>
            <a:pPr marL="0" indent="0" algn="just">
              <a:buNone/>
            </a:pPr>
            <a:r>
              <a:rPr lang="ru-RU" sz="2600" dirty="0"/>
              <a:t>При использовании правила, согласно которому происходит уведомление процесса,</a:t>
            </a:r>
            <a:r>
              <a:rPr lang="en-US" sz="2600" dirty="0"/>
              <a:t> </a:t>
            </a:r>
            <a:r>
              <a:rPr lang="ru-RU" sz="2600" dirty="0"/>
              <a:t>а не его насильственная активизация, в систему команд можно включить примитив</a:t>
            </a:r>
            <a:r>
              <a:rPr lang="en-US" sz="2600" dirty="0"/>
              <a:t> </a:t>
            </a:r>
            <a:r>
              <a:rPr lang="ru-RU" sz="2600" i="1" dirty="0" err="1"/>
              <a:t>cbroadcast</a:t>
            </a:r>
            <a:r>
              <a:rPr lang="ru-RU" sz="2600" dirty="0"/>
              <a:t>, который вызывает активизацию всех ожидающих процессов. Это может</a:t>
            </a:r>
            <a:r>
              <a:rPr lang="en-US" sz="2600" dirty="0"/>
              <a:t> </a:t>
            </a:r>
            <a:r>
              <a:rPr lang="ru-RU" sz="2600" dirty="0"/>
              <a:t>быть удобно в ситуациях, когда процесс не осведомлен о количестве ожидающих процессов. Предположим, например, что в программе "производитель/потребитель" функции </a:t>
            </a:r>
            <a:r>
              <a:rPr lang="ru-RU" sz="2600" i="1" dirty="0" err="1"/>
              <a:t>append</a:t>
            </a:r>
            <a:r>
              <a:rPr lang="ru-RU" sz="2600" dirty="0"/>
              <a:t> и </a:t>
            </a:r>
            <a:r>
              <a:rPr lang="ru-RU" sz="2600" i="1" dirty="0" err="1"/>
              <a:t>take</a:t>
            </a:r>
            <a:r>
              <a:rPr lang="ru-RU" sz="2600" dirty="0"/>
              <a:t> могут работать с символьными блоками переменной длины. В этом случае, когда производитель добавляет в буфер блок символов, он не обязан знать, сколько символов готов потребить каждый из ожидающих процессов. Он просто выполняет инструкцию </a:t>
            </a:r>
            <a:r>
              <a:rPr lang="ru-RU" sz="2600" i="1" dirty="0" err="1"/>
              <a:t>cbroadcast</a:t>
            </a:r>
            <a:r>
              <a:rPr lang="ru-RU" sz="2600" dirty="0"/>
              <a:t>, и все ожидающие процессы получают уведомление о том, что они могут попытаться получить свою долю символов из буфера.</a:t>
            </a:r>
            <a:endParaRPr lang="ru-BY" sz="2600" dirty="0"/>
          </a:p>
        </p:txBody>
      </p:sp>
    </p:spTree>
    <p:extLst>
      <p:ext uri="{BB962C8B-B14F-4D97-AF65-F5344CB8AC3E}">
        <p14:creationId xmlns:p14="http://schemas.microsoft.com/office/powerpoint/2010/main" val="389147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2FF13A5-C3C6-4EF9-8B10-3861BCEEDC3D}"/>
              </a:ext>
            </a:extLst>
          </p:cNvPr>
          <p:cNvSpPr>
            <a:spLocks noGrp="1"/>
          </p:cNvSpPr>
          <p:nvPr>
            <p:ph idx="1"/>
          </p:nvPr>
        </p:nvSpPr>
        <p:spPr>
          <a:xfrm>
            <a:off x="0" y="0"/>
            <a:ext cx="11085689" cy="6180137"/>
          </a:xfrm>
        </p:spPr>
        <p:txBody>
          <a:bodyPr>
            <a:noAutofit/>
          </a:bodyPr>
          <a:lstStyle/>
          <a:p>
            <a:pPr marL="0" indent="0" algn="just">
              <a:buNone/>
            </a:pPr>
            <a:r>
              <a:rPr lang="ru-RU" sz="2600" dirty="0"/>
              <a:t>Кроме того, широковещательное сообщение может использоваться в том случае, когда процесс не в состоянии точно определить, какой именно процесс из ожидающих должен быть активизирован. Хорошим примером такой ситуации может служить диспетчер памяти. Допустим, у нас имеется </a:t>
            </a:r>
            <a:r>
              <a:rPr lang="ru-RU" sz="2600" i="1" dirty="0"/>
              <a:t>j </a:t>
            </a:r>
            <a:r>
              <a:rPr lang="ru-RU" sz="2600" dirty="0"/>
              <a:t>байт свободной памяти и некоторый процесс освобождает дополнительно </a:t>
            </a:r>
            <a:r>
              <a:rPr lang="ru-RU" sz="2600" i="1" dirty="0"/>
              <a:t>k </a:t>
            </a:r>
            <a:r>
              <a:rPr lang="ru-RU" sz="2600" dirty="0"/>
              <a:t>байт. Диспетчеру не известно, какой именно из ожидающих процессов сможет работать с </a:t>
            </a:r>
            <a:r>
              <a:rPr lang="ru-RU" sz="2600" i="1" dirty="0" err="1"/>
              <a:t>k+j</a:t>
            </a:r>
            <a:r>
              <a:rPr lang="ru-RU" sz="2600" i="1" dirty="0"/>
              <a:t> </a:t>
            </a:r>
            <a:r>
              <a:rPr lang="ru-RU" sz="2600" dirty="0"/>
              <a:t>байт свободной памяти; следовательно, он должен использовать вызов </a:t>
            </a:r>
            <a:r>
              <a:rPr lang="ru-RU" sz="2600" dirty="0" err="1"/>
              <a:t>cbroadcast</a:t>
            </a:r>
            <a:r>
              <a:rPr lang="ru-RU" sz="2600" dirty="0"/>
              <a:t>, и все ожидающие процессы сами проверят, достаточно </a:t>
            </a:r>
            <a:r>
              <a:rPr lang="be-BY" sz="2600" dirty="0"/>
              <a:t>ли им освободившейся памяти.</a:t>
            </a:r>
          </a:p>
          <a:p>
            <a:pPr marL="0" indent="0" algn="just">
              <a:buNone/>
            </a:pPr>
            <a:r>
              <a:rPr lang="ru-RU" sz="2600" dirty="0"/>
              <a:t>Преимуществом монитора </a:t>
            </a:r>
            <a:r>
              <a:rPr lang="ru-RU" sz="2600" dirty="0" err="1"/>
              <a:t>Лэмпсона-Ределла</a:t>
            </a:r>
            <a:r>
              <a:rPr lang="ru-RU" sz="2600" dirty="0"/>
              <a:t> по сравнению с монитором Хоара является его </a:t>
            </a:r>
            <a:r>
              <a:rPr lang="ru-RU" sz="2600" b="1" dirty="0"/>
              <a:t>меньшая подверженность ошибкам</a:t>
            </a:r>
            <a:r>
              <a:rPr lang="ru-RU" sz="2600" dirty="0"/>
              <a:t>. При подходе </a:t>
            </a:r>
            <a:r>
              <a:rPr lang="ru-RU" sz="2600" dirty="0" err="1"/>
              <a:t>Лэмпсона-Ределла</a:t>
            </a:r>
            <a:r>
              <a:rPr lang="ru-RU" sz="2600" dirty="0"/>
              <a:t>, поскольку каждая процедура после получения сигнала проверяет переменную монитора с использованием цикла </a:t>
            </a:r>
            <a:r>
              <a:rPr lang="ru-RU" sz="2600" dirty="0" err="1"/>
              <a:t>while</a:t>
            </a:r>
            <a:r>
              <a:rPr lang="ru-RU" sz="2600" dirty="0"/>
              <a:t>, процесс может послать неверное уведомление или широковещательное сообщение, и это не приведет к ошибке в программе, получившей сигнал (попросту убедившись, что ее зря активизировали, программа вновь перейдет в состояние </a:t>
            </a:r>
            <a:r>
              <a:rPr lang="be-BY" sz="2600" dirty="0"/>
              <a:t>ожидания).</a:t>
            </a:r>
            <a:endParaRPr lang="ru-BY" sz="2600" dirty="0"/>
          </a:p>
        </p:txBody>
      </p:sp>
    </p:spTree>
    <p:extLst>
      <p:ext uri="{BB962C8B-B14F-4D97-AF65-F5344CB8AC3E}">
        <p14:creationId xmlns:p14="http://schemas.microsoft.com/office/powerpoint/2010/main" val="469721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FFFA9A0-7D97-4572-8E61-EFE5EA40BB3A}"/>
              </a:ext>
            </a:extLst>
          </p:cNvPr>
          <p:cNvSpPr>
            <a:spLocks noGrp="1"/>
          </p:cNvSpPr>
          <p:nvPr>
            <p:ph idx="1"/>
          </p:nvPr>
        </p:nvSpPr>
        <p:spPr>
          <a:xfrm>
            <a:off x="268450" y="304800"/>
            <a:ext cx="10546306" cy="6254044"/>
          </a:xfrm>
        </p:spPr>
        <p:txBody>
          <a:bodyPr>
            <a:normAutofit/>
          </a:bodyPr>
          <a:lstStyle/>
          <a:p>
            <a:pPr marL="0" indent="0" algn="just">
              <a:buNone/>
            </a:pPr>
            <a:r>
              <a:rPr lang="ru-RU" sz="2600" dirty="0"/>
              <a:t>Другим преимуществом монитора </a:t>
            </a:r>
            <a:r>
              <a:rPr lang="ru-RU" sz="2600" dirty="0" err="1"/>
              <a:t>Лэмпсона-Ределла</a:t>
            </a:r>
            <a:r>
              <a:rPr lang="ru-RU" sz="2600" dirty="0"/>
              <a:t> является то, что он способствует использованию модульного подхода при создании программ. Рассмотрим, например, реализацию выделения памяти для буфера. Имеется два уровня условий, которые должны удовлетворяться для сотрудничающих последовательных процессов.</a:t>
            </a:r>
          </a:p>
          <a:p>
            <a:pPr marL="0" indent="0" algn="just">
              <a:buNone/>
            </a:pPr>
            <a:r>
              <a:rPr lang="ru-RU" sz="2600" dirty="0"/>
              <a:t>1. </a:t>
            </a:r>
            <a:r>
              <a:rPr lang="ru-RU" sz="2600" b="1" dirty="0"/>
              <a:t>Согласованные структуры данных.</a:t>
            </a:r>
            <a:r>
              <a:rPr lang="ru-RU" sz="2600" dirty="0"/>
              <a:t> Таким образом, монитор обеспечивает взаимное исключение и завершает операцию ввода или вывода, прежде чем разрешить </a:t>
            </a:r>
            <a:r>
              <a:rPr lang="be-BY" sz="2600" dirty="0"/>
              <a:t>другую операцию над буфером.</a:t>
            </a:r>
          </a:p>
          <a:p>
            <a:pPr marL="0" indent="0" algn="just">
              <a:buNone/>
            </a:pPr>
            <a:r>
              <a:rPr lang="ru-RU" sz="2600" dirty="0"/>
              <a:t>2. Условия первого уровня плюс </a:t>
            </a:r>
            <a:r>
              <a:rPr lang="ru-RU" sz="2600" b="1" dirty="0"/>
              <a:t>достаточное количество памяти для этого процесса</a:t>
            </a:r>
            <a:r>
              <a:rPr lang="ru-RU" sz="2600" dirty="0"/>
              <a:t>, чтобы завершить запрос выделения памяти.</a:t>
            </a:r>
            <a:endParaRPr lang="ru-BY" sz="2600" dirty="0"/>
          </a:p>
        </p:txBody>
      </p:sp>
    </p:spTree>
    <p:extLst>
      <p:ext uri="{BB962C8B-B14F-4D97-AF65-F5344CB8AC3E}">
        <p14:creationId xmlns:p14="http://schemas.microsoft.com/office/powerpoint/2010/main" val="1034849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CC46A4-3DFE-45F5-8FEC-62AB167DC605}"/>
              </a:ext>
            </a:extLst>
          </p:cNvPr>
          <p:cNvSpPr>
            <a:spLocks noGrp="1"/>
          </p:cNvSpPr>
          <p:nvPr>
            <p:ph idx="1"/>
          </p:nvPr>
        </p:nvSpPr>
        <p:spPr>
          <a:xfrm>
            <a:off x="302317" y="237067"/>
            <a:ext cx="10501150" cy="6400800"/>
          </a:xfrm>
        </p:spPr>
        <p:txBody>
          <a:bodyPr>
            <a:normAutofit/>
          </a:bodyPr>
          <a:lstStyle/>
          <a:p>
            <a:pPr marL="0" indent="0" algn="just">
              <a:buNone/>
            </a:pPr>
            <a:r>
              <a:rPr lang="ru-RU" sz="2600" dirty="0"/>
              <a:t>В мониторе Хоара каждый сигнал не только передает условие уровня 1, но и несет неявное сообщение "я освободил достаточное количество байтов, чтобы мог работать вызов вашего конкретного </a:t>
            </a:r>
            <a:r>
              <a:rPr lang="ru-RU" sz="2600" dirty="0" err="1"/>
              <a:t>аллокатора</a:t>
            </a:r>
            <a:r>
              <a:rPr lang="ru-RU" sz="2600" dirty="0"/>
              <a:t>". </a:t>
            </a:r>
          </a:p>
          <a:p>
            <a:pPr marL="0" indent="0" algn="just">
              <a:buNone/>
            </a:pPr>
            <a:r>
              <a:rPr lang="ru-RU" sz="2600" dirty="0"/>
              <a:t>Таким образом, сигнал </a:t>
            </a:r>
            <a:r>
              <a:rPr lang="ru-RU" sz="2600" b="1" dirty="0"/>
              <a:t>неявно выполняет условие уровня 2</a:t>
            </a:r>
            <a:r>
              <a:rPr lang="ru-RU" sz="2600" dirty="0"/>
              <a:t>. Если позднее программист изменит определение условие уровня 2, будет необходимо перепрограммировать все процессы, работающие с сигналами. </a:t>
            </a:r>
          </a:p>
          <a:p>
            <a:pPr marL="0" indent="0" algn="just">
              <a:buNone/>
            </a:pPr>
            <a:r>
              <a:rPr lang="ru-RU" sz="2600" dirty="0"/>
              <a:t>Если программист изменяет предположения, на которых основывается любой конкретный ожидающий процесс (т.е. ожидающий немного отличающийся инвариант уровня 2), может оказаться необходимым перепрограммирование всех процессов. Это приводит к снижению уровня модульности и может привести к ошибкам синхронизации (например, ошибочной активизации процесса) при внесении изменений в код. </a:t>
            </a:r>
          </a:p>
        </p:txBody>
      </p:sp>
    </p:spTree>
    <p:extLst>
      <p:ext uri="{BB962C8B-B14F-4D97-AF65-F5344CB8AC3E}">
        <p14:creationId xmlns:p14="http://schemas.microsoft.com/office/powerpoint/2010/main" val="2472904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BBCE6D-39DD-4783-A161-02934920CA8C}"/>
              </a:ext>
            </a:extLst>
          </p:cNvPr>
          <p:cNvSpPr>
            <a:spLocks noGrp="1"/>
          </p:cNvSpPr>
          <p:nvPr>
            <p:ph idx="1"/>
          </p:nvPr>
        </p:nvSpPr>
        <p:spPr>
          <a:xfrm>
            <a:off x="313605" y="496146"/>
            <a:ext cx="10616523" cy="5865707"/>
          </a:xfrm>
        </p:spPr>
        <p:txBody>
          <a:bodyPr>
            <a:normAutofit/>
          </a:bodyPr>
          <a:lstStyle/>
          <a:p>
            <a:pPr marL="0" indent="0" algn="just">
              <a:buNone/>
            </a:pPr>
            <a:r>
              <a:rPr lang="ru-RU" sz="2600" dirty="0"/>
              <a:t>При работе с монитором </a:t>
            </a:r>
            <a:r>
              <a:rPr lang="ru-RU" sz="2600" dirty="0" err="1"/>
              <a:t>Лэмпсона-Ределла</a:t>
            </a:r>
            <a:r>
              <a:rPr lang="ru-RU" sz="2600" dirty="0"/>
              <a:t> широковещание обеспечивает условие уровня 1 и несет подсказку о том, что может выполняться условие уровня 2; каждый </a:t>
            </a:r>
            <a:r>
              <a:rPr lang="be-BY" sz="2600" dirty="0"/>
              <a:t>процесс должен </a:t>
            </a:r>
            <a:r>
              <a:rPr lang="ru-RU" sz="2600" dirty="0"/>
              <a:t>самостоятельно проверять условие уровня 2. Если изменения условия уровня 2 вносятся в ожидающем или сигнализирующем процессе, ошибочное пробуждение процесса невозможно, поскольку каждая процедура сама проверяет состояние уровня 2. Таким образом, условие уровня 2 может быть скрыто внутри каждой процедуры. В случае монитора Хоара условие уровня 2 должно быть перенесено из ожидающей процедуры в код каждого сигнализирующего процесса, что нарушает принципы абстракции данных и </a:t>
            </a:r>
            <a:r>
              <a:rPr lang="be-BY" sz="2600" dirty="0"/>
              <a:t>межпроцедурной модульности.</a:t>
            </a:r>
            <a:endParaRPr lang="ru-BY" sz="2600" dirty="0"/>
          </a:p>
          <a:p>
            <a:pPr algn="just"/>
            <a:endParaRPr lang="ru-BY" sz="2600" dirty="0"/>
          </a:p>
        </p:txBody>
      </p:sp>
    </p:spTree>
    <p:extLst>
      <p:ext uri="{BB962C8B-B14F-4D97-AF65-F5344CB8AC3E}">
        <p14:creationId xmlns:p14="http://schemas.microsoft.com/office/powerpoint/2010/main" val="113191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11D7C5-A131-4C5F-AD7F-281E7E7DD42F}"/>
              </a:ext>
            </a:extLst>
          </p:cNvPr>
          <p:cNvSpPr>
            <a:spLocks noGrp="1"/>
          </p:cNvSpPr>
          <p:nvPr>
            <p:ph type="title"/>
          </p:nvPr>
        </p:nvSpPr>
        <p:spPr>
          <a:xfrm>
            <a:off x="1122975" y="-59031"/>
            <a:ext cx="9692640" cy="849582"/>
          </a:xfrm>
        </p:spPr>
        <p:txBody>
          <a:bodyPr/>
          <a:lstStyle/>
          <a:p>
            <a:r>
              <a:rPr lang="ru-RU" dirty="0"/>
              <a:t>Передача сообщений</a:t>
            </a:r>
            <a:endParaRPr lang="ru-BY" dirty="0"/>
          </a:p>
        </p:txBody>
      </p:sp>
      <p:sp>
        <p:nvSpPr>
          <p:cNvPr id="3" name="Объект 2">
            <a:extLst>
              <a:ext uri="{FF2B5EF4-FFF2-40B4-BE49-F238E27FC236}">
                <a16:creationId xmlns:a16="http://schemas.microsoft.com/office/drawing/2014/main" id="{E2D07DE0-BD23-4737-8B2F-6BC0BF1A84F8}"/>
              </a:ext>
            </a:extLst>
          </p:cNvPr>
          <p:cNvSpPr>
            <a:spLocks noGrp="1"/>
          </p:cNvSpPr>
          <p:nvPr>
            <p:ph idx="1"/>
          </p:nvPr>
        </p:nvSpPr>
        <p:spPr>
          <a:xfrm>
            <a:off x="0" y="809545"/>
            <a:ext cx="11308465" cy="5892197"/>
          </a:xfrm>
        </p:spPr>
        <p:txBody>
          <a:bodyPr>
            <a:noAutofit/>
          </a:bodyPr>
          <a:lstStyle/>
          <a:p>
            <a:pPr marL="0" indent="0" algn="just">
              <a:buNone/>
            </a:pPr>
            <a:r>
              <a:rPr lang="ru-RU" sz="2600" dirty="0"/>
              <a:t>При взаимодействии процессов между собой должны удовлетворяться два  фундаментальных требования: синхронизации и коммуникации. Процессы должны быть синхронизированы, с тем чтобы обеспечить выполнение взаимных исключений; сотрудничающие процессы должны иметь возможность обмениваться информацией. Одним из подходов к обеспечению обеих указанных функций является передача сообщений. Важным достоинством передачи сообщений является ее пригодность для реализации как в одно- и многопроцессорных системах с общей памятью, так и в распределенных системах. </a:t>
            </a:r>
          </a:p>
          <a:p>
            <a:pPr marL="0" indent="0" algn="just">
              <a:buNone/>
            </a:pPr>
            <a:r>
              <a:rPr lang="ru-RU" sz="2600" dirty="0"/>
              <a:t>Системы передачи сообщений могут быть различных типов; в этом разделе мы обратимся только к наиболее общим возможностям и свойствам таких систем. Обычно функции передачи сообщений представлены в виде пары примитивов</a:t>
            </a:r>
            <a:endParaRPr lang="ru-BY" sz="2600" dirty="0"/>
          </a:p>
        </p:txBody>
      </p:sp>
      <p:sp>
        <p:nvSpPr>
          <p:cNvPr id="4" name="TextBox 3">
            <a:extLst>
              <a:ext uri="{FF2B5EF4-FFF2-40B4-BE49-F238E27FC236}">
                <a16:creationId xmlns:a16="http://schemas.microsoft.com/office/drawing/2014/main" id="{C98AE15C-6475-46C0-A7F0-E3C5636F78F8}"/>
              </a:ext>
            </a:extLst>
          </p:cNvPr>
          <p:cNvSpPr txBox="1"/>
          <p:nvPr/>
        </p:nvSpPr>
        <p:spPr>
          <a:xfrm>
            <a:off x="3392032" y="5632956"/>
            <a:ext cx="6249679" cy="892552"/>
          </a:xfrm>
          <a:prstGeom prst="rect">
            <a:avLst/>
          </a:prstGeom>
          <a:noFill/>
        </p:spPr>
        <p:txBody>
          <a:bodyPr wrap="square" rtlCol="0">
            <a:spAutoFit/>
          </a:bodyPr>
          <a:lstStyle/>
          <a:p>
            <a:r>
              <a:rPr lang="en-US" sz="2600" i="1" dirty="0"/>
              <a:t>send (</a:t>
            </a:r>
            <a:r>
              <a:rPr lang="ru-RU" sz="2600" i="1" dirty="0"/>
              <a:t>получатель, сообщение</a:t>
            </a:r>
            <a:r>
              <a:rPr lang="en-US" sz="2600" i="1" dirty="0"/>
              <a:t>)</a:t>
            </a:r>
          </a:p>
          <a:p>
            <a:r>
              <a:rPr lang="en-US" sz="2600" i="1" dirty="0"/>
              <a:t>receive (</a:t>
            </a:r>
            <a:r>
              <a:rPr lang="ru-RU" sz="2600" i="1" dirty="0"/>
              <a:t>отправитель, сообщение</a:t>
            </a:r>
            <a:r>
              <a:rPr lang="en-US" sz="2600" i="1" dirty="0"/>
              <a:t>)</a:t>
            </a:r>
            <a:endParaRPr lang="ru-BY" sz="2600" i="1" dirty="0"/>
          </a:p>
        </p:txBody>
      </p:sp>
    </p:spTree>
    <p:extLst>
      <p:ext uri="{BB962C8B-B14F-4D97-AF65-F5344CB8AC3E}">
        <p14:creationId xmlns:p14="http://schemas.microsoft.com/office/powerpoint/2010/main" val="9994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8DE027-F658-463C-B650-F5EC2C8B7C85}"/>
              </a:ext>
            </a:extLst>
          </p:cNvPr>
          <p:cNvSpPr>
            <a:spLocks noGrp="1"/>
          </p:cNvSpPr>
          <p:nvPr>
            <p:ph idx="1"/>
          </p:nvPr>
        </p:nvSpPr>
        <p:spPr>
          <a:xfrm>
            <a:off x="347471" y="203201"/>
            <a:ext cx="10693061" cy="1343377"/>
          </a:xfrm>
        </p:spPr>
        <p:txBody>
          <a:bodyPr>
            <a:normAutofit/>
          </a:bodyPr>
          <a:lstStyle/>
          <a:p>
            <a:pPr marL="0" indent="0" algn="just">
              <a:buNone/>
            </a:pPr>
            <a:r>
              <a:rPr lang="ru-RU" sz="2400" dirty="0"/>
              <a:t>Функции производителя и потребителя при этом могут быть записаны следующим образом (переменные </a:t>
            </a:r>
            <a:r>
              <a:rPr lang="ru-RU" sz="2400" dirty="0" err="1"/>
              <a:t>in</a:t>
            </a:r>
            <a:r>
              <a:rPr lang="ru-RU" sz="2400" dirty="0"/>
              <a:t> и </a:t>
            </a:r>
            <a:r>
              <a:rPr lang="ru-RU" sz="2400" dirty="0" err="1"/>
              <a:t>out</a:t>
            </a:r>
            <a:r>
              <a:rPr lang="ru-RU" sz="2400" dirty="0"/>
              <a:t> инициализированы значением 0, а n представляет собой размер буфера).</a:t>
            </a:r>
            <a:endParaRPr lang="ru-BY" sz="2400" dirty="0"/>
          </a:p>
        </p:txBody>
      </p:sp>
      <p:pic>
        <p:nvPicPr>
          <p:cNvPr id="4" name="Рисунок 3">
            <a:extLst>
              <a:ext uri="{FF2B5EF4-FFF2-40B4-BE49-F238E27FC236}">
                <a16:creationId xmlns:a16="http://schemas.microsoft.com/office/drawing/2014/main" id="{C7B012A4-EBCB-45B3-B51A-DC62563F8967}"/>
              </a:ext>
            </a:extLst>
          </p:cNvPr>
          <p:cNvPicPr>
            <a:picLocks noChangeAspect="1"/>
          </p:cNvPicPr>
          <p:nvPr/>
        </p:nvPicPr>
        <p:blipFill>
          <a:blip r:embed="rId2"/>
          <a:stretch>
            <a:fillRect/>
          </a:stretch>
        </p:blipFill>
        <p:spPr>
          <a:xfrm>
            <a:off x="738706" y="1878391"/>
            <a:ext cx="4600938" cy="3700397"/>
          </a:xfrm>
          <a:prstGeom prst="rect">
            <a:avLst/>
          </a:prstGeom>
        </p:spPr>
      </p:pic>
      <p:pic>
        <p:nvPicPr>
          <p:cNvPr id="5" name="Рисунок 4">
            <a:extLst>
              <a:ext uri="{FF2B5EF4-FFF2-40B4-BE49-F238E27FC236}">
                <a16:creationId xmlns:a16="http://schemas.microsoft.com/office/drawing/2014/main" id="{92705C68-2AB4-418D-9D0F-C37C49ABB443}"/>
              </a:ext>
            </a:extLst>
          </p:cNvPr>
          <p:cNvPicPr>
            <a:picLocks noChangeAspect="1"/>
          </p:cNvPicPr>
          <p:nvPr/>
        </p:nvPicPr>
        <p:blipFill>
          <a:blip r:embed="rId3"/>
          <a:stretch>
            <a:fillRect/>
          </a:stretch>
        </p:blipFill>
        <p:spPr>
          <a:xfrm>
            <a:off x="6096000" y="1878390"/>
            <a:ext cx="4511442" cy="3700396"/>
          </a:xfrm>
          <a:prstGeom prst="rect">
            <a:avLst/>
          </a:prstGeom>
        </p:spPr>
      </p:pic>
    </p:spTree>
    <p:extLst>
      <p:ext uri="{BB962C8B-B14F-4D97-AF65-F5344CB8AC3E}">
        <p14:creationId xmlns:p14="http://schemas.microsoft.com/office/powerpoint/2010/main" val="1534470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595A16-9F21-4649-9927-AFC6E36CE27A}"/>
              </a:ext>
            </a:extLst>
          </p:cNvPr>
          <p:cNvSpPr>
            <a:spLocks noGrp="1"/>
          </p:cNvSpPr>
          <p:nvPr>
            <p:ph idx="1"/>
          </p:nvPr>
        </p:nvSpPr>
        <p:spPr>
          <a:xfrm>
            <a:off x="150701" y="312516"/>
            <a:ext cx="10879971" cy="4351337"/>
          </a:xfrm>
        </p:spPr>
        <p:txBody>
          <a:bodyPr>
            <a:normAutofit/>
          </a:bodyPr>
          <a:lstStyle/>
          <a:p>
            <a:pPr marL="0" indent="0" algn="just">
              <a:buNone/>
            </a:pPr>
            <a:r>
              <a:rPr lang="ru-RU" sz="2600" dirty="0"/>
              <a:t>Это - минимальный набор операций, необходимый для работы процессов с системами передачи сообщений. Процесс посылает информацию в виде сообщения другому процессу, определенному как получатель, вызовом </a:t>
            </a:r>
            <a:r>
              <a:rPr lang="ru-RU" sz="2600" dirty="0" err="1"/>
              <a:t>send</a:t>
            </a:r>
            <a:r>
              <a:rPr lang="ru-RU" sz="2600" dirty="0"/>
              <a:t>. Получает информацию процесс при помощи выполнения примитива </a:t>
            </a:r>
            <a:r>
              <a:rPr lang="ru-RU" sz="2600" dirty="0" err="1"/>
              <a:t>receive</a:t>
            </a:r>
            <a:r>
              <a:rPr lang="ru-RU" sz="2600" dirty="0"/>
              <a:t>, которому указывает отправителя </a:t>
            </a:r>
            <a:r>
              <a:rPr lang="be-BY" sz="2600" dirty="0"/>
              <a:t>сообщения.</a:t>
            </a:r>
            <a:endParaRPr lang="ru-BY" sz="2600" dirty="0"/>
          </a:p>
        </p:txBody>
      </p:sp>
    </p:spTree>
    <p:extLst>
      <p:ext uri="{BB962C8B-B14F-4D97-AF65-F5344CB8AC3E}">
        <p14:creationId xmlns:p14="http://schemas.microsoft.com/office/powerpoint/2010/main" val="888804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66FB1649-2458-41B0-A99E-9DA803FF2071}"/>
              </a:ext>
            </a:extLst>
          </p:cNvPr>
          <p:cNvGraphicFramePr>
            <a:graphicFrameLocks noGrp="1"/>
          </p:cNvGraphicFramePr>
          <p:nvPr>
            <p:extLst>
              <p:ext uri="{D42A27DB-BD31-4B8C-83A1-F6EECF244321}">
                <p14:modId xmlns:p14="http://schemas.microsoft.com/office/powerpoint/2010/main" val="690744356"/>
              </p:ext>
            </p:extLst>
          </p:nvPr>
        </p:nvGraphicFramePr>
        <p:xfrm>
          <a:off x="851871" y="42376"/>
          <a:ext cx="9808902" cy="6766560"/>
        </p:xfrm>
        <a:graphic>
          <a:graphicData uri="http://schemas.openxmlformats.org/drawingml/2006/table">
            <a:tbl>
              <a:tblPr firstRow="1" bandRow="1">
                <a:tableStyleId>{2D5ABB26-0587-4C30-8999-92F81FD0307C}</a:tableStyleId>
              </a:tblPr>
              <a:tblGrid>
                <a:gridCol w="4904451">
                  <a:extLst>
                    <a:ext uri="{9D8B030D-6E8A-4147-A177-3AD203B41FA5}">
                      <a16:colId xmlns:a16="http://schemas.microsoft.com/office/drawing/2014/main" val="4209554521"/>
                    </a:ext>
                  </a:extLst>
                </a:gridCol>
                <a:gridCol w="4904451">
                  <a:extLst>
                    <a:ext uri="{9D8B030D-6E8A-4147-A177-3AD203B41FA5}">
                      <a16:colId xmlns:a16="http://schemas.microsoft.com/office/drawing/2014/main" val="3369784769"/>
                    </a:ext>
                  </a:extLst>
                </a:gridCol>
              </a:tblGrid>
              <a:tr h="158573">
                <a:tc>
                  <a:txBody>
                    <a:bodyPr/>
                    <a:lstStyle/>
                    <a:p>
                      <a:r>
                        <a:rPr lang="ru-RU" sz="2400" b="1" dirty="0"/>
                        <a:t>Синхронизация</a:t>
                      </a:r>
                    </a:p>
                    <a:p>
                      <a:pPr marL="457200" indent="-457200">
                        <a:buFont typeface="Arial" panose="020B0604020202020204" pitchFamily="34" charset="0"/>
                        <a:buChar char="•"/>
                      </a:pPr>
                      <a:r>
                        <a:rPr lang="ru-RU" sz="2400" dirty="0"/>
                        <a:t>Отправление</a:t>
                      </a:r>
                    </a:p>
                    <a:p>
                      <a:pPr marL="914400" lvl="1" indent="-457200">
                        <a:buFont typeface="Arial" panose="020B0604020202020204" pitchFamily="34" charset="0"/>
                        <a:buChar char="•"/>
                      </a:pPr>
                      <a:r>
                        <a:rPr lang="ru-RU" sz="2400" dirty="0"/>
                        <a:t>Блокирующее</a:t>
                      </a:r>
                    </a:p>
                    <a:p>
                      <a:pPr marL="914400" lvl="1" indent="-457200">
                        <a:buFont typeface="Arial" panose="020B0604020202020204" pitchFamily="34" charset="0"/>
                        <a:buChar char="•"/>
                      </a:pPr>
                      <a:r>
                        <a:rPr lang="ru-RU" sz="2400" dirty="0"/>
                        <a:t>Неблокирующее</a:t>
                      </a:r>
                    </a:p>
                    <a:p>
                      <a:pPr marL="457200" indent="-457200">
                        <a:buFont typeface="Arial" panose="020B0604020202020204" pitchFamily="34" charset="0"/>
                        <a:buChar char="•"/>
                      </a:pPr>
                      <a:r>
                        <a:rPr lang="ru-RU" sz="2400" dirty="0"/>
                        <a:t>Получение</a:t>
                      </a:r>
                    </a:p>
                    <a:p>
                      <a:pPr marL="914400" lvl="1" indent="-457200">
                        <a:buFont typeface="Arial" panose="020B0604020202020204" pitchFamily="34" charset="0"/>
                        <a:buChar char="•"/>
                      </a:pPr>
                      <a:r>
                        <a:rPr lang="ru-RU" sz="2400" dirty="0"/>
                        <a:t>Блокирующее</a:t>
                      </a:r>
                    </a:p>
                    <a:p>
                      <a:pPr marL="914400" lvl="1" indent="-457200">
                        <a:buFont typeface="Arial" panose="020B0604020202020204" pitchFamily="34" charset="0"/>
                        <a:buChar char="•"/>
                      </a:pPr>
                      <a:r>
                        <a:rPr lang="ru-RU" sz="2400" dirty="0"/>
                        <a:t>Неблокирующее</a:t>
                      </a:r>
                    </a:p>
                    <a:p>
                      <a:pPr marL="914400" lvl="1" indent="-457200">
                        <a:buFont typeface="Arial" panose="020B0604020202020204" pitchFamily="34" charset="0"/>
                        <a:buChar char="•"/>
                      </a:pPr>
                      <a:r>
                        <a:rPr lang="ru-RU" sz="2400" dirty="0"/>
                        <a:t>Проверка доставки</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400" b="1" dirty="0"/>
                        <a:t>Формат</a:t>
                      </a:r>
                    </a:p>
                    <a:p>
                      <a:pPr marL="457200" indent="-457200">
                        <a:buFont typeface="Arial" panose="020B0604020202020204" pitchFamily="34" charset="0"/>
                        <a:buChar char="•"/>
                      </a:pPr>
                      <a:r>
                        <a:rPr lang="ru-RU" sz="2400" dirty="0"/>
                        <a:t>Содержимое</a:t>
                      </a:r>
                    </a:p>
                    <a:p>
                      <a:pPr marL="457200" indent="-457200">
                        <a:buFont typeface="Arial" panose="020B0604020202020204" pitchFamily="34" charset="0"/>
                        <a:buChar char="•"/>
                      </a:pPr>
                      <a:r>
                        <a:rPr lang="ru-RU" sz="2400" dirty="0"/>
                        <a:t>Длина</a:t>
                      </a:r>
                    </a:p>
                    <a:p>
                      <a:pPr marL="914400" lvl="1" indent="-457200">
                        <a:buFont typeface="Arial" panose="020B0604020202020204" pitchFamily="34" charset="0"/>
                        <a:buChar char="•"/>
                      </a:pPr>
                      <a:r>
                        <a:rPr lang="ru-RU" sz="2400" dirty="0"/>
                        <a:t>Фиксированная</a:t>
                      </a:r>
                    </a:p>
                    <a:p>
                      <a:pPr marL="914400" lvl="1" indent="-457200">
                        <a:buFont typeface="Arial" panose="020B0604020202020204" pitchFamily="34" charset="0"/>
                        <a:buChar char="•"/>
                      </a:pPr>
                      <a:r>
                        <a:rPr lang="ru-RU" sz="2400" dirty="0"/>
                        <a:t>Переменная</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352387"/>
                  </a:ext>
                </a:extLst>
              </a:tr>
              <a:tr h="370840">
                <a:tc>
                  <a:txBody>
                    <a:bodyPr/>
                    <a:lstStyle/>
                    <a:p>
                      <a:r>
                        <a:rPr lang="ru-RU" sz="2400" b="1" dirty="0"/>
                        <a:t>Адресация</a:t>
                      </a:r>
                    </a:p>
                    <a:p>
                      <a:pPr marL="457200" indent="-457200">
                        <a:buFont typeface="Arial" panose="020B0604020202020204" pitchFamily="34" charset="0"/>
                        <a:buChar char="•"/>
                      </a:pPr>
                      <a:r>
                        <a:rPr lang="ru-RU" sz="2400" dirty="0"/>
                        <a:t>Прямая</a:t>
                      </a:r>
                    </a:p>
                    <a:p>
                      <a:pPr marL="914400" lvl="1" indent="-457200">
                        <a:buFont typeface="Arial" panose="020B0604020202020204" pitchFamily="34" charset="0"/>
                        <a:buChar char="•"/>
                      </a:pPr>
                      <a:r>
                        <a:rPr lang="ru-RU" sz="2400" dirty="0"/>
                        <a:t>Отправление</a:t>
                      </a:r>
                    </a:p>
                    <a:p>
                      <a:pPr marL="914400" lvl="1" indent="-457200">
                        <a:buFont typeface="Arial" panose="020B0604020202020204" pitchFamily="34" charset="0"/>
                        <a:buChar char="•"/>
                      </a:pPr>
                      <a:r>
                        <a:rPr lang="ru-RU" sz="2400" dirty="0"/>
                        <a:t>Получение</a:t>
                      </a:r>
                    </a:p>
                    <a:p>
                      <a:pPr marL="1371600" lvl="2" indent="-457200">
                        <a:buFont typeface="Arial" panose="020B0604020202020204" pitchFamily="34" charset="0"/>
                        <a:buChar char="•"/>
                      </a:pPr>
                      <a:r>
                        <a:rPr lang="ru-RU" sz="2400" dirty="0"/>
                        <a:t>Явное</a:t>
                      </a:r>
                    </a:p>
                    <a:p>
                      <a:pPr marL="1371600" lvl="2" indent="-457200">
                        <a:buFont typeface="Arial" panose="020B0604020202020204" pitchFamily="34" charset="0"/>
                        <a:buChar char="•"/>
                      </a:pPr>
                      <a:r>
                        <a:rPr lang="ru-RU" sz="2400" dirty="0"/>
                        <a:t>Неявное</a:t>
                      </a:r>
                    </a:p>
                    <a:p>
                      <a:pPr marL="457200" indent="-457200">
                        <a:buFont typeface="Arial" panose="020B0604020202020204" pitchFamily="34" charset="0"/>
                        <a:buChar char="•"/>
                      </a:pPr>
                      <a:r>
                        <a:rPr lang="ru-RU" sz="2400" dirty="0"/>
                        <a:t>Косвенная</a:t>
                      </a:r>
                    </a:p>
                    <a:p>
                      <a:pPr marL="914400" lvl="1" indent="-457200">
                        <a:buFont typeface="Arial" panose="020B0604020202020204" pitchFamily="34" charset="0"/>
                        <a:buChar char="•"/>
                      </a:pPr>
                      <a:r>
                        <a:rPr lang="ru-RU" sz="2400" dirty="0"/>
                        <a:t>Статическая</a:t>
                      </a:r>
                    </a:p>
                    <a:p>
                      <a:pPr marL="914400" lvl="1" indent="-457200">
                        <a:buFont typeface="Arial" panose="020B0604020202020204" pitchFamily="34" charset="0"/>
                        <a:buChar char="•"/>
                      </a:pPr>
                      <a:r>
                        <a:rPr lang="ru-RU" sz="2400" dirty="0"/>
                        <a:t>Динамическая</a:t>
                      </a:r>
                    </a:p>
                    <a:p>
                      <a:pPr marL="914400" lvl="1" indent="-457200">
                        <a:buFont typeface="Arial" panose="020B0604020202020204" pitchFamily="34" charset="0"/>
                        <a:buChar char="•"/>
                      </a:pPr>
                      <a:r>
                        <a:rPr lang="ru-RU" sz="2400" dirty="0"/>
                        <a:t>Владение</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400" b="1" dirty="0"/>
                        <a:t>Принципы работы очереди</a:t>
                      </a:r>
                    </a:p>
                    <a:p>
                      <a:pPr lvl="1"/>
                      <a:r>
                        <a:rPr lang="en-US" sz="2400" dirty="0"/>
                        <a:t>FIFO</a:t>
                      </a:r>
                    </a:p>
                    <a:p>
                      <a:pPr lvl="1"/>
                      <a:r>
                        <a:rPr lang="ru-RU" sz="2400" dirty="0"/>
                        <a:t>Приоритетная</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4453892"/>
                  </a:ext>
                </a:extLst>
              </a:tr>
            </a:tbl>
          </a:graphicData>
        </a:graphic>
      </p:graphicFrame>
    </p:spTree>
    <p:extLst>
      <p:ext uri="{BB962C8B-B14F-4D97-AF65-F5344CB8AC3E}">
        <p14:creationId xmlns:p14="http://schemas.microsoft.com/office/powerpoint/2010/main" val="4006846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72F1CF-20E0-4E2B-8850-D1117C9084E6}"/>
              </a:ext>
            </a:extLst>
          </p:cNvPr>
          <p:cNvSpPr>
            <a:spLocks noGrp="1"/>
          </p:cNvSpPr>
          <p:nvPr>
            <p:ph type="title"/>
          </p:nvPr>
        </p:nvSpPr>
        <p:spPr>
          <a:xfrm>
            <a:off x="1134551" y="0"/>
            <a:ext cx="9692640" cy="687536"/>
          </a:xfrm>
        </p:spPr>
        <p:txBody>
          <a:bodyPr>
            <a:normAutofit fontScale="90000"/>
          </a:bodyPr>
          <a:lstStyle/>
          <a:p>
            <a:r>
              <a:rPr lang="ru-RU" dirty="0"/>
              <a:t>Синхронизация</a:t>
            </a:r>
            <a:endParaRPr lang="ru-BY" dirty="0"/>
          </a:p>
        </p:txBody>
      </p:sp>
      <p:sp>
        <p:nvSpPr>
          <p:cNvPr id="3" name="Объект 2">
            <a:extLst>
              <a:ext uri="{FF2B5EF4-FFF2-40B4-BE49-F238E27FC236}">
                <a16:creationId xmlns:a16="http://schemas.microsoft.com/office/drawing/2014/main" id="{5DBF6FD2-7BD6-4E41-87CA-2A173F92568A}"/>
              </a:ext>
            </a:extLst>
          </p:cNvPr>
          <p:cNvSpPr>
            <a:spLocks noGrp="1"/>
          </p:cNvSpPr>
          <p:nvPr>
            <p:ph idx="1"/>
          </p:nvPr>
        </p:nvSpPr>
        <p:spPr>
          <a:xfrm>
            <a:off x="185426" y="581628"/>
            <a:ext cx="11088316" cy="6276372"/>
          </a:xfrm>
        </p:spPr>
        <p:txBody>
          <a:bodyPr>
            <a:noAutofit/>
          </a:bodyPr>
          <a:lstStyle/>
          <a:p>
            <a:pPr marL="0" indent="0" algn="just">
              <a:buNone/>
            </a:pPr>
            <a:r>
              <a:rPr lang="ru-RU" sz="2600" dirty="0"/>
              <a:t>Передача сообщения между двумя процессами предполагает наличие определенной степени их синхронизации: получатель не в состоянии получить сообщение до тех пор, пока оно не послано другим процессом. Кроме того, мы должны определить, что происходит после того, как процесс вызывает примитивы </a:t>
            </a:r>
            <a:r>
              <a:rPr lang="ru-RU" sz="2600" i="1" dirty="0" err="1"/>
              <a:t>send</a:t>
            </a:r>
            <a:r>
              <a:rPr lang="ru-RU" sz="2600" dirty="0"/>
              <a:t> и </a:t>
            </a:r>
            <a:r>
              <a:rPr lang="ru-RU" sz="2600" i="1" dirty="0" err="1"/>
              <a:t>receive</a:t>
            </a:r>
            <a:r>
              <a:rPr lang="ru-RU" sz="2600" dirty="0"/>
              <a:t>.</a:t>
            </a:r>
          </a:p>
          <a:p>
            <a:pPr marL="0" indent="0" algn="just">
              <a:buNone/>
            </a:pPr>
            <a:r>
              <a:rPr lang="ru-RU" sz="2600" dirty="0"/>
              <a:t>Рассмотрим сначала примитив </a:t>
            </a:r>
            <a:r>
              <a:rPr lang="ru-RU" sz="2600" i="1" dirty="0" err="1"/>
              <a:t>send</a:t>
            </a:r>
            <a:r>
              <a:rPr lang="ru-RU" sz="2600" dirty="0"/>
              <a:t>. При его выполнении имеются две возможности: посылающий сообщение процесс либо блокируется, либо продолжает работу. Аналогично две возможности есть и у процесса, выполняющего примитив </a:t>
            </a:r>
            <a:r>
              <a:rPr lang="ru-RU" sz="2600" i="1" dirty="0" err="1"/>
              <a:t>receive</a:t>
            </a:r>
            <a:r>
              <a:rPr lang="ru-RU" sz="2600" dirty="0"/>
              <a:t>.</a:t>
            </a:r>
          </a:p>
          <a:p>
            <a:pPr marL="0" indent="0" algn="just">
              <a:buNone/>
            </a:pPr>
            <a:r>
              <a:rPr lang="ru-RU" sz="2600" dirty="0"/>
              <a:t>1. Если сообщение было отправлено ранее, то процесс получает его и продолжает </a:t>
            </a:r>
            <a:r>
              <a:rPr lang="be-BY" sz="2600" dirty="0"/>
              <a:t>работу.</a:t>
            </a:r>
          </a:p>
          <a:p>
            <a:pPr marL="0" indent="0" algn="just">
              <a:buNone/>
            </a:pPr>
            <a:r>
              <a:rPr lang="ru-RU" sz="2600" dirty="0"/>
              <a:t>2. Если сообщения, ожидающего получение, нет, то:</a:t>
            </a:r>
          </a:p>
          <a:p>
            <a:pPr marL="274320" lvl="1" indent="0" algn="just">
              <a:buNone/>
            </a:pPr>
            <a:r>
              <a:rPr lang="ru-RU" sz="2400" dirty="0"/>
              <a:t>а) либо процесс блокируется до тех пор, пока сообщение не будет получено;</a:t>
            </a:r>
          </a:p>
          <a:p>
            <a:pPr marL="274320" lvl="1" indent="0" algn="just">
              <a:buNone/>
            </a:pPr>
            <a:r>
              <a:rPr lang="ru-RU" sz="2400" dirty="0"/>
              <a:t>б) либо процесс продолжает выполнение, отказываясь от дальнейших попыток </a:t>
            </a:r>
            <a:r>
              <a:rPr lang="be-BY" sz="2400" dirty="0"/>
              <a:t>получить его.</a:t>
            </a:r>
            <a:endParaRPr lang="ru-BY" sz="2400" dirty="0"/>
          </a:p>
        </p:txBody>
      </p:sp>
    </p:spTree>
    <p:extLst>
      <p:ext uri="{BB962C8B-B14F-4D97-AF65-F5344CB8AC3E}">
        <p14:creationId xmlns:p14="http://schemas.microsoft.com/office/powerpoint/2010/main" val="2414169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40831DD-334E-4B47-996C-6AB03C0377D4}"/>
              </a:ext>
            </a:extLst>
          </p:cNvPr>
          <p:cNvSpPr>
            <a:spLocks noGrp="1"/>
          </p:cNvSpPr>
          <p:nvPr>
            <p:ph idx="1"/>
          </p:nvPr>
        </p:nvSpPr>
        <p:spPr>
          <a:xfrm>
            <a:off x="0" y="0"/>
            <a:ext cx="11239017" cy="6180881"/>
          </a:xfrm>
        </p:spPr>
        <p:txBody>
          <a:bodyPr>
            <a:noAutofit/>
          </a:bodyPr>
          <a:lstStyle/>
          <a:p>
            <a:pPr marL="0" indent="0" algn="just">
              <a:buNone/>
            </a:pPr>
            <a:r>
              <a:rPr lang="ru-RU" sz="2400" dirty="0"/>
              <a:t>Таким образом, и отправитель, и получатель могут быть блокируемыми или неблокируемыми. Обычно встречаются три комбинации (хотя в реальных системах реализуется, как правило, только одна или две).</a:t>
            </a:r>
          </a:p>
          <a:p>
            <a:pPr marL="0" indent="0" algn="just">
              <a:buNone/>
            </a:pPr>
            <a:r>
              <a:rPr lang="ru-RU" sz="2400" b="1" dirty="0"/>
              <a:t>1. Блокирующее отправление, блокирующее получение</a:t>
            </a:r>
            <a:r>
              <a:rPr lang="ru-RU" sz="2400" dirty="0"/>
              <a:t>. И отправитель, и получатель блокируются до тех пор, пока сообщение не будет доставлено по назначению. Такую ситуацию иногда называют рандеву (</a:t>
            </a:r>
            <a:r>
              <a:rPr lang="ru-RU" sz="2400" dirty="0" err="1"/>
              <a:t>rendezvous</a:t>
            </a:r>
            <a:r>
              <a:rPr lang="ru-RU" sz="2400" dirty="0"/>
              <a:t>). Эта комбинация </a:t>
            </a:r>
            <a:r>
              <a:rPr lang="be-BY" sz="2400" dirty="0"/>
              <a:t>обеспечивает тесную синхронизацию процессов.</a:t>
            </a:r>
          </a:p>
          <a:p>
            <a:pPr marL="0" indent="0" algn="just">
              <a:buNone/>
            </a:pPr>
            <a:r>
              <a:rPr lang="ru-RU" sz="2400" b="1" dirty="0"/>
              <a:t>2. Неблокирующее отправление, блокирующее получение. </a:t>
            </a:r>
            <a:r>
              <a:rPr lang="ru-RU" sz="2400" dirty="0"/>
              <a:t>Хотя отправитель и может продолжать работу, получатель блокируется до получения сообщения. Эта комбинация, пожалуй, встречается чаще всего. Она позволяет процессу посылать одно или несколько сообщений различным получателям с максимальной скоростью. Процесс, который должен получить сообщение перед тем, как приступить к выполнению каких-то действий, будет заблокирован, пока не получит необходимое сообщение. Примером такого рода системы может быть серверный процесс, существующий для предоставления сервисов или ресурсов другим процессам.</a:t>
            </a:r>
          </a:p>
          <a:p>
            <a:pPr marL="0" indent="0" algn="just">
              <a:buNone/>
            </a:pPr>
            <a:r>
              <a:rPr lang="ru-RU" sz="2400" b="1" dirty="0"/>
              <a:t>3. Неблокирующее отправление, неблокирующее получение. </a:t>
            </a:r>
            <a:r>
              <a:rPr lang="ru-RU" sz="2400" dirty="0"/>
              <a:t>Не блокируется ни </a:t>
            </a:r>
            <a:r>
              <a:rPr lang="be-BY" sz="2400" dirty="0"/>
              <a:t>один из процессов.</a:t>
            </a:r>
            <a:endParaRPr lang="ru-BY" sz="2400" dirty="0"/>
          </a:p>
        </p:txBody>
      </p:sp>
    </p:spTree>
    <p:extLst>
      <p:ext uri="{BB962C8B-B14F-4D97-AF65-F5344CB8AC3E}">
        <p14:creationId xmlns:p14="http://schemas.microsoft.com/office/powerpoint/2010/main" val="3795723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2947D18-A0CD-44DC-802D-14E2FE2AFB7C}"/>
              </a:ext>
            </a:extLst>
          </p:cNvPr>
          <p:cNvSpPr>
            <a:spLocks noGrp="1"/>
          </p:cNvSpPr>
          <p:nvPr>
            <p:ph idx="1"/>
          </p:nvPr>
        </p:nvSpPr>
        <p:spPr>
          <a:xfrm>
            <a:off x="208575" y="208344"/>
            <a:ext cx="10845248" cy="6400800"/>
          </a:xfrm>
        </p:spPr>
        <p:txBody>
          <a:bodyPr>
            <a:normAutofit/>
          </a:bodyPr>
          <a:lstStyle/>
          <a:p>
            <a:pPr marL="0" indent="0" algn="just">
              <a:buNone/>
            </a:pPr>
            <a:r>
              <a:rPr lang="ru-RU" sz="2600" dirty="0"/>
              <a:t>Неблокирующий примитив </a:t>
            </a:r>
            <a:r>
              <a:rPr lang="ru-RU" sz="2600" i="1" dirty="0" err="1"/>
              <a:t>send</a:t>
            </a:r>
            <a:r>
              <a:rPr lang="ru-RU" sz="2600" dirty="0"/>
              <a:t> является более естественным выбором для множества задач с использованием параллельных вычислений. Например, если он используется для запроса на выполнение операции вывода (скажем, на принтер), то данный запрос может быть отправлен в виде сообщения, после чего работа процесса продолжится. Потенциальная опасность неблокирующего отправления сообщений состоит в том, что возможна ситуация, когда некоторая ошибка приведет к непрерывной генерации сообщений. Поскольку блокировка не предусмотрена, эти сообщения могут привести к потреблению значительной части системных ресурсов, в том числе процессорного времени и памяти, нанеся вред другим процессам и самой операционной системе. Кроме того, при таком подходе на программиста возлагается задача отслеживания успешной доставки сообщения адресату (процесс-получатель должен, в свою очередь, послать ответ с </a:t>
            </a:r>
            <a:r>
              <a:rPr lang="be-BY" sz="2600" dirty="0"/>
              <a:t>подтверждением получения сообщения).</a:t>
            </a:r>
            <a:endParaRPr lang="ru-BY" sz="2600" dirty="0"/>
          </a:p>
        </p:txBody>
      </p:sp>
    </p:spTree>
    <p:extLst>
      <p:ext uri="{BB962C8B-B14F-4D97-AF65-F5344CB8AC3E}">
        <p14:creationId xmlns:p14="http://schemas.microsoft.com/office/powerpoint/2010/main" val="2590564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A2D3DAF-1D3C-4864-BC18-716791E16CAE}"/>
              </a:ext>
            </a:extLst>
          </p:cNvPr>
          <p:cNvSpPr>
            <a:spLocks noGrp="1"/>
          </p:cNvSpPr>
          <p:nvPr>
            <p:ph idx="1"/>
          </p:nvPr>
        </p:nvSpPr>
        <p:spPr>
          <a:xfrm>
            <a:off x="208575" y="254643"/>
            <a:ext cx="10683201" cy="6227180"/>
          </a:xfrm>
        </p:spPr>
        <p:txBody>
          <a:bodyPr>
            <a:noAutofit/>
          </a:bodyPr>
          <a:lstStyle/>
          <a:p>
            <a:pPr marL="0" indent="0" algn="just">
              <a:buNone/>
            </a:pPr>
            <a:r>
              <a:rPr lang="ru-RU" sz="2600" dirty="0"/>
              <a:t>В случае использования примитива </a:t>
            </a:r>
            <a:r>
              <a:rPr lang="ru-RU" sz="2600" i="1" dirty="0" err="1"/>
              <a:t>received</a:t>
            </a:r>
            <a:r>
              <a:rPr lang="ru-RU" sz="2600" dirty="0"/>
              <a:t> для большинства задач естественной представляется блокирующая технология. Вообще говоря, процесс, запросивший информацию, нуждается в ней для продолжения работы. Конечно, если сообщение теряется (что не такая уж редкость в распределенных системах) или происходит сбой процесса перед отправкой сообщения, то процесс-получатель может оказаться навсегда заблокированным. Решить эту проблему можно с помощью неблокирующего примитива </a:t>
            </a:r>
            <a:r>
              <a:rPr lang="ru-RU" sz="2600" i="1" dirty="0" err="1"/>
              <a:t>reсеive</a:t>
            </a:r>
            <a:r>
              <a:rPr lang="ru-RU" sz="2600" dirty="0"/>
              <a:t>; однако у этого варианта имеется свое слабое место: если сообщение послано после того, как процесс выполнил соответствующую операцию </a:t>
            </a:r>
            <a:r>
              <a:rPr lang="ru-RU" sz="2600" i="1" dirty="0" err="1"/>
              <a:t>receive</a:t>
            </a:r>
            <a:r>
              <a:rPr lang="ru-RU" sz="2600" dirty="0"/>
              <a:t>, то оно оказывается потерянным. Еще один возможный подход к решению проблемы заключается в том, чтобы позволить процессу перед тем, как выполнять </a:t>
            </a:r>
            <a:r>
              <a:rPr lang="ru-RU" sz="2600" i="1" dirty="0" err="1"/>
              <a:t>receive</a:t>
            </a:r>
            <a:r>
              <a:rPr lang="ru-RU" sz="2600" dirty="0"/>
              <a:t>, проверить, не имеется ли ожидающего получения сообщения, а также позволить процессу указывать несколько отправителей в примитиве </a:t>
            </a:r>
            <a:r>
              <a:rPr lang="ru-RU" sz="2600" i="1" dirty="0" err="1"/>
              <a:t>receive</a:t>
            </a:r>
            <a:r>
              <a:rPr lang="ru-RU" sz="2600" dirty="0"/>
              <a:t>. Последнее решение особенно удобно, если процесс ожидает сообщения из нескольких источников и может продолжать работу при получении любого из них.</a:t>
            </a:r>
            <a:endParaRPr lang="ru-BY" sz="2600" dirty="0"/>
          </a:p>
        </p:txBody>
      </p:sp>
    </p:spTree>
    <p:extLst>
      <p:ext uri="{BB962C8B-B14F-4D97-AF65-F5344CB8AC3E}">
        <p14:creationId xmlns:p14="http://schemas.microsoft.com/office/powerpoint/2010/main" val="211101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66E96-5700-4D11-9B21-CAC99F64D44E}"/>
              </a:ext>
            </a:extLst>
          </p:cNvPr>
          <p:cNvSpPr>
            <a:spLocks noGrp="1"/>
          </p:cNvSpPr>
          <p:nvPr>
            <p:ph type="title"/>
          </p:nvPr>
        </p:nvSpPr>
        <p:spPr>
          <a:xfrm>
            <a:off x="1261872" y="365760"/>
            <a:ext cx="9692640" cy="699111"/>
          </a:xfrm>
        </p:spPr>
        <p:txBody>
          <a:bodyPr/>
          <a:lstStyle/>
          <a:p>
            <a:r>
              <a:rPr lang="ru-RU" dirty="0"/>
              <a:t>Адресация</a:t>
            </a:r>
            <a:endParaRPr lang="ru-BY" dirty="0"/>
          </a:p>
        </p:txBody>
      </p:sp>
      <p:sp>
        <p:nvSpPr>
          <p:cNvPr id="3" name="Объект 2">
            <a:extLst>
              <a:ext uri="{FF2B5EF4-FFF2-40B4-BE49-F238E27FC236}">
                <a16:creationId xmlns:a16="http://schemas.microsoft.com/office/drawing/2014/main" id="{AE9D263A-16A9-4B85-871D-DBD18782E31B}"/>
              </a:ext>
            </a:extLst>
          </p:cNvPr>
          <p:cNvSpPr>
            <a:spLocks noGrp="1"/>
          </p:cNvSpPr>
          <p:nvPr>
            <p:ph idx="1"/>
          </p:nvPr>
        </p:nvSpPr>
        <p:spPr>
          <a:xfrm>
            <a:off x="164591" y="1129689"/>
            <a:ext cx="11097576" cy="5271111"/>
          </a:xfrm>
        </p:spPr>
        <p:txBody>
          <a:bodyPr>
            <a:noAutofit/>
          </a:bodyPr>
          <a:lstStyle/>
          <a:p>
            <a:pPr marL="0" indent="0" algn="just">
              <a:buNone/>
            </a:pPr>
            <a:r>
              <a:rPr lang="ru-RU" sz="2600" dirty="0"/>
              <a:t>Различные схемы определения процессов в примитивах </a:t>
            </a:r>
            <a:r>
              <a:rPr lang="ru-RU" sz="2600" i="1" dirty="0" err="1"/>
              <a:t>send</a:t>
            </a:r>
            <a:r>
              <a:rPr lang="ru-RU" sz="2600" dirty="0"/>
              <a:t> и </a:t>
            </a:r>
            <a:r>
              <a:rPr lang="ru-RU" sz="2600" i="1" dirty="0" err="1"/>
              <a:t>receipt</a:t>
            </a:r>
            <a:r>
              <a:rPr lang="ru-RU" sz="2600" dirty="0"/>
              <a:t> разделяются на две категории: прямую (</a:t>
            </a:r>
            <a:r>
              <a:rPr lang="ru-RU" sz="2600" dirty="0" err="1"/>
              <a:t>direct</a:t>
            </a:r>
            <a:r>
              <a:rPr lang="ru-RU" sz="2600" dirty="0"/>
              <a:t>) и косвенную (</a:t>
            </a:r>
            <a:r>
              <a:rPr lang="ru-RU" sz="2600" dirty="0" err="1"/>
              <a:t>indirect</a:t>
            </a:r>
            <a:r>
              <a:rPr lang="ru-RU" sz="2600" dirty="0"/>
              <a:t>) адресацию. При </a:t>
            </a:r>
            <a:r>
              <a:rPr lang="ru-RU" sz="2600" b="1" dirty="0"/>
              <a:t>прямой адресации </a:t>
            </a:r>
            <a:r>
              <a:rPr lang="ru-RU" sz="2600" dirty="0"/>
              <a:t>примитив </a:t>
            </a:r>
            <a:r>
              <a:rPr lang="ru-RU" sz="2600" i="1" dirty="0" err="1"/>
              <a:t>send</a:t>
            </a:r>
            <a:r>
              <a:rPr lang="ru-RU" sz="2600" dirty="0"/>
              <a:t> включает идентификатор процесса-получателя. Когда применяется примитив </a:t>
            </a:r>
            <a:r>
              <a:rPr lang="ru-RU" sz="2600" i="1" dirty="0" err="1"/>
              <a:t>receive</a:t>
            </a:r>
            <a:r>
              <a:rPr lang="ru-RU" sz="2600" dirty="0"/>
              <a:t>, можно пойти двумя путями. Первый путь состоит в требовании явного указания процесса-отправителя, т.е. процесс должен знать заранее, от какого именно процесса он ожидает сообщение. Такой путь достаточно эффективен, если параллельные процессы сотрудничают. Однако во многих случаях невозможно предсказать, какой процесс будет отправителем ожидаемого сообщения (в качестве примера можно привести процесс сервера печати, который принимает сообщения - запросы на печать от любого другого процесса). Для таких приложений более эффективным будет подход с использованием неявной адресации. В этом случае параметр </a:t>
            </a:r>
            <a:r>
              <a:rPr lang="ru-RU" sz="2600" i="1" dirty="0"/>
              <a:t>отправитель</a:t>
            </a:r>
            <a:r>
              <a:rPr lang="ru-RU" sz="2600" dirty="0"/>
              <a:t> получает значение, возвращаемое после выполнения операции получения сообщения.</a:t>
            </a:r>
            <a:endParaRPr lang="ru-BY" sz="2600" dirty="0"/>
          </a:p>
        </p:txBody>
      </p:sp>
    </p:spTree>
    <p:extLst>
      <p:ext uri="{BB962C8B-B14F-4D97-AF65-F5344CB8AC3E}">
        <p14:creationId xmlns:p14="http://schemas.microsoft.com/office/powerpoint/2010/main" val="130973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D379D06-36E4-402D-A618-8539585356B5}"/>
              </a:ext>
            </a:extLst>
          </p:cNvPr>
          <p:cNvSpPr>
            <a:spLocks noGrp="1"/>
          </p:cNvSpPr>
          <p:nvPr>
            <p:ph idx="1"/>
          </p:nvPr>
        </p:nvSpPr>
        <p:spPr>
          <a:xfrm>
            <a:off x="405345" y="486137"/>
            <a:ext cx="10555879" cy="5671595"/>
          </a:xfrm>
        </p:spPr>
        <p:txBody>
          <a:bodyPr>
            <a:normAutofit/>
          </a:bodyPr>
          <a:lstStyle/>
          <a:p>
            <a:pPr marL="0" indent="0" algn="just">
              <a:buNone/>
            </a:pPr>
            <a:r>
              <a:rPr lang="ru-RU" sz="2600" dirty="0"/>
              <a:t>Еще одним распространенным подходом является </a:t>
            </a:r>
            <a:r>
              <a:rPr lang="ru-RU" sz="2600" b="1" dirty="0"/>
              <a:t>косвенная адресация</a:t>
            </a:r>
            <a:r>
              <a:rPr lang="ru-RU" sz="2600" dirty="0"/>
              <a:t>. Она предполагает, что сообщения передаются не прямо от отправителя получателю, а в совместно используемую структуру данных, состоящую из очередей для временного хранения сообщений (такие очереди обычно именуют почтовыми ящиками). Таким образом, для связи между двумя процессами один из них посылает сообщение в соответствующий почтовый ящик, из которого его заберет второй процесс.</a:t>
            </a:r>
          </a:p>
          <a:p>
            <a:pPr marL="0" indent="0" algn="just">
              <a:buNone/>
            </a:pPr>
            <a:r>
              <a:rPr lang="ru-RU" sz="2600" dirty="0"/>
              <a:t>Эффективность косвенной адресации, в первую очередь, заключается в гибкости использования сообщений. При такой схеме работы с сообщениями отношения между отправителем и получателем могут быть любыми - "один к одному", "один ко многим", "многие к одному" или "многие ко многим".</a:t>
            </a:r>
            <a:endParaRPr lang="ru-BY" sz="2600" dirty="0"/>
          </a:p>
        </p:txBody>
      </p:sp>
    </p:spTree>
    <p:extLst>
      <p:ext uri="{BB962C8B-B14F-4D97-AF65-F5344CB8AC3E}">
        <p14:creationId xmlns:p14="http://schemas.microsoft.com/office/powerpoint/2010/main" val="3460049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3EBDE2-9CF6-41AC-82B3-38891DE67825}"/>
              </a:ext>
            </a:extLst>
          </p:cNvPr>
          <p:cNvSpPr>
            <a:spLocks noGrp="1"/>
          </p:cNvSpPr>
          <p:nvPr>
            <p:ph idx="1"/>
          </p:nvPr>
        </p:nvSpPr>
        <p:spPr>
          <a:xfrm>
            <a:off x="0" y="453461"/>
            <a:ext cx="8176258" cy="1587001"/>
          </a:xfrm>
        </p:spPr>
        <p:txBody>
          <a:bodyPr>
            <a:normAutofit lnSpcReduction="10000"/>
          </a:bodyPr>
          <a:lstStyle/>
          <a:p>
            <a:pPr marL="0" indent="0" algn="just">
              <a:buNone/>
            </a:pPr>
            <a:r>
              <a:rPr lang="ru-RU" sz="2600" dirty="0"/>
              <a:t>Отношение </a:t>
            </a:r>
            <a:r>
              <a:rPr lang="ru-RU" sz="2600" b="1" dirty="0"/>
              <a:t>один к одному </a:t>
            </a:r>
            <a:r>
              <a:rPr lang="ru-RU" sz="2600" dirty="0"/>
              <a:t>обеспечивает</a:t>
            </a:r>
            <a:r>
              <a:rPr lang="en-US" sz="2600" dirty="0"/>
              <a:t> </a:t>
            </a:r>
            <a:r>
              <a:rPr lang="ru-RU" sz="2600" dirty="0"/>
              <a:t>закрытую связь, установленную между двумя процессами, изолируя их взаимодействие</a:t>
            </a:r>
            <a:r>
              <a:rPr lang="en-US" sz="2600" dirty="0"/>
              <a:t> </a:t>
            </a:r>
            <a:r>
              <a:rPr lang="be-BY" sz="2600" dirty="0"/>
              <a:t>от постороннего вмешательства.</a:t>
            </a:r>
            <a:endParaRPr lang="ru-BY" sz="2600" dirty="0"/>
          </a:p>
        </p:txBody>
      </p:sp>
      <p:pic>
        <p:nvPicPr>
          <p:cNvPr id="5" name="Рисунок 4">
            <a:extLst>
              <a:ext uri="{FF2B5EF4-FFF2-40B4-BE49-F238E27FC236}">
                <a16:creationId xmlns:a16="http://schemas.microsoft.com/office/drawing/2014/main" id="{D4680983-A2E7-4BBC-961D-0F6DDE8DF16F}"/>
              </a:ext>
            </a:extLst>
          </p:cNvPr>
          <p:cNvPicPr>
            <a:picLocks noChangeAspect="1"/>
          </p:cNvPicPr>
          <p:nvPr/>
        </p:nvPicPr>
        <p:blipFill>
          <a:blip r:embed="rId2"/>
          <a:stretch>
            <a:fillRect/>
          </a:stretch>
        </p:blipFill>
        <p:spPr>
          <a:xfrm>
            <a:off x="8176258" y="230224"/>
            <a:ext cx="4015742" cy="1483201"/>
          </a:xfrm>
          <a:prstGeom prst="rect">
            <a:avLst/>
          </a:prstGeom>
        </p:spPr>
      </p:pic>
      <p:sp>
        <p:nvSpPr>
          <p:cNvPr id="6" name="Объект 2">
            <a:extLst>
              <a:ext uri="{FF2B5EF4-FFF2-40B4-BE49-F238E27FC236}">
                <a16:creationId xmlns:a16="http://schemas.microsoft.com/office/drawing/2014/main" id="{201BD166-4101-49CD-B1E5-C8660694E0E4}"/>
              </a:ext>
            </a:extLst>
          </p:cNvPr>
          <p:cNvSpPr txBox="1">
            <a:spLocks/>
          </p:cNvSpPr>
          <p:nvPr/>
        </p:nvSpPr>
        <p:spPr>
          <a:xfrm>
            <a:off x="81023" y="2174833"/>
            <a:ext cx="8176258" cy="158700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600" dirty="0"/>
              <a:t>Отношение </a:t>
            </a:r>
            <a:r>
              <a:rPr lang="ru-RU" sz="2600" b="1" dirty="0"/>
              <a:t>многие к одному </a:t>
            </a:r>
            <a:r>
              <a:rPr lang="ru-RU" sz="2600" dirty="0"/>
              <a:t>полезно при взаимодействии</a:t>
            </a:r>
            <a:r>
              <a:rPr lang="en-US" sz="2600" dirty="0"/>
              <a:t> </a:t>
            </a:r>
            <a:r>
              <a:rPr lang="ru-RU" sz="2600" dirty="0"/>
              <a:t>"клиент/сервер" - один процесс при этом представляет собой сервер, обслуживающий</a:t>
            </a:r>
            <a:r>
              <a:rPr lang="en-US" sz="2600" dirty="0"/>
              <a:t> </a:t>
            </a:r>
            <a:r>
              <a:rPr lang="ru-RU" sz="2600" dirty="0"/>
              <a:t>множество клиентов. В таком случае о почтовом ящике часто говорят как о порте</a:t>
            </a:r>
            <a:r>
              <a:rPr lang="be-BY" sz="2600" dirty="0"/>
              <a:t>.</a:t>
            </a:r>
            <a:endParaRPr lang="ru-BY" sz="2600" dirty="0"/>
          </a:p>
        </p:txBody>
      </p:sp>
      <p:sp>
        <p:nvSpPr>
          <p:cNvPr id="7" name="Объект 2">
            <a:extLst>
              <a:ext uri="{FF2B5EF4-FFF2-40B4-BE49-F238E27FC236}">
                <a16:creationId xmlns:a16="http://schemas.microsoft.com/office/drawing/2014/main" id="{6CDBF30A-9BED-424E-AE49-C9E2C796F96F}"/>
              </a:ext>
            </a:extLst>
          </p:cNvPr>
          <p:cNvSpPr txBox="1">
            <a:spLocks/>
          </p:cNvSpPr>
          <p:nvPr/>
        </p:nvSpPr>
        <p:spPr>
          <a:xfrm>
            <a:off x="121584" y="4683167"/>
            <a:ext cx="7986532" cy="1587001"/>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600" dirty="0"/>
              <a:t>Отношение </a:t>
            </a:r>
            <a:r>
              <a:rPr lang="ru-RU" sz="2600" b="1" dirty="0"/>
              <a:t>один ко многим </a:t>
            </a:r>
            <a:r>
              <a:rPr lang="ru-RU" sz="2600" dirty="0"/>
              <a:t>обеспечивает рассылку от одного процесса</a:t>
            </a:r>
            <a:r>
              <a:rPr lang="en-US" sz="2600" dirty="0"/>
              <a:t> </a:t>
            </a:r>
            <a:r>
              <a:rPr lang="ru-RU" sz="2600" dirty="0"/>
              <a:t>множеству получателей, позволяя осуществить широковещательное сообщение множеству</a:t>
            </a:r>
            <a:r>
              <a:rPr lang="en-US" sz="2600" dirty="0"/>
              <a:t> </a:t>
            </a:r>
            <a:r>
              <a:rPr lang="be-BY" sz="2600" dirty="0"/>
              <a:t>процессов.</a:t>
            </a:r>
            <a:endParaRPr lang="ru-BY" sz="2600" dirty="0"/>
          </a:p>
        </p:txBody>
      </p:sp>
      <p:pic>
        <p:nvPicPr>
          <p:cNvPr id="8" name="Рисунок 7">
            <a:extLst>
              <a:ext uri="{FF2B5EF4-FFF2-40B4-BE49-F238E27FC236}">
                <a16:creationId xmlns:a16="http://schemas.microsoft.com/office/drawing/2014/main" id="{FC14A6E9-FCF5-4240-B0B7-8EBA8313D92A}"/>
              </a:ext>
            </a:extLst>
          </p:cNvPr>
          <p:cNvPicPr>
            <a:picLocks noChangeAspect="1"/>
          </p:cNvPicPr>
          <p:nvPr/>
        </p:nvPicPr>
        <p:blipFill>
          <a:blip r:embed="rId3"/>
          <a:stretch>
            <a:fillRect/>
          </a:stretch>
        </p:blipFill>
        <p:spPr>
          <a:xfrm>
            <a:off x="8257281" y="1906091"/>
            <a:ext cx="4015742" cy="2227712"/>
          </a:xfrm>
          <a:prstGeom prst="rect">
            <a:avLst/>
          </a:prstGeom>
        </p:spPr>
      </p:pic>
      <p:pic>
        <p:nvPicPr>
          <p:cNvPr id="9" name="Рисунок 8">
            <a:extLst>
              <a:ext uri="{FF2B5EF4-FFF2-40B4-BE49-F238E27FC236}">
                <a16:creationId xmlns:a16="http://schemas.microsoft.com/office/drawing/2014/main" id="{61268379-B2E3-45FF-B6BA-A6B6C3CA7DC4}"/>
              </a:ext>
            </a:extLst>
          </p:cNvPr>
          <p:cNvPicPr>
            <a:picLocks noChangeAspect="1"/>
          </p:cNvPicPr>
          <p:nvPr/>
        </p:nvPicPr>
        <p:blipFill>
          <a:blip r:embed="rId4"/>
          <a:stretch>
            <a:fillRect/>
          </a:stretch>
        </p:blipFill>
        <p:spPr>
          <a:xfrm>
            <a:off x="8077151" y="4229682"/>
            <a:ext cx="4213955" cy="2493973"/>
          </a:xfrm>
          <a:prstGeom prst="rect">
            <a:avLst/>
          </a:prstGeom>
        </p:spPr>
      </p:pic>
    </p:spTree>
    <p:extLst>
      <p:ext uri="{BB962C8B-B14F-4D97-AF65-F5344CB8AC3E}">
        <p14:creationId xmlns:p14="http://schemas.microsoft.com/office/powerpoint/2010/main" val="3603496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CF5293-39B3-41F6-8516-04F18EBD0423}"/>
              </a:ext>
            </a:extLst>
          </p:cNvPr>
          <p:cNvSpPr>
            <a:spLocks noGrp="1"/>
          </p:cNvSpPr>
          <p:nvPr>
            <p:ph idx="1"/>
          </p:nvPr>
        </p:nvSpPr>
        <p:spPr>
          <a:xfrm>
            <a:off x="0" y="736202"/>
            <a:ext cx="7485357" cy="1648184"/>
          </a:xfrm>
        </p:spPr>
        <p:txBody>
          <a:bodyPr>
            <a:normAutofit/>
          </a:bodyPr>
          <a:lstStyle/>
          <a:p>
            <a:pPr marL="0" indent="0" algn="just">
              <a:buNone/>
            </a:pPr>
            <a:r>
              <a:rPr lang="ru-RU" sz="2600" dirty="0"/>
              <a:t>Отношение </a:t>
            </a:r>
            <a:r>
              <a:rPr lang="ru-RU" sz="2600" b="1" dirty="0"/>
              <a:t>многие ко многим </a:t>
            </a:r>
            <a:r>
              <a:rPr lang="ru-RU" sz="2600" dirty="0"/>
              <a:t>позволяют множеству процессов сервера</a:t>
            </a:r>
            <a:r>
              <a:rPr lang="en-US" sz="2600" dirty="0"/>
              <a:t> </a:t>
            </a:r>
            <a:r>
              <a:rPr lang="be-BY" sz="2600" dirty="0"/>
              <a:t>параллельно обслуживать множество клиентов.</a:t>
            </a:r>
            <a:endParaRPr lang="ru-BY" sz="2600" dirty="0"/>
          </a:p>
        </p:txBody>
      </p:sp>
      <p:pic>
        <p:nvPicPr>
          <p:cNvPr id="4" name="Рисунок 3">
            <a:extLst>
              <a:ext uri="{FF2B5EF4-FFF2-40B4-BE49-F238E27FC236}">
                <a16:creationId xmlns:a16="http://schemas.microsoft.com/office/drawing/2014/main" id="{4C384714-FB0F-491F-9F4B-82D2E42267DD}"/>
              </a:ext>
            </a:extLst>
          </p:cNvPr>
          <p:cNvPicPr>
            <a:picLocks noChangeAspect="1"/>
          </p:cNvPicPr>
          <p:nvPr/>
        </p:nvPicPr>
        <p:blipFill>
          <a:blip r:embed="rId2"/>
          <a:stretch>
            <a:fillRect/>
          </a:stretch>
        </p:blipFill>
        <p:spPr>
          <a:xfrm>
            <a:off x="7485357" y="127322"/>
            <a:ext cx="4706643" cy="2736954"/>
          </a:xfrm>
          <a:prstGeom prst="rect">
            <a:avLst/>
          </a:prstGeom>
        </p:spPr>
      </p:pic>
      <p:sp>
        <p:nvSpPr>
          <p:cNvPr id="5" name="Объект 2">
            <a:extLst>
              <a:ext uri="{FF2B5EF4-FFF2-40B4-BE49-F238E27FC236}">
                <a16:creationId xmlns:a16="http://schemas.microsoft.com/office/drawing/2014/main" id="{80FBEA62-5497-4FAE-988C-AA923E0379CB}"/>
              </a:ext>
            </a:extLst>
          </p:cNvPr>
          <p:cNvSpPr txBox="1">
            <a:spLocks/>
          </p:cNvSpPr>
          <p:nvPr/>
        </p:nvSpPr>
        <p:spPr>
          <a:xfrm>
            <a:off x="208345" y="3282631"/>
            <a:ext cx="10972800" cy="344804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600" dirty="0"/>
              <a:t>Связь процессов с почтовыми ящиками может быть как статической, так и динамической.</a:t>
            </a:r>
            <a:r>
              <a:rPr lang="en-US" sz="2600" dirty="0"/>
              <a:t> </a:t>
            </a:r>
            <a:r>
              <a:rPr lang="ru-RU" sz="2600" dirty="0"/>
              <a:t>Порты чаще всего статически связаны с определенными процессами, т.е. Порт</a:t>
            </a:r>
            <a:r>
              <a:rPr lang="en-US" sz="2600" dirty="0"/>
              <a:t> </a:t>
            </a:r>
            <a:r>
              <a:rPr lang="ru-RU" sz="2600" dirty="0"/>
              <a:t>создается и назначается процессу навсегда. То же наблюдается и в случае использования</a:t>
            </a:r>
            <a:r>
              <a:rPr lang="en-US" sz="2600" dirty="0"/>
              <a:t> </a:t>
            </a:r>
            <a:r>
              <a:rPr lang="ru-RU" sz="2600" dirty="0"/>
              <a:t>отношения "один к одному" - закрытые каналы связи, как правило, также определяются</a:t>
            </a:r>
            <a:r>
              <a:rPr lang="en-US" sz="2600" dirty="0"/>
              <a:t> </a:t>
            </a:r>
            <a:r>
              <a:rPr lang="ru-RU" sz="2600" dirty="0"/>
              <a:t>статически, раз и навсегда. При наличии множества отправителей их связи с</a:t>
            </a:r>
            <a:r>
              <a:rPr lang="en-US" sz="2600" dirty="0"/>
              <a:t> </a:t>
            </a:r>
            <a:r>
              <a:rPr lang="ru-RU" sz="2600" dirty="0"/>
              <a:t>почтовым ящиком могут осуществляться динамически, с использованием для этой цели</a:t>
            </a:r>
            <a:r>
              <a:rPr lang="en-US" sz="2600" dirty="0"/>
              <a:t> </a:t>
            </a:r>
            <a:r>
              <a:rPr lang="be-BY" sz="2600" dirty="0"/>
              <a:t>примитивов типа </a:t>
            </a:r>
            <a:r>
              <a:rPr lang="en-US" sz="2600" i="1" dirty="0"/>
              <a:t>connect</a:t>
            </a:r>
            <a:r>
              <a:rPr lang="en-US" sz="2600" dirty="0"/>
              <a:t> </a:t>
            </a:r>
            <a:r>
              <a:rPr lang="be-BY" sz="2600" dirty="0"/>
              <a:t>и </a:t>
            </a:r>
            <a:r>
              <a:rPr lang="en-US" sz="2600" i="1" dirty="0"/>
              <a:t>disconnect</a:t>
            </a:r>
            <a:r>
              <a:rPr lang="en-US" sz="2600" dirty="0"/>
              <a:t>.</a:t>
            </a:r>
            <a:endParaRPr lang="ru-BY" sz="2600" dirty="0"/>
          </a:p>
        </p:txBody>
      </p:sp>
    </p:spTree>
    <p:extLst>
      <p:ext uri="{BB962C8B-B14F-4D97-AF65-F5344CB8AC3E}">
        <p14:creationId xmlns:p14="http://schemas.microsoft.com/office/powerpoint/2010/main" val="401707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23F2D-CD35-43CE-9700-FE671BD2A924}"/>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27B4EEDA-8FF0-4737-9CD6-6DCE5060DC44}"/>
              </a:ext>
            </a:extLst>
          </p:cNvPr>
          <p:cNvSpPr>
            <a:spLocks noGrp="1"/>
          </p:cNvSpPr>
          <p:nvPr>
            <p:ph idx="1"/>
          </p:nvPr>
        </p:nvSpPr>
        <p:spPr>
          <a:xfrm>
            <a:off x="370050" y="2057082"/>
            <a:ext cx="5861417" cy="6039556"/>
          </a:xfrm>
        </p:spPr>
        <p:txBody>
          <a:bodyPr>
            <a:normAutofit/>
          </a:bodyPr>
          <a:lstStyle/>
          <a:p>
            <a:pPr marL="0" indent="0" algn="just">
              <a:buNone/>
            </a:pPr>
            <a:r>
              <a:rPr lang="ru-RU" sz="2800" dirty="0"/>
              <a:t>Для отслеживания пустого места в буфере в программу добавлен семафор е. Еще одним поучительным примером использования семафоров является задача о парикмахерской.</a:t>
            </a:r>
            <a:endParaRPr lang="ru-BY" sz="2800" dirty="0"/>
          </a:p>
        </p:txBody>
      </p:sp>
      <p:pic>
        <p:nvPicPr>
          <p:cNvPr id="4" name="Рисунок 3">
            <a:extLst>
              <a:ext uri="{FF2B5EF4-FFF2-40B4-BE49-F238E27FC236}">
                <a16:creationId xmlns:a16="http://schemas.microsoft.com/office/drawing/2014/main" id="{8CF3EB5A-A8EF-4EE0-A99C-E036790BB6EE}"/>
              </a:ext>
            </a:extLst>
          </p:cNvPr>
          <p:cNvPicPr>
            <a:picLocks noChangeAspect="1"/>
          </p:cNvPicPr>
          <p:nvPr/>
        </p:nvPicPr>
        <p:blipFill>
          <a:blip r:embed="rId2"/>
          <a:stretch>
            <a:fillRect/>
          </a:stretch>
        </p:blipFill>
        <p:spPr>
          <a:xfrm>
            <a:off x="6818489" y="0"/>
            <a:ext cx="4858512" cy="6789047"/>
          </a:xfrm>
          <a:prstGeom prst="rect">
            <a:avLst/>
          </a:prstGeom>
        </p:spPr>
      </p:pic>
    </p:spTree>
    <p:extLst>
      <p:ext uri="{BB962C8B-B14F-4D97-AF65-F5344CB8AC3E}">
        <p14:creationId xmlns:p14="http://schemas.microsoft.com/office/powerpoint/2010/main" val="3443833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251241-FD36-4555-807E-351CD8164C61}"/>
              </a:ext>
            </a:extLst>
          </p:cNvPr>
          <p:cNvSpPr>
            <a:spLocks noGrp="1"/>
          </p:cNvSpPr>
          <p:nvPr>
            <p:ph idx="1"/>
          </p:nvPr>
        </p:nvSpPr>
        <p:spPr>
          <a:xfrm>
            <a:off x="335896" y="532436"/>
            <a:ext cx="10602179" cy="5868364"/>
          </a:xfrm>
        </p:spPr>
        <p:txBody>
          <a:bodyPr>
            <a:normAutofit/>
          </a:bodyPr>
          <a:lstStyle/>
          <a:p>
            <a:pPr marL="0" indent="0" algn="just">
              <a:buNone/>
            </a:pPr>
            <a:r>
              <a:rPr lang="ru-RU" sz="2600" dirty="0"/>
              <a:t>С этим вопросом также тесно связан вопрос владения почтовым ящиком. В случае использования порта он, как правило, создается процессом-получателем и принадлежит ему. Таким образом, при уничтожении процесса порт также уничтожается. При использовании обобщенного почтового ящика операционная система может предложить специальный сервис по созданию почтовых ящиков. Такие ящики могут рассматриваться и как принадлежащие создавшему их процессу (и соответственно, уничтожаться при завершении работы процесса), и как принадлежащие операционной системе (в этом случае для уничтожения почтового ящика требуется явная команда).</a:t>
            </a:r>
            <a:endParaRPr lang="ru-BY" sz="2600" dirty="0"/>
          </a:p>
        </p:txBody>
      </p:sp>
    </p:spTree>
    <p:extLst>
      <p:ext uri="{BB962C8B-B14F-4D97-AF65-F5344CB8AC3E}">
        <p14:creationId xmlns:p14="http://schemas.microsoft.com/office/powerpoint/2010/main" val="3852187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117112-7D40-435A-94F5-49C0D6AC5C2D}"/>
              </a:ext>
            </a:extLst>
          </p:cNvPr>
          <p:cNvSpPr>
            <a:spLocks noGrp="1"/>
          </p:cNvSpPr>
          <p:nvPr>
            <p:ph type="title"/>
          </p:nvPr>
        </p:nvSpPr>
        <p:spPr>
          <a:xfrm>
            <a:off x="1261872" y="365760"/>
            <a:ext cx="9692640" cy="838007"/>
          </a:xfrm>
        </p:spPr>
        <p:txBody>
          <a:bodyPr/>
          <a:lstStyle/>
          <a:p>
            <a:r>
              <a:rPr lang="ru-RU" dirty="0"/>
              <a:t>Формат сообщения</a:t>
            </a:r>
            <a:endParaRPr lang="ru-BY" dirty="0"/>
          </a:p>
        </p:txBody>
      </p:sp>
      <p:sp>
        <p:nvSpPr>
          <p:cNvPr id="3" name="Объект 2">
            <a:extLst>
              <a:ext uri="{FF2B5EF4-FFF2-40B4-BE49-F238E27FC236}">
                <a16:creationId xmlns:a16="http://schemas.microsoft.com/office/drawing/2014/main" id="{9B5D4316-E7EE-493E-9BAC-DE8DC8307344}"/>
              </a:ext>
            </a:extLst>
          </p:cNvPr>
          <p:cNvSpPr>
            <a:spLocks noGrp="1"/>
          </p:cNvSpPr>
          <p:nvPr>
            <p:ph idx="1"/>
          </p:nvPr>
        </p:nvSpPr>
        <p:spPr>
          <a:xfrm>
            <a:off x="278024" y="1759352"/>
            <a:ext cx="10676488" cy="4444678"/>
          </a:xfrm>
        </p:spPr>
        <p:txBody>
          <a:bodyPr>
            <a:normAutofit/>
          </a:bodyPr>
          <a:lstStyle/>
          <a:p>
            <a:pPr marL="0" indent="0" algn="just">
              <a:buNone/>
            </a:pPr>
            <a:r>
              <a:rPr lang="ru-RU" sz="2600" dirty="0"/>
              <a:t>Формат сообщения зависит от преследуемых целей и от того, где работает система передачи сообщений - на одном компьютере или в распределенной системе. В некоторых операционных системах разработчики предпочитают короткие сообщения фиксированной длины, что позволяет минимизировать обработку и уменьшить расходы памяти на их хранение. При передаче больших объемов данных они могут размещаться в файле, а само сообщение - просто содержать ссылку на этот файл. Более гибкий подход позволяет </a:t>
            </a:r>
            <a:r>
              <a:rPr lang="be-BY" sz="2600" dirty="0"/>
              <a:t>использовать сообщения переменной длины.</a:t>
            </a:r>
            <a:endParaRPr lang="ru-BY" sz="2600" dirty="0"/>
          </a:p>
        </p:txBody>
      </p:sp>
    </p:spTree>
    <p:extLst>
      <p:ext uri="{BB962C8B-B14F-4D97-AF65-F5344CB8AC3E}">
        <p14:creationId xmlns:p14="http://schemas.microsoft.com/office/powerpoint/2010/main" val="713633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F3136977-7212-49DD-B700-AA5D57135A73}"/>
              </a:ext>
            </a:extLst>
          </p:cNvPr>
          <p:cNvPicPr>
            <a:picLocks noChangeAspect="1"/>
          </p:cNvPicPr>
          <p:nvPr/>
        </p:nvPicPr>
        <p:blipFill>
          <a:blip r:embed="rId2"/>
          <a:stretch>
            <a:fillRect/>
          </a:stretch>
        </p:blipFill>
        <p:spPr>
          <a:xfrm>
            <a:off x="6771189" y="1064939"/>
            <a:ext cx="5420811" cy="4267448"/>
          </a:xfrm>
          <a:prstGeom prst="rect">
            <a:avLst/>
          </a:prstGeom>
        </p:spPr>
      </p:pic>
      <p:sp>
        <p:nvSpPr>
          <p:cNvPr id="3" name="Объект 2">
            <a:extLst>
              <a:ext uri="{FF2B5EF4-FFF2-40B4-BE49-F238E27FC236}">
                <a16:creationId xmlns:a16="http://schemas.microsoft.com/office/drawing/2014/main" id="{83816500-7BD8-4685-BCC0-96499381A689}"/>
              </a:ext>
            </a:extLst>
          </p:cNvPr>
          <p:cNvSpPr>
            <a:spLocks noGrp="1"/>
          </p:cNvSpPr>
          <p:nvPr>
            <p:ph idx="1"/>
          </p:nvPr>
        </p:nvSpPr>
        <p:spPr>
          <a:xfrm>
            <a:off x="236322" y="474562"/>
            <a:ext cx="6951556" cy="6250329"/>
          </a:xfrm>
        </p:spPr>
        <p:txBody>
          <a:bodyPr>
            <a:normAutofit/>
          </a:bodyPr>
          <a:lstStyle/>
          <a:p>
            <a:pPr marL="0" indent="0" algn="just">
              <a:buNone/>
            </a:pPr>
            <a:r>
              <a:rPr lang="ru-RU" sz="2600" dirty="0"/>
              <a:t>На рисунке показан формат типичного сообщения операционной системы, которая поддерживает сообщения переменной длины. Сообщение разделено на две части: заголовок, содержащий информацию о сообщении, и тело с собственно содержанием сообщения. Заголовок может включать идентификаторы отправителя и получателя сообщения, поля длины и типа сообщения. В заголовке, кроме того, может находиться дополнительная управляющая информация, например указатель, позволяющий объединить создаваемые сообщения в связанный список; номер, позволяющий упорядочить передаваемые </a:t>
            </a:r>
            <a:r>
              <a:rPr lang="be-BY" sz="2600" dirty="0"/>
              <a:t>сообщения, или поле приоритета.</a:t>
            </a:r>
            <a:endParaRPr lang="ru-BY" sz="2600" dirty="0"/>
          </a:p>
        </p:txBody>
      </p:sp>
    </p:spTree>
    <p:extLst>
      <p:ext uri="{BB962C8B-B14F-4D97-AF65-F5344CB8AC3E}">
        <p14:creationId xmlns:p14="http://schemas.microsoft.com/office/powerpoint/2010/main" val="1298746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AAAF5328-C640-4871-A4A2-4B5B7A8260DB}"/>
              </a:ext>
            </a:extLst>
          </p:cNvPr>
          <p:cNvPicPr>
            <a:picLocks noChangeAspect="1"/>
          </p:cNvPicPr>
          <p:nvPr/>
        </p:nvPicPr>
        <p:blipFill>
          <a:blip r:embed="rId2"/>
          <a:stretch>
            <a:fillRect/>
          </a:stretch>
        </p:blipFill>
        <p:spPr>
          <a:xfrm>
            <a:off x="7172287" y="1001038"/>
            <a:ext cx="5372827" cy="4242294"/>
          </a:xfrm>
          <a:prstGeom prst="rect">
            <a:avLst/>
          </a:prstGeom>
        </p:spPr>
      </p:pic>
      <p:sp>
        <p:nvSpPr>
          <p:cNvPr id="3" name="Объект 2">
            <a:extLst>
              <a:ext uri="{FF2B5EF4-FFF2-40B4-BE49-F238E27FC236}">
                <a16:creationId xmlns:a16="http://schemas.microsoft.com/office/drawing/2014/main" id="{A40EEB2A-B21D-4F86-AE4D-961DC2683732}"/>
              </a:ext>
            </a:extLst>
          </p:cNvPr>
          <p:cNvSpPr>
            <a:spLocks noGrp="1"/>
          </p:cNvSpPr>
          <p:nvPr>
            <p:ph idx="1"/>
          </p:nvPr>
        </p:nvSpPr>
        <p:spPr>
          <a:xfrm>
            <a:off x="0" y="324091"/>
            <a:ext cx="7315200" cy="6215605"/>
          </a:xfrm>
        </p:spPr>
        <p:txBody>
          <a:bodyPr>
            <a:noAutofit/>
          </a:bodyPr>
          <a:lstStyle/>
          <a:p>
            <a:pPr marL="0" indent="0" algn="just">
              <a:buNone/>
            </a:pPr>
            <a:r>
              <a:rPr lang="be-BY" sz="2600" dirty="0"/>
              <a:t>В данной программе </a:t>
            </a:r>
            <a:r>
              <a:rPr lang="ru-RU" sz="2600" dirty="0"/>
              <a:t>предполагается использование блокирующего </a:t>
            </a:r>
            <a:r>
              <a:rPr lang="ru-RU" sz="2600" i="1" dirty="0" err="1"/>
              <a:t>reсеive</a:t>
            </a:r>
            <a:r>
              <a:rPr lang="ru-RU" sz="2600" dirty="0"/>
              <a:t> и неблокирующего </a:t>
            </a:r>
            <a:r>
              <a:rPr lang="ru-RU" sz="2600" i="1" dirty="0" err="1"/>
              <a:t>send</a:t>
            </a:r>
            <a:r>
              <a:rPr lang="ru-RU" sz="2600" dirty="0"/>
              <a:t>. Множество параллельно выполняющихся процессов совместно используют почтовый ящик </a:t>
            </a:r>
            <a:r>
              <a:rPr lang="en-US" sz="2600" i="1" dirty="0" err="1"/>
              <a:t>bo</a:t>
            </a:r>
            <a:r>
              <a:rPr lang="ru-RU" sz="2600" i="1" dirty="0"/>
              <a:t>х</a:t>
            </a:r>
            <a:r>
              <a:rPr lang="ru-RU" sz="2600" dirty="0"/>
              <a:t> как для отправки сообщений, так и для их получения. Почтовый ящик после инициализации содержит единственное сообщение с пустым содержимым. Процесс, намеревающийся войти в критический участок, сначала пытается получить сообщение. Если почтовый ящик пуст, процесс блокируется. Как только процесс получает сообщение, он тут же входит в критический участок, выполняет его код, а затем отсылает сообщение обратно в почтовый ящик. Таким образом, сообщение работает в качестве переходящего флага, передающегося от процесса к процессу.</a:t>
            </a:r>
            <a:endParaRPr lang="ru-BY" sz="2600" dirty="0"/>
          </a:p>
        </p:txBody>
      </p:sp>
    </p:spTree>
    <p:extLst>
      <p:ext uri="{BB962C8B-B14F-4D97-AF65-F5344CB8AC3E}">
        <p14:creationId xmlns:p14="http://schemas.microsoft.com/office/powerpoint/2010/main" val="579780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DFD1655-5AA1-4C7B-B545-215BB6E8B9C0}"/>
              </a:ext>
            </a:extLst>
          </p:cNvPr>
          <p:cNvSpPr>
            <a:spLocks noGrp="1"/>
          </p:cNvSpPr>
          <p:nvPr>
            <p:ph idx="1"/>
          </p:nvPr>
        </p:nvSpPr>
        <p:spPr>
          <a:xfrm>
            <a:off x="220151" y="937549"/>
            <a:ext cx="10741074" cy="5058137"/>
          </a:xfrm>
        </p:spPr>
        <p:txBody>
          <a:bodyPr>
            <a:normAutofit/>
          </a:bodyPr>
          <a:lstStyle/>
          <a:p>
            <a:pPr marL="0" indent="0" algn="just">
              <a:buNone/>
            </a:pPr>
            <a:r>
              <a:rPr lang="ru-RU" sz="2600" dirty="0"/>
              <a:t>В рассмотренном решении предполагается, что если операция </a:t>
            </a:r>
            <a:r>
              <a:rPr lang="ru-RU" sz="2600" i="1" dirty="0" err="1"/>
              <a:t>receive</a:t>
            </a:r>
            <a:r>
              <a:rPr lang="ru-RU" sz="2600" dirty="0"/>
              <a:t> выполняется</a:t>
            </a:r>
            <a:r>
              <a:rPr lang="en-US" sz="2600" dirty="0"/>
              <a:t> </a:t>
            </a:r>
            <a:r>
              <a:rPr lang="ru-RU" sz="2600" dirty="0"/>
              <a:t>параллельно более чем одним процессом, то:</a:t>
            </a:r>
          </a:p>
          <a:p>
            <a:pPr marL="0" indent="0" algn="just">
              <a:buNone/>
            </a:pPr>
            <a:r>
              <a:rPr lang="ru-RU" sz="2600" dirty="0"/>
              <a:t>• если имеется сообщение, оно передается только одному из процессов, а остальные</a:t>
            </a:r>
            <a:r>
              <a:rPr lang="en-US" sz="2600" dirty="0"/>
              <a:t> </a:t>
            </a:r>
            <a:r>
              <a:rPr lang="be-BY" sz="2600" dirty="0"/>
              <a:t>процессы блокируются;</a:t>
            </a:r>
          </a:p>
          <a:p>
            <a:pPr marL="0" indent="0" algn="just">
              <a:buNone/>
            </a:pPr>
            <a:r>
              <a:rPr lang="ru-RU" sz="2600" dirty="0"/>
              <a:t>• если очередь сообщений пуста, блокируются все процессы; когда в очереди появляется</a:t>
            </a:r>
            <a:r>
              <a:rPr lang="en-US" sz="2600" dirty="0"/>
              <a:t> </a:t>
            </a:r>
            <a:r>
              <a:rPr lang="ru-RU" sz="2600" dirty="0"/>
              <a:t>сообщение, его получает только один из заблокированных процессов.</a:t>
            </a:r>
            <a:endParaRPr lang="en-US" sz="2600" dirty="0"/>
          </a:p>
          <a:p>
            <a:pPr marL="0" indent="0" algn="just">
              <a:buNone/>
            </a:pPr>
            <a:r>
              <a:rPr lang="ru-RU" sz="2600" dirty="0"/>
              <a:t>Это предположение выполняется практически для всех средств передачи сообщений.</a:t>
            </a:r>
            <a:endParaRPr lang="ru-BY" sz="2600" dirty="0"/>
          </a:p>
        </p:txBody>
      </p:sp>
    </p:spTree>
    <p:extLst>
      <p:ext uri="{BB962C8B-B14F-4D97-AF65-F5344CB8AC3E}">
        <p14:creationId xmlns:p14="http://schemas.microsoft.com/office/powerpoint/2010/main" val="2578809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40EDD8-BBC8-4372-903D-B43897C4D90F}"/>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C8F09AA2-0920-429B-919B-0A361E6A32D3}"/>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3B489B58-142E-4BF1-ABCB-08136EC975AD}"/>
              </a:ext>
            </a:extLst>
          </p:cNvPr>
          <p:cNvPicPr>
            <a:picLocks noChangeAspect="1"/>
          </p:cNvPicPr>
          <p:nvPr/>
        </p:nvPicPr>
        <p:blipFill>
          <a:blip r:embed="rId2"/>
          <a:stretch>
            <a:fillRect/>
          </a:stretch>
        </p:blipFill>
        <p:spPr>
          <a:xfrm>
            <a:off x="2487977" y="0"/>
            <a:ext cx="7406640" cy="6858000"/>
          </a:xfrm>
          <a:prstGeom prst="rect">
            <a:avLst/>
          </a:prstGeom>
        </p:spPr>
      </p:pic>
    </p:spTree>
    <p:extLst>
      <p:ext uri="{BB962C8B-B14F-4D97-AF65-F5344CB8AC3E}">
        <p14:creationId xmlns:p14="http://schemas.microsoft.com/office/powerpoint/2010/main" val="3955004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901311-02BB-41CE-BD28-AB403057AD4C}"/>
              </a:ext>
            </a:extLst>
          </p:cNvPr>
          <p:cNvSpPr>
            <a:spLocks noGrp="1"/>
          </p:cNvSpPr>
          <p:nvPr>
            <p:ph type="title"/>
          </p:nvPr>
        </p:nvSpPr>
        <p:spPr>
          <a:xfrm>
            <a:off x="1249680" y="0"/>
            <a:ext cx="9692640" cy="722260"/>
          </a:xfrm>
        </p:spPr>
        <p:txBody>
          <a:bodyPr/>
          <a:lstStyle/>
          <a:p>
            <a:r>
              <a:rPr lang="be-BY" dirty="0"/>
              <a:t>За</a:t>
            </a:r>
            <a:r>
              <a:rPr lang="ru-RU" dirty="0"/>
              <a:t>дача читателей/писателей</a:t>
            </a:r>
            <a:endParaRPr lang="ru-BY" dirty="0"/>
          </a:p>
        </p:txBody>
      </p:sp>
      <p:sp>
        <p:nvSpPr>
          <p:cNvPr id="3" name="Объект 2">
            <a:extLst>
              <a:ext uri="{FF2B5EF4-FFF2-40B4-BE49-F238E27FC236}">
                <a16:creationId xmlns:a16="http://schemas.microsoft.com/office/drawing/2014/main" id="{98834B35-050D-4642-BE75-E5F84B44C792}"/>
              </a:ext>
            </a:extLst>
          </p:cNvPr>
          <p:cNvSpPr>
            <a:spLocks noGrp="1"/>
          </p:cNvSpPr>
          <p:nvPr>
            <p:ph idx="1"/>
          </p:nvPr>
        </p:nvSpPr>
        <p:spPr>
          <a:xfrm>
            <a:off x="150702" y="722260"/>
            <a:ext cx="10903120" cy="6135740"/>
          </a:xfrm>
        </p:spPr>
        <p:txBody>
          <a:bodyPr>
            <a:noAutofit/>
          </a:bodyPr>
          <a:lstStyle/>
          <a:p>
            <a:pPr marL="0" indent="0" algn="just">
              <a:buNone/>
            </a:pPr>
            <a:r>
              <a:rPr lang="be-BY" sz="2600" dirty="0"/>
              <a:t>Имеются данные, совместно используемые </a:t>
            </a:r>
            <a:r>
              <a:rPr lang="ru-RU" sz="2600" dirty="0"/>
              <a:t>рядом процессов. Данные могут находиться в файле, в блоке основной памяти или даже в регистрах процессора. Имеется несколько процессов, которые  только читают эти данные, и несколько других, которые только записывают данные. При этом должны удовлетворяться следующие условия.</a:t>
            </a:r>
          </a:p>
          <a:p>
            <a:pPr marL="0" indent="0" algn="just">
              <a:buNone/>
            </a:pPr>
            <a:r>
              <a:rPr lang="ru-RU" sz="2600" dirty="0"/>
              <a:t>1. Любое число читателей могут одновременно читать файл.</a:t>
            </a:r>
          </a:p>
          <a:p>
            <a:pPr marL="0" indent="0" algn="just">
              <a:buNone/>
            </a:pPr>
            <a:r>
              <a:rPr lang="ru-RU" sz="2600" dirty="0"/>
              <a:t>2. Записывать информацию в файл в определенный момент времени может только </a:t>
            </a:r>
            <a:r>
              <a:rPr lang="be-BY" sz="2600" dirty="0"/>
              <a:t>один писатель.</a:t>
            </a:r>
          </a:p>
          <a:p>
            <a:pPr marL="0" indent="0" algn="just">
              <a:buNone/>
            </a:pPr>
            <a:r>
              <a:rPr lang="ru-RU" sz="2600" dirty="0"/>
              <a:t>3. Когда писатель записывает данные в файл, ни один читатель не может его читать.</a:t>
            </a:r>
          </a:p>
          <a:p>
            <a:pPr marL="0" indent="0" algn="just">
              <a:buNone/>
            </a:pPr>
            <a:r>
              <a:rPr lang="ru-RU" sz="2600" dirty="0"/>
              <a:t>Таким образом, читатели представляют собой процессы, которые не обязаны быть взаимоисключающими, в то время как писатели являются процессами, которые должны исключить выполнение любых других процессов, как читателей, так и писателей.</a:t>
            </a:r>
            <a:endParaRPr lang="ru-BY" sz="2600" dirty="0"/>
          </a:p>
        </p:txBody>
      </p:sp>
    </p:spTree>
    <p:extLst>
      <p:ext uri="{BB962C8B-B14F-4D97-AF65-F5344CB8AC3E}">
        <p14:creationId xmlns:p14="http://schemas.microsoft.com/office/powerpoint/2010/main" val="3267782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0C4751B-A54F-4678-B1EF-C37D0F6C239F}"/>
              </a:ext>
            </a:extLst>
          </p:cNvPr>
          <p:cNvSpPr>
            <a:spLocks noGrp="1"/>
          </p:cNvSpPr>
          <p:nvPr>
            <p:ph idx="1"/>
          </p:nvPr>
        </p:nvSpPr>
        <p:spPr>
          <a:xfrm>
            <a:off x="278023" y="451413"/>
            <a:ext cx="10741075" cy="6111433"/>
          </a:xfrm>
        </p:spPr>
        <p:txBody>
          <a:bodyPr>
            <a:normAutofit/>
          </a:bodyPr>
          <a:lstStyle/>
          <a:p>
            <a:pPr marL="0" indent="0" algn="just">
              <a:buNone/>
            </a:pPr>
            <a:r>
              <a:rPr lang="ru-RU" sz="2600" dirty="0"/>
              <a:t>Перед тем как приступить к работе, рассмотрим отличия этой задачи от двух других: обобщенной задачи взаимоисключений и задачи производителя/потребителя. В задаче читателей/писателей читатели не записывают данные, а писатели их не читают. Более общей является ситуация, когда каждый процесс может как читать, так и писать данные (и которая включает рассматриваемую задачу как частный случай). В таком случае мы можем объявить любую часть процесса, которая обращается к данным, критическим участком и использовать простейшее решение на основе взаимоисключений. Причина, по которой мы рассматриваем частный случай более общей задачи, заключается в том, что общее решение значительно замедляет работу, в то время как для частного случая имеется гораздо более эффективное решение. </a:t>
            </a:r>
            <a:endParaRPr lang="ru-BY" sz="2600" dirty="0"/>
          </a:p>
        </p:txBody>
      </p:sp>
    </p:spTree>
    <p:extLst>
      <p:ext uri="{BB962C8B-B14F-4D97-AF65-F5344CB8AC3E}">
        <p14:creationId xmlns:p14="http://schemas.microsoft.com/office/powerpoint/2010/main" val="859108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B1F84-104E-4ED2-ACBC-7D0D3A069A0F}"/>
              </a:ext>
            </a:extLst>
          </p:cNvPr>
          <p:cNvSpPr>
            <a:spLocks noGrp="1"/>
          </p:cNvSpPr>
          <p:nvPr>
            <p:ph type="title"/>
          </p:nvPr>
        </p:nvSpPr>
        <p:spPr>
          <a:xfrm>
            <a:off x="1261872" y="365760"/>
            <a:ext cx="9692640" cy="745410"/>
          </a:xfrm>
        </p:spPr>
        <p:txBody>
          <a:bodyPr/>
          <a:lstStyle/>
          <a:p>
            <a:r>
              <a:rPr lang="ru-RU" dirty="0"/>
              <a:t>Приоритетное чтение</a:t>
            </a:r>
            <a:endParaRPr lang="ru-BY" dirty="0"/>
          </a:p>
        </p:txBody>
      </p:sp>
      <p:sp>
        <p:nvSpPr>
          <p:cNvPr id="3" name="Объект 2">
            <a:extLst>
              <a:ext uri="{FF2B5EF4-FFF2-40B4-BE49-F238E27FC236}">
                <a16:creationId xmlns:a16="http://schemas.microsoft.com/office/drawing/2014/main" id="{2F3002BE-984F-4AC7-82E8-F14635E1C793}"/>
              </a:ext>
            </a:extLst>
          </p:cNvPr>
          <p:cNvSpPr>
            <a:spLocks noGrp="1"/>
          </p:cNvSpPr>
          <p:nvPr>
            <p:ph idx="1"/>
          </p:nvPr>
        </p:nvSpPr>
        <p:spPr>
          <a:xfrm>
            <a:off x="162276" y="1111170"/>
            <a:ext cx="10914696" cy="5613721"/>
          </a:xfrm>
        </p:spPr>
        <p:txBody>
          <a:bodyPr>
            <a:noAutofit/>
          </a:bodyPr>
          <a:lstStyle/>
          <a:p>
            <a:pPr marL="0" indent="0" algn="just">
              <a:buNone/>
            </a:pPr>
            <a:r>
              <a:rPr lang="ru-RU" sz="2400" dirty="0"/>
              <a:t>Решение задачи с использованием семафоров для варианта, в котором имеются один читатель и один писатель (решение не требует изменений, если имеется много читателей и писателей). Процесс писателя очень прост. Для обеспечения взаимного исключения используется семафор </a:t>
            </a:r>
            <a:r>
              <a:rPr lang="ru-RU" sz="2400" i="1" dirty="0" err="1"/>
              <a:t>wsem</a:t>
            </a:r>
            <a:r>
              <a:rPr lang="ru-RU" sz="2400" dirty="0"/>
              <a:t>. Когда один писатель записывает данные, ни другие писатели, ни читатели не могут получить к ним доступ. Процесс читателя также использует семафор </a:t>
            </a:r>
            <a:r>
              <a:rPr lang="ru-RU" sz="2400" i="1" dirty="0" err="1"/>
              <a:t>wsem</a:t>
            </a:r>
            <a:r>
              <a:rPr lang="ru-RU" sz="2400" dirty="0"/>
              <a:t> для обеспечения взаимоисключений. Однако чтобы обеспечить возможность одновременной работы многих читателей, состояние семафора проверяет только читатель, входящий в критический участок, в котором нет других читателей. Если в критическом разделе уже находится хоть один читатель, то другой читатель приступает к работе, не ожидая семафора </a:t>
            </a:r>
            <a:r>
              <a:rPr lang="ru-RU" sz="2400" i="1" dirty="0" err="1"/>
              <a:t>wsem</a:t>
            </a:r>
            <a:r>
              <a:rPr lang="ru-RU" sz="2400" dirty="0"/>
              <a:t>. Для отслеживания количества читателей в критическом разделе используется глобальная переменная </a:t>
            </a:r>
            <a:r>
              <a:rPr lang="ru-RU" sz="2400" i="1" dirty="0" err="1"/>
              <a:t>readcount</a:t>
            </a:r>
            <a:r>
              <a:rPr lang="ru-RU" sz="2400" dirty="0"/>
              <a:t>, а для гарантии корректного ее обновления - семафор х.</a:t>
            </a:r>
            <a:endParaRPr lang="ru-BY" sz="2400" dirty="0"/>
          </a:p>
        </p:txBody>
      </p:sp>
    </p:spTree>
    <p:extLst>
      <p:ext uri="{BB962C8B-B14F-4D97-AF65-F5344CB8AC3E}">
        <p14:creationId xmlns:p14="http://schemas.microsoft.com/office/powerpoint/2010/main" val="450412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D116D2-6157-44DF-98C2-7E784E03B469}"/>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8410C100-0CA8-4C3D-A067-ABB32D14FA76}"/>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2DD6E885-E386-4625-8F1A-1B83615FCCFF}"/>
              </a:ext>
            </a:extLst>
          </p:cNvPr>
          <p:cNvPicPr>
            <a:picLocks noChangeAspect="1"/>
          </p:cNvPicPr>
          <p:nvPr/>
        </p:nvPicPr>
        <p:blipFill rotWithShape="1">
          <a:blip r:embed="rId2"/>
          <a:srcRect b="44035"/>
          <a:stretch/>
        </p:blipFill>
        <p:spPr>
          <a:xfrm>
            <a:off x="308250" y="25466"/>
            <a:ext cx="5892461" cy="6466774"/>
          </a:xfrm>
          <a:prstGeom prst="rect">
            <a:avLst/>
          </a:prstGeom>
        </p:spPr>
      </p:pic>
      <p:pic>
        <p:nvPicPr>
          <p:cNvPr id="5" name="Рисунок 4">
            <a:extLst>
              <a:ext uri="{FF2B5EF4-FFF2-40B4-BE49-F238E27FC236}">
                <a16:creationId xmlns:a16="http://schemas.microsoft.com/office/drawing/2014/main" id="{612E85AA-6514-4A2B-82A0-62BA57899EB1}"/>
              </a:ext>
            </a:extLst>
          </p:cNvPr>
          <p:cNvPicPr>
            <a:picLocks noChangeAspect="1"/>
          </p:cNvPicPr>
          <p:nvPr/>
        </p:nvPicPr>
        <p:blipFill rotWithShape="1">
          <a:blip r:embed="rId2"/>
          <a:srcRect t="53971"/>
          <a:stretch/>
        </p:blipFill>
        <p:spPr>
          <a:xfrm>
            <a:off x="6432012" y="25466"/>
            <a:ext cx="7164440" cy="6466774"/>
          </a:xfrm>
          <a:prstGeom prst="rect">
            <a:avLst/>
          </a:prstGeom>
        </p:spPr>
      </p:pic>
    </p:spTree>
    <p:extLst>
      <p:ext uri="{BB962C8B-B14F-4D97-AF65-F5344CB8AC3E}">
        <p14:creationId xmlns:p14="http://schemas.microsoft.com/office/powerpoint/2010/main" val="373964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E44AC3-1DEC-4969-A039-9F1F430DBF55}"/>
              </a:ext>
            </a:extLst>
          </p:cNvPr>
          <p:cNvSpPr>
            <a:spLocks noGrp="1"/>
          </p:cNvSpPr>
          <p:nvPr>
            <p:ph type="title"/>
          </p:nvPr>
        </p:nvSpPr>
        <p:spPr>
          <a:xfrm>
            <a:off x="1261872" y="365760"/>
            <a:ext cx="9692640" cy="672818"/>
          </a:xfrm>
        </p:spPr>
        <p:txBody>
          <a:bodyPr>
            <a:normAutofit fontScale="90000"/>
          </a:bodyPr>
          <a:lstStyle/>
          <a:p>
            <a:r>
              <a:rPr lang="ru-RU" dirty="0"/>
              <a:t>Реализация семафоров</a:t>
            </a:r>
            <a:endParaRPr lang="ru-BY" dirty="0"/>
          </a:p>
        </p:txBody>
      </p:sp>
      <p:sp>
        <p:nvSpPr>
          <p:cNvPr id="3" name="Объект 2">
            <a:extLst>
              <a:ext uri="{FF2B5EF4-FFF2-40B4-BE49-F238E27FC236}">
                <a16:creationId xmlns:a16="http://schemas.microsoft.com/office/drawing/2014/main" id="{DCE3A1BE-7D34-48CB-A543-E80E252B896C}"/>
              </a:ext>
            </a:extLst>
          </p:cNvPr>
          <p:cNvSpPr>
            <a:spLocks noGrp="1"/>
          </p:cNvSpPr>
          <p:nvPr>
            <p:ph idx="1"/>
          </p:nvPr>
        </p:nvSpPr>
        <p:spPr>
          <a:xfrm>
            <a:off x="268450" y="1155982"/>
            <a:ext cx="10602750" cy="5177085"/>
          </a:xfrm>
        </p:spPr>
        <p:txBody>
          <a:bodyPr>
            <a:normAutofit/>
          </a:bodyPr>
          <a:lstStyle/>
          <a:p>
            <a:pPr marL="0" indent="0" algn="just">
              <a:buNone/>
            </a:pPr>
            <a:r>
              <a:rPr lang="ru-RU" sz="2600" dirty="0"/>
              <a:t>Как упоминалось ранее, главное условие корректности работы семафоров заключается в требовании атомарности операций </a:t>
            </a:r>
            <a:r>
              <a:rPr lang="ru-RU" sz="2600" dirty="0" err="1"/>
              <a:t>semWait</a:t>
            </a:r>
            <a:r>
              <a:rPr lang="ru-RU" sz="2600" dirty="0"/>
              <a:t> и </a:t>
            </a:r>
            <a:r>
              <a:rPr lang="ru-RU" sz="2600" dirty="0" err="1"/>
              <a:t>semSignal</a:t>
            </a:r>
            <a:r>
              <a:rPr lang="ru-RU" sz="2600" dirty="0"/>
              <a:t>. Один из очевидных путей выполнения этого условия состоит в реализации семафоров в аппаратном или микропрограммном обеспечении. Если этот путь недоступен, применяются различные программные подходы. Суть проблемы заключается в реализации взаимных исключений: в определенный момент времени работать с семафором посредством операций </a:t>
            </a:r>
            <a:r>
              <a:rPr lang="ru-RU" sz="2600" dirty="0" err="1"/>
              <a:t>semWait</a:t>
            </a:r>
            <a:r>
              <a:rPr lang="ru-RU" sz="2600" dirty="0"/>
              <a:t> или </a:t>
            </a:r>
            <a:r>
              <a:rPr lang="ru-RU" sz="2600" dirty="0" err="1"/>
              <a:t>semSignal</a:t>
            </a:r>
            <a:r>
              <a:rPr lang="ru-RU" sz="2600" dirty="0"/>
              <a:t> может только один процесс.</a:t>
            </a:r>
            <a:endParaRPr lang="ru-BY" sz="2600" dirty="0"/>
          </a:p>
        </p:txBody>
      </p:sp>
    </p:spTree>
    <p:extLst>
      <p:ext uri="{BB962C8B-B14F-4D97-AF65-F5344CB8AC3E}">
        <p14:creationId xmlns:p14="http://schemas.microsoft.com/office/powerpoint/2010/main" val="2894118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DDA8C-BAFB-4632-AB94-E01E265F2C3D}"/>
              </a:ext>
            </a:extLst>
          </p:cNvPr>
          <p:cNvSpPr>
            <a:spLocks noGrp="1"/>
          </p:cNvSpPr>
          <p:nvPr>
            <p:ph type="title"/>
          </p:nvPr>
        </p:nvSpPr>
        <p:spPr>
          <a:xfrm>
            <a:off x="1249680" y="0"/>
            <a:ext cx="9692640" cy="791708"/>
          </a:xfrm>
        </p:spPr>
        <p:txBody>
          <a:bodyPr/>
          <a:lstStyle/>
          <a:p>
            <a:r>
              <a:rPr lang="ru-RU" dirty="0"/>
              <a:t>Приоритетная запись</a:t>
            </a:r>
            <a:endParaRPr lang="ru-BY" dirty="0"/>
          </a:p>
        </p:txBody>
      </p:sp>
      <p:sp>
        <p:nvSpPr>
          <p:cNvPr id="3" name="Объект 2">
            <a:extLst>
              <a:ext uri="{FF2B5EF4-FFF2-40B4-BE49-F238E27FC236}">
                <a16:creationId xmlns:a16="http://schemas.microsoft.com/office/drawing/2014/main" id="{84709BEC-5164-44AF-A599-3B07D938CFD1}"/>
              </a:ext>
            </a:extLst>
          </p:cNvPr>
          <p:cNvSpPr>
            <a:spLocks noGrp="1"/>
          </p:cNvSpPr>
          <p:nvPr>
            <p:ph idx="1"/>
          </p:nvPr>
        </p:nvSpPr>
        <p:spPr>
          <a:xfrm>
            <a:off x="140824" y="791708"/>
            <a:ext cx="11075043" cy="5238909"/>
          </a:xfrm>
        </p:spPr>
        <p:txBody>
          <a:bodyPr>
            <a:noAutofit/>
          </a:bodyPr>
          <a:lstStyle/>
          <a:p>
            <a:pPr marL="0" indent="0" algn="just">
              <a:buNone/>
            </a:pPr>
            <a:r>
              <a:rPr lang="ru-RU" sz="2400" dirty="0"/>
              <a:t>В предыдущем решении приоритетной операцией являлось чтение данных. Если один читатель получил доступ к данным, то возможна ситуация, когда писатель в течение долгого времени не получит возможности внести изменения - пока хотя бы один из читателей будет находиться в критическом разделе (голодание писателя).</a:t>
            </a:r>
          </a:p>
          <a:p>
            <a:pPr marL="0" indent="0" algn="just">
              <a:buNone/>
            </a:pPr>
            <a:r>
              <a:rPr lang="ru-RU" sz="2400" dirty="0"/>
              <a:t>Данное решение, обеспечивающее выполнение следующего условия: ни один читатель не сможет обратиться к данным, если хотя бы один писатель объявил о своем намерении произвести запись.</a:t>
            </a:r>
          </a:p>
          <a:p>
            <a:pPr marL="0" indent="0" algn="just">
              <a:buNone/>
            </a:pPr>
            <a:r>
              <a:rPr lang="ru-RU" sz="2400" dirty="0"/>
              <a:t>Для этого к имеющимся в программе семафорам и переменным процесса писателя. </a:t>
            </a:r>
            <a:r>
              <a:rPr lang="be-BY" sz="2400" dirty="0"/>
              <a:t>добавлены следующие:</a:t>
            </a:r>
          </a:p>
          <a:p>
            <a:pPr marL="0" indent="0" algn="just">
              <a:buNone/>
            </a:pPr>
            <a:r>
              <a:rPr lang="ru-RU" sz="2400" dirty="0"/>
              <a:t>• семафор </a:t>
            </a:r>
            <a:r>
              <a:rPr lang="ru-RU" sz="2400" i="1" dirty="0" err="1"/>
              <a:t>rsem</a:t>
            </a:r>
            <a:r>
              <a:rPr lang="ru-RU" sz="2400" dirty="0"/>
              <a:t>, запрещающий вход читателей, если хотя бы один писатель объявил </a:t>
            </a:r>
            <a:r>
              <a:rPr lang="be-BY" sz="2400" dirty="0"/>
              <a:t>о намерении произвести запись;</a:t>
            </a:r>
          </a:p>
          <a:p>
            <a:pPr marL="0" indent="0" algn="just">
              <a:buNone/>
            </a:pPr>
            <a:r>
              <a:rPr lang="ru-RU" sz="2400" dirty="0"/>
              <a:t>• переменная </a:t>
            </a:r>
            <a:r>
              <a:rPr lang="ru-RU" sz="2400" dirty="0" err="1"/>
              <a:t>writесount</a:t>
            </a:r>
            <a:r>
              <a:rPr lang="ru-RU" sz="2400" dirty="0"/>
              <a:t>, обеспечивающая корректность установки значения </a:t>
            </a:r>
            <a:r>
              <a:rPr lang="en-US" sz="2400" dirty="0" err="1"/>
              <a:t>rsem</a:t>
            </a:r>
            <a:r>
              <a:rPr lang="en-US" sz="2400" dirty="0"/>
              <a:t>;</a:t>
            </a:r>
          </a:p>
          <a:p>
            <a:pPr marL="0" indent="0" algn="just">
              <a:buNone/>
            </a:pPr>
            <a:r>
              <a:rPr lang="ru-RU" sz="2400" dirty="0"/>
              <a:t>• семафор </a:t>
            </a:r>
            <a:r>
              <a:rPr lang="ru-RU" sz="2400" i="1" dirty="0"/>
              <a:t>у</a:t>
            </a:r>
            <a:r>
              <a:rPr lang="ru-RU" sz="2400" dirty="0"/>
              <a:t>, управляющий обновлением переменной </a:t>
            </a:r>
            <a:r>
              <a:rPr lang="ru-RU" sz="2400" dirty="0" err="1"/>
              <a:t>writecount</a:t>
            </a:r>
            <a:r>
              <a:rPr lang="ru-RU" sz="2400" dirty="0"/>
              <a:t>.</a:t>
            </a:r>
            <a:endParaRPr lang="ru-BY" sz="2400" dirty="0"/>
          </a:p>
        </p:txBody>
      </p:sp>
    </p:spTree>
    <p:extLst>
      <p:ext uri="{BB962C8B-B14F-4D97-AF65-F5344CB8AC3E}">
        <p14:creationId xmlns:p14="http://schemas.microsoft.com/office/powerpoint/2010/main" val="2407036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4D1A1D-F011-4BF4-B517-859D8A862624}"/>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7DD35520-C6FE-46D3-A598-C8F3C4B44A04}"/>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918E0045-8AF8-4D7A-9F62-376E9A454F2D}"/>
              </a:ext>
            </a:extLst>
          </p:cNvPr>
          <p:cNvPicPr>
            <a:picLocks noChangeAspect="1"/>
          </p:cNvPicPr>
          <p:nvPr/>
        </p:nvPicPr>
        <p:blipFill>
          <a:blip r:embed="rId2"/>
          <a:stretch>
            <a:fillRect/>
          </a:stretch>
        </p:blipFill>
        <p:spPr>
          <a:xfrm>
            <a:off x="87213" y="178896"/>
            <a:ext cx="6851323" cy="6464972"/>
          </a:xfrm>
          <a:prstGeom prst="rect">
            <a:avLst/>
          </a:prstGeom>
        </p:spPr>
      </p:pic>
      <p:pic>
        <p:nvPicPr>
          <p:cNvPr id="5" name="Рисунок 4">
            <a:extLst>
              <a:ext uri="{FF2B5EF4-FFF2-40B4-BE49-F238E27FC236}">
                <a16:creationId xmlns:a16="http://schemas.microsoft.com/office/drawing/2014/main" id="{19DFD00D-6EE2-42C6-B0C0-C78A7537D1B3}"/>
              </a:ext>
            </a:extLst>
          </p:cNvPr>
          <p:cNvPicPr>
            <a:picLocks noChangeAspect="1"/>
          </p:cNvPicPr>
          <p:nvPr/>
        </p:nvPicPr>
        <p:blipFill>
          <a:blip r:embed="rId3"/>
          <a:stretch>
            <a:fillRect/>
          </a:stretch>
        </p:blipFill>
        <p:spPr>
          <a:xfrm>
            <a:off x="6718616" y="214132"/>
            <a:ext cx="5649753" cy="6180137"/>
          </a:xfrm>
          <a:prstGeom prst="rect">
            <a:avLst/>
          </a:prstGeom>
        </p:spPr>
      </p:pic>
    </p:spTree>
    <p:extLst>
      <p:ext uri="{BB962C8B-B14F-4D97-AF65-F5344CB8AC3E}">
        <p14:creationId xmlns:p14="http://schemas.microsoft.com/office/powerpoint/2010/main" val="93358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80B6316-8569-4671-BF57-CB68EE2A0B3F}"/>
              </a:ext>
            </a:extLst>
          </p:cNvPr>
          <p:cNvSpPr>
            <a:spLocks noGrp="1"/>
          </p:cNvSpPr>
          <p:nvPr>
            <p:ph idx="1"/>
          </p:nvPr>
        </p:nvSpPr>
        <p:spPr>
          <a:xfrm>
            <a:off x="135200" y="310243"/>
            <a:ext cx="10951899" cy="4351337"/>
          </a:xfrm>
        </p:spPr>
        <p:txBody>
          <a:bodyPr>
            <a:normAutofit/>
          </a:bodyPr>
          <a:lstStyle/>
          <a:p>
            <a:pPr marL="0" indent="0" algn="just">
              <a:buNone/>
            </a:pPr>
            <a:r>
              <a:rPr lang="ru-RU" sz="2600" dirty="0"/>
              <a:t>В процессе читателя требуется один дополнительный семафор. На основании семафора </a:t>
            </a:r>
            <a:r>
              <a:rPr lang="ru-RU" sz="2600" dirty="0" err="1"/>
              <a:t>rsem</a:t>
            </a:r>
            <a:r>
              <a:rPr lang="ru-RU" sz="2600" dirty="0"/>
              <a:t> нельзя создавать длинную очередь, иначе сквозь нее не смогут «прорваться» писатели. Для осуществления ограничения, когда семафор </a:t>
            </a:r>
            <a:r>
              <a:rPr lang="ru-RU" sz="2600" dirty="0" err="1"/>
              <a:t>rsem</a:t>
            </a:r>
            <a:r>
              <a:rPr lang="ru-RU" sz="2600" dirty="0"/>
              <a:t> приостанавливает только один процесс чтения, служит семафор z, блокирующий остальных читателей.</a:t>
            </a:r>
          </a:p>
        </p:txBody>
      </p:sp>
    </p:spTree>
    <p:extLst>
      <p:ext uri="{BB962C8B-B14F-4D97-AF65-F5344CB8AC3E}">
        <p14:creationId xmlns:p14="http://schemas.microsoft.com/office/powerpoint/2010/main" val="3787252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226CC7-BC08-4EB5-A2D5-B74D5E9FCE7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6A060F6-6609-4D95-BC84-2CC01B5740E4}"/>
              </a:ext>
            </a:extLst>
          </p:cNvPr>
          <p:cNvSpPr>
            <a:spLocks noGrp="1"/>
          </p:cNvSpPr>
          <p:nvPr>
            <p:ph idx="1"/>
          </p:nvPr>
        </p:nvSpPr>
        <p:spPr/>
        <p:txBody>
          <a:bodyPr/>
          <a:lstStyle/>
          <a:p>
            <a:endParaRPr lang="ru-RU"/>
          </a:p>
        </p:txBody>
      </p:sp>
      <p:graphicFrame>
        <p:nvGraphicFramePr>
          <p:cNvPr id="4" name="Таблица 3">
            <a:extLst>
              <a:ext uri="{FF2B5EF4-FFF2-40B4-BE49-F238E27FC236}">
                <a16:creationId xmlns:a16="http://schemas.microsoft.com/office/drawing/2014/main" id="{A8EC77D7-4F85-49C8-8E91-5726A14BFE7D}"/>
              </a:ext>
            </a:extLst>
          </p:cNvPr>
          <p:cNvGraphicFramePr>
            <a:graphicFrameLocks noGrp="1"/>
          </p:cNvGraphicFramePr>
          <p:nvPr>
            <p:extLst>
              <p:ext uri="{D42A27DB-BD31-4B8C-83A1-F6EECF244321}">
                <p14:modId xmlns:p14="http://schemas.microsoft.com/office/powerpoint/2010/main" val="1120758478"/>
              </p:ext>
            </p:extLst>
          </p:nvPr>
        </p:nvGraphicFramePr>
        <p:xfrm>
          <a:off x="270400" y="693737"/>
          <a:ext cx="11921600" cy="5486400"/>
        </p:xfrm>
        <a:graphic>
          <a:graphicData uri="http://schemas.openxmlformats.org/drawingml/2006/table">
            <a:tbl>
              <a:tblPr firstRow="1" bandRow="1">
                <a:tableStyleId>{2D5ABB26-0587-4C30-8999-92F81FD0307C}</a:tableStyleId>
              </a:tblPr>
              <a:tblGrid>
                <a:gridCol w="5302214">
                  <a:extLst>
                    <a:ext uri="{9D8B030D-6E8A-4147-A177-3AD203B41FA5}">
                      <a16:colId xmlns:a16="http://schemas.microsoft.com/office/drawing/2014/main" val="3938668784"/>
                    </a:ext>
                  </a:extLst>
                </a:gridCol>
                <a:gridCol w="6619386">
                  <a:extLst>
                    <a:ext uri="{9D8B030D-6E8A-4147-A177-3AD203B41FA5}">
                      <a16:colId xmlns:a16="http://schemas.microsoft.com/office/drawing/2014/main" val="4075180421"/>
                    </a:ext>
                  </a:extLst>
                </a:gridCol>
              </a:tblGrid>
              <a:tr h="370840">
                <a:tc>
                  <a:txBody>
                    <a:bodyPr/>
                    <a:lstStyle/>
                    <a:p>
                      <a:r>
                        <a:rPr lang="ru-RU" sz="2400" dirty="0"/>
                        <a:t>В системе имеются только читатели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ru-RU" sz="2400" dirty="0"/>
                        <a:t>Устанавливается </a:t>
                      </a:r>
                      <a:r>
                        <a:rPr lang="en-US" sz="2400" dirty="0"/>
                        <a:t> </a:t>
                      </a:r>
                      <a:r>
                        <a:rPr lang="en-US" sz="2400" dirty="0" err="1"/>
                        <a:t>wsem</a:t>
                      </a:r>
                      <a:endParaRPr lang="en-US" sz="2400" dirty="0"/>
                    </a:p>
                    <a:p>
                      <a:r>
                        <a:rPr lang="ru-RU" sz="2400" dirty="0"/>
                        <a:t>Очередей нет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95576"/>
                  </a:ext>
                </a:extLst>
              </a:tr>
              <a:tr h="370840">
                <a:tc>
                  <a:txBody>
                    <a:bodyPr/>
                    <a:lstStyle/>
                    <a:p>
                      <a:r>
                        <a:rPr lang="ru-RU" sz="2400" dirty="0"/>
                        <a:t>В системе имеются только писатели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ru-RU" sz="2400" b="0" i="0" u="none" strike="noStrike" kern="1200" baseline="0" dirty="0">
                          <a:solidFill>
                            <a:schemeClr val="tx1"/>
                          </a:solidFill>
                          <a:latin typeface="+mn-lt"/>
                          <a:ea typeface="+mn-ea"/>
                          <a:cs typeface="+mn-cs"/>
                        </a:rPr>
                        <a:t>• Устанавливаются </a:t>
                      </a:r>
                      <a:r>
                        <a:rPr lang="pl-PL" sz="2400" b="0" i="0" u="none" strike="noStrike" kern="1200" baseline="0" dirty="0">
                          <a:solidFill>
                            <a:schemeClr val="tx1"/>
                          </a:solidFill>
                          <a:latin typeface="+mn-lt"/>
                          <a:ea typeface="+mn-ea"/>
                          <a:cs typeface="+mn-cs"/>
                        </a:rPr>
                        <a:t>wsem </a:t>
                      </a:r>
                      <a:r>
                        <a:rPr lang="ru-RU" sz="2400" b="0" i="0" u="none" strike="noStrike" kern="1200" baseline="0" dirty="0">
                          <a:solidFill>
                            <a:schemeClr val="tx1"/>
                          </a:solidFill>
                          <a:latin typeface="+mn-lt"/>
                          <a:ea typeface="+mn-ea"/>
                          <a:cs typeface="+mn-cs"/>
                        </a:rPr>
                        <a:t>и </a:t>
                      </a:r>
                      <a:r>
                        <a:rPr lang="pl-PL" sz="2400" b="0" i="0" u="none" strike="noStrike" kern="1200" baseline="0" dirty="0">
                          <a:solidFill>
                            <a:schemeClr val="tx1"/>
                          </a:solidFill>
                          <a:latin typeface="+mn-lt"/>
                          <a:ea typeface="+mn-ea"/>
                          <a:cs typeface="+mn-cs"/>
                        </a:rPr>
                        <a:t>rsem</a:t>
                      </a:r>
                    </a:p>
                    <a:p>
                      <a:r>
                        <a:rPr lang="ru-RU" sz="2400" b="0" i="0" u="none" strike="noStrike" kern="1200" baseline="0" dirty="0">
                          <a:solidFill>
                            <a:schemeClr val="tx1"/>
                          </a:solidFill>
                          <a:latin typeface="+mn-lt"/>
                          <a:ea typeface="+mn-ea"/>
                          <a:cs typeface="+mn-cs"/>
                        </a:rPr>
                        <a:t>• Очередь писателей на </a:t>
                      </a:r>
                      <a:r>
                        <a:rPr lang="pl-PL" sz="2400" b="0" i="0" u="none" strike="noStrike" kern="1200" baseline="0" dirty="0">
                          <a:solidFill>
                            <a:schemeClr val="tx1"/>
                          </a:solidFill>
                          <a:latin typeface="+mn-lt"/>
                          <a:ea typeface="+mn-ea"/>
                          <a:cs typeface="+mn-cs"/>
                        </a:rPr>
                        <a:t>wsem</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4990012"/>
                  </a:ext>
                </a:extLst>
              </a:tr>
              <a:tr h="370840">
                <a:tc>
                  <a:txBody>
                    <a:bodyPr/>
                    <a:lstStyle/>
                    <a:p>
                      <a:r>
                        <a:rPr lang="ru-RU" sz="2400" b="0" i="0" u="none" strike="noStrike" kern="1200" baseline="0" dirty="0">
                          <a:solidFill>
                            <a:schemeClr val="tx1"/>
                          </a:solidFill>
                          <a:latin typeface="+mn-lt"/>
                          <a:ea typeface="+mn-ea"/>
                          <a:cs typeface="+mn-cs"/>
                        </a:rPr>
                        <a:t>В системе имеются как читатели, так и</a:t>
                      </a:r>
                    </a:p>
                    <a:p>
                      <a:r>
                        <a:rPr lang="ru-RU" sz="2400" b="0" i="0" u="none" strike="noStrike" kern="1200" baseline="0" dirty="0">
                          <a:solidFill>
                            <a:schemeClr val="tx1"/>
                          </a:solidFill>
                          <a:latin typeface="+mn-lt"/>
                          <a:ea typeface="+mn-ea"/>
                          <a:cs typeface="+mn-cs"/>
                        </a:rPr>
                        <a:t>писатели; первым выполняется чтение</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l-PL" sz="2400" b="0" i="0" u="none" strike="noStrike" kern="1200" baseline="0" dirty="0">
                          <a:solidFill>
                            <a:schemeClr val="tx1"/>
                          </a:solidFill>
                          <a:latin typeface="+mn-lt"/>
                          <a:ea typeface="+mn-ea"/>
                          <a:cs typeface="+mn-cs"/>
                        </a:rPr>
                        <a:t>• wsem </a:t>
                      </a:r>
                      <a:r>
                        <a:rPr lang="ru-RU" sz="2400" b="0" i="0" u="none" strike="noStrike" kern="1200" baseline="0" dirty="0">
                          <a:solidFill>
                            <a:schemeClr val="tx1"/>
                          </a:solidFill>
                          <a:latin typeface="+mn-lt"/>
                          <a:ea typeface="+mn-ea"/>
                          <a:cs typeface="+mn-cs"/>
                        </a:rPr>
                        <a:t>устанавливается читателем</a:t>
                      </a:r>
                    </a:p>
                    <a:p>
                      <a:r>
                        <a:rPr lang="pl-PL" sz="2400" b="0" i="0" u="none" strike="noStrike" kern="1200" baseline="0" dirty="0">
                          <a:solidFill>
                            <a:schemeClr val="tx1"/>
                          </a:solidFill>
                          <a:latin typeface="+mn-lt"/>
                          <a:ea typeface="+mn-ea"/>
                          <a:cs typeface="+mn-cs"/>
                        </a:rPr>
                        <a:t>• rsem </a:t>
                      </a:r>
                      <a:r>
                        <a:rPr lang="ru-RU" sz="2400" b="0" i="0" u="none" strike="noStrike" kern="1200" baseline="0" dirty="0">
                          <a:solidFill>
                            <a:schemeClr val="tx1"/>
                          </a:solidFill>
                          <a:latin typeface="+mn-lt"/>
                          <a:ea typeface="+mn-ea"/>
                          <a:cs typeface="+mn-cs"/>
                        </a:rPr>
                        <a:t>устанавливается писателем</a:t>
                      </a:r>
                    </a:p>
                    <a:p>
                      <a:r>
                        <a:rPr lang="ru-RU" sz="2400" b="0" i="0" u="none" strike="noStrike" kern="1200" baseline="0" dirty="0">
                          <a:solidFill>
                            <a:schemeClr val="tx1"/>
                          </a:solidFill>
                          <a:latin typeface="+mn-lt"/>
                          <a:ea typeface="+mn-ea"/>
                          <a:cs typeface="+mn-cs"/>
                        </a:rPr>
                        <a:t>• Все писатели становятся в очередь на </a:t>
                      </a:r>
                      <a:r>
                        <a:rPr lang="ru-RU" sz="2400" b="0" i="0" u="none" strike="noStrike" kern="1200" baseline="0" dirty="0" err="1">
                          <a:solidFill>
                            <a:schemeClr val="tx1"/>
                          </a:solidFill>
                          <a:latin typeface="+mn-lt"/>
                          <a:ea typeface="+mn-ea"/>
                          <a:cs typeface="+mn-cs"/>
                        </a:rPr>
                        <a:t>wsem</a:t>
                      </a:r>
                      <a:endParaRPr lang="ru-RU" sz="2400" b="0" i="0" u="none" strike="noStrike" kern="1200" baseline="0" dirty="0">
                        <a:solidFill>
                          <a:schemeClr val="tx1"/>
                        </a:solidFill>
                        <a:latin typeface="+mn-lt"/>
                        <a:ea typeface="+mn-ea"/>
                        <a:cs typeface="+mn-cs"/>
                      </a:endParaRPr>
                    </a:p>
                    <a:p>
                      <a:r>
                        <a:rPr lang="ru-RU" sz="2400" b="0" i="0" u="none" strike="noStrike" kern="1200" baseline="0" dirty="0">
                          <a:solidFill>
                            <a:schemeClr val="tx1"/>
                          </a:solidFill>
                          <a:latin typeface="+mn-lt"/>
                          <a:ea typeface="+mn-ea"/>
                          <a:cs typeface="+mn-cs"/>
                        </a:rPr>
                        <a:t>• Один читатель становится в очередь на </a:t>
                      </a:r>
                      <a:r>
                        <a:rPr lang="ru-RU" sz="2400" b="0" i="0" u="none" strike="noStrike" kern="1200" baseline="0" dirty="0" err="1">
                          <a:solidFill>
                            <a:schemeClr val="tx1"/>
                          </a:solidFill>
                          <a:latin typeface="+mn-lt"/>
                          <a:ea typeface="+mn-ea"/>
                          <a:cs typeface="+mn-cs"/>
                        </a:rPr>
                        <a:t>rsem</a:t>
                      </a:r>
                      <a:endParaRPr lang="ru-RU" sz="2400" b="0" i="0" u="none" strike="noStrike" kern="1200" baseline="0" dirty="0">
                        <a:solidFill>
                          <a:schemeClr val="tx1"/>
                        </a:solidFill>
                        <a:latin typeface="+mn-lt"/>
                        <a:ea typeface="+mn-ea"/>
                        <a:cs typeface="+mn-cs"/>
                      </a:endParaRPr>
                    </a:p>
                    <a:p>
                      <a:r>
                        <a:rPr lang="ru-RU" sz="2400" b="0" i="0" u="none" strike="noStrike" kern="1200" baseline="0" dirty="0">
                          <a:solidFill>
                            <a:schemeClr val="tx1"/>
                          </a:solidFill>
                          <a:latin typeface="+mn-lt"/>
                          <a:ea typeface="+mn-ea"/>
                          <a:cs typeface="+mn-cs"/>
                        </a:rPr>
                        <a:t>• Остальные читатели становятся в очередь на z</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149514"/>
                  </a:ext>
                </a:extLst>
              </a:tr>
              <a:tr h="370840">
                <a:tc>
                  <a:txBody>
                    <a:bodyPr/>
                    <a:lstStyle/>
                    <a:p>
                      <a:r>
                        <a:rPr lang="ru-RU" sz="2400" b="0" i="0" u="none" strike="noStrike" kern="1200" baseline="0" dirty="0">
                          <a:solidFill>
                            <a:schemeClr val="tx1"/>
                          </a:solidFill>
                          <a:latin typeface="+mn-lt"/>
                          <a:ea typeface="+mn-ea"/>
                          <a:cs typeface="+mn-cs"/>
                        </a:rPr>
                        <a:t>В системе имеются как читатели, так и</a:t>
                      </a:r>
                    </a:p>
                    <a:p>
                      <a:r>
                        <a:rPr lang="ru-RU" sz="2400" b="0" i="0" u="none" strike="noStrike" kern="1200" baseline="0" dirty="0">
                          <a:solidFill>
                            <a:schemeClr val="tx1"/>
                          </a:solidFill>
                          <a:latin typeface="+mn-lt"/>
                          <a:ea typeface="+mn-ea"/>
                          <a:cs typeface="+mn-cs"/>
                        </a:rPr>
                        <a:t>писатели; первой выполняется запись</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pl-PL" sz="2400" b="0" i="0" u="none" strike="noStrike" kern="1200" baseline="0" dirty="0">
                          <a:solidFill>
                            <a:schemeClr val="tx1"/>
                          </a:solidFill>
                          <a:latin typeface="+mn-lt"/>
                          <a:ea typeface="+mn-ea"/>
                          <a:cs typeface="+mn-cs"/>
                        </a:rPr>
                        <a:t>• wsem </a:t>
                      </a:r>
                      <a:r>
                        <a:rPr lang="ru-RU" sz="2400" b="0" i="0" u="none" strike="noStrike" kern="1200" baseline="0" dirty="0">
                          <a:solidFill>
                            <a:schemeClr val="tx1"/>
                          </a:solidFill>
                          <a:latin typeface="+mn-lt"/>
                          <a:ea typeface="+mn-ea"/>
                          <a:cs typeface="+mn-cs"/>
                        </a:rPr>
                        <a:t>устанавливается писателем</a:t>
                      </a:r>
                    </a:p>
                    <a:p>
                      <a:r>
                        <a:rPr lang="pl-PL" sz="2400" b="0" i="0" u="none" strike="noStrike" kern="1200" baseline="0" dirty="0">
                          <a:solidFill>
                            <a:schemeClr val="tx1"/>
                          </a:solidFill>
                          <a:latin typeface="+mn-lt"/>
                          <a:ea typeface="+mn-ea"/>
                          <a:cs typeface="+mn-cs"/>
                        </a:rPr>
                        <a:t>• rsem </a:t>
                      </a:r>
                      <a:r>
                        <a:rPr lang="ru-RU" sz="2400" b="0" i="0" u="none" strike="noStrike" kern="1200" baseline="0" dirty="0">
                          <a:solidFill>
                            <a:schemeClr val="tx1"/>
                          </a:solidFill>
                          <a:latin typeface="+mn-lt"/>
                          <a:ea typeface="+mn-ea"/>
                          <a:cs typeface="+mn-cs"/>
                        </a:rPr>
                        <a:t>устанавливается писателем</a:t>
                      </a:r>
                    </a:p>
                    <a:p>
                      <a:r>
                        <a:rPr lang="ru-RU" sz="2400" b="0" i="0" u="none" strike="noStrike" kern="1200" baseline="0" dirty="0">
                          <a:solidFill>
                            <a:schemeClr val="tx1"/>
                          </a:solidFill>
                          <a:latin typeface="+mn-lt"/>
                          <a:ea typeface="+mn-ea"/>
                          <a:cs typeface="+mn-cs"/>
                        </a:rPr>
                        <a:t>• Все писатели становятся в очередь на </a:t>
                      </a:r>
                      <a:r>
                        <a:rPr lang="ru-RU" sz="2400" b="0" i="0" u="none" strike="noStrike" kern="1200" baseline="0" dirty="0" err="1">
                          <a:solidFill>
                            <a:schemeClr val="tx1"/>
                          </a:solidFill>
                          <a:latin typeface="+mn-lt"/>
                          <a:ea typeface="+mn-ea"/>
                          <a:cs typeface="+mn-cs"/>
                        </a:rPr>
                        <a:t>wsem</a:t>
                      </a:r>
                      <a:endParaRPr lang="ru-RU" sz="2400" b="0" i="0" u="none" strike="noStrike" kern="1200" baseline="0" dirty="0">
                        <a:solidFill>
                          <a:schemeClr val="tx1"/>
                        </a:solidFill>
                        <a:latin typeface="+mn-lt"/>
                        <a:ea typeface="+mn-ea"/>
                        <a:cs typeface="+mn-cs"/>
                      </a:endParaRPr>
                    </a:p>
                    <a:p>
                      <a:r>
                        <a:rPr lang="ru-RU" sz="2400" b="0" i="0" u="none" strike="noStrike" kern="1200" baseline="0" dirty="0">
                          <a:solidFill>
                            <a:schemeClr val="tx1"/>
                          </a:solidFill>
                          <a:latin typeface="+mn-lt"/>
                          <a:ea typeface="+mn-ea"/>
                          <a:cs typeface="+mn-cs"/>
                        </a:rPr>
                        <a:t>• Один читатель становится в очередь на </a:t>
                      </a:r>
                      <a:r>
                        <a:rPr lang="ru-RU" sz="2400" b="0" i="0" u="none" strike="noStrike" kern="1200" baseline="0" dirty="0" err="1">
                          <a:solidFill>
                            <a:schemeClr val="tx1"/>
                          </a:solidFill>
                          <a:latin typeface="+mn-lt"/>
                          <a:ea typeface="+mn-ea"/>
                          <a:cs typeface="+mn-cs"/>
                        </a:rPr>
                        <a:t>rsem</a:t>
                      </a:r>
                      <a:endParaRPr lang="ru-RU" sz="2400" b="0" i="0" u="none" strike="noStrike" kern="1200" baseline="0" dirty="0">
                        <a:solidFill>
                          <a:schemeClr val="tx1"/>
                        </a:solidFill>
                        <a:latin typeface="+mn-lt"/>
                        <a:ea typeface="+mn-ea"/>
                        <a:cs typeface="+mn-cs"/>
                      </a:endParaRPr>
                    </a:p>
                    <a:p>
                      <a:r>
                        <a:rPr lang="ru-RU" sz="2400" b="0" i="0" u="none" strike="noStrike" kern="1200" baseline="0" dirty="0">
                          <a:solidFill>
                            <a:schemeClr val="tx1"/>
                          </a:solidFill>
                          <a:latin typeface="+mn-lt"/>
                          <a:ea typeface="+mn-ea"/>
                          <a:cs typeface="+mn-cs"/>
                        </a:rPr>
                        <a:t>• Остальные читатели становятся в очередь на z</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1931433"/>
                  </a:ext>
                </a:extLst>
              </a:tr>
            </a:tbl>
          </a:graphicData>
        </a:graphic>
      </p:graphicFrame>
    </p:spTree>
    <p:extLst>
      <p:ext uri="{BB962C8B-B14F-4D97-AF65-F5344CB8AC3E}">
        <p14:creationId xmlns:p14="http://schemas.microsoft.com/office/powerpoint/2010/main" val="4115053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1ED144-D4D6-40A0-A39E-C5B0F59C0FF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E41A4A5-F799-4382-8315-B20032A8B721}"/>
              </a:ext>
            </a:extLst>
          </p:cNvPr>
          <p:cNvSpPr>
            <a:spLocks noGrp="1"/>
          </p:cNvSpPr>
          <p:nvPr>
            <p:ph idx="1"/>
          </p:nvPr>
        </p:nvSpPr>
        <p:spPr/>
        <p:txBody>
          <a:bodyPr/>
          <a:lstStyle/>
          <a:p>
            <a:endParaRPr lang="ru-RU" dirty="0"/>
          </a:p>
        </p:txBody>
      </p:sp>
      <p:pic>
        <p:nvPicPr>
          <p:cNvPr id="4" name="Рисунок 3">
            <a:extLst>
              <a:ext uri="{FF2B5EF4-FFF2-40B4-BE49-F238E27FC236}">
                <a16:creationId xmlns:a16="http://schemas.microsoft.com/office/drawing/2014/main" id="{88942730-E94F-4D71-A0AA-243BCAE19B98}"/>
              </a:ext>
            </a:extLst>
          </p:cNvPr>
          <p:cNvPicPr>
            <a:picLocks noChangeAspect="1"/>
          </p:cNvPicPr>
          <p:nvPr/>
        </p:nvPicPr>
        <p:blipFill>
          <a:blip r:embed="rId2"/>
          <a:stretch>
            <a:fillRect/>
          </a:stretch>
        </p:blipFill>
        <p:spPr>
          <a:xfrm>
            <a:off x="357419" y="0"/>
            <a:ext cx="3418253" cy="6852938"/>
          </a:xfrm>
          <a:prstGeom prst="rect">
            <a:avLst/>
          </a:prstGeom>
        </p:spPr>
      </p:pic>
      <p:pic>
        <p:nvPicPr>
          <p:cNvPr id="5" name="Рисунок 4">
            <a:extLst>
              <a:ext uri="{FF2B5EF4-FFF2-40B4-BE49-F238E27FC236}">
                <a16:creationId xmlns:a16="http://schemas.microsoft.com/office/drawing/2014/main" id="{E214BCD7-D1B9-455B-BFB8-426B5C53BA20}"/>
              </a:ext>
            </a:extLst>
          </p:cNvPr>
          <p:cNvPicPr>
            <a:picLocks noChangeAspect="1"/>
          </p:cNvPicPr>
          <p:nvPr/>
        </p:nvPicPr>
        <p:blipFill rotWithShape="1">
          <a:blip r:embed="rId3"/>
          <a:srcRect b="35145"/>
          <a:stretch/>
        </p:blipFill>
        <p:spPr>
          <a:xfrm>
            <a:off x="3629504" y="0"/>
            <a:ext cx="4786826" cy="6581082"/>
          </a:xfrm>
          <a:prstGeom prst="rect">
            <a:avLst/>
          </a:prstGeom>
        </p:spPr>
      </p:pic>
      <p:pic>
        <p:nvPicPr>
          <p:cNvPr id="6" name="Рисунок 5">
            <a:extLst>
              <a:ext uri="{FF2B5EF4-FFF2-40B4-BE49-F238E27FC236}">
                <a16:creationId xmlns:a16="http://schemas.microsoft.com/office/drawing/2014/main" id="{A9130425-FD81-46AC-9DDE-B9728C97B397}"/>
              </a:ext>
            </a:extLst>
          </p:cNvPr>
          <p:cNvPicPr>
            <a:picLocks noChangeAspect="1"/>
          </p:cNvPicPr>
          <p:nvPr/>
        </p:nvPicPr>
        <p:blipFill rotWithShape="1">
          <a:blip r:embed="rId3"/>
          <a:srcRect t="63601"/>
          <a:stretch/>
        </p:blipFill>
        <p:spPr>
          <a:xfrm>
            <a:off x="8416330" y="1155999"/>
            <a:ext cx="4655847" cy="3592445"/>
          </a:xfrm>
          <a:prstGeom prst="rect">
            <a:avLst/>
          </a:prstGeom>
        </p:spPr>
      </p:pic>
    </p:spTree>
    <p:extLst>
      <p:ext uri="{BB962C8B-B14F-4D97-AF65-F5344CB8AC3E}">
        <p14:creationId xmlns:p14="http://schemas.microsoft.com/office/powerpoint/2010/main" val="1332708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A6D2E27-F499-4B5D-B7DC-23658FAFCA58}"/>
              </a:ext>
            </a:extLst>
          </p:cNvPr>
          <p:cNvSpPr>
            <a:spLocks noGrp="1"/>
          </p:cNvSpPr>
          <p:nvPr>
            <p:ph idx="1"/>
          </p:nvPr>
        </p:nvSpPr>
        <p:spPr>
          <a:xfrm>
            <a:off x="314815" y="440871"/>
            <a:ext cx="10641656" cy="5878286"/>
          </a:xfrm>
        </p:spPr>
        <p:txBody>
          <a:bodyPr>
            <a:normAutofit/>
          </a:bodyPr>
          <a:lstStyle/>
          <a:p>
            <a:pPr marL="0" indent="0" algn="just">
              <a:buNone/>
            </a:pPr>
            <a:r>
              <a:rPr lang="ru-RU" sz="2600" dirty="0"/>
              <a:t>В этом случае имеется управляющий процесс с правом доступа к совместно используемым данным. Прочие процессы запрашивают право доступа к данным, посылая сообщение управляющему процессу. Запрашивающий процесс получает право доступа посредством ответного сообщения "ОК", а после завершения работы сообщает об этом специальным сообщением </a:t>
            </a:r>
            <a:r>
              <a:rPr lang="ru-RU" sz="2600" dirty="0" err="1"/>
              <a:t>finished</a:t>
            </a:r>
            <a:r>
              <a:rPr lang="ru-RU" sz="2600" dirty="0"/>
              <a:t>. У управляющего процесса имеются три почтовых ящика, по одному для каждого типа получаемых им сообщений.</a:t>
            </a:r>
          </a:p>
        </p:txBody>
      </p:sp>
    </p:spTree>
    <p:extLst>
      <p:ext uri="{BB962C8B-B14F-4D97-AF65-F5344CB8AC3E}">
        <p14:creationId xmlns:p14="http://schemas.microsoft.com/office/powerpoint/2010/main" val="3391854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9A3EBC7-24B8-4935-9E88-6FC090876EA5}"/>
              </a:ext>
            </a:extLst>
          </p:cNvPr>
          <p:cNvSpPr>
            <a:spLocks noGrp="1"/>
          </p:cNvSpPr>
          <p:nvPr>
            <p:ph idx="1"/>
          </p:nvPr>
        </p:nvSpPr>
        <p:spPr>
          <a:xfrm>
            <a:off x="1" y="391886"/>
            <a:ext cx="11985170" cy="6237514"/>
          </a:xfrm>
          <a:solidFill>
            <a:schemeClr val="bg1"/>
          </a:solidFill>
        </p:spPr>
        <p:txBody>
          <a:bodyPr>
            <a:noAutofit/>
          </a:bodyPr>
          <a:lstStyle/>
          <a:p>
            <a:pPr marL="0" indent="0" algn="just">
              <a:buNone/>
            </a:pPr>
            <a:r>
              <a:rPr lang="ru-RU" sz="2600" dirty="0"/>
              <a:t>Первыми управляющий процесс обслужит запросы на запись, давая, таким образом, приоритет операции записи; кроме того, управляющий процесс обеспечивает выполнение взаимоисключений, для чего используется переменная </a:t>
            </a:r>
            <a:r>
              <a:rPr lang="ru-RU" sz="2600" dirty="0" err="1"/>
              <a:t>count</a:t>
            </a:r>
            <a:r>
              <a:rPr lang="ru-RU" sz="2600" dirty="0"/>
              <a:t>, инициализируемая неким числом, которое заведомо больше максимально возможного количества читателей. В нашем примере использовано значение 100. Действия управляющего процесса можно описать следующим образом.</a:t>
            </a:r>
          </a:p>
          <a:p>
            <a:pPr marL="0" indent="0" algn="just">
              <a:buNone/>
            </a:pPr>
            <a:r>
              <a:rPr lang="ru-RU" sz="2600" dirty="0"/>
              <a:t>• Если </a:t>
            </a:r>
            <a:r>
              <a:rPr lang="ru-RU" sz="2600" dirty="0" err="1"/>
              <a:t>count</a:t>
            </a:r>
            <a:r>
              <a:rPr lang="ru-RU" sz="2600" dirty="0"/>
              <a:t>&gt;0, значит, ожидающих писателей нет; активные читатели могут как присутствовать, так и отсутствовать. Управляющий процесс обслуживает сначала все сообщения типа </a:t>
            </a:r>
            <a:r>
              <a:rPr lang="ru-RU" sz="2600" dirty="0" err="1"/>
              <a:t>finished</a:t>
            </a:r>
            <a:r>
              <a:rPr lang="ru-RU" sz="2600" dirty="0"/>
              <a:t>, а затем запросы от писателей и читателей.</a:t>
            </a:r>
          </a:p>
          <a:p>
            <a:pPr marL="0" indent="0" algn="just">
              <a:buNone/>
            </a:pPr>
            <a:r>
              <a:rPr lang="ru-RU" sz="2600" dirty="0"/>
              <a:t>• Если </a:t>
            </a:r>
            <a:r>
              <a:rPr lang="ru-RU" sz="2600" dirty="0" err="1"/>
              <a:t>count</a:t>
            </a:r>
            <a:r>
              <a:rPr lang="ru-RU" sz="2600" dirty="0"/>
              <a:t>=0, это означает, что у нас имеется только запрос на запись. Управляющий процесс дает писателю "добро" на выполнение своих действий и ожидает от него сообщения о завершении работы.</a:t>
            </a:r>
          </a:p>
          <a:p>
            <a:pPr marL="0" indent="0" algn="just">
              <a:buNone/>
            </a:pPr>
            <a:r>
              <a:rPr lang="ru-RU" sz="2600" dirty="0"/>
              <a:t>• Если </a:t>
            </a:r>
            <a:r>
              <a:rPr lang="ru-RU" sz="2600" dirty="0" err="1"/>
              <a:t>count</a:t>
            </a:r>
            <a:r>
              <a:rPr lang="ru-RU" sz="2600" dirty="0"/>
              <a:t>&lt;0, значит, писатель сделал запрос и ожидает завершения работы всех активных читателей, так что управляющий процесс при этом принимает только сообщения о завершении работы читателей.</a:t>
            </a:r>
          </a:p>
        </p:txBody>
      </p:sp>
    </p:spTree>
    <p:extLst>
      <p:ext uri="{BB962C8B-B14F-4D97-AF65-F5344CB8AC3E}">
        <p14:creationId xmlns:p14="http://schemas.microsoft.com/office/powerpoint/2010/main" val="2341126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356112" y="489688"/>
            <a:ext cx="6651639" cy="765633"/>
          </a:xfrm>
        </p:spPr>
        <p:txBody>
          <a:bodyPr>
            <a:normAutofit fontScale="90000"/>
          </a:bodyPr>
          <a:lstStyle/>
          <a:p>
            <a:pPr algn="ctr"/>
            <a:r>
              <a:rPr lang="ru-RU" dirty="0"/>
              <a:t>Спасибо за внимание!</a:t>
            </a:r>
            <a:br>
              <a:rPr lang="ru-RU" dirty="0"/>
            </a:br>
            <a:r>
              <a:rPr lang="ru-RU" dirty="0"/>
              <a:t>Вопросы?</a:t>
            </a:r>
          </a:p>
        </p:txBody>
      </p:sp>
      <p:pic>
        <p:nvPicPr>
          <p:cNvPr id="1026" name="Picture 2" descr="https://sun9-62.userapi.com/impg/NwfNq6-zHIRh7DRHWueb0Uag44wMm4ELBQ20bQ/jhIKDKa6P-w.jpg?size=2264x2160&amp;quality=96&amp;sign=c27aabfbe95e14c1bdda7028de48eea8&amp;type=album">
            <a:extLst>
              <a:ext uri="{FF2B5EF4-FFF2-40B4-BE49-F238E27FC236}">
                <a16:creationId xmlns:a16="http://schemas.microsoft.com/office/drawing/2014/main" id="{28C96A39-37D4-4A94-BF74-CA46EA89A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255321"/>
            <a:ext cx="5569656" cy="53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2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B03285-2CA7-47F1-803F-F8D4E6A4CA84}"/>
              </a:ext>
            </a:extLst>
          </p:cNvPr>
          <p:cNvSpPr>
            <a:spLocks noGrp="1"/>
          </p:cNvSpPr>
          <p:nvPr>
            <p:ph idx="1"/>
          </p:nvPr>
        </p:nvSpPr>
        <p:spPr>
          <a:xfrm>
            <a:off x="302315" y="191912"/>
            <a:ext cx="10907551" cy="6666088"/>
          </a:xfrm>
        </p:spPr>
        <p:txBody>
          <a:bodyPr>
            <a:normAutofit/>
          </a:bodyPr>
          <a:lstStyle/>
          <a:p>
            <a:pPr marL="0" indent="0" algn="just">
              <a:buNone/>
            </a:pPr>
            <a:r>
              <a:rPr lang="ru-RU" sz="2600" dirty="0"/>
              <a:t>Можно также использовать одну из схем поддержки взаимоисключений на аппаратном уровне. В этой реализации семафор представляет собой структуру; однако теперь он включает новый целочисленный компонент </a:t>
            </a:r>
            <a:r>
              <a:rPr lang="ru-RU" sz="2600" dirty="0" err="1"/>
              <a:t>s.flag</a:t>
            </a:r>
            <a:r>
              <a:rPr lang="ru-RU" sz="2600" dirty="0"/>
              <a:t>. Конечно, при таком способе реализации семафоров неизбежно пережидание занятости, но поскольку операции </a:t>
            </a:r>
            <a:r>
              <a:rPr lang="ru-RU" sz="2600" dirty="0" err="1"/>
              <a:t>semWait</a:t>
            </a:r>
            <a:r>
              <a:rPr lang="ru-RU" sz="2600" dirty="0"/>
              <a:t> и </a:t>
            </a:r>
            <a:r>
              <a:rPr lang="ru-RU" sz="2600" dirty="0" err="1"/>
              <a:t>semSignal</a:t>
            </a:r>
            <a:r>
              <a:rPr lang="ru-RU" sz="2600" dirty="0"/>
              <a:t> относительно небольшие, время ожидания минимально.</a:t>
            </a:r>
            <a:endParaRPr lang="ru-BY" sz="2600" dirty="0"/>
          </a:p>
        </p:txBody>
      </p:sp>
      <p:pic>
        <p:nvPicPr>
          <p:cNvPr id="4" name="Рисунок 3">
            <a:extLst>
              <a:ext uri="{FF2B5EF4-FFF2-40B4-BE49-F238E27FC236}">
                <a16:creationId xmlns:a16="http://schemas.microsoft.com/office/drawing/2014/main" id="{91A96634-C451-40DD-B230-932E5874BCF7}"/>
              </a:ext>
            </a:extLst>
          </p:cNvPr>
          <p:cNvPicPr>
            <a:picLocks noChangeAspect="1"/>
          </p:cNvPicPr>
          <p:nvPr/>
        </p:nvPicPr>
        <p:blipFill rotWithShape="1">
          <a:blip r:embed="rId2"/>
          <a:srcRect b="48292"/>
          <a:stretch/>
        </p:blipFill>
        <p:spPr>
          <a:xfrm>
            <a:off x="6096000" y="2492023"/>
            <a:ext cx="4560712" cy="4281260"/>
          </a:xfrm>
          <a:prstGeom prst="rect">
            <a:avLst/>
          </a:prstGeom>
        </p:spPr>
      </p:pic>
      <p:pic>
        <p:nvPicPr>
          <p:cNvPr id="5" name="Рисунок 4">
            <a:extLst>
              <a:ext uri="{FF2B5EF4-FFF2-40B4-BE49-F238E27FC236}">
                <a16:creationId xmlns:a16="http://schemas.microsoft.com/office/drawing/2014/main" id="{86317B13-07BE-4E50-AA57-22E6D06AC703}"/>
              </a:ext>
            </a:extLst>
          </p:cNvPr>
          <p:cNvPicPr>
            <a:picLocks noChangeAspect="1"/>
          </p:cNvPicPr>
          <p:nvPr/>
        </p:nvPicPr>
        <p:blipFill rotWithShape="1">
          <a:blip r:embed="rId2"/>
          <a:srcRect t="50000"/>
          <a:stretch/>
        </p:blipFill>
        <p:spPr>
          <a:xfrm>
            <a:off x="302315" y="2492023"/>
            <a:ext cx="4766396" cy="4326521"/>
          </a:xfrm>
          <a:prstGeom prst="rect">
            <a:avLst/>
          </a:prstGeom>
        </p:spPr>
      </p:pic>
    </p:spTree>
    <p:extLst>
      <p:ext uri="{BB962C8B-B14F-4D97-AF65-F5344CB8AC3E}">
        <p14:creationId xmlns:p14="http://schemas.microsoft.com/office/powerpoint/2010/main" val="18921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F707AD-54C1-41B9-85F9-8E910AD28DBA}"/>
              </a:ext>
            </a:extLst>
          </p:cNvPr>
          <p:cNvSpPr>
            <a:spLocks noGrp="1"/>
          </p:cNvSpPr>
          <p:nvPr>
            <p:ph idx="1"/>
          </p:nvPr>
        </p:nvSpPr>
        <p:spPr>
          <a:xfrm>
            <a:off x="437783" y="417689"/>
            <a:ext cx="10501149" cy="2269067"/>
          </a:xfrm>
        </p:spPr>
        <p:txBody>
          <a:bodyPr>
            <a:normAutofit/>
          </a:bodyPr>
          <a:lstStyle/>
          <a:p>
            <a:pPr marL="0" indent="0" algn="just">
              <a:buNone/>
            </a:pPr>
            <a:r>
              <a:rPr lang="ru-RU" sz="2600" dirty="0"/>
              <a:t>В однопроцессорной системе можно воспользоваться запретом прерываний на время выполнения операций </a:t>
            </a:r>
            <a:r>
              <a:rPr lang="ru-RU" sz="2600" dirty="0" err="1"/>
              <a:t>semWait</a:t>
            </a:r>
            <a:r>
              <a:rPr lang="ru-RU" sz="2600" dirty="0"/>
              <a:t> и </a:t>
            </a:r>
            <a:r>
              <a:rPr lang="ru-RU" sz="2600" dirty="0" err="1"/>
              <a:t>semSignal</a:t>
            </a:r>
            <a:r>
              <a:rPr lang="ru-RU" sz="2600" i="1" dirty="0"/>
              <a:t>. </a:t>
            </a:r>
            <a:endParaRPr lang="ru-BY" sz="2600" dirty="0"/>
          </a:p>
        </p:txBody>
      </p:sp>
      <p:pic>
        <p:nvPicPr>
          <p:cNvPr id="4" name="Рисунок 3">
            <a:extLst>
              <a:ext uri="{FF2B5EF4-FFF2-40B4-BE49-F238E27FC236}">
                <a16:creationId xmlns:a16="http://schemas.microsoft.com/office/drawing/2014/main" id="{0C0C6681-CD37-4CC6-8C50-9B91EA20FA1C}"/>
              </a:ext>
            </a:extLst>
          </p:cNvPr>
          <p:cNvPicPr>
            <a:picLocks noChangeAspect="1"/>
          </p:cNvPicPr>
          <p:nvPr/>
        </p:nvPicPr>
        <p:blipFill>
          <a:blip r:embed="rId2"/>
          <a:stretch>
            <a:fillRect/>
          </a:stretch>
        </p:blipFill>
        <p:spPr>
          <a:xfrm>
            <a:off x="437783" y="1445467"/>
            <a:ext cx="5347096" cy="5234016"/>
          </a:xfrm>
          <a:prstGeom prst="rect">
            <a:avLst/>
          </a:prstGeom>
        </p:spPr>
      </p:pic>
      <p:pic>
        <p:nvPicPr>
          <p:cNvPr id="5" name="Рисунок 4">
            <a:extLst>
              <a:ext uri="{FF2B5EF4-FFF2-40B4-BE49-F238E27FC236}">
                <a16:creationId xmlns:a16="http://schemas.microsoft.com/office/drawing/2014/main" id="{E770AA42-01E4-45F7-8575-9B8022A275EB}"/>
              </a:ext>
            </a:extLst>
          </p:cNvPr>
          <p:cNvPicPr>
            <a:picLocks noChangeAspect="1"/>
          </p:cNvPicPr>
          <p:nvPr/>
        </p:nvPicPr>
        <p:blipFill>
          <a:blip r:embed="rId3"/>
          <a:stretch>
            <a:fillRect/>
          </a:stretch>
        </p:blipFill>
        <p:spPr>
          <a:xfrm>
            <a:off x="6178858" y="1524979"/>
            <a:ext cx="5347096" cy="5056317"/>
          </a:xfrm>
          <a:prstGeom prst="rect">
            <a:avLst/>
          </a:prstGeom>
        </p:spPr>
      </p:pic>
    </p:spTree>
    <p:extLst>
      <p:ext uri="{BB962C8B-B14F-4D97-AF65-F5344CB8AC3E}">
        <p14:creationId xmlns:p14="http://schemas.microsoft.com/office/powerpoint/2010/main" val="123269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2B8E2-CC92-48ED-A597-BFFA09E006EC}"/>
              </a:ext>
            </a:extLst>
          </p:cNvPr>
          <p:cNvSpPr>
            <a:spLocks noGrp="1"/>
          </p:cNvSpPr>
          <p:nvPr>
            <p:ph type="title"/>
          </p:nvPr>
        </p:nvSpPr>
        <p:spPr>
          <a:xfrm>
            <a:off x="1261872" y="365760"/>
            <a:ext cx="9692640" cy="837398"/>
          </a:xfrm>
        </p:spPr>
        <p:txBody>
          <a:bodyPr/>
          <a:lstStyle/>
          <a:p>
            <a:r>
              <a:rPr lang="ru-RU" dirty="0"/>
              <a:t>Мониторы</a:t>
            </a:r>
          </a:p>
        </p:txBody>
      </p:sp>
      <p:sp>
        <p:nvSpPr>
          <p:cNvPr id="3" name="Объект 2">
            <a:extLst>
              <a:ext uri="{FF2B5EF4-FFF2-40B4-BE49-F238E27FC236}">
                <a16:creationId xmlns:a16="http://schemas.microsoft.com/office/drawing/2014/main" id="{AD5DA10B-549C-4481-AF88-F95C6D5109AE}"/>
              </a:ext>
            </a:extLst>
          </p:cNvPr>
          <p:cNvSpPr>
            <a:spLocks noGrp="1"/>
          </p:cNvSpPr>
          <p:nvPr>
            <p:ph idx="1"/>
          </p:nvPr>
        </p:nvSpPr>
        <p:spPr>
          <a:xfrm>
            <a:off x="283302" y="1253331"/>
            <a:ext cx="10671209" cy="5238909"/>
          </a:xfrm>
        </p:spPr>
        <p:txBody>
          <a:bodyPr>
            <a:normAutofit/>
          </a:bodyPr>
          <a:lstStyle/>
          <a:p>
            <a:pPr marL="0" indent="0" algn="just">
              <a:buNone/>
            </a:pPr>
            <a:r>
              <a:rPr lang="ru-RU" sz="2600" dirty="0"/>
              <a:t>Монитор представляет собой конструкцию языка программирования, которая обеспечивает функциональность, эквивалентную функциональности семафоров, но более легкую в управлении. </a:t>
            </a:r>
            <a:r>
              <a:rPr lang="fr-FR" sz="2600" dirty="0"/>
              <a:t>Мониторы также</a:t>
            </a:r>
            <a:r>
              <a:rPr lang="ru-RU" sz="2600" dirty="0"/>
              <a:t> реализуются как программные библиотеки. Это позволяет использовать мониторы, блокирующие любые объекты. В частности, например, для связанного списка можно заблокировать все связанные списки одной блокировкой либо иметь отдельные блокировки для каждого списка, а возможно - и для каждого элемента списка.</a:t>
            </a:r>
          </a:p>
        </p:txBody>
      </p:sp>
    </p:spTree>
    <p:extLst>
      <p:ext uri="{BB962C8B-B14F-4D97-AF65-F5344CB8AC3E}">
        <p14:creationId xmlns:p14="http://schemas.microsoft.com/office/powerpoint/2010/main" val="52660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9C02D7-2F00-47D6-9A1B-99BC1860C4B3}"/>
              </a:ext>
            </a:extLst>
          </p:cNvPr>
          <p:cNvSpPr>
            <a:spLocks noGrp="1"/>
          </p:cNvSpPr>
          <p:nvPr>
            <p:ph type="title"/>
          </p:nvPr>
        </p:nvSpPr>
        <p:spPr>
          <a:xfrm>
            <a:off x="1261872" y="365760"/>
            <a:ext cx="9692640" cy="709061"/>
          </a:xfrm>
        </p:spPr>
        <p:txBody>
          <a:bodyPr/>
          <a:lstStyle/>
          <a:p>
            <a:r>
              <a:rPr lang="ru-RU" dirty="0"/>
              <a:t>Мониторы с сигналами</a:t>
            </a:r>
          </a:p>
        </p:txBody>
      </p:sp>
      <p:sp>
        <p:nvSpPr>
          <p:cNvPr id="3" name="Объект 2">
            <a:extLst>
              <a:ext uri="{FF2B5EF4-FFF2-40B4-BE49-F238E27FC236}">
                <a16:creationId xmlns:a16="http://schemas.microsoft.com/office/drawing/2014/main" id="{75916CFB-01E7-4206-9E95-B9D388004185}"/>
              </a:ext>
            </a:extLst>
          </p:cNvPr>
          <p:cNvSpPr>
            <a:spLocks noGrp="1"/>
          </p:cNvSpPr>
          <p:nvPr>
            <p:ph idx="1"/>
          </p:nvPr>
        </p:nvSpPr>
        <p:spPr>
          <a:xfrm>
            <a:off x="251218" y="1315453"/>
            <a:ext cx="10678909" cy="5005136"/>
          </a:xfrm>
        </p:spPr>
        <p:txBody>
          <a:bodyPr>
            <a:normAutofit/>
          </a:bodyPr>
          <a:lstStyle/>
          <a:p>
            <a:pPr marL="0" indent="0" algn="just">
              <a:buNone/>
            </a:pPr>
            <a:r>
              <a:rPr lang="ru-RU" sz="2600" dirty="0"/>
              <a:t>Монитор представляет собой программный модуль, состоящий из инициализирующей последовательности, одной или нескольких процедур и локальных данных. Основные характеристики монитора таковы.</a:t>
            </a:r>
          </a:p>
          <a:p>
            <a:pPr marL="0" indent="0" algn="just">
              <a:buNone/>
            </a:pPr>
            <a:r>
              <a:rPr lang="ru-RU" sz="2600" dirty="0"/>
              <a:t>1. Локальные переменные монитора доступны только его процедурам; внешние процедуры доступа к локальным данным монитора не имеют.</a:t>
            </a:r>
          </a:p>
          <a:p>
            <a:pPr marL="0" indent="0" algn="just">
              <a:buNone/>
            </a:pPr>
            <a:r>
              <a:rPr lang="ru-RU" sz="2600" dirty="0"/>
              <a:t>2. Процесс входит в монитор путем вызова одной из его процедур.</a:t>
            </a:r>
          </a:p>
          <a:p>
            <a:pPr marL="0" indent="0" algn="just">
              <a:buNone/>
            </a:pPr>
            <a:r>
              <a:rPr lang="ru-RU" sz="2600" dirty="0"/>
              <a:t>3. В мониторе в определенный момент времени может выполняться только один процесс; любой другой процесс, вызвавший монитор, будет приостановлен в ожидании доступности монитора.</a:t>
            </a:r>
          </a:p>
        </p:txBody>
      </p:sp>
    </p:spTree>
    <p:extLst>
      <p:ext uri="{BB962C8B-B14F-4D97-AF65-F5344CB8AC3E}">
        <p14:creationId xmlns:p14="http://schemas.microsoft.com/office/powerpoint/2010/main" val="1536984681"/>
      </p:ext>
    </p:extLst>
  </p:cSld>
  <p:clrMapOvr>
    <a:masterClrMapping/>
  </p:clrMapOvr>
</p:sld>
</file>

<file path=ppt/theme/theme1.xml><?xml version="1.0" encoding="utf-8"?>
<a:theme xmlns:a="http://schemas.openxmlformats.org/drawingml/2006/main" name="Вид">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1">
      <a:majorFont>
        <a:latin typeface="Times New Roman"/>
        <a:ea typeface=""/>
        <a:cs typeface=""/>
      </a:majorFont>
      <a:minorFont>
        <a:latin typeface="Times New Roman"/>
        <a:ea typeface=""/>
        <a:cs typeface=""/>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TM03457515[[fn=Вид]]</Template>
  <TotalTime>225</TotalTime>
  <Words>4862</Words>
  <Application>Microsoft Office PowerPoint</Application>
  <PresentationFormat>Широкоэкранный</PresentationFormat>
  <Paragraphs>154</Paragraphs>
  <Slides>57</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57</vt:i4>
      </vt:variant>
    </vt:vector>
  </HeadingPairs>
  <TitlesOfParts>
    <vt:vector size="62" baseType="lpstr">
      <vt:lpstr>Arial</vt:lpstr>
      <vt:lpstr>Calibri</vt:lpstr>
      <vt:lpstr>Times New Roman</vt:lpstr>
      <vt:lpstr>Wingdings 2</vt:lpstr>
      <vt:lpstr>Вид</vt:lpstr>
      <vt:lpstr>Лекция 9. Мониторы</vt:lpstr>
      <vt:lpstr>Презентация PowerPoint</vt:lpstr>
      <vt:lpstr>Презентация PowerPoint</vt:lpstr>
      <vt:lpstr>Презентация PowerPoint</vt:lpstr>
      <vt:lpstr>Реализация семафоров</vt:lpstr>
      <vt:lpstr>Презентация PowerPoint</vt:lpstr>
      <vt:lpstr>Презентация PowerPoint</vt:lpstr>
      <vt:lpstr>Мониторы</vt:lpstr>
      <vt:lpstr>Мониторы с сигналами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Мониторы с оповещением и широковещанием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Передача сообщений</vt:lpstr>
      <vt:lpstr>Презентация PowerPoint</vt:lpstr>
      <vt:lpstr>Презентация PowerPoint</vt:lpstr>
      <vt:lpstr>Синхронизация</vt:lpstr>
      <vt:lpstr>Презентация PowerPoint</vt:lpstr>
      <vt:lpstr>Презентация PowerPoint</vt:lpstr>
      <vt:lpstr>Презентация PowerPoint</vt:lpstr>
      <vt:lpstr>Адресация</vt:lpstr>
      <vt:lpstr>Презентация PowerPoint</vt:lpstr>
      <vt:lpstr>Презентация PowerPoint</vt:lpstr>
      <vt:lpstr>Презентация PowerPoint</vt:lpstr>
      <vt:lpstr>Презентация PowerPoint</vt:lpstr>
      <vt:lpstr>Формат сообщения</vt:lpstr>
      <vt:lpstr>Презентация PowerPoint</vt:lpstr>
      <vt:lpstr>Презентация PowerPoint</vt:lpstr>
      <vt:lpstr>Презентация PowerPoint</vt:lpstr>
      <vt:lpstr>Презентация PowerPoint</vt:lpstr>
      <vt:lpstr>Задача читателей/писателей</vt:lpstr>
      <vt:lpstr>Презентация PowerPoint</vt:lpstr>
      <vt:lpstr>Приоритетное чтение</vt:lpstr>
      <vt:lpstr>Презентация PowerPoint</vt:lpstr>
      <vt:lpstr>Приоритетная запись</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10. Семафоры и мониторы</dc:title>
  <dc:creator>Sobol Aliaksandr M</dc:creator>
  <cp:lastModifiedBy>Соболь A. M.</cp:lastModifiedBy>
  <cp:revision>11</cp:revision>
  <dcterms:created xsi:type="dcterms:W3CDTF">2021-11-08T10:18:23Z</dcterms:created>
  <dcterms:modified xsi:type="dcterms:W3CDTF">2021-11-09T10:21:32Z</dcterms:modified>
</cp:coreProperties>
</file>