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86" r:id="rId3"/>
    <p:sldId id="259" r:id="rId4"/>
    <p:sldId id="287" r:id="rId5"/>
    <p:sldId id="290" r:id="rId6"/>
    <p:sldId id="289" r:id="rId7"/>
    <p:sldId id="291" r:id="rId8"/>
    <p:sldId id="296" r:id="rId9"/>
    <p:sldId id="323" r:id="rId10"/>
    <p:sldId id="324" r:id="rId11"/>
    <p:sldId id="298" r:id="rId12"/>
    <p:sldId id="325" r:id="rId13"/>
    <p:sldId id="314" r:id="rId14"/>
    <p:sldId id="326" r:id="rId15"/>
    <p:sldId id="299" r:id="rId16"/>
    <p:sldId id="327" r:id="rId17"/>
    <p:sldId id="300" r:id="rId18"/>
    <p:sldId id="328" r:id="rId19"/>
    <p:sldId id="320" r:id="rId20"/>
    <p:sldId id="329" r:id="rId21"/>
    <p:sldId id="321" r:id="rId22"/>
    <p:sldId id="322" r:id="rId23"/>
    <p:sldId id="330" r:id="rId24"/>
    <p:sldId id="331" r:id="rId25"/>
    <p:sldId id="292" r:id="rId26"/>
    <p:sldId id="305" r:id="rId27"/>
    <p:sldId id="332" r:id="rId28"/>
    <p:sldId id="333" r:id="rId29"/>
    <p:sldId id="293" r:id="rId30"/>
    <p:sldId id="294" r:id="rId31"/>
    <p:sldId id="311" r:id="rId32"/>
    <p:sldId id="295" r:id="rId33"/>
    <p:sldId id="313" r:id="rId34"/>
  </p:sldIdLst>
  <p:sldSz cx="9144000" cy="5143500" type="screen16x9"/>
  <p:notesSz cx="6858000" cy="9144000"/>
  <p:embeddedFontLst>
    <p:embeddedFont>
      <p:font typeface="Montserrat" charset="0"/>
      <p:regular r:id="rId36"/>
      <p:bold r:id="rId37"/>
    </p:embeddedFont>
    <p:embeddedFont>
      <p:font typeface="Karla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33CC33"/>
    <a:srgbClr val="CCCCFF"/>
    <a:srgbClr val="C3C3C3"/>
    <a:srgbClr val="BFBFBF"/>
    <a:srgbClr val="B7B7B7"/>
    <a:srgbClr val="FFCC66"/>
    <a:srgbClr val="009999"/>
    <a:srgbClr val="FF5050"/>
    <a:srgbClr val="99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49AF14D-CF6F-471B-B704-37D1A7CA3129}">
  <a:tblStyle styleId="{249AF14D-CF6F-471B-B704-37D1A7CA312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3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96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626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351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579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628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65288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8630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94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066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313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2660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09548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7526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10835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129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147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198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4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3684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37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347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767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332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5931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726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669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1" r:id="rId4"/>
    <p:sldLayoutId id="2147483662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>
                <a:solidFill>
                  <a:srgbClr val="92D050"/>
                </a:solidFill>
              </a:rPr>
              <a:t>Presentie-systeem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305550" y="3416998"/>
            <a:ext cx="2381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nl-NL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Christian van Dijk</a:t>
            </a:r>
          </a:p>
          <a:p>
            <a:pPr lvl="1" algn="r"/>
            <a:r>
              <a:rPr lang="nl-NL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Chi-kin </a:t>
            </a:r>
            <a:r>
              <a:rPr lang="nl-NL" dirty="0" err="1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Tsang</a:t>
            </a:r>
            <a:endParaRPr lang="nl-NL" dirty="0">
              <a:solidFill>
                <a:schemeClr val="bg1"/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1" algn="r"/>
            <a:r>
              <a:rPr lang="nl-NL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Jorrit Strikwerda</a:t>
            </a:r>
            <a:endParaRPr lang="nl-NL" dirty="0"/>
          </a:p>
          <a:p>
            <a:pPr lvl="1" algn="r"/>
            <a:r>
              <a:rPr lang="nl-NL" dirty="0" err="1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Pasoon</a:t>
            </a:r>
            <a:r>
              <a:rPr lang="nl-NL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Popal</a:t>
            </a:r>
            <a:endParaRPr lang="nl-NL" dirty="0">
              <a:solidFill>
                <a:schemeClr val="bg1"/>
              </a:solidFill>
              <a:latin typeface="Karla" panose="020B0604020202020204" charset="0"/>
              <a:ea typeface="Karla" panose="020B0604020202020204" charset="0"/>
            </a:endParaRPr>
          </a:p>
          <a:p>
            <a:pPr lvl="1" algn="r"/>
            <a:r>
              <a:rPr lang="nl-NL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Matthijs Osterhaus</a:t>
            </a:r>
          </a:p>
        </p:txBody>
      </p:sp>
      <p:grpSp>
        <p:nvGrpSpPr>
          <p:cNvPr id="4" name="Shape 589"/>
          <p:cNvGrpSpPr/>
          <p:nvPr/>
        </p:nvGrpSpPr>
        <p:grpSpPr>
          <a:xfrm>
            <a:off x="2413650" y="3313120"/>
            <a:ext cx="435021" cy="323445"/>
            <a:chOff x="5247525" y="3007275"/>
            <a:chExt cx="517575" cy="384825"/>
          </a:xfrm>
        </p:grpSpPr>
        <p:sp>
          <p:nvSpPr>
            <p:cNvPr id="5" name="Shape 59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3C3C3"/>
                </a:solidFill>
              </a:endParaRPr>
            </a:p>
          </p:txBody>
        </p:sp>
        <p:sp>
          <p:nvSpPr>
            <p:cNvPr id="6" name="Shape 59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C3C3C3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250" y="2176499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CCCCFF"/>
                </a:solidFill>
              </a:rPr>
              <a:t>WEBAPPLICATIE</a:t>
            </a:r>
            <a:br>
              <a:rPr lang="en" sz="2400" dirty="0">
                <a:solidFill>
                  <a:srgbClr val="CCCCFF"/>
                </a:solidFill>
              </a:rPr>
            </a:br>
            <a:r>
              <a:rPr lang="en" sz="2400" dirty="0">
                <a:solidFill>
                  <a:srgbClr val="CCCCFF"/>
                </a:solidFill>
              </a:rPr>
              <a:t>student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Shape 353"/>
          <p:cNvSpPr/>
          <p:nvPr/>
        </p:nvSpPr>
        <p:spPr>
          <a:xfrm>
            <a:off x="1529690" y="1332179"/>
            <a:ext cx="202582" cy="4417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Shape 362"/>
          <p:cNvSpPr/>
          <p:nvPr/>
        </p:nvSpPr>
        <p:spPr>
          <a:xfrm>
            <a:off x="1850148" y="1332180"/>
            <a:ext cx="209919" cy="44176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Shape 371"/>
          <p:cNvSpPr/>
          <p:nvPr/>
        </p:nvSpPr>
        <p:spPr>
          <a:xfrm>
            <a:off x="2177943" y="1332179"/>
            <a:ext cx="312363" cy="44176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4" name="Afbeelding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3990" y="170121"/>
            <a:ext cx="2820855" cy="48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78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838250" y="2176499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CCCCFF"/>
                </a:solidFill>
              </a:rPr>
              <a:t>WEBAPPLICATIE</a:t>
            </a:r>
            <a:br>
              <a:rPr lang="en" sz="2400" dirty="0">
                <a:solidFill>
                  <a:srgbClr val="CCCCFF"/>
                </a:solidFill>
              </a:rPr>
            </a:br>
            <a:r>
              <a:rPr lang="en" sz="2400" dirty="0">
                <a:solidFill>
                  <a:srgbClr val="CCCCFF"/>
                </a:solidFill>
              </a:rPr>
              <a:t>student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82294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nl-NL" dirty="0"/>
              <a:t>Rooster</a:t>
            </a:r>
          </a:p>
          <a:p>
            <a:pPr>
              <a:buNone/>
            </a:pPr>
            <a:endParaRPr lang="nl-NL" dirty="0"/>
          </a:p>
          <a:p>
            <a:pPr marL="285750" indent="-285750"/>
            <a:r>
              <a:rPr lang="nl-NL" dirty="0"/>
              <a:t>Ziekmelden</a:t>
            </a:r>
          </a:p>
          <a:p>
            <a:pPr marL="285750" indent="-285750"/>
            <a:r>
              <a:rPr lang="nl-NL" dirty="0"/>
              <a:t>Afmelden</a:t>
            </a:r>
          </a:p>
          <a:p>
            <a:pPr marL="285750" indent="-285750"/>
            <a:r>
              <a:rPr lang="nl-NL" dirty="0"/>
              <a:t>Beter melden</a:t>
            </a:r>
          </a:p>
          <a:p>
            <a:pPr marL="285750" indent="-285750"/>
            <a:r>
              <a:rPr lang="nl-NL" dirty="0"/>
              <a:t>Afwezigheid verwijderen</a:t>
            </a:r>
          </a:p>
          <a:p>
            <a:pPr marL="285750" indent="-285750"/>
            <a:endParaRPr lang="en" dirty="0"/>
          </a:p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353"/>
          <p:cNvSpPr/>
          <p:nvPr/>
        </p:nvSpPr>
        <p:spPr>
          <a:xfrm>
            <a:off x="1529690" y="1332179"/>
            <a:ext cx="202582" cy="4417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62"/>
          <p:cNvSpPr/>
          <p:nvPr/>
        </p:nvSpPr>
        <p:spPr>
          <a:xfrm>
            <a:off x="1850148" y="1332180"/>
            <a:ext cx="209919" cy="44176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71"/>
          <p:cNvSpPr/>
          <p:nvPr/>
        </p:nvSpPr>
        <p:spPr>
          <a:xfrm>
            <a:off x="2177943" y="1332179"/>
            <a:ext cx="312363" cy="44176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Afbeelding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879790" y="989350"/>
            <a:ext cx="4893984" cy="27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32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Ziekmelden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82294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Shape 353"/>
          <p:cNvSpPr/>
          <p:nvPr/>
        </p:nvSpPr>
        <p:spPr>
          <a:xfrm>
            <a:off x="1529690" y="1332179"/>
            <a:ext cx="202582" cy="4417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Shape 362"/>
          <p:cNvSpPr/>
          <p:nvPr/>
        </p:nvSpPr>
        <p:spPr>
          <a:xfrm>
            <a:off x="1850148" y="1332180"/>
            <a:ext cx="209919" cy="44176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Shape 371"/>
          <p:cNvSpPr/>
          <p:nvPr/>
        </p:nvSpPr>
        <p:spPr>
          <a:xfrm>
            <a:off x="2177943" y="1332179"/>
            <a:ext cx="312363" cy="44176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Afbeelding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6884" y="141333"/>
            <a:ext cx="2043664" cy="47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851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Ziekmelden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82294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353"/>
          <p:cNvSpPr/>
          <p:nvPr/>
        </p:nvSpPr>
        <p:spPr>
          <a:xfrm>
            <a:off x="1529690" y="1332179"/>
            <a:ext cx="202582" cy="4417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62"/>
          <p:cNvSpPr/>
          <p:nvPr/>
        </p:nvSpPr>
        <p:spPr>
          <a:xfrm>
            <a:off x="1850148" y="1332180"/>
            <a:ext cx="209919" cy="44176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71"/>
          <p:cNvSpPr/>
          <p:nvPr/>
        </p:nvSpPr>
        <p:spPr>
          <a:xfrm>
            <a:off x="2177943" y="1332179"/>
            <a:ext cx="312363" cy="44176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1971" b="5301"/>
          <a:stretch/>
        </p:blipFill>
        <p:spPr>
          <a:xfrm>
            <a:off x="3879318" y="967563"/>
            <a:ext cx="48702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436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Afbeelding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8540" y="159488"/>
            <a:ext cx="2535111" cy="46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31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1764" b="5301"/>
          <a:stretch/>
        </p:blipFill>
        <p:spPr>
          <a:xfrm>
            <a:off x="3880885" y="978195"/>
            <a:ext cx="4880344" cy="27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71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Beter 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Afbeelding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1433" y="128476"/>
            <a:ext cx="2069694" cy="48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951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Beter melden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1970" b="5095"/>
          <a:stretch/>
        </p:blipFill>
        <p:spPr>
          <a:xfrm>
            <a:off x="3870251" y="935666"/>
            <a:ext cx="4901609" cy="2775098"/>
          </a:xfrm>
          <a:prstGeom prst="rect">
            <a:avLst/>
          </a:prstGeom>
        </p:spPr>
      </p:pic>
      <p:cxnSp>
        <p:nvCxnSpPr>
          <p:cNvPr id="4" name="Rechte verbindingslijn met pijl 3"/>
          <p:cNvCxnSpPr/>
          <p:nvPr/>
        </p:nvCxnSpPr>
        <p:spPr>
          <a:xfrm flipH="1" flipV="1">
            <a:off x="6039293" y="3317358"/>
            <a:ext cx="85060" cy="10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31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verwijderen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Afbeelding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0047" y="138604"/>
            <a:ext cx="2091097" cy="47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65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verwijderen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1557" b="5508"/>
          <a:stretch/>
        </p:blipFill>
        <p:spPr>
          <a:xfrm>
            <a:off x="3891516" y="925033"/>
            <a:ext cx="4874220" cy="27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22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FF5050"/>
                </a:solidFill>
              </a:rPr>
              <a:t>INHOUD</a:t>
            </a:r>
            <a:endParaRPr lang="nl-NL" dirty="0">
              <a:solidFill>
                <a:srgbClr val="FF5050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 Situatie</a:t>
            </a:r>
          </a:p>
          <a:p>
            <a:r>
              <a:rPr lang="nl-NL" dirty="0"/>
              <a:t> Probleemstelling</a:t>
            </a:r>
          </a:p>
          <a:p>
            <a:r>
              <a:rPr lang="nl-NL" dirty="0"/>
              <a:t> Oplossing</a:t>
            </a:r>
          </a:p>
          <a:p>
            <a:r>
              <a:rPr lang="nl-NL" dirty="0"/>
              <a:t> Aanpak</a:t>
            </a:r>
          </a:p>
          <a:p>
            <a:r>
              <a:rPr lang="nl-NL" dirty="0"/>
              <a:t> Demonstratie</a:t>
            </a:r>
          </a:p>
          <a:p>
            <a:r>
              <a:rPr lang="nl-NL" dirty="0"/>
              <a:t> Afwijkingen</a:t>
            </a:r>
          </a:p>
          <a:p>
            <a:r>
              <a:rPr lang="nl-NL" dirty="0"/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xmlns="" val="161858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Mijn presentie inzien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Afbeelding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2797" y="1013808"/>
            <a:ext cx="1390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2950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Mijn presentie inzien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1971" b="5301"/>
          <a:stretch/>
        </p:blipFill>
        <p:spPr>
          <a:xfrm>
            <a:off x="3852183" y="965238"/>
            <a:ext cx="4919896" cy="27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41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Webapplicatie docent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/>
          <a:srcRect t="12178" b="5508"/>
          <a:stretch/>
        </p:blipFill>
        <p:spPr>
          <a:xfrm>
            <a:off x="3870578" y="1000824"/>
            <a:ext cx="4890701" cy="2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497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student inzien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Afbeelding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9775" y="227824"/>
            <a:ext cx="14954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28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>
                <a:solidFill>
                  <a:srgbClr val="CCCCFF"/>
                </a:solidFill>
              </a:rPr>
              <a:t>Afwezigheid student inzien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356" y="997526"/>
            <a:ext cx="4846319" cy="268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5918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FF5050"/>
                </a:solidFill>
              </a:rPr>
              <a:t>4.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Aanpak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grpSp>
        <p:nvGrpSpPr>
          <p:cNvPr id="4" name="Shape 715"/>
          <p:cNvGrpSpPr/>
          <p:nvPr/>
        </p:nvGrpSpPr>
        <p:grpSpPr>
          <a:xfrm>
            <a:off x="1370060" y="2905264"/>
            <a:ext cx="387932" cy="345970"/>
            <a:chOff x="3927500" y="301425"/>
            <a:chExt cx="461550" cy="411625"/>
          </a:xfrm>
        </p:grpSpPr>
        <p:sp>
          <p:nvSpPr>
            <p:cNvPr id="5" name="Shape 71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1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1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2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72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22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2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2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2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2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2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2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3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3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32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3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3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7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7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7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7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74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7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742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C3C3C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98818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WAT WAS ONZE </a:t>
            </a:r>
            <a:r>
              <a:rPr lang="en" dirty="0">
                <a:solidFill>
                  <a:srgbClr val="FF5050"/>
                </a:solidFill>
              </a:rPr>
              <a:t>AANPAK</a:t>
            </a:r>
            <a:r>
              <a:rPr lang="en" dirty="0"/>
              <a:t>?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004248" y="1065529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Onderzoek</a:t>
            </a:r>
          </a:p>
        </p:txBody>
      </p:sp>
      <p:sp>
        <p:nvSpPr>
          <p:cNvPr id="314" name="Shape 314"/>
          <p:cNvSpPr/>
          <p:nvPr/>
        </p:nvSpPr>
        <p:spPr>
          <a:xfrm rot="5400000">
            <a:off x="5630699" y="1817524"/>
            <a:ext cx="312599" cy="317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5400000">
            <a:off x="5630699" y="3011671"/>
            <a:ext cx="312599" cy="3174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004250" y="2250388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Uitwerken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Testen</a:t>
            </a:r>
            <a:endParaRPr lang="en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Pijl: U-vormig 1"/>
          <p:cNvSpPr/>
          <p:nvPr/>
        </p:nvSpPr>
        <p:spPr>
          <a:xfrm rot="16200000">
            <a:off x="2450504" y="2610595"/>
            <a:ext cx="1563463" cy="1020600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78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WAT WAS ONZE </a:t>
            </a:r>
            <a:r>
              <a:rPr lang="en" dirty="0">
                <a:solidFill>
                  <a:srgbClr val="FF5050"/>
                </a:solidFill>
              </a:rPr>
              <a:t>AANPAK</a:t>
            </a:r>
            <a:r>
              <a:rPr lang="en" dirty="0"/>
              <a:t>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630478" y="909935"/>
            <a:ext cx="196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>
                    <a:lumMod val="85000"/>
                  </a:schemeClr>
                </a:solidFill>
                <a:latin typeface="Montserrat" panose="020B0604020202020204" charset="0"/>
              </a:rPr>
              <a:t>Frontend</a:t>
            </a:r>
            <a:endParaRPr lang="nl-NL" sz="2400" dirty="0">
              <a:solidFill>
                <a:schemeClr val="bg1">
                  <a:lumMod val="85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2050" name="Picture 2" descr="Afbeeldingsresultaat voor polym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04" y="3551273"/>
            <a:ext cx="565601" cy="5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java script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802"/>
          <a:stretch/>
        </p:blipFill>
        <p:spPr bwMode="auto">
          <a:xfrm>
            <a:off x="1175305" y="3575949"/>
            <a:ext cx="620407" cy="5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5"/>
          <a:srcRect t="11557" b="5095"/>
          <a:stretch/>
        </p:blipFill>
        <p:spPr>
          <a:xfrm>
            <a:off x="3090653" y="1569529"/>
            <a:ext cx="5046670" cy="2790195"/>
          </a:xfrm>
          <a:prstGeom prst="rect">
            <a:avLst/>
          </a:prstGeom>
        </p:spPr>
      </p:pic>
      <p:sp>
        <p:nvSpPr>
          <p:cNvPr id="14" name="Shape 380"/>
          <p:cNvSpPr/>
          <p:nvPr/>
        </p:nvSpPr>
        <p:spPr>
          <a:xfrm>
            <a:off x="2961120" y="1371600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40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WAT WAS ONZE </a:t>
            </a:r>
            <a:r>
              <a:rPr lang="en" dirty="0">
                <a:solidFill>
                  <a:srgbClr val="FF5050"/>
                </a:solidFill>
              </a:rPr>
              <a:t>AANPAK</a:t>
            </a:r>
            <a:r>
              <a:rPr lang="en" dirty="0"/>
              <a:t>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630478" y="909935"/>
            <a:ext cx="196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20B0604020202020204" charset="0"/>
                <a:cs typeface="Arial"/>
                <a:sym typeface="Arial"/>
              </a:rPr>
              <a:t>Backend</a:t>
            </a:r>
          </a:p>
        </p:txBody>
      </p:sp>
      <p:pic>
        <p:nvPicPr>
          <p:cNvPr id="1026" name="Picture 2" descr="Afbeeldingsresultaat voor jav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04" y="3468289"/>
            <a:ext cx="648586" cy="64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java script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00"/>
          <a:stretch/>
        </p:blipFill>
        <p:spPr bwMode="auto">
          <a:xfrm>
            <a:off x="1301672" y="3468289"/>
            <a:ext cx="412009" cy="7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5"/>
          <a:srcRect l="32093" t="10730" b="30120"/>
          <a:stretch/>
        </p:blipFill>
        <p:spPr>
          <a:xfrm>
            <a:off x="3159213" y="1728642"/>
            <a:ext cx="4909550" cy="2790195"/>
          </a:xfrm>
          <a:prstGeom prst="rect">
            <a:avLst/>
          </a:prstGeom>
        </p:spPr>
      </p:pic>
      <p:sp>
        <p:nvSpPr>
          <p:cNvPr id="8" name="Shape 380"/>
          <p:cNvSpPr/>
          <p:nvPr/>
        </p:nvSpPr>
        <p:spPr>
          <a:xfrm>
            <a:off x="2961120" y="15282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69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FFCC66"/>
                </a:solidFill>
              </a:rPr>
              <a:t>5.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Demonstratie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" name="Shape 570"/>
          <p:cNvSpPr/>
          <p:nvPr/>
        </p:nvSpPr>
        <p:spPr>
          <a:xfrm>
            <a:off x="1371210" y="290936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84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C66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Situatie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5" name="Shape 592"/>
          <p:cNvGrpSpPr/>
          <p:nvPr/>
        </p:nvGrpSpPr>
        <p:grpSpPr>
          <a:xfrm>
            <a:off x="1220680" y="2903215"/>
            <a:ext cx="342881" cy="350068"/>
            <a:chOff x="3951850" y="2985350"/>
            <a:chExt cx="407950" cy="416500"/>
          </a:xfrm>
        </p:grpSpPr>
        <p:sp>
          <p:nvSpPr>
            <p:cNvPr id="6" name="Shape 59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9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9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9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99CCFF"/>
                </a:solidFill>
              </a:rPr>
              <a:t>6.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Afwijkingen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Shape 661"/>
          <p:cNvSpPr/>
          <p:nvPr/>
        </p:nvSpPr>
        <p:spPr>
          <a:xfrm>
            <a:off x="1425585" y="2929312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1376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WAT IS ER </a:t>
            </a:r>
            <a:r>
              <a:rPr lang="en" sz="2400" dirty="0">
                <a:solidFill>
                  <a:srgbClr val="99CCFF"/>
                </a:solidFill>
              </a:rPr>
              <a:t>VERANDERD</a:t>
            </a:r>
            <a:r>
              <a:rPr lang="en" sz="2400" dirty="0"/>
              <a:t>?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  <a:p>
            <a:pPr marL="285750" indent="-285750"/>
            <a:r>
              <a:rPr lang="nl-NL" dirty="0"/>
              <a:t>Leerlingen kunnen zich online afmelden</a:t>
            </a:r>
          </a:p>
          <a:p>
            <a:pPr marL="285750" indent="-285750"/>
            <a:r>
              <a:rPr lang="nl-NL" dirty="0"/>
              <a:t>Docent kan inzien welke leerlingen aanwezig zijn bij zijn les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  <a:p>
            <a:pPr marL="285750" indent="-285750"/>
            <a:endParaRPr lang="en" dirty="0"/>
          </a:p>
        </p:txBody>
      </p:sp>
      <p:grpSp>
        <p:nvGrpSpPr>
          <p:cNvPr id="6" name="Shape 571"/>
          <p:cNvGrpSpPr/>
          <p:nvPr/>
        </p:nvGrpSpPr>
        <p:grpSpPr>
          <a:xfrm rot="10800000">
            <a:off x="4663772" y="2458003"/>
            <a:ext cx="345970" cy="325504"/>
            <a:chOff x="5972700" y="2330200"/>
            <a:chExt cx="411625" cy="387275"/>
          </a:xfrm>
        </p:grpSpPr>
        <p:sp>
          <p:nvSpPr>
            <p:cNvPr id="7" name="Shape 5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" name="Shape 571"/>
          <p:cNvGrpSpPr/>
          <p:nvPr/>
        </p:nvGrpSpPr>
        <p:grpSpPr>
          <a:xfrm>
            <a:off x="1918571" y="2458547"/>
            <a:ext cx="345970" cy="325504"/>
            <a:chOff x="5972700" y="2330200"/>
            <a:chExt cx="411625" cy="387275"/>
          </a:xfrm>
        </p:grpSpPr>
        <p:sp>
          <p:nvSpPr>
            <p:cNvPr id="10" name="Shape 5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38"/>
          <p:cNvSpPr txBox="1">
            <a:spLocks/>
          </p:cNvSpPr>
          <p:nvPr/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/>
            <a:endParaRPr lang="en" dirty="0"/>
          </a:p>
          <a:p>
            <a:pPr marL="285750" indent="-285750"/>
            <a:r>
              <a:rPr lang="nl-NL" dirty="0"/>
              <a:t>Leerlingen zien geen grafische weergave over hun afwezigheid.</a:t>
            </a:r>
            <a:endParaRPr lang="en" dirty="0"/>
          </a:p>
          <a:p>
            <a:pPr>
              <a:buFont typeface="Karla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783270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CCCCFF"/>
                </a:solidFill>
              </a:rPr>
              <a:t>7.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Afsluiting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grpSp>
        <p:nvGrpSpPr>
          <p:cNvPr id="5" name="Shape 675"/>
          <p:cNvGrpSpPr/>
          <p:nvPr/>
        </p:nvGrpSpPr>
        <p:grpSpPr>
          <a:xfrm>
            <a:off x="1349113" y="2898098"/>
            <a:ext cx="372593" cy="360301"/>
            <a:chOff x="1247825" y="5001950"/>
            <a:chExt cx="443300" cy="428675"/>
          </a:xfrm>
        </p:grpSpPr>
        <p:sp>
          <p:nvSpPr>
            <p:cNvPr id="6" name="Shape 67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7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7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7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8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572772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CCCCFF"/>
                </a:solidFill>
              </a:rPr>
              <a:t>DANK</a:t>
            </a:r>
            <a:r>
              <a:rPr lang="nl-NL" sz="2400" dirty="0"/>
              <a:t> VOOR HET LUISTEREN!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 Vragen?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848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WAT IS DE </a:t>
            </a:r>
            <a:r>
              <a:rPr lang="en" sz="2400" dirty="0">
                <a:solidFill>
                  <a:srgbClr val="FFCC66"/>
                </a:solidFill>
              </a:rPr>
              <a:t>SITUATIE</a:t>
            </a:r>
            <a:r>
              <a:rPr lang="en" sz="2400" dirty="0"/>
              <a:t>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nl-NL" dirty="0"/>
              <a:t> Leerlingen melden zich direct af bij de docent</a:t>
            </a:r>
          </a:p>
          <a:p>
            <a:r>
              <a:rPr lang="nl-NL" dirty="0"/>
              <a:t>Docent is afhankelijk van eigen administratie</a:t>
            </a:r>
          </a:p>
        </p:txBody>
      </p:sp>
    </p:spTree>
    <p:extLst>
      <p:ext uri="{BB962C8B-B14F-4D97-AF65-F5344CB8AC3E}">
        <p14:creationId xmlns:p14="http://schemas.microsoft.com/office/powerpoint/2010/main" xmlns="" val="130334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92D050"/>
                </a:solidFill>
              </a:rPr>
              <a:t>2.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Probleemstelling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grpSp>
        <p:nvGrpSpPr>
          <p:cNvPr id="4" name="Shape 633"/>
          <p:cNvGrpSpPr/>
          <p:nvPr/>
        </p:nvGrpSpPr>
        <p:grpSpPr>
          <a:xfrm>
            <a:off x="1462165" y="2944158"/>
            <a:ext cx="369504" cy="268182"/>
            <a:chOff x="4604550" y="3714775"/>
            <a:chExt cx="439625" cy="319075"/>
          </a:xfrm>
        </p:grpSpPr>
        <p:sp>
          <p:nvSpPr>
            <p:cNvPr id="5" name="Shape 63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35"/>
            <p:cNvSpPr/>
            <p:nvPr/>
          </p:nvSpPr>
          <p:spPr>
            <a:xfrm flipH="1">
              <a:off x="4636793" y="3776800"/>
              <a:ext cx="375138" cy="195024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2469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WAT IS HET </a:t>
            </a:r>
            <a:r>
              <a:rPr lang="en" sz="2400" dirty="0">
                <a:solidFill>
                  <a:srgbClr val="92D050"/>
                </a:solidFill>
              </a:rPr>
              <a:t>PROBLEEM</a:t>
            </a:r>
            <a:r>
              <a:rPr lang="en" sz="2400" dirty="0"/>
              <a:t>?</a:t>
            </a:r>
            <a:endParaRPr lang="nl-NL" sz="24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Leerlingen kunnen zich niet ziek- of afmelden</a:t>
            </a:r>
          </a:p>
          <a:p>
            <a:r>
              <a:rPr lang="nl-NL" dirty="0"/>
              <a:t>Docent is afhankelijk van eigen administratie </a:t>
            </a:r>
          </a:p>
        </p:txBody>
      </p:sp>
    </p:spTree>
    <p:extLst>
      <p:ext uri="{BB962C8B-B14F-4D97-AF65-F5344CB8AC3E}">
        <p14:creationId xmlns:p14="http://schemas.microsoft.com/office/powerpoint/2010/main" xmlns="" val="30729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z="7200" dirty="0">
                <a:solidFill>
                  <a:srgbClr val="99CCFF"/>
                </a:solidFill>
              </a:rPr>
              <a:t>3.</a:t>
            </a:r>
            <a:r>
              <a:rPr lang="en" sz="7200" dirty="0">
                <a:solidFill>
                  <a:srgbClr val="FFC107"/>
                </a:solidFill>
              </a:rPr>
              <a:t/>
            </a:r>
            <a:br>
              <a:rPr lang="en" sz="7200" dirty="0">
                <a:solidFill>
                  <a:srgbClr val="FFC107"/>
                </a:solidFill>
              </a:rPr>
            </a:br>
            <a:r>
              <a:rPr lang="en" dirty="0"/>
              <a:t>Oplossing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99860" y="3494300"/>
            <a:ext cx="2131289" cy="1031699"/>
          </a:xfrm>
        </p:spPr>
        <p:txBody>
          <a:bodyPr/>
          <a:lstStyle/>
          <a:p>
            <a:endParaRPr lang="nl-NL" dirty="0"/>
          </a:p>
        </p:txBody>
      </p:sp>
      <p:grpSp>
        <p:nvGrpSpPr>
          <p:cNvPr id="31" name="Shape 654"/>
          <p:cNvGrpSpPr/>
          <p:nvPr/>
        </p:nvGrpSpPr>
        <p:grpSpPr>
          <a:xfrm>
            <a:off x="1425320" y="2892477"/>
            <a:ext cx="371564" cy="371543"/>
            <a:chOff x="576250" y="4319400"/>
            <a:chExt cx="442075" cy="442050"/>
          </a:xfrm>
        </p:grpSpPr>
        <p:sp>
          <p:nvSpPr>
            <p:cNvPr id="32" name="Shape 65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Shape 65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Shape 65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Shape 65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751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W</a:t>
            </a:r>
            <a:r>
              <a:rPr lang="en-US" sz="2400" dirty="0"/>
              <a:t>AT IS ONZE </a:t>
            </a:r>
            <a:r>
              <a:rPr lang="en-US" sz="2400" dirty="0">
                <a:solidFill>
                  <a:srgbClr val="99CCFF"/>
                </a:solidFill>
              </a:rPr>
              <a:t>OPLOSSING</a:t>
            </a:r>
            <a:r>
              <a:rPr lang="en-US" sz="2400" dirty="0"/>
              <a:t>?</a:t>
            </a:r>
            <a:endParaRPr lang="en" sz="2400" dirty="0">
              <a:solidFill>
                <a:srgbClr val="9C27B0"/>
              </a:solidFill>
            </a:endParaRP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>
          <a:xfrm>
            <a:off x="957958" y="2840402"/>
            <a:ext cx="1689549" cy="1130051"/>
          </a:xfrm>
        </p:spPr>
        <p:txBody>
          <a:bodyPr/>
          <a:lstStyle/>
          <a:p>
            <a:pPr>
              <a:buNone/>
            </a:pPr>
            <a:r>
              <a:rPr lang="nl-NL" dirty="0"/>
              <a:t>Leerlingen zich kunnen afmelden voor bepaalde lessen of dagen</a:t>
            </a:r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idx="1"/>
          </p:nvPr>
        </p:nvSpPr>
        <p:spPr>
          <a:xfrm>
            <a:off x="2063384" y="2293600"/>
            <a:ext cx="2356730" cy="546802"/>
          </a:xfrm>
        </p:spPr>
        <p:txBody>
          <a:bodyPr/>
          <a:lstStyle/>
          <a:p>
            <a:pPr>
              <a:buNone/>
            </a:pPr>
            <a:r>
              <a:rPr lang="nl-NL" dirty="0"/>
              <a:t>Een webapplicatie waar:</a:t>
            </a:r>
          </a:p>
        </p:txBody>
      </p:sp>
      <p:sp>
        <p:nvSpPr>
          <p:cNvPr id="13" name="Tijdelijke aanduiding voor tekst 6"/>
          <p:cNvSpPr>
            <a:spLocks noGrp="1"/>
          </p:cNvSpPr>
          <p:nvPr>
            <p:ph type="body" idx="1"/>
          </p:nvPr>
        </p:nvSpPr>
        <p:spPr>
          <a:xfrm>
            <a:off x="3752933" y="2840401"/>
            <a:ext cx="1689549" cy="1130051"/>
          </a:xfrm>
        </p:spPr>
        <p:txBody>
          <a:bodyPr/>
          <a:lstStyle/>
          <a:p>
            <a:pPr>
              <a:buNone/>
            </a:pPr>
            <a:r>
              <a:rPr lang="nl-NL" dirty="0"/>
              <a:t>Docenten kunnen inzien welke leerling wanneer aanwezig is </a:t>
            </a:r>
          </a:p>
        </p:txBody>
      </p:sp>
    </p:spTree>
    <p:extLst>
      <p:ext uri="{BB962C8B-B14F-4D97-AF65-F5344CB8AC3E}">
        <p14:creationId xmlns:p14="http://schemas.microsoft.com/office/powerpoint/2010/main" xmlns="" val="16792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2400" dirty="0" err="1">
                <a:solidFill>
                  <a:srgbClr val="CCCCFF"/>
                </a:solidFill>
              </a:rPr>
              <a:t>Wireframe</a:t>
            </a:r>
            <a:endParaRPr lang="en" sz="2400" dirty="0">
              <a:solidFill>
                <a:srgbClr val="CCCCFF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endParaRPr lang="en" dirty="0"/>
          </a:p>
        </p:txBody>
      </p:sp>
      <p:grpSp>
        <p:nvGrpSpPr>
          <p:cNvPr id="384" name="Shape 384"/>
          <p:cNvGrpSpPr/>
          <p:nvPr/>
        </p:nvGrpSpPr>
        <p:grpSpPr>
          <a:xfrm>
            <a:off x="863866" y="101380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Shape 380"/>
          <p:cNvSpPr/>
          <p:nvPr/>
        </p:nvSpPr>
        <p:spPr>
          <a:xfrm>
            <a:off x="3661190" y="791688"/>
            <a:ext cx="5305737" cy="36152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07.png"/>
          <p:cNvPicPr/>
          <p:nvPr/>
        </p:nvPicPr>
        <p:blipFill rotWithShape="1">
          <a:blip r:embed="rId3" cstate="print"/>
          <a:srcRect l="3483" t="1233" r="5883"/>
          <a:stretch/>
        </p:blipFill>
        <p:spPr>
          <a:xfrm>
            <a:off x="3881743" y="935665"/>
            <a:ext cx="4883017" cy="27750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361911853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201</Words>
  <Application>Microsoft Office PowerPoint</Application>
  <PresentationFormat>On-screen Show (16:9)</PresentationFormat>
  <Paragraphs>70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Montserrat</vt:lpstr>
      <vt:lpstr>Karla</vt:lpstr>
      <vt:lpstr>Cadwal template</vt:lpstr>
      <vt:lpstr>Presentie-systeem</vt:lpstr>
      <vt:lpstr>INHOUD</vt:lpstr>
      <vt:lpstr>1. Situatie</vt:lpstr>
      <vt:lpstr>WAT IS DE SITUATIE?</vt:lpstr>
      <vt:lpstr>2. Probleemstelling</vt:lpstr>
      <vt:lpstr>WAT IS HET PROBLEEM?</vt:lpstr>
      <vt:lpstr>3. Oplossing</vt:lpstr>
      <vt:lpstr>WAT IS ONZE OPLOSSING?</vt:lpstr>
      <vt:lpstr>Wireframe</vt:lpstr>
      <vt:lpstr>WEBAPPLICATIE student</vt:lpstr>
      <vt:lpstr>WEBAPPLICATIE student</vt:lpstr>
      <vt:lpstr>Ziekmelden</vt:lpstr>
      <vt:lpstr>Ziekmelden</vt:lpstr>
      <vt:lpstr>Afwezigheid melden</vt:lpstr>
      <vt:lpstr>Afwezigheid melden</vt:lpstr>
      <vt:lpstr>Beter melden</vt:lpstr>
      <vt:lpstr>Beter melden</vt:lpstr>
      <vt:lpstr>Afwezigheid verwijderen</vt:lpstr>
      <vt:lpstr>Afwezigheid verwijderen</vt:lpstr>
      <vt:lpstr>Mijn presentie inzien</vt:lpstr>
      <vt:lpstr>Mijn presentie inzien</vt:lpstr>
      <vt:lpstr>Webapplicatie docent</vt:lpstr>
      <vt:lpstr>Afwezigheid student inzien</vt:lpstr>
      <vt:lpstr>Afwezigheid student inzien</vt:lpstr>
      <vt:lpstr>4. Aanpak</vt:lpstr>
      <vt:lpstr>WAT WAS ONZE AANPAK?</vt:lpstr>
      <vt:lpstr>WAT WAS ONZE AANPAK?</vt:lpstr>
      <vt:lpstr>WAT WAS ONZE AANPAK?</vt:lpstr>
      <vt:lpstr>5. Demonstratie</vt:lpstr>
      <vt:lpstr>6. Afwijkingen</vt:lpstr>
      <vt:lpstr>WAT IS ER VERANDERD?</vt:lpstr>
      <vt:lpstr>7. Afsluiting</vt:lpstr>
      <vt:lpstr>DANK VOOR HET LUISTEREN!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BENNO’S SPORTSCHOOL</dc:title>
  <dc:creator>M Osterhaus</dc:creator>
  <cp:lastModifiedBy>Christian</cp:lastModifiedBy>
  <cp:revision>95</cp:revision>
  <dcterms:modified xsi:type="dcterms:W3CDTF">2017-04-21T15:25:45Z</dcterms:modified>
</cp:coreProperties>
</file>