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  <p:sldMasterId id="214748368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2964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Della Respir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6CqljmDFFA8M0vINylz1V2Z85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109973-1AB3-40F1-925A-BBD1EEECD0DE}">
  <a:tblStyle styleId="{F8109973-1AB3-40F1-925A-BBD1EEECD0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35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208"/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2972421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028" y="2"/>
            <a:ext cx="2972421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158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824"/>
            <a:ext cx="2972421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21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7" name="Google Shape;387;p1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158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88" name="Google Shape;388;p1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21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49e97e9bea_4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0" name="Google Shape;470;g349e97e9bea_4_261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471" name="Google Shape;471;g349e97e9bea_4_261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49e97e9bea_4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g349e97e9bea_4_520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g349e97e9bea_4_520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9e97e9bea_0_0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g349e97e9b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9e97e9bea_4_0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g349e97e9be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9e97e9be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3" name="Google Shape;413;g349e97e9bea_3_6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100"/>
          </a:p>
        </p:txBody>
      </p:sp>
      <p:sp>
        <p:nvSpPr>
          <p:cNvPr id="414" name="Google Shape;414;g349e97e9bea_3_6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9e97e9be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4" name="Google Shape;424;g349e97e9bea_0_133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5" name="Google Shape;425;g349e97e9bea_0_133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9e97e9be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3" name="Google Shape;433;g349e97e9bea_0_268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/>
          </a:p>
        </p:txBody>
      </p:sp>
      <p:sp>
        <p:nvSpPr>
          <p:cNvPr id="434" name="Google Shape;434;g349e97e9bea_0_268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9e97e9bea_3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4" name="Google Shape;444;g349e97e9bea_3_413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/>
          </a:p>
        </p:txBody>
      </p:sp>
      <p:sp>
        <p:nvSpPr>
          <p:cNvPr id="445" name="Google Shape;445;g349e97e9bea_3_413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49e97e9bea_3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3" name="Google Shape;453;g349e97e9bea_3_420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/>
          </a:p>
        </p:txBody>
      </p:sp>
      <p:sp>
        <p:nvSpPr>
          <p:cNvPr id="454" name="Google Shape;454;g349e97e9bea_3_420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49e97e9bea_4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2" name="Google Shape;462;g349e97e9bea_4_133:notes"/>
          <p:cNvSpPr txBox="1">
            <a:spLocks noGrp="1"/>
          </p:cNvSpPr>
          <p:nvPr>
            <p:ph type="body" idx="1"/>
          </p:nvPr>
        </p:nvSpPr>
        <p:spPr>
          <a:xfrm>
            <a:off x="686421" y="4416511"/>
            <a:ext cx="5485200" cy="4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1400"/>
          </a:p>
        </p:txBody>
      </p:sp>
      <p:sp>
        <p:nvSpPr>
          <p:cNvPr id="463" name="Google Shape;463;g349e97e9bea_4_133:notes"/>
          <p:cNvSpPr txBox="1">
            <a:spLocks noGrp="1"/>
          </p:cNvSpPr>
          <p:nvPr>
            <p:ph type="sldNum" idx="12"/>
          </p:nvPr>
        </p:nvSpPr>
        <p:spPr>
          <a:xfrm>
            <a:off x="3884028" y="8829824"/>
            <a:ext cx="297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half image">
  <p:cSld name="Title Slide half imag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body" idx="1"/>
          </p:nvPr>
        </p:nvSpPr>
        <p:spPr>
          <a:xfrm>
            <a:off x="4694296" y="753534"/>
            <a:ext cx="3992504" cy="543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487969" y="753535"/>
            <a:ext cx="3792400" cy="237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2"/>
          </p:nvPr>
        </p:nvSpPr>
        <p:spPr>
          <a:xfrm>
            <a:off x="487968" y="3336749"/>
            <a:ext cx="3792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0" name="Google Shape;2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9363" y="3231387"/>
            <a:ext cx="3827556" cy="45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23"/>
          <p:cNvCxnSpPr/>
          <p:nvPr/>
        </p:nvCxnSpPr>
        <p:spPr>
          <a:xfrm>
            <a:off x="436449" y="6276975"/>
            <a:ext cx="825035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Google Shape;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49" y="544182"/>
            <a:ext cx="8254800" cy="4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5249" y="6359520"/>
            <a:ext cx="1116000" cy="26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3" descr="N:\Multimedia\Design\Corporate Look Templates\Branding Elements\Logo\FIP_ECCC\ECCC_c_normal_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39" y="221724"/>
            <a:ext cx="3213158" cy="22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5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35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94" name="Google Shape;94;p35"/>
          <p:cNvCxnSpPr/>
          <p:nvPr/>
        </p:nvCxnSpPr>
        <p:spPr>
          <a:xfrm>
            <a:off x="827088" y="1268413"/>
            <a:ext cx="8316912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6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6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00" name="Google Shape;100;p36"/>
          <p:cNvCxnSpPr/>
          <p:nvPr/>
        </p:nvCxnSpPr>
        <p:spPr>
          <a:xfrm>
            <a:off x="827088" y="1268413"/>
            <a:ext cx="8316912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7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7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8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38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  <a:defRPr sz="22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39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3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40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 rot="5400000">
            <a:off x="2227263" y="-333375"/>
            <a:ext cx="46894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23" name="Google Shape;123;p40"/>
          <p:cNvCxnSpPr/>
          <p:nvPr/>
        </p:nvCxnSpPr>
        <p:spPr>
          <a:xfrm>
            <a:off x="827088" y="1268413"/>
            <a:ext cx="8316912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1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41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2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9e97e9bea_3_4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349e97e9bea_3_45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44" name="Google Shape;144;g349e97e9bea_3_450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half image">
  <p:cSld name="Title Slide half imag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e97e9bea_3_4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49e97e9bea_3_439"/>
          <p:cNvSpPr txBox="1">
            <a:spLocks noGrp="1"/>
          </p:cNvSpPr>
          <p:nvPr>
            <p:ph type="body" idx="1"/>
          </p:nvPr>
        </p:nvSpPr>
        <p:spPr>
          <a:xfrm>
            <a:off x="4694296" y="753534"/>
            <a:ext cx="39924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g349e97e9bea_3_439"/>
          <p:cNvSpPr txBox="1">
            <a:spLocks noGrp="1"/>
          </p:cNvSpPr>
          <p:nvPr>
            <p:ph type="ctrTitle"/>
          </p:nvPr>
        </p:nvSpPr>
        <p:spPr>
          <a:xfrm>
            <a:off x="487969" y="753535"/>
            <a:ext cx="3792300" cy="23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349e97e9bea_3_439"/>
          <p:cNvSpPr txBox="1">
            <a:spLocks noGrp="1"/>
          </p:cNvSpPr>
          <p:nvPr>
            <p:ph type="subTitle" idx="2"/>
          </p:nvPr>
        </p:nvSpPr>
        <p:spPr>
          <a:xfrm>
            <a:off x="487968" y="3336749"/>
            <a:ext cx="3792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g349e97e9bea_3_43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1" name="Google Shape;151;g349e97e9bea_3_4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9363" y="3231387"/>
            <a:ext cx="3827556" cy="45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349e97e9bea_3_439"/>
          <p:cNvCxnSpPr/>
          <p:nvPr/>
        </p:nvCxnSpPr>
        <p:spPr>
          <a:xfrm>
            <a:off x="436449" y="6276975"/>
            <a:ext cx="8250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349e97e9bea_3_4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49" y="544182"/>
            <a:ext cx="8254798" cy="4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49e97e9bea_3_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5249" y="6359520"/>
            <a:ext cx="1116000" cy="26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49e97e9bea_3_439" descr="N:\Multimedia\Design\Corporate Look Templates\Branding Elements\Logo\FIP_ECCC\ECCC_c_normal_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39" y="221724"/>
            <a:ext cx="3213158" cy="22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28" name="Google Shape;28;p24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349e97e9bea_3_454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349e97e9bea_3_454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349e97e9bea_3_4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349e97e9bea_3_454"/>
          <p:cNvSpPr txBox="1">
            <a:spLocks noGrp="1"/>
          </p:cNvSpPr>
          <p:nvPr>
            <p:ph type="body" idx="1"/>
          </p:nvPr>
        </p:nvSpPr>
        <p:spPr>
          <a:xfrm>
            <a:off x="457200" y="1436688"/>
            <a:ext cx="82296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sz="26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g349e97e9bea_3_45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62" name="Google Shape;162;g349e97e9bea_3_454"/>
          <p:cNvCxnSpPr/>
          <p:nvPr/>
        </p:nvCxnSpPr>
        <p:spPr>
          <a:xfrm>
            <a:off x="827088" y="1268413"/>
            <a:ext cx="8316900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full image">
  <p:cSld name="Title Slide full imag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9e97e9bea_3_461"/>
          <p:cNvSpPr/>
          <p:nvPr/>
        </p:nvSpPr>
        <p:spPr>
          <a:xfrm>
            <a:off x="0" y="0"/>
            <a:ext cx="9144000" cy="69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49e97e9bea_3_461"/>
          <p:cNvSpPr txBox="1">
            <a:spLocks noGrp="1"/>
          </p:cNvSpPr>
          <p:nvPr>
            <p:ph type="ctrTitle"/>
          </p:nvPr>
        </p:nvSpPr>
        <p:spPr>
          <a:xfrm>
            <a:off x="668867" y="1941161"/>
            <a:ext cx="7112100" cy="23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349e97e9bea_3_461"/>
          <p:cNvSpPr txBox="1">
            <a:spLocks noGrp="1"/>
          </p:cNvSpPr>
          <p:nvPr>
            <p:ph type="subTitle" idx="1"/>
          </p:nvPr>
        </p:nvSpPr>
        <p:spPr>
          <a:xfrm>
            <a:off x="668866" y="4524375"/>
            <a:ext cx="7112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g349e97e9bea_3_46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68" name="Google Shape;168;g349e97e9bea_3_4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6600" y="4424288"/>
            <a:ext cx="730715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49e97e9bea_3_4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49" y="544182"/>
            <a:ext cx="8254798" cy="4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49e97e9bea_3_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5249" y="6359520"/>
            <a:ext cx="1116000" cy="26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49e97e9bea_3_461" descr="N:\Multimedia\Design\Corporate Look Templates\Branding Elements\Logo\FIP_ECCC\ECCC_c_normal_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39" y="221724"/>
            <a:ext cx="3213158" cy="22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49e97e9bea_3_470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49e97e9bea_3_47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349e97e9bea_3_47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g349e97e9bea_3_47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77" name="Google Shape;177;g349e97e9bea_3_470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349e97e9bea_3_476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g349e97e9bea_3_476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g349e97e9bea_3_4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349e97e9bea_3_4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3" name="Google Shape;183;g349e97e9bea_3_47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4" name="Google Shape;184;g349e97e9bea_3_47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85" name="Google Shape;185;g349e97e9bea_3_476"/>
          <p:cNvCxnSpPr/>
          <p:nvPr/>
        </p:nvCxnSpPr>
        <p:spPr>
          <a:xfrm>
            <a:off x="827088" y="1268413"/>
            <a:ext cx="8316900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349e97e9bea_3_484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49e97e9bea_3_484"/>
          <p:cNvSpPr/>
          <p:nvPr/>
        </p:nvSpPr>
        <p:spPr>
          <a:xfrm>
            <a:off x="4922838" y="2805113"/>
            <a:ext cx="4221300" cy="3119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49e97e9bea_3_484"/>
          <p:cNvSpPr/>
          <p:nvPr/>
        </p:nvSpPr>
        <p:spPr>
          <a:xfrm>
            <a:off x="9029700" y="2805113"/>
            <a:ext cx="114300" cy="3119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g349e97e9bea_3_484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g349e97e9bea_3_4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g349e97e9bea_3_4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3" name="Google Shape;193;g349e97e9bea_3_484"/>
          <p:cNvSpPr txBox="1">
            <a:spLocks noGrp="1"/>
          </p:cNvSpPr>
          <p:nvPr>
            <p:ph type="body" idx="2"/>
          </p:nvPr>
        </p:nvSpPr>
        <p:spPr>
          <a:xfrm>
            <a:off x="5177693" y="3057770"/>
            <a:ext cx="36516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4" name="Google Shape;194;g349e97e9bea_3_48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9e97e9bea_3_493"/>
          <p:cNvSpPr/>
          <p:nvPr/>
        </p:nvSpPr>
        <p:spPr>
          <a:xfrm>
            <a:off x="4922838" y="1600201"/>
            <a:ext cx="3798900" cy="45261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349e97e9bea_3_493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349e97e9bea_3_4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349e97e9bea_3_4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0" name="Google Shape;200;g349e97e9bea_3_493"/>
          <p:cNvSpPr txBox="1">
            <a:spLocks noGrp="1"/>
          </p:cNvSpPr>
          <p:nvPr>
            <p:ph type="body" idx="2"/>
          </p:nvPr>
        </p:nvSpPr>
        <p:spPr>
          <a:xfrm>
            <a:off x="5167923" y="1944078"/>
            <a:ext cx="3553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1" name="Google Shape;201;g349e97e9bea_3_49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02" name="Google Shape;202;g349e97e9bea_3_4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25363" y="5866131"/>
            <a:ext cx="3827556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349e97e9bea_3_501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49e97e9bea_3_501"/>
          <p:cNvSpPr/>
          <p:nvPr/>
        </p:nvSpPr>
        <p:spPr>
          <a:xfrm>
            <a:off x="457200" y="3995738"/>
            <a:ext cx="8264400" cy="19287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349e97e9bea_3_501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g349e97e9bea_3_5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g349e97e9bea_3_50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1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9" name="Google Shape;209;g349e97e9bea_3_501"/>
          <p:cNvSpPr txBox="1">
            <a:spLocks noGrp="1"/>
          </p:cNvSpPr>
          <p:nvPr>
            <p:ph type="body" idx="2"/>
          </p:nvPr>
        </p:nvSpPr>
        <p:spPr>
          <a:xfrm>
            <a:off x="605692" y="4140741"/>
            <a:ext cx="8115900" cy="1332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0" name="Google Shape;210;g349e97e9bea_3_50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11" name="Google Shape;211;g349e97e9bea_3_5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363" y="5650231"/>
            <a:ext cx="8155127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349e97e9bea_3_510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g349e97e9bea_3_510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349e97e9bea_3_5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349e97e9bea_3_5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g349e97e9bea_3_5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18" name="Google Shape;218;g349e97e9bea_3_5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9" name="Google Shape;219;g349e97e9bea_3_5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0" name="Google Shape;220;g349e97e9bea_3_51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221" name="Google Shape;221;g349e97e9bea_3_510"/>
          <p:cNvCxnSpPr/>
          <p:nvPr/>
        </p:nvCxnSpPr>
        <p:spPr>
          <a:xfrm>
            <a:off x="827088" y="1268413"/>
            <a:ext cx="8316900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349e97e9bea_3_520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349e97e9bea_3_520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349e97e9bea_3_5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349e97e9bea_3_52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227" name="Google Shape;227;g349e97e9bea_3_520"/>
          <p:cNvCxnSpPr/>
          <p:nvPr/>
        </p:nvCxnSpPr>
        <p:spPr>
          <a:xfrm>
            <a:off x="827088" y="1268413"/>
            <a:ext cx="8316900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49e97e9bea_3_526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g349e97e9bea_3_526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g349e97e9bea_3_52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1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31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36" name="Google Shape;36;p31"/>
          <p:cNvCxnSpPr/>
          <p:nvPr/>
        </p:nvCxnSpPr>
        <p:spPr>
          <a:xfrm>
            <a:off x="827088" y="1268413"/>
            <a:ext cx="8316912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349e97e9bea_3_530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349e97e9bea_3_530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349e97e9bea_3_5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349e97e9bea_3_5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  <a:defRPr sz="22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7" name="Google Shape;237;g349e97e9bea_3_5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8" name="Google Shape;238;g349e97e9bea_3_53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349e97e9bea_3_537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g349e97e9bea_3_5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g349e97e9bea_3_5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g349e97e9bea_3_5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4" name="Google Shape;244;g349e97e9bea_3_53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g349e97e9bea_3_543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g349e97e9bea_3_5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g349e97e9bea_3_543"/>
          <p:cNvSpPr txBox="1">
            <a:spLocks noGrp="1"/>
          </p:cNvSpPr>
          <p:nvPr>
            <p:ph type="body" idx="1"/>
          </p:nvPr>
        </p:nvSpPr>
        <p:spPr>
          <a:xfrm rot="5400000">
            <a:off x="2227201" y="-333312"/>
            <a:ext cx="468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g349e97e9bea_3_54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250" name="Google Shape;250;g349e97e9bea_3_543"/>
          <p:cNvCxnSpPr/>
          <p:nvPr/>
        </p:nvCxnSpPr>
        <p:spPr>
          <a:xfrm>
            <a:off x="827088" y="1268413"/>
            <a:ext cx="8316900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49e97e9bea_3_549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g349e97e9bea_3_549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g349e97e9bea_3_5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g349e97e9bea_3_54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6" name="Google Shape;256;g349e97e9bea_3_5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57" name="Google Shape;257;g349e97e9bea_3_54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8" name="Google Shape;258;g349e97e9bea_3_5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59" name="Google Shape;259;g349e97e9bea_3_54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349e97e9bea_3_558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349e97e9bea_3_5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349e97e9bea_3_566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349e97e9bea_3_566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g349e97e9bea_3_5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g349e97e9bea_3_56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349e97e9bea_3_571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349e97e9bea_3_571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g349e97e9bea_3_5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g349e97e9bea_3_571"/>
          <p:cNvSpPr txBox="1">
            <a:spLocks noGrp="1"/>
          </p:cNvSpPr>
          <p:nvPr>
            <p:ph type="body" idx="1"/>
          </p:nvPr>
        </p:nvSpPr>
        <p:spPr>
          <a:xfrm>
            <a:off x="457200" y="1436688"/>
            <a:ext cx="82296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sz="26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g349e97e9bea_3_57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half image">
  <p:cSld name="Title Slide half imag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9e97e9bea_3_57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49e97e9bea_3_577"/>
          <p:cNvSpPr txBox="1">
            <a:spLocks noGrp="1"/>
          </p:cNvSpPr>
          <p:nvPr>
            <p:ph type="body" idx="1"/>
          </p:nvPr>
        </p:nvSpPr>
        <p:spPr>
          <a:xfrm>
            <a:off x="4694296" y="753534"/>
            <a:ext cx="39924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g349e97e9bea_3_577"/>
          <p:cNvSpPr txBox="1">
            <a:spLocks noGrp="1"/>
          </p:cNvSpPr>
          <p:nvPr>
            <p:ph type="ctrTitle"/>
          </p:nvPr>
        </p:nvSpPr>
        <p:spPr>
          <a:xfrm>
            <a:off x="487969" y="753535"/>
            <a:ext cx="3792300" cy="23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g349e97e9bea_3_577"/>
          <p:cNvSpPr txBox="1">
            <a:spLocks noGrp="1"/>
          </p:cNvSpPr>
          <p:nvPr>
            <p:ph type="subTitle" idx="2"/>
          </p:nvPr>
        </p:nvSpPr>
        <p:spPr>
          <a:xfrm>
            <a:off x="487968" y="3336749"/>
            <a:ext cx="3792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g349e97e9bea_3_57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85" name="Google Shape;285;g349e97e9bea_3_5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9363" y="3231387"/>
            <a:ext cx="3827556" cy="45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g349e97e9bea_3_577"/>
          <p:cNvCxnSpPr/>
          <p:nvPr/>
        </p:nvCxnSpPr>
        <p:spPr>
          <a:xfrm>
            <a:off x="436449" y="6276975"/>
            <a:ext cx="8250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7" name="Google Shape;287;g349e97e9bea_3_5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49" y="544182"/>
            <a:ext cx="8254798" cy="4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349e97e9bea_3_5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5249" y="6359520"/>
            <a:ext cx="1116000" cy="26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349e97e9bea_3_577" descr="N:\Multimedia\Design\Corporate Look Templates\Branding Elements\Logo\FIP_ECCC\ECCC_c_normal_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39" y="221724"/>
            <a:ext cx="3213158" cy="22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full image">
  <p:cSld name="Title Slide full imag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9e97e9bea_3_588"/>
          <p:cNvSpPr/>
          <p:nvPr/>
        </p:nvSpPr>
        <p:spPr>
          <a:xfrm>
            <a:off x="0" y="0"/>
            <a:ext cx="9144000" cy="69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349e97e9bea_3_588"/>
          <p:cNvSpPr txBox="1">
            <a:spLocks noGrp="1"/>
          </p:cNvSpPr>
          <p:nvPr>
            <p:ph type="ctrTitle"/>
          </p:nvPr>
        </p:nvSpPr>
        <p:spPr>
          <a:xfrm>
            <a:off x="668867" y="1941161"/>
            <a:ext cx="7112100" cy="23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g349e97e9bea_3_588"/>
          <p:cNvSpPr txBox="1">
            <a:spLocks noGrp="1"/>
          </p:cNvSpPr>
          <p:nvPr>
            <p:ph type="subTitle" idx="1"/>
          </p:nvPr>
        </p:nvSpPr>
        <p:spPr>
          <a:xfrm>
            <a:off x="668866" y="4524375"/>
            <a:ext cx="7112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g349e97e9bea_3_58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95" name="Google Shape;295;g349e97e9bea_3_5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6600" y="4424288"/>
            <a:ext cx="730715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49e97e9bea_3_5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49" y="544182"/>
            <a:ext cx="8254798" cy="4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49e97e9bea_3_5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5249" y="6359520"/>
            <a:ext cx="1116000" cy="26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349e97e9bea_3_588" descr="N:\Multimedia\Design\Corporate Look Templates\Branding Elements\Logo\FIP_ECCC\ECCC_c_normal_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39" y="221724"/>
            <a:ext cx="3213158" cy="22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349e97e9bea_3_597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349e97e9bea_3_59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g349e97e9bea_3_59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g349e97e9bea_3_59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304" name="Google Shape;304;g349e97e9bea_3_597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5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25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457200" y="1436688"/>
            <a:ext cx="822960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sz="26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43" name="Google Shape;43;p25"/>
          <p:cNvCxnSpPr/>
          <p:nvPr/>
        </p:nvCxnSpPr>
        <p:spPr>
          <a:xfrm>
            <a:off x="827088" y="1268413"/>
            <a:ext cx="8316912" cy="0"/>
          </a:xfrm>
          <a:prstGeom prst="straightConnector1">
            <a:avLst/>
          </a:prstGeom>
          <a:noFill/>
          <a:ln w="28575" cap="flat" cmpd="sng">
            <a:solidFill>
              <a:srgbClr val="3A601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349e97e9bea_3_603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g349e97e9bea_3_603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" name="Google Shape;308;g349e97e9bea_3_6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g349e97e9bea_3_6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0" name="Google Shape;310;g349e97e9bea_3_60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1" name="Google Shape;311;g349e97e9bea_3_60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349e97e9bea_3_610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49e97e9bea_3_610"/>
          <p:cNvSpPr/>
          <p:nvPr/>
        </p:nvSpPr>
        <p:spPr>
          <a:xfrm>
            <a:off x="4922838" y="2805113"/>
            <a:ext cx="4221300" cy="3119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49e97e9bea_3_610"/>
          <p:cNvSpPr/>
          <p:nvPr/>
        </p:nvSpPr>
        <p:spPr>
          <a:xfrm>
            <a:off x="9029700" y="2805113"/>
            <a:ext cx="114300" cy="3119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g349e97e9bea_3_610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g349e97e9bea_3_6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g349e97e9bea_3_6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9" name="Google Shape;319;g349e97e9bea_3_610"/>
          <p:cNvSpPr txBox="1">
            <a:spLocks noGrp="1"/>
          </p:cNvSpPr>
          <p:nvPr>
            <p:ph type="body" idx="2"/>
          </p:nvPr>
        </p:nvSpPr>
        <p:spPr>
          <a:xfrm>
            <a:off x="5177693" y="3057770"/>
            <a:ext cx="36516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0" name="Google Shape;320;g349e97e9bea_3_61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9e97e9bea_3_619"/>
          <p:cNvSpPr/>
          <p:nvPr/>
        </p:nvSpPr>
        <p:spPr>
          <a:xfrm>
            <a:off x="4922838" y="1600201"/>
            <a:ext cx="3798900" cy="45261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g349e97e9bea_3_619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4" name="Google Shape;324;g349e97e9bea_3_6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g349e97e9bea_3_6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6" name="Google Shape;326;g349e97e9bea_3_619"/>
          <p:cNvSpPr txBox="1">
            <a:spLocks noGrp="1"/>
          </p:cNvSpPr>
          <p:nvPr>
            <p:ph type="body" idx="2"/>
          </p:nvPr>
        </p:nvSpPr>
        <p:spPr>
          <a:xfrm>
            <a:off x="5167923" y="1944078"/>
            <a:ext cx="3553800" cy="3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7" name="Google Shape;327;g349e97e9bea_3_61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328" name="Google Shape;328;g349e97e9bea_3_6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25363" y="5866131"/>
            <a:ext cx="3827556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349e97e9bea_3_627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349e97e9bea_3_627"/>
          <p:cNvSpPr/>
          <p:nvPr/>
        </p:nvSpPr>
        <p:spPr>
          <a:xfrm>
            <a:off x="457200" y="3995738"/>
            <a:ext cx="8264400" cy="19287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349e97e9bea_3_627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g349e97e9bea_3_6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g349e97e9bea_3_62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1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5" name="Google Shape;335;g349e97e9bea_3_627"/>
          <p:cNvSpPr txBox="1">
            <a:spLocks noGrp="1"/>
          </p:cNvSpPr>
          <p:nvPr>
            <p:ph type="body" idx="2"/>
          </p:nvPr>
        </p:nvSpPr>
        <p:spPr>
          <a:xfrm>
            <a:off x="605692" y="4140741"/>
            <a:ext cx="8115900" cy="1332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6" name="Google Shape;336;g349e97e9bea_3_62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337" name="Google Shape;337;g349e97e9bea_3_6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363" y="5650231"/>
            <a:ext cx="8155127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g349e97e9bea_3_636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g349e97e9bea_3_636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g349e97e9bea_3_6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g349e97e9bea_3_6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3" name="Google Shape;343;g349e97e9bea_3_6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4" name="Google Shape;344;g349e97e9bea_3_6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5" name="Google Shape;345;g349e97e9bea_3_6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6" name="Google Shape;346;g349e97e9bea_3_63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349e97e9bea_3_645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g349e97e9bea_3_645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g349e97e9bea_3_64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349e97e9bea_3_649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g349e97e9bea_3_649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g349e97e9bea_3_6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g349e97e9bea_3_6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  <a:defRPr sz="22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56" name="Google Shape;356;g349e97e9bea_3_6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7" name="Google Shape;357;g349e97e9bea_3_64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g349e97e9bea_3_656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g349e97e9bea_3_6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g349e97e9bea_3_6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g349e97e9bea_3_6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g349e97e9bea_3_65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g349e97e9bea_3_662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6" name="Google Shape;366;g349e97e9bea_3_6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g349e97e9bea_3_662"/>
          <p:cNvSpPr txBox="1">
            <a:spLocks noGrp="1"/>
          </p:cNvSpPr>
          <p:nvPr>
            <p:ph type="body" idx="1"/>
          </p:nvPr>
        </p:nvSpPr>
        <p:spPr>
          <a:xfrm rot="5400000">
            <a:off x="2227201" y="-333312"/>
            <a:ext cx="468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g349e97e9bea_3_66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9e97e9bea_3_6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g349e97e9bea_3_66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372" name="Google Shape;372;g349e97e9bea_3_667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full image">
  <p:cSld name="Title Slide full ima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/>
          <p:nvPr/>
        </p:nvSpPr>
        <p:spPr>
          <a:xfrm>
            <a:off x="0" y="0"/>
            <a:ext cx="9144000" cy="69448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9"/>
          <p:cNvSpPr txBox="1">
            <a:spLocks noGrp="1"/>
          </p:cNvSpPr>
          <p:nvPr>
            <p:ph type="ctrTitle"/>
          </p:nvPr>
        </p:nvSpPr>
        <p:spPr>
          <a:xfrm>
            <a:off x="668867" y="1941161"/>
            <a:ext cx="7112000" cy="237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ubTitle" idx="1"/>
          </p:nvPr>
        </p:nvSpPr>
        <p:spPr>
          <a:xfrm>
            <a:off x="668866" y="4524375"/>
            <a:ext cx="71120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49" name="Google Shape;4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6600" y="4424288"/>
            <a:ext cx="7307153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49" y="544182"/>
            <a:ext cx="8254800" cy="4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5249" y="6359520"/>
            <a:ext cx="1116000" cy="26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9" descr="N:\Multimedia\Design\Corporate Look Templates\Branding Elements\Logo\FIP_ECCC\ECCC_c_normal_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39" y="221724"/>
            <a:ext cx="3213158" cy="225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349e97e9bea_3_671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g349e97e9bea_3_671"/>
          <p:cNvCxnSpPr/>
          <p:nvPr/>
        </p:nvCxnSpPr>
        <p:spPr>
          <a:xfrm>
            <a:off x="487363" y="6276975"/>
            <a:ext cx="81993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g349e97e9bea_3_6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g349e97e9bea_3_67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g349e97e9bea_3_67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9" name="Google Shape;379;g349e97e9bea_3_67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g349e97e9bea_3_67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1" name="Google Shape;381;g349e97e9bea_3_67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349e97e9bea_3_680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349e97e9bea_3_68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0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58" name="Google Shape;58;p30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2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2"/>
          <p:cNvSpPr/>
          <p:nvPr/>
        </p:nvSpPr>
        <p:spPr>
          <a:xfrm>
            <a:off x="4922838" y="2805113"/>
            <a:ext cx="4221162" cy="311943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2"/>
          <p:cNvSpPr/>
          <p:nvPr/>
        </p:nvSpPr>
        <p:spPr>
          <a:xfrm>
            <a:off x="9029700" y="2805113"/>
            <a:ext cx="114300" cy="311943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32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2"/>
          </p:nvPr>
        </p:nvSpPr>
        <p:spPr>
          <a:xfrm>
            <a:off x="5177693" y="3057770"/>
            <a:ext cx="3651494" cy="266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/>
          <p:nvPr/>
        </p:nvSpPr>
        <p:spPr>
          <a:xfrm>
            <a:off x="4922838" y="1600201"/>
            <a:ext cx="3798887" cy="45259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33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2"/>
          </p:nvPr>
        </p:nvSpPr>
        <p:spPr>
          <a:xfrm>
            <a:off x="5167923" y="1944078"/>
            <a:ext cx="3553802" cy="378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595959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25363" y="5866131"/>
            <a:ext cx="3827556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4" descr="maple_leaf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4"/>
          <p:cNvSpPr/>
          <p:nvPr/>
        </p:nvSpPr>
        <p:spPr>
          <a:xfrm>
            <a:off x="457200" y="3995738"/>
            <a:ext cx="8264525" cy="19288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EC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34"/>
          <p:cNvCxnSpPr/>
          <p:nvPr/>
        </p:nvCxnSpPr>
        <p:spPr>
          <a:xfrm>
            <a:off x="487363" y="6276975"/>
            <a:ext cx="81994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15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2"/>
          </p:nvPr>
        </p:nvSpPr>
        <p:spPr>
          <a:xfrm>
            <a:off x="605692" y="4140741"/>
            <a:ext cx="8116033" cy="13329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 i="1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 i="1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 i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84" name="Google Shape;8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363" y="5650231"/>
            <a:ext cx="8155126" cy="4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maple_leaf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457200" y="1436688"/>
            <a:ext cx="822960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49e97e9bea_3_434" descr="maple_leaf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49e97e9bea_3_4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g349e97e9bea_3_434"/>
          <p:cNvSpPr txBox="1">
            <a:spLocks noGrp="1"/>
          </p:cNvSpPr>
          <p:nvPr>
            <p:ph type="body" idx="1"/>
          </p:nvPr>
        </p:nvSpPr>
        <p:spPr>
          <a:xfrm>
            <a:off x="457200" y="1436688"/>
            <a:ext cx="82296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Google Shape;140;g349e97e9bea_3_43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349e97e9bea_3_561" descr="maple_leaf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17407" y="2697163"/>
            <a:ext cx="3211512" cy="41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49e97e9bea_3_5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64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66" name="Google Shape;266;g349e97e9bea_3_561"/>
          <p:cNvSpPr txBox="1">
            <a:spLocks noGrp="1"/>
          </p:cNvSpPr>
          <p:nvPr>
            <p:ph type="body" idx="1"/>
          </p:nvPr>
        </p:nvSpPr>
        <p:spPr>
          <a:xfrm>
            <a:off x="457200" y="1436688"/>
            <a:ext cx="82296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7" name="Google Shape;267;g349e97e9bea_3_56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" descr="L:\NPRI Development\International PRTR\PRTR Capacity Building\Colombia\2018\GettyImages-53826075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8501" y="720449"/>
            <a:ext cx="3718924" cy="498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"/>
          <p:cNvPicPr preferRelativeResize="0"/>
          <p:nvPr/>
        </p:nvPicPr>
        <p:blipFill rotWithShape="1">
          <a:blip r:embed="rId4">
            <a:alphaModFix/>
          </a:blip>
          <a:srcRect l="37327" t="13683" r="38256" b="34941"/>
          <a:stretch/>
        </p:blipFill>
        <p:spPr>
          <a:xfrm>
            <a:off x="4988524" y="706026"/>
            <a:ext cx="3718926" cy="50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"/>
          <p:cNvSpPr txBox="1">
            <a:spLocks noGrp="1"/>
          </p:cNvSpPr>
          <p:nvPr>
            <p:ph type="ctrTitle"/>
          </p:nvPr>
        </p:nvSpPr>
        <p:spPr>
          <a:xfrm>
            <a:off x="397475" y="463329"/>
            <a:ext cx="4193700" cy="13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400" b="1">
                <a:solidFill>
                  <a:schemeClr val="dk1"/>
                </a:solidFill>
              </a:rPr>
              <a:t>Environmental Impact Prediction Problem Using NPRI Dataset</a:t>
            </a:r>
            <a:endParaRPr sz="2400" b="1"/>
          </a:p>
        </p:txBody>
      </p:sp>
      <p:sp>
        <p:nvSpPr>
          <p:cNvPr id="393" name="Google Shape;393;p1"/>
          <p:cNvSpPr txBox="1">
            <a:spLocks noGrp="1"/>
          </p:cNvSpPr>
          <p:nvPr>
            <p:ph type="subTitle" idx="2"/>
          </p:nvPr>
        </p:nvSpPr>
        <p:spPr>
          <a:xfrm>
            <a:off x="397475" y="1769765"/>
            <a:ext cx="4193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 b="1" dirty="0">
                <a:solidFill>
                  <a:schemeClr val="accent4"/>
                </a:solidFill>
              </a:rPr>
              <a:t>Which industry is predicted to have the highest growth of releases in 5 years and which will have the largest decline?</a:t>
            </a:r>
            <a:endParaRPr sz="1800" b="1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1700" dirty="0"/>
          </a:p>
        </p:txBody>
      </p:sp>
      <p:pic>
        <p:nvPicPr>
          <p:cNvPr id="394" name="Google Shape;3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302" y="37050"/>
            <a:ext cx="1585850" cy="4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"/>
          <p:cNvSpPr txBox="1"/>
          <p:nvPr/>
        </p:nvSpPr>
        <p:spPr>
          <a:xfrm>
            <a:off x="-26850" y="5915725"/>
            <a:ext cx="614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CA" sz="1300" b="1" i="0" u="none" strike="noStrike" cap="none">
                <a:solidFill>
                  <a:schemeClr val="accent4"/>
                </a:solidFill>
                <a:latin typeface="Della Respira"/>
                <a:ea typeface="Della Respira"/>
                <a:cs typeface="Della Respira"/>
                <a:sym typeface="Della Respira"/>
              </a:rPr>
              <a:t>Alma Soria  |  Angela Lekivetz |  Crystal Blackburn  |  Michaela Goud</a:t>
            </a: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"/>
          <p:cNvSpPr txBox="1"/>
          <p:nvPr/>
        </p:nvSpPr>
        <p:spPr>
          <a:xfrm>
            <a:off x="435450" y="3429000"/>
            <a:ext cx="4474500" cy="23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NorQuest College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CMPT 2400 &amp; CMPT 3510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April 2025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Instructors: 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Nasimeh Asgarian, Mohammad Ajallooeian</a:t>
            </a:r>
            <a:endParaRPr sz="16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Lab Instructor: Nazmus Sakeef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9e97e9bea_4_261"/>
          <p:cNvSpPr txBox="1">
            <a:spLocks noGrp="1"/>
          </p:cNvSpPr>
          <p:nvPr>
            <p:ph type="title"/>
          </p:nvPr>
        </p:nvSpPr>
        <p:spPr>
          <a:xfrm>
            <a:off x="444737" y="164067"/>
            <a:ext cx="90393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400"/>
              <a:buNone/>
            </a:pPr>
            <a:r>
              <a:rPr lang="en-CA" b="1" dirty="0">
                <a:solidFill>
                  <a:schemeClr val="dk1"/>
                </a:solidFill>
              </a:rPr>
              <a:t>Conclusion :</a:t>
            </a:r>
            <a:r>
              <a:rPr lang="en-CA" sz="2400" b="1" dirty="0">
                <a:solidFill>
                  <a:schemeClr val="dk1"/>
                </a:solidFill>
              </a:rPr>
              <a:t> </a:t>
            </a:r>
            <a:r>
              <a:rPr lang="en-CA" sz="2400" dirty="0">
                <a:solidFill>
                  <a:schemeClr val="dk1"/>
                </a:solidFill>
              </a:rPr>
              <a:t>Key Takeaways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474" name="Google Shape;474;g349e97e9bea_4_261"/>
          <p:cNvSpPr txBox="1">
            <a:spLocks noGrp="1"/>
          </p:cNvSpPr>
          <p:nvPr>
            <p:ph type="body" idx="4294967295"/>
          </p:nvPr>
        </p:nvSpPr>
        <p:spPr>
          <a:xfrm>
            <a:off x="488500" y="1231450"/>
            <a:ext cx="8282100" cy="49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dirty="0">
                <a:solidFill>
                  <a:schemeClr val="dk1"/>
                </a:solidFill>
              </a:rPr>
              <a:t>Time-series regression models can effectively forecast pollutant trends across industries using historical NPRI data.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dirty="0">
                <a:solidFill>
                  <a:schemeClr val="dk1"/>
                </a:solidFill>
              </a:rPr>
              <a:t>Random Forest Regressor outperformed other models, especially in handling non-linear emissions.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dirty="0">
                <a:solidFill>
                  <a:schemeClr val="dk1"/>
                </a:solidFill>
              </a:rPr>
              <a:t>Distinct patterns emerged: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CA" sz="2000" b="1" dirty="0">
                <a:solidFill>
                  <a:schemeClr val="dk1"/>
                </a:solidFill>
              </a:rPr>
              <a:t>Highest Growth</a:t>
            </a:r>
            <a:r>
              <a:rPr lang="en-CA" sz="2000" dirty="0">
                <a:solidFill>
                  <a:schemeClr val="dk1"/>
                </a:solidFill>
              </a:rPr>
              <a:t>: Cement, lime, and non-metallic minerals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■"/>
            </a:pPr>
            <a:r>
              <a:rPr lang="en-CA" sz="2000" dirty="0">
                <a:solidFill>
                  <a:schemeClr val="dk1"/>
                </a:solidFill>
              </a:rPr>
              <a:t>Could be influenced by construction booms and industrial demand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CA" sz="2000" b="1" dirty="0">
                <a:solidFill>
                  <a:schemeClr val="dk1"/>
                </a:solidFill>
              </a:rPr>
              <a:t>Largest Decline</a:t>
            </a:r>
            <a:r>
              <a:rPr lang="en-CA" sz="2000" dirty="0">
                <a:solidFill>
                  <a:schemeClr val="dk1"/>
                </a:solidFill>
              </a:rPr>
              <a:t>: The metals sector (excluding aluminum and iron/steel)</a:t>
            </a:r>
            <a:endParaRPr sz="2000" dirty="0">
              <a:solidFill>
                <a:schemeClr val="dk1"/>
              </a:solidFill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■"/>
            </a:pPr>
            <a:r>
              <a:rPr lang="en-CA" sz="2000" dirty="0">
                <a:solidFill>
                  <a:schemeClr val="dk1"/>
                </a:solidFill>
              </a:rPr>
              <a:t>Could be due to automation and efficiency improvements and a shift towards a more circular economy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349e97e9bea_4_26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9e97e9bea_4_52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  <p:sp>
        <p:nvSpPr>
          <p:cNvPr id="482" name="Google Shape;482;g349e97e9bea_4_520"/>
          <p:cNvSpPr txBox="1">
            <a:spLocks noGrp="1"/>
          </p:cNvSpPr>
          <p:nvPr>
            <p:ph type="title"/>
          </p:nvPr>
        </p:nvSpPr>
        <p:spPr>
          <a:xfrm>
            <a:off x="180487" y="164067"/>
            <a:ext cx="90393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CA" sz="2400" b="1">
                <a:solidFill>
                  <a:schemeClr val="dk1"/>
                </a:solidFill>
              </a:rPr>
              <a:t>Q &amp; A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483" name="Google Shape;483;g349e97e9bea_4_520"/>
          <p:cNvSpPr txBox="1">
            <a:spLocks noGrp="1"/>
          </p:cNvSpPr>
          <p:nvPr>
            <p:ph type="body" idx="4294967295"/>
          </p:nvPr>
        </p:nvSpPr>
        <p:spPr>
          <a:xfrm>
            <a:off x="488496" y="1231446"/>
            <a:ext cx="8282100" cy="4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 sz="2000"/>
              <a:t>References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and Climate Change Canada (ECCC)</a:t>
            </a:r>
            <a:b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Pollutant Release Inventory (NPRI)</a:t>
            </a: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https://pollution-waste.canada.ca/npri/</a:t>
            </a:r>
            <a:b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(Accessed 2025)</a:t>
            </a:r>
            <a:b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Scikit-learn Documentation</a:t>
            </a:r>
            <a:b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Pedregosa et al., (2011). </a:t>
            </a:r>
            <a: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Scikit-learn: Machine Learning in Python</a:t>
            </a: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JMLR.</a:t>
            </a:r>
            <a:b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https://scikit-learn.org/stable/</a:t>
            </a:r>
            <a:b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Documentation</a:t>
            </a:r>
            <a:b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pandas development team (2023). </a:t>
            </a:r>
            <a: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pandas-dev/pandas: Pandas.</a:t>
            </a:r>
            <a:b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https://pandas.pydata.org/</a:t>
            </a:r>
            <a:b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 and Seaborn Libraries</a:t>
            </a:r>
            <a:br>
              <a:rPr lang="en-CA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Hunter, J.D. (2007). </a:t>
            </a:r>
            <a: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Matplotlib: A 2D graphics environment.</a:t>
            </a:r>
            <a:b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CA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https://matplotlib.org/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br>
              <a:rPr lang="en-CA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Waskom, M. (2021). </a:t>
            </a:r>
            <a: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Seaborn: statistical data visualization.</a:t>
            </a:r>
            <a:br>
              <a:rPr lang="en-CA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https://seaborn.pydata.org/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pic>
        <p:nvPicPr>
          <p:cNvPr id="484" name="Google Shape;484;g349e97e9bea_4_520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 flipH="1">
            <a:off x="1" y="0"/>
            <a:ext cx="9144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349e97e9bea_4_520"/>
          <p:cNvSpPr txBox="1"/>
          <p:nvPr/>
        </p:nvSpPr>
        <p:spPr>
          <a:xfrm>
            <a:off x="3295300" y="2070350"/>
            <a:ext cx="588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9e97e9bea_0_0"/>
          <p:cNvSpPr txBox="1">
            <a:spLocks noGrp="1"/>
          </p:cNvSpPr>
          <p:nvPr>
            <p:ph type="title"/>
          </p:nvPr>
        </p:nvSpPr>
        <p:spPr>
          <a:xfrm>
            <a:off x="449580" y="168950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1">
                <a:solidFill>
                  <a:schemeClr val="dk1"/>
                </a:solidFill>
              </a:rPr>
              <a:t>Presentation Agenda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2" name="Google Shape;402;g349e97e9bea_0_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sp>
        <p:nvSpPr>
          <p:cNvPr id="403" name="Google Shape;403;g349e97e9bea_0_0"/>
          <p:cNvSpPr txBox="1"/>
          <p:nvPr/>
        </p:nvSpPr>
        <p:spPr>
          <a:xfrm>
            <a:off x="506625" y="1512900"/>
            <a:ext cx="85602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r>
              <a:rPr lang="en-CA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Project Overview, Data Preparation and Task Setup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Transformation and Feature Engineering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Regression Modeling Approach</a:t>
            </a:r>
            <a:r>
              <a:rPr lang="en-CA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Model Selection and Setup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Industry Trends and Key Results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 and Findings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and Solutions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 &amp; Answers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9e97e9bea_4_0"/>
          <p:cNvSpPr txBox="1">
            <a:spLocks noGrp="1"/>
          </p:cNvSpPr>
          <p:nvPr>
            <p:ph type="title"/>
          </p:nvPr>
        </p:nvSpPr>
        <p:spPr>
          <a:xfrm>
            <a:off x="449580" y="168950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1">
                <a:solidFill>
                  <a:schemeClr val="dk1"/>
                </a:solidFill>
              </a:rPr>
              <a:t>Introduction: </a:t>
            </a:r>
            <a:r>
              <a:rPr lang="en-CA">
                <a:solidFill>
                  <a:schemeClr val="dk1"/>
                </a:solidFill>
              </a:rPr>
              <a:t>Project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g349e97e9bea_4_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sp>
        <p:nvSpPr>
          <p:cNvPr id="410" name="Google Shape;410;g349e97e9bea_4_0"/>
          <p:cNvSpPr txBox="1"/>
          <p:nvPr/>
        </p:nvSpPr>
        <p:spPr>
          <a:xfrm>
            <a:off x="506625" y="1512900"/>
            <a:ext cx="8560200" cy="4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We Did: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lang="en-CA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Analyzed pollutant emission trends in Canadian industries using the NPRI dataset that tracks over 80 substances released to air, land, and water. 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Why?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lang="en-CA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these trends helps identify high-risk industries, guide regulations, and support sustainable decisions. 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❖"/>
            </a:pPr>
            <a:r>
              <a:rPr lang="en-CA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Goal: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lang="en-CA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Forecast future emissions and explore how pollutant patterns relate to environmental factors using machine learning and time series models. 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9e97e9bea_3_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  <p:sp>
        <p:nvSpPr>
          <p:cNvPr id="417" name="Google Shape;417;g349e97e9bea_3_6"/>
          <p:cNvSpPr txBox="1"/>
          <p:nvPr/>
        </p:nvSpPr>
        <p:spPr>
          <a:xfrm>
            <a:off x="368525" y="800150"/>
            <a:ext cx="8516400" cy="45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Loading: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Imported NPRI 2000–2022 data.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Cleaning: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Standardized columns, fixed formatting, updated data types.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 Handling: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Cleaned text, handled missing values, improved location data.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Generated stats, visualized patterns, retained meaningful outliers.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2023 Data Merging: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Merged and aligned 2023 data with historical data.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Grouped industries, applied normalization, one-hot encoded, selected top predictors.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Quality: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Filtered incomplete data, prioritized stable substances.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Targets: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Created targets for Total_Air, Total_Land, and Total_Water Releases.</a:t>
            </a:r>
            <a:b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349e97e9bea_3_6"/>
          <p:cNvSpPr txBox="1">
            <a:spLocks noGrp="1"/>
          </p:cNvSpPr>
          <p:nvPr>
            <p:ph type="title"/>
          </p:nvPr>
        </p:nvSpPr>
        <p:spPr>
          <a:xfrm>
            <a:off x="304800" y="-228600"/>
            <a:ext cx="86319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CA" sz="3000" b="1">
                <a:solidFill>
                  <a:schemeClr val="dk1"/>
                </a:solidFill>
              </a:rPr>
              <a:t>Data Transformation and Feature Engineering</a:t>
            </a:r>
            <a:endParaRPr sz="3000" b="1"/>
          </a:p>
        </p:txBody>
      </p:sp>
      <p:pic>
        <p:nvPicPr>
          <p:cNvPr id="419" name="Google Shape;419;g349e97e9bea_3_6" title="Screenshot 2025-04-08 20194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333700"/>
            <a:ext cx="5678800" cy="22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349e97e9bea_3_6"/>
          <p:cNvSpPr txBox="1"/>
          <p:nvPr/>
        </p:nvSpPr>
        <p:spPr>
          <a:xfrm>
            <a:off x="6387775" y="4849250"/>
            <a:ext cx="24204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 sz="1400" b="1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of Water and Wastewater systems by air, land, water and all.</a:t>
            </a:r>
            <a:endParaRPr sz="1400" b="1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1" name="Google Shape;421;g349e97e9bea_3_6" title="Screenshot 2025-04-08 20195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50" y="6356425"/>
            <a:ext cx="435880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9e97e9bea_0_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400"/>
              <a:buNone/>
            </a:pPr>
            <a:r>
              <a:rPr lang="en-CA" b="1">
                <a:solidFill>
                  <a:schemeClr val="dk1"/>
                </a:solidFill>
              </a:rPr>
              <a:t>Regression Modeling Approach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28" name="Google Shape;428;g349e97e9bea_0_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31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CA" sz="1800" b="1" dirty="0">
                <a:solidFill>
                  <a:schemeClr val="dk1"/>
                </a:solidFill>
              </a:rPr>
              <a:t>Model Approach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Tracked pollution trends over time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Predicted pollution output will change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Focused on Interpretable results</a:t>
            </a:r>
          </a:p>
          <a:p>
            <a:pPr marL="5715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CA" sz="1800" b="1" dirty="0">
                <a:solidFill>
                  <a:schemeClr val="dk1"/>
                </a:solidFill>
              </a:rPr>
              <a:t>Model Selection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Linear Regression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Random Forest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Gradient Boosting</a:t>
            </a:r>
            <a:endParaRPr dirty="0"/>
          </a:p>
        </p:txBody>
      </p:sp>
      <p:sp>
        <p:nvSpPr>
          <p:cNvPr id="429" name="Google Shape;429;g349e97e9bea_0_133"/>
          <p:cNvSpPr txBox="1">
            <a:spLocks noGrp="1"/>
          </p:cNvSpPr>
          <p:nvPr>
            <p:ph type="body" idx="2"/>
          </p:nvPr>
        </p:nvSpPr>
        <p:spPr>
          <a:xfrm>
            <a:off x="4095750" y="1600200"/>
            <a:ext cx="493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CA" sz="1800" b="1" dirty="0">
                <a:solidFill>
                  <a:schemeClr val="dk1"/>
                </a:solidFill>
              </a:rPr>
              <a:t>Key Parameters &amp; Tuning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 err="1">
                <a:solidFill>
                  <a:schemeClr val="dk1"/>
                </a:solidFill>
              </a:rPr>
              <a:t>TimeSeriesSplit</a:t>
            </a:r>
            <a:r>
              <a:rPr lang="en-CA" sz="1800" dirty="0">
                <a:solidFill>
                  <a:schemeClr val="dk1"/>
                </a:solidFill>
              </a:rPr>
              <a:t> for cross-validation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 err="1">
                <a:solidFill>
                  <a:schemeClr val="dk1"/>
                </a:solidFill>
              </a:rPr>
              <a:t>GridSearchCV</a:t>
            </a:r>
            <a:r>
              <a:rPr lang="en-CA" sz="1800" dirty="0">
                <a:solidFill>
                  <a:schemeClr val="dk1"/>
                </a:solidFill>
              </a:rPr>
              <a:t> for tuning parameters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Lag features and trend indicators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rgbClr val="000000"/>
                </a:solidFill>
              </a:rPr>
              <a:t>All models showed </a:t>
            </a:r>
            <a:r>
              <a:rPr lang="en-CA" sz="1800" b="1" dirty="0">
                <a:solidFill>
                  <a:srgbClr val="000000"/>
                </a:solidFill>
              </a:rPr>
              <a:t>strong predictive performance</a:t>
            </a:r>
            <a:r>
              <a:rPr lang="en-CA" sz="1800" dirty="0">
                <a:solidFill>
                  <a:srgbClr val="000000"/>
                </a:solidFill>
              </a:rPr>
              <a:t> (R² &gt; 0.7), with land and water releases nearing 90% variance explained.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CA" sz="1800" b="1" dirty="0">
                <a:solidFill>
                  <a:schemeClr val="dk1"/>
                </a:solidFill>
              </a:rPr>
              <a:t>Considerations  in Time Series Modeling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Autocorrelation and seasonality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Data gaps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CA" sz="1800" dirty="0">
                <a:solidFill>
                  <a:schemeClr val="dk1"/>
                </a:solidFill>
              </a:rPr>
              <a:t>Non-Stationarity</a:t>
            </a:r>
            <a:endParaRPr dirty="0"/>
          </a:p>
        </p:txBody>
      </p:sp>
      <p:sp>
        <p:nvSpPr>
          <p:cNvPr id="430" name="Google Shape;430;g349e97e9bea_0_13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9e97e9bea_0_26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  <p:sp>
        <p:nvSpPr>
          <p:cNvPr id="437" name="Google Shape;437;g349e97e9bea_0_268"/>
          <p:cNvSpPr txBox="1">
            <a:spLocks noGrp="1"/>
          </p:cNvSpPr>
          <p:nvPr>
            <p:ph type="title"/>
          </p:nvPr>
        </p:nvSpPr>
        <p:spPr>
          <a:xfrm>
            <a:off x="215100" y="95900"/>
            <a:ext cx="87138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500" b="1">
                <a:solidFill>
                  <a:schemeClr val="dk1"/>
                </a:solidFill>
              </a:rPr>
              <a:t>Industry Trends &amp; Key Results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38" name="Google Shape;438;g349e97e9bea_0_268"/>
          <p:cNvSpPr txBox="1">
            <a:spLocks noGrp="1"/>
          </p:cNvSpPr>
          <p:nvPr>
            <p:ph type="body" idx="4294967295"/>
          </p:nvPr>
        </p:nvSpPr>
        <p:spPr>
          <a:xfrm>
            <a:off x="215100" y="1332500"/>
            <a:ext cx="4064400" cy="2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CA" sz="1600" b="1" dirty="0">
                <a:solidFill>
                  <a:schemeClr val="dk1"/>
                </a:solidFill>
              </a:rPr>
              <a:t>Substance specific trends: </a:t>
            </a:r>
            <a:r>
              <a:rPr lang="en-CA" sz="1600" dirty="0">
                <a:solidFill>
                  <a:schemeClr val="dk1"/>
                </a:solidFill>
              </a:rPr>
              <a:t>Average release ratios over time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CA" sz="1600" b="1" dirty="0">
                <a:solidFill>
                  <a:schemeClr val="dk1"/>
                </a:solidFill>
              </a:rPr>
              <a:t>Industry forecast: </a:t>
            </a:r>
            <a:r>
              <a:rPr lang="en-CA" sz="1600" dirty="0">
                <a:solidFill>
                  <a:schemeClr val="dk1"/>
                </a:solidFill>
              </a:rPr>
              <a:t>Normalized </a:t>
            </a:r>
            <a:r>
              <a:rPr lang="en-CA" sz="1600" dirty="0" err="1">
                <a:solidFill>
                  <a:schemeClr val="dk1"/>
                </a:solidFill>
              </a:rPr>
              <a:t>forcased</a:t>
            </a:r>
            <a:r>
              <a:rPr lang="en-CA" sz="1600" dirty="0">
                <a:solidFill>
                  <a:schemeClr val="dk1"/>
                </a:solidFill>
              </a:rPr>
              <a:t> releases for top polluting sectors, categorized by release target (air, land, water)</a:t>
            </a:r>
            <a:endParaRPr sz="1600" dirty="0"/>
          </a:p>
        </p:txBody>
      </p:sp>
      <p:pic>
        <p:nvPicPr>
          <p:cNvPr id="439" name="Google Shape;439;g349e97e9bea_0_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95" y="3569800"/>
            <a:ext cx="4510056" cy="26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349e97e9bea_0_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9618" y="927800"/>
            <a:ext cx="4694381" cy="26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349e97e9bea_0_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1894" y="3569800"/>
            <a:ext cx="4629832" cy="26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9e97e9bea_3_413"/>
          <p:cNvSpPr txBox="1">
            <a:spLocks noGrp="1"/>
          </p:cNvSpPr>
          <p:nvPr>
            <p:ph type="title"/>
          </p:nvPr>
        </p:nvSpPr>
        <p:spPr>
          <a:xfrm>
            <a:off x="444737" y="87867"/>
            <a:ext cx="90393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>
                <a:solidFill>
                  <a:schemeClr val="dk1"/>
                </a:solidFill>
              </a:rPr>
              <a:t>Insights and Findings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48" name="Google Shape;448;g349e97e9bea_3_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00" y="863775"/>
            <a:ext cx="8084650" cy="48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349e97e9bea_3_413"/>
          <p:cNvSpPr txBox="1"/>
          <p:nvPr/>
        </p:nvSpPr>
        <p:spPr>
          <a:xfrm>
            <a:off x="5138625" y="4034325"/>
            <a:ext cx="3854400" cy="23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Polluters</a:t>
            </a:r>
            <a:r>
              <a:rPr lang="en-CA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Cement, Plastics, Petroleum, and Wood Products.</a:t>
            </a:r>
            <a:br>
              <a:rPr lang="en-CA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Growth</a:t>
            </a:r>
            <a:r>
              <a:rPr lang="en-CA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Cement, Lime, and Non-Metallic Minerals see the highest increase in emissions.</a:t>
            </a:r>
            <a:br>
              <a:rPr lang="en-CA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Decline</a:t>
            </a:r>
            <a:r>
              <a:rPr lang="en-CA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Iron and Steel, and Oil and Gas Pipelines are projected to reduce emissions.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g349e97e9bea_3_41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g349e97e9bea_3_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5" y="807475"/>
            <a:ext cx="7462275" cy="44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349e97e9bea_3_420"/>
          <p:cNvSpPr txBox="1">
            <a:spLocks noGrp="1"/>
          </p:cNvSpPr>
          <p:nvPr>
            <p:ph type="title"/>
          </p:nvPr>
        </p:nvSpPr>
        <p:spPr>
          <a:xfrm>
            <a:off x="444737" y="87867"/>
            <a:ext cx="90393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>
                <a:solidFill>
                  <a:schemeClr val="dk1"/>
                </a:solidFill>
              </a:rPr>
              <a:t>Insights and Findings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8" name="Google Shape;458;g349e97e9bea_3_420"/>
          <p:cNvSpPr txBox="1"/>
          <p:nvPr/>
        </p:nvSpPr>
        <p:spPr>
          <a:xfrm>
            <a:off x="5569050" y="4319450"/>
            <a:ext cx="3492900" cy="2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Highest Growth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Cement, lime, and non-metallic minerals</a:t>
            </a:r>
            <a:b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Largest Decline</a:t>
            </a:r>
            <a:r>
              <a:rPr lang="en-CA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The metals sector (excluding aluminum and iron/steel)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349e97e9bea_3_42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49e97e9bea_4_133"/>
          <p:cNvSpPr txBox="1">
            <a:spLocks noGrp="1"/>
          </p:cNvSpPr>
          <p:nvPr>
            <p:ph type="title"/>
          </p:nvPr>
        </p:nvSpPr>
        <p:spPr>
          <a:xfrm>
            <a:off x="444737" y="164067"/>
            <a:ext cx="90393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>
                <a:solidFill>
                  <a:schemeClr val="dk1"/>
                </a:solidFill>
              </a:rPr>
              <a:t>Challenges and Solutions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466" name="Google Shape;466;g349e97e9bea_4_133"/>
          <p:cNvGraphicFramePr/>
          <p:nvPr/>
        </p:nvGraphicFramePr>
        <p:xfrm>
          <a:off x="368525" y="1250400"/>
          <a:ext cx="8431875" cy="4775550"/>
        </p:xfrm>
        <a:graphic>
          <a:graphicData uri="http://schemas.openxmlformats.org/drawingml/2006/table">
            <a:tbl>
              <a:tblPr>
                <a:noFill/>
                <a:tableStyleId>{F8109973-1AB3-40F1-925A-BBD1EEECD0DE}</a:tableStyleId>
              </a:tblPr>
              <a:tblGrid>
                <a:gridCol w="301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Challenge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Incomplete data across years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5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Filtered for substances with full yearly data (2000–2023); excluded low-coverage pollutants</a:t>
                      </a:r>
                      <a:endParaRPr sz="15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Substances reported inconsistently or erratically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5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Ranked and selected substances using metrics like Coefficient of Variation (CV), sector coverage, and stability</a:t>
                      </a:r>
                      <a:endParaRPr sz="15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Data leakage risk in forecasting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Used </a:t>
                      </a:r>
                      <a:r>
                        <a:rPr lang="en-CA" sz="1500" u="none" strike="noStrike" cap="none">
                          <a:solidFill>
                            <a:srgbClr val="1880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TimeSeriesSplit</a:t>
                      </a:r>
                      <a:r>
                        <a:rPr lang="en-CA" sz="15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for time-aware validation and an 80/20 time-based split to simulate real forecasting</a:t>
                      </a:r>
                      <a:endParaRPr sz="15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Choosing the best model for each case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5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Applied grid search with cross-validation per substance + target to find the best-performing model</a:t>
                      </a:r>
                      <a:endParaRPr sz="15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Handling different emission behaviors (air, land, water)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5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Trained separate models for each medium; avoided one-size-fits-all modeling</a:t>
                      </a:r>
                      <a:endParaRPr sz="15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Initial modeling assumptions changed mid-project</a:t>
                      </a:r>
                      <a:endParaRPr sz="15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5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Pivoted to time series modeling with 7-year lag features.</a:t>
                      </a:r>
                      <a:endParaRPr sz="15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7" name="Google Shape;467;g349e97e9bea_4_13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9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92D2"/>
      </a:accent1>
      <a:accent2>
        <a:srgbClr val="16629B"/>
      </a:accent2>
      <a:accent3>
        <a:srgbClr val="73B632"/>
      </a:accent3>
      <a:accent4>
        <a:srgbClr val="991324"/>
      </a:accent4>
      <a:accent5>
        <a:srgbClr val="441A66"/>
      </a:accent5>
      <a:accent6>
        <a:srgbClr val="E476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3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92D2"/>
      </a:accent1>
      <a:accent2>
        <a:srgbClr val="16629B"/>
      </a:accent2>
      <a:accent3>
        <a:srgbClr val="73B632"/>
      </a:accent3>
      <a:accent4>
        <a:srgbClr val="991324"/>
      </a:accent4>
      <a:accent5>
        <a:srgbClr val="441A66"/>
      </a:accent5>
      <a:accent6>
        <a:srgbClr val="E476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Custom 3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92D2"/>
      </a:accent1>
      <a:accent2>
        <a:srgbClr val="16629B"/>
      </a:accent2>
      <a:accent3>
        <a:srgbClr val="73B632"/>
      </a:accent3>
      <a:accent4>
        <a:srgbClr val="991324"/>
      </a:accent4>
      <a:accent5>
        <a:srgbClr val="441A66"/>
      </a:accent5>
      <a:accent6>
        <a:srgbClr val="E476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872</Words>
  <Application>Microsoft Office PowerPoint</Application>
  <PresentationFormat>On-screen Show (4:3)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Della Respira</vt:lpstr>
      <vt:lpstr>Century Gothic</vt:lpstr>
      <vt:lpstr>Arial</vt:lpstr>
      <vt:lpstr>Noto Sans Symbols</vt:lpstr>
      <vt:lpstr>Theme1</vt:lpstr>
      <vt:lpstr>Theme1</vt:lpstr>
      <vt:lpstr>1_Theme1</vt:lpstr>
      <vt:lpstr>Environmental Impact Prediction Problem Using NPRI Dataset</vt:lpstr>
      <vt:lpstr>Presentation Agenda</vt:lpstr>
      <vt:lpstr>Introduction: Project Overview</vt:lpstr>
      <vt:lpstr>Data Transformation and Feature Engineering</vt:lpstr>
      <vt:lpstr>Regression Modeling Approach</vt:lpstr>
      <vt:lpstr>Industry Trends &amp; Key Results</vt:lpstr>
      <vt:lpstr>Insights and Findings</vt:lpstr>
      <vt:lpstr>Insights and Findings</vt:lpstr>
      <vt:lpstr>Challenges and Solutions</vt:lpstr>
      <vt:lpstr>Conclusion : Key Takeaways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Environnement Canada</dc:creator>
  <cp:lastModifiedBy>Alma Soria</cp:lastModifiedBy>
  <cp:revision>2</cp:revision>
  <dcterms:created xsi:type="dcterms:W3CDTF">2006-02-27T19:58:49Z</dcterms:created>
  <dcterms:modified xsi:type="dcterms:W3CDTF">2025-04-09T13:12:12Z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2025-01-27T19:22:40Z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be7d4dc2-bd6f-4115-ac87-de5d9aaac9eb</vt:lpwstr>
  </property>
  <property fmtid="{D5CDD505-2E9C-101B-9397-08002B2CF9AE}" pid="8" name="MSIP_Label_724e6ac5-0e84-491c-8838-b11844917f54_ContentBits">
    <vt:lpwstr>0</vt:lpwstr>
  </property>
</Properties>
</file>